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60" r:id="rId5"/>
    <p:sldId id="261" r:id="rId6"/>
    <p:sldId id="262" r:id="rId7"/>
    <p:sldId id="264" r:id="rId8"/>
    <p:sldId id="263" r:id="rId9"/>
    <p:sldId id="265" r:id="rId10"/>
    <p:sldId id="266" r:id="rId11"/>
    <p:sldId id="267" r:id="rId12"/>
    <p:sldId id="277" r:id="rId13"/>
    <p:sldId id="268" r:id="rId14"/>
    <p:sldId id="269" r:id="rId15"/>
    <p:sldId id="271" r:id="rId16"/>
    <p:sldId id="270" r:id="rId17"/>
    <p:sldId id="272" r:id="rId18"/>
    <p:sldId id="273" r:id="rId19"/>
    <p:sldId id="274" r:id="rId20"/>
    <p:sldId id="275"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67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26" y="606"/>
      </p:cViewPr>
      <p:guideLst>
        <p:guide orient="horz" pos="672"/>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3D00B68-4911-4B17-8D0F-E420A9A18CC0}" type="datetimeFigureOut">
              <a:rPr lang="en-US" smtClean="0"/>
              <a:t>12/29/2024</a:t>
            </a:fld>
            <a:endParaRPr lang="en-US"/>
          </a:p>
        </p:txBody>
      </p:sp>
      <p:sp>
        <p:nvSpPr>
          <p:cNvPr id="4" name="Chỗ dành sẵn cho Hình ảnh của Bản chiếu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6AD5866-73E1-4635-AD5C-A8D79732A04D}" type="slidenum">
              <a:rPr lang="en-US" smtClean="0"/>
              <a:t>‹#›</a:t>
            </a:fld>
            <a:endParaRPr lang="en-US"/>
          </a:p>
        </p:txBody>
      </p:sp>
    </p:spTree>
    <p:extLst>
      <p:ext uri="{BB962C8B-B14F-4D97-AF65-F5344CB8AC3E}">
        <p14:creationId xmlns:p14="http://schemas.microsoft.com/office/powerpoint/2010/main" val="3506841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E6AD5866-73E1-4635-AD5C-A8D79732A04D}" type="slidenum">
              <a:rPr lang="en-US" smtClean="0"/>
              <a:t>2</a:t>
            </a:fld>
            <a:endParaRPr lang="en-US"/>
          </a:p>
        </p:txBody>
      </p:sp>
    </p:spTree>
    <p:extLst>
      <p:ext uri="{BB962C8B-B14F-4D97-AF65-F5344CB8AC3E}">
        <p14:creationId xmlns:p14="http://schemas.microsoft.com/office/powerpoint/2010/main" val="364488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E6AD5866-73E1-4635-AD5C-A8D79732A04D}" type="slidenum">
              <a:rPr lang="en-US" smtClean="0"/>
              <a:t>11</a:t>
            </a:fld>
            <a:endParaRPr lang="en-US"/>
          </a:p>
        </p:txBody>
      </p:sp>
    </p:spTree>
    <p:extLst>
      <p:ext uri="{BB962C8B-B14F-4D97-AF65-F5344CB8AC3E}">
        <p14:creationId xmlns:p14="http://schemas.microsoft.com/office/powerpoint/2010/main" val="622190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E6AD5866-73E1-4635-AD5C-A8D79732A04D}" type="slidenum">
              <a:rPr lang="en-US" smtClean="0"/>
              <a:t>12</a:t>
            </a:fld>
            <a:endParaRPr lang="en-US"/>
          </a:p>
        </p:txBody>
      </p:sp>
    </p:spTree>
    <p:extLst>
      <p:ext uri="{BB962C8B-B14F-4D97-AF65-F5344CB8AC3E}">
        <p14:creationId xmlns:p14="http://schemas.microsoft.com/office/powerpoint/2010/main" val="1882200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E6AD5866-73E1-4635-AD5C-A8D79732A04D}" type="slidenum">
              <a:rPr lang="en-US" smtClean="0"/>
              <a:t>13</a:t>
            </a:fld>
            <a:endParaRPr lang="en-US"/>
          </a:p>
        </p:txBody>
      </p:sp>
    </p:spTree>
    <p:extLst>
      <p:ext uri="{BB962C8B-B14F-4D97-AF65-F5344CB8AC3E}">
        <p14:creationId xmlns:p14="http://schemas.microsoft.com/office/powerpoint/2010/main" val="1096576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E6AD5866-73E1-4635-AD5C-A8D79732A04D}" type="slidenum">
              <a:rPr lang="en-US" smtClean="0"/>
              <a:t>14</a:t>
            </a:fld>
            <a:endParaRPr lang="en-US"/>
          </a:p>
        </p:txBody>
      </p:sp>
    </p:spTree>
    <p:extLst>
      <p:ext uri="{BB962C8B-B14F-4D97-AF65-F5344CB8AC3E}">
        <p14:creationId xmlns:p14="http://schemas.microsoft.com/office/powerpoint/2010/main" val="2552343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E6AD5866-73E1-4635-AD5C-A8D79732A04D}" type="slidenum">
              <a:rPr lang="en-US" smtClean="0"/>
              <a:t>15</a:t>
            </a:fld>
            <a:endParaRPr lang="en-US"/>
          </a:p>
        </p:txBody>
      </p:sp>
    </p:spTree>
    <p:extLst>
      <p:ext uri="{BB962C8B-B14F-4D97-AF65-F5344CB8AC3E}">
        <p14:creationId xmlns:p14="http://schemas.microsoft.com/office/powerpoint/2010/main" val="158667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E6AD5866-73E1-4635-AD5C-A8D79732A04D}" type="slidenum">
              <a:rPr lang="en-US" smtClean="0"/>
              <a:t>16</a:t>
            </a:fld>
            <a:endParaRPr lang="en-US"/>
          </a:p>
        </p:txBody>
      </p:sp>
    </p:spTree>
    <p:extLst>
      <p:ext uri="{BB962C8B-B14F-4D97-AF65-F5344CB8AC3E}">
        <p14:creationId xmlns:p14="http://schemas.microsoft.com/office/powerpoint/2010/main" val="2212091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E6AD5866-73E1-4635-AD5C-A8D79732A04D}" type="slidenum">
              <a:rPr lang="en-US" smtClean="0"/>
              <a:t>17</a:t>
            </a:fld>
            <a:endParaRPr lang="en-US"/>
          </a:p>
        </p:txBody>
      </p:sp>
    </p:spTree>
    <p:extLst>
      <p:ext uri="{BB962C8B-B14F-4D97-AF65-F5344CB8AC3E}">
        <p14:creationId xmlns:p14="http://schemas.microsoft.com/office/powerpoint/2010/main" val="3160223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E6AD5866-73E1-4635-AD5C-A8D79732A04D}" type="slidenum">
              <a:rPr lang="en-US" smtClean="0"/>
              <a:t>18</a:t>
            </a:fld>
            <a:endParaRPr lang="en-US"/>
          </a:p>
        </p:txBody>
      </p:sp>
    </p:spTree>
    <p:extLst>
      <p:ext uri="{BB962C8B-B14F-4D97-AF65-F5344CB8AC3E}">
        <p14:creationId xmlns:p14="http://schemas.microsoft.com/office/powerpoint/2010/main" val="159928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E6AD5866-73E1-4635-AD5C-A8D79732A04D}" type="slidenum">
              <a:rPr lang="en-US" smtClean="0"/>
              <a:t>19</a:t>
            </a:fld>
            <a:endParaRPr lang="en-US"/>
          </a:p>
        </p:txBody>
      </p:sp>
    </p:spTree>
    <p:extLst>
      <p:ext uri="{BB962C8B-B14F-4D97-AF65-F5344CB8AC3E}">
        <p14:creationId xmlns:p14="http://schemas.microsoft.com/office/powerpoint/2010/main" val="2614843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E6AD5866-73E1-4635-AD5C-A8D79732A04D}" type="slidenum">
              <a:rPr lang="en-US" smtClean="0"/>
              <a:t>20</a:t>
            </a:fld>
            <a:endParaRPr lang="en-US"/>
          </a:p>
        </p:txBody>
      </p:sp>
    </p:spTree>
    <p:extLst>
      <p:ext uri="{BB962C8B-B14F-4D97-AF65-F5344CB8AC3E}">
        <p14:creationId xmlns:p14="http://schemas.microsoft.com/office/powerpoint/2010/main" val="3412022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E6AD5866-73E1-4635-AD5C-A8D79732A04D}" type="slidenum">
              <a:rPr lang="en-US" smtClean="0"/>
              <a:t>3</a:t>
            </a:fld>
            <a:endParaRPr lang="en-US"/>
          </a:p>
        </p:txBody>
      </p:sp>
    </p:spTree>
    <p:extLst>
      <p:ext uri="{BB962C8B-B14F-4D97-AF65-F5344CB8AC3E}">
        <p14:creationId xmlns:p14="http://schemas.microsoft.com/office/powerpoint/2010/main" val="2829714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E6AD5866-73E1-4635-AD5C-A8D79732A04D}" type="slidenum">
              <a:rPr lang="en-US" smtClean="0"/>
              <a:t>4</a:t>
            </a:fld>
            <a:endParaRPr lang="en-US"/>
          </a:p>
        </p:txBody>
      </p:sp>
    </p:spTree>
    <p:extLst>
      <p:ext uri="{BB962C8B-B14F-4D97-AF65-F5344CB8AC3E}">
        <p14:creationId xmlns:p14="http://schemas.microsoft.com/office/powerpoint/2010/main" val="2762247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E6AD5866-73E1-4635-AD5C-A8D79732A04D}" type="slidenum">
              <a:rPr lang="en-US" smtClean="0"/>
              <a:t>5</a:t>
            </a:fld>
            <a:endParaRPr lang="en-US"/>
          </a:p>
        </p:txBody>
      </p:sp>
    </p:spTree>
    <p:extLst>
      <p:ext uri="{BB962C8B-B14F-4D97-AF65-F5344CB8AC3E}">
        <p14:creationId xmlns:p14="http://schemas.microsoft.com/office/powerpoint/2010/main" val="766668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E6AD5866-73E1-4635-AD5C-A8D79732A04D}" type="slidenum">
              <a:rPr lang="en-US" smtClean="0"/>
              <a:t>6</a:t>
            </a:fld>
            <a:endParaRPr lang="en-US"/>
          </a:p>
        </p:txBody>
      </p:sp>
    </p:spTree>
    <p:extLst>
      <p:ext uri="{BB962C8B-B14F-4D97-AF65-F5344CB8AC3E}">
        <p14:creationId xmlns:p14="http://schemas.microsoft.com/office/powerpoint/2010/main" val="1091730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E6AD5866-73E1-4635-AD5C-A8D79732A04D}" type="slidenum">
              <a:rPr lang="en-US" smtClean="0"/>
              <a:t>7</a:t>
            </a:fld>
            <a:endParaRPr lang="en-US"/>
          </a:p>
        </p:txBody>
      </p:sp>
    </p:spTree>
    <p:extLst>
      <p:ext uri="{BB962C8B-B14F-4D97-AF65-F5344CB8AC3E}">
        <p14:creationId xmlns:p14="http://schemas.microsoft.com/office/powerpoint/2010/main" val="3726606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E6AD5866-73E1-4635-AD5C-A8D79732A04D}" type="slidenum">
              <a:rPr lang="en-US" smtClean="0"/>
              <a:t>8</a:t>
            </a:fld>
            <a:endParaRPr lang="en-US"/>
          </a:p>
        </p:txBody>
      </p:sp>
    </p:spTree>
    <p:extLst>
      <p:ext uri="{BB962C8B-B14F-4D97-AF65-F5344CB8AC3E}">
        <p14:creationId xmlns:p14="http://schemas.microsoft.com/office/powerpoint/2010/main" val="2745973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E6AD5866-73E1-4635-AD5C-A8D79732A04D}" type="slidenum">
              <a:rPr lang="en-US" smtClean="0"/>
              <a:t>9</a:t>
            </a:fld>
            <a:endParaRPr lang="en-US"/>
          </a:p>
        </p:txBody>
      </p:sp>
    </p:spTree>
    <p:extLst>
      <p:ext uri="{BB962C8B-B14F-4D97-AF65-F5344CB8AC3E}">
        <p14:creationId xmlns:p14="http://schemas.microsoft.com/office/powerpoint/2010/main" val="1330605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E6AD5866-73E1-4635-AD5C-A8D79732A04D}" type="slidenum">
              <a:rPr lang="en-US" smtClean="0"/>
              <a:t>10</a:t>
            </a:fld>
            <a:endParaRPr lang="en-US"/>
          </a:p>
        </p:txBody>
      </p:sp>
    </p:spTree>
    <p:extLst>
      <p:ext uri="{BB962C8B-B14F-4D97-AF65-F5344CB8AC3E}">
        <p14:creationId xmlns:p14="http://schemas.microsoft.com/office/powerpoint/2010/main" val="10167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800" b="1" i="1">
                <a:solidFill>
                  <a:srgbClr val="1F52C0"/>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rgbClr val="1F52C0"/>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defRPr sz="1000" b="0" i="0">
                <a:solidFill>
                  <a:srgbClr val="6F2F9F"/>
                </a:solidFill>
                <a:latin typeface="Microsoft Sans Serif"/>
                <a:cs typeface="Microsoft Sans Serif"/>
              </a:defRPr>
            </a:lvl1pPr>
          </a:lstStyle>
          <a:p>
            <a:pPr marL="12700">
              <a:lnSpc>
                <a:spcPct val="100000"/>
              </a:lnSpc>
            </a:pPr>
            <a:r>
              <a:rPr dirty="0"/>
              <a:t>Phạm</a:t>
            </a:r>
            <a:r>
              <a:rPr spc="5" dirty="0"/>
              <a:t> </a:t>
            </a:r>
            <a:r>
              <a:rPr dirty="0"/>
              <a:t>Thị</a:t>
            </a:r>
            <a:r>
              <a:rPr spc="-15" dirty="0"/>
              <a:t> </a:t>
            </a:r>
            <a:r>
              <a:rPr dirty="0"/>
              <a:t>Trúc</a:t>
            </a:r>
            <a:r>
              <a:rPr spc="-5" dirty="0"/>
              <a:t> </a:t>
            </a:r>
            <a:r>
              <a:rPr spc="-25" dirty="0"/>
              <a:t>Mai</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12/29/2024</a:t>
            </a:fld>
            <a:endParaRPr lang="en-US"/>
          </a:p>
        </p:txBody>
      </p:sp>
      <p:sp>
        <p:nvSpPr>
          <p:cNvPr id="6" name="Holder 6"/>
          <p:cNvSpPr>
            <a:spLocks noGrp="1"/>
          </p:cNvSpPr>
          <p:nvPr>
            <p:ph type="sldNum" sz="quarter" idx="7"/>
          </p:nvPr>
        </p:nvSpPr>
        <p:spPr/>
        <p:txBody>
          <a:bodyPr lIns="0" tIns="0" rIns="0" bIns="0"/>
          <a:lstStyle>
            <a:lvl1pPr>
              <a:defRPr sz="1400" b="0" i="0">
                <a:solidFill>
                  <a:srgbClr val="6F2F9F"/>
                </a:solidFill>
                <a:latin typeface="Microsoft Sans Serif"/>
                <a:cs typeface="Microsoft Sans Serif"/>
              </a:defRPr>
            </a:lvl1pPr>
          </a:lstStyle>
          <a:p>
            <a:pPr marL="111125">
              <a:lnSpc>
                <a:spcPts val="165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1F52C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rgbClr val="1F52C0"/>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defRPr sz="1000" b="0" i="0">
                <a:solidFill>
                  <a:srgbClr val="6F2F9F"/>
                </a:solidFill>
                <a:latin typeface="Microsoft Sans Serif"/>
                <a:cs typeface="Microsoft Sans Serif"/>
              </a:defRPr>
            </a:lvl1pPr>
          </a:lstStyle>
          <a:p>
            <a:pPr marL="12700">
              <a:lnSpc>
                <a:spcPct val="100000"/>
              </a:lnSpc>
            </a:pPr>
            <a:r>
              <a:rPr dirty="0"/>
              <a:t>Phạm</a:t>
            </a:r>
            <a:r>
              <a:rPr spc="5" dirty="0"/>
              <a:t> </a:t>
            </a:r>
            <a:r>
              <a:rPr dirty="0"/>
              <a:t>Thị</a:t>
            </a:r>
            <a:r>
              <a:rPr spc="-15" dirty="0"/>
              <a:t> </a:t>
            </a:r>
            <a:r>
              <a:rPr dirty="0"/>
              <a:t>Trúc</a:t>
            </a:r>
            <a:r>
              <a:rPr spc="-5" dirty="0"/>
              <a:t> </a:t>
            </a:r>
            <a:r>
              <a:rPr spc="-25" dirty="0"/>
              <a:t>Mai</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12/29/2024</a:t>
            </a:fld>
            <a:endParaRPr lang="en-US"/>
          </a:p>
        </p:txBody>
      </p:sp>
      <p:sp>
        <p:nvSpPr>
          <p:cNvPr id="6" name="Holder 6"/>
          <p:cNvSpPr>
            <a:spLocks noGrp="1"/>
          </p:cNvSpPr>
          <p:nvPr>
            <p:ph type="sldNum" sz="quarter" idx="7"/>
          </p:nvPr>
        </p:nvSpPr>
        <p:spPr/>
        <p:txBody>
          <a:bodyPr lIns="0" tIns="0" rIns="0" bIns="0"/>
          <a:lstStyle>
            <a:lvl1pPr>
              <a:defRPr sz="1400" b="0" i="0">
                <a:solidFill>
                  <a:srgbClr val="6F2F9F"/>
                </a:solidFill>
                <a:latin typeface="Microsoft Sans Serif"/>
                <a:cs typeface="Microsoft Sans Serif"/>
              </a:defRPr>
            </a:lvl1pPr>
          </a:lstStyle>
          <a:p>
            <a:pPr marL="111125">
              <a:lnSpc>
                <a:spcPts val="165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1F52C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rgbClr val="6F2F9F"/>
                </a:solidFill>
                <a:latin typeface="Microsoft Sans Serif"/>
                <a:cs typeface="Microsoft Sans Serif"/>
              </a:defRPr>
            </a:lvl1pPr>
          </a:lstStyle>
          <a:p>
            <a:pPr marL="12700">
              <a:lnSpc>
                <a:spcPct val="100000"/>
              </a:lnSpc>
            </a:pPr>
            <a:r>
              <a:rPr dirty="0"/>
              <a:t>Phạm</a:t>
            </a:r>
            <a:r>
              <a:rPr spc="5" dirty="0"/>
              <a:t> </a:t>
            </a:r>
            <a:r>
              <a:rPr dirty="0"/>
              <a:t>Thị</a:t>
            </a:r>
            <a:r>
              <a:rPr spc="-15" dirty="0"/>
              <a:t> </a:t>
            </a:r>
            <a:r>
              <a:rPr dirty="0"/>
              <a:t>Trúc</a:t>
            </a:r>
            <a:r>
              <a:rPr spc="-5" dirty="0"/>
              <a:t> </a:t>
            </a:r>
            <a:r>
              <a:rPr spc="-25" dirty="0"/>
              <a:t>Mai</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12/29/2024</a:t>
            </a:fld>
            <a:endParaRPr lang="en-US"/>
          </a:p>
        </p:txBody>
      </p:sp>
      <p:sp>
        <p:nvSpPr>
          <p:cNvPr id="7" name="Holder 7"/>
          <p:cNvSpPr>
            <a:spLocks noGrp="1"/>
          </p:cNvSpPr>
          <p:nvPr>
            <p:ph type="sldNum" sz="quarter" idx="7"/>
          </p:nvPr>
        </p:nvSpPr>
        <p:spPr/>
        <p:txBody>
          <a:bodyPr lIns="0" tIns="0" rIns="0" bIns="0"/>
          <a:lstStyle>
            <a:lvl1pPr>
              <a:defRPr sz="1400" b="0" i="0">
                <a:solidFill>
                  <a:srgbClr val="6F2F9F"/>
                </a:solidFill>
                <a:latin typeface="Microsoft Sans Serif"/>
                <a:cs typeface="Microsoft Sans Serif"/>
              </a:defRPr>
            </a:lvl1pPr>
          </a:lstStyle>
          <a:p>
            <a:pPr marL="111125">
              <a:lnSpc>
                <a:spcPts val="165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1F52C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000" b="0" i="0">
                <a:solidFill>
                  <a:srgbClr val="6F2F9F"/>
                </a:solidFill>
                <a:latin typeface="Microsoft Sans Serif"/>
                <a:cs typeface="Microsoft Sans Serif"/>
              </a:defRPr>
            </a:lvl1pPr>
          </a:lstStyle>
          <a:p>
            <a:pPr marL="12700">
              <a:lnSpc>
                <a:spcPct val="100000"/>
              </a:lnSpc>
            </a:pPr>
            <a:r>
              <a:rPr dirty="0"/>
              <a:t>Phạm</a:t>
            </a:r>
            <a:r>
              <a:rPr spc="5" dirty="0"/>
              <a:t> </a:t>
            </a:r>
            <a:r>
              <a:rPr dirty="0"/>
              <a:t>Thị</a:t>
            </a:r>
            <a:r>
              <a:rPr spc="-15" dirty="0"/>
              <a:t> </a:t>
            </a:r>
            <a:r>
              <a:rPr dirty="0"/>
              <a:t>Trúc</a:t>
            </a:r>
            <a:r>
              <a:rPr spc="-5" dirty="0"/>
              <a:t> </a:t>
            </a:r>
            <a:r>
              <a:rPr spc="-25" dirty="0"/>
              <a:t>Mai</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12/29/2024</a:t>
            </a:fld>
            <a:endParaRPr lang="en-US"/>
          </a:p>
        </p:txBody>
      </p:sp>
      <p:sp>
        <p:nvSpPr>
          <p:cNvPr id="5" name="Holder 5"/>
          <p:cNvSpPr>
            <a:spLocks noGrp="1"/>
          </p:cNvSpPr>
          <p:nvPr>
            <p:ph type="sldNum" sz="quarter" idx="7"/>
          </p:nvPr>
        </p:nvSpPr>
        <p:spPr/>
        <p:txBody>
          <a:bodyPr lIns="0" tIns="0" rIns="0" bIns="0"/>
          <a:lstStyle>
            <a:lvl1pPr>
              <a:defRPr sz="1400" b="0" i="0">
                <a:solidFill>
                  <a:srgbClr val="6F2F9F"/>
                </a:solidFill>
                <a:latin typeface="Microsoft Sans Serif"/>
                <a:cs typeface="Microsoft Sans Serif"/>
              </a:defRPr>
            </a:lvl1pPr>
          </a:lstStyle>
          <a:p>
            <a:pPr marL="111125">
              <a:lnSpc>
                <a:spcPts val="165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rgbClr val="6F2F9F"/>
                </a:solidFill>
                <a:latin typeface="Microsoft Sans Serif"/>
                <a:cs typeface="Microsoft Sans Serif"/>
              </a:defRPr>
            </a:lvl1pPr>
          </a:lstStyle>
          <a:p>
            <a:pPr marL="12700">
              <a:lnSpc>
                <a:spcPct val="100000"/>
              </a:lnSpc>
            </a:pPr>
            <a:r>
              <a:rPr dirty="0"/>
              <a:t>Phạm</a:t>
            </a:r>
            <a:r>
              <a:rPr spc="5" dirty="0"/>
              <a:t> </a:t>
            </a:r>
            <a:r>
              <a:rPr dirty="0"/>
              <a:t>Thị</a:t>
            </a:r>
            <a:r>
              <a:rPr spc="-15" dirty="0"/>
              <a:t> </a:t>
            </a:r>
            <a:r>
              <a:rPr dirty="0"/>
              <a:t>Trúc</a:t>
            </a:r>
            <a:r>
              <a:rPr spc="-5" dirty="0"/>
              <a:t> </a:t>
            </a:r>
            <a:r>
              <a:rPr spc="-25" dirty="0"/>
              <a:t>Mai</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12/29/2024</a:t>
            </a:fld>
            <a:endParaRPr lang="en-US"/>
          </a:p>
        </p:txBody>
      </p:sp>
      <p:sp>
        <p:nvSpPr>
          <p:cNvPr id="4" name="Holder 4"/>
          <p:cNvSpPr>
            <a:spLocks noGrp="1"/>
          </p:cNvSpPr>
          <p:nvPr>
            <p:ph type="sldNum" sz="quarter" idx="7"/>
          </p:nvPr>
        </p:nvSpPr>
        <p:spPr/>
        <p:txBody>
          <a:bodyPr lIns="0" tIns="0" rIns="0" bIns="0"/>
          <a:lstStyle>
            <a:lvl1pPr>
              <a:defRPr sz="1400" b="0" i="0">
                <a:solidFill>
                  <a:srgbClr val="6F2F9F"/>
                </a:solidFill>
                <a:latin typeface="Microsoft Sans Serif"/>
                <a:cs typeface="Microsoft Sans Serif"/>
              </a:defRPr>
            </a:lvl1pPr>
          </a:lstStyle>
          <a:p>
            <a:pPr marL="111125">
              <a:lnSpc>
                <a:spcPts val="165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20.png"/><Relationship Id="rId21" Type="http://schemas.openxmlformats.org/officeDocument/2006/relationships/image" Target="../media/image15.png"/><Relationship Id="rId34" Type="http://schemas.openxmlformats.org/officeDocument/2006/relationships/image" Target="../media/image28.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image" Target="../media/image32.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24" Type="http://schemas.openxmlformats.org/officeDocument/2006/relationships/image" Target="../media/image18.png"/><Relationship Id="rId32" Type="http://schemas.openxmlformats.org/officeDocument/2006/relationships/image" Target="../media/image26.png"/><Relationship Id="rId37" Type="http://schemas.openxmlformats.org/officeDocument/2006/relationships/image" Target="../media/image31.png"/><Relationship Id="rId5" Type="http://schemas.openxmlformats.org/officeDocument/2006/relationships/slideLayout" Target="../slideLayouts/slideLayout5.xml"/><Relationship Id="rId15" Type="http://schemas.openxmlformats.org/officeDocument/2006/relationships/image" Target="../media/image9.png"/><Relationship Id="rId23" Type="http://schemas.openxmlformats.org/officeDocument/2006/relationships/image" Target="../media/image17.png"/><Relationship Id="rId28" Type="http://schemas.openxmlformats.org/officeDocument/2006/relationships/image" Target="../media/image22.png"/><Relationship Id="rId36" Type="http://schemas.openxmlformats.org/officeDocument/2006/relationships/image" Target="../media/image30.png"/><Relationship Id="rId10" Type="http://schemas.openxmlformats.org/officeDocument/2006/relationships/image" Target="../media/image4.png"/><Relationship Id="rId19" Type="http://schemas.openxmlformats.org/officeDocument/2006/relationships/image" Target="../media/image13.png"/><Relationship Id="rId31" Type="http://schemas.openxmlformats.org/officeDocument/2006/relationships/image" Target="../media/image25.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1.png"/><Relationship Id="rId30" Type="http://schemas.openxmlformats.org/officeDocument/2006/relationships/image" Target="../media/image24.png"/><Relationship Id="rId35" Type="http://schemas.openxmlformats.org/officeDocument/2006/relationships/image" Target="../media/image29.png"/><Relationship Id="rId8" Type="http://schemas.openxmlformats.org/officeDocument/2006/relationships/image" Target="../media/image2.png"/><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609599" y="0"/>
            <a:ext cx="11303508" cy="768096"/>
          </a:xfrm>
          <a:prstGeom prst="rect">
            <a:avLst/>
          </a:prstGeom>
        </p:spPr>
      </p:pic>
      <p:sp>
        <p:nvSpPr>
          <p:cNvPr id="17" name="bg object 17"/>
          <p:cNvSpPr/>
          <p:nvPr/>
        </p:nvSpPr>
        <p:spPr>
          <a:xfrm>
            <a:off x="0" y="0"/>
            <a:ext cx="609600" cy="768350"/>
          </a:xfrm>
          <a:custGeom>
            <a:avLst/>
            <a:gdLst/>
            <a:ahLst/>
            <a:cxnLst/>
            <a:rect l="l" t="t" r="r" b="b"/>
            <a:pathLst>
              <a:path w="609600" h="768350">
                <a:moveTo>
                  <a:pt x="609600" y="0"/>
                </a:moveTo>
                <a:lnTo>
                  <a:pt x="0" y="0"/>
                </a:lnTo>
                <a:lnTo>
                  <a:pt x="0" y="768096"/>
                </a:lnTo>
                <a:lnTo>
                  <a:pt x="609600" y="768096"/>
                </a:lnTo>
                <a:lnTo>
                  <a:pt x="609600" y="0"/>
                </a:lnTo>
                <a:close/>
              </a:path>
            </a:pathLst>
          </a:custGeom>
          <a:solidFill>
            <a:srgbClr val="6F5FC3"/>
          </a:solidFill>
        </p:spPr>
        <p:txBody>
          <a:bodyPr wrap="square" lIns="0" tIns="0" rIns="0" bIns="0" rtlCol="0"/>
          <a:lstStyle/>
          <a:p>
            <a:endParaRPr/>
          </a:p>
        </p:txBody>
      </p:sp>
      <p:sp>
        <p:nvSpPr>
          <p:cNvPr id="18" name="bg object 18"/>
          <p:cNvSpPr/>
          <p:nvPr/>
        </p:nvSpPr>
        <p:spPr>
          <a:xfrm>
            <a:off x="0" y="762000"/>
            <a:ext cx="609600" cy="152400"/>
          </a:xfrm>
          <a:custGeom>
            <a:avLst/>
            <a:gdLst/>
            <a:ahLst/>
            <a:cxnLst/>
            <a:rect l="l" t="t" r="r" b="b"/>
            <a:pathLst>
              <a:path w="609600" h="152400">
                <a:moveTo>
                  <a:pt x="609600" y="0"/>
                </a:moveTo>
                <a:lnTo>
                  <a:pt x="0" y="0"/>
                </a:lnTo>
                <a:lnTo>
                  <a:pt x="0" y="152400"/>
                </a:lnTo>
                <a:lnTo>
                  <a:pt x="609600" y="152400"/>
                </a:lnTo>
                <a:lnTo>
                  <a:pt x="609600" y="0"/>
                </a:lnTo>
                <a:close/>
              </a:path>
            </a:pathLst>
          </a:custGeom>
          <a:solidFill>
            <a:srgbClr val="D5E0E1"/>
          </a:solidFill>
        </p:spPr>
        <p:txBody>
          <a:bodyPr wrap="square" lIns="0" tIns="0" rIns="0" bIns="0" rtlCol="0"/>
          <a:lstStyle/>
          <a:p>
            <a:endParaRPr/>
          </a:p>
        </p:txBody>
      </p:sp>
      <p:pic>
        <p:nvPicPr>
          <p:cNvPr id="19" name="bg object 19"/>
          <p:cNvPicPr/>
          <p:nvPr/>
        </p:nvPicPr>
        <p:blipFill>
          <a:blip r:embed="rId8" cstate="print"/>
          <a:stretch>
            <a:fillRect/>
          </a:stretch>
        </p:blipFill>
        <p:spPr>
          <a:xfrm>
            <a:off x="0" y="914400"/>
            <a:ext cx="609600" cy="4191000"/>
          </a:xfrm>
          <a:prstGeom prst="rect">
            <a:avLst/>
          </a:prstGeom>
        </p:spPr>
      </p:pic>
      <p:pic>
        <p:nvPicPr>
          <p:cNvPr id="20" name="bg object 20"/>
          <p:cNvPicPr/>
          <p:nvPr/>
        </p:nvPicPr>
        <p:blipFill>
          <a:blip r:embed="rId9" cstate="print"/>
          <a:stretch>
            <a:fillRect/>
          </a:stretch>
        </p:blipFill>
        <p:spPr>
          <a:xfrm>
            <a:off x="0" y="5105400"/>
            <a:ext cx="609600" cy="1545336"/>
          </a:xfrm>
          <a:prstGeom prst="rect">
            <a:avLst/>
          </a:prstGeom>
        </p:spPr>
      </p:pic>
      <p:sp>
        <p:nvSpPr>
          <p:cNvPr id="21" name="bg object 21"/>
          <p:cNvSpPr/>
          <p:nvPr/>
        </p:nvSpPr>
        <p:spPr>
          <a:xfrm>
            <a:off x="0" y="6656831"/>
            <a:ext cx="609600" cy="201295"/>
          </a:xfrm>
          <a:custGeom>
            <a:avLst/>
            <a:gdLst/>
            <a:ahLst/>
            <a:cxnLst/>
            <a:rect l="l" t="t" r="r" b="b"/>
            <a:pathLst>
              <a:path w="609600" h="201295">
                <a:moveTo>
                  <a:pt x="609600" y="0"/>
                </a:moveTo>
                <a:lnTo>
                  <a:pt x="0" y="0"/>
                </a:lnTo>
                <a:lnTo>
                  <a:pt x="0" y="201168"/>
                </a:lnTo>
                <a:lnTo>
                  <a:pt x="609600" y="201168"/>
                </a:lnTo>
                <a:lnTo>
                  <a:pt x="609600" y="0"/>
                </a:lnTo>
                <a:close/>
              </a:path>
            </a:pathLst>
          </a:custGeom>
          <a:solidFill>
            <a:srgbClr val="D5E0E1"/>
          </a:solidFill>
        </p:spPr>
        <p:txBody>
          <a:bodyPr wrap="square" lIns="0" tIns="0" rIns="0" bIns="0" rtlCol="0"/>
          <a:lstStyle/>
          <a:p>
            <a:endParaRPr/>
          </a:p>
        </p:txBody>
      </p:sp>
      <p:pic>
        <p:nvPicPr>
          <p:cNvPr id="22" name="bg object 22"/>
          <p:cNvPicPr/>
          <p:nvPr/>
        </p:nvPicPr>
        <p:blipFill>
          <a:blip r:embed="rId10" cstate="print"/>
          <a:stretch>
            <a:fillRect/>
          </a:stretch>
        </p:blipFill>
        <p:spPr>
          <a:xfrm>
            <a:off x="609599" y="6650735"/>
            <a:ext cx="1740408" cy="207265"/>
          </a:xfrm>
          <a:prstGeom prst="rect">
            <a:avLst/>
          </a:prstGeom>
        </p:spPr>
      </p:pic>
      <p:pic>
        <p:nvPicPr>
          <p:cNvPr id="23" name="bg object 23"/>
          <p:cNvPicPr/>
          <p:nvPr/>
        </p:nvPicPr>
        <p:blipFill>
          <a:blip r:embed="rId11" cstate="print"/>
          <a:stretch>
            <a:fillRect/>
          </a:stretch>
        </p:blipFill>
        <p:spPr>
          <a:xfrm>
            <a:off x="2336292" y="6650735"/>
            <a:ext cx="9855708" cy="207265"/>
          </a:xfrm>
          <a:prstGeom prst="rect">
            <a:avLst/>
          </a:prstGeom>
        </p:spPr>
      </p:pic>
      <p:pic>
        <p:nvPicPr>
          <p:cNvPr id="24" name="bg object 24"/>
          <p:cNvPicPr/>
          <p:nvPr/>
        </p:nvPicPr>
        <p:blipFill>
          <a:blip r:embed="rId12" cstate="print"/>
          <a:stretch>
            <a:fillRect/>
          </a:stretch>
        </p:blipFill>
        <p:spPr>
          <a:xfrm>
            <a:off x="11702795" y="6656831"/>
            <a:ext cx="489203" cy="201168"/>
          </a:xfrm>
          <a:prstGeom prst="rect">
            <a:avLst/>
          </a:prstGeom>
        </p:spPr>
      </p:pic>
      <p:sp>
        <p:nvSpPr>
          <p:cNvPr id="25" name="bg object 25"/>
          <p:cNvSpPr/>
          <p:nvPr/>
        </p:nvSpPr>
        <p:spPr>
          <a:xfrm>
            <a:off x="11692128" y="6019800"/>
            <a:ext cx="500380" cy="643255"/>
          </a:xfrm>
          <a:custGeom>
            <a:avLst/>
            <a:gdLst/>
            <a:ahLst/>
            <a:cxnLst/>
            <a:rect l="l" t="t" r="r" b="b"/>
            <a:pathLst>
              <a:path w="500379" h="643254">
                <a:moveTo>
                  <a:pt x="499872" y="0"/>
                </a:moveTo>
                <a:lnTo>
                  <a:pt x="0" y="0"/>
                </a:lnTo>
                <a:lnTo>
                  <a:pt x="0" y="643128"/>
                </a:lnTo>
                <a:lnTo>
                  <a:pt x="499872" y="643128"/>
                </a:lnTo>
                <a:lnTo>
                  <a:pt x="499872" y="0"/>
                </a:lnTo>
                <a:close/>
              </a:path>
            </a:pathLst>
          </a:custGeom>
          <a:solidFill>
            <a:srgbClr val="D5E0E1"/>
          </a:solidFill>
        </p:spPr>
        <p:txBody>
          <a:bodyPr wrap="square" lIns="0" tIns="0" rIns="0" bIns="0" rtlCol="0"/>
          <a:lstStyle/>
          <a:p>
            <a:endParaRPr/>
          </a:p>
        </p:txBody>
      </p:sp>
      <p:pic>
        <p:nvPicPr>
          <p:cNvPr id="26" name="bg object 26"/>
          <p:cNvPicPr/>
          <p:nvPr/>
        </p:nvPicPr>
        <p:blipFill>
          <a:blip r:embed="rId13" cstate="print"/>
          <a:stretch>
            <a:fillRect/>
          </a:stretch>
        </p:blipFill>
        <p:spPr>
          <a:xfrm>
            <a:off x="11684507" y="914400"/>
            <a:ext cx="507492" cy="5105400"/>
          </a:xfrm>
          <a:prstGeom prst="rect">
            <a:avLst/>
          </a:prstGeom>
        </p:spPr>
      </p:pic>
      <p:sp>
        <p:nvSpPr>
          <p:cNvPr id="27" name="bg object 27"/>
          <p:cNvSpPr/>
          <p:nvPr/>
        </p:nvSpPr>
        <p:spPr>
          <a:xfrm>
            <a:off x="11696699" y="762000"/>
            <a:ext cx="495300" cy="152400"/>
          </a:xfrm>
          <a:custGeom>
            <a:avLst/>
            <a:gdLst/>
            <a:ahLst/>
            <a:cxnLst/>
            <a:rect l="l" t="t" r="r" b="b"/>
            <a:pathLst>
              <a:path w="495300" h="152400">
                <a:moveTo>
                  <a:pt x="0" y="152400"/>
                </a:moveTo>
                <a:lnTo>
                  <a:pt x="495300" y="152400"/>
                </a:lnTo>
                <a:lnTo>
                  <a:pt x="495300" y="0"/>
                </a:lnTo>
                <a:lnTo>
                  <a:pt x="0" y="0"/>
                </a:lnTo>
                <a:lnTo>
                  <a:pt x="0" y="152400"/>
                </a:lnTo>
                <a:close/>
              </a:path>
            </a:pathLst>
          </a:custGeom>
          <a:solidFill>
            <a:srgbClr val="83A6A7"/>
          </a:solidFill>
        </p:spPr>
        <p:txBody>
          <a:bodyPr wrap="square" lIns="0" tIns="0" rIns="0" bIns="0" rtlCol="0"/>
          <a:lstStyle/>
          <a:p>
            <a:endParaRPr/>
          </a:p>
        </p:txBody>
      </p:sp>
      <p:pic>
        <p:nvPicPr>
          <p:cNvPr id="28" name="bg object 28"/>
          <p:cNvPicPr/>
          <p:nvPr/>
        </p:nvPicPr>
        <p:blipFill>
          <a:blip r:embed="rId14" cstate="print"/>
          <a:stretch>
            <a:fillRect/>
          </a:stretch>
        </p:blipFill>
        <p:spPr>
          <a:xfrm>
            <a:off x="11695176" y="0"/>
            <a:ext cx="496824" cy="762000"/>
          </a:xfrm>
          <a:prstGeom prst="rect">
            <a:avLst/>
          </a:prstGeom>
        </p:spPr>
      </p:pic>
      <p:pic>
        <p:nvPicPr>
          <p:cNvPr id="29" name="bg object 29"/>
          <p:cNvPicPr/>
          <p:nvPr/>
        </p:nvPicPr>
        <p:blipFill>
          <a:blip r:embed="rId15" cstate="print"/>
          <a:stretch>
            <a:fillRect/>
          </a:stretch>
        </p:blipFill>
        <p:spPr>
          <a:xfrm>
            <a:off x="609599" y="762000"/>
            <a:ext cx="11087100" cy="152400"/>
          </a:xfrm>
          <a:prstGeom prst="rect">
            <a:avLst/>
          </a:prstGeom>
        </p:spPr>
      </p:pic>
      <p:pic>
        <p:nvPicPr>
          <p:cNvPr id="30" name="bg object 30"/>
          <p:cNvPicPr/>
          <p:nvPr/>
        </p:nvPicPr>
        <p:blipFill>
          <a:blip r:embed="rId16" cstate="print"/>
          <a:stretch>
            <a:fillRect/>
          </a:stretch>
        </p:blipFill>
        <p:spPr>
          <a:xfrm>
            <a:off x="10924285" y="255777"/>
            <a:ext cx="370078" cy="269494"/>
          </a:xfrm>
          <a:prstGeom prst="rect">
            <a:avLst/>
          </a:prstGeom>
        </p:spPr>
      </p:pic>
      <p:pic>
        <p:nvPicPr>
          <p:cNvPr id="31" name="bg object 31"/>
          <p:cNvPicPr/>
          <p:nvPr/>
        </p:nvPicPr>
        <p:blipFill>
          <a:blip r:embed="rId17" cstate="print"/>
          <a:stretch>
            <a:fillRect/>
          </a:stretch>
        </p:blipFill>
        <p:spPr>
          <a:xfrm>
            <a:off x="11358498" y="549909"/>
            <a:ext cx="106552" cy="72516"/>
          </a:xfrm>
          <a:prstGeom prst="rect">
            <a:avLst/>
          </a:prstGeom>
        </p:spPr>
      </p:pic>
      <p:pic>
        <p:nvPicPr>
          <p:cNvPr id="32" name="bg object 32"/>
          <p:cNvPicPr/>
          <p:nvPr/>
        </p:nvPicPr>
        <p:blipFill>
          <a:blip r:embed="rId18" cstate="print"/>
          <a:stretch>
            <a:fillRect/>
          </a:stretch>
        </p:blipFill>
        <p:spPr>
          <a:xfrm>
            <a:off x="11264010" y="490727"/>
            <a:ext cx="92456" cy="62992"/>
          </a:xfrm>
          <a:prstGeom prst="rect">
            <a:avLst/>
          </a:prstGeom>
        </p:spPr>
      </p:pic>
      <p:pic>
        <p:nvPicPr>
          <p:cNvPr id="33" name="bg object 33"/>
          <p:cNvPicPr/>
          <p:nvPr/>
        </p:nvPicPr>
        <p:blipFill>
          <a:blip r:embed="rId19" cstate="print"/>
          <a:stretch>
            <a:fillRect/>
          </a:stretch>
        </p:blipFill>
        <p:spPr>
          <a:xfrm>
            <a:off x="11440541" y="378761"/>
            <a:ext cx="53085" cy="49006"/>
          </a:xfrm>
          <a:prstGeom prst="rect">
            <a:avLst/>
          </a:prstGeom>
        </p:spPr>
      </p:pic>
      <p:pic>
        <p:nvPicPr>
          <p:cNvPr id="34" name="bg object 34"/>
          <p:cNvPicPr/>
          <p:nvPr/>
        </p:nvPicPr>
        <p:blipFill>
          <a:blip r:embed="rId20" cstate="print"/>
          <a:stretch>
            <a:fillRect/>
          </a:stretch>
        </p:blipFill>
        <p:spPr>
          <a:xfrm>
            <a:off x="11510980" y="376269"/>
            <a:ext cx="42128" cy="37195"/>
          </a:xfrm>
          <a:prstGeom prst="rect">
            <a:avLst/>
          </a:prstGeom>
        </p:spPr>
      </p:pic>
      <p:pic>
        <p:nvPicPr>
          <p:cNvPr id="35" name="bg object 35"/>
          <p:cNvPicPr/>
          <p:nvPr/>
        </p:nvPicPr>
        <p:blipFill>
          <a:blip r:embed="rId21" cstate="print"/>
          <a:stretch>
            <a:fillRect/>
          </a:stretch>
        </p:blipFill>
        <p:spPr>
          <a:xfrm>
            <a:off x="11338031" y="377332"/>
            <a:ext cx="84240" cy="74390"/>
          </a:xfrm>
          <a:prstGeom prst="rect">
            <a:avLst/>
          </a:prstGeom>
        </p:spPr>
      </p:pic>
      <p:pic>
        <p:nvPicPr>
          <p:cNvPr id="36" name="bg object 36"/>
          <p:cNvPicPr/>
          <p:nvPr/>
        </p:nvPicPr>
        <p:blipFill>
          <a:blip r:embed="rId22" cstate="print"/>
          <a:stretch>
            <a:fillRect/>
          </a:stretch>
        </p:blipFill>
        <p:spPr>
          <a:xfrm>
            <a:off x="11374882" y="179464"/>
            <a:ext cx="105664" cy="65188"/>
          </a:xfrm>
          <a:prstGeom prst="rect">
            <a:avLst/>
          </a:prstGeom>
        </p:spPr>
      </p:pic>
      <p:pic>
        <p:nvPicPr>
          <p:cNvPr id="37" name="bg object 37"/>
          <p:cNvPicPr/>
          <p:nvPr/>
        </p:nvPicPr>
        <p:blipFill>
          <a:blip r:embed="rId23" cstate="print"/>
          <a:stretch>
            <a:fillRect/>
          </a:stretch>
        </p:blipFill>
        <p:spPr>
          <a:xfrm>
            <a:off x="11292205" y="230387"/>
            <a:ext cx="91059" cy="65111"/>
          </a:xfrm>
          <a:prstGeom prst="rect">
            <a:avLst/>
          </a:prstGeom>
        </p:spPr>
      </p:pic>
      <p:pic>
        <p:nvPicPr>
          <p:cNvPr id="38" name="bg object 38"/>
          <p:cNvPicPr/>
          <p:nvPr/>
        </p:nvPicPr>
        <p:blipFill>
          <a:blip r:embed="rId24" cstate="print"/>
          <a:stretch>
            <a:fillRect/>
          </a:stretch>
        </p:blipFill>
        <p:spPr>
          <a:xfrm>
            <a:off x="11089013" y="633761"/>
            <a:ext cx="53832" cy="50085"/>
          </a:xfrm>
          <a:prstGeom prst="rect">
            <a:avLst/>
          </a:prstGeom>
        </p:spPr>
      </p:pic>
      <p:pic>
        <p:nvPicPr>
          <p:cNvPr id="39" name="bg object 39"/>
          <p:cNvPicPr/>
          <p:nvPr/>
        </p:nvPicPr>
        <p:blipFill>
          <a:blip r:embed="rId25" cstate="print"/>
          <a:stretch>
            <a:fillRect/>
          </a:stretch>
        </p:blipFill>
        <p:spPr>
          <a:xfrm>
            <a:off x="11088560" y="699309"/>
            <a:ext cx="40439" cy="38639"/>
          </a:xfrm>
          <a:prstGeom prst="rect">
            <a:avLst/>
          </a:prstGeom>
        </p:spPr>
      </p:pic>
      <p:pic>
        <p:nvPicPr>
          <p:cNvPr id="40" name="bg object 40"/>
          <p:cNvPicPr/>
          <p:nvPr/>
        </p:nvPicPr>
        <p:blipFill>
          <a:blip r:embed="rId26" cstate="print"/>
          <a:stretch>
            <a:fillRect/>
          </a:stretch>
        </p:blipFill>
        <p:spPr>
          <a:xfrm>
            <a:off x="11087006" y="540337"/>
            <a:ext cx="80631" cy="77231"/>
          </a:xfrm>
          <a:prstGeom prst="rect">
            <a:avLst/>
          </a:prstGeom>
        </p:spPr>
      </p:pic>
      <p:pic>
        <p:nvPicPr>
          <p:cNvPr id="41" name="bg object 41"/>
          <p:cNvPicPr/>
          <p:nvPr/>
        </p:nvPicPr>
        <p:blipFill>
          <a:blip r:embed="rId27" cstate="print"/>
          <a:stretch>
            <a:fillRect/>
          </a:stretch>
        </p:blipFill>
        <p:spPr>
          <a:xfrm>
            <a:off x="11101458" y="91090"/>
            <a:ext cx="53849" cy="50101"/>
          </a:xfrm>
          <a:prstGeom prst="rect">
            <a:avLst/>
          </a:prstGeom>
        </p:spPr>
      </p:pic>
      <p:pic>
        <p:nvPicPr>
          <p:cNvPr id="42" name="bg object 42"/>
          <p:cNvPicPr/>
          <p:nvPr/>
        </p:nvPicPr>
        <p:blipFill>
          <a:blip r:embed="rId28" cstate="print"/>
          <a:stretch>
            <a:fillRect/>
          </a:stretch>
        </p:blipFill>
        <p:spPr>
          <a:xfrm>
            <a:off x="11115285" y="36988"/>
            <a:ext cx="40401" cy="38655"/>
          </a:xfrm>
          <a:prstGeom prst="rect">
            <a:avLst/>
          </a:prstGeom>
        </p:spPr>
      </p:pic>
      <p:pic>
        <p:nvPicPr>
          <p:cNvPr id="43" name="bg object 43"/>
          <p:cNvPicPr/>
          <p:nvPr/>
        </p:nvPicPr>
        <p:blipFill>
          <a:blip r:embed="rId29" cstate="print"/>
          <a:stretch>
            <a:fillRect/>
          </a:stretch>
        </p:blipFill>
        <p:spPr>
          <a:xfrm>
            <a:off x="11076338" y="157686"/>
            <a:ext cx="80631" cy="77231"/>
          </a:xfrm>
          <a:prstGeom prst="rect">
            <a:avLst/>
          </a:prstGeom>
        </p:spPr>
      </p:pic>
      <p:pic>
        <p:nvPicPr>
          <p:cNvPr id="44" name="bg object 44"/>
          <p:cNvPicPr/>
          <p:nvPr/>
        </p:nvPicPr>
        <p:blipFill>
          <a:blip r:embed="rId30" cstate="print"/>
          <a:stretch>
            <a:fillRect/>
          </a:stretch>
        </p:blipFill>
        <p:spPr>
          <a:xfrm>
            <a:off x="10784078" y="133820"/>
            <a:ext cx="100329" cy="81057"/>
          </a:xfrm>
          <a:prstGeom prst="rect">
            <a:avLst/>
          </a:prstGeom>
        </p:spPr>
      </p:pic>
      <p:pic>
        <p:nvPicPr>
          <p:cNvPr id="45" name="bg object 45"/>
          <p:cNvPicPr/>
          <p:nvPr/>
        </p:nvPicPr>
        <p:blipFill>
          <a:blip r:embed="rId31" cstate="print"/>
          <a:stretch>
            <a:fillRect/>
          </a:stretch>
        </p:blipFill>
        <p:spPr>
          <a:xfrm>
            <a:off x="10878439" y="218255"/>
            <a:ext cx="90804" cy="64831"/>
          </a:xfrm>
          <a:prstGeom prst="rect">
            <a:avLst/>
          </a:prstGeom>
        </p:spPr>
      </p:pic>
      <p:pic>
        <p:nvPicPr>
          <p:cNvPr id="46" name="bg object 46"/>
          <p:cNvPicPr/>
          <p:nvPr/>
        </p:nvPicPr>
        <p:blipFill>
          <a:blip r:embed="rId32" cstate="print"/>
          <a:stretch>
            <a:fillRect/>
          </a:stretch>
        </p:blipFill>
        <p:spPr>
          <a:xfrm>
            <a:off x="10720330" y="359981"/>
            <a:ext cx="53963" cy="48133"/>
          </a:xfrm>
          <a:prstGeom prst="rect">
            <a:avLst/>
          </a:prstGeom>
        </p:spPr>
      </p:pic>
      <p:pic>
        <p:nvPicPr>
          <p:cNvPr id="47" name="bg object 47"/>
          <p:cNvPicPr/>
          <p:nvPr/>
        </p:nvPicPr>
        <p:blipFill>
          <a:blip r:embed="rId33" cstate="print"/>
          <a:stretch>
            <a:fillRect/>
          </a:stretch>
        </p:blipFill>
        <p:spPr>
          <a:xfrm>
            <a:off x="10662511" y="369839"/>
            <a:ext cx="42854" cy="36417"/>
          </a:xfrm>
          <a:prstGeom prst="rect">
            <a:avLst/>
          </a:prstGeom>
        </p:spPr>
      </p:pic>
      <p:pic>
        <p:nvPicPr>
          <p:cNvPr id="48" name="bg object 48"/>
          <p:cNvPicPr/>
          <p:nvPr/>
        </p:nvPicPr>
        <p:blipFill>
          <a:blip r:embed="rId34" cstate="print"/>
          <a:stretch>
            <a:fillRect/>
          </a:stretch>
        </p:blipFill>
        <p:spPr>
          <a:xfrm>
            <a:off x="10793473" y="341884"/>
            <a:ext cx="85730" cy="72770"/>
          </a:xfrm>
          <a:prstGeom prst="rect">
            <a:avLst/>
          </a:prstGeom>
        </p:spPr>
      </p:pic>
      <p:pic>
        <p:nvPicPr>
          <p:cNvPr id="49" name="bg object 49"/>
          <p:cNvPicPr/>
          <p:nvPr/>
        </p:nvPicPr>
        <p:blipFill>
          <a:blip r:embed="rId35" cstate="print"/>
          <a:stretch>
            <a:fillRect/>
          </a:stretch>
        </p:blipFill>
        <p:spPr>
          <a:xfrm>
            <a:off x="10798365" y="532832"/>
            <a:ext cx="61849" cy="41701"/>
          </a:xfrm>
          <a:prstGeom prst="rect">
            <a:avLst/>
          </a:prstGeom>
        </p:spPr>
      </p:pic>
      <p:pic>
        <p:nvPicPr>
          <p:cNvPr id="50" name="bg object 50"/>
          <p:cNvPicPr/>
          <p:nvPr/>
        </p:nvPicPr>
        <p:blipFill>
          <a:blip r:embed="rId36" cstate="print"/>
          <a:stretch>
            <a:fillRect/>
          </a:stretch>
        </p:blipFill>
        <p:spPr>
          <a:xfrm>
            <a:off x="10755322" y="560631"/>
            <a:ext cx="44704" cy="33494"/>
          </a:xfrm>
          <a:prstGeom prst="rect">
            <a:avLst/>
          </a:prstGeom>
        </p:spPr>
      </p:pic>
      <p:pic>
        <p:nvPicPr>
          <p:cNvPr id="51" name="bg object 51"/>
          <p:cNvPicPr/>
          <p:nvPr/>
        </p:nvPicPr>
        <p:blipFill>
          <a:blip r:embed="rId37" cstate="print"/>
          <a:stretch>
            <a:fillRect/>
          </a:stretch>
        </p:blipFill>
        <p:spPr>
          <a:xfrm>
            <a:off x="10860275" y="490382"/>
            <a:ext cx="89429" cy="67347"/>
          </a:xfrm>
          <a:prstGeom prst="rect">
            <a:avLst/>
          </a:prstGeom>
        </p:spPr>
      </p:pic>
      <p:sp>
        <p:nvSpPr>
          <p:cNvPr id="52" name="bg object 52"/>
          <p:cNvSpPr/>
          <p:nvPr/>
        </p:nvSpPr>
        <p:spPr>
          <a:xfrm>
            <a:off x="0" y="762000"/>
            <a:ext cx="12192000" cy="0"/>
          </a:xfrm>
          <a:custGeom>
            <a:avLst/>
            <a:gdLst/>
            <a:ahLst/>
            <a:cxnLst/>
            <a:rect l="l" t="t" r="r" b="b"/>
            <a:pathLst>
              <a:path w="12192000">
                <a:moveTo>
                  <a:pt x="0" y="0"/>
                </a:moveTo>
                <a:lnTo>
                  <a:pt x="12192000" y="0"/>
                </a:lnTo>
              </a:path>
            </a:pathLst>
          </a:custGeom>
          <a:ln w="9144">
            <a:solidFill>
              <a:srgbClr val="000000"/>
            </a:solidFill>
          </a:ln>
        </p:spPr>
        <p:txBody>
          <a:bodyPr wrap="square" lIns="0" tIns="0" rIns="0" bIns="0" rtlCol="0"/>
          <a:lstStyle/>
          <a:p>
            <a:endParaRPr/>
          </a:p>
        </p:txBody>
      </p:sp>
      <p:sp>
        <p:nvSpPr>
          <p:cNvPr id="53" name="bg object 53"/>
          <p:cNvSpPr/>
          <p:nvPr/>
        </p:nvSpPr>
        <p:spPr>
          <a:xfrm>
            <a:off x="0" y="0"/>
            <a:ext cx="12192000" cy="6858000"/>
          </a:xfrm>
          <a:custGeom>
            <a:avLst/>
            <a:gdLst/>
            <a:ahLst/>
            <a:cxnLst/>
            <a:rect l="l" t="t" r="r" b="b"/>
            <a:pathLst>
              <a:path w="12192000" h="6858000">
                <a:moveTo>
                  <a:pt x="0" y="914400"/>
                </a:moveTo>
                <a:lnTo>
                  <a:pt x="12192000" y="914400"/>
                </a:lnTo>
              </a:path>
              <a:path w="12192000" h="6858000">
                <a:moveTo>
                  <a:pt x="0" y="6629400"/>
                </a:moveTo>
                <a:lnTo>
                  <a:pt x="12192000" y="6629400"/>
                </a:lnTo>
              </a:path>
              <a:path w="12192000" h="6858000">
                <a:moveTo>
                  <a:pt x="609600" y="0"/>
                </a:moveTo>
                <a:lnTo>
                  <a:pt x="609600" y="6857999"/>
                </a:lnTo>
              </a:path>
              <a:path w="12192000" h="6858000">
                <a:moveTo>
                  <a:pt x="11684508" y="0"/>
                </a:moveTo>
                <a:lnTo>
                  <a:pt x="11684508" y="6857999"/>
                </a:lnTo>
              </a:path>
              <a:path w="12192000" h="6858000">
                <a:moveTo>
                  <a:pt x="609600" y="5105400"/>
                </a:moveTo>
                <a:lnTo>
                  <a:pt x="0" y="5105400"/>
                </a:lnTo>
              </a:path>
              <a:path w="12192000" h="6858000">
                <a:moveTo>
                  <a:pt x="2336292" y="6649211"/>
                </a:moveTo>
                <a:lnTo>
                  <a:pt x="2336292" y="6857999"/>
                </a:lnTo>
              </a:path>
              <a:path w="12192000" h="6858000">
                <a:moveTo>
                  <a:pt x="11684508" y="6019800"/>
                </a:moveTo>
                <a:lnTo>
                  <a:pt x="12192000" y="6019800"/>
                </a:lnTo>
              </a:path>
            </a:pathLst>
          </a:custGeom>
          <a:ln w="9144">
            <a:solidFill>
              <a:srgbClr val="1F52C0"/>
            </a:solidFill>
          </a:ln>
        </p:spPr>
        <p:txBody>
          <a:bodyPr wrap="square" lIns="0" tIns="0" rIns="0" bIns="0" rtlCol="0"/>
          <a:lstStyle/>
          <a:p>
            <a:endParaRPr/>
          </a:p>
        </p:txBody>
      </p:sp>
      <p:pic>
        <p:nvPicPr>
          <p:cNvPr id="54" name="bg object 54"/>
          <p:cNvPicPr/>
          <p:nvPr/>
        </p:nvPicPr>
        <p:blipFill>
          <a:blip r:embed="rId38" cstate="print"/>
          <a:stretch>
            <a:fillRect/>
          </a:stretch>
        </p:blipFill>
        <p:spPr>
          <a:xfrm>
            <a:off x="0" y="48767"/>
            <a:ext cx="679704" cy="658367"/>
          </a:xfrm>
          <a:prstGeom prst="rect">
            <a:avLst/>
          </a:prstGeom>
        </p:spPr>
      </p:pic>
      <p:sp>
        <p:nvSpPr>
          <p:cNvPr id="2" name="Holder 2"/>
          <p:cNvSpPr>
            <a:spLocks noGrp="1"/>
          </p:cNvSpPr>
          <p:nvPr>
            <p:ph type="title"/>
          </p:nvPr>
        </p:nvSpPr>
        <p:spPr>
          <a:xfrm>
            <a:off x="993139" y="168910"/>
            <a:ext cx="8027670" cy="452120"/>
          </a:xfrm>
          <a:prstGeom prst="rect">
            <a:avLst/>
          </a:prstGeom>
        </p:spPr>
        <p:txBody>
          <a:bodyPr wrap="square" lIns="0" tIns="0" rIns="0" bIns="0">
            <a:spAutoFit/>
          </a:bodyPr>
          <a:lstStyle>
            <a:lvl1pPr>
              <a:defRPr sz="2800" b="1" i="1">
                <a:solidFill>
                  <a:srgbClr val="1F52C0"/>
                </a:solidFill>
                <a:latin typeface="Arial"/>
                <a:cs typeface="Arial"/>
              </a:defRPr>
            </a:lvl1pPr>
          </a:lstStyle>
          <a:p>
            <a:endParaRPr/>
          </a:p>
        </p:txBody>
      </p:sp>
      <p:sp>
        <p:nvSpPr>
          <p:cNvPr id="3" name="Holder 3"/>
          <p:cNvSpPr>
            <a:spLocks noGrp="1"/>
          </p:cNvSpPr>
          <p:nvPr>
            <p:ph type="body" idx="1"/>
          </p:nvPr>
        </p:nvSpPr>
        <p:spPr>
          <a:xfrm>
            <a:off x="852932" y="1745922"/>
            <a:ext cx="6204584" cy="1564004"/>
          </a:xfrm>
          <a:prstGeom prst="rect">
            <a:avLst/>
          </a:prstGeom>
        </p:spPr>
        <p:txBody>
          <a:bodyPr wrap="square" lIns="0" tIns="0" rIns="0" bIns="0">
            <a:spAutoFit/>
          </a:bodyPr>
          <a:lstStyle>
            <a:lvl1pPr>
              <a:defRPr sz="2400" b="0" i="0">
                <a:solidFill>
                  <a:srgbClr val="1F52C0"/>
                </a:solidFill>
                <a:latin typeface="Microsoft Sans Serif"/>
                <a:cs typeface="Microsoft Sans Serif"/>
              </a:defRPr>
            </a:lvl1pPr>
          </a:lstStyle>
          <a:p>
            <a:endParaRPr/>
          </a:p>
        </p:txBody>
      </p:sp>
      <p:sp>
        <p:nvSpPr>
          <p:cNvPr id="4" name="Holder 4"/>
          <p:cNvSpPr>
            <a:spLocks noGrp="1"/>
          </p:cNvSpPr>
          <p:nvPr>
            <p:ph type="ftr" sz="quarter" idx="5"/>
          </p:nvPr>
        </p:nvSpPr>
        <p:spPr>
          <a:xfrm>
            <a:off x="688340" y="6672573"/>
            <a:ext cx="1094105" cy="167004"/>
          </a:xfrm>
          <a:prstGeom prst="rect">
            <a:avLst/>
          </a:prstGeom>
        </p:spPr>
        <p:txBody>
          <a:bodyPr wrap="square" lIns="0" tIns="0" rIns="0" bIns="0">
            <a:spAutoFit/>
          </a:bodyPr>
          <a:lstStyle>
            <a:lvl1pPr>
              <a:defRPr sz="1000" b="0" i="0">
                <a:solidFill>
                  <a:srgbClr val="6F2F9F"/>
                </a:solidFill>
                <a:latin typeface="Microsoft Sans Serif"/>
                <a:cs typeface="Microsoft Sans Serif"/>
              </a:defRPr>
            </a:lvl1pPr>
          </a:lstStyle>
          <a:p>
            <a:pPr marL="12700">
              <a:lnSpc>
                <a:spcPct val="100000"/>
              </a:lnSpc>
            </a:pPr>
            <a:r>
              <a:rPr dirty="0"/>
              <a:t>Phạm</a:t>
            </a:r>
            <a:r>
              <a:rPr spc="5" dirty="0"/>
              <a:t> </a:t>
            </a:r>
            <a:r>
              <a:rPr dirty="0"/>
              <a:t>Thị</a:t>
            </a:r>
            <a:r>
              <a:rPr spc="-15" dirty="0"/>
              <a:t> </a:t>
            </a:r>
            <a:r>
              <a:rPr dirty="0"/>
              <a:t>Trúc</a:t>
            </a:r>
            <a:r>
              <a:rPr spc="-5" dirty="0"/>
              <a:t> </a:t>
            </a:r>
            <a:r>
              <a:rPr spc="-25" dirty="0"/>
              <a:t>Mai</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12/29/2024</a:t>
            </a:fld>
            <a:endParaRPr lang="en-US"/>
          </a:p>
        </p:txBody>
      </p:sp>
      <p:sp>
        <p:nvSpPr>
          <p:cNvPr id="6" name="Holder 6"/>
          <p:cNvSpPr>
            <a:spLocks noGrp="1"/>
          </p:cNvSpPr>
          <p:nvPr>
            <p:ph type="sldNum" sz="quarter" idx="7"/>
          </p:nvPr>
        </p:nvSpPr>
        <p:spPr>
          <a:xfrm>
            <a:off x="11791315" y="6658584"/>
            <a:ext cx="360679" cy="224790"/>
          </a:xfrm>
          <a:prstGeom prst="rect">
            <a:avLst/>
          </a:prstGeom>
        </p:spPr>
        <p:txBody>
          <a:bodyPr wrap="square" lIns="0" tIns="0" rIns="0" bIns="0">
            <a:spAutoFit/>
          </a:bodyPr>
          <a:lstStyle>
            <a:lvl1pPr>
              <a:defRPr sz="1400" b="0" i="0">
                <a:solidFill>
                  <a:srgbClr val="6F2F9F"/>
                </a:solidFill>
                <a:latin typeface="Microsoft Sans Serif"/>
                <a:cs typeface="Microsoft Sans Serif"/>
              </a:defRPr>
            </a:lvl1pPr>
          </a:lstStyle>
          <a:p>
            <a:pPr marL="111125">
              <a:lnSpc>
                <a:spcPts val="165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34.png"/><Relationship Id="rId21" Type="http://schemas.openxmlformats.org/officeDocument/2006/relationships/image" Target="../media/image52.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image" Target="../media/image33.png"/><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23" Type="http://schemas.openxmlformats.org/officeDocument/2006/relationships/image" Target="../media/image54.jp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 Id="rId22" Type="http://schemas.openxmlformats.org/officeDocument/2006/relationships/image" Target="../media/image53.png"/></Relationships>
</file>

<file path=ppt/slides/_rels/slide1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3.png"/></Relationships>
</file>

<file path=ppt/slides/_rels/slide1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1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8.png"/></Relationships>
</file>

<file path=ppt/slides/_rels/slide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61.png"/><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84507" y="304800"/>
            <a:ext cx="507492" cy="2098548"/>
          </a:xfrm>
          <a:prstGeom prst="rect">
            <a:avLst/>
          </a:prstGeom>
        </p:spPr>
      </p:pic>
      <p:grpSp>
        <p:nvGrpSpPr>
          <p:cNvPr id="3" name="object 3"/>
          <p:cNvGrpSpPr/>
          <p:nvPr/>
        </p:nvGrpSpPr>
        <p:grpSpPr>
          <a:xfrm>
            <a:off x="1660415" y="1101568"/>
            <a:ext cx="1980564" cy="1340485"/>
            <a:chOff x="1660415" y="1101568"/>
            <a:chExt cx="1980564" cy="1340485"/>
          </a:xfrm>
        </p:grpSpPr>
        <p:pic>
          <p:nvPicPr>
            <p:cNvPr id="4" name="object 4"/>
            <p:cNvPicPr/>
            <p:nvPr/>
          </p:nvPicPr>
          <p:blipFill>
            <a:blip r:embed="rId3" cstate="print"/>
            <a:stretch>
              <a:fillRect/>
            </a:stretch>
          </p:blipFill>
          <p:spPr>
            <a:xfrm>
              <a:off x="2958592" y="2022475"/>
              <a:ext cx="544703" cy="419100"/>
            </a:xfrm>
            <a:prstGeom prst="rect">
              <a:avLst/>
            </a:prstGeom>
          </p:spPr>
        </p:pic>
        <p:pic>
          <p:nvPicPr>
            <p:cNvPr id="5" name="object 5"/>
            <p:cNvPicPr/>
            <p:nvPr/>
          </p:nvPicPr>
          <p:blipFill>
            <a:blip r:embed="rId4" cstate="print"/>
            <a:stretch>
              <a:fillRect/>
            </a:stretch>
          </p:blipFill>
          <p:spPr>
            <a:xfrm>
              <a:off x="1660415" y="1101568"/>
              <a:ext cx="1413283" cy="993557"/>
            </a:xfrm>
            <a:prstGeom prst="rect">
              <a:avLst/>
            </a:prstGeom>
          </p:spPr>
        </p:pic>
        <p:pic>
          <p:nvPicPr>
            <p:cNvPr id="6" name="object 6"/>
            <p:cNvPicPr/>
            <p:nvPr/>
          </p:nvPicPr>
          <p:blipFill>
            <a:blip r:embed="rId5" cstate="print"/>
            <a:stretch>
              <a:fillRect/>
            </a:stretch>
          </p:blipFill>
          <p:spPr>
            <a:xfrm>
              <a:off x="3486616" y="1719722"/>
              <a:ext cx="153755" cy="143541"/>
            </a:xfrm>
            <a:prstGeom prst="rect">
              <a:avLst/>
            </a:prstGeom>
          </p:spPr>
        </p:pic>
      </p:grpSp>
      <p:pic>
        <p:nvPicPr>
          <p:cNvPr id="7" name="object 7"/>
          <p:cNvPicPr/>
          <p:nvPr/>
        </p:nvPicPr>
        <p:blipFill>
          <a:blip r:embed="rId6" cstate="print"/>
          <a:stretch>
            <a:fillRect/>
          </a:stretch>
        </p:blipFill>
        <p:spPr>
          <a:xfrm>
            <a:off x="3693963" y="1724675"/>
            <a:ext cx="123178" cy="109680"/>
          </a:xfrm>
          <a:prstGeom prst="rect">
            <a:avLst/>
          </a:prstGeom>
        </p:spPr>
      </p:pic>
      <p:pic>
        <p:nvPicPr>
          <p:cNvPr id="8" name="object 8"/>
          <p:cNvPicPr/>
          <p:nvPr/>
        </p:nvPicPr>
        <p:blipFill>
          <a:blip r:embed="rId7" cstate="print"/>
          <a:stretch>
            <a:fillRect/>
          </a:stretch>
        </p:blipFill>
        <p:spPr>
          <a:xfrm>
            <a:off x="3184814" y="1689258"/>
            <a:ext cx="247759" cy="220535"/>
          </a:xfrm>
          <a:prstGeom prst="rect">
            <a:avLst/>
          </a:prstGeom>
        </p:spPr>
      </p:pic>
      <p:pic>
        <p:nvPicPr>
          <p:cNvPr id="9" name="object 9"/>
          <p:cNvPicPr/>
          <p:nvPr/>
        </p:nvPicPr>
        <p:blipFill>
          <a:blip r:embed="rId8" cstate="print"/>
          <a:stretch>
            <a:fillRect/>
          </a:stretch>
        </p:blipFill>
        <p:spPr>
          <a:xfrm>
            <a:off x="3073780" y="1041616"/>
            <a:ext cx="555497" cy="358100"/>
          </a:xfrm>
          <a:prstGeom prst="rect">
            <a:avLst/>
          </a:prstGeom>
        </p:spPr>
      </p:pic>
      <p:pic>
        <p:nvPicPr>
          <p:cNvPr id="10" name="object 10"/>
          <p:cNvPicPr/>
          <p:nvPr/>
        </p:nvPicPr>
        <p:blipFill>
          <a:blip r:embed="rId9" cstate="print"/>
          <a:stretch>
            <a:fillRect/>
          </a:stretch>
        </p:blipFill>
        <p:spPr>
          <a:xfrm>
            <a:off x="2397128" y="2439400"/>
            <a:ext cx="169136" cy="139080"/>
          </a:xfrm>
          <a:prstGeom prst="rect">
            <a:avLst/>
          </a:prstGeom>
        </p:spPr>
      </p:pic>
      <p:pic>
        <p:nvPicPr>
          <p:cNvPr id="11" name="object 11"/>
          <p:cNvPicPr/>
          <p:nvPr/>
        </p:nvPicPr>
        <p:blipFill>
          <a:blip r:embed="rId10" cstate="print"/>
          <a:stretch>
            <a:fillRect/>
          </a:stretch>
        </p:blipFill>
        <p:spPr>
          <a:xfrm>
            <a:off x="2374159" y="2626058"/>
            <a:ext cx="126884" cy="109743"/>
          </a:xfrm>
          <a:prstGeom prst="rect">
            <a:avLst/>
          </a:prstGeom>
        </p:spPr>
      </p:pic>
      <p:pic>
        <p:nvPicPr>
          <p:cNvPr id="12" name="object 12"/>
          <p:cNvPicPr/>
          <p:nvPr/>
        </p:nvPicPr>
        <p:blipFill>
          <a:blip r:embed="rId11" cstate="print"/>
          <a:stretch>
            <a:fillRect/>
          </a:stretch>
        </p:blipFill>
        <p:spPr>
          <a:xfrm>
            <a:off x="2421899" y="2169969"/>
            <a:ext cx="251057" cy="216947"/>
          </a:xfrm>
          <a:prstGeom prst="rect">
            <a:avLst/>
          </a:prstGeom>
        </p:spPr>
      </p:pic>
      <p:pic>
        <p:nvPicPr>
          <p:cNvPr id="13" name="object 13"/>
          <p:cNvPicPr/>
          <p:nvPr/>
        </p:nvPicPr>
        <p:blipFill>
          <a:blip r:embed="rId12" cstate="print"/>
          <a:stretch>
            <a:fillRect/>
          </a:stretch>
        </p:blipFill>
        <p:spPr>
          <a:xfrm>
            <a:off x="2634807" y="593598"/>
            <a:ext cx="126414" cy="110109"/>
          </a:xfrm>
          <a:prstGeom prst="rect">
            <a:avLst/>
          </a:prstGeom>
        </p:spPr>
      </p:pic>
      <p:pic>
        <p:nvPicPr>
          <p:cNvPr id="14" name="object 14"/>
          <p:cNvPicPr/>
          <p:nvPr/>
        </p:nvPicPr>
        <p:blipFill>
          <a:blip r:embed="rId13" cstate="print"/>
          <a:stretch>
            <a:fillRect/>
          </a:stretch>
        </p:blipFill>
        <p:spPr>
          <a:xfrm>
            <a:off x="2572049" y="752236"/>
            <a:ext cx="168437" cy="139541"/>
          </a:xfrm>
          <a:prstGeom prst="rect">
            <a:avLst/>
          </a:prstGeom>
        </p:spPr>
      </p:pic>
      <p:pic>
        <p:nvPicPr>
          <p:cNvPr id="15" name="object 15"/>
          <p:cNvPicPr/>
          <p:nvPr/>
        </p:nvPicPr>
        <p:blipFill>
          <a:blip r:embed="rId14" cstate="print"/>
          <a:stretch>
            <a:fillRect/>
          </a:stretch>
        </p:blipFill>
        <p:spPr>
          <a:xfrm>
            <a:off x="2465496" y="943117"/>
            <a:ext cx="250098" cy="217693"/>
          </a:xfrm>
          <a:prstGeom prst="rect">
            <a:avLst/>
          </a:prstGeom>
        </p:spPr>
      </p:pic>
      <p:pic>
        <p:nvPicPr>
          <p:cNvPr id="16" name="object 16"/>
          <p:cNvPicPr/>
          <p:nvPr/>
        </p:nvPicPr>
        <p:blipFill>
          <a:blip r:embed="rId15" cstate="print"/>
          <a:stretch>
            <a:fillRect/>
          </a:stretch>
        </p:blipFill>
        <p:spPr>
          <a:xfrm>
            <a:off x="1672717" y="837691"/>
            <a:ext cx="277467" cy="250789"/>
          </a:xfrm>
          <a:prstGeom prst="rect">
            <a:avLst/>
          </a:prstGeom>
        </p:spPr>
      </p:pic>
      <p:pic>
        <p:nvPicPr>
          <p:cNvPr id="17" name="object 17"/>
          <p:cNvPicPr/>
          <p:nvPr/>
        </p:nvPicPr>
        <p:blipFill>
          <a:blip r:embed="rId16" cstate="print"/>
          <a:stretch>
            <a:fillRect/>
          </a:stretch>
        </p:blipFill>
        <p:spPr>
          <a:xfrm>
            <a:off x="1456586" y="1516574"/>
            <a:ext cx="154747" cy="140075"/>
          </a:xfrm>
          <a:prstGeom prst="rect">
            <a:avLst/>
          </a:prstGeom>
        </p:spPr>
      </p:pic>
      <p:pic>
        <p:nvPicPr>
          <p:cNvPr id="18" name="object 18"/>
          <p:cNvPicPr/>
          <p:nvPr/>
        </p:nvPicPr>
        <p:blipFill>
          <a:blip r:embed="rId17" cstate="print"/>
          <a:stretch>
            <a:fillRect/>
          </a:stretch>
        </p:blipFill>
        <p:spPr>
          <a:xfrm>
            <a:off x="1281033" y="1533953"/>
            <a:ext cx="124309" cy="106378"/>
          </a:xfrm>
          <a:prstGeom prst="rect">
            <a:avLst/>
          </a:prstGeom>
        </p:spPr>
      </p:pic>
      <p:pic>
        <p:nvPicPr>
          <p:cNvPr id="19" name="object 19"/>
          <p:cNvPicPr/>
          <p:nvPr/>
        </p:nvPicPr>
        <p:blipFill>
          <a:blip r:embed="rId18" cstate="print"/>
          <a:stretch>
            <a:fillRect/>
          </a:stretch>
        </p:blipFill>
        <p:spPr>
          <a:xfrm>
            <a:off x="1486318" y="1997910"/>
            <a:ext cx="577734" cy="320460"/>
          </a:xfrm>
          <a:prstGeom prst="rect">
            <a:avLst/>
          </a:prstGeom>
        </p:spPr>
      </p:pic>
      <p:pic>
        <p:nvPicPr>
          <p:cNvPr id="20" name="object 20"/>
          <p:cNvPicPr/>
          <p:nvPr/>
        </p:nvPicPr>
        <p:blipFill>
          <a:blip r:embed="rId19" cstate="print"/>
          <a:stretch>
            <a:fillRect/>
          </a:stretch>
        </p:blipFill>
        <p:spPr>
          <a:xfrm>
            <a:off x="609600" y="0"/>
            <a:ext cx="11582400" cy="306324"/>
          </a:xfrm>
          <a:prstGeom prst="rect">
            <a:avLst/>
          </a:prstGeom>
        </p:spPr>
      </p:pic>
      <p:grpSp>
        <p:nvGrpSpPr>
          <p:cNvPr id="21" name="object 21"/>
          <p:cNvGrpSpPr/>
          <p:nvPr/>
        </p:nvGrpSpPr>
        <p:grpSpPr>
          <a:xfrm>
            <a:off x="0" y="6553199"/>
            <a:ext cx="11707495" cy="304800"/>
            <a:chOff x="0" y="6553199"/>
            <a:chExt cx="11707495" cy="304800"/>
          </a:xfrm>
        </p:grpSpPr>
        <p:pic>
          <p:nvPicPr>
            <p:cNvPr id="22" name="object 22"/>
            <p:cNvPicPr/>
            <p:nvPr/>
          </p:nvPicPr>
          <p:blipFill>
            <a:blip r:embed="rId20" cstate="print"/>
            <a:stretch>
              <a:fillRect/>
            </a:stretch>
          </p:blipFill>
          <p:spPr>
            <a:xfrm>
              <a:off x="609600" y="6553199"/>
              <a:ext cx="11097768" cy="304800"/>
            </a:xfrm>
            <a:prstGeom prst="rect">
              <a:avLst/>
            </a:prstGeom>
          </p:spPr>
        </p:pic>
        <p:sp>
          <p:nvSpPr>
            <p:cNvPr id="23" name="object 23"/>
            <p:cNvSpPr/>
            <p:nvPr/>
          </p:nvSpPr>
          <p:spPr>
            <a:xfrm>
              <a:off x="0" y="6553199"/>
              <a:ext cx="609600" cy="304800"/>
            </a:xfrm>
            <a:custGeom>
              <a:avLst/>
              <a:gdLst/>
              <a:ahLst/>
              <a:cxnLst/>
              <a:rect l="l" t="t" r="r" b="b"/>
              <a:pathLst>
                <a:path w="609600" h="304800">
                  <a:moveTo>
                    <a:pt x="609600" y="0"/>
                  </a:moveTo>
                  <a:lnTo>
                    <a:pt x="0" y="0"/>
                  </a:lnTo>
                  <a:lnTo>
                    <a:pt x="0" y="304800"/>
                  </a:lnTo>
                  <a:lnTo>
                    <a:pt x="609600" y="304800"/>
                  </a:lnTo>
                  <a:lnTo>
                    <a:pt x="609600" y="0"/>
                  </a:lnTo>
                  <a:close/>
                </a:path>
              </a:pathLst>
            </a:custGeom>
            <a:solidFill>
              <a:srgbClr val="D5E0E1"/>
            </a:solidFill>
          </p:spPr>
          <p:txBody>
            <a:bodyPr wrap="square" lIns="0" tIns="0" rIns="0" bIns="0" rtlCol="0"/>
            <a:lstStyle/>
            <a:p>
              <a:endParaRPr/>
            </a:p>
          </p:txBody>
        </p:sp>
      </p:grpSp>
      <p:grpSp>
        <p:nvGrpSpPr>
          <p:cNvPr id="24" name="object 24"/>
          <p:cNvGrpSpPr/>
          <p:nvPr/>
        </p:nvGrpSpPr>
        <p:grpSpPr>
          <a:xfrm>
            <a:off x="0" y="0"/>
            <a:ext cx="609600" cy="6553200"/>
            <a:chOff x="0" y="0"/>
            <a:chExt cx="609600" cy="6553200"/>
          </a:xfrm>
        </p:grpSpPr>
        <p:sp>
          <p:nvSpPr>
            <p:cNvPr id="25" name="object 25"/>
            <p:cNvSpPr/>
            <p:nvPr/>
          </p:nvSpPr>
          <p:spPr>
            <a:xfrm>
              <a:off x="0" y="0"/>
              <a:ext cx="609600" cy="304800"/>
            </a:xfrm>
            <a:custGeom>
              <a:avLst/>
              <a:gdLst/>
              <a:ahLst/>
              <a:cxnLst/>
              <a:rect l="l" t="t" r="r" b="b"/>
              <a:pathLst>
                <a:path w="609600" h="304800">
                  <a:moveTo>
                    <a:pt x="609600" y="0"/>
                  </a:moveTo>
                  <a:lnTo>
                    <a:pt x="0" y="0"/>
                  </a:lnTo>
                  <a:lnTo>
                    <a:pt x="0" y="304800"/>
                  </a:lnTo>
                  <a:lnTo>
                    <a:pt x="609600" y="304800"/>
                  </a:lnTo>
                  <a:lnTo>
                    <a:pt x="609600" y="0"/>
                  </a:lnTo>
                  <a:close/>
                </a:path>
              </a:pathLst>
            </a:custGeom>
            <a:solidFill>
              <a:srgbClr val="D5E0E1"/>
            </a:solidFill>
          </p:spPr>
          <p:txBody>
            <a:bodyPr wrap="square" lIns="0" tIns="0" rIns="0" bIns="0" rtlCol="0"/>
            <a:lstStyle/>
            <a:p>
              <a:endParaRPr/>
            </a:p>
          </p:txBody>
        </p:sp>
        <p:pic>
          <p:nvPicPr>
            <p:cNvPr id="26" name="object 26"/>
            <p:cNvPicPr/>
            <p:nvPr/>
          </p:nvPicPr>
          <p:blipFill>
            <a:blip r:embed="rId21" cstate="print"/>
            <a:stretch>
              <a:fillRect/>
            </a:stretch>
          </p:blipFill>
          <p:spPr>
            <a:xfrm>
              <a:off x="0" y="304800"/>
              <a:ext cx="609600" cy="6248400"/>
            </a:xfrm>
            <a:prstGeom prst="rect">
              <a:avLst/>
            </a:prstGeom>
          </p:spPr>
        </p:pic>
      </p:grpSp>
      <p:pic>
        <p:nvPicPr>
          <p:cNvPr id="27" name="object 27"/>
          <p:cNvPicPr/>
          <p:nvPr/>
        </p:nvPicPr>
        <p:blipFill>
          <a:blip r:embed="rId22" cstate="print"/>
          <a:stretch>
            <a:fillRect/>
          </a:stretch>
        </p:blipFill>
        <p:spPr>
          <a:xfrm>
            <a:off x="11684507" y="1752600"/>
            <a:ext cx="507492" cy="5105400"/>
          </a:xfrm>
          <a:prstGeom prst="rect">
            <a:avLst/>
          </a:prstGeom>
        </p:spPr>
      </p:pic>
      <p:sp>
        <p:nvSpPr>
          <p:cNvPr id="28" name="object 28"/>
          <p:cNvSpPr/>
          <p:nvPr/>
        </p:nvSpPr>
        <p:spPr>
          <a:xfrm>
            <a:off x="0" y="304800"/>
            <a:ext cx="12192000" cy="0"/>
          </a:xfrm>
          <a:custGeom>
            <a:avLst/>
            <a:gdLst/>
            <a:ahLst/>
            <a:cxnLst/>
            <a:rect l="l" t="t" r="r" b="b"/>
            <a:pathLst>
              <a:path w="12192000">
                <a:moveTo>
                  <a:pt x="0" y="0"/>
                </a:moveTo>
                <a:lnTo>
                  <a:pt x="12192000" y="0"/>
                </a:lnTo>
              </a:path>
            </a:pathLst>
          </a:custGeom>
          <a:ln w="9144">
            <a:solidFill>
              <a:srgbClr val="1F52C0"/>
            </a:solidFill>
          </a:ln>
        </p:spPr>
        <p:txBody>
          <a:bodyPr wrap="square" lIns="0" tIns="0" rIns="0" bIns="0" rtlCol="0"/>
          <a:lstStyle/>
          <a:p>
            <a:endParaRPr/>
          </a:p>
        </p:txBody>
      </p:sp>
      <p:grpSp>
        <p:nvGrpSpPr>
          <p:cNvPr id="29" name="object 29"/>
          <p:cNvGrpSpPr/>
          <p:nvPr/>
        </p:nvGrpSpPr>
        <p:grpSpPr>
          <a:xfrm>
            <a:off x="-812293" y="-262357"/>
            <a:ext cx="12192000" cy="6858000"/>
            <a:chOff x="0" y="0"/>
            <a:chExt cx="12192000" cy="6858000"/>
          </a:xfrm>
        </p:grpSpPr>
        <p:sp>
          <p:nvSpPr>
            <p:cNvPr id="30" name="object 30"/>
            <p:cNvSpPr/>
            <p:nvPr/>
          </p:nvSpPr>
          <p:spPr>
            <a:xfrm>
              <a:off x="0" y="0"/>
              <a:ext cx="12192000" cy="6858000"/>
            </a:xfrm>
            <a:custGeom>
              <a:avLst/>
              <a:gdLst/>
              <a:ahLst/>
              <a:cxnLst/>
              <a:rect l="l" t="t" r="r" b="b"/>
              <a:pathLst>
                <a:path w="12192000" h="6858000">
                  <a:moveTo>
                    <a:pt x="0" y="6553200"/>
                  </a:moveTo>
                  <a:lnTo>
                    <a:pt x="12192000" y="6553200"/>
                  </a:lnTo>
                </a:path>
                <a:path w="12192000" h="6858000">
                  <a:moveTo>
                    <a:pt x="609600" y="0"/>
                  </a:moveTo>
                  <a:lnTo>
                    <a:pt x="609600" y="6857999"/>
                  </a:lnTo>
                </a:path>
                <a:path w="12192000" h="6858000">
                  <a:moveTo>
                    <a:pt x="11684508" y="0"/>
                  </a:moveTo>
                  <a:lnTo>
                    <a:pt x="11684508" y="6857999"/>
                  </a:lnTo>
                </a:path>
                <a:path w="12192000" h="6858000">
                  <a:moveTo>
                    <a:pt x="609600" y="4953000"/>
                  </a:moveTo>
                  <a:lnTo>
                    <a:pt x="0" y="4953000"/>
                  </a:lnTo>
                </a:path>
                <a:path w="12192000" h="6858000">
                  <a:moveTo>
                    <a:pt x="11684508" y="1752600"/>
                  </a:moveTo>
                  <a:lnTo>
                    <a:pt x="12192000" y="1752600"/>
                  </a:lnTo>
                </a:path>
                <a:path w="12192000" h="6858000">
                  <a:moveTo>
                    <a:pt x="11684508" y="1905000"/>
                  </a:moveTo>
                  <a:lnTo>
                    <a:pt x="12192000" y="1905000"/>
                  </a:lnTo>
                </a:path>
                <a:path w="12192000" h="6858000">
                  <a:moveTo>
                    <a:pt x="3390900" y="6553200"/>
                  </a:moveTo>
                  <a:lnTo>
                    <a:pt x="3390900" y="6857999"/>
                  </a:lnTo>
                </a:path>
                <a:path w="12192000" h="6858000">
                  <a:moveTo>
                    <a:pt x="8897112" y="304800"/>
                  </a:moveTo>
                  <a:lnTo>
                    <a:pt x="8897112" y="0"/>
                  </a:lnTo>
                </a:path>
              </a:pathLst>
            </a:custGeom>
            <a:ln w="9144">
              <a:solidFill>
                <a:srgbClr val="1F52C0"/>
              </a:solidFill>
            </a:ln>
          </p:spPr>
          <p:txBody>
            <a:bodyPr wrap="square" lIns="0" tIns="0" rIns="0" bIns="0" rtlCol="0"/>
            <a:lstStyle/>
            <a:p>
              <a:endParaRPr/>
            </a:p>
          </p:txBody>
        </p:sp>
        <p:pic>
          <p:nvPicPr>
            <p:cNvPr id="31" name="object 31"/>
            <p:cNvPicPr/>
            <p:nvPr/>
          </p:nvPicPr>
          <p:blipFill>
            <a:blip r:embed="rId23" cstate="print"/>
            <a:stretch>
              <a:fillRect/>
            </a:stretch>
          </p:blipFill>
          <p:spPr>
            <a:xfrm>
              <a:off x="774491" y="239689"/>
              <a:ext cx="2141220" cy="1924812"/>
            </a:xfrm>
            <a:prstGeom prst="rect">
              <a:avLst/>
            </a:prstGeom>
          </p:spPr>
        </p:pic>
      </p:grpSp>
      <p:sp>
        <p:nvSpPr>
          <p:cNvPr id="33" name="object 33"/>
          <p:cNvSpPr txBox="1"/>
          <p:nvPr/>
        </p:nvSpPr>
        <p:spPr>
          <a:xfrm>
            <a:off x="11287125" y="6352743"/>
            <a:ext cx="114935" cy="239395"/>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1F52C0"/>
                </a:solidFill>
                <a:latin typeface="Times New Roman"/>
                <a:cs typeface="Times New Roman"/>
              </a:rPr>
              <a:t>1</a:t>
            </a:r>
            <a:endParaRPr sz="1400">
              <a:latin typeface="Times New Roman"/>
              <a:cs typeface="Times New Roman"/>
            </a:endParaRPr>
          </a:p>
        </p:txBody>
      </p:sp>
      <p:sp>
        <p:nvSpPr>
          <p:cNvPr id="34" name="object 34"/>
          <p:cNvSpPr txBox="1">
            <a:spLocks noGrp="1"/>
          </p:cNvSpPr>
          <p:nvPr>
            <p:ph type="title"/>
          </p:nvPr>
        </p:nvSpPr>
        <p:spPr>
          <a:xfrm>
            <a:off x="1726528" y="2032857"/>
            <a:ext cx="8550275" cy="2412840"/>
          </a:xfrm>
          <a:prstGeom prst="rect">
            <a:avLst/>
          </a:prstGeom>
        </p:spPr>
        <p:txBody>
          <a:bodyPr vert="horz" wrap="square" lIns="0" tIns="12065" rIns="0" bIns="0" rtlCol="0">
            <a:spAutoFit/>
          </a:bodyPr>
          <a:lstStyle/>
          <a:p>
            <a:pPr marL="635" algn="ctr">
              <a:lnSpc>
                <a:spcPct val="100000"/>
              </a:lnSpc>
              <a:spcBef>
                <a:spcPts val="95"/>
              </a:spcBef>
            </a:pPr>
            <a:r>
              <a:rPr lang="vi-VN" sz="3900" i="0"/>
              <a:t>THỰC TẬP ĐỒ ÁN CƠ SỞ NGÀNH</a:t>
            </a:r>
            <a:br>
              <a:rPr lang="vi-VN" sz="3900" i="0"/>
            </a:br>
            <a:r>
              <a:rPr lang="vi-VN" sz="3900" i="0"/>
              <a:t>HỌC KỲ I, NĂM HỌC 2024 - 2025</a:t>
            </a:r>
            <a:br>
              <a:rPr lang="vi-VN" sz="3900" i="0"/>
            </a:br>
            <a:r>
              <a:rPr lang="vi-VN" sz="3900" i="0"/>
              <a:t>THIẾT KẾ BLOG CÁ NHÂN</a:t>
            </a:r>
            <a:br>
              <a:rPr lang="vi-VN" sz="3900" i="0"/>
            </a:br>
            <a:endParaRPr lang="en-US" sz="3900" i="0"/>
          </a:p>
        </p:txBody>
      </p:sp>
      <p:sp>
        <p:nvSpPr>
          <p:cNvPr id="35" name="object 35"/>
          <p:cNvSpPr txBox="1"/>
          <p:nvPr/>
        </p:nvSpPr>
        <p:spPr>
          <a:xfrm>
            <a:off x="5061965" y="707491"/>
            <a:ext cx="5419090" cy="976630"/>
          </a:xfrm>
          <a:prstGeom prst="rect">
            <a:avLst/>
          </a:prstGeom>
        </p:spPr>
        <p:txBody>
          <a:bodyPr vert="horz" wrap="square" lIns="0" tIns="91440" rIns="0" bIns="0" rtlCol="0">
            <a:spAutoFit/>
          </a:bodyPr>
          <a:lstStyle/>
          <a:p>
            <a:pPr marL="45720">
              <a:lnSpc>
                <a:spcPct val="100000"/>
              </a:lnSpc>
              <a:spcBef>
                <a:spcPts val="720"/>
              </a:spcBef>
            </a:pPr>
            <a:r>
              <a:rPr sz="2600" dirty="0">
                <a:solidFill>
                  <a:srgbClr val="1F52C0"/>
                </a:solidFill>
                <a:latin typeface="Microsoft Sans Serif"/>
                <a:cs typeface="Microsoft Sans Serif"/>
              </a:rPr>
              <a:t>KHOA KỸ</a:t>
            </a:r>
            <a:r>
              <a:rPr sz="2600" spc="15" dirty="0">
                <a:solidFill>
                  <a:srgbClr val="1F52C0"/>
                </a:solidFill>
                <a:latin typeface="Microsoft Sans Serif"/>
                <a:cs typeface="Microsoft Sans Serif"/>
              </a:rPr>
              <a:t> </a:t>
            </a:r>
            <a:r>
              <a:rPr sz="2600" dirty="0">
                <a:solidFill>
                  <a:srgbClr val="1F52C0"/>
                </a:solidFill>
                <a:latin typeface="Microsoft Sans Serif"/>
                <a:cs typeface="Microsoft Sans Serif"/>
              </a:rPr>
              <a:t>THUẬT</a:t>
            </a:r>
            <a:r>
              <a:rPr sz="2600" spc="-10" dirty="0">
                <a:solidFill>
                  <a:srgbClr val="1F52C0"/>
                </a:solidFill>
                <a:latin typeface="Microsoft Sans Serif"/>
                <a:cs typeface="Microsoft Sans Serif"/>
              </a:rPr>
              <a:t> </a:t>
            </a:r>
            <a:r>
              <a:rPr sz="2600" dirty="0">
                <a:solidFill>
                  <a:srgbClr val="1F52C0"/>
                </a:solidFill>
                <a:latin typeface="Microsoft Sans Serif"/>
                <a:cs typeface="Microsoft Sans Serif"/>
              </a:rPr>
              <a:t>VÀ</a:t>
            </a:r>
            <a:r>
              <a:rPr sz="2600" spc="15" dirty="0">
                <a:solidFill>
                  <a:srgbClr val="1F52C0"/>
                </a:solidFill>
                <a:latin typeface="Microsoft Sans Serif"/>
                <a:cs typeface="Microsoft Sans Serif"/>
              </a:rPr>
              <a:t> </a:t>
            </a:r>
            <a:r>
              <a:rPr sz="2600" dirty="0">
                <a:solidFill>
                  <a:srgbClr val="1F52C0"/>
                </a:solidFill>
                <a:latin typeface="Microsoft Sans Serif"/>
                <a:cs typeface="Microsoft Sans Serif"/>
              </a:rPr>
              <a:t>CÔNG</a:t>
            </a:r>
            <a:r>
              <a:rPr sz="2600" spc="5" dirty="0">
                <a:solidFill>
                  <a:srgbClr val="1F52C0"/>
                </a:solidFill>
                <a:latin typeface="Microsoft Sans Serif"/>
                <a:cs typeface="Microsoft Sans Serif"/>
              </a:rPr>
              <a:t> </a:t>
            </a:r>
            <a:r>
              <a:rPr sz="2600" spc="-20" dirty="0">
                <a:solidFill>
                  <a:srgbClr val="1F52C0"/>
                </a:solidFill>
                <a:latin typeface="Microsoft Sans Serif"/>
                <a:cs typeface="Microsoft Sans Serif"/>
              </a:rPr>
              <a:t>NGHỆ</a:t>
            </a:r>
            <a:endParaRPr sz="2600">
              <a:latin typeface="Microsoft Sans Serif"/>
              <a:cs typeface="Microsoft Sans Serif"/>
            </a:endParaRPr>
          </a:p>
          <a:p>
            <a:pPr marL="12700">
              <a:lnSpc>
                <a:spcPct val="100000"/>
              </a:lnSpc>
              <a:spcBef>
                <a:spcPts val="625"/>
              </a:spcBef>
            </a:pPr>
            <a:r>
              <a:rPr sz="2600" b="1" dirty="0">
                <a:solidFill>
                  <a:srgbClr val="1F52C0"/>
                </a:solidFill>
                <a:latin typeface="Arial"/>
                <a:cs typeface="Arial"/>
              </a:rPr>
              <a:t>BỘ</a:t>
            </a:r>
            <a:r>
              <a:rPr sz="2600" b="1" spc="-20" dirty="0">
                <a:solidFill>
                  <a:srgbClr val="1F52C0"/>
                </a:solidFill>
                <a:latin typeface="Arial"/>
                <a:cs typeface="Arial"/>
              </a:rPr>
              <a:t> </a:t>
            </a:r>
            <a:r>
              <a:rPr sz="2600" b="1" dirty="0">
                <a:solidFill>
                  <a:srgbClr val="1F52C0"/>
                </a:solidFill>
                <a:latin typeface="Arial"/>
                <a:cs typeface="Arial"/>
              </a:rPr>
              <a:t>MÔN</a:t>
            </a:r>
            <a:r>
              <a:rPr sz="2600" b="1" spc="-20" dirty="0">
                <a:solidFill>
                  <a:srgbClr val="1F52C0"/>
                </a:solidFill>
                <a:latin typeface="Arial"/>
                <a:cs typeface="Arial"/>
              </a:rPr>
              <a:t> </a:t>
            </a:r>
            <a:r>
              <a:rPr sz="2600" b="1" dirty="0">
                <a:solidFill>
                  <a:srgbClr val="1F52C0"/>
                </a:solidFill>
                <a:latin typeface="Arial"/>
                <a:cs typeface="Arial"/>
              </a:rPr>
              <a:t>CÔNG</a:t>
            </a:r>
            <a:r>
              <a:rPr sz="2600" b="1" spc="-35" dirty="0">
                <a:solidFill>
                  <a:srgbClr val="1F52C0"/>
                </a:solidFill>
                <a:latin typeface="Arial"/>
                <a:cs typeface="Arial"/>
              </a:rPr>
              <a:t> </a:t>
            </a:r>
            <a:r>
              <a:rPr sz="2600" b="1" dirty="0">
                <a:solidFill>
                  <a:srgbClr val="1F52C0"/>
                </a:solidFill>
                <a:latin typeface="Arial"/>
                <a:cs typeface="Arial"/>
              </a:rPr>
              <a:t>NGHỆ</a:t>
            </a:r>
            <a:r>
              <a:rPr sz="2600" b="1" spc="-20" dirty="0">
                <a:solidFill>
                  <a:srgbClr val="1F52C0"/>
                </a:solidFill>
                <a:latin typeface="Arial"/>
                <a:cs typeface="Arial"/>
              </a:rPr>
              <a:t> </a:t>
            </a:r>
            <a:r>
              <a:rPr sz="2600" b="1" dirty="0">
                <a:solidFill>
                  <a:srgbClr val="1F52C0"/>
                </a:solidFill>
                <a:latin typeface="Arial"/>
                <a:cs typeface="Arial"/>
              </a:rPr>
              <a:t>THÔNG</a:t>
            </a:r>
            <a:r>
              <a:rPr sz="2600" b="1" spc="-35" dirty="0">
                <a:solidFill>
                  <a:srgbClr val="1F52C0"/>
                </a:solidFill>
                <a:latin typeface="Arial"/>
                <a:cs typeface="Arial"/>
              </a:rPr>
              <a:t> </a:t>
            </a:r>
            <a:r>
              <a:rPr sz="2600" b="1" spc="-25" dirty="0">
                <a:solidFill>
                  <a:srgbClr val="1F52C0"/>
                </a:solidFill>
                <a:latin typeface="Arial"/>
                <a:cs typeface="Arial"/>
              </a:rPr>
              <a:t>TIN</a:t>
            </a:r>
            <a:endParaRPr sz="2600">
              <a:latin typeface="Arial"/>
              <a:cs typeface="Arial"/>
            </a:endParaRPr>
          </a:p>
        </p:txBody>
      </p:sp>
      <p:sp>
        <p:nvSpPr>
          <p:cNvPr id="36" name="Hộp Văn bản 35">
            <a:extLst>
              <a:ext uri="{FF2B5EF4-FFF2-40B4-BE49-F238E27FC236}">
                <a16:creationId xmlns:a16="http://schemas.microsoft.com/office/drawing/2014/main" xmlns="" id="{2B66C7C9-F4BD-1ACD-9B27-C0434862EFD5}"/>
              </a:ext>
            </a:extLst>
          </p:cNvPr>
          <p:cNvSpPr txBox="1"/>
          <p:nvPr/>
        </p:nvSpPr>
        <p:spPr>
          <a:xfrm>
            <a:off x="7086600" y="4599432"/>
            <a:ext cx="4113276" cy="1938992"/>
          </a:xfrm>
          <a:prstGeom prst="rect">
            <a:avLst/>
          </a:prstGeom>
          <a:noFill/>
        </p:spPr>
        <p:txBody>
          <a:bodyPr wrap="square" rtlCol="0">
            <a:spAutoFit/>
          </a:bodyPr>
          <a:lstStyle/>
          <a:p>
            <a:r>
              <a:rPr lang="en-US" sz="2400" b="1"/>
              <a:t>Sinh viên thực hiện:</a:t>
            </a:r>
          </a:p>
          <a:p>
            <a:r>
              <a:rPr lang="en-US" sz="2400" b="1"/>
              <a:t>Nguyễn Đinh Tuấn Khoa</a:t>
            </a:r>
          </a:p>
          <a:p>
            <a:r>
              <a:rPr lang="en-US" sz="2400" b="1"/>
              <a:t>110122094</a:t>
            </a:r>
          </a:p>
          <a:p>
            <a:r>
              <a:rPr lang="en-US" sz="2400" b="1"/>
              <a:t>DA22TTD</a:t>
            </a:r>
          </a:p>
          <a:p>
            <a:endParaRPr lang="en-US" sz="2400" b="1"/>
          </a:p>
        </p:txBody>
      </p:sp>
      <p:sp>
        <p:nvSpPr>
          <p:cNvPr id="37" name="Hộp Văn bản 36">
            <a:extLst>
              <a:ext uri="{FF2B5EF4-FFF2-40B4-BE49-F238E27FC236}">
                <a16:creationId xmlns:a16="http://schemas.microsoft.com/office/drawing/2014/main" xmlns="" id="{199D4FAF-A8CD-6D2A-7BDB-C8955821C35F}"/>
              </a:ext>
            </a:extLst>
          </p:cNvPr>
          <p:cNvSpPr txBox="1"/>
          <p:nvPr/>
        </p:nvSpPr>
        <p:spPr>
          <a:xfrm>
            <a:off x="732917" y="4680845"/>
            <a:ext cx="3733800" cy="1569660"/>
          </a:xfrm>
          <a:prstGeom prst="rect">
            <a:avLst/>
          </a:prstGeom>
          <a:noFill/>
        </p:spPr>
        <p:txBody>
          <a:bodyPr wrap="square" rtlCol="0">
            <a:spAutoFit/>
          </a:bodyPr>
          <a:lstStyle/>
          <a:p>
            <a:r>
              <a:rPr lang="vi-VN" sz="2400" b="1"/>
              <a:t>Giáo viên hướng dẫn:</a:t>
            </a:r>
          </a:p>
          <a:p>
            <a:r>
              <a:rPr lang="vi-VN" sz="2400" b="1"/>
              <a:t>Đoàn  Phước Miền</a:t>
            </a:r>
          </a:p>
          <a:p>
            <a:endParaRPr lang="vi-VN" sz="2400" b="1"/>
          </a:p>
          <a:p>
            <a:endParaRPr lang="vi-VN" sz="24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11125">
              <a:lnSpc>
                <a:spcPts val="1650"/>
              </a:lnSpc>
            </a:pPr>
            <a:fld id="{81D60167-4931-47E6-BA6A-407CBD079E47}" type="slidenum">
              <a:rPr spc="-25" dirty="0"/>
              <a:t>10</a:t>
            </a:fld>
            <a:endParaRPr spc="-25" dirty="0"/>
          </a:p>
        </p:txBody>
      </p:sp>
      <p:sp>
        <p:nvSpPr>
          <p:cNvPr id="4" name="object 4"/>
          <p:cNvSpPr txBox="1">
            <a:spLocks noGrp="1"/>
          </p:cNvSpPr>
          <p:nvPr>
            <p:ph type="ftr" sz="quarter" idx="5"/>
          </p:nvPr>
        </p:nvSpPr>
        <p:spPr>
          <a:xfrm>
            <a:off x="688340" y="6672573"/>
            <a:ext cx="1445260" cy="153888"/>
          </a:xfrm>
          <a:prstGeom prst="rect">
            <a:avLst/>
          </a:prstGeom>
        </p:spPr>
        <p:txBody>
          <a:bodyPr vert="horz" wrap="square" lIns="0" tIns="0" rIns="0" bIns="0" rtlCol="0">
            <a:spAutoFit/>
          </a:bodyPr>
          <a:lstStyle/>
          <a:p>
            <a:pPr marL="12700">
              <a:lnSpc>
                <a:spcPct val="100000"/>
              </a:lnSpc>
            </a:pPr>
            <a:r>
              <a:rPr lang="vi-VN" spc="-25"/>
              <a:t>Nguyễn Đinh Tuấn Khoa </a:t>
            </a:r>
            <a:endParaRPr spc="-25" dirty="0"/>
          </a:p>
        </p:txBody>
      </p:sp>
      <p:pic>
        <p:nvPicPr>
          <p:cNvPr id="2" name="Hình ảnh 1">
            <a:extLst>
              <a:ext uri="{FF2B5EF4-FFF2-40B4-BE49-F238E27FC236}">
                <a16:creationId xmlns:a16="http://schemas.microsoft.com/office/drawing/2014/main" xmlns="" id="{42E8E1F4-631A-C346-D539-608A3163259D}"/>
              </a:ext>
            </a:extLst>
          </p:cNvPr>
          <p:cNvPicPr>
            <a:picLocks noChangeAspect="1"/>
          </p:cNvPicPr>
          <p:nvPr/>
        </p:nvPicPr>
        <p:blipFill>
          <a:blip r:embed="rId3"/>
          <a:stretch>
            <a:fillRect/>
          </a:stretch>
        </p:blipFill>
        <p:spPr>
          <a:xfrm>
            <a:off x="914400" y="-9525"/>
            <a:ext cx="9577646" cy="749873"/>
          </a:xfrm>
          <a:prstGeom prst="rect">
            <a:avLst/>
          </a:prstGeom>
        </p:spPr>
      </p:pic>
      <p:sp>
        <p:nvSpPr>
          <p:cNvPr id="5" name="Hộp Văn bản 4">
            <a:extLst>
              <a:ext uri="{FF2B5EF4-FFF2-40B4-BE49-F238E27FC236}">
                <a16:creationId xmlns:a16="http://schemas.microsoft.com/office/drawing/2014/main" xmlns="" id="{15DDAE64-23BC-46CC-5638-17AF493477FD}"/>
              </a:ext>
            </a:extLst>
          </p:cNvPr>
          <p:cNvSpPr txBox="1"/>
          <p:nvPr/>
        </p:nvSpPr>
        <p:spPr>
          <a:xfrm>
            <a:off x="688340" y="990600"/>
            <a:ext cx="5407660" cy="400110"/>
          </a:xfrm>
          <a:prstGeom prst="rect">
            <a:avLst/>
          </a:prstGeom>
          <a:noFill/>
        </p:spPr>
        <p:txBody>
          <a:bodyPr wrap="square" rtlCol="0">
            <a:spAutoFit/>
          </a:bodyPr>
          <a:lstStyle/>
          <a:p>
            <a:r>
              <a:rPr lang="vi-VN" sz="2000" b="1"/>
              <a:t>Kết nối cơ sở dữ liệu đến wordPress</a:t>
            </a:r>
            <a:endParaRPr lang="en-US" sz="2000" b="1"/>
          </a:p>
        </p:txBody>
      </p:sp>
      <p:sp>
        <p:nvSpPr>
          <p:cNvPr id="7" name="Hộp Văn bản 6">
            <a:extLst>
              <a:ext uri="{FF2B5EF4-FFF2-40B4-BE49-F238E27FC236}">
                <a16:creationId xmlns:a16="http://schemas.microsoft.com/office/drawing/2014/main" xmlns="" id="{6E965C37-E984-C6AC-5DCD-7276A116120D}"/>
              </a:ext>
            </a:extLst>
          </p:cNvPr>
          <p:cNvSpPr txBox="1"/>
          <p:nvPr/>
        </p:nvSpPr>
        <p:spPr>
          <a:xfrm>
            <a:off x="762000" y="1986677"/>
            <a:ext cx="5636260" cy="2585323"/>
          </a:xfrm>
          <a:prstGeom prst="rect">
            <a:avLst/>
          </a:prstGeom>
          <a:noFill/>
        </p:spPr>
        <p:txBody>
          <a:bodyPr wrap="square">
            <a:spAutoFit/>
          </a:bodyPr>
          <a:lstStyle/>
          <a:p>
            <a:r>
              <a:rPr lang="en-US"/>
              <a:t>Chọn ngôn ngữ cho website rồi nhập các thông tin sau:</a:t>
            </a:r>
          </a:p>
          <a:p>
            <a:r>
              <a:rPr lang="en-US"/>
              <a:t>•	Tên CSDL: BLOG</a:t>
            </a:r>
          </a:p>
          <a:p>
            <a:r>
              <a:rPr lang="en-US"/>
              <a:t>•	Username: root.</a:t>
            </a:r>
          </a:p>
          <a:p>
            <a:r>
              <a:rPr lang="en-US"/>
              <a:t>•	Password: Bỏ trống.</a:t>
            </a:r>
          </a:p>
          <a:p>
            <a:r>
              <a:rPr lang="en-US"/>
              <a:t>•	Database host: localhost.</a:t>
            </a:r>
          </a:p>
          <a:p>
            <a:r>
              <a:rPr lang="en-US"/>
              <a:t>Nhấn vào nút Submit để hoàn thành quá trình nhập thông tin.</a:t>
            </a:r>
          </a:p>
          <a:p>
            <a:endParaRPr lang="en-US"/>
          </a:p>
        </p:txBody>
      </p:sp>
      <p:pic>
        <p:nvPicPr>
          <p:cNvPr id="8" name="Hình ảnh 7">
            <a:extLst>
              <a:ext uri="{FF2B5EF4-FFF2-40B4-BE49-F238E27FC236}">
                <a16:creationId xmlns:a16="http://schemas.microsoft.com/office/drawing/2014/main" xmlns="" id="{86F9A54C-46D8-5E9D-DA12-CEDA326024FC}"/>
              </a:ext>
            </a:extLst>
          </p:cNvPr>
          <p:cNvPicPr>
            <a:picLocks noChangeAspect="1"/>
          </p:cNvPicPr>
          <p:nvPr/>
        </p:nvPicPr>
        <p:blipFill>
          <a:blip r:embed="rId4"/>
          <a:stretch>
            <a:fillRect/>
          </a:stretch>
        </p:blipFill>
        <p:spPr>
          <a:xfrm>
            <a:off x="6573037" y="1190655"/>
            <a:ext cx="4856963" cy="35193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81806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11125">
              <a:lnSpc>
                <a:spcPts val="1650"/>
              </a:lnSpc>
            </a:pPr>
            <a:fld id="{81D60167-4931-47E6-BA6A-407CBD079E47}" type="slidenum">
              <a:rPr spc="-25" dirty="0"/>
              <a:t>11</a:t>
            </a:fld>
            <a:endParaRPr spc="-25" dirty="0"/>
          </a:p>
        </p:txBody>
      </p:sp>
      <p:sp>
        <p:nvSpPr>
          <p:cNvPr id="4" name="object 4"/>
          <p:cNvSpPr txBox="1">
            <a:spLocks noGrp="1"/>
          </p:cNvSpPr>
          <p:nvPr>
            <p:ph type="ftr" sz="quarter" idx="5"/>
          </p:nvPr>
        </p:nvSpPr>
        <p:spPr>
          <a:xfrm>
            <a:off x="688340" y="6672573"/>
            <a:ext cx="1445260" cy="153888"/>
          </a:xfrm>
          <a:prstGeom prst="rect">
            <a:avLst/>
          </a:prstGeom>
        </p:spPr>
        <p:txBody>
          <a:bodyPr vert="horz" wrap="square" lIns="0" tIns="0" rIns="0" bIns="0" rtlCol="0">
            <a:spAutoFit/>
          </a:bodyPr>
          <a:lstStyle/>
          <a:p>
            <a:pPr marL="12700">
              <a:lnSpc>
                <a:spcPct val="100000"/>
              </a:lnSpc>
            </a:pPr>
            <a:r>
              <a:rPr lang="vi-VN" spc="-25"/>
              <a:t>Nguyễn Đinh Tuấn Khoa </a:t>
            </a:r>
            <a:endParaRPr spc="-25" dirty="0"/>
          </a:p>
        </p:txBody>
      </p:sp>
      <p:sp>
        <p:nvSpPr>
          <p:cNvPr id="2" name="Hộp Văn bản 1">
            <a:extLst>
              <a:ext uri="{FF2B5EF4-FFF2-40B4-BE49-F238E27FC236}">
                <a16:creationId xmlns:a16="http://schemas.microsoft.com/office/drawing/2014/main" xmlns="" id="{5344CEA9-E662-533D-FE1D-AEE74D5FA4EC}"/>
              </a:ext>
            </a:extLst>
          </p:cNvPr>
          <p:cNvSpPr txBox="1"/>
          <p:nvPr/>
        </p:nvSpPr>
        <p:spPr>
          <a:xfrm>
            <a:off x="688340" y="31539"/>
            <a:ext cx="10970260" cy="707886"/>
          </a:xfrm>
          <a:prstGeom prst="rect">
            <a:avLst/>
          </a:prstGeom>
          <a:noFill/>
        </p:spPr>
        <p:txBody>
          <a:bodyPr wrap="square" rtlCol="0">
            <a:spAutoFit/>
          </a:bodyPr>
          <a:lstStyle/>
          <a:p>
            <a:r>
              <a:rPr lang="vi-VN" sz="4000" b="1"/>
              <a:t>Thiết kế các trang</a:t>
            </a:r>
            <a:endParaRPr lang="en-US" sz="4000" b="1"/>
          </a:p>
        </p:txBody>
      </p:sp>
      <p:pic>
        <p:nvPicPr>
          <p:cNvPr id="5" name="Hình ảnh 4">
            <a:extLst>
              <a:ext uri="{FF2B5EF4-FFF2-40B4-BE49-F238E27FC236}">
                <a16:creationId xmlns:a16="http://schemas.microsoft.com/office/drawing/2014/main" xmlns="" id="{859D9F07-4BD4-74E7-DF36-ED2B97331669}"/>
              </a:ext>
            </a:extLst>
          </p:cNvPr>
          <p:cNvPicPr>
            <a:picLocks noChangeAspect="1"/>
          </p:cNvPicPr>
          <p:nvPr/>
        </p:nvPicPr>
        <p:blipFill>
          <a:blip r:embed="rId3"/>
          <a:stretch>
            <a:fillRect/>
          </a:stretch>
        </p:blipFill>
        <p:spPr>
          <a:xfrm>
            <a:off x="5773038" y="1066800"/>
            <a:ext cx="5731892" cy="4137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Hộp Văn bản 5">
            <a:extLst>
              <a:ext uri="{FF2B5EF4-FFF2-40B4-BE49-F238E27FC236}">
                <a16:creationId xmlns:a16="http://schemas.microsoft.com/office/drawing/2014/main" xmlns="" id="{CB9166BE-7AF5-E96B-A57A-52ECBF4FD9EA}"/>
              </a:ext>
            </a:extLst>
          </p:cNvPr>
          <p:cNvSpPr txBox="1"/>
          <p:nvPr/>
        </p:nvSpPr>
        <p:spPr>
          <a:xfrm>
            <a:off x="609600" y="1085850"/>
            <a:ext cx="5029200" cy="2585323"/>
          </a:xfrm>
          <a:prstGeom prst="rect">
            <a:avLst/>
          </a:prstGeom>
          <a:noFill/>
        </p:spPr>
        <p:txBody>
          <a:bodyPr wrap="square" rtlCol="0">
            <a:spAutoFit/>
          </a:bodyPr>
          <a:lstStyle/>
          <a:p>
            <a:pPr marL="285750" indent="-285750">
              <a:buFont typeface="Wingdings" panose="05000000000000000000" pitchFamily="2" charset="2"/>
              <a:buChar char="§"/>
            </a:pPr>
            <a:r>
              <a:rPr lang="en-US" b="1"/>
              <a:t> Chọn  giao diện và cài đặt giao diện Blog</a:t>
            </a:r>
            <a:endParaRPr lang="vi-VN" b="1"/>
          </a:p>
          <a:p>
            <a:pPr marL="285750" indent="-285750">
              <a:buFont typeface="Wingdings" panose="05000000000000000000" pitchFamily="2" charset="2"/>
              <a:buChar char="§"/>
            </a:pPr>
            <a:r>
              <a:rPr lang="en-US" b="1"/>
              <a:t> </a:t>
            </a:r>
            <a:r>
              <a:rPr lang="vi-VN" b="1"/>
              <a:t>Truy cập trang quản trị WordPress và điều hướng đến “Plugin” “Cài mới”. Trên thanh tìm kiếm tìm Blossom Travel, sau đó nhấp vào “Cài đặt”.</a:t>
            </a:r>
          </a:p>
          <a:p>
            <a:pPr marL="285750" indent="-285750">
              <a:buFont typeface="Wingdings" panose="05000000000000000000" pitchFamily="2" charset="2"/>
              <a:buChar char="§"/>
            </a:pPr>
            <a:r>
              <a:rPr lang="vi-VN" b="1"/>
              <a:t> Chờ Plugin cài đặt thành công   nhấp nút “Kích hoạt” để kích hoạt Blossom</a:t>
            </a:r>
          </a:p>
          <a:p>
            <a:pPr marL="285750" indent="-285750">
              <a:buFont typeface="Wingdings" panose="05000000000000000000" pitchFamily="2" charset="2"/>
              <a:buChar char="§"/>
            </a:pPr>
            <a:endParaRPr lang="vi-VN" b="1"/>
          </a:p>
          <a:p>
            <a:pPr marL="285750" indent="-285750">
              <a:buFont typeface="Wingdings" panose="05000000000000000000" pitchFamily="2" charset="2"/>
              <a:buChar char="§"/>
            </a:pPr>
            <a:endParaRPr lang="en-US" b="1"/>
          </a:p>
        </p:txBody>
      </p:sp>
    </p:spTree>
    <p:extLst>
      <p:ext uri="{BB962C8B-B14F-4D97-AF65-F5344CB8AC3E}">
        <p14:creationId xmlns:p14="http://schemas.microsoft.com/office/powerpoint/2010/main" val="2889731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11125">
              <a:lnSpc>
                <a:spcPts val="1650"/>
              </a:lnSpc>
            </a:pPr>
            <a:fld id="{81D60167-4931-47E6-BA6A-407CBD079E47}" type="slidenum">
              <a:rPr spc="-25" dirty="0"/>
              <a:t>12</a:t>
            </a:fld>
            <a:endParaRPr spc="-25" dirty="0"/>
          </a:p>
        </p:txBody>
      </p:sp>
      <p:sp>
        <p:nvSpPr>
          <p:cNvPr id="4" name="object 4"/>
          <p:cNvSpPr txBox="1">
            <a:spLocks noGrp="1"/>
          </p:cNvSpPr>
          <p:nvPr>
            <p:ph type="ftr" sz="quarter" idx="5"/>
          </p:nvPr>
        </p:nvSpPr>
        <p:spPr>
          <a:xfrm>
            <a:off x="688340" y="6672573"/>
            <a:ext cx="1445260" cy="153888"/>
          </a:xfrm>
          <a:prstGeom prst="rect">
            <a:avLst/>
          </a:prstGeom>
        </p:spPr>
        <p:txBody>
          <a:bodyPr vert="horz" wrap="square" lIns="0" tIns="0" rIns="0" bIns="0" rtlCol="0">
            <a:spAutoFit/>
          </a:bodyPr>
          <a:lstStyle/>
          <a:p>
            <a:pPr marL="12700">
              <a:lnSpc>
                <a:spcPct val="100000"/>
              </a:lnSpc>
            </a:pPr>
            <a:r>
              <a:rPr lang="vi-VN" spc="-25"/>
              <a:t>Nguyễn Đinh Tuấn Khoa </a:t>
            </a:r>
            <a:endParaRPr spc="-25" dirty="0"/>
          </a:p>
        </p:txBody>
      </p:sp>
      <p:sp>
        <p:nvSpPr>
          <p:cNvPr id="2" name="Hộp Văn bản 1">
            <a:extLst>
              <a:ext uri="{FF2B5EF4-FFF2-40B4-BE49-F238E27FC236}">
                <a16:creationId xmlns:a16="http://schemas.microsoft.com/office/drawing/2014/main" xmlns="" id="{5344CEA9-E662-533D-FE1D-AEE74D5FA4EC}"/>
              </a:ext>
            </a:extLst>
          </p:cNvPr>
          <p:cNvSpPr txBox="1"/>
          <p:nvPr/>
        </p:nvSpPr>
        <p:spPr>
          <a:xfrm>
            <a:off x="688340" y="31539"/>
            <a:ext cx="10970260" cy="707886"/>
          </a:xfrm>
          <a:prstGeom prst="rect">
            <a:avLst/>
          </a:prstGeom>
          <a:noFill/>
        </p:spPr>
        <p:txBody>
          <a:bodyPr wrap="square" rtlCol="0">
            <a:spAutoFit/>
          </a:bodyPr>
          <a:lstStyle/>
          <a:p>
            <a:r>
              <a:rPr lang="vi-VN" sz="4000" b="1"/>
              <a:t>Thiết kế các trang</a:t>
            </a:r>
            <a:endParaRPr lang="en-US" sz="4000" b="1"/>
          </a:p>
        </p:txBody>
      </p:sp>
      <p:sp>
        <p:nvSpPr>
          <p:cNvPr id="6" name="Hộp Văn bản 5">
            <a:extLst>
              <a:ext uri="{FF2B5EF4-FFF2-40B4-BE49-F238E27FC236}">
                <a16:creationId xmlns:a16="http://schemas.microsoft.com/office/drawing/2014/main" xmlns="" id="{CB9166BE-7AF5-E96B-A57A-52ECBF4FD9EA}"/>
              </a:ext>
            </a:extLst>
          </p:cNvPr>
          <p:cNvSpPr txBox="1"/>
          <p:nvPr/>
        </p:nvSpPr>
        <p:spPr>
          <a:xfrm>
            <a:off x="609600" y="1295400"/>
            <a:ext cx="4572000" cy="2308324"/>
          </a:xfrm>
          <a:prstGeom prst="rect">
            <a:avLst/>
          </a:prstGeom>
          <a:noFill/>
        </p:spPr>
        <p:txBody>
          <a:bodyPr wrap="square" rtlCol="0">
            <a:spAutoFit/>
          </a:bodyPr>
          <a:lstStyle/>
          <a:p>
            <a:pPr marL="285750" indent="-285750">
              <a:buFont typeface="Wingdings" panose="05000000000000000000" pitchFamily="2" charset="2"/>
              <a:buChar char="§"/>
            </a:pPr>
            <a:r>
              <a:rPr lang="en-US" b="1"/>
              <a:t>Vào mẫu có ta đã cài đặt sau đó chọn Menu –&gt; tùy chỉnh Menu -&gt;Thêm mục và tạo các trang theo ý muốn </a:t>
            </a:r>
            <a:endParaRPr lang="vi-VN" b="1"/>
          </a:p>
          <a:p>
            <a:pPr marL="285750" indent="-285750">
              <a:buFont typeface="Wingdings" panose="05000000000000000000" pitchFamily="2" charset="2"/>
              <a:buChar char="§"/>
            </a:pPr>
            <a:r>
              <a:rPr lang="vi-VN" b="1"/>
              <a:t>Tạo các trang </a:t>
            </a:r>
          </a:p>
          <a:p>
            <a:pPr marL="285750" indent="-285750">
              <a:buFont typeface="Wingdings" panose="05000000000000000000" pitchFamily="2" charset="2"/>
              <a:buChar char="§"/>
            </a:pPr>
            <a:r>
              <a:rPr lang="vi-VN" b="1"/>
              <a:t>Trang chủ </a:t>
            </a:r>
          </a:p>
          <a:p>
            <a:pPr marL="285750" indent="-285750">
              <a:buFont typeface="Wingdings" panose="05000000000000000000" pitchFamily="2" charset="2"/>
              <a:buChar char="§"/>
            </a:pPr>
            <a:r>
              <a:rPr lang="vi-VN" b="1"/>
              <a:t>Trang hoạt động</a:t>
            </a:r>
          </a:p>
          <a:p>
            <a:pPr marL="285750" indent="-285750">
              <a:buFont typeface="Wingdings" panose="05000000000000000000" pitchFamily="2" charset="2"/>
              <a:buChar char="§"/>
            </a:pPr>
            <a:r>
              <a:rPr lang="vi-VN" b="1"/>
              <a:t>Trang kỹ năng </a:t>
            </a:r>
          </a:p>
          <a:p>
            <a:pPr marL="285750" indent="-285750">
              <a:buFont typeface="Wingdings" panose="05000000000000000000" pitchFamily="2" charset="2"/>
              <a:buChar char="§"/>
            </a:pPr>
            <a:r>
              <a:rPr lang="vi-VN" b="1"/>
              <a:t>Trang liên hệ </a:t>
            </a:r>
            <a:endParaRPr lang="en-US" b="1"/>
          </a:p>
        </p:txBody>
      </p:sp>
      <p:pic>
        <p:nvPicPr>
          <p:cNvPr id="8" name="Hình ảnh 7">
            <a:extLst>
              <a:ext uri="{FF2B5EF4-FFF2-40B4-BE49-F238E27FC236}">
                <a16:creationId xmlns:a16="http://schemas.microsoft.com/office/drawing/2014/main" xmlns="" id="{277D566B-16FD-2338-1A9F-31376B970401}"/>
              </a:ext>
            </a:extLst>
          </p:cNvPr>
          <p:cNvPicPr>
            <a:picLocks noChangeAspect="1"/>
          </p:cNvPicPr>
          <p:nvPr/>
        </p:nvPicPr>
        <p:blipFill>
          <a:blip r:embed="rId3"/>
          <a:stretch>
            <a:fillRect/>
          </a:stretch>
        </p:blipFill>
        <p:spPr>
          <a:xfrm>
            <a:off x="5555083" y="914400"/>
            <a:ext cx="6255282" cy="4724000"/>
          </a:xfrm>
          <a:prstGeom prst="rect">
            <a:avLst/>
          </a:prstGeom>
        </p:spPr>
      </p:pic>
    </p:spTree>
    <p:extLst>
      <p:ext uri="{BB962C8B-B14F-4D97-AF65-F5344CB8AC3E}">
        <p14:creationId xmlns:p14="http://schemas.microsoft.com/office/powerpoint/2010/main" val="4175832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11125">
              <a:lnSpc>
                <a:spcPts val="1650"/>
              </a:lnSpc>
            </a:pPr>
            <a:fld id="{81D60167-4931-47E6-BA6A-407CBD079E47}" type="slidenum">
              <a:rPr spc="-25" dirty="0"/>
              <a:t>13</a:t>
            </a:fld>
            <a:endParaRPr spc="-25" dirty="0"/>
          </a:p>
        </p:txBody>
      </p:sp>
      <p:sp>
        <p:nvSpPr>
          <p:cNvPr id="4" name="object 4"/>
          <p:cNvSpPr txBox="1">
            <a:spLocks noGrp="1"/>
          </p:cNvSpPr>
          <p:nvPr>
            <p:ph type="ftr" sz="quarter" idx="5"/>
          </p:nvPr>
        </p:nvSpPr>
        <p:spPr>
          <a:xfrm>
            <a:off x="688340" y="6672573"/>
            <a:ext cx="1445260" cy="153888"/>
          </a:xfrm>
          <a:prstGeom prst="rect">
            <a:avLst/>
          </a:prstGeom>
        </p:spPr>
        <p:txBody>
          <a:bodyPr vert="horz" wrap="square" lIns="0" tIns="0" rIns="0" bIns="0" rtlCol="0">
            <a:spAutoFit/>
          </a:bodyPr>
          <a:lstStyle/>
          <a:p>
            <a:pPr marL="12700">
              <a:lnSpc>
                <a:spcPct val="100000"/>
              </a:lnSpc>
            </a:pPr>
            <a:r>
              <a:rPr lang="vi-VN" spc="-25"/>
              <a:t>Nguyễn Đinh Tuấn Khoa </a:t>
            </a:r>
            <a:endParaRPr spc="-25" dirty="0"/>
          </a:p>
        </p:txBody>
      </p:sp>
      <p:sp>
        <p:nvSpPr>
          <p:cNvPr id="5" name="Hộp Văn bản 4">
            <a:extLst>
              <a:ext uri="{FF2B5EF4-FFF2-40B4-BE49-F238E27FC236}">
                <a16:creationId xmlns:a16="http://schemas.microsoft.com/office/drawing/2014/main" xmlns="" id="{9B2C7D45-7258-A2D4-C13C-E552712984ED}"/>
              </a:ext>
            </a:extLst>
          </p:cNvPr>
          <p:cNvSpPr txBox="1"/>
          <p:nvPr/>
        </p:nvSpPr>
        <p:spPr>
          <a:xfrm>
            <a:off x="762000" y="-27087"/>
            <a:ext cx="5941060" cy="646331"/>
          </a:xfrm>
          <a:prstGeom prst="rect">
            <a:avLst/>
          </a:prstGeom>
          <a:noFill/>
        </p:spPr>
        <p:txBody>
          <a:bodyPr wrap="square" rtlCol="0">
            <a:spAutoFit/>
          </a:bodyPr>
          <a:lstStyle/>
          <a:p>
            <a:r>
              <a:rPr lang="vi-VN" sz="3600" b="1"/>
              <a:t>Thiết kế trang chủ </a:t>
            </a:r>
            <a:endParaRPr lang="en-US" sz="3600" b="1"/>
          </a:p>
        </p:txBody>
      </p:sp>
      <p:pic>
        <p:nvPicPr>
          <p:cNvPr id="6" name="Hình ảnh 5">
            <a:extLst>
              <a:ext uri="{FF2B5EF4-FFF2-40B4-BE49-F238E27FC236}">
                <a16:creationId xmlns:a16="http://schemas.microsoft.com/office/drawing/2014/main" xmlns="" id="{4F1EBDC6-26F7-E0A3-BC46-34553042528C}"/>
              </a:ext>
            </a:extLst>
          </p:cNvPr>
          <p:cNvPicPr>
            <a:picLocks noChangeAspect="1"/>
          </p:cNvPicPr>
          <p:nvPr/>
        </p:nvPicPr>
        <p:blipFill>
          <a:blip r:embed="rId3"/>
          <a:stretch>
            <a:fillRect/>
          </a:stretch>
        </p:blipFill>
        <p:spPr>
          <a:xfrm>
            <a:off x="6172200" y="762000"/>
            <a:ext cx="5528019" cy="5910573"/>
          </a:xfrm>
          <a:prstGeom prst="rect">
            <a:avLst/>
          </a:prstGeom>
        </p:spPr>
      </p:pic>
      <p:sp>
        <p:nvSpPr>
          <p:cNvPr id="8" name="Hộp Văn bản 7">
            <a:extLst>
              <a:ext uri="{FF2B5EF4-FFF2-40B4-BE49-F238E27FC236}">
                <a16:creationId xmlns:a16="http://schemas.microsoft.com/office/drawing/2014/main" xmlns="" id="{5314437F-DA3C-BC9E-FCF1-B74EE6299B45}"/>
              </a:ext>
            </a:extLst>
          </p:cNvPr>
          <p:cNvSpPr txBox="1"/>
          <p:nvPr/>
        </p:nvSpPr>
        <p:spPr>
          <a:xfrm>
            <a:off x="762000" y="1219200"/>
            <a:ext cx="5181600" cy="984885"/>
          </a:xfrm>
          <a:prstGeom prst="rect">
            <a:avLst/>
          </a:prstGeom>
          <a:noFill/>
        </p:spPr>
        <p:txBody>
          <a:bodyPr wrap="square">
            <a:spAutoFit/>
          </a:bodyPr>
          <a:lstStyle/>
          <a:p>
            <a:r>
              <a:rPr lang="en-US" sz="2000" b="1"/>
              <a:t>Chọn Trang Chủ -&gt; Sửa Trang -&gt; Vào trang chỉnh sửa  bắt đầu chỉnh sửa </a:t>
            </a:r>
          </a:p>
          <a:p>
            <a:endParaRPr lang="en-US"/>
          </a:p>
        </p:txBody>
      </p:sp>
      <p:pic>
        <p:nvPicPr>
          <p:cNvPr id="9" name="Hình ảnh 8">
            <a:extLst>
              <a:ext uri="{FF2B5EF4-FFF2-40B4-BE49-F238E27FC236}">
                <a16:creationId xmlns:a16="http://schemas.microsoft.com/office/drawing/2014/main" xmlns="" id="{6A567100-F46F-BF88-39FF-656AA7A46687}"/>
              </a:ext>
            </a:extLst>
          </p:cNvPr>
          <p:cNvPicPr>
            <a:picLocks noChangeAspect="1"/>
          </p:cNvPicPr>
          <p:nvPr/>
        </p:nvPicPr>
        <p:blipFill>
          <a:blip r:embed="rId4"/>
          <a:stretch>
            <a:fillRect/>
          </a:stretch>
        </p:blipFill>
        <p:spPr>
          <a:xfrm>
            <a:off x="688340" y="3581400"/>
            <a:ext cx="5622142" cy="2819400"/>
          </a:xfrm>
          <a:prstGeom prst="rect">
            <a:avLst/>
          </a:prstGeom>
        </p:spPr>
      </p:pic>
    </p:spTree>
    <p:extLst>
      <p:ext uri="{BB962C8B-B14F-4D97-AF65-F5344CB8AC3E}">
        <p14:creationId xmlns:p14="http://schemas.microsoft.com/office/powerpoint/2010/main" val="686751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11125">
              <a:lnSpc>
                <a:spcPts val="1650"/>
              </a:lnSpc>
            </a:pPr>
            <a:fld id="{81D60167-4931-47E6-BA6A-407CBD079E47}" type="slidenum">
              <a:rPr spc="-25" dirty="0"/>
              <a:t>14</a:t>
            </a:fld>
            <a:endParaRPr spc="-25" dirty="0"/>
          </a:p>
        </p:txBody>
      </p:sp>
      <p:sp>
        <p:nvSpPr>
          <p:cNvPr id="4" name="object 4"/>
          <p:cNvSpPr txBox="1">
            <a:spLocks noGrp="1"/>
          </p:cNvSpPr>
          <p:nvPr>
            <p:ph type="ftr" sz="quarter" idx="5"/>
          </p:nvPr>
        </p:nvSpPr>
        <p:spPr>
          <a:xfrm>
            <a:off x="688340" y="6672573"/>
            <a:ext cx="1445260" cy="153888"/>
          </a:xfrm>
          <a:prstGeom prst="rect">
            <a:avLst/>
          </a:prstGeom>
        </p:spPr>
        <p:txBody>
          <a:bodyPr vert="horz" wrap="square" lIns="0" tIns="0" rIns="0" bIns="0" rtlCol="0">
            <a:spAutoFit/>
          </a:bodyPr>
          <a:lstStyle/>
          <a:p>
            <a:pPr marL="12700">
              <a:lnSpc>
                <a:spcPct val="100000"/>
              </a:lnSpc>
            </a:pPr>
            <a:r>
              <a:rPr lang="vi-VN" spc="-25"/>
              <a:t>Nguyễn Đinh Tuấn Khoa </a:t>
            </a:r>
            <a:endParaRPr spc="-25" dirty="0"/>
          </a:p>
        </p:txBody>
      </p:sp>
      <p:sp>
        <p:nvSpPr>
          <p:cNvPr id="5" name="Hộp Văn bản 4">
            <a:extLst>
              <a:ext uri="{FF2B5EF4-FFF2-40B4-BE49-F238E27FC236}">
                <a16:creationId xmlns:a16="http://schemas.microsoft.com/office/drawing/2014/main" xmlns="" id="{4F5F255D-E613-D183-FC16-B26BC6920626}"/>
              </a:ext>
            </a:extLst>
          </p:cNvPr>
          <p:cNvSpPr txBox="1"/>
          <p:nvPr/>
        </p:nvSpPr>
        <p:spPr>
          <a:xfrm>
            <a:off x="914400" y="41064"/>
            <a:ext cx="6100762" cy="523220"/>
          </a:xfrm>
          <a:prstGeom prst="rect">
            <a:avLst/>
          </a:prstGeom>
          <a:noFill/>
        </p:spPr>
        <p:txBody>
          <a:bodyPr wrap="square">
            <a:spAutoFit/>
          </a:bodyPr>
          <a:lstStyle/>
          <a:p>
            <a:r>
              <a:rPr lang="en-US" sz="2800" b="1"/>
              <a:t>Thiết kế trang hoạt động </a:t>
            </a:r>
          </a:p>
        </p:txBody>
      </p:sp>
      <p:pic>
        <p:nvPicPr>
          <p:cNvPr id="6" name="Hình ảnh 5">
            <a:extLst>
              <a:ext uri="{FF2B5EF4-FFF2-40B4-BE49-F238E27FC236}">
                <a16:creationId xmlns:a16="http://schemas.microsoft.com/office/drawing/2014/main" xmlns="" id="{6ACC0831-306C-4912-C6DD-6D771F9E56E6}"/>
              </a:ext>
            </a:extLst>
          </p:cNvPr>
          <p:cNvPicPr>
            <a:picLocks noChangeAspect="1"/>
          </p:cNvPicPr>
          <p:nvPr/>
        </p:nvPicPr>
        <p:blipFill>
          <a:blip r:embed="rId3"/>
          <a:stretch>
            <a:fillRect/>
          </a:stretch>
        </p:blipFill>
        <p:spPr>
          <a:xfrm>
            <a:off x="6096000" y="914400"/>
            <a:ext cx="5581650" cy="4369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Hộp Văn bản 7">
            <a:extLst>
              <a:ext uri="{FF2B5EF4-FFF2-40B4-BE49-F238E27FC236}">
                <a16:creationId xmlns:a16="http://schemas.microsoft.com/office/drawing/2014/main" xmlns="" id="{A1FB126A-0D4B-A7CE-842B-1CD50910BF24}"/>
              </a:ext>
            </a:extLst>
          </p:cNvPr>
          <p:cNvSpPr txBox="1"/>
          <p:nvPr/>
        </p:nvSpPr>
        <p:spPr>
          <a:xfrm>
            <a:off x="628650" y="1143000"/>
            <a:ext cx="5162550" cy="1754326"/>
          </a:xfrm>
          <a:prstGeom prst="rect">
            <a:avLst/>
          </a:prstGeom>
          <a:noFill/>
        </p:spPr>
        <p:txBody>
          <a:bodyPr wrap="square">
            <a:spAutoFit/>
          </a:bodyPr>
          <a:lstStyle/>
          <a:p>
            <a:r>
              <a:rPr lang="vi-VN"/>
              <a:t>Tùy chỉnh nội dung Sử dụng trình chỉnh sửa khối (Gutenberg Editor), tôi có thể dễ dàng thêm nội dung, hình ảnh, và các khối dữ liệu như "Tiêu đề", "Đoạn văn", "Hình ảnh", và "Tìm kiếm". Tất cả đều được thực hiện một cách trực quan mà không cần kỹ năng lập trình.</a:t>
            </a:r>
            <a:endParaRPr lang="en-US"/>
          </a:p>
        </p:txBody>
      </p:sp>
    </p:spTree>
    <p:extLst>
      <p:ext uri="{BB962C8B-B14F-4D97-AF65-F5344CB8AC3E}">
        <p14:creationId xmlns:p14="http://schemas.microsoft.com/office/powerpoint/2010/main" val="1308870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11125">
              <a:lnSpc>
                <a:spcPts val="1650"/>
              </a:lnSpc>
            </a:pPr>
            <a:fld id="{81D60167-4931-47E6-BA6A-407CBD079E47}" type="slidenum">
              <a:rPr spc="-25" dirty="0"/>
              <a:t>15</a:t>
            </a:fld>
            <a:endParaRPr spc="-25" dirty="0"/>
          </a:p>
        </p:txBody>
      </p:sp>
      <p:sp>
        <p:nvSpPr>
          <p:cNvPr id="4" name="object 4"/>
          <p:cNvSpPr txBox="1">
            <a:spLocks noGrp="1"/>
          </p:cNvSpPr>
          <p:nvPr>
            <p:ph type="ftr" sz="quarter" idx="5"/>
          </p:nvPr>
        </p:nvSpPr>
        <p:spPr>
          <a:xfrm>
            <a:off x="688340" y="6672573"/>
            <a:ext cx="1445260" cy="153888"/>
          </a:xfrm>
          <a:prstGeom prst="rect">
            <a:avLst/>
          </a:prstGeom>
        </p:spPr>
        <p:txBody>
          <a:bodyPr vert="horz" wrap="square" lIns="0" tIns="0" rIns="0" bIns="0" rtlCol="0">
            <a:spAutoFit/>
          </a:bodyPr>
          <a:lstStyle/>
          <a:p>
            <a:pPr marL="12700">
              <a:lnSpc>
                <a:spcPct val="100000"/>
              </a:lnSpc>
            </a:pPr>
            <a:r>
              <a:rPr lang="vi-VN" spc="-25"/>
              <a:t>Nguyễn Đinh Tuấn Khoa </a:t>
            </a:r>
            <a:endParaRPr spc="-25" dirty="0"/>
          </a:p>
        </p:txBody>
      </p:sp>
      <p:sp>
        <p:nvSpPr>
          <p:cNvPr id="5" name="Hộp Văn bản 4">
            <a:extLst>
              <a:ext uri="{FF2B5EF4-FFF2-40B4-BE49-F238E27FC236}">
                <a16:creationId xmlns:a16="http://schemas.microsoft.com/office/drawing/2014/main" xmlns="" id="{451DF7F1-2FED-049A-7674-0307E887F8D8}"/>
              </a:ext>
            </a:extLst>
          </p:cNvPr>
          <p:cNvSpPr txBox="1"/>
          <p:nvPr/>
        </p:nvSpPr>
        <p:spPr>
          <a:xfrm>
            <a:off x="762000" y="228600"/>
            <a:ext cx="6100762" cy="523220"/>
          </a:xfrm>
          <a:prstGeom prst="rect">
            <a:avLst/>
          </a:prstGeom>
          <a:noFill/>
        </p:spPr>
        <p:txBody>
          <a:bodyPr wrap="square">
            <a:spAutoFit/>
          </a:bodyPr>
          <a:lstStyle/>
          <a:p>
            <a:r>
              <a:rPr lang="vi-VN" sz="2800" b="1"/>
              <a:t> thiết </a:t>
            </a:r>
            <a:r>
              <a:rPr lang="en-US" sz="2800" b="1"/>
              <a:t>Kế trang Kỹ Năng</a:t>
            </a:r>
          </a:p>
        </p:txBody>
      </p:sp>
      <p:pic>
        <p:nvPicPr>
          <p:cNvPr id="6" name="Hình ảnh 5">
            <a:extLst>
              <a:ext uri="{FF2B5EF4-FFF2-40B4-BE49-F238E27FC236}">
                <a16:creationId xmlns:a16="http://schemas.microsoft.com/office/drawing/2014/main" xmlns="" id="{8035BAD5-408A-56E5-0428-3EA0D8B07C11}"/>
              </a:ext>
            </a:extLst>
          </p:cNvPr>
          <p:cNvPicPr>
            <a:picLocks noChangeAspect="1"/>
          </p:cNvPicPr>
          <p:nvPr/>
        </p:nvPicPr>
        <p:blipFill>
          <a:blip r:embed="rId3"/>
          <a:stretch>
            <a:fillRect/>
          </a:stretch>
        </p:blipFill>
        <p:spPr>
          <a:xfrm>
            <a:off x="4953000" y="751820"/>
            <a:ext cx="6705861" cy="4033756"/>
          </a:xfrm>
          <a:prstGeom prst="rect">
            <a:avLst/>
          </a:prstGeom>
        </p:spPr>
      </p:pic>
      <p:sp>
        <p:nvSpPr>
          <p:cNvPr id="7" name="Hộp Văn bản 6">
            <a:extLst>
              <a:ext uri="{FF2B5EF4-FFF2-40B4-BE49-F238E27FC236}">
                <a16:creationId xmlns:a16="http://schemas.microsoft.com/office/drawing/2014/main" xmlns="" id="{9CAD9127-A26E-4432-048E-E88B2CB0DFF0}"/>
              </a:ext>
            </a:extLst>
          </p:cNvPr>
          <p:cNvSpPr txBox="1"/>
          <p:nvPr/>
        </p:nvSpPr>
        <p:spPr>
          <a:xfrm>
            <a:off x="688340" y="1066800"/>
            <a:ext cx="4112260" cy="5078313"/>
          </a:xfrm>
          <a:prstGeom prst="rect">
            <a:avLst/>
          </a:prstGeom>
          <a:noFill/>
        </p:spPr>
        <p:txBody>
          <a:bodyPr wrap="square" rtlCol="0">
            <a:spAutoFit/>
          </a:bodyPr>
          <a:lstStyle/>
          <a:p>
            <a:r>
              <a:rPr lang="vi-VN"/>
              <a:t>Phần "Kỹ năng" được thiết kế để trình bày những kỹ năng mà tôi đã học và tích lũy trong suốt quá trình học tập</a:t>
            </a:r>
          </a:p>
          <a:p>
            <a:endParaRPr lang="vi-VN"/>
          </a:p>
          <a:p>
            <a:r>
              <a:rPr lang="vi-VN"/>
              <a:t>•Giao diện hiện đại: Màu sắc nhẹ nhàng, dễ đọc, và phù hợp với nội dung giáo dục, phát triển kỹ năng.</a:t>
            </a:r>
          </a:p>
          <a:p>
            <a:endParaRPr lang="vi-VN"/>
          </a:p>
          <a:p>
            <a:r>
              <a:rPr lang="vi-VN"/>
              <a:t>•Sắp xếp logic: Nội dung được phân chia thành các đoạn nhỏ, mỗi đoạn nói về một kỹ năng cụ thể, giúp người xem dễ theo dõi.</a:t>
            </a:r>
          </a:p>
          <a:p>
            <a:r>
              <a:rPr lang="vi-VN"/>
              <a:t>Tích hợp hình ảnh: Để tăng tính minh họa, mỗi kỹ năng đều đi kèm hình ảnh liên quan, tạo cảm giác sinh động và chuyên nghiệp.</a:t>
            </a:r>
          </a:p>
          <a:p>
            <a:endParaRPr lang="vi-VN"/>
          </a:p>
          <a:p>
            <a:endParaRPr lang="vi-VN"/>
          </a:p>
        </p:txBody>
      </p:sp>
    </p:spTree>
    <p:extLst>
      <p:ext uri="{BB962C8B-B14F-4D97-AF65-F5344CB8AC3E}">
        <p14:creationId xmlns:p14="http://schemas.microsoft.com/office/powerpoint/2010/main" val="353429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11125">
              <a:lnSpc>
                <a:spcPts val="1650"/>
              </a:lnSpc>
            </a:pPr>
            <a:fld id="{81D60167-4931-47E6-BA6A-407CBD079E47}" type="slidenum">
              <a:rPr spc="-25" dirty="0"/>
              <a:t>16</a:t>
            </a:fld>
            <a:endParaRPr spc="-25" dirty="0"/>
          </a:p>
        </p:txBody>
      </p:sp>
      <p:sp>
        <p:nvSpPr>
          <p:cNvPr id="4" name="object 4"/>
          <p:cNvSpPr txBox="1">
            <a:spLocks noGrp="1"/>
          </p:cNvSpPr>
          <p:nvPr>
            <p:ph type="ftr" sz="quarter" idx="5"/>
          </p:nvPr>
        </p:nvSpPr>
        <p:spPr>
          <a:xfrm>
            <a:off x="688340" y="6672573"/>
            <a:ext cx="1445260" cy="153888"/>
          </a:xfrm>
          <a:prstGeom prst="rect">
            <a:avLst/>
          </a:prstGeom>
        </p:spPr>
        <p:txBody>
          <a:bodyPr vert="horz" wrap="square" lIns="0" tIns="0" rIns="0" bIns="0" rtlCol="0">
            <a:spAutoFit/>
          </a:bodyPr>
          <a:lstStyle/>
          <a:p>
            <a:pPr marL="12700">
              <a:lnSpc>
                <a:spcPct val="100000"/>
              </a:lnSpc>
            </a:pPr>
            <a:r>
              <a:rPr lang="vi-VN" spc="-25"/>
              <a:t>Nguyễn Đinh Tuấn Khoa </a:t>
            </a:r>
            <a:endParaRPr spc="-25" dirty="0"/>
          </a:p>
        </p:txBody>
      </p:sp>
      <p:sp>
        <p:nvSpPr>
          <p:cNvPr id="5" name="Hộp Văn bản 4">
            <a:extLst>
              <a:ext uri="{FF2B5EF4-FFF2-40B4-BE49-F238E27FC236}">
                <a16:creationId xmlns:a16="http://schemas.microsoft.com/office/drawing/2014/main" xmlns="" id="{53909D70-EB6B-EF15-969B-6AD2356B1AF3}"/>
              </a:ext>
            </a:extLst>
          </p:cNvPr>
          <p:cNvSpPr txBox="1"/>
          <p:nvPr/>
        </p:nvSpPr>
        <p:spPr>
          <a:xfrm>
            <a:off x="762000" y="152400"/>
            <a:ext cx="6176962" cy="584775"/>
          </a:xfrm>
          <a:prstGeom prst="rect">
            <a:avLst/>
          </a:prstGeom>
          <a:noFill/>
        </p:spPr>
        <p:txBody>
          <a:bodyPr wrap="square">
            <a:spAutoFit/>
          </a:bodyPr>
          <a:lstStyle/>
          <a:p>
            <a:r>
              <a:rPr lang="en-US" sz="3200" b="1"/>
              <a:t> Thiết kế Trang Liên hệ</a:t>
            </a:r>
          </a:p>
        </p:txBody>
      </p:sp>
      <p:pic>
        <p:nvPicPr>
          <p:cNvPr id="6" name="Hình ảnh 5">
            <a:extLst>
              <a:ext uri="{FF2B5EF4-FFF2-40B4-BE49-F238E27FC236}">
                <a16:creationId xmlns:a16="http://schemas.microsoft.com/office/drawing/2014/main" xmlns="" id="{003DAE2F-1814-292F-CE6D-0B0159FCAE94}"/>
              </a:ext>
            </a:extLst>
          </p:cNvPr>
          <p:cNvPicPr>
            <a:picLocks noChangeAspect="1"/>
          </p:cNvPicPr>
          <p:nvPr/>
        </p:nvPicPr>
        <p:blipFill>
          <a:blip r:embed="rId3"/>
          <a:stretch>
            <a:fillRect/>
          </a:stretch>
        </p:blipFill>
        <p:spPr>
          <a:xfrm>
            <a:off x="5486400" y="914400"/>
            <a:ext cx="6203438" cy="4788546"/>
          </a:xfrm>
          <a:prstGeom prst="rect">
            <a:avLst/>
          </a:prstGeom>
        </p:spPr>
      </p:pic>
      <p:sp>
        <p:nvSpPr>
          <p:cNvPr id="8" name="Hộp Văn bản 7">
            <a:extLst>
              <a:ext uri="{FF2B5EF4-FFF2-40B4-BE49-F238E27FC236}">
                <a16:creationId xmlns:a16="http://schemas.microsoft.com/office/drawing/2014/main" xmlns="" id="{7A7E57AB-7B2D-C8CA-8033-8B4847629969}"/>
              </a:ext>
            </a:extLst>
          </p:cNvPr>
          <p:cNvSpPr txBox="1"/>
          <p:nvPr/>
        </p:nvSpPr>
        <p:spPr>
          <a:xfrm>
            <a:off x="688340" y="765750"/>
            <a:ext cx="4572000" cy="5355312"/>
          </a:xfrm>
          <a:prstGeom prst="rect">
            <a:avLst/>
          </a:prstGeom>
          <a:noFill/>
        </p:spPr>
        <p:txBody>
          <a:bodyPr wrap="square">
            <a:spAutoFit/>
          </a:bodyPr>
          <a:lstStyle/>
          <a:p>
            <a:r>
              <a:rPr lang="vi-VN"/>
              <a:t>•Nội dung </a:t>
            </a:r>
          </a:p>
          <a:p>
            <a:r>
              <a:rPr lang="vi-VN"/>
              <a:t>•Tiêu đề: Hiển thị chữ "Liên hệ" rõ ràng.</a:t>
            </a:r>
          </a:p>
          <a:p>
            <a:r>
              <a:rPr lang="vi-VN"/>
              <a:t>•Thông tin liên hệ:</a:t>
            </a:r>
          </a:p>
          <a:p>
            <a:r>
              <a:rPr lang="vi-VN"/>
              <a:t>•Số điện thoại: Ví dụ +84 900 444 666</a:t>
            </a:r>
          </a:p>
          <a:p>
            <a:r>
              <a:rPr lang="vi-VN"/>
              <a:t>•Email: email.lienhe@gmail.com</a:t>
            </a:r>
          </a:p>
          <a:p>
            <a:r>
              <a:rPr lang="vi-VN"/>
              <a:t>•Hình ảnh cá nhân </a:t>
            </a:r>
          </a:p>
          <a:p>
            <a:r>
              <a:rPr lang="vi-VN"/>
              <a:t>•Phần bình luận hoặc liên hệ:</a:t>
            </a:r>
          </a:p>
          <a:p>
            <a:r>
              <a:rPr lang="vi-VN"/>
              <a:t>•Một khu vực để khách truy cập có thể để lại phản hồi hoặc câu hỏi.</a:t>
            </a:r>
          </a:p>
          <a:p>
            <a:r>
              <a:rPr lang="vi-VN"/>
              <a:t>•Sidebar (cột bên):</a:t>
            </a:r>
          </a:p>
          <a:p>
            <a:r>
              <a:rPr lang="vi-VN"/>
              <a:t>•Tìm kiếm: Thanh tìm kiếm cho trang web.</a:t>
            </a:r>
          </a:p>
          <a:p>
            <a:r>
              <a:rPr lang="vi-VN"/>
              <a:t>•Bài viết mới: Liệt kê các bài viết mới nhất.</a:t>
            </a:r>
          </a:p>
          <a:p>
            <a:r>
              <a:rPr lang="vi-VN"/>
              <a:t>•Bình luận gần đây: Hiển thị các bình luận từ khách truy cập.</a:t>
            </a:r>
          </a:p>
          <a:p>
            <a:r>
              <a:rPr lang="vi-VN"/>
              <a:t>•Lưu trữ: Sắp xếp nội dung theo tháng/năm.</a:t>
            </a:r>
          </a:p>
          <a:p>
            <a:r>
              <a:rPr lang="vi-VN"/>
              <a:t>•Danh mục: Phân loại bài viết hoặc nội dung</a:t>
            </a:r>
          </a:p>
          <a:p>
            <a:endParaRPr lang="vi-VN"/>
          </a:p>
        </p:txBody>
      </p:sp>
    </p:spTree>
    <p:extLst>
      <p:ext uri="{BB962C8B-B14F-4D97-AF65-F5344CB8AC3E}">
        <p14:creationId xmlns:p14="http://schemas.microsoft.com/office/powerpoint/2010/main" val="188447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11125">
              <a:lnSpc>
                <a:spcPts val="1650"/>
              </a:lnSpc>
            </a:pPr>
            <a:fld id="{81D60167-4931-47E6-BA6A-407CBD079E47}" type="slidenum">
              <a:rPr spc="-25" dirty="0"/>
              <a:t>17</a:t>
            </a:fld>
            <a:endParaRPr spc="-25" dirty="0"/>
          </a:p>
        </p:txBody>
      </p:sp>
      <p:sp>
        <p:nvSpPr>
          <p:cNvPr id="4" name="object 4"/>
          <p:cNvSpPr txBox="1">
            <a:spLocks noGrp="1"/>
          </p:cNvSpPr>
          <p:nvPr>
            <p:ph type="ftr" sz="quarter" idx="5"/>
          </p:nvPr>
        </p:nvSpPr>
        <p:spPr>
          <a:xfrm>
            <a:off x="688340" y="6672573"/>
            <a:ext cx="1445260" cy="153888"/>
          </a:xfrm>
          <a:prstGeom prst="rect">
            <a:avLst/>
          </a:prstGeom>
        </p:spPr>
        <p:txBody>
          <a:bodyPr vert="horz" wrap="square" lIns="0" tIns="0" rIns="0" bIns="0" rtlCol="0">
            <a:spAutoFit/>
          </a:bodyPr>
          <a:lstStyle/>
          <a:p>
            <a:pPr marL="12700">
              <a:lnSpc>
                <a:spcPct val="100000"/>
              </a:lnSpc>
            </a:pPr>
            <a:r>
              <a:rPr lang="vi-VN" spc="-25"/>
              <a:t>Nguyễn Đinh Tuấn Khoa </a:t>
            </a:r>
            <a:endParaRPr spc="-25" dirty="0"/>
          </a:p>
        </p:txBody>
      </p:sp>
      <p:sp>
        <p:nvSpPr>
          <p:cNvPr id="8" name="Hộp Văn bản 7">
            <a:extLst>
              <a:ext uri="{FF2B5EF4-FFF2-40B4-BE49-F238E27FC236}">
                <a16:creationId xmlns:a16="http://schemas.microsoft.com/office/drawing/2014/main" xmlns="" id="{61F43DC5-B518-79AF-9A1F-CD4BB247C70C}"/>
              </a:ext>
            </a:extLst>
          </p:cNvPr>
          <p:cNvSpPr txBox="1"/>
          <p:nvPr/>
        </p:nvSpPr>
        <p:spPr>
          <a:xfrm>
            <a:off x="688340" y="228600"/>
            <a:ext cx="6179343" cy="400110"/>
          </a:xfrm>
          <a:prstGeom prst="rect">
            <a:avLst/>
          </a:prstGeom>
          <a:noFill/>
        </p:spPr>
        <p:txBody>
          <a:bodyPr wrap="square">
            <a:spAutoFit/>
          </a:bodyPr>
          <a:lstStyle/>
          <a:p>
            <a:r>
              <a:rPr lang="en-US" sz="2000" b="1"/>
              <a:t> Thiết kế mô hình DFD</a:t>
            </a:r>
          </a:p>
        </p:txBody>
      </p:sp>
      <p:pic>
        <p:nvPicPr>
          <p:cNvPr id="9" name="Hình ảnh 8">
            <a:extLst>
              <a:ext uri="{FF2B5EF4-FFF2-40B4-BE49-F238E27FC236}">
                <a16:creationId xmlns:a16="http://schemas.microsoft.com/office/drawing/2014/main" xmlns="" id="{548DACB2-057B-725C-2EBE-3EDA537886A6}"/>
              </a:ext>
            </a:extLst>
          </p:cNvPr>
          <p:cNvPicPr>
            <a:picLocks noChangeAspect="1"/>
          </p:cNvPicPr>
          <p:nvPr/>
        </p:nvPicPr>
        <p:blipFill>
          <a:blip r:embed="rId3"/>
          <a:stretch>
            <a:fillRect/>
          </a:stretch>
        </p:blipFill>
        <p:spPr>
          <a:xfrm>
            <a:off x="838200" y="923026"/>
            <a:ext cx="9531985" cy="5493331"/>
          </a:xfrm>
          <a:prstGeom prst="rect">
            <a:avLst/>
          </a:prstGeom>
        </p:spPr>
      </p:pic>
    </p:spTree>
    <p:extLst>
      <p:ext uri="{BB962C8B-B14F-4D97-AF65-F5344CB8AC3E}">
        <p14:creationId xmlns:p14="http://schemas.microsoft.com/office/powerpoint/2010/main" val="2869370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11125">
              <a:lnSpc>
                <a:spcPts val="1650"/>
              </a:lnSpc>
            </a:pPr>
            <a:fld id="{81D60167-4931-47E6-BA6A-407CBD079E47}" type="slidenum">
              <a:rPr spc="-25" dirty="0"/>
              <a:t>18</a:t>
            </a:fld>
            <a:endParaRPr spc="-25" dirty="0"/>
          </a:p>
        </p:txBody>
      </p:sp>
      <p:sp>
        <p:nvSpPr>
          <p:cNvPr id="4" name="object 4"/>
          <p:cNvSpPr txBox="1">
            <a:spLocks noGrp="1"/>
          </p:cNvSpPr>
          <p:nvPr>
            <p:ph type="ftr" sz="quarter" idx="5"/>
          </p:nvPr>
        </p:nvSpPr>
        <p:spPr>
          <a:xfrm>
            <a:off x="688340" y="6672573"/>
            <a:ext cx="1445260" cy="153888"/>
          </a:xfrm>
          <a:prstGeom prst="rect">
            <a:avLst/>
          </a:prstGeom>
        </p:spPr>
        <p:txBody>
          <a:bodyPr vert="horz" wrap="square" lIns="0" tIns="0" rIns="0" bIns="0" rtlCol="0">
            <a:spAutoFit/>
          </a:bodyPr>
          <a:lstStyle/>
          <a:p>
            <a:pPr marL="12700">
              <a:lnSpc>
                <a:spcPct val="100000"/>
              </a:lnSpc>
            </a:pPr>
            <a:r>
              <a:rPr lang="vi-VN" spc="-25"/>
              <a:t>Nguyễn Đinh Tuấn Khoa </a:t>
            </a:r>
            <a:endParaRPr spc="-25" dirty="0"/>
          </a:p>
        </p:txBody>
      </p:sp>
      <p:sp>
        <p:nvSpPr>
          <p:cNvPr id="5" name="Hộp Văn bản 4">
            <a:extLst>
              <a:ext uri="{FF2B5EF4-FFF2-40B4-BE49-F238E27FC236}">
                <a16:creationId xmlns:a16="http://schemas.microsoft.com/office/drawing/2014/main" xmlns="" id="{B7EBF663-721C-76EB-A12B-B70B0FA4C005}"/>
              </a:ext>
            </a:extLst>
          </p:cNvPr>
          <p:cNvSpPr txBox="1"/>
          <p:nvPr/>
        </p:nvSpPr>
        <p:spPr>
          <a:xfrm>
            <a:off x="688340" y="990600"/>
            <a:ext cx="11046460" cy="2308324"/>
          </a:xfrm>
          <a:prstGeom prst="rect">
            <a:avLst/>
          </a:prstGeom>
          <a:noFill/>
        </p:spPr>
        <p:txBody>
          <a:bodyPr wrap="square">
            <a:spAutoFit/>
          </a:bodyPr>
          <a:lstStyle/>
          <a:p>
            <a:r>
              <a:rPr lang="vi-VN" sz="3600" b="1"/>
              <a:t> Kết luận</a:t>
            </a:r>
          </a:p>
          <a:p>
            <a:r>
              <a:rPr lang="vi-VN"/>
              <a:t>               Blog cá nhân trên nền tảng WordPress là một công cụ mạnh mẽ và linh hoạt giúp bạn chia sẻ ý tưởng, kiến thức và kết nối với cộng đồng. Với khả năng điều chỉnh giao diện tùy chỉnh, plugin hợp lý và tối ưu hóa SEO, WordPress không chỉ đáp ứng nhu cầu cá nhân hóa mà còn hỗ trợ phát triển thương hiệu cá nhân hoặc kinh doanh trực tuyến. Qua quá trình xây dựng và vận hành, blog đã có thể hiện vai trò quan trọng trong việc tạo cá tính, đồng thời là kết nối giúp bạn truyền tải giá trị đến giả.</a:t>
            </a:r>
          </a:p>
          <a:p>
            <a:endParaRPr lang="vi-VN"/>
          </a:p>
        </p:txBody>
      </p:sp>
    </p:spTree>
    <p:extLst>
      <p:ext uri="{BB962C8B-B14F-4D97-AF65-F5344CB8AC3E}">
        <p14:creationId xmlns:p14="http://schemas.microsoft.com/office/powerpoint/2010/main" val="2713693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11125">
              <a:lnSpc>
                <a:spcPts val="1650"/>
              </a:lnSpc>
            </a:pPr>
            <a:fld id="{81D60167-4931-47E6-BA6A-407CBD079E47}" type="slidenum">
              <a:rPr spc="-25" dirty="0"/>
              <a:t>19</a:t>
            </a:fld>
            <a:endParaRPr spc="-25" dirty="0"/>
          </a:p>
        </p:txBody>
      </p:sp>
      <p:sp>
        <p:nvSpPr>
          <p:cNvPr id="4" name="object 4"/>
          <p:cNvSpPr txBox="1">
            <a:spLocks noGrp="1"/>
          </p:cNvSpPr>
          <p:nvPr>
            <p:ph type="ftr" sz="quarter" idx="5"/>
          </p:nvPr>
        </p:nvSpPr>
        <p:spPr>
          <a:xfrm>
            <a:off x="688340" y="6672573"/>
            <a:ext cx="1445260" cy="153888"/>
          </a:xfrm>
          <a:prstGeom prst="rect">
            <a:avLst/>
          </a:prstGeom>
        </p:spPr>
        <p:txBody>
          <a:bodyPr vert="horz" wrap="square" lIns="0" tIns="0" rIns="0" bIns="0" rtlCol="0">
            <a:spAutoFit/>
          </a:bodyPr>
          <a:lstStyle/>
          <a:p>
            <a:pPr marL="12700">
              <a:lnSpc>
                <a:spcPct val="100000"/>
              </a:lnSpc>
            </a:pPr>
            <a:r>
              <a:rPr lang="vi-VN" spc="-25"/>
              <a:t>Nguyễn Đinh Tuấn Khoa </a:t>
            </a:r>
            <a:endParaRPr spc="-25" dirty="0"/>
          </a:p>
        </p:txBody>
      </p:sp>
      <p:sp>
        <p:nvSpPr>
          <p:cNvPr id="2" name="Hộp Văn bản 1">
            <a:extLst>
              <a:ext uri="{FF2B5EF4-FFF2-40B4-BE49-F238E27FC236}">
                <a16:creationId xmlns:a16="http://schemas.microsoft.com/office/drawing/2014/main" xmlns="" id="{845BE674-1823-4425-2398-82192E3EE4D2}"/>
              </a:ext>
            </a:extLst>
          </p:cNvPr>
          <p:cNvSpPr txBox="1"/>
          <p:nvPr/>
        </p:nvSpPr>
        <p:spPr>
          <a:xfrm>
            <a:off x="5181600" y="1981200"/>
            <a:ext cx="533400" cy="369332"/>
          </a:xfrm>
          <a:prstGeom prst="rect">
            <a:avLst/>
          </a:prstGeom>
          <a:noFill/>
        </p:spPr>
        <p:txBody>
          <a:bodyPr wrap="square" rtlCol="0">
            <a:spAutoFit/>
          </a:bodyPr>
          <a:lstStyle/>
          <a:p>
            <a:endParaRPr lang="en-US"/>
          </a:p>
        </p:txBody>
      </p:sp>
      <p:sp>
        <p:nvSpPr>
          <p:cNvPr id="7" name="Hộp Văn bản 6">
            <a:extLst>
              <a:ext uri="{FF2B5EF4-FFF2-40B4-BE49-F238E27FC236}">
                <a16:creationId xmlns:a16="http://schemas.microsoft.com/office/drawing/2014/main" xmlns="" id="{B1C9DF99-613D-2E49-606A-67C0F6A77B3D}"/>
              </a:ext>
            </a:extLst>
          </p:cNvPr>
          <p:cNvSpPr txBox="1"/>
          <p:nvPr/>
        </p:nvSpPr>
        <p:spPr>
          <a:xfrm>
            <a:off x="1066800" y="1066800"/>
            <a:ext cx="10515600" cy="5570756"/>
          </a:xfrm>
          <a:prstGeom prst="rect">
            <a:avLst/>
          </a:prstGeom>
          <a:noFill/>
        </p:spPr>
        <p:txBody>
          <a:bodyPr wrap="square" rtlCol="0">
            <a:spAutoFit/>
          </a:bodyPr>
          <a:lstStyle/>
          <a:p>
            <a:r>
              <a:rPr lang="vi-VN" sz="3200" b="1"/>
              <a:t>Hướng phát triển</a:t>
            </a:r>
          </a:p>
          <a:p>
            <a:r>
              <a:rPr lang="vi-VN"/>
              <a:t>•	Nội dung và giao diện tối ưu hóa</a:t>
            </a:r>
          </a:p>
          <a:p>
            <a:r>
              <a:rPr lang="vi-VN"/>
              <a:t>•	Nâng cấp giao diện blog để thân thiện hơn với người dùng và thí nghiệm</a:t>
            </a:r>
          </a:p>
          <a:p>
            <a:r>
              <a:rPr lang="vi-VN"/>
              <a:t>•	Tập trung sản xuất nội dung chất lượng, độc quyền và có giá trị để thu hút thêm độc giả.</a:t>
            </a:r>
          </a:p>
          <a:p>
            <a:r>
              <a:rPr lang="vi-VN"/>
              <a:t>•	đẩy mạnh chiến lược SEO để tăng hạng thứ trên các cô</a:t>
            </a:r>
          </a:p>
          <a:p>
            <a:r>
              <a:rPr lang="vi-VN"/>
              <a:t>•	Tích hợp công nghệ mới</a:t>
            </a:r>
          </a:p>
          <a:p>
            <a:r>
              <a:rPr lang="vi-VN"/>
              <a:t>•	Ứng dụng trí tuệ nhân tạo (AI) để tip ý nội dung phù hợp từng bước</a:t>
            </a:r>
          </a:p>
          <a:p>
            <a:r>
              <a:rPr lang="vi-VN"/>
              <a:t>•	Tích hợp các tính năng mới như chatbot, bản tin hoặc bài viết đa phương tiện (video,</a:t>
            </a:r>
          </a:p>
          <a:p>
            <a:r>
              <a:rPr lang="vi-VN"/>
              <a:t>•	Tăng cường kết nối cộng đồng</a:t>
            </a:r>
          </a:p>
          <a:p>
            <a:r>
              <a:rPr lang="vi-VN"/>
              <a:t>•	Xây dựng các kênh truyền thông xã hội để hoạt động</a:t>
            </a:r>
          </a:p>
          <a:p>
            <a:r>
              <a:rPr lang="vi-VN"/>
              <a:t>•	Tổ chức sự kiện trực tuyến hoặc chương trình giao dịch để tương tác với độc giả.</a:t>
            </a:r>
          </a:p>
          <a:p>
            <a:r>
              <a:rPr lang="vi-VN"/>
              <a:t>•	Đa dạng hóa nguồn thu nhập</a:t>
            </a:r>
          </a:p>
          <a:p>
            <a:r>
              <a:rPr lang="vi-VN"/>
              <a:t>•	Khai thác các cơ hội kiếm tiền từ blog như tiếp thị liên kết, quảng cáo hoặc bán sản phẩm</a:t>
            </a:r>
          </a:p>
          <a:p>
            <a:r>
              <a:rPr lang="vi-VN"/>
              <a:t>•	Phát triển các khóa học, ebook hoặc dịch vụ tư vấn trực tiếp </a:t>
            </a:r>
          </a:p>
          <a:p>
            <a:r>
              <a:rPr lang="vi-VN"/>
              <a:t>•	Với chiến lược phát triển đúng đắn, blog WordPress không chỉ là một công cụ sáng tạo không gian mà còn là nền tảng tiềm năng để xây dựng thương hiệu và đạt được các mục tiêu cá nhân </a:t>
            </a:r>
          </a:p>
          <a:p>
            <a:endParaRPr lang="vi-VN"/>
          </a:p>
          <a:p>
            <a:endParaRPr lang="vi-VN"/>
          </a:p>
        </p:txBody>
      </p:sp>
    </p:spTree>
    <p:extLst>
      <p:ext uri="{BB962C8B-B14F-4D97-AF65-F5344CB8AC3E}">
        <p14:creationId xmlns:p14="http://schemas.microsoft.com/office/powerpoint/2010/main" val="131051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11125">
              <a:lnSpc>
                <a:spcPts val="1650"/>
              </a:lnSpc>
            </a:pPr>
            <a:fld id="{81D60167-4931-47E6-BA6A-407CBD079E47}" type="slidenum">
              <a:rPr spc="-25" dirty="0"/>
              <a:t>2</a:t>
            </a:fld>
            <a:endParaRPr spc="-25" dirty="0"/>
          </a:p>
        </p:txBody>
      </p:sp>
      <p:sp>
        <p:nvSpPr>
          <p:cNvPr id="4" name="object 4"/>
          <p:cNvSpPr txBox="1">
            <a:spLocks noGrp="1"/>
          </p:cNvSpPr>
          <p:nvPr>
            <p:ph type="ftr" sz="quarter" idx="5"/>
          </p:nvPr>
        </p:nvSpPr>
        <p:spPr>
          <a:xfrm>
            <a:off x="688340" y="6672573"/>
            <a:ext cx="1445260" cy="153888"/>
          </a:xfrm>
          <a:prstGeom prst="rect">
            <a:avLst/>
          </a:prstGeom>
        </p:spPr>
        <p:txBody>
          <a:bodyPr vert="horz" wrap="square" lIns="0" tIns="0" rIns="0" bIns="0" rtlCol="0">
            <a:spAutoFit/>
          </a:bodyPr>
          <a:lstStyle/>
          <a:p>
            <a:pPr marL="12700">
              <a:lnSpc>
                <a:spcPct val="100000"/>
              </a:lnSpc>
            </a:pPr>
            <a:r>
              <a:rPr lang="vi-VN" spc="-25"/>
              <a:t>Nguyễn Đinh Tuấn Khoa </a:t>
            </a:r>
            <a:endParaRPr spc="-25" dirty="0"/>
          </a:p>
        </p:txBody>
      </p:sp>
      <p:sp>
        <p:nvSpPr>
          <p:cNvPr id="5" name="Hộp Văn bản 4">
            <a:extLst>
              <a:ext uri="{FF2B5EF4-FFF2-40B4-BE49-F238E27FC236}">
                <a16:creationId xmlns:a16="http://schemas.microsoft.com/office/drawing/2014/main" xmlns="" id="{45791632-D8A9-FC24-9F72-8F6E290CFACE}"/>
              </a:ext>
            </a:extLst>
          </p:cNvPr>
          <p:cNvSpPr txBox="1"/>
          <p:nvPr/>
        </p:nvSpPr>
        <p:spPr>
          <a:xfrm>
            <a:off x="688340" y="914400"/>
            <a:ext cx="10883265" cy="2031325"/>
          </a:xfrm>
          <a:prstGeom prst="rect">
            <a:avLst/>
          </a:prstGeom>
          <a:noFill/>
        </p:spPr>
        <p:txBody>
          <a:bodyPr wrap="square" rtlCol="0">
            <a:spAutoFit/>
          </a:bodyPr>
          <a:lstStyle/>
          <a:p>
            <a:pPr marL="285750" indent="-285750">
              <a:buFont typeface="Wingdings" panose="05000000000000000000" pitchFamily="2" charset="2"/>
              <a:buChar char="q"/>
            </a:pPr>
            <a:r>
              <a:rPr lang="en-GB" smtClean="0"/>
              <a:t>LÝ DO CHỌN ĐỀ TÀI</a:t>
            </a:r>
          </a:p>
          <a:p>
            <a:pPr marL="285750" indent="-285750">
              <a:buFont typeface="Wingdings" panose="05000000000000000000" pitchFamily="2" charset="2"/>
              <a:buChar char="q"/>
            </a:pPr>
            <a:r>
              <a:rPr lang="en-GB" smtClean="0"/>
              <a:t>MỤC TIÊU NGHIÊN CỨU</a:t>
            </a:r>
          </a:p>
          <a:p>
            <a:pPr marL="285750" indent="-285750">
              <a:buFont typeface="Wingdings" panose="05000000000000000000" pitchFamily="2" charset="2"/>
              <a:buChar char="q"/>
            </a:pPr>
            <a:r>
              <a:rPr lang="en-GB" smtClean="0"/>
              <a:t>MÔ TẢ ĐỀ TÀI</a:t>
            </a:r>
          </a:p>
          <a:p>
            <a:pPr marL="285750" indent="-285750">
              <a:buFont typeface="Wingdings" panose="05000000000000000000" pitchFamily="2" charset="2"/>
              <a:buChar char="q"/>
            </a:pPr>
            <a:r>
              <a:rPr lang="en-GB" smtClean="0"/>
              <a:t>NGHIÊN CỨU LÝ THUYẾT</a:t>
            </a:r>
          </a:p>
          <a:p>
            <a:pPr marL="285750" indent="-285750">
              <a:buFont typeface="Wingdings" panose="05000000000000000000" pitchFamily="2" charset="2"/>
              <a:buChar char="q"/>
            </a:pPr>
            <a:r>
              <a:rPr lang="en-GB" smtClean="0"/>
              <a:t>TRIỂN KHAI</a:t>
            </a:r>
          </a:p>
          <a:p>
            <a:pPr marL="285750" indent="-285750">
              <a:buFont typeface="Wingdings" panose="05000000000000000000" pitchFamily="2" charset="2"/>
              <a:buChar char="q"/>
            </a:pPr>
            <a:r>
              <a:rPr lang="en-GB" smtClean="0"/>
              <a:t>KẾT LUẬN</a:t>
            </a:r>
          </a:p>
          <a:p>
            <a:pPr marL="285750" indent="-285750">
              <a:buFont typeface="Wingdings" panose="05000000000000000000" pitchFamily="2" charset="2"/>
              <a:buChar char="q"/>
            </a:pPr>
            <a:r>
              <a:rPr lang="en-GB" smtClean="0"/>
              <a:t>HƯỚNG PHÁT TRIỂN</a:t>
            </a:r>
            <a:r>
              <a:rPr lang="vi-VN"/>
              <a:t>	</a:t>
            </a:r>
          </a:p>
        </p:txBody>
      </p:sp>
      <p:sp>
        <p:nvSpPr>
          <p:cNvPr id="6" name="Hộp Văn bản 5">
            <a:extLst>
              <a:ext uri="{FF2B5EF4-FFF2-40B4-BE49-F238E27FC236}">
                <a16:creationId xmlns:a16="http://schemas.microsoft.com/office/drawing/2014/main" xmlns="" id="{2406F393-AB23-B94A-3089-C460E0AF4B60}"/>
              </a:ext>
            </a:extLst>
          </p:cNvPr>
          <p:cNvSpPr txBox="1"/>
          <p:nvPr/>
        </p:nvSpPr>
        <p:spPr>
          <a:xfrm>
            <a:off x="838200" y="0"/>
            <a:ext cx="8763000" cy="769441"/>
          </a:xfrm>
          <a:prstGeom prst="rect">
            <a:avLst/>
          </a:prstGeom>
          <a:noFill/>
        </p:spPr>
        <p:txBody>
          <a:bodyPr wrap="square" rtlCol="0">
            <a:spAutoFit/>
          </a:bodyPr>
          <a:lstStyle/>
          <a:p>
            <a:r>
              <a:rPr lang="en-GB" sz="4400" b="1" smtClean="0"/>
              <a:t>NỘI DUNG</a:t>
            </a:r>
            <a:endParaRPr lang="en-US" sz="4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Vertic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arn(inVertic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arn(inVertical)">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11125">
              <a:lnSpc>
                <a:spcPts val="1650"/>
              </a:lnSpc>
            </a:pPr>
            <a:fld id="{81D60167-4931-47E6-BA6A-407CBD079E47}" type="slidenum">
              <a:rPr spc="-25" dirty="0"/>
              <a:t>20</a:t>
            </a:fld>
            <a:endParaRPr spc="-25" dirty="0"/>
          </a:p>
        </p:txBody>
      </p:sp>
      <p:sp>
        <p:nvSpPr>
          <p:cNvPr id="4" name="object 4"/>
          <p:cNvSpPr txBox="1">
            <a:spLocks noGrp="1"/>
          </p:cNvSpPr>
          <p:nvPr>
            <p:ph type="ftr" sz="quarter" idx="5"/>
          </p:nvPr>
        </p:nvSpPr>
        <p:spPr>
          <a:xfrm>
            <a:off x="688340" y="6672573"/>
            <a:ext cx="1445260" cy="153888"/>
          </a:xfrm>
          <a:prstGeom prst="rect">
            <a:avLst/>
          </a:prstGeom>
        </p:spPr>
        <p:txBody>
          <a:bodyPr vert="horz" wrap="square" lIns="0" tIns="0" rIns="0" bIns="0" rtlCol="0">
            <a:spAutoFit/>
          </a:bodyPr>
          <a:lstStyle/>
          <a:p>
            <a:pPr marL="12700">
              <a:lnSpc>
                <a:spcPct val="100000"/>
              </a:lnSpc>
            </a:pPr>
            <a:r>
              <a:rPr lang="vi-VN" spc="-25"/>
              <a:t>Nguyễn Đinh Tuấn Khoa </a:t>
            </a:r>
            <a:endParaRPr spc="-25" dirty="0"/>
          </a:p>
        </p:txBody>
      </p:sp>
      <p:pic>
        <p:nvPicPr>
          <p:cNvPr id="2" name="Hình ảnh 1">
            <a:extLst>
              <a:ext uri="{FF2B5EF4-FFF2-40B4-BE49-F238E27FC236}">
                <a16:creationId xmlns:a16="http://schemas.microsoft.com/office/drawing/2014/main" xmlns="" id="{D6DEF509-02C4-9D2E-4F0F-61E5481CF0A2}"/>
              </a:ext>
            </a:extLst>
          </p:cNvPr>
          <p:cNvPicPr>
            <a:picLocks noChangeAspect="1"/>
          </p:cNvPicPr>
          <p:nvPr/>
        </p:nvPicPr>
        <p:blipFill>
          <a:blip r:embed="rId3"/>
          <a:stretch>
            <a:fillRect/>
          </a:stretch>
        </p:blipFill>
        <p:spPr>
          <a:xfrm>
            <a:off x="514350" y="914400"/>
            <a:ext cx="11163300" cy="5744184"/>
          </a:xfrm>
          <a:prstGeom prst="rect">
            <a:avLst/>
          </a:prstGeom>
        </p:spPr>
      </p:pic>
      <p:sp>
        <p:nvSpPr>
          <p:cNvPr id="10" name="Hộp Văn bản 9">
            <a:extLst>
              <a:ext uri="{FF2B5EF4-FFF2-40B4-BE49-F238E27FC236}">
                <a16:creationId xmlns:a16="http://schemas.microsoft.com/office/drawing/2014/main" xmlns="" id="{A315680D-64C3-1311-E1C6-668862CF6885}"/>
              </a:ext>
            </a:extLst>
          </p:cNvPr>
          <p:cNvSpPr txBox="1"/>
          <p:nvPr/>
        </p:nvSpPr>
        <p:spPr>
          <a:xfrm>
            <a:off x="3352800" y="2209800"/>
            <a:ext cx="6248400" cy="830997"/>
          </a:xfrm>
          <a:prstGeom prst="rect">
            <a:avLst/>
          </a:prstGeom>
          <a:noFill/>
        </p:spPr>
        <p:txBody>
          <a:bodyPr wrap="square" rtlCol="0">
            <a:spAutoFit/>
          </a:bodyPr>
          <a:lstStyle/>
          <a:p>
            <a:pPr algn="ctr"/>
            <a:r>
              <a:rPr lang="vi-VN" sz="2400" b="1"/>
              <a:t>Em xin cảm ơn  thầy cô đã xem bài thuyết trình của em </a:t>
            </a:r>
            <a:endParaRPr lang="en-US" sz="2400" b="1"/>
          </a:p>
        </p:txBody>
      </p:sp>
    </p:spTree>
    <p:extLst>
      <p:ext uri="{BB962C8B-B14F-4D97-AF65-F5344CB8AC3E}">
        <p14:creationId xmlns:p14="http://schemas.microsoft.com/office/powerpoint/2010/main" val="224445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11125">
              <a:lnSpc>
                <a:spcPts val="1650"/>
              </a:lnSpc>
            </a:pPr>
            <a:fld id="{81D60167-4931-47E6-BA6A-407CBD079E47}" type="slidenum">
              <a:rPr spc="-25" dirty="0"/>
              <a:t>3</a:t>
            </a:fld>
            <a:endParaRPr spc="-25" dirty="0"/>
          </a:p>
        </p:txBody>
      </p:sp>
      <p:sp>
        <p:nvSpPr>
          <p:cNvPr id="4" name="object 4"/>
          <p:cNvSpPr txBox="1">
            <a:spLocks noGrp="1"/>
          </p:cNvSpPr>
          <p:nvPr>
            <p:ph type="ftr" sz="quarter" idx="5"/>
          </p:nvPr>
        </p:nvSpPr>
        <p:spPr>
          <a:xfrm>
            <a:off x="688340" y="6672573"/>
            <a:ext cx="1445260" cy="153888"/>
          </a:xfrm>
          <a:prstGeom prst="rect">
            <a:avLst/>
          </a:prstGeom>
        </p:spPr>
        <p:txBody>
          <a:bodyPr vert="horz" wrap="square" lIns="0" tIns="0" rIns="0" bIns="0" rtlCol="0">
            <a:spAutoFit/>
          </a:bodyPr>
          <a:lstStyle/>
          <a:p>
            <a:pPr marL="12700">
              <a:lnSpc>
                <a:spcPct val="100000"/>
              </a:lnSpc>
            </a:pPr>
            <a:r>
              <a:rPr lang="vi-VN" spc="-25"/>
              <a:t>Nguyễn Đinh Tuấn Khoa </a:t>
            </a:r>
            <a:endParaRPr spc="-25" dirty="0"/>
          </a:p>
        </p:txBody>
      </p:sp>
      <p:sp>
        <p:nvSpPr>
          <p:cNvPr id="5" name="Hộp Văn bản 4">
            <a:extLst>
              <a:ext uri="{FF2B5EF4-FFF2-40B4-BE49-F238E27FC236}">
                <a16:creationId xmlns:a16="http://schemas.microsoft.com/office/drawing/2014/main" xmlns="" id="{7E74DE5F-603A-0728-00FC-B20040A67224}"/>
              </a:ext>
            </a:extLst>
          </p:cNvPr>
          <p:cNvSpPr txBox="1"/>
          <p:nvPr/>
        </p:nvSpPr>
        <p:spPr>
          <a:xfrm>
            <a:off x="914400" y="31538"/>
            <a:ext cx="10287000" cy="646331"/>
          </a:xfrm>
          <a:prstGeom prst="rect">
            <a:avLst/>
          </a:prstGeom>
          <a:noFill/>
        </p:spPr>
        <p:txBody>
          <a:bodyPr wrap="square" rtlCol="0">
            <a:spAutoFit/>
          </a:bodyPr>
          <a:lstStyle/>
          <a:p>
            <a:pPr algn="ctr"/>
            <a:r>
              <a:rPr lang="en-US"/>
              <a:t>	</a:t>
            </a:r>
            <a:r>
              <a:rPr lang="en-US" sz="3600" b="1"/>
              <a:t>Lý do chọn đề tài</a:t>
            </a:r>
          </a:p>
        </p:txBody>
      </p:sp>
      <p:sp>
        <p:nvSpPr>
          <p:cNvPr id="6" name="Hộp Văn bản 5">
            <a:extLst>
              <a:ext uri="{FF2B5EF4-FFF2-40B4-BE49-F238E27FC236}">
                <a16:creationId xmlns:a16="http://schemas.microsoft.com/office/drawing/2014/main" xmlns="" id="{0D4538A7-A5DB-A449-26FA-4DADCD2A41CF}"/>
              </a:ext>
            </a:extLst>
          </p:cNvPr>
          <p:cNvSpPr txBox="1"/>
          <p:nvPr/>
        </p:nvSpPr>
        <p:spPr>
          <a:xfrm>
            <a:off x="990600" y="990600"/>
            <a:ext cx="10591800" cy="3785652"/>
          </a:xfrm>
          <a:prstGeom prst="rect">
            <a:avLst/>
          </a:prstGeom>
          <a:noFill/>
        </p:spPr>
        <p:txBody>
          <a:bodyPr wrap="square" rtlCol="0">
            <a:spAutoFit/>
          </a:bodyPr>
          <a:lstStyle/>
          <a:p>
            <a:pPr marL="285750" indent="-285750">
              <a:buFont typeface="Arial" panose="020B0604020202020204" pitchFamily="34" charset="0"/>
              <a:buChar char="•"/>
            </a:pPr>
            <a:r>
              <a:rPr lang="vi-VN" sz="2400"/>
              <a:t>Trong thời đại số, việc xây dựng blog cá nhân không chỉ là xu hướng mà còn là cơ hội chia sẻ tiếng nói, kinh nghiệm, và kiến thức với cộng đồng. </a:t>
            </a:r>
          </a:p>
          <a:p>
            <a:pPr marL="285750" indent="-285750">
              <a:buFont typeface="Arial" panose="020B0604020202020204" pitchFamily="34" charset="0"/>
              <a:buChar char="•"/>
            </a:pPr>
            <a:r>
              <a:rPr lang="vi-VN" sz="2400"/>
              <a:t>Blog giúp phát triển kỹ năng viết, kết nối người đọc và nâng cao kỹ năng thiết kế, quản lý nội dung web. </a:t>
            </a:r>
          </a:p>
          <a:p>
            <a:pPr marL="285750" indent="-285750">
              <a:buFont typeface="Arial" panose="020B0604020202020204" pitchFamily="34" charset="0"/>
              <a:buChar char="•"/>
            </a:pPr>
            <a:r>
              <a:rPr lang="vi-VN" sz="2400"/>
              <a:t>Đề tài này cho phép khám phá các yếu tố kỹ thuật như WordPress, web server, hosting, đồng thời học hỏi cách xây dựng giao diện thân thiện và tính năng tương tác cao</a:t>
            </a:r>
          </a:p>
          <a:p>
            <a:pPr marL="285750" indent="-285750">
              <a:buFont typeface="Arial" panose="020B0604020202020204" pitchFamily="34" charset="0"/>
              <a:buChar char="•"/>
            </a:pPr>
            <a:r>
              <a:rPr lang="vi-VN" sz="2400"/>
              <a:t> Em sẽ tạo một blog hoàn chỉnh với trang chủ, giới thiệu, liên hệ, và nội dung hấp dẫn. Mục tiêu là xây dựng một nền tảng chia sẻ và kết nối hiệu quả, góp phần phát triển cộng đồng trực tuyến.</a:t>
            </a:r>
            <a:endParaRPr lang="en-US" sz="2400"/>
          </a:p>
        </p:txBody>
      </p:sp>
    </p:spTree>
    <p:extLst>
      <p:ext uri="{BB962C8B-B14F-4D97-AF65-F5344CB8AC3E}">
        <p14:creationId xmlns:p14="http://schemas.microsoft.com/office/powerpoint/2010/main" val="373681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11125">
              <a:lnSpc>
                <a:spcPts val="1650"/>
              </a:lnSpc>
            </a:pPr>
            <a:fld id="{81D60167-4931-47E6-BA6A-407CBD079E47}" type="slidenum">
              <a:rPr spc="-25" dirty="0"/>
              <a:t>4</a:t>
            </a:fld>
            <a:endParaRPr spc="-25" dirty="0"/>
          </a:p>
        </p:txBody>
      </p:sp>
      <p:sp>
        <p:nvSpPr>
          <p:cNvPr id="4" name="object 4"/>
          <p:cNvSpPr txBox="1">
            <a:spLocks noGrp="1"/>
          </p:cNvSpPr>
          <p:nvPr>
            <p:ph type="ftr" sz="quarter" idx="5"/>
          </p:nvPr>
        </p:nvSpPr>
        <p:spPr>
          <a:xfrm>
            <a:off x="688340" y="6672573"/>
            <a:ext cx="1445260" cy="153888"/>
          </a:xfrm>
          <a:prstGeom prst="rect">
            <a:avLst/>
          </a:prstGeom>
        </p:spPr>
        <p:txBody>
          <a:bodyPr vert="horz" wrap="square" lIns="0" tIns="0" rIns="0" bIns="0" rtlCol="0">
            <a:spAutoFit/>
          </a:bodyPr>
          <a:lstStyle/>
          <a:p>
            <a:pPr marL="12700">
              <a:lnSpc>
                <a:spcPct val="100000"/>
              </a:lnSpc>
            </a:pPr>
            <a:r>
              <a:rPr lang="vi-VN" spc="-25"/>
              <a:t>Nguyễn Đinh Tuấn Khoa </a:t>
            </a:r>
            <a:endParaRPr spc="-25" dirty="0"/>
          </a:p>
        </p:txBody>
      </p:sp>
      <p:sp>
        <p:nvSpPr>
          <p:cNvPr id="6" name="Hộp Văn bản 5">
            <a:extLst>
              <a:ext uri="{FF2B5EF4-FFF2-40B4-BE49-F238E27FC236}">
                <a16:creationId xmlns:a16="http://schemas.microsoft.com/office/drawing/2014/main" xmlns="" id="{349D0A43-6349-A8BD-D7EE-88643C4BB436}"/>
              </a:ext>
            </a:extLst>
          </p:cNvPr>
          <p:cNvSpPr txBox="1"/>
          <p:nvPr/>
        </p:nvSpPr>
        <p:spPr>
          <a:xfrm>
            <a:off x="762000" y="31539"/>
            <a:ext cx="10058400" cy="769441"/>
          </a:xfrm>
          <a:prstGeom prst="rect">
            <a:avLst/>
          </a:prstGeom>
          <a:noFill/>
        </p:spPr>
        <p:txBody>
          <a:bodyPr wrap="square" rtlCol="0">
            <a:spAutoFit/>
          </a:bodyPr>
          <a:lstStyle/>
          <a:p>
            <a:r>
              <a:rPr lang="vi-VN" sz="4400" b="1"/>
              <a:t>Mục Tiêu Nghiên Cứu</a:t>
            </a:r>
            <a:endParaRPr lang="en-US" sz="4400" b="1"/>
          </a:p>
        </p:txBody>
      </p:sp>
      <p:sp>
        <p:nvSpPr>
          <p:cNvPr id="7" name="Hộp Văn bản 6">
            <a:extLst>
              <a:ext uri="{FF2B5EF4-FFF2-40B4-BE49-F238E27FC236}">
                <a16:creationId xmlns:a16="http://schemas.microsoft.com/office/drawing/2014/main" xmlns="" id="{FB8B1BEA-DE8C-0E01-949F-EBEC407DB43F}"/>
              </a:ext>
            </a:extLst>
          </p:cNvPr>
          <p:cNvSpPr txBox="1"/>
          <p:nvPr/>
        </p:nvSpPr>
        <p:spPr>
          <a:xfrm>
            <a:off x="688340" y="990600"/>
            <a:ext cx="10970260" cy="4154984"/>
          </a:xfrm>
          <a:prstGeom prst="rect">
            <a:avLst/>
          </a:prstGeom>
          <a:noFill/>
        </p:spPr>
        <p:txBody>
          <a:bodyPr wrap="square" rtlCol="0">
            <a:spAutoFit/>
          </a:bodyPr>
          <a:lstStyle/>
          <a:p>
            <a:pPr marL="708660" indent="-342900" algn="l">
              <a:buFont typeface="Wingdings" panose="05000000000000000000" pitchFamily="2" charset="2"/>
              <a:buChar char="v"/>
            </a:pPr>
            <a:r>
              <a:rPr lang="en-US" sz="2400" b="1">
                <a:effectLst/>
                <a:latin typeface="Times New Roman" panose="02020603050405020304" pitchFamily="18" charset="0"/>
                <a:ea typeface="Times New Roman" panose="02020603050405020304" pitchFamily="18" charset="0"/>
              </a:rPr>
              <a:t>Xây dựng nền tảng blog cá nhân</a:t>
            </a:r>
            <a:r>
              <a:rPr lang="en-US" sz="2400">
                <a:effectLst/>
                <a:latin typeface="Times New Roman" panose="02020603050405020304" pitchFamily="18" charset="0"/>
                <a:ea typeface="Times New Roman" panose="02020603050405020304" pitchFamily="18" charset="0"/>
              </a:rPr>
              <a:t>: Tạo ra một blog cá nhân chuyên nghiệp, giúp tôi chia sẻ suy nghĩ, kinh nghiệm và kiến thức đến với cộng đồng trực tuyến một cách hiệu quả.</a:t>
            </a:r>
          </a:p>
          <a:p>
            <a:pPr marL="708660" indent="-342900" algn="l">
              <a:buFont typeface="Wingdings" panose="05000000000000000000" pitchFamily="2" charset="2"/>
              <a:buChar char="v"/>
            </a:pPr>
            <a:r>
              <a:rPr lang="en-US" sz="2400">
                <a:effectLst/>
                <a:latin typeface="Times New Roman" panose="02020603050405020304" pitchFamily="18" charset="0"/>
                <a:ea typeface="Times New Roman" panose="02020603050405020304" pitchFamily="18" charset="0"/>
              </a:rPr>
              <a:t> </a:t>
            </a:r>
            <a:r>
              <a:rPr lang="en-US" sz="2400" b="1">
                <a:effectLst/>
                <a:latin typeface="Times New Roman" panose="02020603050405020304" pitchFamily="18" charset="0"/>
                <a:ea typeface="Times New Roman" panose="02020603050405020304" pitchFamily="18" charset="0"/>
              </a:rPr>
              <a:t>Phát triển kỹ năng sử dụng WordPress</a:t>
            </a:r>
            <a:r>
              <a:rPr lang="en-US" sz="2400">
                <a:effectLst/>
                <a:latin typeface="Times New Roman" panose="02020603050405020304" pitchFamily="18" charset="0"/>
                <a:ea typeface="Times New Roman" panose="02020603050405020304" pitchFamily="18" charset="0"/>
              </a:rPr>
              <a:t>: Hiểu rõ và sử dụng thành thạo các chức năng của WordPress, bao gồm cài đặt, quản lý plugin, theme, và tối ưu hóa blog để đáp ứng nhu cầu cá nhân.</a:t>
            </a:r>
          </a:p>
          <a:p>
            <a:pPr marL="708660" indent="-342900" algn="l">
              <a:buFont typeface="Wingdings" panose="05000000000000000000" pitchFamily="2" charset="2"/>
              <a:buChar char="v"/>
            </a:pPr>
            <a:r>
              <a:rPr lang="en-US" sz="2400" b="1">
                <a:effectLst/>
                <a:latin typeface="Times New Roman" panose="02020603050405020304" pitchFamily="18" charset="0"/>
                <a:ea typeface="Times New Roman" panose="02020603050405020304" pitchFamily="18" charset="0"/>
              </a:rPr>
              <a:t>Nâng cao kiến thức về web server và hosting</a:t>
            </a:r>
            <a:r>
              <a:rPr lang="en-US" sz="2400">
                <a:effectLst/>
                <a:latin typeface="Times New Roman" panose="02020603050405020304" pitchFamily="18" charset="0"/>
                <a:ea typeface="Times New Roman" panose="02020603050405020304" pitchFamily="18" charset="0"/>
              </a:rPr>
              <a:t>: Tìm hiểu và ứng dụng các kiến thức cơ bản về web server và hosting để triển khai blog trên môi trường trực tuyến một cách ổn định và bảo mật.</a:t>
            </a:r>
          </a:p>
          <a:p>
            <a:pPr marL="708660" indent="-342900" algn="l">
              <a:buFont typeface="Wingdings" panose="05000000000000000000" pitchFamily="2" charset="2"/>
              <a:buChar char="v"/>
            </a:pPr>
            <a:r>
              <a:rPr lang="en-US" sz="2400" b="1">
                <a:effectLst/>
                <a:latin typeface="Times New Roman" panose="02020603050405020304" pitchFamily="18" charset="0"/>
                <a:ea typeface="Times New Roman" panose="02020603050405020304" pitchFamily="18" charset="0"/>
              </a:rPr>
              <a:t>Thiết kế giao diện thân thiện và dễ sử dụng</a:t>
            </a:r>
            <a:r>
              <a:rPr lang="en-US" sz="2400">
                <a:effectLst/>
                <a:latin typeface="Times New Roman" panose="02020603050405020304" pitchFamily="18" charset="0"/>
                <a:ea typeface="Times New Roman" panose="02020603050405020304" pitchFamily="18" charset="0"/>
              </a:rPr>
              <a:t>: Xây dựng một giao diện blog đẹp mắt, dễ sử dụng, phù hợp với phong cách cá nhân và thu hút người </a:t>
            </a:r>
            <a:r>
              <a:rPr lang="en-US" sz="1800">
                <a:effectLst/>
                <a:latin typeface="Times New Roman" panose="02020603050405020304" pitchFamily="18" charset="0"/>
                <a:ea typeface="Times New Roman" panose="02020603050405020304" pitchFamily="18" charset="0"/>
              </a:rPr>
              <a:t>đọc.</a:t>
            </a:r>
            <a:endParaRPr lang="en-US"/>
          </a:p>
        </p:txBody>
      </p:sp>
    </p:spTree>
    <p:extLst>
      <p:ext uri="{BB962C8B-B14F-4D97-AF65-F5344CB8AC3E}">
        <p14:creationId xmlns:p14="http://schemas.microsoft.com/office/powerpoint/2010/main" val="4078937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11125">
              <a:lnSpc>
                <a:spcPts val="1650"/>
              </a:lnSpc>
            </a:pPr>
            <a:fld id="{81D60167-4931-47E6-BA6A-407CBD079E47}" type="slidenum">
              <a:rPr spc="-25" dirty="0"/>
              <a:t>5</a:t>
            </a:fld>
            <a:endParaRPr spc="-25" dirty="0"/>
          </a:p>
        </p:txBody>
      </p:sp>
      <p:sp>
        <p:nvSpPr>
          <p:cNvPr id="4" name="object 4"/>
          <p:cNvSpPr txBox="1">
            <a:spLocks noGrp="1"/>
          </p:cNvSpPr>
          <p:nvPr>
            <p:ph type="ftr" sz="quarter" idx="5"/>
          </p:nvPr>
        </p:nvSpPr>
        <p:spPr>
          <a:xfrm>
            <a:off x="688340" y="6672573"/>
            <a:ext cx="1445260" cy="153888"/>
          </a:xfrm>
          <a:prstGeom prst="rect">
            <a:avLst/>
          </a:prstGeom>
        </p:spPr>
        <p:txBody>
          <a:bodyPr vert="horz" wrap="square" lIns="0" tIns="0" rIns="0" bIns="0" rtlCol="0">
            <a:spAutoFit/>
          </a:bodyPr>
          <a:lstStyle/>
          <a:p>
            <a:pPr marL="12700">
              <a:lnSpc>
                <a:spcPct val="100000"/>
              </a:lnSpc>
            </a:pPr>
            <a:r>
              <a:rPr lang="vi-VN" spc="-25"/>
              <a:t>Nguyễn Đinh Tuấn Khoa </a:t>
            </a:r>
            <a:endParaRPr spc="-25" dirty="0"/>
          </a:p>
        </p:txBody>
      </p:sp>
      <p:sp>
        <p:nvSpPr>
          <p:cNvPr id="5" name="Hộp Văn bản 4">
            <a:extLst>
              <a:ext uri="{FF2B5EF4-FFF2-40B4-BE49-F238E27FC236}">
                <a16:creationId xmlns:a16="http://schemas.microsoft.com/office/drawing/2014/main" xmlns="" id="{4BFD48EE-4AD0-8C6A-43CE-7A5E09E08211}"/>
              </a:ext>
            </a:extLst>
          </p:cNvPr>
          <p:cNvSpPr txBox="1"/>
          <p:nvPr/>
        </p:nvSpPr>
        <p:spPr>
          <a:xfrm>
            <a:off x="990600" y="31539"/>
            <a:ext cx="10668000" cy="769441"/>
          </a:xfrm>
          <a:prstGeom prst="rect">
            <a:avLst/>
          </a:prstGeom>
          <a:noFill/>
        </p:spPr>
        <p:txBody>
          <a:bodyPr wrap="square" rtlCol="0">
            <a:spAutoFit/>
          </a:bodyPr>
          <a:lstStyle/>
          <a:p>
            <a:pPr algn="ctr"/>
            <a:r>
              <a:rPr lang="en-GB" sz="4400" b="1" smtClean="0"/>
              <a:t>Mô tả đề tài</a:t>
            </a:r>
            <a:endParaRPr lang="en-US" sz="4400" b="1"/>
          </a:p>
        </p:txBody>
      </p:sp>
      <p:sp>
        <p:nvSpPr>
          <p:cNvPr id="6" name="Hộp Văn bản 5">
            <a:extLst>
              <a:ext uri="{FF2B5EF4-FFF2-40B4-BE49-F238E27FC236}">
                <a16:creationId xmlns:a16="http://schemas.microsoft.com/office/drawing/2014/main" xmlns="" id="{B739FDB6-D5AB-A61D-67E1-0E8DF1379D7A}"/>
              </a:ext>
            </a:extLst>
          </p:cNvPr>
          <p:cNvSpPr txBox="1"/>
          <p:nvPr/>
        </p:nvSpPr>
        <p:spPr>
          <a:xfrm>
            <a:off x="688340" y="1066800"/>
            <a:ext cx="10970260" cy="5262979"/>
          </a:xfrm>
          <a:prstGeom prst="rect">
            <a:avLst/>
          </a:prstGeom>
          <a:noFill/>
        </p:spPr>
        <p:txBody>
          <a:bodyPr wrap="square" rtlCol="0">
            <a:spAutoFit/>
          </a:bodyPr>
          <a:lstStyle/>
          <a:p>
            <a:pPr marL="342900" indent="-342900" algn="l">
              <a:buFont typeface="Wingdings" panose="05000000000000000000" pitchFamily="2" charset="2"/>
              <a:buChar char="§"/>
            </a:pPr>
            <a:r>
              <a:rPr lang="vi-VN" sz="2400"/>
              <a:t>Đề tài "Xây dựng blog cá nhân" tập trung vào việc tạo một nền tảng trực tuyến để chia sẻ suy nghĩ, kiến thức, và kinh nghiệm cá nhân với cộng đồng. </a:t>
            </a:r>
          </a:p>
          <a:p>
            <a:pPr marL="342900" indent="-342900" algn="l">
              <a:buFont typeface="Wingdings" panose="05000000000000000000" pitchFamily="2" charset="2"/>
              <a:buChar char="§"/>
            </a:pPr>
            <a:r>
              <a:rPr lang="vi-VN" sz="2400"/>
              <a:t>Blog không chỉ là nơi thể hiện cá tính và phong cách riêng mà còn giúp kết nối người đọc, phát triển kỹ năng viết, và truyền tải giá trị.</a:t>
            </a:r>
          </a:p>
          <a:p>
            <a:pPr marL="342900" indent="-342900" algn="l">
              <a:buFont typeface="Wingdings" panose="05000000000000000000" pitchFamily="2" charset="2"/>
              <a:buChar char="§"/>
            </a:pPr>
            <a:r>
              <a:rPr lang="vi-VN" sz="2400"/>
              <a:t>Đề tài sẽ sử dụng nền tảng WordPress để xây dựng blog, khai thác các tính năng tùy biến giao diện, quản lý nội dung hiệu quả và tối ưu hóa tương tác người dùng. </a:t>
            </a:r>
          </a:p>
          <a:p>
            <a:pPr marL="342900" indent="-342900" algn="l">
              <a:buFont typeface="Wingdings" panose="05000000000000000000" pitchFamily="2" charset="2"/>
              <a:buChar char="§"/>
            </a:pPr>
            <a:r>
              <a:rPr lang="vi-VN" sz="2400"/>
              <a:t>Các yếu tố kỹ thuật như quản lý hosting, thiết lập web server được chú trọng nhằm đảm bảo blog hoạt động ổn định, bảo mật và hỗ trợ phát triển lâu dài.</a:t>
            </a:r>
          </a:p>
          <a:p>
            <a:pPr marL="342900" indent="-342900" algn="l">
              <a:buFont typeface="Wingdings" panose="05000000000000000000" pitchFamily="2" charset="2"/>
              <a:buChar char="§"/>
            </a:pPr>
            <a:r>
              <a:rPr lang="vi-VN" sz="2400"/>
              <a:t>Ngoài ra đề tài còn tập trung vào việc thiết kế giao diện trực quan, cấu trúc nội dung khoa học, và tích hợp các tính năng tương tác như bình luận, chia sẻ bài viết.</a:t>
            </a:r>
          </a:p>
          <a:p>
            <a:pPr marL="342900" indent="-342900" algn="l">
              <a:buFont typeface="Wingdings" panose="05000000000000000000" pitchFamily="2" charset="2"/>
              <a:buChar char="§"/>
            </a:pPr>
            <a:r>
              <a:rPr lang="vi-VN" sz="2400"/>
              <a:t> Mục tiêu là tạo ra một không gian trực tuyến chuyên nghiệp, thân thiện và đáng tin cậy để kết nối và chia sẻ với cộng đồng.</a:t>
            </a:r>
            <a:endParaRPr lang="en-US" sz="2400"/>
          </a:p>
        </p:txBody>
      </p:sp>
    </p:spTree>
    <p:extLst>
      <p:ext uri="{BB962C8B-B14F-4D97-AF65-F5344CB8AC3E}">
        <p14:creationId xmlns:p14="http://schemas.microsoft.com/office/powerpoint/2010/main" val="31844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11125">
              <a:lnSpc>
                <a:spcPts val="1650"/>
              </a:lnSpc>
            </a:pPr>
            <a:fld id="{81D60167-4931-47E6-BA6A-407CBD079E47}" type="slidenum">
              <a:rPr spc="-25" dirty="0"/>
              <a:t>6</a:t>
            </a:fld>
            <a:endParaRPr spc="-25" dirty="0"/>
          </a:p>
        </p:txBody>
      </p:sp>
      <p:sp>
        <p:nvSpPr>
          <p:cNvPr id="4" name="object 4"/>
          <p:cNvSpPr txBox="1">
            <a:spLocks noGrp="1"/>
          </p:cNvSpPr>
          <p:nvPr>
            <p:ph type="ftr" sz="quarter" idx="5"/>
          </p:nvPr>
        </p:nvSpPr>
        <p:spPr>
          <a:xfrm>
            <a:off x="688340" y="6672573"/>
            <a:ext cx="1445260" cy="153888"/>
          </a:xfrm>
          <a:prstGeom prst="rect">
            <a:avLst/>
          </a:prstGeom>
        </p:spPr>
        <p:txBody>
          <a:bodyPr vert="horz" wrap="square" lIns="0" tIns="0" rIns="0" bIns="0" rtlCol="0">
            <a:spAutoFit/>
          </a:bodyPr>
          <a:lstStyle/>
          <a:p>
            <a:pPr marL="12700">
              <a:lnSpc>
                <a:spcPct val="100000"/>
              </a:lnSpc>
            </a:pPr>
            <a:r>
              <a:rPr lang="vi-VN" spc="-25"/>
              <a:t>Nguyễn Đinh Tuấn Khoa </a:t>
            </a:r>
            <a:endParaRPr spc="-25" dirty="0"/>
          </a:p>
        </p:txBody>
      </p:sp>
      <p:sp>
        <p:nvSpPr>
          <p:cNvPr id="7" name="Hộp Văn bản 6">
            <a:extLst>
              <a:ext uri="{FF2B5EF4-FFF2-40B4-BE49-F238E27FC236}">
                <a16:creationId xmlns:a16="http://schemas.microsoft.com/office/drawing/2014/main" xmlns="" id="{8604B73B-6746-DE55-813F-DD522E262E6C}"/>
              </a:ext>
            </a:extLst>
          </p:cNvPr>
          <p:cNvSpPr txBox="1"/>
          <p:nvPr/>
        </p:nvSpPr>
        <p:spPr>
          <a:xfrm>
            <a:off x="688340" y="28575"/>
            <a:ext cx="9598660" cy="923330"/>
          </a:xfrm>
          <a:prstGeom prst="rect">
            <a:avLst/>
          </a:prstGeom>
          <a:noFill/>
        </p:spPr>
        <p:txBody>
          <a:bodyPr wrap="square" rtlCol="0">
            <a:spAutoFit/>
          </a:bodyPr>
          <a:lstStyle/>
          <a:p>
            <a:pPr algn="ctr"/>
            <a:r>
              <a:rPr lang="vi-VN" sz="3600" b="1"/>
              <a:t>Chương 2 </a:t>
            </a:r>
            <a:r>
              <a:rPr lang="en-US" sz="3600" b="1">
                <a:effectLst/>
                <a:latin typeface="Times New Roman" panose="02020603050405020304" pitchFamily="18" charset="0"/>
                <a:ea typeface="Times New Roman" panose="02020603050405020304" pitchFamily="18" charset="0"/>
              </a:rPr>
              <a:t>NGHIÊN CỨU LÝ THUYẾT</a:t>
            </a:r>
          </a:p>
          <a:p>
            <a:endParaRPr lang="en-US"/>
          </a:p>
        </p:txBody>
      </p:sp>
      <p:sp>
        <p:nvSpPr>
          <p:cNvPr id="11" name="Hộp Văn bản 10">
            <a:extLst>
              <a:ext uri="{FF2B5EF4-FFF2-40B4-BE49-F238E27FC236}">
                <a16:creationId xmlns:a16="http://schemas.microsoft.com/office/drawing/2014/main" xmlns="" id="{CC0A30A5-155F-2AC4-2879-584F82783C82}"/>
              </a:ext>
            </a:extLst>
          </p:cNvPr>
          <p:cNvSpPr txBox="1"/>
          <p:nvPr/>
        </p:nvSpPr>
        <p:spPr>
          <a:xfrm>
            <a:off x="914400" y="995957"/>
            <a:ext cx="2209800" cy="461665"/>
          </a:xfrm>
          <a:prstGeom prst="rect">
            <a:avLst/>
          </a:prstGeom>
          <a:noFill/>
        </p:spPr>
        <p:txBody>
          <a:bodyPr wrap="square" rtlCol="0">
            <a:spAutoFit/>
          </a:bodyPr>
          <a:lstStyle/>
          <a:p>
            <a:r>
              <a:rPr lang="en-US" sz="2400" b="1"/>
              <a:t> WordPress</a:t>
            </a:r>
          </a:p>
        </p:txBody>
      </p:sp>
      <p:sp>
        <p:nvSpPr>
          <p:cNvPr id="12" name="Hộp Văn bản 11">
            <a:extLst>
              <a:ext uri="{FF2B5EF4-FFF2-40B4-BE49-F238E27FC236}">
                <a16:creationId xmlns:a16="http://schemas.microsoft.com/office/drawing/2014/main" xmlns="" id="{B3170108-68D2-41A5-0113-917D946711AF}"/>
              </a:ext>
            </a:extLst>
          </p:cNvPr>
          <p:cNvSpPr txBox="1"/>
          <p:nvPr/>
        </p:nvSpPr>
        <p:spPr>
          <a:xfrm>
            <a:off x="688340" y="1655562"/>
            <a:ext cx="6948170" cy="4524315"/>
          </a:xfrm>
          <a:prstGeom prst="rect">
            <a:avLst/>
          </a:prstGeom>
          <a:noFill/>
        </p:spPr>
        <p:txBody>
          <a:bodyPr wrap="square" rtlCol="0">
            <a:spAutoFit/>
          </a:bodyPr>
          <a:lstStyle/>
          <a:p>
            <a:pPr marL="342900" indent="-342900">
              <a:buFont typeface="Wingdings" panose="05000000000000000000" pitchFamily="2" charset="2"/>
              <a:buChar char="§"/>
            </a:pPr>
            <a:r>
              <a:rPr lang="vi-VN" sz="2400"/>
              <a:t>WordPress là một hệ thống quản lý nội dung (CMS) phổ biến, dễ sử dụng, phù hợp cho nhiều loại trang web từ blog cá nhân đến cửa hàng trực tuyến.</a:t>
            </a:r>
          </a:p>
          <a:p>
            <a:pPr marL="342900" indent="-342900">
              <a:buFont typeface="Wingdings" panose="05000000000000000000" pitchFamily="2" charset="2"/>
              <a:buChar char="§"/>
            </a:pPr>
            <a:r>
              <a:rPr lang="vi-VN" sz="2400"/>
              <a:t> Với giao diện thân thiện, thư viện chủ đề và plugin phong phú, khả năng tùy biến cao, cùng công cụ hỗ trợ SEO mạnh mẽ, WordPress giúp người dùng tạo và quản lý trang web hiệu quả. Đây là nền tảng lý tưởng cho cả người mới và chuyên gia, hỗ trợ xây dựng website chuyên nghiệp, tối ưu hóa nội dung và kết nối cộng đồng trực tuyến.</a:t>
            </a:r>
            <a:endParaRPr lang="en-US" sz="2400"/>
          </a:p>
        </p:txBody>
      </p:sp>
      <p:pic>
        <p:nvPicPr>
          <p:cNvPr id="13" name="Hình ảnh 12">
            <a:extLst>
              <a:ext uri="{FF2B5EF4-FFF2-40B4-BE49-F238E27FC236}">
                <a16:creationId xmlns:a16="http://schemas.microsoft.com/office/drawing/2014/main" xmlns="" id="{97316BEF-5A63-C429-1278-E0B6E8CF748D}"/>
              </a:ext>
            </a:extLst>
          </p:cNvPr>
          <p:cNvPicPr>
            <a:picLocks noChangeAspect="1"/>
          </p:cNvPicPr>
          <p:nvPr/>
        </p:nvPicPr>
        <p:blipFill>
          <a:blip r:embed="rId3"/>
          <a:stretch>
            <a:fillRect/>
          </a:stretch>
        </p:blipFill>
        <p:spPr>
          <a:xfrm>
            <a:off x="7568061" y="1828800"/>
            <a:ext cx="4107048" cy="4047893"/>
          </a:xfrm>
          <a:prstGeom prst="rect">
            <a:avLst/>
          </a:prstGeom>
        </p:spPr>
      </p:pic>
    </p:spTree>
    <p:extLst>
      <p:ext uri="{BB962C8B-B14F-4D97-AF65-F5344CB8AC3E}">
        <p14:creationId xmlns:p14="http://schemas.microsoft.com/office/powerpoint/2010/main" val="830253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11125">
              <a:lnSpc>
                <a:spcPts val="1650"/>
              </a:lnSpc>
            </a:pPr>
            <a:fld id="{81D60167-4931-47E6-BA6A-407CBD079E47}" type="slidenum">
              <a:rPr spc="-25" dirty="0"/>
              <a:t>7</a:t>
            </a:fld>
            <a:endParaRPr spc="-25" dirty="0"/>
          </a:p>
        </p:txBody>
      </p:sp>
      <p:sp>
        <p:nvSpPr>
          <p:cNvPr id="4" name="object 4"/>
          <p:cNvSpPr txBox="1">
            <a:spLocks noGrp="1"/>
          </p:cNvSpPr>
          <p:nvPr>
            <p:ph type="ftr" sz="quarter" idx="5"/>
          </p:nvPr>
        </p:nvSpPr>
        <p:spPr>
          <a:xfrm>
            <a:off x="688340" y="6672573"/>
            <a:ext cx="1445260" cy="153888"/>
          </a:xfrm>
          <a:prstGeom prst="rect">
            <a:avLst/>
          </a:prstGeom>
        </p:spPr>
        <p:txBody>
          <a:bodyPr vert="horz" wrap="square" lIns="0" tIns="0" rIns="0" bIns="0" rtlCol="0">
            <a:spAutoFit/>
          </a:bodyPr>
          <a:lstStyle/>
          <a:p>
            <a:pPr marL="12700">
              <a:lnSpc>
                <a:spcPct val="100000"/>
              </a:lnSpc>
            </a:pPr>
            <a:r>
              <a:rPr lang="vi-VN" spc="-25"/>
              <a:t>Nguyễn Đinh Tuấn Khoa </a:t>
            </a:r>
            <a:endParaRPr spc="-25" dirty="0"/>
          </a:p>
        </p:txBody>
      </p:sp>
      <p:sp>
        <p:nvSpPr>
          <p:cNvPr id="5" name="Hộp Văn bản 4">
            <a:extLst>
              <a:ext uri="{FF2B5EF4-FFF2-40B4-BE49-F238E27FC236}">
                <a16:creationId xmlns:a16="http://schemas.microsoft.com/office/drawing/2014/main" xmlns="" id="{0853142E-A3F0-7ACA-9F8A-F30F2F6E66D0}"/>
              </a:ext>
            </a:extLst>
          </p:cNvPr>
          <p:cNvSpPr txBox="1"/>
          <p:nvPr/>
        </p:nvSpPr>
        <p:spPr>
          <a:xfrm>
            <a:off x="716915" y="31539"/>
            <a:ext cx="9598660" cy="584775"/>
          </a:xfrm>
          <a:prstGeom prst="rect">
            <a:avLst/>
          </a:prstGeom>
          <a:noFill/>
        </p:spPr>
        <p:txBody>
          <a:bodyPr wrap="square" rtlCol="0">
            <a:spAutoFit/>
          </a:bodyPr>
          <a:lstStyle/>
          <a:p>
            <a:r>
              <a:rPr lang="vi-VN" sz="3200" b="1"/>
              <a:t>Phân Loại </a:t>
            </a:r>
            <a:r>
              <a:rPr lang="en-US" sz="3200" b="1"/>
              <a:t>WordPress </a:t>
            </a:r>
          </a:p>
        </p:txBody>
      </p:sp>
      <p:sp>
        <p:nvSpPr>
          <p:cNvPr id="6" name="Hình chữ nhật 5">
            <a:extLst>
              <a:ext uri="{FF2B5EF4-FFF2-40B4-BE49-F238E27FC236}">
                <a16:creationId xmlns:a16="http://schemas.microsoft.com/office/drawing/2014/main" xmlns="" id="{9A5C6ED8-DC10-5BE6-59D7-A363A65DA450}"/>
              </a:ext>
            </a:extLst>
          </p:cNvPr>
          <p:cNvSpPr/>
          <p:nvPr/>
        </p:nvSpPr>
        <p:spPr>
          <a:xfrm>
            <a:off x="554990" y="762000"/>
            <a:ext cx="5464810" cy="58965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pic>
        <p:nvPicPr>
          <p:cNvPr id="8" name="Hình ảnh 7">
            <a:extLst>
              <a:ext uri="{FF2B5EF4-FFF2-40B4-BE49-F238E27FC236}">
                <a16:creationId xmlns:a16="http://schemas.microsoft.com/office/drawing/2014/main" xmlns="" id="{8BACD6C0-E068-8EA3-C877-30142422F611}"/>
              </a:ext>
            </a:extLst>
          </p:cNvPr>
          <p:cNvPicPr>
            <a:picLocks noChangeAspect="1"/>
          </p:cNvPicPr>
          <p:nvPr/>
        </p:nvPicPr>
        <p:blipFill>
          <a:blip r:embed="rId3"/>
          <a:stretch>
            <a:fillRect/>
          </a:stretch>
        </p:blipFill>
        <p:spPr>
          <a:xfrm>
            <a:off x="5943601" y="733425"/>
            <a:ext cx="5733637" cy="5919729"/>
          </a:xfrm>
          <a:prstGeom prst="rect">
            <a:avLst/>
          </a:prstGeom>
        </p:spPr>
      </p:pic>
      <p:sp>
        <p:nvSpPr>
          <p:cNvPr id="9" name="Hộp Văn bản 8">
            <a:extLst>
              <a:ext uri="{FF2B5EF4-FFF2-40B4-BE49-F238E27FC236}">
                <a16:creationId xmlns:a16="http://schemas.microsoft.com/office/drawing/2014/main" xmlns="" id="{93F4DE23-CDE8-9019-3F6C-3BFEBADBFA83}"/>
              </a:ext>
            </a:extLst>
          </p:cNvPr>
          <p:cNvSpPr txBox="1"/>
          <p:nvPr/>
        </p:nvSpPr>
        <p:spPr>
          <a:xfrm>
            <a:off x="554991" y="762000"/>
            <a:ext cx="5388610" cy="5078313"/>
          </a:xfrm>
          <a:prstGeom prst="rect">
            <a:avLst/>
          </a:prstGeom>
          <a:noFill/>
        </p:spPr>
        <p:txBody>
          <a:bodyPr wrap="square" rtlCol="0">
            <a:spAutoFit/>
          </a:bodyPr>
          <a:lstStyle/>
          <a:p>
            <a:pPr marL="285750" indent="-285750">
              <a:buFont typeface="Wingdings" panose="05000000000000000000" pitchFamily="2" charset="2"/>
              <a:buChar char="§"/>
            </a:pPr>
            <a:r>
              <a:rPr lang="vi-VN" b="1"/>
              <a:t>WordPress.com</a:t>
            </a:r>
          </a:p>
          <a:p>
            <a:pPr marL="285750" indent="-285750">
              <a:buFont typeface="Wingdings" panose="05000000000000000000" pitchFamily="2" charset="2"/>
              <a:buChar char="§"/>
            </a:pPr>
            <a:r>
              <a:rPr lang="vi-VN"/>
              <a:t>Đây là một dịch vụ lưu trữ (hosted platform) do Automattic cung cấp.</a:t>
            </a:r>
          </a:p>
          <a:p>
            <a:pPr marL="285750" indent="-285750">
              <a:buFont typeface="Wingdings" panose="05000000000000000000" pitchFamily="2" charset="2"/>
              <a:buChar char="§"/>
            </a:pPr>
            <a:r>
              <a:rPr lang="vi-VN"/>
              <a:t> Người dùng không cần tự lo về việc quản lý hosting hay thiết lập server, tất cả đã được tích hợp sẵn.</a:t>
            </a:r>
          </a:p>
          <a:p>
            <a:pPr marL="285750" indent="-285750">
              <a:buFont typeface="Wingdings" panose="05000000000000000000" pitchFamily="2" charset="2"/>
              <a:buChar char="§"/>
            </a:pPr>
            <a:r>
              <a:rPr lang="vi-VN" b="1"/>
              <a:t>Ưu điểm</a:t>
            </a:r>
            <a:r>
              <a:rPr lang="vi-VN"/>
              <a:t>:Dễ sử dụng, không cần cài đặt.Miễn phí với các tính năng cơ bản, phù hợp cho người mới bắt đầu.</a:t>
            </a:r>
          </a:p>
          <a:p>
            <a:pPr marL="285750" indent="-285750">
              <a:buFont typeface="Wingdings" panose="05000000000000000000" pitchFamily="2" charset="2"/>
              <a:buChar char="§"/>
            </a:pPr>
            <a:r>
              <a:rPr lang="vi-VN"/>
              <a:t>Bảo mật và sao lưu tự động được quản lý bởi WordPress.</a:t>
            </a:r>
          </a:p>
          <a:p>
            <a:pPr marL="285750" indent="-285750">
              <a:buFont typeface="Wingdings" panose="05000000000000000000" pitchFamily="2" charset="2"/>
              <a:buChar char="§"/>
            </a:pPr>
            <a:r>
              <a:rPr lang="vi-VN"/>
              <a:t>Có thể nâng cấp lên các gói trả phí để mở rộng tính năng (tùy chỉnh giao diện, xóa quảng cáo, sử dụng tên miền riêng).</a:t>
            </a:r>
          </a:p>
          <a:p>
            <a:pPr marL="285750" indent="-285750">
              <a:buFont typeface="Wingdings" panose="05000000000000000000" pitchFamily="2" charset="2"/>
              <a:buChar char="§"/>
            </a:pPr>
            <a:r>
              <a:rPr lang="vi-VN" b="1"/>
              <a:t>Nhược</a:t>
            </a:r>
            <a:r>
              <a:rPr lang="vi-VN"/>
              <a:t> </a:t>
            </a:r>
            <a:r>
              <a:rPr lang="vi-VN" b="1"/>
              <a:t>điểm</a:t>
            </a:r>
            <a:r>
              <a:rPr lang="vi-VN"/>
              <a:t>:Hạn chế trong việc tùy chỉnh (giao diện và plugin).Không thể truy cập mã nguồn để thay đổi theo ý muốn.Có quảng cáo trên gói miễn phí.</a:t>
            </a:r>
            <a:endParaRPr lang="en-US"/>
          </a:p>
        </p:txBody>
      </p:sp>
      <p:sp>
        <p:nvSpPr>
          <p:cNvPr id="11" name="Hộp Văn bản 10">
            <a:extLst>
              <a:ext uri="{FF2B5EF4-FFF2-40B4-BE49-F238E27FC236}">
                <a16:creationId xmlns:a16="http://schemas.microsoft.com/office/drawing/2014/main" xmlns="" id="{FDDEEC91-8C71-8220-1D40-A52041F7C483}"/>
              </a:ext>
            </a:extLst>
          </p:cNvPr>
          <p:cNvSpPr txBox="1"/>
          <p:nvPr/>
        </p:nvSpPr>
        <p:spPr>
          <a:xfrm>
            <a:off x="6019800" y="727996"/>
            <a:ext cx="5541010" cy="4524315"/>
          </a:xfrm>
          <a:prstGeom prst="rect">
            <a:avLst/>
          </a:prstGeom>
          <a:noFill/>
        </p:spPr>
        <p:txBody>
          <a:bodyPr wrap="square">
            <a:spAutoFit/>
          </a:bodyPr>
          <a:lstStyle/>
          <a:p>
            <a:pPr marL="285750" indent="-285750">
              <a:buFont typeface="Wingdings" panose="05000000000000000000" pitchFamily="2" charset="2"/>
              <a:buChar char="§"/>
            </a:pPr>
            <a:r>
              <a:rPr lang="vi-VN" b="1"/>
              <a:t>WordPress.org </a:t>
            </a:r>
          </a:p>
          <a:p>
            <a:pPr marL="285750" indent="-285750">
              <a:buFont typeface="Wingdings" panose="05000000000000000000" pitchFamily="2" charset="2"/>
              <a:buChar char="§"/>
            </a:pPr>
            <a:r>
              <a:rPr lang="vi-VN"/>
              <a:t>Đây là phiên bản mã nguồn mở, nơi người dùng tự tải xuống, cài đặt và quản lý trên một dịch vụ hosting riêng.</a:t>
            </a:r>
          </a:p>
          <a:p>
            <a:pPr marL="285750" indent="-285750">
              <a:buFont typeface="Wingdings" panose="05000000000000000000" pitchFamily="2" charset="2"/>
              <a:buChar char="§"/>
            </a:pPr>
            <a:r>
              <a:rPr lang="vi-VN" b="1"/>
              <a:t>Ưu</a:t>
            </a:r>
            <a:r>
              <a:rPr lang="vi-VN"/>
              <a:t> </a:t>
            </a:r>
            <a:r>
              <a:rPr lang="vi-VN" b="1"/>
              <a:t>điểm</a:t>
            </a:r>
            <a:r>
              <a:rPr lang="vi-VN"/>
              <a:t>:Toàn quyền kiểm soát và tùy chỉnh website.</a:t>
            </a:r>
          </a:p>
          <a:p>
            <a:pPr marL="285750" indent="-285750">
              <a:buFont typeface="Wingdings" panose="05000000000000000000" pitchFamily="2" charset="2"/>
              <a:buChar char="§"/>
            </a:pPr>
            <a:r>
              <a:rPr lang="vi-VN"/>
              <a:t>Hỗ trợ cài đặt plugin, theme không giới hạn.Phù hợp cho các website chuyên nghiệp, thương mại điện tử, hoặc dự án phức tạp.Miễn phí sử dụng mã nguồn, chỉ cần chi phí cho hosting và tên miền.</a:t>
            </a:r>
          </a:p>
          <a:p>
            <a:pPr marL="285750" indent="-285750">
              <a:buFont typeface="Wingdings" panose="05000000000000000000" pitchFamily="2" charset="2"/>
              <a:buChar char="§"/>
            </a:pPr>
            <a:r>
              <a:rPr lang="vi-VN" b="1"/>
              <a:t>Nhược</a:t>
            </a:r>
            <a:r>
              <a:rPr lang="vi-VN"/>
              <a:t> </a:t>
            </a:r>
            <a:r>
              <a:rPr lang="vi-VN" b="1"/>
              <a:t>điểm</a:t>
            </a:r>
            <a:r>
              <a:rPr lang="vi-VN"/>
              <a:t>:Yêu cầu kiến thức kỹ thuật cơ bản để cài đặt và quản lý.</a:t>
            </a:r>
          </a:p>
          <a:p>
            <a:pPr marL="285750" indent="-285750">
              <a:buFont typeface="Wingdings" panose="05000000000000000000" pitchFamily="2" charset="2"/>
              <a:buChar char="§"/>
            </a:pPr>
            <a:r>
              <a:rPr lang="vi-VN"/>
              <a:t>Người dùng phải tự chịu trách nhiệm về bảo mật, sao lưu, và cập nhật.</a:t>
            </a:r>
          </a:p>
          <a:p>
            <a:pPr marL="285750" indent="-285750">
              <a:buFont typeface="Wingdings" panose="05000000000000000000" pitchFamily="2" charset="2"/>
              <a:buChar char="§"/>
            </a:pPr>
            <a:endParaRPr lang="en-US"/>
          </a:p>
        </p:txBody>
      </p:sp>
    </p:spTree>
    <p:extLst>
      <p:ext uri="{BB962C8B-B14F-4D97-AF65-F5344CB8AC3E}">
        <p14:creationId xmlns:p14="http://schemas.microsoft.com/office/powerpoint/2010/main" val="206081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11125">
              <a:lnSpc>
                <a:spcPts val="1650"/>
              </a:lnSpc>
            </a:pPr>
            <a:fld id="{81D60167-4931-47E6-BA6A-407CBD079E47}" type="slidenum">
              <a:rPr spc="-25" dirty="0"/>
              <a:t>8</a:t>
            </a:fld>
            <a:endParaRPr spc="-25" dirty="0"/>
          </a:p>
        </p:txBody>
      </p:sp>
      <p:sp>
        <p:nvSpPr>
          <p:cNvPr id="4" name="object 4"/>
          <p:cNvSpPr txBox="1">
            <a:spLocks noGrp="1"/>
          </p:cNvSpPr>
          <p:nvPr>
            <p:ph type="ftr" sz="quarter" idx="5"/>
          </p:nvPr>
        </p:nvSpPr>
        <p:spPr>
          <a:xfrm>
            <a:off x="688340" y="6672573"/>
            <a:ext cx="1445260" cy="153888"/>
          </a:xfrm>
          <a:prstGeom prst="rect">
            <a:avLst/>
          </a:prstGeom>
        </p:spPr>
        <p:txBody>
          <a:bodyPr vert="horz" wrap="square" lIns="0" tIns="0" rIns="0" bIns="0" rtlCol="0">
            <a:spAutoFit/>
          </a:bodyPr>
          <a:lstStyle/>
          <a:p>
            <a:pPr marL="12700">
              <a:lnSpc>
                <a:spcPct val="100000"/>
              </a:lnSpc>
            </a:pPr>
            <a:r>
              <a:rPr lang="vi-VN" spc="-25"/>
              <a:t>Nguyễn Đinh Tuấn Khoa </a:t>
            </a:r>
            <a:endParaRPr spc="-25" dirty="0"/>
          </a:p>
        </p:txBody>
      </p:sp>
      <p:sp>
        <p:nvSpPr>
          <p:cNvPr id="2" name="Hộp Văn bản 1">
            <a:extLst>
              <a:ext uri="{FF2B5EF4-FFF2-40B4-BE49-F238E27FC236}">
                <a16:creationId xmlns:a16="http://schemas.microsoft.com/office/drawing/2014/main" xmlns="" id="{B408F989-CF63-0724-F1AF-84FA8D58593E}"/>
              </a:ext>
            </a:extLst>
          </p:cNvPr>
          <p:cNvSpPr txBox="1"/>
          <p:nvPr/>
        </p:nvSpPr>
        <p:spPr>
          <a:xfrm>
            <a:off x="838200" y="31539"/>
            <a:ext cx="9448800" cy="523220"/>
          </a:xfrm>
          <a:prstGeom prst="rect">
            <a:avLst/>
          </a:prstGeom>
          <a:noFill/>
        </p:spPr>
        <p:txBody>
          <a:bodyPr wrap="square" rtlCol="0">
            <a:spAutoFit/>
          </a:bodyPr>
          <a:lstStyle/>
          <a:p>
            <a:r>
              <a:rPr lang="en-US" sz="2800" b="1"/>
              <a:t>Cài đặt WordPress trên localhost với XAMPP</a:t>
            </a:r>
          </a:p>
        </p:txBody>
      </p:sp>
      <p:sp>
        <p:nvSpPr>
          <p:cNvPr id="7" name="Hộp Văn bản 6">
            <a:extLst>
              <a:ext uri="{FF2B5EF4-FFF2-40B4-BE49-F238E27FC236}">
                <a16:creationId xmlns:a16="http://schemas.microsoft.com/office/drawing/2014/main" xmlns="" id="{79B4327C-8D4E-3F19-F7E9-D2048776B4AE}"/>
              </a:ext>
            </a:extLst>
          </p:cNvPr>
          <p:cNvSpPr txBox="1"/>
          <p:nvPr/>
        </p:nvSpPr>
        <p:spPr>
          <a:xfrm flipH="1">
            <a:off x="627033" y="990600"/>
            <a:ext cx="6002366" cy="461665"/>
          </a:xfrm>
          <a:prstGeom prst="rect">
            <a:avLst/>
          </a:prstGeom>
          <a:noFill/>
        </p:spPr>
        <p:txBody>
          <a:bodyPr wrap="square" rtlCol="0">
            <a:spAutoFit/>
          </a:bodyPr>
          <a:lstStyle/>
          <a:p>
            <a:r>
              <a:rPr lang="vi-VN" sz="2400" b="1"/>
              <a:t>Tải xampp </a:t>
            </a:r>
            <a:endParaRPr lang="en-US" sz="2400" b="1"/>
          </a:p>
        </p:txBody>
      </p:sp>
      <p:pic>
        <p:nvPicPr>
          <p:cNvPr id="8" name="Hình ảnh 7">
            <a:extLst>
              <a:ext uri="{FF2B5EF4-FFF2-40B4-BE49-F238E27FC236}">
                <a16:creationId xmlns:a16="http://schemas.microsoft.com/office/drawing/2014/main" xmlns="" id="{A195DB70-F18E-7F65-873C-EADA13771927}"/>
              </a:ext>
            </a:extLst>
          </p:cNvPr>
          <p:cNvPicPr>
            <a:picLocks noChangeAspect="1"/>
          </p:cNvPicPr>
          <p:nvPr/>
        </p:nvPicPr>
        <p:blipFill>
          <a:blip r:embed="rId3"/>
          <a:stretch>
            <a:fillRect/>
          </a:stretch>
        </p:blipFill>
        <p:spPr>
          <a:xfrm>
            <a:off x="627033" y="1600200"/>
            <a:ext cx="4572396" cy="2371550"/>
          </a:xfrm>
          <a:prstGeom prst="rect">
            <a:avLst/>
          </a:prstGeom>
        </p:spPr>
      </p:pic>
      <p:sp>
        <p:nvSpPr>
          <p:cNvPr id="10" name="Hộp Văn bản 9">
            <a:extLst>
              <a:ext uri="{FF2B5EF4-FFF2-40B4-BE49-F238E27FC236}">
                <a16:creationId xmlns:a16="http://schemas.microsoft.com/office/drawing/2014/main" xmlns="" id="{465FAEB8-12D0-30AE-C548-E80952CB6D7B}"/>
              </a:ext>
            </a:extLst>
          </p:cNvPr>
          <p:cNvSpPr txBox="1"/>
          <p:nvPr/>
        </p:nvSpPr>
        <p:spPr>
          <a:xfrm>
            <a:off x="528636" y="3981275"/>
            <a:ext cx="10139364" cy="646331"/>
          </a:xfrm>
          <a:prstGeom prst="rect">
            <a:avLst/>
          </a:prstGeom>
          <a:noFill/>
        </p:spPr>
        <p:txBody>
          <a:bodyPr wrap="square">
            <a:spAutoFit/>
          </a:bodyPr>
          <a:lstStyle/>
          <a:p>
            <a:r>
              <a:rPr lang="en-US" b="1"/>
              <a:t>Truy cập website https://wordpress.org/download/ và nhấn nút “Download WordPress” để tải xuống và cài đặt WordPress.</a:t>
            </a:r>
          </a:p>
        </p:txBody>
      </p:sp>
      <p:pic>
        <p:nvPicPr>
          <p:cNvPr id="11" name="Hình ảnh 10">
            <a:extLst>
              <a:ext uri="{FF2B5EF4-FFF2-40B4-BE49-F238E27FC236}">
                <a16:creationId xmlns:a16="http://schemas.microsoft.com/office/drawing/2014/main" xmlns="" id="{57B09960-AE14-74C0-327F-0825EBC2E418}"/>
              </a:ext>
            </a:extLst>
          </p:cNvPr>
          <p:cNvPicPr>
            <a:picLocks noChangeAspect="1"/>
          </p:cNvPicPr>
          <p:nvPr/>
        </p:nvPicPr>
        <p:blipFill>
          <a:blip r:embed="rId4"/>
          <a:stretch>
            <a:fillRect/>
          </a:stretch>
        </p:blipFill>
        <p:spPr>
          <a:xfrm>
            <a:off x="5560217" y="1669587"/>
            <a:ext cx="4414807" cy="22327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Hộp Văn bản 11">
            <a:extLst>
              <a:ext uri="{FF2B5EF4-FFF2-40B4-BE49-F238E27FC236}">
                <a16:creationId xmlns:a16="http://schemas.microsoft.com/office/drawing/2014/main" xmlns="" id="{9FDBBAE6-B9CC-3291-60C4-F7AC189E688E}"/>
              </a:ext>
            </a:extLst>
          </p:cNvPr>
          <p:cNvSpPr txBox="1"/>
          <p:nvPr/>
        </p:nvSpPr>
        <p:spPr>
          <a:xfrm>
            <a:off x="664844" y="5155965"/>
            <a:ext cx="11126471" cy="646331"/>
          </a:xfrm>
          <a:prstGeom prst="rect">
            <a:avLst/>
          </a:prstGeom>
          <a:noFill/>
        </p:spPr>
        <p:txBody>
          <a:bodyPr wrap="square" rtlCol="0">
            <a:spAutoFit/>
          </a:bodyPr>
          <a:lstStyle/>
          <a:p>
            <a:r>
              <a:rPr lang="vi-VN" b="1"/>
              <a:t>Sau khi tải wordPress </a:t>
            </a:r>
            <a:r>
              <a:rPr lang="en-US" b="1"/>
              <a:t>-&gt; </a:t>
            </a:r>
            <a:r>
              <a:rPr lang="vi-VN" b="1"/>
              <a:t>giải nén file wordPress-&gt; copy file -&gt; vào thư mục htdocs-&gt; dán file đã coppy vào htdocs</a:t>
            </a:r>
            <a:endParaRPr lang="en-US" b="1"/>
          </a:p>
        </p:txBody>
      </p:sp>
    </p:spTree>
    <p:extLst>
      <p:ext uri="{BB962C8B-B14F-4D97-AF65-F5344CB8AC3E}">
        <p14:creationId xmlns:p14="http://schemas.microsoft.com/office/powerpoint/2010/main" val="233077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11125">
              <a:lnSpc>
                <a:spcPts val="1650"/>
              </a:lnSpc>
            </a:pPr>
            <a:fld id="{81D60167-4931-47E6-BA6A-407CBD079E47}" type="slidenum">
              <a:rPr spc="-25" dirty="0"/>
              <a:t>9</a:t>
            </a:fld>
            <a:endParaRPr spc="-25" dirty="0"/>
          </a:p>
        </p:txBody>
      </p:sp>
      <p:sp>
        <p:nvSpPr>
          <p:cNvPr id="4" name="object 4"/>
          <p:cNvSpPr txBox="1">
            <a:spLocks noGrp="1"/>
          </p:cNvSpPr>
          <p:nvPr>
            <p:ph type="ftr" sz="quarter" idx="5"/>
          </p:nvPr>
        </p:nvSpPr>
        <p:spPr>
          <a:xfrm>
            <a:off x="688340" y="6672573"/>
            <a:ext cx="1445260" cy="153888"/>
          </a:xfrm>
          <a:prstGeom prst="rect">
            <a:avLst/>
          </a:prstGeom>
        </p:spPr>
        <p:txBody>
          <a:bodyPr vert="horz" wrap="square" lIns="0" tIns="0" rIns="0" bIns="0" rtlCol="0">
            <a:spAutoFit/>
          </a:bodyPr>
          <a:lstStyle/>
          <a:p>
            <a:pPr marL="12700">
              <a:lnSpc>
                <a:spcPct val="100000"/>
              </a:lnSpc>
            </a:pPr>
            <a:r>
              <a:rPr lang="vi-VN" spc="-25"/>
              <a:t>Nguyễn Đinh Tuấn Khoa </a:t>
            </a:r>
            <a:endParaRPr spc="-25" dirty="0"/>
          </a:p>
        </p:txBody>
      </p:sp>
      <p:pic>
        <p:nvPicPr>
          <p:cNvPr id="2" name="Hình ảnh 1">
            <a:extLst>
              <a:ext uri="{FF2B5EF4-FFF2-40B4-BE49-F238E27FC236}">
                <a16:creationId xmlns:a16="http://schemas.microsoft.com/office/drawing/2014/main" xmlns="" id="{2D1C6D0E-C6B8-B8AC-1374-0BC1C86BEA22}"/>
              </a:ext>
            </a:extLst>
          </p:cNvPr>
          <p:cNvPicPr>
            <a:picLocks noChangeAspect="1"/>
          </p:cNvPicPr>
          <p:nvPr/>
        </p:nvPicPr>
        <p:blipFill>
          <a:blip r:embed="rId3"/>
          <a:stretch>
            <a:fillRect/>
          </a:stretch>
        </p:blipFill>
        <p:spPr>
          <a:xfrm>
            <a:off x="609600" y="152400"/>
            <a:ext cx="9577646" cy="749873"/>
          </a:xfrm>
          <a:prstGeom prst="rect">
            <a:avLst/>
          </a:prstGeom>
        </p:spPr>
      </p:pic>
      <p:sp>
        <p:nvSpPr>
          <p:cNvPr id="7" name="Hộp Văn bản 6">
            <a:extLst>
              <a:ext uri="{FF2B5EF4-FFF2-40B4-BE49-F238E27FC236}">
                <a16:creationId xmlns:a16="http://schemas.microsoft.com/office/drawing/2014/main" xmlns="" id="{A49ACDD3-B468-E383-638A-949A1CE838C8}"/>
              </a:ext>
            </a:extLst>
          </p:cNvPr>
          <p:cNvSpPr txBox="1"/>
          <p:nvPr/>
        </p:nvSpPr>
        <p:spPr>
          <a:xfrm>
            <a:off x="628650" y="1143000"/>
            <a:ext cx="10934700" cy="1477328"/>
          </a:xfrm>
          <a:prstGeom prst="rect">
            <a:avLst/>
          </a:prstGeom>
          <a:noFill/>
        </p:spPr>
        <p:txBody>
          <a:bodyPr wrap="square" rtlCol="0">
            <a:spAutoFit/>
          </a:bodyPr>
          <a:lstStyle/>
          <a:p>
            <a:r>
              <a:rPr lang="vi-VN" b="1"/>
              <a:t>Tạo cơ sở dữ liệu</a:t>
            </a:r>
          </a:p>
          <a:p>
            <a:endParaRPr lang="vi-VN" b="1"/>
          </a:p>
          <a:p>
            <a:r>
              <a:rPr lang="vi-VN" b="1"/>
              <a:t>Các bướt tạo cơ sở dữ liệu</a:t>
            </a:r>
          </a:p>
          <a:p>
            <a:endParaRPr lang="vi-VN" b="1"/>
          </a:p>
          <a:p>
            <a:r>
              <a:rPr lang="vi-VN" b="1"/>
              <a:t>Vào xampp -&gt; chọn admin</a:t>
            </a:r>
            <a:r>
              <a:rPr lang="en-US" b="1"/>
              <a:t>-&gt; </a:t>
            </a:r>
            <a:r>
              <a:rPr lang="vi-VN" b="1"/>
              <a:t>vào trang php myadmin -&gt; tạo cơ sở dữ liệu -&gt; đặt tên cơ sở dữ liệu </a:t>
            </a:r>
            <a:endParaRPr lang="en-US" b="1"/>
          </a:p>
        </p:txBody>
      </p:sp>
      <p:pic>
        <p:nvPicPr>
          <p:cNvPr id="9" name="Hình ảnh 8">
            <a:extLst>
              <a:ext uri="{FF2B5EF4-FFF2-40B4-BE49-F238E27FC236}">
                <a16:creationId xmlns:a16="http://schemas.microsoft.com/office/drawing/2014/main" xmlns="" id="{9630BE96-C728-75E6-6B23-940D216CC0F1}"/>
              </a:ext>
            </a:extLst>
          </p:cNvPr>
          <p:cNvPicPr>
            <a:picLocks noChangeAspect="1"/>
          </p:cNvPicPr>
          <p:nvPr/>
        </p:nvPicPr>
        <p:blipFill>
          <a:blip r:embed="rId4"/>
          <a:stretch>
            <a:fillRect/>
          </a:stretch>
        </p:blipFill>
        <p:spPr>
          <a:xfrm>
            <a:off x="742950" y="3223406"/>
            <a:ext cx="5153893" cy="32912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Hình ảnh 10">
            <a:extLst>
              <a:ext uri="{FF2B5EF4-FFF2-40B4-BE49-F238E27FC236}">
                <a16:creationId xmlns:a16="http://schemas.microsoft.com/office/drawing/2014/main" xmlns="" id="{C89D831B-9571-03D8-CAC2-2D93B7478E5C}"/>
              </a:ext>
            </a:extLst>
          </p:cNvPr>
          <p:cNvPicPr>
            <a:picLocks noChangeAspect="1"/>
          </p:cNvPicPr>
          <p:nvPr/>
        </p:nvPicPr>
        <p:blipFill>
          <a:blip r:embed="rId5"/>
          <a:stretch>
            <a:fillRect/>
          </a:stretch>
        </p:blipFill>
        <p:spPr>
          <a:xfrm>
            <a:off x="6096000" y="3238500"/>
            <a:ext cx="5334000" cy="32761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08773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52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TotalTime>
  <Words>1818</Words>
  <Application>Microsoft Office PowerPoint</Application>
  <PresentationFormat>Widescreen</PresentationFormat>
  <Paragraphs>182</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Microsoft Sans Serif</vt:lpstr>
      <vt:lpstr>Times New Roman</vt:lpstr>
      <vt:lpstr>Wingdings</vt:lpstr>
      <vt:lpstr>Office Theme</vt:lpstr>
      <vt:lpstr>THỰC TẬP ĐỒ ÁN CƠ SỞ NGÀNH HỌC KỲ I, NĂM HỌC 2024 - 2025 THIẾT KẾ BLOG CÁ NHÂN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TrucMai</dc:creator>
  <cp:lastModifiedBy>Doan Phuoc Mien</cp:lastModifiedBy>
  <cp:revision>5</cp:revision>
  <dcterms:created xsi:type="dcterms:W3CDTF">2024-12-28T12:23:42Z</dcterms:created>
  <dcterms:modified xsi:type="dcterms:W3CDTF">2024-12-29T02:20:07Z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2024-09-06T00:00:00Z</vt:filetime>
  </property>
  <property fmtid="{D5CDD505-2E9C-101B-9397-08002B2CF9AE}" pid="3" name="Creator">
    <vt:lpwstr>Microsoft® PowerPoint® 2013</vt:lpwstr>
  </property>
  <property fmtid="{D5CDD505-2E9C-101B-9397-08002B2CF9AE}" pid="4" name="LastSaved">
    <vt:filetime>2024-12-28T00:00:00Z</vt:filetime>
  </property>
  <property fmtid="{D5CDD505-2E9C-101B-9397-08002B2CF9AE}" pid="5" name="Producer">
    <vt:lpwstr>Microsoft® PowerPoint® 2013</vt:lpwstr>
  </property>
</Properties>
</file>