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4009"/>
            <a:ext cx="77749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3838"/>
            <a:ext cx="7954645" cy="451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31540" y="6362897"/>
            <a:ext cx="134556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5" b="1">
                <a:latin typeface="Tahoma"/>
                <a:cs typeface="Tahoma"/>
              </a:rPr>
              <a:t> </a:t>
            </a:r>
            <a:r>
              <a:rPr dirty="0" sz="5400" spc="-770" b="1">
                <a:latin typeface="Tahoma"/>
                <a:cs typeface="Tahoma"/>
              </a:rPr>
              <a:t>Tuệ</a:t>
            </a:r>
            <a:r>
              <a:rPr dirty="0" sz="5400" spc="2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25" b="1">
                <a:latin typeface="Tahoma"/>
                <a:cs typeface="Tahoma"/>
              </a:rPr>
              <a:t> </a:t>
            </a:r>
            <a:r>
              <a:rPr dirty="0" sz="5400" spc="-79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26105" y="38310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hợp</a:t>
            </a:r>
            <a:r>
              <a:rPr dirty="0" spc="-40"/>
              <a:t> </a:t>
            </a:r>
            <a:r>
              <a:rPr dirty="0"/>
              <a:t>lý</a:t>
            </a:r>
            <a:r>
              <a:rPr dirty="0" spc="-4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287270"/>
            <a:chOff x="0" y="979169"/>
            <a:chExt cx="9144000" cy="228727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1371599"/>
              <a:ext cx="4197858" cy="1894332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324350" y="5705010"/>
            <a:ext cx="118745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spc="-6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35940" y="3683000"/>
            <a:ext cx="7859395" cy="237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0355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tác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tử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(agent)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khả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năng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nhận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và </a:t>
            </a: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động</a:t>
            </a:r>
            <a:endParaRPr sz="2200">
              <a:latin typeface="Arial"/>
              <a:cs typeface="Arial"/>
            </a:endParaRPr>
          </a:p>
          <a:p>
            <a:pPr algn="just" marL="300355" marR="269240" indent="-28829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0355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quát,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bằng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ánh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xạ: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(lịch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sử)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nhận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hành </a:t>
            </a:r>
            <a:r>
              <a:rPr dirty="0" sz="2200" spc="-10">
                <a:latin typeface="Arial"/>
                <a:cs typeface="Arial"/>
              </a:rPr>
              <a:t>động:</a:t>
            </a:r>
            <a:endParaRPr sz="2200">
              <a:latin typeface="Arial"/>
              <a:cs typeface="Arial"/>
            </a:endParaRPr>
          </a:p>
          <a:p>
            <a:pPr algn="ctr" marL="57785">
              <a:lnSpc>
                <a:spcPct val="100000"/>
              </a:lnSpc>
              <a:spcBef>
                <a:spcPts val="590"/>
              </a:spcBef>
              <a:tabLst>
                <a:tab pos="716280" algn="l"/>
              </a:tabLst>
            </a:pPr>
            <a:r>
              <a:rPr dirty="0" sz="2400" i="1">
                <a:latin typeface="Arial"/>
                <a:cs typeface="Arial"/>
              </a:rPr>
              <a:t>f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	→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hợp</a:t>
            </a:r>
            <a:r>
              <a:rPr dirty="0" spc="-40"/>
              <a:t> </a:t>
            </a:r>
            <a:r>
              <a:rPr dirty="0"/>
              <a:t>lý</a:t>
            </a:r>
            <a:r>
              <a:rPr dirty="0" spc="-4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287270"/>
            <a:chOff x="0" y="979169"/>
            <a:chExt cx="9144000" cy="228727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1371599"/>
              <a:ext cx="4197858" cy="1894332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3606800"/>
            <a:ext cx="8185784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0355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(lớp)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nhiệm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vụ,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chúng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cần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(hoặc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lớp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tốt</a:t>
            </a:r>
            <a:r>
              <a:rPr dirty="0" sz="2200" spc="-20">
                <a:latin typeface="Arial"/>
                <a:cs typeface="Arial"/>
              </a:rPr>
              <a:t> nhất</a:t>
            </a:r>
            <a:endParaRPr sz="2200">
              <a:latin typeface="Arial"/>
              <a:cs typeface="Arial"/>
            </a:endParaRPr>
          </a:p>
          <a:p>
            <a:pPr marL="300355" marR="649605" indent="-28829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0355" algn="l"/>
              </a:tabLst>
            </a:pPr>
            <a:r>
              <a:rPr dirty="0" sz="2200">
                <a:latin typeface="Arial"/>
                <a:cs typeface="Arial"/>
              </a:rPr>
              <a:t>Lưu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ý: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giới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máy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cho </a:t>
            </a:r>
            <a:r>
              <a:rPr dirty="0" sz="2200">
                <a:latin typeface="Arial"/>
                <a:cs typeface="Arial"/>
              </a:rPr>
              <a:t>phép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đạt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hoàn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hảo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ưu)</a:t>
            </a:r>
            <a:endParaRPr sz="2200">
              <a:latin typeface="Arial"/>
              <a:cs typeface="Arial"/>
            </a:endParaRPr>
          </a:p>
          <a:p>
            <a:pPr marL="739140" marR="484505" indent="-325755">
              <a:lnSpc>
                <a:spcPct val="100000"/>
              </a:lnSpc>
              <a:spcBef>
                <a:spcPts val="595"/>
              </a:spcBef>
            </a:pP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tiêu: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tài </a:t>
            </a:r>
            <a:r>
              <a:rPr dirty="0" sz="2000">
                <a:latin typeface="Arial"/>
                <a:cs typeface="Arial"/>
              </a:rPr>
              <a:t>nguyên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nền</a:t>
            </a:r>
            <a:r>
              <a:rPr dirty="0" spc="-50"/>
              <a:t> </a:t>
            </a:r>
            <a:r>
              <a:rPr dirty="0"/>
              <a:t>tảng</a:t>
            </a:r>
            <a:r>
              <a:rPr dirty="0" spc="-50"/>
              <a:t> </a:t>
            </a:r>
            <a:r>
              <a:rPr dirty="0"/>
              <a:t>của</a:t>
            </a:r>
            <a:r>
              <a:rPr dirty="0" spc="-5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8391"/>
            <a:ext cx="7663815" cy="45612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6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3840" algn="l"/>
              </a:tabLst>
            </a:pPr>
            <a:r>
              <a:rPr dirty="0" sz="2200">
                <a:latin typeface="Arial"/>
                <a:cs typeface="Arial"/>
              </a:rPr>
              <a:t>Triết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 spc="-10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phương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cơ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sở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(nền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tảng)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ngữ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hợp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3840" algn="l"/>
              </a:tabLst>
            </a:pP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hình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thuật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chứng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minh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toán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(vấn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được</a:t>
            </a:r>
            <a:endParaRPr sz="1800">
              <a:latin typeface="Arial"/>
              <a:cs typeface="Arial"/>
            </a:endParaRPr>
          </a:p>
          <a:p>
            <a:pPr lvl="1" marL="569595" marR="5080" indent="-230504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70865" algn="l"/>
              </a:tabLst>
            </a:pP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(vấn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(độ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tạp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thời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mũ)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Xác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suất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nền</a:t>
            </a:r>
            <a:r>
              <a:rPr dirty="0" spc="-50"/>
              <a:t> </a:t>
            </a:r>
            <a:r>
              <a:rPr dirty="0"/>
              <a:t>tảng</a:t>
            </a:r>
            <a:r>
              <a:rPr dirty="0" spc="-50"/>
              <a:t> </a:t>
            </a:r>
            <a:r>
              <a:rPr dirty="0"/>
              <a:t>của</a:t>
            </a:r>
            <a:r>
              <a:rPr dirty="0" spc="-5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8391"/>
            <a:ext cx="5934710" cy="35337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6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3840" algn="l"/>
              </a:tabLst>
            </a:pPr>
            <a:r>
              <a:rPr dirty="0" sz="2200">
                <a:latin typeface="Arial"/>
                <a:cs typeface="Arial"/>
              </a:rPr>
              <a:t>Kinh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tế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Hàm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lợi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ích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(tiện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ích)</a:t>
            </a:r>
            <a:endParaRPr sz="18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thuyết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định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3840" algn="l"/>
              </a:tabLst>
            </a:pPr>
            <a:r>
              <a:rPr dirty="0" sz="2200">
                <a:latin typeface="Arial"/>
                <a:cs typeface="Arial"/>
              </a:rPr>
              <a:t>Khoa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thần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kinh</a:t>
            </a:r>
            <a:endParaRPr sz="2200">
              <a:latin typeface="Arial"/>
              <a:cs typeface="Arial"/>
            </a:endParaRPr>
          </a:p>
          <a:p>
            <a:pPr lvl="1" marL="569595" indent="-230504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69595" algn="l"/>
              </a:tabLst>
            </a:pPr>
            <a:r>
              <a:rPr dirty="0" sz="1800">
                <a:latin typeface="Arial"/>
                <a:cs typeface="Arial"/>
              </a:rPr>
              <a:t>Nền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tảng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sở)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nhiên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hoạt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trí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óc</a:t>
            </a:r>
            <a:endParaRPr sz="18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89865" algn="l"/>
              </a:tabLst>
            </a:pPr>
            <a:r>
              <a:rPr dirty="0" sz="2200">
                <a:latin typeface="Arial"/>
                <a:cs typeface="Arial"/>
              </a:rPr>
              <a:t>Tâm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thích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nghi</a:t>
            </a:r>
            <a:endParaRPr sz="18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dấu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điều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khiển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vận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kỹ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thuật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thực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nghiệm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(vd: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tâm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10">
                <a:latin typeface="Arial"/>
                <a:cs typeface="Arial"/>
              </a:rPr>
              <a:t> học,…)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nền</a:t>
            </a:r>
            <a:r>
              <a:rPr dirty="0" spc="-50"/>
              <a:t> </a:t>
            </a:r>
            <a:r>
              <a:rPr dirty="0"/>
              <a:t>tảng</a:t>
            </a:r>
            <a:r>
              <a:rPr dirty="0" spc="-50"/>
              <a:t> </a:t>
            </a:r>
            <a:r>
              <a:rPr dirty="0"/>
              <a:t>của</a:t>
            </a:r>
            <a:r>
              <a:rPr dirty="0" spc="-5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(3)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8391"/>
            <a:ext cx="7369175" cy="28759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6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89865" algn="l"/>
              </a:tabLst>
            </a:pPr>
            <a:r>
              <a:rPr dirty="0" sz="2200">
                <a:latin typeface="Arial"/>
                <a:cs typeface="Arial"/>
              </a:rPr>
              <a:t>Công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nghệ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máy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Xây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dựng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máy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tốc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nhanh</a:t>
            </a:r>
            <a:endParaRPr sz="18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89865" algn="l"/>
              </a:tabLst>
            </a:pP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thuyết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điều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khiển</a:t>
            </a:r>
            <a:endParaRPr sz="22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Thiết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kế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hệ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thống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nhằm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cực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hóa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mục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tiêu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nào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đó</a:t>
            </a:r>
            <a:endParaRPr sz="18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89865" algn="l"/>
              </a:tabLst>
            </a:pPr>
            <a:r>
              <a:rPr dirty="0" sz="2200">
                <a:latin typeface="Arial"/>
                <a:cs typeface="Arial"/>
              </a:rPr>
              <a:t>Ngôn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lvl="1" marL="637540" indent="-17716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7540" algn="l"/>
              </a:tabLst>
            </a:pP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(của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ngữ)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180" algn="l"/>
              </a:tabLst>
            </a:pPr>
            <a:r>
              <a:rPr dirty="0"/>
              <a:t>Lịch</a:t>
            </a:r>
            <a:r>
              <a:rPr dirty="0" spc="-75"/>
              <a:t> </a:t>
            </a:r>
            <a:r>
              <a:rPr dirty="0" spc="-25"/>
              <a:t>sử</a:t>
            </a:r>
            <a:r>
              <a:rPr dirty="0"/>
              <a:t>	tóm</a:t>
            </a:r>
            <a:r>
              <a:rPr dirty="0" spc="-30"/>
              <a:t> </a:t>
            </a:r>
            <a:r>
              <a:rPr dirty="0"/>
              <a:t>tắt</a:t>
            </a:r>
            <a:r>
              <a:rPr dirty="0" spc="-30"/>
              <a:t> </a:t>
            </a:r>
            <a:r>
              <a:rPr dirty="0"/>
              <a:t>của</a:t>
            </a:r>
            <a:r>
              <a:rPr dirty="0" spc="-25"/>
              <a:t> </a:t>
            </a:r>
            <a:r>
              <a:rPr dirty="0"/>
              <a:t>TTNT</a:t>
            </a:r>
            <a:r>
              <a:rPr dirty="0" spc="-3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9789" rIns="0" bIns="0" rtlCol="0" vert="horz">
            <a:spAutoFit/>
          </a:bodyPr>
          <a:lstStyle/>
          <a:p>
            <a:pPr marL="189865" marR="33020" indent="-1778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033780" algn="l"/>
              </a:tabLst>
            </a:pPr>
            <a:r>
              <a:rPr dirty="0" spc="-10"/>
              <a:t>1943:</a:t>
            </a:r>
            <a:r>
              <a:rPr dirty="0"/>
              <a:t>	McCulloch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50"/>
              <a:t> </a:t>
            </a:r>
            <a:r>
              <a:rPr dirty="0"/>
              <a:t>Pitts</a:t>
            </a:r>
            <a:r>
              <a:rPr dirty="0" spc="-55"/>
              <a:t> </a:t>
            </a:r>
            <a:r>
              <a:rPr dirty="0"/>
              <a:t>trình</a:t>
            </a:r>
            <a:r>
              <a:rPr dirty="0" spc="-70"/>
              <a:t> </a:t>
            </a:r>
            <a:r>
              <a:rPr dirty="0"/>
              <a:t>bày</a:t>
            </a:r>
            <a:r>
              <a:rPr dirty="0" spc="-50"/>
              <a:t> </a:t>
            </a:r>
            <a:r>
              <a:rPr dirty="0"/>
              <a:t>công</a:t>
            </a:r>
            <a:r>
              <a:rPr dirty="0" spc="-45"/>
              <a:t> </a:t>
            </a:r>
            <a:r>
              <a:rPr dirty="0"/>
              <a:t>trình</a:t>
            </a:r>
            <a:r>
              <a:rPr dirty="0" spc="-70"/>
              <a:t> </a:t>
            </a:r>
            <a:r>
              <a:rPr dirty="0"/>
              <a:t>nghiên</a:t>
            </a:r>
            <a:r>
              <a:rPr dirty="0" spc="-40"/>
              <a:t> </a:t>
            </a:r>
            <a:r>
              <a:rPr dirty="0"/>
              <a:t>cứu</a:t>
            </a:r>
            <a:r>
              <a:rPr dirty="0" spc="-60"/>
              <a:t> </a:t>
            </a:r>
            <a:r>
              <a:rPr dirty="0"/>
              <a:t>đầu</a:t>
            </a:r>
            <a:r>
              <a:rPr dirty="0" spc="-55"/>
              <a:t> </a:t>
            </a:r>
            <a:r>
              <a:rPr dirty="0"/>
              <a:t>tiên</a:t>
            </a:r>
            <a:r>
              <a:rPr dirty="0" spc="-50"/>
              <a:t> </a:t>
            </a:r>
            <a:r>
              <a:rPr dirty="0" spc="-25"/>
              <a:t>về </a:t>
            </a:r>
            <a:r>
              <a:rPr dirty="0"/>
              <a:t>AI,</a:t>
            </a:r>
            <a:r>
              <a:rPr dirty="0" spc="-50"/>
              <a:t> </a:t>
            </a:r>
            <a:r>
              <a:rPr dirty="0"/>
              <a:t>đề</a:t>
            </a:r>
            <a:r>
              <a:rPr dirty="0" spc="-25"/>
              <a:t> </a:t>
            </a:r>
            <a:r>
              <a:rPr dirty="0"/>
              <a:t>xuất</a:t>
            </a:r>
            <a:r>
              <a:rPr dirty="0" spc="-35"/>
              <a:t> </a:t>
            </a:r>
            <a:r>
              <a:rPr dirty="0"/>
              <a:t>mô</a:t>
            </a:r>
            <a:r>
              <a:rPr dirty="0" spc="-30"/>
              <a:t> </a:t>
            </a:r>
            <a:r>
              <a:rPr dirty="0"/>
              <a:t>hình</a:t>
            </a:r>
            <a:r>
              <a:rPr dirty="0" spc="-35"/>
              <a:t> </a:t>
            </a:r>
            <a:r>
              <a:rPr dirty="0"/>
              <a:t>các</a:t>
            </a:r>
            <a:r>
              <a:rPr dirty="0" spc="-30"/>
              <a:t> </a:t>
            </a:r>
            <a:r>
              <a:rPr dirty="0" spc="-20"/>
              <a:t>nơ-</a:t>
            </a:r>
            <a:r>
              <a:rPr dirty="0"/>
              <a:t>ron</a:t>
            </a:r>
            <a:r>
              <a:rPr dirty="0" spc="-25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/>
              <a:t>tạo</a:t>
            </a:r>
            <a:r>
              <a:rPr dirty="0" spc="-35"/>
              <a:t> </a:t>
            </a:r>
            <a:r>
              <a:rPr dirty="0"/>
              <a:t>2</a:t>
            </a:r>
            <a:r>
              <a:rPr dirty="0" spc="-20"/>
              <a:t> </a:t>
            </a:r>
            <a:r>
              <a:rPr dirty="0"/>
              <a:t>trạng</a:t>
            </a:r>
            <a:r>
              <a:rPr dirty="0" spc="-35"/>
              <a:t> </a:t>
            </a:r>
            <a:r>
              <a:rPr dirty="0"/>
              <a:t>thái</a:t>
            </a:r>
            <a:r>
              <a:rPr dirty="0" spc="-30"/>
              <a:t> </a:t>
            </a:r>
            <a:r>
              <a:rPr dirty="0" spc="-10"/>
              <a:t>(on/off)</a:t>
            </a:r>
          </a:p>
          <a:p>
            <a:pPr marL="189865" marR="5080" indent="-1778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033144" algn="l"/>
              </a:tabLst>
            </a:pPr>
            <a:r>
              <a:rPr dirty="0" spc="-10"/>
              <a:t>1950:</a:t>
            </a:r>
            <a:r>
              <a:rPr dirty="0"/>
              <a:t>	Khái</a:t>
            </a:r>
            <a:r>
              <a:rPr dirty="0" spc="-45"/>
              <a:t> </a:t>
            </a:r>
            <a:r>
              <a:rPr dirty="0"/>
              <a:t>niệm</a:t>
            </a:r>
            <a:r>
              <a:rPr dirty="0" spc="-45"/>
              <a:t> </a:t>
            </a:r>
            <a:r>
              <a:rPr dirty="0"/>
              <a:t>về</a:t>
            </a:r>
            <a:r>
              <a:rPr dirty="0" spc="-50"/>
              <a:t> </a:t>
            </a:r>
            <a:r>
              <a:rPr dirty="0"/>
              <a:t>TTNT</a:t>
            </a:r>
            <a:r>
              <a:rPr dirty="0" spc="-30"/>
              <a:t> </a:t>
            </a:r>
            <a:r>
              <a:rPr dirty="0"/>
              <a:t>lần</a:t>
            </a:r>
            <a:r>
              <a:rPr dirty="0" spc="-45"/>
              <a:t> </a:t>
            </a:r>
            <a:r>
              <a:rPr dirty="0"/>
              <a:t>đầu</a:t>
            </a:r>
            <a:r>
              <a:rPr dirty="0" spc="-45"/>
              <a:t> </a:t>
            </a:r>
            <a:r>
              <a:rPr dirty="0"/>
              <a:t>tiên</a:t>
            </a:r>
            <a:r>
              <a:rPr dirty="0" spc="-45"/>
              <a:t> </a:t>
            </a:r>
            <a:r>
              <a:rPr dirty="0"/>
              <a:t>được</a:t>
            </a:r>
            <a:r>
              <a:rPr dirty="0" spc="-45"/>
              <a:t> </a:t>
            </a:r>
            <a:r>
              <a:rPr dirty="0"/>
              <a:t>Turing</a:t>
            </a:r>
            <a:r>
              <a:rPr dirty="0" spc="-40"/>
              <a:t> </a:t>
            </a:r>
            <a:r>
              <a:rPr dirty="0"/>
              <a:t>đề</a:t>
            </a:r>
            <a:r>
              <a:rPr dirty="0" spc="-45"/>
              <a:t> </a:t>
            </a:r>
            <a:r>
              <a:rPr dirty="0"/>
              <a:t>cập</a:t>
            </a:r>
            <a:r>
              <a:rPr dirty="0" spc="-55"/>
              <a:t> </a:t>
            </a:r>
            <a:r>
              <a:rPr dirty="0"/>
              <a:t>trong</a:t>
            </a:r>
            <a:r>
              <a:rPr dirty="0" spc="-50"/>
              <a:t> </a:t>
            </a:r>
            <a:r>
              <a:rPr dirty="0" spc="-25"/>
              <a:t>bài </a:t>
            </a:r>
            <a:r>
              <a:rPr dirty="0"/>
              <a:t>báo</a:t>
            </a:r>
            <a:r>
              <a:rPr dirty="0" spc="-100"/>
              <a:t> </a:t>
            </a:r>
            <a:r>
              <a:rPr dirty="0"/>
              <a:t>"Computing</a:t>
            </a:r>
            <a:r>
              <a:rPr dirty="0" spc="-75"/>
              <a:t> </a:t>
            </a:r>
            <a:r>
              <a:rPr dirty="0"/>
              <a:t>Machinery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10"/>
              <a:t>Intelligence"</a:t>
            </a:r>
          </a:p>
          <a:p>
            <a:pPr marL="189865" marR="97155" indent="-1778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033144" algn="l"/>
              </a:tabLst>
            </a:pPr>
            <a:r>
              <a:rPr dirty="0" spc="-10">
                <a:solidFill>
                  <a:srgbClr val="FF0000"/>
                </a:solidFill>
              </a:rPr>
              <a:t>1956</a:t>
            </a:r>
            <a:r>
              <a:rPr dirty="0" spc="-10"/>
              <a:t>:</a:t>
            </a:r>
            <a:r>
              <a:rPr dirty="0"/>
              <a:t>	Workshop</a:t>
            </a:r>
            <a:r>
              <a:rPr dirty="0" spc="-35"/>
              <a:t> </a:t>
            </a:r>
            <a:r>
              <a:rPr dirty="0"/>
              <a:t>đầu</a:t>
            </a:r>
            <a:r>
              <a:rPr dirty="0" spc="-35"/>
              <a:t> </a:t>
            </a:r>
            <a:r>
              <a:rPr dirty="0"/>
              <a:t>tiên</a:t>
            </a:r>
            <a:r>
              <a:rPr dirty="0" spc="-40"/>
              <a:t> </a:t>
            </a:r>
            <a:r>
              <a:rPr dirty="0"/>
              <a:t>(diễn</a:t>
            </a:r>
            <a:r>
              <a:rPr dirty="0" spc="-35"/>
              <a:t> </a:t>
            </a:r>
            <a:r>
              <a:rPr dirty="0"/>
              <a:t>ra</a:t>
            </a:r>
            <a:r>
              <a:rPr dirty="0" spc="-35"/>
              <a:t> </a:t>
            </a:r>
            <a:r>
              <a:rPr dirty="0"/>
              <a:t>trong</a:t>
            </a:r>
            <a:r>
              <a:rPr dirty="0" spc="-40"/>
              <a:t> </a:t>
            </a:r>
            <a:r>
              <a:rPr dirty="0"/>
              <a:t>2</a:t>
            </a:r>
            <a:r>
              <a:rPr dirty="0" spc="-35"/>
              <a:t> </a:t>
            </a:r>
            <a:r>
              <a:rPr dirty="0"/>
              <a:t>tháng</a:t>
            </a:r>
            <a:r>
              <a:rPr dirty="0" spc="-35"/>
              <a:t> </a:t>
            </a:r>
            <a:r>
              <a:rPr dirty="0"/>
              <a:t>)</a:t>
            </a:r>
            <a:r>
              <a:rPr dirty="0" spc="-40"/>
              <a:t> </a:t>
            </a:r>
            <a:r>
              <a:rPr dirty="0"/>
              <a:t>ở</a:t>
            </a:r>
            <a:r>
              <a:rPr dirty="0" spc="-30"/>
              <a:t> </a:t>
            </a:r>
            <a:r>
              <a:rPr dirty="0"/>
              <a:t>Dartmouth</a:t>
            </a:r>
            <a:r>
              <a:rPr dirty="0" spc="-40"/>
              <a:t> </a:t>
            </a:r>
            <a:r>
              <a:rPr dirty="0" spc="-20"/>
              <a:t>(Mỹ) </a:t>
            </a:r>
            <a:r>
              <a:rPr dirty="0"/>
              <a:t>bàn</a:t>
            </a:r>
            <a:r>
              <a:rPr dirty="0" spc="-45"/>
              <a:t> </a:t>
            </a:r>
            <a:r>
              <a:rPr dirty="0"/>
              <a:t>về</a:t>
            </a:r>
            <a:r>
              <a:rPr dirty="0" spc="-45"/>
              <a:t> </a:t>
            </a:r>
            <a:r>
              <a:rPr dirty="0"/>
              <a:t>lĩnh</a:t>
            </a:r>
            <a:r>
              <a:rPr dirty="0" spc="-45"/>
              <a:t> </a:t>
            </a:r>
            <a:r>
              <a:rPr dirty="0"/>
              <a:t>vực</a:t>
            </a:r>
            <a:r>
              <a:rPr dirty="0" spc="-50"/>
              <a:t> </a:t>
            </a:r>
            <a:r>
              <a:rPr dirty="0"/>
              <a:t>TTNT,</a:t>
            </a:r>
            <a:r>
              <a:rPr dirty="0" spc="-35"/>
              <a:t> </a:t>
            </a:r>
            <a:r>
              <a:rPr dirty="0"/>
              <a:t>khái</a:t>
            </a:r>
            <a:r>
              <a:rPr dirty="0" spc="-40"/>
              <a:t> </a:t>
            </a:r>
            <a:r>
              <a:rPr dirty="0"/>
              <a:t>niệm</a:t>
            </a:r>
            <a:r>
              <a:rPr dirty="0" spc="-35"/>
              <a:t> </a:t>
            </a:r>
            <a:r>
              <a:rPr dirty="0"/>
              <a:t>TTNT</a:t>
            </a:r>
            <a:r>
              <a:rPr dirty="0" spc="-25"/>
              <a:t> </a:t>
            </a:r>
            <a:r>
              <a:rPr dirty="0"/>
              <a:t>được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5"/>
              <a:t> </a:t>
            </a:r>
            <a:r>
              <a:rPr dirty="0" spc="-20"/>
              <a:t>nhận</a:t>
            </a:r>
          </a:p>
          <a:p>
            <a:pPr marL="189865" indent="-1771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683385" algn="l"/>
              </a:tabLst>
            </a:pPr>
            <a:r>
              <a:rPr dirty="0" spc="-25"/>
              <a:t>1952-</a:t>
            </a:r>
            <a:r>
              <a:rPr dirty="0" spc="-10"/>
              <a:t>1969:</a:t>
            </a:r>
            <a:r>
              <a:rPr dirty="0"/>
              <a:t>	Các</a:t>
            </a:r>
            <a:r>
              <a:rPr dirty="0" spc="-30"/>
              <a:t> </a:t>
            </a:r>
            <a:r>
              <a:rPr dirty="0"/>
              <a:t>thành</a:t>
            </a:r>
            <a:r>
              <a:rPr dirty="0" spc="-35"/>
              <a:t> </a:t>
            </a:r>
            <a:r>
              <a:rPr dirty="0"/>
              <a:t>tựu</a:t>
            </a:r>
            <a:r>
              <a:rPr dirty="0" spc="-45"/>
              <a:t> </a:t>
            </a:r>
            <a:r>
              <a:rPr dirty="0"/>
              <a:t>ban</a:t>
            </a:r>
            <a:r>
              <a:rPr dirty="0" spc="-40"/>
              <a:t> </a:t>
            </a:r>
            <a:r>
              <a:rPr dirty="0"/>
              <a:t>đầu</a:t>
            </a:r>
            <a:r>
              <a:rPr dirty="0" spc="-30"/>
              <a:t> </a:t>
            </a:r>
            <a:r>
              <a:rPr dirty="0"/>
              <a:t>trong</a:t>
            </a:r>
            <a:r>
              <a:rPr dirty="0" spc="-45"/>
              <a:t> </a:t>
            </a:r>
            <a:r>
              <a:rPr dirty="0" spc="-20"/>
              <a:t>TTNT</a:t>
            </a:r>
          </a:p>
          <a:p>
            <a:pPr marL="189865" indent="-1771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161415" algn="l"/>
              </a:tabLst>
            </a:pPr>
            <a:r>
              <a:rPr dirty="0" spc="-10"/>
              <a:t>1950s:</a:t>
            </a:r>
            <a:r>
              <a:rPr dirty="0"/>
              <a:t>	Các</a:t>
            </a:r>
            <a:r>
              <a:rPr dirty="0" spc="-55"/>
              <a:t> </a:t>
            </a:r>
            <a:r>
              <a:rPr dirty="0"/>
              <a:t>chương</a:t>
            </a:r>
            <a:r>
              <a:rPr dirty="0" spc="-50"/>
              <a:t> </a:t>
            </a:r>
            <a:r>
              <a:rPr dirty="0"/>
              <a:t>trình</a:t>
            </a:r>
            <a:r>
              <a:rPr dirty="0" spc="-75"/>
              <a:t> </a:t>
            </a:r>
            <a:r>
              <a:rPr dirty="0"/>
              <a:t>TTNT</a:t>
            </a:r>
            <a:r>
              <a:rPr dirty="0" spc="-35"/>
              <a:t> </a:t>
            </a:r>
            <a:r>
              <a:rPr dirty="0"/>
              <a:t>đầu</a:t>
            </a:r>
            <a:r>
              <a:rPr dirty="0" spc="-55"/>
              <a:t> </a:t>
            </a:r>
            <a:r>
              <a:rPr dirty="0" spc="-20"/>
              <a:t>tiên</a:t>
            </a:r>
          </a:p>
          <a:p>
            <a:pPr lvl="1" marL="608330" indent="-242570">
              <a:lnSpc>
                <a:spcPct val="100000"/>
              </a:lnSpc>
              <a:spcBef>
                <a:spcPts val="3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1800">
                <a:latin typeface="Arial"/>
                <a:cs typeface="Arial"/>
              </a:rPr>
              <a:t>Chương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chơi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cờ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Samuel</a:t>
            </a:r>
            <a:endParaRPr sz="18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3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1800">
                <a:latin typeface="Arial"/>
                <a:cs typeface="Arial"/>
              </a:rPr>
              <a:t>Chương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luận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logic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 Newell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 </a:t>
            </a:r>
            <a:r>
              <a:rPr dirty="0" sz="1800" spc="-10">
                <a:latin typeface="Arial"/>
                <a:cs typeface="Arial"/>
              </a:rPr>
              <a:t>Simon</a:t>
            </a:r>
            <a:endParaRPr sz="18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3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1800">
                <a:latin typeface="Arial"/>
                <a:cs typeface="Arial"/>
              </a:rPr>
              <a:t>Chương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chứng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 định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học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Gelernter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180" algn="l"/>
              </a:tabLst>
            </a:pPr>
            <a:r>
              <a:rPr dirty="0"/>
              <a:t>Lịch</a:t>
            </a:r>
            <a:r>
              <a:rPr dirty="0" spc="-75"/>
              <a:t> </a:t>
            </a:r>
            <a:r>
              <a:rPr dirty="0" spc="-25"/>
              <a:t>sử</a:t>
            </a:r>
            <a:r>
              <a:rPr dirty="0"/>
              <a:t>	tóm</a:t>
            </a:r>
            <a:r>
              <a:rPr dirty="0" spc="-30"/>
              <a:t> </a:t>
            </a:r>
            <a:r>
              <a:rPr dirty="0"/>
              <a:t>tắt</a:t>
            </a:r>
            <a:r>
              <a:rPr dirty="0" spc="-30"/>
              <a:t> </a:t>
            </a:r>
            <a:r>
              <a:rPr dirty="0"/>
              <a:t>của</a:t>
            </a:r>
            <a:r>
              <a:rPr dirty="0" spc="-25"/>
              <a:t> </a:t>
            </a:r>
            <a:r>
              <a:rPr dirty="0"/>
              <a:t>TTNT</a:t>
            </a:r>
            <a:r>
              <a:rPr dirty="0" spc="-3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168857"/>
            <a:ext cx="7908925" cy="20554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067435" algn="l"/>
              </a:tabLst>
            </a:pPr>
            <a:r>
              <a:rPr dirty="0" sz="2000" spc="-10">
                <a:latin typeface="Arial"/>
                <a:cs typeface="Arial"/>
              </a:rPr>
              <a:t>1965:</a:t>
            </a:r>
            <a:r>
              <a:rPr dirty="0" sz="2000">
                <a:latin typeface="Arial"/>
                <a:cs typeface="Arial"/>
              </a:rPr>
              <a:t>	Robinson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hoàn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</a:tabLst>
            </a:pPr>
            <a:r>
              <a:rPr dirty="0" sz="2000" spc="-20">
                <a:latin typeface="Arial"/>
                <a:cs typeface="Arial"/>
              </a:rPr>
              <a:t>1966-</a:t>
            </a:r>
            <a:r>
              <a:rPr dirty="0" sz="2000" spc="-10">
                <a:latin typeface="Arial"/>
                <a:cs typeface="Arial"/>
              </a:rPr>
              <a:t>1973:</a:t>
            </a:r>
            <a:endParaRPr sz="2000">
              <a:latin typeface="Arial"/>
              <a:cs typeface="Arial"/>
            </a:endParaRPr>
          </a:p>
          <a:p>
            <a:pPr lvl="1" marL="516890" indent="-17780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1689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nghiên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cứu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TTNT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khăn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toán</a:t>
            </a:r>
            <a:endParaRPr sz="1800">
              <a:latin typeface="Arial"/>
              <a:cs typeface="Arial"/>
            </a:endParaRPr>
          </a:p>
          <a:p>
            <a:pPr lvl="1" marL="516890" indent="-17780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16890" algn="l"/>
              </a:tabLst>
            </a:pPr>
            <a:r>
              <a:rPr dirty="0" sz="1800">
                <a:latin typeface="Arial"/>
                <a:cs typeface="Arial"/>
              </a:rPr>
              <a:t>Gần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như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còn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nghiên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cứu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nơ-ron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nhân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tạo</a:t>
            </a:r>
            <a:endParaRPr sz="18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683385" algn="l"/>
              </a:tabLst>
            </a:pPr>
            <a:r>
              <a:rPr dirty="0" sz="2000" spc="-25">
                <a:latin typeface="Arial"/>
                <a:cs typeface="Arial"/>
              </a:rPr>
              <a:t>1969-</a:t>
            </a:r>
            <a:r>
              <a:rPr dirty="0" sz="2000" spc="-10">
                <a:latin typeface="Arial"/>
                <a:cs typeface="Arial"/>
              </a:rPr>
              <a:t>1979:</a:t>
            </a:r>
            <a:r>
              <a:rPr dirty="0" sz="2000">
                <a:latin typeface="Arial"/>
                <a:cs typeface="Arial"/>
              </a:rPr>
              <a:t>	Sự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triển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3046424"/>
            <a:ext cx="719264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20">
                <a:latin typeface="Arial"/>
                <a:cs typeface="Arial"/>
              </a:rPr>
              <a:t> thức</a:t>
            </a:r>
            <a:endParaRPr sz="20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033780" algn="l"/>
              </a:tabLst>
            </a:pPr>
            <a:r>
              <a:rPr dirty="0" sz="2000" spc="-10">
                <a:latin typeface="Arial"/>
                <a:cs typeface="Arial"/>
              </a:rPr>
              <a:t>1980:</a:t>
            </a:r>
            <a:r>
              <a:rPr dirty="0" sz="2000">
                <a:latin typeface="Arial"/>
                <a:cs typeface="Arial"/>
              </a:rPr>
              <a:t>	TTNT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trở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nghiệp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thống,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5940" y="3808424"/>
            <a:ext cx="671766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TTNT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mại)</a:t>
            </a:r>
            <a:endParaRPr sz="20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  <a:tab pos="1683385" algn="l"/>
              </a:tabLst>
            </a:pPr>
            <a:r>
              <a:rPr dirty="0" sz="2000" spc="-25">
                <a:latin typeface="Arial"/>
                <a:cs typeface="Arial"/>
              </a:rPr>
              <a:t>1980-</a:t>
            </a:r>
            <a:r>
              <a:rPr dirty="0" sz="2000" spc="-10">
                <a:latin typeface="Arial"/>
                <a:cs typeface="Arial"/>
              </a:rPr>
              <a:t>1988:</a:t>
            </a:r>
            <a:r>
              <a:rPr dirty="0" sz="2000">
                <a:latin typeface="Arial"/>
                <a:cs typeface="Arial"/>
              </a:rPr>
              <a:t>	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bùng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nổ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chuyên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5940" y="4722825"/>
            <a:ext cx="838835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</a:tabLst>
            </a:pPr>
            <a:r>
              <a:rPr dirty="0" sz="2000" spc="-10">
                <a:latin typeface="Arial"/>
                <a:cs typeface="Arial"/>
              </a:rPr>
              <a:t>1986:</a:t>
            </a:r>
            <a:endParaRPr sz="20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</a:tabLst>
            </a:pPr>
            <a:r>
              <a:rPr dirty="0" sz="2000" spc="-10">
                <a:latin typeface="Arial"/>
                <a:cs typeface="Arial"/>
              </a:rPr>
              <a:t>1987:</a:t>
            </a:r>
            <a:endParaRPr sz="20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89865" algn="l"/>
              </a:tabLst>
            </a:pPr>
            <a:r>
              <a:rPr dirty="0" sz="2000" spc="-10">
                <a:latin typeface="Arial"/>
                <a:cs typeface="Arial"/>
              </a:rPr>
              <a:t>1995: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57019" y="4722825"/>
            <a:ext cx="68821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635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nơ-</a:t>
            </a:r>
            <a:r>
              <a:rPr dirty="0" sz="2000">
                <a:latin typeface="Arial"/>
                <a:cs typeface="Arial"/>
              </a:rPr>
              <a:t>ron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trở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trở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phổ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 </a:t>
            </a:r>
            <a:r>
              <a:rPr dirty="0" sz="2000">
                <a:latin typeface="Arial"/>
                <a:cs typeface="Arial"/>
              </a:rPr>
              <a:t>TTNT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khoa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minh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000"/>
              <a:t>Các</a:t>
            </a:r>
            <a:r>
              <a:rPr dirty="0" sz="3000" spc="-85"/>
              <a:t> </a:t>
            </a:r>
            <a:r>
              <a:rPr dirty="0" sz="3000"/>
              <a:t>thành</a:t>
            </a:r>
            <a:r>
              <a:rPr dirty="0" sz="3000" spc="-65"/>
              <a:t> </a:t>
            </a:r>
            <a:r>
              <a:rPr dirty="0" sz="3000"/>
              <a:t>tựu</a:t>
            </a:r>
            <a:r>
              <a:rPr dirty="0" sz="3000" spc="-70"/>
              <a:t> </a:t>
            </a:r>
            <a:r>
              <a:rPr dirty="0" sz="3000"/>
              <a:t>quan</a:t>
            </a:r>
            <a:r>
              <a:rPr dirty="0" sz="3000" spc="-65"/>
              <a:t> </a:t>
            </a:r>
            <a:r>
              <a:rPr dirty="0" sz="3000"/>
              <a:t>trọng</a:t>
            </a:r>
            <a:r>
              <a:rPr dirty="0" sz="3000" spc="-65"/>
              <a:t> </a:t>
            </a:r>
            <a:r>
              <a:rPr dirty="0" sz="3000"/>
              <a:t>trong</a:t>
            </a:r>
            <a:r>
              <a:rPr dirty="0" sz="3000" spc="-65"/>
              <a:t> </a:t>
            </a:r>
            <a:r>
              <a:rPr dirty="0" sz="3000"/>
              <a:t>TTNT</a:t>
            </a:r>
            <a:r>
              <a:rPr dirty="0" sz="3000" spc="-65"/>
              <a:t> </a:t>
            </a:r>
            <a:r>
              <a:rPr dirty="0" sz="3000" spc="-25"/>
              <a:t>(1)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3085"/>
            <a:ext cx="7978775" cy="463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hoạch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lịch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algn="just" lvl="1" marL="607695" marR="5080" indent="-268605">
              <a:lnSpc>
                <a:spcPts val="192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NASA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(gọi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Remote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Agent)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điều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khiển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xếp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lịch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tàu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trụ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Chơi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cờ</a:t>
            </a:r>
            <a:endParaRPr sz="2400">
              <a:latin typeface="Arial"/>
              <a:cs typeface="Arial"/>
            </a:endParaRPr>
          </a:p>
          <a:p>
            <a:pPr lvl="1" marL="608965" marR="215265" indent="-269875">
              <a:lnSpc>
                <a:spcPts val="192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Deep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Blue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IBM)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tướng </a:t>
            </a:r>
            <a:r>
              <a:rPr dirty="0" sz="2000">
                <a:latin typeface="Arial"/>
                <a:cs typeface="Arial"/>
              </a:rPr>
              <a:t>cờ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vua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Garry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Kasparov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1997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khiển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lvl="1" marL="608965" marR="132080" indent="-269875">
              <a:lnSpc>
                <a:spcPts val="192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tải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nhỏ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ALVINN </a:t>
            </a:r>
            <a:r>
              <a:rPr dirty="0" sz="2000">
                <a:latin typeface="Arial"/>
                <a:cs typeface="Arial"/>
              </a:rPr>
              <a:t>(của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CMU)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suốt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98%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khoảng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Pittsburgh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Diego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(~2850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miles)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Người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lvl="1" marL="608965" marR="302260" indent="-269875">
              <a:lnSpc>
                <a:spcPts val="192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nay,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phẫu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trợ </a:t>
            </a:r>
            <a:r>
              <a:rPr dirty="0" sz="2000">
                <a:latin typeface="Arial"/>
                <a:cs typeface="Arial"/>
              </a:rPr>
              <a:t>giúp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phẫu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(microsurgery)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000"/>
              <a:t>Các</a:t>
            </a:r>
            <a:r>
              <a:rPr dirty="0" sz="3000" spc="-85"/>
              <a:t> </a:t>
            </a:r>
            <a:r>
              <a:rPr dirty="0" sz="3000"/>
              <a:t>thành</a:t>
            </a:r>
            <a:r>
              <a:rPr dirty="0" sz="3000" spc="-65"/>
              <a:t> </a:t>
            </a:r>
            <a:r>
              <a:rPr dirty="0" sz="3000"/>
              <a:t>tựu</a:t>
            </a:r>
            <a:r>
              <a:rPr dirty="0" sz="3000" spc="-70"/>
              <a:t> </a:t>
            </a:r>
            <a:r>
              <a:rPr dirty="0" sz="3000"/>
              <a:t>quan</a:t>
            </a:r>
            <a:r>
              <a:rPr dirty="0" sz="3000" spc="-65"/>
              <a:t> </a:t>
            </a:r>
            <a:r>
              <a:rPr dirty="0" sz="3000"/>
              <a:t>trọng</a:t>
            </a:r>
            <a:r>
              <a:rPr dirty="0" sz="3000" spc="-65"/>
              <a:t> </a:t>
            </a:r>
            <a:r>
              <a:rPr dirty="0" sz="3000"/>
              <a:t>trong</a:t>
            </a:r>
            <a:r>
              <a:rPr dirty="0" sz="3000" spc="-65"/>
              <a:t> </a:t>
            </a:r>
            <a:r>
              <a:rPr dirty="0" sz="3000"/>
              <a:t>TTNT</a:t>
            </a:r>
            <a:r>
              <a:rPr dirty="0" sz="3000" spc="-65"/>
              <a:t> </a:t>
            </a:r>
            <a:r>
              <a:rPr dirty="0" sz="3000" spc="-25"/>
              <a:t>(2)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3085"/>
            <a:ext cx="8039100" cy="381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Chuẩn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đoán</a:t>
            </a:r>
            <a:endParaRPr sz="2400">
              <a:latin typeface="Arial"/>
              <a:cs typeface="Arial"/>
            </a:endParaRPr>
          </a:p>
          <a:p>
            <a:pPr lvl="1" marL="608965" marR="53340" indent="-269875">
              <a:lnSpc>
                <a:spcPts val="192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chuẩn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tế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tích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đã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sỹ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môn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tê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hoạch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hậu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đội</a:t>
            </a:r>
            <a:endParaRPr sz="2400">
              <a:latin typeface="Arial"/>
              <a:cs typeface="Arial"/>
            </a:endParaRPr>
          </a:p>
          <a:p>
            <a:pPr lvl="1" marL="608965" marR="5080" indent="-269875">
              <a:lnSpc>
                <a:spcPts val="192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cuộc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Vùng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Vịnh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1991,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 </a:t>
            </a:r>
            <a:r>
              <a:rPr dirty="0" sz="2000">
                <a:latin typeface="Arial"/>
                <a:cs typeface="Arial"/>
              </a:rPr>
              <a:t>quân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Mỹ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triển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hoạch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xếp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lịch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hậu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50.000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cộ,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hàng </a:t>
            </a:r>
            <a:r>
              <a:rPr dirty="0" sz="2000">
                <a:latin typeface="Arial"/>
                <a:cs typeface="Arial"/>
              </a:rPr>
              <a:t>hóa,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lính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ts val="2875"/>
              </a:lnSpc>
              <a:spcBef>
                <a:spcPts val="12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Hiểu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ngôn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vấn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ts val="2165"/>
              </a:lnSpc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Chương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PROVERB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đố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ts val="2170"/>
              </a:lnSpc>
            </a:pPr>
            <a:r>
              <a:rPr dirty="0" sz="2000">
                <a:latin typeface="Arial"/>
                <a:cs typeface="Arial"/>
              </a:rPr>
              <a:t>chữ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(crossword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puzzles)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tốt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60"/>
              <a:t> </a:t>
            </a:r>
            <a:r>
              <a:rPr dirty="0" sz="4000"/>
              <a:t>tranh</a:t>
            </a:r>
            <a:r>
              <a:rPr dirty="0" sz="4000" spc="-35"/>
              <a:t> </a:t>
            </a:r>
            <a:r>
              <a:rPr dirty="0" sz="4000"/>
              <a:t>luận</a:t>
            </a:r>
            <a:r>
              <a:rPr dirty="0" sz="4000" spc="-30"/>
              <a:t> </a:t>
            </a:r>
            <a:r>
              <a:rPr dirty="0" sz="4000"/>
              <a:t>về</a:t>
            </a:r>
            <a:r>
              <a:rPr dirty="0" sz="4000" spc="-55"/>
              <a:t> </a:t>
            </a:r>
            <a:r>
              <a:rPr dirty="0" sz="4000"/>
              <a:t>TTNT</a:t>
            </a:r>
            <a:r>
              <a:rPr dirty="0" sz="4000" spc="-50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57183"/>
            <a:ext cx="8132445" cy="391985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Khả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TTNT?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Chơi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(hợp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lệ)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ván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bóng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bàn?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Lái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co?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Mua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trực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tuyến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hóa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phẩm?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thuyết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mới?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Hội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giờ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đồng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hồ?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phẫu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mổ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tạp?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Dịch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(tức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hội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thoại?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Font typeface="Wingdings"/>
              <a:buChar char=""/>
            </a:pPr>
            <a:endParaRPr sz="12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Máy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(như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người)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0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u="none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1541" y="1052916"/>
            <a:ext cx="5932170" cy="50184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77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Giới</a:t>
            </a:r>
            <a:r>
              <a:rPr dirty="0" sz="2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thiệu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về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Trí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tuệ</a:t>
            </a:r>
            <a:r>
              <a:rPr dirty="0" sz="2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nhân</a:t>
            </a:r>
            <a:r>
              <a:rPr dirty="0" sz="20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Định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nghĩa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nền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tảng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Lịch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sử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tóm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tắt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thành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tựu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quan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trọng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chắc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chắn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hoặch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55340" y="6286753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Alfios"/>
                <a:cs typeface="Alfios"/>
              </a:rPr>
              <a:t>2</a:t>
            </a:r>
            <a:endParaRPr sz="1200">
              <a:latin typeface="Alfios"/>
              <a:cs typeface="Alfi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60"/>
              <a:t> </a:t>
            </a:r>
            <a:r>
              <a:rPr dirty="0" sz="4000"/>
              <a:t>tranh</a:t>
            </a:r>
            <a:r>
              <a:rPr dirty="0" sz="4000" spc="-35"/>
              <a:t> </a:t>
            </a:r>
            <a:r>
              <a:rPr dirty="0" sz="4000"/>
              <a:t>luận</a:t>
            </a:r>
            <a:r>
              <a:rPr dirty="0" sz="4000" spc="-30"/>
              <a:t> </a:t>
            </a:r>
            <a:r>
              <a:rPr dirty="0" sz="4000"/>
              <a:t>về</a:t>
            </a:r>
            <a:r>
              <a:rPr dirty="0" sz="4000" spc="-55"/>
              <a:t> </a:t>
            </a:r>
            <a:r>
              <a:rPr dirty="0" sz="4000"/>
              <a:t>TTNT</a:t>
            </a:r>
            <a:r>
              <a:rPr dirty="0" sz="4000" spc="-50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29943"/>
            <a:ext cx="7846059" cy="1739264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81940" marR="5080" indent="-269875">
              <a:lnSpc>
                <a:spcPct val="80000"/>
              </a:lnSpc>
              <a:spcBef>
                <a:spcPts val="6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máy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thay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những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đang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bởi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càng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ít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(thất</a:t>
            </a:r>
            <a:r>
              <a:rPr dirty="0" sz="2200" spc="-10">
                <a:latin typeface="Arial"/>
                <a:cs typeface="Arial"/>
              </a:rPr>
              <a:t> nghiệp)</a:t>
            </a:r>
            <a:endParaRPr sz="2200">
              <a:latin typeface="Arial"/>
              <a:cs typeface="Arial"/>
            </a:endParaRPr>
          </a:p>
          <a:p>
            <a:pPr marL="281940" marR="196215" indent="-269875">
              <a:lnSpc>
                <a:spcPct val="8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thời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gian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rảnh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rỗi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25">
                <a:latin typeface="Arial"/>
                <a:cs typeface="Arial"/>
              </a:rPr>
              <a:t> ít, </a:t>
            </a:r>
            <a:r>
              <a:rPr dirty="0" sz="2200">
                <a:latin typeface="Arial"/>
                <a:cs typeface="Arial"/>
              </a:rPr>
              <a:t>như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nay)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670"/>
              </a:spcBef>
            </a:pP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thấy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mất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minh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thống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trị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9375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2890809"/>
            <a:ext cx="7980045" cy="27813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770"/>
              </a:spcBef>
            </a:pPr>
            <a:r>
              <a:rPr dirty="0" sz="2200">
                <a:latin typeface="Arial"/>
                <a:cs typeface="Arial"/>
              </a:rPr>
              <a:t>(cao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nhất)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họ</a:t>
            </a:r>
            <a:endParaRPr sz="2200">
              <a:latin typeface="Arial"/>
              <a:cs typeface="Arial"/>
            </a:endParaRPr>
          </a:p>
          <a:p>
            <a:pPr marL="281940" marR="117475" indent="-269875">
              <a:lnSpc>
                <a:spcPct val="8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Vì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máy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thay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(và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thiệp)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hàng</a:t>
            </a:r>
            <a:r>
              <a:rPr dirty="0" sz="2200" spc="-20">
                <a:latin typeface="Arial"/>
                <a:cs typeface="Arial"/>
              </a:rPr>
              <a:t> ngày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thấy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quyền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riêng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tư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bị</a:t>
            </a:r>
            <a:r>
              <a:rPr dirty="0" sz="2200" spc="-25">
                <a:latin typeface="Arial"/>
                <a:cs typeface="Arial"/>
              </a:rPr>
              <a:t> xâm </a:t>
            </a:r>
            <a:r>
              <a:rPr dirty="0" sz="2200" spc="-20">
                <a:latin typeface="Arial"/>
                <a:cs typeface="Arial"/>
              </a:rPr>
              <a:t>phạm</a:t>
            </a:r>
            <a:endParaRPr sz="2200">
              <a:latin typeface="Arial"/>
              <a:cs typeface="Arial"/>
            </a:endParaRPr>
          </a:p>
          <a:p>
            <a:pPr marL="281940" marR="240029" indent="-269875">
              <a:lnSpc>
                <a:spcPct val="8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sử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thống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TTNT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(mất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đi) </a:t>
            </a:r>
            <a:r>
              <a:rPr dirty="0" sz="2200">
                <a:latin typeface="Arial"/>
                <a:cs typeface="Arial"/>
              </a:rPr>
              <a:t>trách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nhiệm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công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việc</a:t>
            </a:r>
            <a:endParaRPr sz="2200">
              <a:latin typeface="Arial"/>
              <a:cs typeface="Arial"/>
            </a:endParaRPr>
          </a:p>
          <a:p>
            <a:pPr marL="281940" marR="5080" indent="-269875">
              <a:lnSpc>
                <a:spcPct val="8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thành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công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(hoàn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hảo)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TTNT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ý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như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kết </a:t>
            </a:r>
            <a:r>
              <a:rPr dirty="0" sz="2200">
                <a:latin typeface="Arial"/>
                <a:cs typeface="Arial"/>
              </a:rPr>
              <a:t>thúc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loài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người?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Tài</a:t>
            </a:r>
            <a:r>
              <a:rPr dirty="0" spc="-60"/>
              <a:t> </a:t>
            </a:r>
            <a:r>
              <a:rPr dirty="0"/>
              <a:t>liệu</a:t>
            </a:r>
            <a:r>
              <a:rPr dirty="0" spc="-50"/>
              <a:t> </a:t>
            </a:r>
            <a:r>
              <a:rPr dirty="0"/>
              <a:t>tham</a:t>
            </a:r>
            <a:r>
              <a:rPr dirty="0" spc="-50"/>
              <a:t> </a:t>
            </a:r>
            <a:r>
              <a:rPr dirty="0" spc="-20"/>
              <a:t>khảo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322324"/>
            <a:ext cx="7915275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7780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R.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Bellman.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An</a:t>
            </a:r>
            <a:r>
              <a:rPr dirty="0" sz="1600" spc="-4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Introduction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to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Intelligence: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Can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Computers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Think?</a:t>
            </a:r>
            <a:r>
              <a:rPr dirty="0" sz="1600" spc="-45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Boyd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&amp; </a:t>
            </a:r>
            <a:r>
              <a:rPr dirty="0" sz="1600">
                <a:latin typeface="Arial"/>
                <a:cs typeface="Arial"/>
              </a:rPr>
              <a:t>Fraser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Publishing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Company,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Francisco,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1978.</a:t>
            </a:r>
            <a:endParaRPr sz="1600">
              <a:latin typeface="Arial"/>
              <a:cs typeface="Arial"/>
            </a:endParaRPr>
          </a:p>
          <a:p>
            <a:pPr marL="191135" indent="-17843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191135" algn="l"/>
              </a:tabLst>
            </a:pPr>
            <a:r>
              <a:rPr dirty="0" sz="1600">
                <a:latin typeface="Arial"/>
                <a:cs typeface="Arial"/>
              </a:rPr>
              <a:t>E.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Charniak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McDermott.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Introduction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to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4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Addison-Wesley,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33" y="2054155"/>
            <a:ext cx="690181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700"/>
              </a:spcBef>
            </a:pPr>
            <a:r>
              <a:rPr dirty="0" sz="1600">
                <a:latin typeface="Arial"/>
                <a:cs typeface="Arial"/>
              </a:rPr>
              <a:t>Reading,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Massachusetts,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1985.</a:t>
            </a:r>
            <a:endParaRPr sz="1600">
              <a:latin typeface="Arial"/>
              <a:cs typeface="Arial"/>
            </a:endParaRPr>
          </a:p>
          <a:p>
            <a:pPr marL="189865" marR="5080" indent="-17780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J.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Haugeland.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Intelligence: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The</a:t>
            </a:r>
            <a:r>
              <a:rPr dirty="0" sz="1600" spc="-4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Very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Idea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Press,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Cambridge, </a:t>
            </a:r>
            <a:r>
              <a:rPr dirty="0" sz="1600">
                <a:latin typeface="Arial"/>
                <a:cs typeface="Arial"/>
              </a:rPr>
              <a:t>Massachusetts,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1985.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5940" y="3013963"/>
            <a:ext cx="7863840" cy="107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7780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R.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Kurzweil.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The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Age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of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Intelligent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Machines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Press,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Cambridge,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Massachusetts, 1990.</a:t>
            </a:r>
            <a:endParaRPr sz="1600">
              <a:latin typeface="Arial"/>
              <a:cs typeface="Arial"/>
            </a:endParaRPr>
          </a:p>
          <a:p>
            <a:pPr marL="189865" marR="33655" indent="-17780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N.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Nilsson.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Intelligence: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New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Synthesis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Morgan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Kaufmann,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Mateo, </a:t>
            </a:r>
            <a:r>
              <a:rPr dirty="0" sz="1600">
                <a:latin typeface="Arial"/>
                <a:cs typeface="Arial"/>
              </a:rPr>
              <a:t>California,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1998.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5946" y="4141717"/>
            <a:ext cx="7867015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415290" indent="-17780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D.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Poole,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Mackworth,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Goebel.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Computational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Intelligence: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Logical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Approach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Oxford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University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Oxford,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UK,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1998.</a:t>
            </a:r>
            <a:endParaRPr sz="1600">
              <a:latin typeface="Arial"/>
              <a:cs typeface="Arial"/>
            </a:endParaRPr>
          </a:p>
          <a:p>
            <a:pPr marL="191135" indent="-17843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191135" algn="l"/>
              </a:tabLst>
            </a:pPr>
            <a:r>
              <a:rPr dirty="0" sz="1600">
                <a:latin typeface="Arial"/>
                <a:cs typeface="Arial"/>
              </a:rPr>
              <a:t>E.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Knight.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(Second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Edition).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McGraw-</a:t>
            </a:r>
            <a:r>
              <a:rPr dirty="0" sz="1600">
                <a:latin typeface="Arial"/>
                <a:cs typeface="Arial"/>
              </a:rPr>
              <a:t>Hill,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York,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5934" y="4873555"/>
            <a:ext cx="719264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700"/>
              </a:spcBef>
            </a:pPr>
            <a:r>
              <a:rPr dirty="0" sz="1600" spc="-10">
                <a:latin typeface="Arial"/>
                <a:cs typeface="Arial"/>
              </a:rPr>
              <a:t>1991.</a:t>
            </a:r>
            <a:endParaRPr sz="1600">
              <a:latin typeface="Arial"/>
              <a:cs typeface="Arial"/>
            </a:endParaRPr>
          </a:p>
          <a:p>
            <a:pPr marL="189865" marR="5080" indent="-17780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189865" algn="l"/>
              </a:tabLst>
            </a:pPr>
            <a:r>
              <a:rPr dirty="0" sz="1600">
                <a:latin typeface="Arial"/>
                <a:cs typeface="Arial"/>
              </a:rPr>
              <a:t>P.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Winston.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Artificial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Intelligence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(Third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Edition).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Addison-</a:t>
            </a:r>
            <a:r>
              <a:rPr dirty="0" sz="1600">
                <a:latin typeface="Arial"/>
                <a:cs typeface="Arial"/>
              </a:rPr>
              <a:t>Wesley,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Reading, </a:t>
            </a:r>
            <a:r>
              <a:rPr dirty="0" sz="1600">
                <a:latin typeface="Arial"/>
                <a:cs typeface="Arial"/>
              </a:rPr>
              <a:t>Massachusetts,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1992.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55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về</a:t>
            </a:r>
            <a:r>
              <a:rPr dirty="0" spc="-6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7815" marR="5778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/>
              <a:t>Các</a:t>
            </a:r>
            <a:r>
              <a:rPr dirty="0" sz="2400" spc="-65"/>
              <a:t> </a:t>
            </a:r>
            <a:r>
              <a:rPr dirty="0" sz="2400"/>
              <a:t>định</a:t>
            </a:r>
            <a:r>
              <a:rPr dirty="0" sz="2400" spc="-45"/>
              <a:t> </a:t>
            </a:r>
            <a:r>
              <a:rPr dirty="0" sz="2400"/>
              <a:t>nghĩa</a:t>
            </a:r>
            <a:r>
              <a:rPr dirty="0" sz="2400" spc="-50"/>
              <a:t> </a:t>
            </a:r>
            <a:r>
              <a:rPr dirty="0" sz="2400"/>
              <a:t>(quan</a:t>
            </a:r>
            <a:r>
              <a:rPr dirty="0" sz="2400" spc="-40"/>
              <a:t> </a:t>
            </a:r>
            <a:r>
              <a:rPr dirty="0" sz="2400"/>
              <a:t>điểm)</a:t>
            </a:r>
            <a:r>
              <a:rPr dirty="0" sz="2400" spc="-45"/>
              <a:t> </a:t>
            </a:r>
            <a:r>
              <a:rPr dirty="0" sz="2400"/>
              <a:t>về</a:t>
            </a:r>
            <a:r>
              <a:rPr dirty="0" sz="2400" spc="-65"/>
              <a:t> </a:t>
            </a:r>
            <a:r>
              <a:rPr dirty="0" sz="2400"/>
              <a:t>TTNT</a:t>
            </a:r>
            <a:r>
              <a:rPr dirty="0" sz="2400" spc="-60"/>
              <a:t> </a:t>
            </a:r>
            <a:r>
              <a:rPr dirty="0" sz="2400"/>
              <a:t>được</a:t>
            </a:r>
            <a:r>
              <a:rPr dirty="0" sz="2400" spc="-50"/>
              <a:t> </a:t>
            </a:r>
            <a:r>
              <a:rPr dirty="0" sz="2400"/>
              <a:t>chia</a:t>
            </a:r>
            <a:r>
              <a:rPr dirty="0" sz="2400" spc="-50"/>
              <a:t> </a:t>
            </a:r>
            <a:r>
              <a:rPr dirty="0" sz="2400"/>
              <a:t>thành</a:t>
            </a:r>
            <a:r>
              <a:rPr dirty="0" sz="2400" spc="-55"/>
              <a:t> </a:t>
            </a:r>
            <a:r>
              <a:rPr dirty="0" sz="2400" spc="-50"/>
              <a:t>4 </a:t>
            </a:r>
            <a:r>
              <a:rPr dirty="0" sz="2400" spc="-10"/>
              <a:t>nhóm:</a:t>
            </a:r>
            <a:endParaRPr sz="2400"/>
          </a:p>
          <a:p>
            <a:pPr lvl="1" marL="624840" indent="-285750">
              <a:lnSpc>
                <a:spcPct val="100000"/>
              </a:lnSpc>
              <a:spcBef>
                <a:spcPts val="18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(1)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suy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nghĩ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(thông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minh)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như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  <a:p>
            <a:pPr lvl="2" marL="977900" marR="273050" indent="-28575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exciting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new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effort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make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computers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think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... machines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with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minds,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full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and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literal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sense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(Haugeland,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1985)</a:t>
            </a:r>
            <a:endParaRPr sz="1800">
              <a:latin typeface="Arial"/>
              <a:cs typeface="Arial"/>
            </a:endParaRPr>
          </a:p>
          <a:p>
            <a:pPr lvl="2" marL="977900" marR="5080" indent="-285750">
              <a:lnSpc>
                <a:spcPct val="100000"/>
              </a:lnSpc>
              <a:spcBef>
                <a:spcPts val="4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[The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automation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of]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activities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that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associate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with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human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thinking,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activities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such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as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decision-making,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problem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solving,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learning </a:t>
            </a:r>
            <a:r>
              <a:rPr dirty="0" sz="1800" spc="-20">
                <a:latin typeface="Arial"/>
                <a:cs typeface="Arial"/>
              </a:rPr>
              <a:t>..." </a:t>
            </a:r>
            <a:r>
              <a:rPr dirty="0" sz="1800">
                <a:latin typeface="Arial"/>
                <a:cs typeface="Arial"/>
              </a:rPr>
              <a:t>(Bellman,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1978)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7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(2)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suy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nghĩ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hợp</a:t>
            </a:r>
            <a:r>
              <a:rPr dirty="0" sz="2000" spc="-25" b="1">
                <a:latin typeface="Arial"/>
                <a:cs typeface="Arial"/>
              </a:rPr>
              <a:t> lý</a:t>
            </a:r>
            <a:endParaRPr sz="2000">
              <a:latin typeface="Arial"/>
              <a:cs typeface="Arial"/>
            </a:endParaRPr>
          </a:p>
          <a:p>
            <a:pPr lvl="2" marL="977900" marR="588645" indent="-28575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study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mental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faculties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through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use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computational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models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(Charniak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McDermott, </a:t>
            </a:r>
            <a:r>
              <a:rPr dirty="0" sz="1800" spc="-10">
                <a:latin typeface="Arial"/>
                <a:cs typeface="Arial"/>
              </a:rPr>
              <a:t>1985)</a:t>
            </a:r>
            <a:endParaRPr sz="1800">
              <a:latin typeface="Arial"/>
              <a:cs typeface="Arial"/>
            </a:endParaRPr>
          </a:p>
          <a:p>
            <a:pPr lvl="2" marL="977900" marR="435609" indent="-285750">
              <a:lnSpc>
                <a:spcPct val="100000"/>
              </a:lnSpc>
              <a:spcBef>
                <a:spcPts val="434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study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computations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that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make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it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possible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perceive,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reason,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and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act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(Winston, </a:t>
            </a:r>
            <a:r>
              <a:rPr dirty="0" sz="1800" spc="-10">
                <a:latin typeface="Arial"/>
                <a:cs typeface="Arial"/>
              </a:rPr>
              <a:t>1992)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55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về</a:t>
            </a:r>
            <a:r>
              <a:rPr dirty="0" spc="-6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62838" y="1411879"/>
            <a:ext cx="7310120" cy="33407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58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(3)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hành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động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(thông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minh)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như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  <a:p>
            <a:pPr lvl="1" marL="650875" marR="181610" indent="-28575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50875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art of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creating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machines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that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functions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that</a:t>
            </a:r>
            <a:r>
              <a:rPr dirty="0" sz="1800" spc="-10" i="1">
                <a:latin typeface="Arial"/>
                <a:cs typeface="Arial"/>
              </a:rPr>
              <a:t> require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intelligence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when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performed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by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people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(Kurzweil,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1990)</a:t>
            </a:r>
            <a:endParaRPr sz="1800">
              <a:latin typeface="Arial"/>
              <a:cs typeface="Arial"/>
            </a:endParaRPr>
          </a:p>
          <a:p>
            <a:pPr lvl="1" marL="650875" marR="235585" indent="-285750">
              <a:lnSpc>
                <a:spcPct val="100000"/>
              </a:lnSpc>
              <a:spcBef>
                <a:spcPts val="4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50875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study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how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make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computers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do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things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which,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at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the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moment,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people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are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better</a:t>
            </a:r>
            <a:r>
              <a:rPr dirty="0" sz="1800">
                <a:latin typeface="Arial"/>
                <a:cs typeface="Arial"/>
              </a:rPr>
              <a:t>." (Rich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Knight,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1991)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(4)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hành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động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hợp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lý</a:t>
            </a:r>
            <a:endParaRPr sz="2000">
              <a:latin typeface="Arial"/>
              <a:cs typeface="Arial"/>
            </a:endParaRPr>
          </a:p>
          <a:p>
            <a:pPr lvl="1" marL="650875" marR="5080" indent="-285750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50875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Computational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Intelligence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is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study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design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intelligent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agents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(Poole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al.,</a:t>
            </a:r>
            <a:r>
              <a:rPr dirty="0" sz="1800" spc="-10">
                <a:latin typeface="Arial"/>
                <a:cs typeface="Arial"/>
              </a:rPr>
              <a:t> 1998)</a:t>
            </a:r>
            <a:endParaRPr sz="1800">
              <a:latin typeface="Arial"/>
              <a:cs typeface="Arial"/>
            </a:endParaRPr>
          </a:p>
          <a:p>
            <a:pPr lvl="1" marL="650875" marR="35560" indent="-285750">
              <a:lnSpc>
                <a:spcPct val="100000"/>
              </a:lnSpc>
              <a:spcBef>
                <a:spcPts val="4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50875" algn="l"/>
              </a:tabLst>
            </a:pPr>
            <a:r>
              <a:rPr dirty="0" sz="1800">
                <a:latin typeface="Arial"/>
                <a:cs typeface="Arial"/>
              </a:rPr>
              <a:t>"</a:t>
            </a:r>
            <a:r>
              <a:rPr dirty="0" sz="1800" i="1">
                <a:latin typeface="Arial"/>
                <a:cs typeface="Arial"/>
              </a:rPr>
              <a:t>AI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.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.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.is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concerned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with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intelligent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behavior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artifacts</a:t>
            </a:r>
            <a:r>
              <a:rPr dirty="0" sz="1800">
                <a:latin typeface="Arial"/>
                <a:cs typeface="Arial"/>
              </a:rPr>
              <a:t>."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(Nilsson, 1998)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55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về</a:t>
            </a:r>
            <a:r>
              <a:rPr dirty="0" spc="-60"/>
              <a:t> </a:t>
            </a:r>
            <a:r>
              <a:rPr dirty="0"/>
              <a:t>TTNT</a:t>
            </a:r>
            <a:r>
              <a:rPr dirty="0" spc="-60"/>
              <a:t> </a:t>
            </a:r>
            <a:r>
              <a:rPr dirty="0" spc="-25"/>
              <a:t>(3)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861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/>
              <a:t>Các</a:t>
            </a:r>
            <a:r>
              <a:rPr dirty="0" sz="2200" spc="-45"/>
              <a:t> </a:t>
            </a:r>
            <a:r>
              <a:rPr dirty="0" sz="2200"/>
              <a:t>định</a:t>
            </a:r>
            <a:r>
              <a:rPr dirty="0" sz="2200" spc="-35"/>
              <a:t> </a:t>
            </a:r>
            <a:r>
              <a:rPr dirty="0" sz="2200"/>
              <a:t>nghĩa</a:t>
            </a:r>
            <a:r>
              <a:rPr dirty="0" sz="2200" spc="-30"/>
              <a:t> </a:t>
            </a:r>
            <a:r>
              <a:rPr dirty="0" sz="2200"/>
              <a:t>(1)</a:t>
            </a:r>
            <a:r>
              <a:rPr dirty="0" sz="2200" spc="-25"/>
              <a:t> </a:t>
            </a:r>
            <a:r>
              <a:rPr dirty="0" sz="2200"/>
              <a:t>và</a:t>
            </a:r>
            <a:r>
              <a:rPr dirty="0" sz="2200" spc="-35"/>
              <a:t> </a:t>
            </a:r>
            <a:r>
              <a:rPr dirty="0" sz="2200"/>
              <a:t>(2)</a:t>
            </a:r>
            <a:r>
              <a:rPr dirty="0" sz="2200" spc="-25"/>
              <a:t> </a:t>
            </a:r>
            <a:r>
              <a:rPr dirty="0" sz="2200"/>
              <a:t>liên</a:t>
            </a:r>
            <a:r>
              <a:rPr dirty="0" sz="2200" spc="-40"/>
              <a:t> </a:t>
            </a:r>
            <a:r>
              <a:rPr dirty="0" sz="2200"/>
              <a:t>quan</a:t>
            </a:r>
            <a:r>
              <a:rPr dirty="0" sz="2200" spc="-35"/>
              <a:t> </a:t>
            </a:r>
            <a:r>
              <a:rPr dirty="0" sz="2200"/>
              <a:t>đến</a:t>
            </a:r>
            <a:r>
              <a:rPr dirty="0" sz="2200" spc="-25"/>
              <a:t> </a:t>
            </a:r>
            <a:r>
              <a:rPr dirty="0" sz="2200" i="1">
                <a:latin typeface="Arial"/>
                <a:cs typeface="Arial"/>
              </a:rPr>
              <a:t>các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quá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trình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suy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nghĩ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và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suy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diễn</a:t>
            </a:r>
            <a:endParaRPr sz="22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/>
              <a:t>Các</a:t>
            </a:r>
            <a:r>
              <a:rPr dirty="0" sz="2200" spc="-45"/>
              <a:t> </a:t>
            </a:r>
            <a:r>
              <a:rPr dirty="0" sz="2200"/>
              <a:t>định</a:t>
            </a:r>
            <a:r>
              <a:rPr dirty="0" sz="2200" spc="-35"/>
              <a:t> </a:t>
            </a:r>
            <a:r>
              <a:rPr dirty="0" sz="2200"/>
              <a:t>nghĩa</a:t>
            </a:r>
            <a:r>
              <a:rPr dirty="0" sz="2200" spc="-25"/>
              <a:t> </a:t>
            </a:r>
            <a:r>
              <a:rPr dirty="0" sz="2200"/>
              <a:t>(3)</a:t>
            </a:r>
            <a:r>
              <a:rPr dirty="0" sz="2200" spc="-25"/>
              <a:t> </a:t>
            </a:r>
            <a:r>
              <a:rPr dirty="0" sz="2200"/>
              <a:t>và</a:t>
            </a:r>
            <a:r>
              <a:rPr dirty="0" sz="2200" spc="-35"/>
              <a:t> </a:t>
            </a:r>
            <a:r>
              <a:rPr dirty="0" sz="2200"/>
              <a:t>(4)</a:t>
            </a:r>
            <a:r>
              <a:rPr dirty="0" sz="2200" spc="-25"/>
              <a:t> </a:t>
            </a:r>
            <a:r>
              <a:rPr dirty="0" sz="2200"/>
              <a:t>liên</a:t>
            </a:r>
            <a:r>
              <a:rPr dirty="0" sz="2200" spc="-40"/>
              <a:t> </a:t>
            </a:r>
            <a:r>
              <a:rPr dirty="0" sz="2200"/>
              <a:t>quan</a:t>
            </a:r>
            <a:r>
              <a:rPr dirty="0" sz="2200" spc="-30"/>
              <a:t> </a:t>
            </a:r>
            <a:r>
              <a:rPr dirty="0" sz="2200"/>
              <a:t>đến</a:t>
            </a:r>
            <a:r>
              <a:rPr dirty="0" sz="2200" spc="-30"/>
              <a:t> </a:t>
            </a:r>
            <a:r>
              <a:rPr dirty="0" sz="2200" i="1">
                <a:latin typeface="Arial"/>
                <a:cs typeface="Arial"/>
              </a:rPr>
              <a:t>cách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hành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động</a:t>
            </a:r>
            <a:endParaRPr sz="2200">
              <a:latin typeface="Arial"/>
              <a:cs typeface="Arial"/>
            </a:endParaRPr>
          </a:p>
          <a:p>
            <a:pPr marL="298450" marR="4381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  <a:tab pos="1931035" algn="l"/>
              </a:tabLst>
            </a:pPr>
            <a:r>
              <a:rPr dirty="0" sz="2200"/>
              <a:t>Các</a:t>
            </a:r>
            <a:r>
              <a:rPr dirty="0" sz="2200" spc="-45"/>
              <a:t> </a:t>
            </a:r>
            <a:r>
              <a:rPr dirty="0" sz="2200"/>
              <a:t>định</a:t>
            </a:r>
            <a:r>
              <a:rPr dirty="0" sz="2200" spc="-40"/>
              <a:t> </a:t>
            </a:r>
            <a:r>
              <a:rPr dirty="0" sz="2200"/>
              <a:t>nghĩa</a:t>
            </a:r>
            <a:r>
              <a:rPr dirty="0" sz="2200" spc="-25"/>
              <a:t> </a:t>
            </a:r>
            <a:r>
              <a:rPr dirty="0" sz="2200"/>
              <a:t>(1)</a:t>
            </a:r>
            <a:r>
              <a:rPr dirty="0" sz="2200" spc="-25"/>
              <a:t> </a:t>
            </a:r>
            <a:r>
              <a:rPr dirty="0" sz="2200"/>
              <a:t>và</a:t>
            </a:r>
            <a:r>
              <a:rPr dirty="0" sz="2200" spc="-40"/>
              <a:t> </a:t>
            </a:r>
            <a:r>
              <a:rPr dirty="0" sz="2200"/>
              <a:t>(3)</a:t>
            </a:r>
            <a:r>
              <a:rPr dirty="0" sz="2200" spc="-25"/>
              <a:t> </a:t>
            </a:r>
            <a:r>
              <a:rPr dirty="0" sz="2200"/>
              <a:t>đánh</a:t>
            </a:r>
            <a:r>
              <a:rPr dirty="0" sz="2200" spc="-35"/>
              <a:t> </a:t>
            </a:r>
            <a:r>
              <a:rPr dirty="0" sz="2200"/>
              <a:t>giá</a:t>
            </a:r>
            <a:r>
              <a:rPr dirty="0" sz="2200" spc="-40"/>
              <a:t> </a:t>
            </a:r>
            <a:r>
              <a:rPr dirty="0" sz="2200"/>
              <a:t>mức</a:t>
            </a:r>
            <a:r>
              <a:rPr dirty="0" sz="2200" spc="-35"/>
              <a:t> </a:t>
            </a:r>
            <a:r>
              <a:rPr dirty="0" sz="2200"/>
              <a:t>độ</a:t>
            </a:r>
            <a:r>
              <a:rPr dirty="0" sz="2200" spc="-30"/>
              <a:t> </a:t>
            </a:r>
            <a:r>
              <a:rPr dirty="0" sz="2200"/>
              <a:t>thành</a:t>
            </a:r>
            <a:r>
              <a:rPr dirty="0" sz="2200" spc="-30"/>
              <a:t> </a:t>
            </a:r>
            <a:r>
              <a:rPr dirty="0" sz="2200"/>
              <a:t>công</a:t>
            </a:r>
            <a:r>
              <a:rPr dirty="0" sz="2200" spc="-40"/>
              <a:t> </a:t>
            </a:r>
            <a:r>
              <a:rPr dirty="0" sz="2200" spc="-25"/>
              <a:t>(sự </a:t>
            </a:r>
            <a:r>
              <a:rPr dirty="0" sz="2200"/>
              <a:t>thông</a:t>
            </a:r>
            <a:r>
              <a:rPr dirty="0" sz="2200" spc="-85"/>
              <a:t> </a:t>
            </a:r>
            <a:r>
              <a:rPr dirty="0" sz="2200" spc="-10"/>
              <a:t>minh)</a:t>
            </a:r>
            <a:r>
              <a:rPr dirty="0" sz="2200"/>
              <a:t>	theo</a:t>
            </a:r>
            <a:r>
              <a:rPr dirty="0" sz="2200" spc="-35"/>
              <a:t> </a:t>
            </a:r>
            <a:r>
              <a:rPr dirty="0" sz="2200" i="1">
                <a:latin typeface="Arial"/>
                <a:cs typeface="Arial"/>
              </a:rPr>
              <a:t>tiêu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chuẩn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của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con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người</a:t>
            </a:r>
            <a:endParaRPr sz="2200">
              <a:latin typeface="Arial"/>
              <a:cs typeface="Arial"/>
            </a:endParaRPr>
          </a:p>
          <a:p>
            <a:pPr marL="298450" marR="4381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/>
              <a:t>Các</a:t>
            </a:r>
            <a:r>
              <a:rPr dirty="0" sz="2200" spc="-45"/>
              <a:t> </a:t>
            </a:r>
            <a:r>
              <a:rPr dirty="0" sz="2200"/>
              <a:t>định</a:t>
            </a:r>
            <a:r>
              <a:rPr dirty="0" sz="2200" spc="-35"/>
              <a:t> </a:t>
            </a:r>
            <a:r>
              <a:rPr dirty="0" sz="2200"/>
              <a:t>nghĩa</a:t>
            </a:r>
            <a:r>
              <a:rPr dirty="0" sz="2200" spc="-25"/>
              <a:t> </a:t>
            </a:r>
            <a:r>
              <a:rPr dirty="0" sz="2200"/>
              <a:t>(2)</a:t>
            </a:r>
            <a:r>
              <a:rPr dirty="0" sz="2200" spc="-25"/>
              <a:t> </a:t>
            </a:r>
            <a:r>
              <a:rPr dirty="0" sz="2200"/>
              <a:t>và</a:t>
            </a:r>
            <a:r>
              <a:rPr dirty="0" sz="2200" spc="-35"/>
              <a:t> </a:t>
            </a:r>
            <a:r>
              <a:rPr dirty="0" sz="2200"/>
              <a:t>(4)</a:t>
            </a:r>
            <a:r>
              <a:rPr dirty="0" sz="2200" spc="-25"/>
              <a:t> </a:t>
            </a:r>
            <a:r>
              <a:rPr dirty="0" sz="2200"/>
              <a:t>đánh</a:t>
            </a:r>
            <a:r>
              <a:rPr dirty="0" sz="2200" spc="-30"/>
              <a:t> </a:t>
            </a:r>
            <a:r>
              <a:rPr dirty="0" sz="2200"/>
              <a:t>giá</a:t>
            </a:r>
            <a:r>
              <a:rPr dirty="0" sz="2200" spc="-35"/>
              <a:t> </a:t>
            </a:r>
            <a:r>
              <a:rPr dirty="0" sz="2200"/>
              <a:t>mức</a:t>
            </a:r>
            <a:r>
              <a:rPr dirty="0" sz="2200" spc="-35"/>
              <a:t> </a:t>
            </a:r>
            <a:r>
              <a:rPr dirty="0" sz="2200"/>
              <a:t>độ</a:t>
            </a:r>
            <a:r>
              <a:rPr dirty="0" sz="2200" spc="-30"/>
              <a:t> </a:t>
            </a:r>
            <a:r>
              <a:rPr dirty="0" sz="2200"/>
              <a:t>thành</a:t>
            </a:r>
            <a:r>
              <a:rPr dirty="0" sz="2200" spc="-30"/>
              <a:t> </a:t>
            </a:r>
            <a:r>
              <a:rPr dirty="0" sz="2200"/>
              <a:t>công</a:t>
            </a:r>
            <a:r>
              <a:rPr dirty="0" sz="2200" spc="-35"/>
              <a:t> </a:t>
            </a:r>
            <a:r>
              <a:rPr dirty="0" sz="2200" spc="-25"/>
              <a:t>(sự </a:t>
            </a:r>
            <a:r>
              <a:rPr dirty="0" sz="2200"/>
              <a:t>thông</a:t>
            </a:r>
            <a:r>
              <a:rPr dirty="0" sz="2200" spc="-45"/>
              <a:t> </a:t>
            </a:r>
            <a:r>
              <a:rPr dirty="0" sz="2200"/>
              <a:t>minh)</a:t>
            </a:r>
            <a:r>
              <a:rPr dirty="0" sz="2200" spc="-30"/>
              <a:t> </a:t>
            </a:r>
            <a:r>
              <a:rPr dirty="0" sz="2200"/>
              <a:t>theo</a:t>
            </a:r>
            <a:r>
              <a:rPr dirty="0" sz="2200" spc="-40"/>
              <a:t> </a:t>
            </a:r>
            <a:r>
              <a:rPr dirty="0" sz="2200" i="1">
                <a:latin typeface="Arial"/>
                <a:cs typeface="Arial"/>
              </a:rPr>
              <a:t>tiêu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chuẩn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của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sự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hợp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lý</a:t>
            </a:r>
            <a:endParaRPr sz="22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501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dirty="0"/>
              <a:t>đối</a:t>
            </a:r>
            <a:r>
              <a:rPr dirty="0" spc="-40"/>
              <a:t> </a:t>
            </a:r>
            <a:r>
              <a:rPr dirty="0"/>
              <a:t>với</a:t>
            </a:r>
            <a:r>
              <a:rPr dirty="0" spc="-40"/>
              <a:t> </a:t>
            </a:r>
            <a:r>
              <a:rPr dirty="0"/>
              <a:t>những</a:t>
            </a:r>
            <a:r>
              <a:rPr dirty="0" spc="-35"/>
              <a:t> </a:t>
            </a:r>
            <a:r>
              <a:rPr dirty="0"/>
              <a:t>gì</a:t>
            </a:r>
            <a:r>
              <a:rPr dirty="0" spc="-50"/>
              <a:t> </a:t>
            </a:r>
            <a:r>
              <a:rPr dirty="0"/>
              <a:t>nó</a:t>
            </a:r>
            <a:r>
              <a:rPr dirty="0" spc="-40"/>
              <a:t> </a:t>
            </a:r>
            <a:r>
              <a:rPr dirty="0"/>
              <a:t>(hệ</a:t>
            </a:r>
            <a:r>
              <a:rPr dirty="0" spc="-40"/>
              <a:t> </a:t>
            </a:r>
            <a:r>
              <a:rPr dirty="0"/>
              <a:t>thống)</a:t>
            </a:r>
            <a:r>
              <a:rPr dirty="0" spc="-50"/>
              <a:t> </a:t>
            </a:r>
            <a:r>
              <a:rPr dirty="0" spc="-20"/>
              <a:t>biết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200"/>
              <a:t>Hành</a:t>
            </a:r>
            <a:r>
              <a:rPr dirty="0" sz="3200" spc="-80"/>
              <a:t> </a:t>
            </a:r>
            <a:r>
              <a:rPr dirty="0" sz="3200"/>
              <a:t>động</a:t>
            </a:r>
            <a:r>
              <a:rPr dirty="0" sz="3200" spc="-55"/>
              <a:t> </a:t>
            </a:r>
            <a:r>
              <a:rPr dirty="0" sz="3200"/>
              <a:t>như</a:t>
            </a:r>
            <a:r>
              <a:rPr dirty="0" sz="3200" spc="-65"/>
              <a:t> </a:t>
            </a:r>
            <a:r>
              <a:rPr dirty="0" sz="3200"/>
              <a:t>con</a:t>
            </a:r>
            <a:r>
              <a:rPr dirty="0" sz="3200" spc="-70"/>
              <a:t> </a:t>
            </a:r>
            <a:r>
              <a:rPr dirty="0" sz="3200"/>
              <a:t>người:</a:t>
            </a:r>
            <a:r>
              <a:rPr dirty="0" sz="3200" spc="-70"/>
              <a:t> </a:t>
            </a:r>
            <a:r>
              <a:rPr dirty="0" sz="3200"/>
              <a:t>Turing</a:t>
            </a:r>
            <a:r>
              <a:rPr dirty="0" sz="3200" spc="-55"/>
              <a:t> </a:t>
            </a:r>
            <a:r>
              <a:rPr dirty="0" sz="3200" spc="-20"/>
              <a:t>Test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84097"/>
            <a:ext cx="7645400" cy="13055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Turing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(1950)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“Máy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minh":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ts val="228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“Máy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không?"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“Máy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hành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không?"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Thí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nghiệm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Imitation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Game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667000"/>
            <a:ext cx="3979926" cy="137998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5940" y="4019041"/>
            <a:ext cx="8046720" cy="20980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81940" marR="414020" indent="-269875">
              <a:lnSpc>
                <a:spcPts val="2160"/>
              </a:lnSpc>
              <a:spcBef>
                <a:spcPts val="37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Dự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rằng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2000,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30%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vượt </a:t>
            </a:r>
            <a:r>
              <a:rPr dirty="0" sz="2000">
                <a:latin typeface="Arial"/>
                <a:cs typeface="Arial"/>
              </a:rPr>
              <a:t>qua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chuyên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tra </a:t>
            </a:r>
            <a:r>
              <a:rPr dirty="0" sz="2000">
                <a:latin typeface="Arial"/>
                <a:cs typeface="Arial"/>
              </a:rPr>
              <a:t>(Turing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test)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phút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ts val="216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Turing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1950)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quan </a:t>
            </a:r>
            <a:r>
              <a:rPr dirty="0" sz="2000">
                <a:latin typeface="Arial"/>
                <a:cs typeface="Arial"/>
              </a:rPr>
              <a:t>trọng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TTNT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vòng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sau</a:t>
            </a:r>
            <a:endParaRPr sz="2000">
              <a:latin typeface="Arial"/>
              <a:cs typeface="Arial"/>
            </a:endParaRPr>
          </a:p>
          <a:p>
            <a:pPr marL="281940" marR="29845" indent="-269875">
              <a:lnSpc>
                <a:spcPts val="216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Turing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trọng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TTNT: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suy </a:t>
            </a:r>
            <a:r>
              <a:rPr dirty="0" sz="2000">
                <a:latin typeface="Arial"/>
                <a:cs typeface="Arial"/>
              </a:rPr>
              <a:t>diễn,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ngôn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5"/>
              </a:spcBef>
            </a:pPr>
            <a:r>
              <a:rPr dirty="0" sz="2800"/>
              <a:t>Suy</a:t>
            </a:r>
            <a:r>
              <a:rPr dirty="0" sz="2800" spc="-65"/>
              <a:t> </a:t>
            </a:r>
            <a:r>
              <a:rPr dirty="0" sz="2800"/>
              <a:t>nghĩ</a:t>
            </a:r>
            <a:r>
              <a:rPr dirty="0" sz="2800" spc="-65"/>
              <a:t> </a:t>
            </a:r>
            <a:r>
              <a:rPr dirty="0" sz="2800"/>
              <a:t>như</a:t>
            </a:r>
            <a:r>
              <a:rPr dirty="0" sz="2800" spc="-55"/>
              <a:t> </a:t>
            </a:r>
            <a:r>
              <a:rPr dirty="0" sz="2800"/>
              <a:t>con</a:t>
            </a:r>
            <a:r>
              <a:rPr dirty="0" sz="2800" spc="-60"/>
              <a:t> </a:t>
            </a:r>
            <a:r>
              <a:rPr dirty="0" sz="2800"/>
              <a:t>người:</a:t>
            </a:r>
            <a:r>
              <a:rPr dirty="0" sz="2800" spc="-50"/>
              <a:t> </a:t>
            </a:r>
            <a:r>
              <a:rPr dirty="0" sz="2800"/>
              <a:t>Khoa</a:t>
            </a:r>
            <a:r>
              <a:rPr dirty="0" sz="2800" spc="-55"/>
              <a:t> </a:t>
            </a:r>
            <a:r>
              <a:rPr dirty="0" sz="2800"/>
              <a:t>học</a:t>
            </a:r>
            <a:r>
              <a:rPr dirty="0" sz="2800" spc="-60"/>
              <a:t> </a:t>
            </a:r>
            <a:r>
              <a:rPr dirty="0" sz="2800"/>
              <a:t>nhận</a:t>
            </a:r>
            <a:r>
              <a:rPr dirty="0" sz="2800" spc="-55"/>
              <a:t> </a:t>
            </a:r>
            <a:r>
              <a:rPr dirty="0" sz="2800" spc="-20"/>
              <a:t>thức</a:t>
            </a:r>
            <a:endParaRPr sz="2800"/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76911"/>
            <a:ext cx="8041005" cy="48793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6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Cuộc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“cách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nhận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thức”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những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năm1960: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não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tin</a:t>
            </a:r>
            <a:endParaRPr sz="2000">
              <a:latin typeface="Arial"/>
              <a:cs typeface="Arial"/>
            </a:endParaRPr>
          </a:p>
          <a:p>
            <a:pPr lvl="1" marL="681990" marR="481330" indent="-32575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Nghiên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cứu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tâm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nghiên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cứu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xử</a:t>
            </a:r>
            <a:endParaRPr sz="2000">
              <a:latin typeface="Arial"/>
              <a:cs typeface="Arial"/>
            </a:endParaRPr>
          </a:p>
          <a:p>
            <a:pPr marL="281940" marR="762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thuyết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khoa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hoạt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bên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bộ </a:t>
            </a:r>
            <a:r>
              <a:rPr dirty="0" sz="2200">
                <a:latin typeface="Arial"/>
                <a:cs typeface="Arial"/>
              </a:rPr>
              <a:t>não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người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Làm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thế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nhận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(kiểm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chứng)?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Yêu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cầu:</a:t>
            </a:r>
            <a:endParaRPr sz="2200">
              <a:latin typeface="Arial"/>
              <a:cs typeface="Arial"/>
            </a:endParaRPr>
          </a:p>
          <a:p>
            <a:pPr marL="648970" marR="5080" indent="-292735">
              <a:lnSpc>
                <a:spcPct val="100000"/>
              </a:lnSpc>
              <a:buAutoNum type="arabicParenR"/>
              <a:tabLst>
                <a:tab pos="681990" algn="l"/>
                <a:tab pos="7618730" algn="l"/>
              </a:tabLst>
            </a:pPr>
            <a:r>
              <a:rPr dirty="0" sz="2000">
                <a:latin typeface="Arial"/>
                <a:cs typeface="Arial"/>
              </a:rPr>
              <a:t>Dự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chủ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thể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con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(hướng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cận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top-down),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hoặc</a:t>
            </a:r>
            <a:endParaRPr sz="2000">
              <a:latin typeface="Arial"/>
              <a:cs typeface="Arial"/>
            </a:endParaRPr>
          </a:p>
          <a:p>
            <a:pPr marL="649605" marR="542290" indent="-29337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kinh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(hướng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cận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bottom-</a:t>
            </a:r>
            <a:r>
              <a:rPr dirty="0" sz="2000" spc="-25">
                <a:latin typeface="Arial"/>
                <a:cs typeface="Arial"/>
              </a:rPr>
              <a:t>up)</a:t>
            </a:r>
            <a:endParaRPr sz="2000">
              <a:latin typeface="Arial"/>
              <a:cs typeface="Arial"/>
            </a:endParaRPr>
          </a:p>
          <a:p>
            <a:pPr marL="281940" marR="612775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nay,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2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hướng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tiếp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cận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(Cognitive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Science</a:t>
            </a:r>
            <a:r>
              <a:rPr dirty="0" sz="2200" spc="-25">
                <a:latin typeface="Arial"/>
                <a:cs typeface="Arial"/>
              </a:rPr>
              <a:t> và </a:t>
            </a:r>
            <a:r>
              <a:rPr dirty="0" sz="2200">
                <a:latin typeface="Arial"/>
                <a:cs typeface="Arial"/>
              </a:rPr>
              <a:t>Cognitive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Neuroscience)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rời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lĩnh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TTNT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Suy</a:t>
            </a:r>
            <a:r>
              <a:rPr dirty="0" sz="3600" spc="-25"/>
              <a:t> </a:t>
            </a:r>
            <a:r>
              <a:rPr dirty="0" sz="3600"/>
              <a:t>nghĩ</a:t>
            </a:r>
            <a:r>
              <a:rPr dirty="0" sz="3600" spc="-35"/>
              <a:t> </a:t>
            </a:r>
            <a:r>
              <a:rPr dirty="0" sz="3600"/>
              <a:t>hợp</a:t>
            </a:r>
            <a:r>
              <a:rPr dirty="0" sz="3600" spc="-15"/>
              <a:t> </a:t>
            </a:r>
            <a:r>
              <a:rPr dirty="0" sz="3600"/>
              <a:t>lý:</a:t>
            </a:r>
            <a:r>
              <a:rPr dirty="0" sz="3600" spc="-15"/>
              <a:t> </a:t>
            </a:r>
            <a:r>
              <a:rPr dirty="0" sz="3600"/>
              <a:t>Các</a:t>
            </a:r>
            <a:r>
              <a:rPr dirty="0" sz="3600" spc="-15"/>
              <a:t> </a:t>
            </a:r>
            <a:r>
              <a:rPr dirty="0" sz="3600"/>
              <a:t>luật</a:t>
            </a:r>
            <a:r>
              <a:rPr dirty="0" sz="3600" spc="-20"/>
              <a:t> </a:t>
            </a:r>
            <a:r>
              <a:rPr dirty="0" sz="3600"/>
              <a:t>suy</a:t>
            </a:r>
            <a:r>
              <a:rPr dirty="0" sz="3600" spc="-25"/>
              <a:t> </a:t>
            </a:r>
            <a:r>
              <a:rPr dirty="0" sz="3600" spc="-20"/>
              <a:t>nghĩ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86992"/>
            <a:ext cx="8015605" cy="473519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507365" indent="-494665">
              <a:lnSpc>
                <a:spcPct val="100000"/>
              </a:lnSpc>
              <a:spcBef>
                <a:spcPts val="11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507365" algn="l"/>
              </a:tabLst>
            </a:pPr>
            <a:r>
              <a:rPr dirty="0" sz="2200">
                <a:latin typeface="Arial"/>
                <a:cs typeface="Arial"/>
              </a:rPr>
              <a:t>Chuẩn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hóa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(hoặc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tắc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hóa),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hơn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</a:t>
            </a:r>
            <a:r>
              <a:rPr dirty="0" sz="2200" spc="-25">
                <a:latin typeface="Arial"/>
                <a:cs typeface="Arial"/>
              </a:rPr>
              <a:t> tả</a:t>
            </a:r>
            <a:endParaRPr sz="2200">
              <a:latin typeface="Arial"/>
              <a:cs typeface="Arial"/>
            </a:endParaRPr>
          </a:p>
          <a:p>
            <a:pPr marL="507365" marR="5080" indent="-495300">
              <a:lnSpc>
                <a:spcPct val="100000"/>
              </a:lnSpc>
              <a:spcBef>
                <a:spcPts val="10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507365" algn="l"/>
              </a:tabLst>
            </a:pPr>
            <a:r>
              <a:rPr dirty="0" sz="2200">
                <a:latin typeface="Arial"/>
                <a:cs typeface="Arial"/>
              </a:rPr>
              <a:t>Aristotle: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Thế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tranh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đúng đắn?</a:t>
            </a:r>
            <a:endParaRPr sz="2200">
              <a:latin typeface="Arial"/>
              <a:cs typeface="Arial"/>
            </a:endParaRPr>
          </a:p>
          <a:p>
            <a:pPr marL="508000" marR="25400" indent="-495300">
              <a:lnSpc>
                <a:spcPct val="100000"/>
              </a:lnSpc>
              <a:spcBef>
                <a:spcPts val="10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50800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số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ở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Lạp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đã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những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logic</a:t>
            </a:r>
            <a:r>
              <a:rPr dirty="0" sz="2200" spc="-10">
                <a:latin typeface="Arial"/>
                <a:cs typeface="Arial"/>
              </a:rPr>
              <a:t>: </a:t>
            </a:r>
            <a:r>
              <a:rPr dirty="0" sz="2200" i="1">
                <a:latin typeface="Arial"/>
                <a:cs typeface="Arial"/>
              </a:rPr>
              <a:t>ký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hiệu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các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luật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dẫn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xuất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nghĩ</a:t>
            </a:r>
            <a:endParaRPr sz="2200">
              <a:latin typeface="Arial"/>
              <a:cs typeface="Arial"/>
            </a:endParaRPr>
          </a:p>
          <a:p>
            <a:pPr marL="508000" marR="52705" indent="-495300">
              <a:lnSpc>
                <a:spcPct val="100000"/>
              </a:lnSpc>
              <a:spcBef>
                <a:spcPts val="10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508000" algn="l"/>
              </a:tabLst>
            </a:pPr>
            <a:r>
              <a:rPr dirty="0" sz="2200">
                <a:latin typeface="Arial"/>
                <a:cs typeface="Arial"/>
              </a:rPr>
              <a:t>Mối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trực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tiếp,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triết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với </a:t>
            </a:r>
            <a:r>
              <a:rPr dirty="0" sz="2200">
                <a:latin typeface="Arial"/>
                <a:cs typeface="Arial"/>
              </a:rPr>
              <a:t>khoa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học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TTNT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đại</a:t>
            </a:r>
            <a:endParaRPr sz="2200">
              <a:latin typeface="Arial"/>
              <a:cs typeface="Arial"/>
            </a:endParaRPr>
          </a:p>
          <a:p>
            <a:pPr marL="507365" indent="-494665">
              <a:lnSpc>
                <a:spcPct val="100000"/>
              </a:lnSpc>
              <a:spcBef>
                <a:spcPts val="106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50736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vấn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đề:</a:t>
            </a:r>
            <a:endParaRPr sz="2200">
              <a:latin typeface="Arial"/>
              <a:cs typeface="Arial"/>
            </a:endParaRPr>
          </a:p>
          <a:p>
            <a:pPr lvl="1" marL="1168400" marR="253365" indent="-29591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80000"/>
              <a:buAutoNum type="arabicPeriod"/>
              <a:tabLst>
                <a:tab pos="116840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đều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nhắc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100">
                <a:latin typeface="Arial"/>
                <a:cs typeface="Arial"/>
              </a:rPr>
              <a:t>suy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nghĩ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lvl="1" marL="1168400" marR="115570" indent="-29591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80000"/>
              <a:buAutoNum type="arabicPeriod"/>
              <a:tabLst>
                <a:tab pos="1168400" algn="l"/>
              </a:tabLst>
            </a:pP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gì?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Những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tôi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tôi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có?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Hành</a:t>
            </a:r>
            <a:r>
              <a:rPr dirty="0" sz="4000" spc="-35"/>
              <a:t> </a:t>
            </a:r>
            <a:r>
              <a:rPr dirty="0" sz="4000"/>
              <a:t>động</a:t>
            </a:r>
            <a:r>
              <a:rPr dirty="0" sz="4000" spc="-35"/>
              <a:t> </a:t>
            </a:r>
            <a:r>
              <a:rPr dirty="0" sz="4000"/>
              <a:t>một</a:t>
            </a:r>
            <a:r>
              <a:rPr dirty="0" sz="4000" spc="-25"/>
              <a:t> </a:t>
            </a:r>
            <a:r>
              <a:rPr dirty="0" sz="4000"/>
              <a:t>cách</a:t>
            </a:r>
            <a:r>
              <a:rPr dirty="0" sz="4000" spc="-25"/>
              <a:t> </a:t>
            </a:r>
            <a:r>
              <a:rPr dirty="0" sz="4000"/>
              <a:t>hợp</a:t>
            </a:r>
            <a:r>
              <a:rPr dirty="0" sz="4000" spc="-25"/>
              <a:t> lý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7973695" cy="473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330835" indent="-28829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0355" algn="l"/>
              </a:tabLst>
            </a:pP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cách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hợp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lý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cần làm</a:t>
            </a:r>
            <a:endParaRPr sz="2400">
              <a:latin typeface="Arial"/>
              <a:cs typeface="Arial"/>
            </a:endParaRPr>
          </a:p>
          <a:p>
            <a:pPr marL="300355" marR="46355" indent="-28829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0355" algn="l"/>
              </a:tabLst>
            </a:pPr>
            <a:r>
              <a:rPr dirty="0" sz="2400" i="1">
                <a:latin typeface="Arial"/>
                <a:cs typeface="Arial"/>
              </a:rPr>
              <a:t>Đúng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việc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cần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làm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(hành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giúp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cực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hóa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tiêu,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có</a:t>
            </a:r>
            <a:endParaRPr sz="2400">
              <a:latin typeface="Arial"/>
              <a:cs typeface="Arial"/>
            </a:endParaRPr>
          </a:p>
          <a:p>
            <a:pPr marL="300355" marR="5080" indent="-28829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0355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phản </a:t>
            </a:r>
            <a:r>
              <a:rPr dirty="0" sz="2400">
                <a:latin typeface="Arial"/>
                <a:cs typeface="Arial"/>
              </a:rPr>
              <a:t>xạ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chớp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mắt</a:t>
            </a:r>
            <a:endParaRPr sz="2400">
              <a:latin typeface="Arial"/>
              <a:cs typeface="Arial"/>
            </a:endParaRPr>
          </a:p>
          <a:p>
            <a:pPr marL="300355" marR="346710" indent="-28829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0355" algn="l"/>
              </a:tabLst>
            </a:pPr>
            <a:r>
              <a:rPr dirty="0" sz="2400">
                <a:latin typeface="Arial"/>
                <a:cs typeface="Arial"/>
              </a:rPr>
              <a:t>Tuy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xem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hệ </a:t>
            </a:r>
            <a:r>
              <a:rPr dirty="0" sz="2400">
                <a:latin typeface="Arial"/>
                <a:cs typeface="Arial"/>
              </a:rPr>
              <a:t>thống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(nhóm)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0355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phức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toán</a:t>
            </a:r>
            <a:endParaRPr sz="2400">
              <a:latin typeface="Arial"/>
              <a:cs typeface="Arial"/>
            </a:endParaRPr>
          </a:p>
          <a:p>
            <a:pPr lvl="1" marL="627380" marR="292735" indent="-28829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738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nguyên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sẽ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tế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tế)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L1-Gioi_thieu_TTNT.ppt [Compatibility Mode]</dc:title>
  <dcterms:created xsi:type="dcterms:W3CDTF">2024-08-10T01:12:22Z</dcterms:created>
  <dcterms:modified xsi:type="dcterms:W3CDTF">2024-08-10T01:12:22Z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2024-08-10T00:00:00Z</vt:filetime>
  </property>
  <property fmtid="{D5CDD505-2E9C-101B-9397-08002B2CF9AE}" pid="5" name="Producer">
    <vt:lpwstr>3-Heights(TM) PDF Security Shell 4.8.25.2 (http://www.pdf-tools.com)</vt:lpwstr>
  </property>
</Properties>
</file>