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6620" y="791971"/>
            <a:ext cx="826515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6459" y="1606245"/>
            <a:ext cx="8285480" cy="509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8740" y="6820097"/>
            <a:ext cx="1345564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69680" y="6925795"/>
            <a:ext cx="2197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unysb.edu/" TargetMode="Externa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938" y="13246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 b="1">
                <a:latin typeface="Tahoma"/>
                <a:cs typeface="Tahoma"/>
              </a:rPr>
              <a:t>Trí</a:t>
            </a:r>
            <a:r>
              <a:rPr dirty="0" sz="5400" spc="-4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Tuệ</a:t>
            </a:r>
            <a:r>
              <a:rPr dirty="0" sz="5400" spc="-1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Nhân </a:t>
            </a:r>
            <a:r>
              <a:rPr dirty="0" sz="5400" spc="-10" b="1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0" y="54010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83305" y="4288276"/>
            <a:ext cx="4044950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5" b="1">
                <a:latin typeface="Tahoma"/>
                <a:cs typeface="Tahoma"/>
              </a:rPr>
              <a:t>Nguyễn</a:t>
            </a:r>
            <a:r>
              <a:rPr dirty="0" sz="2000" spc="-40" b="1">
                <a:latin typeface="Tahoma"/>
                <a:cs typeface="Tahoma"/>
              </a:rPr>
              <a:t> </a:t>
            </a:r>
            <a:r>
              <a:rPr dirty="0" sz="2000" spc="-5" b="1">
                <a:latin typeface="Tahoma"/>
                <a:cs typeface="Tahoma"/>
              </a:rPr>
              <a:t>Nhật</a:t>
            </a:r>
            <a:r>
              <a:rPr dirty="0" sz="2000" spc="-2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5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Arial"/>
              <a:cs typeface="Arial"/>
            </a:endParaRPr>
          </a:p>
          <a:p>
            <a:pPr algn="ctr" marL="12700" marR="5080">
              <a:lnSpc>
                <a:spcPct val="120000"/>
              </a:lnSpc>
            </a:pPr>
            <a:r>
              <a:rPr dirty="0" sz="1800" spc="-5">
                <a:latin typeface="Times New Roman"/>
                <a:cs typeface="Times New Roman"/>
              </a:rPr>
              <a:t>Viện </a:t>
            </a:r>
            <a:r>
              <a:rPr dirty="0" sz="1800">
                <a:latin typeface="Times New Roman"/>
                <a:cs typeface="Times New Roman"/>
              </a:rPr>
              <a:t>Công </a:t>
            </a:r>
            <a:r>
              <a:rPr dirty="0" sz="1800" spc="-5">
                <a:latin typeface="Times New Roman"/>
                <a:cs typeface="Times New Roman"/>
              </a:rPr>
              <a:t>nghệ </a:t>
            </a:r>
            <a:r>
              <a:rPr dirty="0" sz="1800">
                <a:latin typeface="Times New Roman"/>
                <a:cs typeface="Times New Roman"/>
              </a:rPr>
              <a:t>Thông tin và </a:t>
            </a:r>
            <a:r>
              <a:rPr dirty="0" sz="1800" spc="-5">
                <a:latin typeface="Times New Roman"/>
                <a:cs typeface="Times New Roman"/>
              </a:rPr>
              <a:t>Truyền thông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Trường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Đại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học </a:t>
            </a:r>
            <a:r>
              <a:rPr dirty="0" sz="1800">
                <a:latin typeface="Times New Roman"/>
                <a:cs typeface="Times New Roman"/>
              </a:rPr>
              <a:t>Bách </a:t>
            </a:r>
            <a:r>
              <a:rPr dirty="0" sz="1800" spc="-5">
                <a:latin typeface="Times New Roman"/>
                <a:cs typeface="Times New Roman"/>
              </a:rPr>
              <a:t>Khoa Hà</a:t>
            </a:r>
            <a:r>
              <a:rPr dirty="0" sz="1800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 spc="-715">
                <a:latin typeface="Arial MT"/>
                <a:cs typeface="Arial MT"/>
              </a:rPr>
              <a:t>ă</a:t>
            </a:r>
            <a:r>
              <a:rPr dirty="0" sz="1600">
                <a:latin typeface="Arial MT"/>
                <a:cs typeface="Arial MT"/>
              </a:rPr>
              <a:t>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</a:t>
            </a:r>
            <a:r>
              <a:rPr dirty="0" sz="1600" spc="-715">
                <a:latin typeface="Arial MT"/>
                <a:cs typeface="Arial MT"/>
              </a:rPr>
              <a:t>ọ</a:t>
            </a:r>
            <a:r>
              <a:rPr dirty="0" sz="1600">
                <a:latin typeface="Arial MT"/>
                <a:cs typeface="Arial MT"/>
              </a:rPr>
              <a:t>c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2009-2010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dirty="0" spc="-170">
                <a:latin typeface="Times New Roman"/>
                <a:cs typeface="Times New Roman"/>
              </a:rPr>
              <a:t>Bài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toán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30">
                <a:latin typeface="Times New Roman"/>
                <a:cs typeface="Times New Roman"/>
              </a:rPr>
              <a:t>học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155">
                <a:latin typeface="Times New Roman"/>
                <a:cs typeface="Times New Roman"/>
              </a:rPr>
              <a:t>máy</a:t>
            </a:r>
            <a:r>
              <a:rPr dirty="0">
                <a:latin typeface="Times New Roman"/>
                <a:cs typeface="Times New Roman"/>
              </a:rPr>
              <a:t> –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120">
                <a:latin typeface="Times New Roman"/>
                <a:cs typeface="Times New Roman"/>
              </a:rPr>
              <a:t>Các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thành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20">
                <a:latin typeface="Times New Roman"/>
                <a:cs typeface="Times New Roman"/>
              </a:rPr>
              <a:t>phần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35">
                <a:latin typeface="Times New Roman"/>
                <a:cs typeface="Times New Roman"/>
              </a:rPr>
              <a:t>chính</a:t>
            </a:r>
            <a:r>
              <a:rPr dirty="0" spc="10">
                <a:latin typeface="Times New Roman"/>
                <a:cs typeface="Times New Roman"/>
              </a:rPr>
              <a:t> </a:t>
            </a:r>
            <a:r>
              <a:rPr dirty="0" spc="-140"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51686"/>
            <a:ext cx="7776209" cy="92710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ch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 spc="-1070">
                <a:latin typeface="Arial MT"/>
                <a:cs typeface="Arial MT"/>
              </a:rPr>
              <a:t>ụ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(training/learning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examples)</a:t>
            </a:r>
            <a:endParaRPr sz="24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88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ướ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ẫ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qu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trình</a:t>
            </a:r>
            <a:r>
              <a:rPr dirty="0" sz="1800" spc="-5">
                <a:latin typeface="Arial MT"/>
                <a:cs typeface="Arial MT"/>
              </a:rPr>
              <a:t> 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(training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feedback)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</a:t>
            </a:r>
            <a:r>
              <a:rPr dirty="0" sz="1800" spc="-595">
                <a:latin typeface="Arial MT"/>
                <a:cs typeface="Arial MT"/>
              </a:rPr>
              <a:t>ứ</a:t>
            </a:r>
            <a:r>
              <a:rPr dirty="0" sz="180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0348" y="2453132"/>
            <a:ext cx="7527290" cy="958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790" marR="38925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nga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 các ví 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5">
                <a:latin typeface="Arial MT"/>
                <a:cs typeface="Arial MT"/>
              </a:rPr>
              <a:t> ha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5">
                <a:latin typeface="Arial MT"/>
                <a:cs typeface="Arial MT"/>
              </a:rPr>
              <a:t> l</a:t>
            </a:r>
            <a:r>
              <a:rPr dirty="0" sz="1800">
                <a:latin typeface="Arial MT"/>
                <a:cs typeface="Arial MT"/>
              </a:rPr>
              <a:t>à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cung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giá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(vd: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</a:t>
            </a:r>
            <a:r>
              <a:rPr dirty="0" sz="1800" spc="-595">
                <a:latin typeface="Arial MT"/>
                <a:cs typeface="Arial MT"/>
              </a:rPr>
              <a:t>ừ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môi  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610">
                <a:latin typeface="Arial MT"/>
                <a:cs typeface="Arial MT"/>
              </a:rPr>
              <a:t>ườ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độ</a:t>
            </a:r>
            <a:r>
              <a:rPr dirty="0" sz="1800">
                <a:latin typeface="Arial MT"/>
                <a:cs typeface="Arial MT"/>
              </a:rPr>
              <a:t>ng)</a:t>
            </a:r>
            <a:endParaRPr sz="1800">
              <a:latin typeface="Arial MT"/>
              <a:cs typeface="Arial MT"/>
            </a:endParaRPr>
          </a:p>
          <a:p>
            <a:pPr marL="224790" indent="-212725">
              <a:lnSpc>
                <a:spcPct val="100000"/>
              </a:lnSpc>
              <a:spcBef>
                <a:spcPts val="860"/>
              </a:spcBef>
              <a:buClr>
                <a:srgbClr val="3B822F"/>
              </a:buClr>
              <a:buChar char="•"/>
              <a:tabLst>
                <a:tab pos="224790" algn="l"/>
                <a:tab pos="225425" algn="l"/>
              </a:tabLst>
            </a:pPr>
            <a:r>
              <a:rPr dirty="0" sz="1800" spc="-5">
                <a:latin typeface="Arial MT"/>
                <a:cs typeface="Arial MT"/>
              </a:rPr>
              <a:t>Cá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iá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 (supervised)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>
                <a:latin typeface="Arial MT"/>
                <a:cs typeface="Arial MT"/>
              </a:rPr>
              <a:t>ay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khô</a:t>
            </a:r>
            <a:r>
              <a:rPr dirty="0" sz="1800" spc="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ó g</a:t>
            </a:r>
            <a:r>
              <a:rPr dirty="0" sz="1800" spc="-5">
                <a:latin typeface="Arial MT"/>
                <a:cs typeface="Arial MT"/>
              </a:rPr>
              <a:t>iá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3276092"/>
            <a:ext cx="7416800" cy="10680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224790">
              <a:lnSpc>
                <a:spcPct val="100000"/>
              </a:lnSpc>
              <a:spcBef>
                <a:spcPts val="960"/>
              </a:spcBef>
            </a:pPr>
            <a:r>
              <a:rPr dirty="0" sz="1800">
                <a:latin typeface="Arial MT"/>
                <a:cs typeface="Arial MT"/>
              </a:rPr>
              <a:t>(unsupervised)</a:t>
            </a:r>
            <a:endParaRPr sz="1800">
              <a:latin typeface="Arial MT"/>
              <a:cs typeface="Arial MT"/>
            </a:endParaRPr>
          </a:p>
          <a:p>
            <a:pPr marL="224790" marR="5080" indent="-212725">
              <a:lnSpc>
                <a:spcPct val="100000"/>
              </a:lnSpc>
              <a:spcBef>
                <a:spcPts val="865"/>
              </a:spcBef>
              <a:buClr>
                <a:srgbClr val="3B822F"/>
              </a:buClr>
              <a:buChar char="•"/>
              <a:tabLst>
                <a:tab pos="224790" algn="l"/>
                <a:tab pos="225425" algn="l"/>
              </a:tabLst>
            </a:pPr>
            <a:r>
              <a:rPr dirty="0" sz="1800" spc="-5">
                <a:latin typeface="Arial MT"/>
                <a:cs typeface="Arial MT"/>
              </a:rPr>
              <a:t>Cá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thích</a:t>
            </a:r>
            <a:r>
              <a:rPr dirty="0" sz="1800" spc="-5">
                <a:latin typeface="Arial MT"/>
                <a:cs typeface="Arial MT"/>
              </a:rPr>
              <a:t> 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800">
                <a:latin typeface="Arial MT"/>
                <a:cs typeface="Arial MT"/>
              </a:rPr>
              <a:t>đạ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cho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5">
                <a:latin typeface="Arial MT"/>
                <a:cs typeface="Arial MT"/>
              </a:rPr>
              <a:t> cá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v</a:t>
            </a:r>
            <a:r>
              <a:rPr dirty="0" sz="1800">
                <a:latin typeface="Arial MT"/>
                <a:cs typeface="Arial MT"/>
              </a:rPr>
              <a:t>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5">
                <a:latin typeface="Arial MT"/>
                <a:cs typeface="Arial MT"/>
              </a:rPr>
              <a:t> s</a:t>
            </a:r>
            <a:r>
              <a:rPr dirty="0" sz="1800" spc="-800">
                <a:latin typeface="Arial MT"/>
                <a:cs typeface="Arial MT"/>
              </a:rPr>
              <a:t>ẽ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310">
                <a:latin typeface="Arial MT"/>
                <a:cs typeface="Arial MT"/>
              </a:rPr>
              <a:t>ử 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620">
                <a:latin typeface="Arial MT"/>
                <a:cs typeface="Arial MT"/>
              </a:rPr>
              <a:t>ở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la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(future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examples)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739" y="4422902"/>
            <a:ext cx="7444740" cy="2078989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2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400" spc="-5">
                <a:latin typeface="Arial MT"/>
                <a:cs typeface="Arial MT"/>
              </a:rPr>
              <a:t>Xá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1475">
                <a:latin typeface="Arial MT"/>
                <a:cs typeface="Arial MT"/>
              </a:rPr>
              <a:t>đ</a:t>
            </a:r>
            <a:r>
              <a:rPr dirty="0" sz="2400" spc="-1470">
                <a:latin typeface="Arial MT"/>
                <a:cs typeface="Arial MT"/>
              </a:rPr>
              <a:t>ị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tiê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(gi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ệ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  <a:p>
            <a:pPr lvl="1" marL="707390" indent="-212725">
              <a:lnSpc>
                <a:spcPct val="100000"/>
              </a:lnSpc>
              <a:spcBef>
                <a:spcPts val="880"/>
              </a:spcBef>
              <a:buClr>
                <a:srgbClr val="3B822F"/>
              </a:buClr>
              <a:buChar char="•"/>
              <a:tabLst>
                <a:tab pos="707390" algn="l"/>
                <a:tab pos="708025" algn="l"/>
              </a:tabLst>
            </a:pPr>
            <a:r>
              <a:rPr dirty="0" sz="1800" spc="-5">
                <a:latin typeface="Arial MT"/>
                <a:cs typeface="Arial MT"/>
              </a:rPr>
              <a:t>F:</a:t>
            </a:r>
            <a:r>
              <a:rPr dirty="0" sz="1800" spc="4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{0,1}</a:t>
            </a:r>
            <a:endParaRPr sz="1800">
              <a:latin typeface="Arial MT"/>
              <a:cs typeface="Arial MT"/>
            </a:endParaRPr>
          </a:p>
          <a:p>
            <a:pPr lvl="1" marL="707390" indent="-212725">
              <a:lnSpc>
                <a:spcPct val="100000"/>
              </a:lnSpc>
              <a:spcBef>
                <a:spcPts val="865"/>
              </a:spcBef>
              <a:buClr>
                <a:srgbClr val="3B822F"/>
              </a:buClr>
              <a:buChar char="•"/>
              <a:tabLst>
                <a:tab pos="707390" algn="l"/>
                <a:tab pos="708025" algn="l"/>
              </a:tabLst>
            </a:pPr>
            <a:r>
              <a:rPr dirty="0" sz="1800" spc="-5">
                <a:latin typeface="Arial MT"/>
                <a:cs typeface="Arial MT"/>
              </a:rPr>
              <a:t>F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 →</a:t>
            </a:r>
            <a:r>
              <a:rPr dirty="0" sz="1800" spc="-5">
                <a:latin typeface="Arial MT"/>
                <a:cs typeface="Arial MT"/>
              </a:rPr>
              <a:t> {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nhãn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p}</a:t>
            </a:r>
            <a:endParaRPr sz="1800">
              <a:latin typeface="Arial MT"/>
              <a:cs typeface="Arial MT"/>
            </a:endParaRPr>
          </a:p>
          <a:p>
            <a:pPr lvl="1" marL="707390" indent="-212725">
              <a:lnSpc>
                <a:spcPct val="100000"/>
              </a:lnSpc>
              <a:spcBef>
                <a:spcPts val="865"/>
              </a:spcBef>
              <a:buClr>
                <a:srgbClr val="3B822F"/>
              </a:buClr>
              <a:buChar char="•"/>
              <a:tabLst>
                <a:tab pos="707390" algn="l"/>
                <a:tab pos="708025" algn="l"/>
              </a:tabLst>
            </a:pPr>
            <a:r>
              <a:rPr dirty="0" sz="1800" spc="-5">
                <a:latin typeface="Arial MT"/>
                <a:cs typeface="Arial MT"/>
              </a:rPr>
              <a:t>F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 →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baseline="25462" sz="1800">
                <a:latin typeface="Arial MT"/>
                <a:cs typeface="Arial MT"/>
              </a:rPr>
              <a:t>+</a:t>
            </a:r>
            <a:r>
              <a:rPr dirty="0" baseline="25462" sz="1800" spc="247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(mi</a:t>
            </a:r>
            <a:r>
              <a:rPr dirty="0" sz="1800" spc="-800">
                <a:latin typeface="Arial MT"/>
                <a:cs typeface="Arial MT"/>
              </a:rPr>
              <a:t>ề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tri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>
                <a:latin typeface="Arial MT"/>
                <a:cs typeface="Arial MT"/>
              </a:rPr>
              <a:t>ng)</a:t>
            </a:r>
            <a:endParaRPr sz="1800">
              <a:latin typeface="Arial MT"/>
              <a:cs typeface="Arial MT"/>
            </a:endParaRPr>
          </a:p>
          <a:p>
            <a:pPr lvl="1" marL="707390" indent="-212725">
              <a:lnSpc>
                <a:spcPct val="100000"/>
              </a:lnSpc>
              <a:spcBef>
                <a:spcPts val="865"/>
              </a:spcBef>
              <a:buClr>
                <a:srgbClr val="3B822F"/>
              </a:buClr>
              <a:buChar char="•"/>
              <a:tabLst>
                <a:tab pos="707390" algn="l"/>
                <a:tab pos="708025" algn="l"/>
              </a:tabLst>
            </a:pPr>
            <a:r>
              <a:rPr dirty="0" sz="180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720"/>
              </a:spcBef>
            </a:pPr>
            <a:r>
              <a:rPr dirty="0" spc="-170">
                <a:latin typeface="Times New Roman"/>
                <a:cs typeface="Times New Roman"/>
              </a:rPr>
              <a:t>Bài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toán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 spc="-30">
                <a:latin typeface="Times New Roman"/>
                <a:cs typeface="Times New Roman"/>
              </a:rPr>
              <a:t>học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155">
                <a:latin typeface="Times New Roman"/>
                <a:cs typeface="Times New Roman"/>
              </a:rPr>
              <a:t>máy</a:t>
            </a:r>
            <a:r>
              <a:rPr dirty="0">
                <a:latin typeface="Times New Roman"/>
                <a:cs typeface="Times New Roman"/>
              </a:rPr>
              <a:t> –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120">
                <a:latin typeface="Times New Roman"/>
                <a:cs typeface="Times New Roman"/>
              </a:rPr>
              <a:t>Các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thành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20">
                <a:latin typeface="Times New Roman"/>
                <a:cs typeface="Times New Roman"/>
              </a:rPr>
              <a:t>phần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35">
                <a:latin typeface="Times New Roman"/>
                <a:cs typeface="Times New Roman"/>
              </a:rPr>
              <a:t>chính</a:t>
            </a:r>
            <a:r>
              <a:rPr dirty="0" spc="10">
                <a:latin typeface="Times New Roman"/>
                <a:cs typeface="Times New Roman"/>
              </a:rPr>
              <a:t> </a:t>
            </a:r>
            <a:r>
              <a:rPr dirty="0" spc="-140">
                <a:latin typeface="Times New Roman"/>
                <a:cs typeface="Times New Roman"/>
              </a:rPr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701038"/>
            <a:ext cx="7326630" cy="46761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ch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các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tiê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5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>
                <a:latin typeface="Arial MT"/>
                <a:cs typeface="Arial MT"/>
              </a:rPr>
              <a:t>Hàm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ứ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polynomial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</a:t>
            </a:r>
            <a:r>
              <a:rPr dirty="0" sz="1800">
                <a:latin typeface="Arial MT"/>
                <a:cs typeface="Arial MT"/>
              </a:rPr>
              <a:t>unction)</a:t>
            </a:r>
            <a:endParaRPr sz="18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 spc="-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lu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t (a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set</a:t>
            </a:r>
            <a:r>
              <a:rPr dirty="0" sz="1800" spc="-5">
                <a:latin typeface="Arial MT"/>
                <a:cs typeface="Arial MT"/>
              </a:rPr>
              <a:t> o</a:t>
            </a:r>
            <a:r>
              <a:rPr dirty="0" sz="1800">
                <a:latin typeface="Arial MT"/>
                <a:cs typeface="Arial MT"/>
              </a:rPr>
              <a:t>f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rules)</a:t>
            </a:r>
            <a:endParaRPr sz="18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 spc="-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cây</a:t>
            </a:r>
            <a:r>
              <a:rPr dirty="0" sz="1800" spc="-5">
                <a:latin typeface="Arial MT"/>
                <a:cs typeface="Arial MT"/>
              </a:rPr>
              <a:t> qu</a:t>
            </a:r>
            <a:r>
              <a:rPr dirty="0" sz="1800">
                <a:latin typeface="Arial MT"/>
                <a:cs typeface="Arial MT"/>
              </a:rPr>
              <a:t>y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decision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tree)</a:t>
            </a:r>
            <a:endParaRPr sz="18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 spc="-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620">
                <a:latin typeface="Arial MT"/>
                <a:cs typeface="Arial MT"/>
              </a:rPr>
              <a:t>ơ</a:t>
            </a:r>
            <a:r>
              <a:rPr dirty="0" sz="1800">
                <a:latin typeface="Arial MT"/>
                <a:cs typeface="Arial MT"/>
              </a:rPr>
              <a:t>-ron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nhân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artificial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neural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network)</a:t>
            </a:r>
            <a:endParaRPr sz="18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270">
                <a:latin typeface="Arial MT"/>
                <a:cs typeface="Arial MT"/>
              </a:rPr>
              <a:t>Lựa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chọn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một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giải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thuật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học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máy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có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5">
                <a:latin typeface="Arial MT"/>
                <a:cs typeface="Arial MT"/>
              </a:rPr>
              <a:t>thể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học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(xấp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625">
                <a:latin typeface="Arial MT"/>
                <a:cs typeface="Arial MT"/>
              </a:rPr>
              <a:t>xỉ)</a:t>
            </a:r>
            <a:endParaRPr sz="240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</a:pP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 </a:t>
            </a:r>
            <a:r>
              <a:rPr dirty="0" sz="2400" spc="-10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tiêu</a:t>
            </a:r>
            <a:endParaRPr sz="24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5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pháp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ồ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(Regression-based)</a:t>
            </a:r>
            <a:endParaRPr sz="1800">
              <a:latin typeface="Arial MT"/>
              <a:cs typeface="Arial MT"/>
            </a:endParaRPr>
          </a:p>
          <a:p>
            <a:pPr lvl="1" marL="681990" indent="-21336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pháp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lu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5">
                <a:latin typeface="Arial MT"/>
                <a:cs typeface="Arial MT"/>
              </a:rPr>
              <a:t>Rul</a:t>
            </a:r>
            <a:r>
              <a:rPr dirty="0" sz="1800">
                <a:latin typeface="Arial MT"/>
                <a:cs typeface="Arial MT"/>
              </a:rPr>
              <a:t>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inductio</a:t>
            </a:r>
            <a:r>
              <a:rPr dirty="0" sz="1800" spc="10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pháp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cây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quy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(ID3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</a:t>
            </a:r>
            <a:r>
              <a:rPr dirty="0" sz="1800" spc="-800">
                <a:latin typeface="Arial MT"/>
                <a:cs typeface="Arial MT"/>
              </a:rPr>
              <a:t>ặ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C4.5)</a:t>
            </a:r>
            <a:endParaRPr sz="18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pháp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la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tru</a:t>
            </a:r>
            <a:r>
              <a:rPr dirty="0" sz="1800" spc="-5">
                <a:latin typeface="Arial MT"/>
                <a:cs typeface="Arial MT"/>
              </a:rPr>
              <a:t>y</a:t>
            </a:r>
            <a:r>
              <a:rPr dirty="0" sz="1800" spc="-800">
                <a:latin typeface="Arial MT"/>
                <a:cs typeface="Arial MT"/>
              </a:rPr>
              <a:t>ề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610">
                <a:latin typeface="Arial MT"/>
                <a:cs typeface="Arial MT"/>
              </a:rPr>
              <a:t>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(Back-propagation)</a:t>
            </a:r>
            <a:endParaRPr sz="18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180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7" name="object 7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Các</a:t>
            </a:r>
            <a:r>
              <a:rPr dirty="0" sz="4000" spc="-25"/>
              <a:t> </a:t>
            </a:r>
            <a:r>
              <a:rPr dirty="0" sz="4000"/>
              <a:t>vấn</a:t>
            </a:r>
            <a:r>
              <a:rPr dirty="0" sz="4000" spc="-15"/>
              <a:t> </a:t>
            </a:r>
            <a:r>
              <a:rPr dirty="0" sz="4000"/>
              <a:t>đề</a:t>
            </a:r>
            <a:r>
              <a:rPr dirty="0" sz="4000" spc="-10"/>
              <a:t> </a:t>
            </a:r>
            <a:r>
              <a:rPr dirty="0" sz="4000"/>
              <a:t>trong</a:t>
            </a:r>
            <a:r>
              <a:rPr dirty="0" sz="4000" spc="-5"/>
              <a:t> Học</a:t>
            </a:r>
            <a:r>
              <a:rPr dirty="0" sz="4000" spc="-15"/>
              <a:t> </a:t>
            </a:r>
            <a:r>
              <a:rPr dirty="0" sz="4000"/>
              <a:t>máy</a:t>
            </a:r>
            <a:r>
              <a:rPr dirty="0" sz="4000" spc="-15"/>
              <a:t> </a:t>
            </a:r>
            <a:r>
              <a:rPr dirty="0" sz="4000"/>
              <a:t>(1)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777238"/>
            <a:ext cx="7973059" cy="342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thu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má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(Learnin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algorithm)</a:t>
            </a:r>
            <a:endParaRPr sz="2400">
              <a:latin typeface="Arial MT"/>
              <a:cs typeface="Arial MT"/>
            </a:endParaRPr>
          </a:p>
          <a:p>
            <a:pPr lvl="1" marL="681990" marR="5080" indent="-212725">
              <a:lnSpc>
                <a:spcPct val="100000"/>
              </a:lnSpc>
              <a:spcBef>
                <a:spcPts val="1805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200" spc="-5">
                <a:latin typeface="Arial MT"/>
                <a:cs typeface="Arial MT"/>
              </a:rPr>
              <a:t>Nh</a:t>
            </a:r>
            <a:r>
              <a:rPr dirty="0" sz="2200" spc="-730">
                <a:latin typeface="Arial MT"/>
                <a:cs typeface="Arial MT"/>
              </a:rPr>
              <a:t>ữ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</a:t>
            </a:r>
            <a:r>
              <a:rPr dirty="0" sz="2200" spc="-5">
                <a:latin typeface="Arial MT"/>
                <a:cs typeface="Arial MT"/>
              </a:rPr>
              <a:t>u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máy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nà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</a:t>
            </a:r>
            <a:r>
              <a:rPr dirty="0" sz="2200" spc="-980">
                <a:latin typeface="Arial MT"/>
                <a:cs typeface="Arial MT"/>
              </a:rPr>
              <a:t>ể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(x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</a:t>
            </a:r>
            <a:r>
              <a:rPr dirty="0" sz="2200" spc="-1714">
                <a:latin typeface="Arial MT"/>
                <a:cs typeface="Arial MT"/>
              </a:rPr>
              <a:t>ỉ</a:t>
            </a:r>
            <a:r>
              <a:rPr dirty="0" sz="2200">
                <a:latin typeface="Arial MT"/>
                <a:cs typeface="Arial MT"/>
              </a:rPr>
              <a:t>)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hàm 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tiêu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c?</a:t>
            </a:r>
            <a:endParaRPr sz="2200">
              <a:latin typeface="Arial MT"/>
              <a:cs typeface="Arial MT"/>
            </a:endParaRPr>
          </a:p>
          <a:p>
            <a:pPr lvl="1" marL="681990" marR="180340" indent="-212725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200" spc="-254">
                <a:latin typeface="Arial MT"/>
                <a:cs typeface="Arial MT"/>
              </a:rPr>
              <a:t>Với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150">
                <a:latin typeface="Arial MT"/>
                <a:cs typeface="Arial MT"/>
              </a:rPr>
              <a:t>những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điều</a:t>
            </a:r>
            <a:r>
              <a:rPr dirty="0" sz="2200" spc="-48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kiện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nào,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một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giải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thuật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học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máy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đã</a:t>
            </a:r>
            <a:r>
              <a:rPr dirty="0" sz="2200" spc="-48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chọn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980">
                <a:latin typeface="Arial MT"/>
                <a:cs typeface="Arial MT"/>
              </a:rPr>
              <a:t>ẽ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(t</a:t>
            </a:r>
            <a:r>
              <a:rPr dirty="0" sz="2200" spc="-5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n)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hàm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tiêu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c?</a:t>
            </a:r>
            <a:endParaRPr sz="2200">
              <a:latin typeface="Arial MT"/>
              <a:cs typeface="Arial MT"/>
            </a:endParaRPr>
          </a:p>
          <a:p>
            <a:pPr lvl="1" marL="681990" marR="210185" indent="-212725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200" spc="-535">
                <a:latin typeface="Arial MT"/>
                <a:cs typeface="Arial MT"/>
              </a:rPr>
              <a:t>Đối</a:t>
            </a:r>
            <a:r>
              <a:rPr dirty="0" sz="2200" spc="-53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</a:t>
            </a:r>
            <a:r>
              <a:rPr dirty="0" sz="2200" spc="-25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một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400">
                <a:latin typeface="Arial MT"/>
                <a:cs typeface="Arial MT"/>
              </a:rPr>
              <a:t>lĩnh</a:t>
            </a:r>
            <a:r>
              <a:rPr dirty="0" sz="2200" spc="-395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vực</a:t>
            </a:r>
            <a:r>
              <a:rPr dirty="0" sz="2200" spc="-24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bài toán </a:t>
            </a:r>
            <a:r>
              <a:rPr dirty="0" sz="2200" spc="-490">
                <a:latin typeface="Arial MT"/>
                <a:cs typeface="Arial MT"/>
              </a:rPr>
              <a:t>cụ</a:t>
            </a:r>
            <a:r>
              <a:rPr dirty="0" sz="2200" spc="-484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thể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và </a:t>
            </a:r>
            <a:r>
              <a:rPr dirty="0" sz="2200" spc="-655">
                <a:latin typeface="Arial MT"/>
                <a:cs typeface="Arial MT"/>
              </a:rPr>
              <a:t>đối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</a:t>
            </a:r>
            <a:r>
              <a:rPr dirty="0" sz="2200" spc="-25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một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cách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biểu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diễn</a:t>
            </a:r>
            <a:r>
              <a:rPr dirty="0" sz="2200">
                <a:latin typeface="Arial MT"/>
                <a:cs typeface="Arial MT"/>
              </a:rPr>
              <a:t> 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 </a:t>
            </a:r>
            <a:r>
              <a:rPr dirty="0" sz="2200" spc="-490">
                <a:latin typeface="Arial MT"/>
                <a:cs typeface="Arial MT"/>
              </a:rPr>
              <a:t>dụ</a:t>
            </a:r>
            <a:r>
              <a:rPr dirty="0" sz="2200" spc="-475">
                <a:latin typeface="Arial MT"/>
                <a:cs typeface="Arial MT"/>
              </a:rPr>
              <a:t> </a:t>
            </a:r>
            <a:r>
              <a:rPr dirty="0" sz="2200" spc="-495">
                <a:latin typeface="Arial MT"/>
                <a:cs typeface="Arial MT"/>
              </a:rPr>
              <a:t>(đối</a:t>
            </a:r>
            <a:r>
              <a:rPr dirty="0" sz="2200" spc="-459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tượng)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cụ</a:t>
            </a:r>
            <a:r>
              <a:rPr dirty="0" sz="2200" spc="-48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thể,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giải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thuật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học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máy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nà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ố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Các</a:t>
            </a:r>
            <a:r>
              <a:rPr dirty="0" sz="4000" spc="-25"/>
              <a:t> </a:t>
            </a:r>
            <a:r>
              <a:rPr dirty="0" sz="4000"/>
              <a:t>vấn</a:t>
            </a:r>
            <a:r>
              <a:rPr dirty="0" sz="4000" spc="-15"/>
              <a:t> </a:t>
            </a:r>
            <a:r>
              <a:rPr dirty="0" sz="4000"/>
              <a:t>đề</a:t>
            </a:r>
            <a:r>
              <a:rPr dirty="0" sz="4000" spc="-10"/>
              <a:t> </a:t>
            </a:r>
            <a:r>
              <a:rPr dirty="0" sz="4000"/>
              <a:t>trong</a:t>
            </a:r>
            <a:r>
              <a:rPr dirty="0" sz="4000" spc="-5"/>
              <a:t> Học</a:t>
            </a:r>
            <a:r>
              <a:rPr dirty="0" sz="4000" spc="-15"/>
              <a:t> </a:t>
            </a:r>
            <a:r>
              <a:rPr dirty="0" sz="4000"/>
              <a:t>máy</a:t>
            </a:r>
            <a:r>
              <a:rPr dirty="0" sz="4000" spc="-15"/>
              <a:t> </a:t>
            </a:r>
            <a:r>
              <a:rPr dirty="0" sz="4000"/>
              <a:t>(2)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777238"/>
            <a:ext cx="7670165" cy="308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-1070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(Trainin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examples)</a:t>
            </a:r>
            <a:endParaRPr sz="24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1805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200">
                <a:latin typeface="Arial MT"/>
                <a:cs typeface="Arial MT"/>
              </a:rPr>
              <a:t>Bao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nhiê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là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đủ</a:t>
            </a:r>
            <a:r>
              <a:rPr dirty="0" sz="2200">
                <a:latin typeface="Arial MT"/>
                <a:cs typeface="Arial MT"/>
              </a:rPr>
              <a:t>?</a:t>
            </a:r>
            <a:endParaRPr sz="2200">
              <a:latin typeface="Arial MT"/>
              <a:cs typeface="Arial MT"/>
            </a:endParaRPr>
          </a:p>
          <a:p>
            <a:pPr algn="just" lvl="1" marL="681990" marR="51435" indent="-212725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200">
                <a:latin typeface="Arial MT"/>
                <a:cs typeface="Arial MT"/>
              </a:rPr>
              <a:t>Kích </a:t>
            </a:r>
            <a:r>
              <a:rPr dirty="0" sz="2200" spc="-300">
                <a:latin typeface="Arial MT"/>
                <a:cs typeface="Arial MT"/>
              </a:rPr>
              <a:t>thước</a:t>
            </a:r>
            <a:r>
              <a:rPr dirty="0" sz="2200" spc="-29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tập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học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(tập huấn </a:t>
            </a:r>
            <a:r>
              <a:rPr dirty="0" sz="2200" spc="-165">
                <a:latin typeface="Arial MT"/>
                <a:cs typeface="Arial MT"/>
              </a:rPr>
              <a:t>luyện) </a:t>
            </a:r>
            <a:r>
              <a:rPr dirty="0" sz="2200" spc="-330">
                <a:latin typeface="Arial MT"/>
                <a:cs typeface="Arial MT"/>
              </a:rPr>
              <a:t>ảnh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hưởng</a:t>
            </a:r>
            <a:r>
              <a:rPr dirty="0" sz="2200" spc="-29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thế 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nào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655">
                <a:latin typeface="Arial MT"/>
                <a:cs typeface="Arial MT"/>
              </a:rPr>
              <a:t>đối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980">
                <a:latin typeface="Arial MT"/>
                <a:cs typeface="Arial MT"/>
              </a:rPr>
              <a:t>độ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chính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xác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hàm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mục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tiêu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học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495">
                <a:latin typeface="Arial MT"/>
                <a:cs typeface="Arial MT"/>
              </a:rPr>
              <a:t>được?</a:t>
            </a:r>
            <a:endParaRPr sz="2200">
              <a:latin typeface="Arial MT"/>
              <a:cs typeface="Arial MT"/>
            </a:endParaRPr>
          </a:p>
          <a:p>
            <a:pPr algn="just" lvl="1" marL="681990" marR="5080" indent="-212725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ỗ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(nhi</a:t>
            </a:r>
            <a:r>
              <a:rPr dirty="0" sz="2200" spc="-985">
                <a:latin typeface="Arial MT"/>
                <a:cs typeface="Arial MT"/>
              </a:rPr>
              <a:t>ễ</a:t>
            </a:r>
            <a:r>
              <a:rPr dirty="0" sz="2200" spc="-5">
                <a:latin typeface="Arial MT"/>
                <a:cs typeface="Arial MT"/>
              </a:rPr>
              <a:t>u</a:t>
            </a:r>
            <a:r>
              <a:rPr dirty="0" sz="2200">
                <a:latin typeface="Arial MT"/>
                <a:cs typeface="Arial MT"/>
              </a:rPr>
              <a:t>)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và/ho</a:t>
            </a:r>
            <a:r>
              <a:rPr dirty="0" sz="2200" spc="-985">
                <a:latin typeface="Arial MT"/>
                <a:cs typeface="Arial MT"/>
              </a:rPr>
              <a:t>ặ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gi</a:t>
            </a:r>
            <a:r>
              <a:rPr dirty="0" sz="2200">
                <a:latin typeface="Arial MT"/>
                <a:cs typeface="Arial MT"/>
              </a:rPr>
              <a:t>á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</a:t>
            </a:r>
            <a:r>
              <a:rPr dirty="0" sz="2200" spc="-1714">
                <a:latin typeface="Arial MT"/>
                <a:cs typeface="Arial MT"/>
              </a:rPr>
              <a:t>ị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</a:t>
            </a:r>
            <a:r>
              <a:rPr dirty="0" sz="2200" spc="-5">
                <a:latin typeface="Arial MT"/>
                <a:cs typeface="Arial MT"/>
              </a:rPr>
              <a:t>u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c  </a:t>
            </a:r>
            <a:r>
              <a:rPr dirty="0" sz="2200">
                <a:latin typeface="Arial MT"/>
                <a:cs typeface="Arial MT"/>
              </a:rPr>
              <a:t>tính </a:t>
            </a:r>
            <a:r>
              <a:rPr dirty="0" sz="2200" spc="-5">
                <a:latin typeface="Arial MT"/>
                <a:cs typeface="Arial MT"/>
              </a:rPr>
              <a:t>(missing-value) </a:t>
            </a:r>
            <a:r>
              <a:rPr dirty="0" sz="2200" spc="-330">
                <a:latin typeface="Arial MT"/>
                <a:cs typeface="Arial MT"/>
              </a:rPr>
              <a:t>ảnh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hưởng</a:t>
            </a:r>
            <a:r>
              <a:rPr dirty="0" sz="2200" spc="-29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thế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nào </a:t>
            </a:r>
            <a:r>
              <a:rPr dirty="0" sz="2200" spc="-655">
                <a:latin typeface="Arial MT"/>
                <a:cs typeface="Arial MT"/>
              </a:rPr>
              <a:t>đối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 </a:t>
            </a:r>
            <a:r>
              <a:rPr dirty="0" sz="2200" spc="-980">
                <a:latin typeface="Arial MT"/>
                <a:cs typeface="Arial MT"/>
              </a:rPr>
              <a:t>độ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chính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xác?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Các</a:t>
            </a:r>
            <a:r>
              <a:rPr dirty="0" sz="4000" spc="-25"/>
              <a:t> </a:t>
            </a:r>
            <a:r>
              <a:rPr dirty="0" sz="4000"/>
              <a:t>vấn</a:t>
            </a:r>
            <a:r>
              <a:rPr dirty="0" sz="4000" spc="-15"/>
              <a:t> </a:t>
            </a:r>
            <a:r>
              <a:rPr dirty="0" sz="4000"/>
              <a:t>đề</a:t>
            </a:r>
            <a:r>
              <a:rPr dirty="0" sz="4000" spc="-10"/>
              <a:t> </a:t>
            </a:r>
            <a:r>
              <a:rPr dirty="0" sz="4000"/>
              <a:t>trong</a:t>
            </a:r>
            <a:r>
              <a:rPr dirty="0" sz="4000" spc="-5"/>
              <a:t> Học</a:t>
            </a:r>
            <a:r>
              <a:rPr dirty="0" sz="4000" spc="-15"/>
              <a:t> </a:t>
            </a:r>
            <a:r>
              <a:rPr dirty="0" sz="4000"/>
              <a:t>máy</a:t>
            </a:r>
            <a:r>
              <a:rPr dirty="0" sz="4000" spc="-15"/>
              <a:t> </a:t>
            </a:r>
            <a:r>
              <a:rPr dirty="0" sz="4000"/>
              <a:t>(3)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777238"/>
            <a:ext cx="7769225" cy="308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Qu</a:t>
            </a:r>
            <a:r>
              <a:rPr dirty="0" sz="2400">
                <a:latin typeface="Arial MT"/>
                <a:cs typeface="Arial MT"/>
              </a:rPr>
              <a:t>á</a:t>
            </a:r>
            <a:r>
              <a:rPr dirty="0" sz="2400" spc="-5">
                <a:latin typeface="Arial MT"/>
                <a:cs typeface="Arial MT"/>
              </a:rPr>
              <a:t> trìn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(Learnin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process)</a:t>
            </a:r>
            <a:endParaRPr sz="2400">
              <a:latin typeface="Arial MT"/>
              <a:cs typeface="Arial MT"/>
            </a:endParaRPr>
          </a:p>
          <a:p>
            <a:pPr lvl="1" marL="681990" marR="5080" indent="-325755">
              <a:lnSpc>
                <a:spcPct val="100000"/>
              </a:lnSpc>
              <a:spcBef>
                <a:spcPts val="1805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2200" spc="-200">
                <a:latin typeface="Arial MT"/>
                <a:cs typeface="Arial MT"/>
              </a:rPr>
              <a:t>Chiến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375">
                <a:latin typeface="Arial MT"/>
                <a:cs typeface="Arial MT"/>
              </a:rPr>
              <a:t>lược</a:t>
            </a:r>
            <a:r>
              <a:rPr dirty="0" sz="2200" spc="-24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tối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 spc="-365">
                <a:latin typeface="Arial MT"/>
                <a:cs typeface="Arial MT"/>
              </a:rPr>
              <a:t>ưu</a:t>
            </a:r>
            <a:r>
              <a:rPr dirty="0" sz="2200" spc="-2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cho </a:t>
            </a:r>
            <a:r>
              <a:rPr dirty="0" sz="2200" spc="-245">
                <a:latin typeface="Arial MT"/>
                <a:cs typeface="Arial MT"/>
              </a:rPr>
              <a:t>việc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lựa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chọn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thứ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70">
                <a:latin typeface="Arial MT"/>
                <a:cs typeface="Arial MT"/>
              </a:rPr>
              <a:t>tự</a:t>
            </a:r>
            <a:r>
              <a:rPr dirty="0" sz="2200" spc="-235">
                <a:latin typeface="Arial MT"/>
                <a:cs typeface="Arial MT"/>
              </a:rPr>
              <a:t> </a:t>
            </a:r>
            <a:r>
              <a:rPr dirty="0" sz="2200" spc="-365">
                <a:latin typeface="Arial MT"/>
                <a:cs typeface="Arial MT"/>
              </a:rPr>
              <a:t>sử</a:t>
            </a:r>
            <a:r>
              <a:rPr dirty="0" sz="2200" spc="-24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dụng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(khai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thác)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c?</a:t>
            </a:r>
            <a:endParaRPr sz="2200">
              <a:latin typeface="Arial MT"/>
              <a:cs typeface="Arial MT"/>
            </a:endParaRPr>
          </a:p>
          <a:p>
            <a:pPr lvl="1" marL="681990" marR="161925" indent="-325755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2200" spc="-5">
                <a:latin typeface="Arial MT"/>
                <a:cs typeface="Arial MT"/>
              </a:rPr>
              <a:t>Các </a:t>
            </a:r>
            <a:r>
              <a:rPr dirty="0" sz="2200" spc="-200">
                <a:latin typeface="Arial MT"/>
                <a:cs typeface="Arial MT"/>
              </a:rPr>
              <a:t>chiến </a:t>
            </a:r>
            <a:r>
              <a:rPr dirty="0" sz="2200" spc="-375">
                <a:latin typeface="Arial MT"/>
                <a:cs typeface="Arial MT"/>
              </a:rPr>
              <a:t>lược</a:t>
            </a:r>
            <a:r>
              <a:rPr dirty="0" sz="2200" spc="-37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lựa</a:t>
            </a:r>
            <a:r>
              <a:rPr dirty="0" sz="2200" spc="-24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chọn</a:t>
            </a:r>
            <a:r>
              <a:rPr dirty="0" sz="2200" spc="-24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này làm thay </a:t>
            </a:r>
            <a:r>
              <a:rPr dirty="0" sz="2200" spc="-655">
                <a:latin typeface="Arial MT"/>
                <a:cs typeface="Arial MT"/>
              </a:rPr>
              <a:t>đổi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mức</a:t>
            </a:r>
            <a:r>
              <a:rPr dirty="0" sz="2200" spc="-240">
                <a:latin typeface="Arial MT"/>
                <a:cs typeface="Arial MT"/>
              </a:rPr>
              <a:t> </a:t>
            </a:r>
            <a:r>
              <a:rPr dirty="0" sz="2200" spc="-980">
                <a:latin typeface="Arial MT"/>
                <a:cs typeface="Arial MT"/>
              </a:rPr>
              <a:t>độ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phức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toán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máy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730">
                <a:latin typeface="Arial MT"/>
                <a:cs typeface="Arial MT"/>
              </a:rPr>
              <a:t>ư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ế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nào?</a:t>
            </a:r>
            <a:endParaRPr sz="2200">
              <a:latin typeface="Arial MT"/>
              <a:cs typeface="Arial MT"/>
            </a:endParaRPr>
          </a:p>
          <a:p>
            <a:pPr lvl="1" marL="681990" marR="142240" indent="-325755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Char char="•"/>
              <a:tabLst>
                <a:tab pos="681990" algn="l"/>
                <a:tab pos="682625" algn="l"/>
              </a:tabLst>
            </a:pPr>
            <a:r>
              <a:rPr dirty="0" sz="2200" spc="-5">
                <a:latin typeface="Arial MT"/>
                <a:cs typeface="Arial MT"/>
              </a:rPr>
              <a:t>Các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tri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85">
                <a:latin typeface="Arial MT"/>
                <a:cs typeface="Arial MT"/>
              </a:rPr>
              <a:t>thức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cụ</a:t>
            </a:r>
            <a:r>
              <a:rPr dirty="0" sz="2200" spc="-48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thể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bài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toán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(ngoài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các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dụ</a:t>
            </a:r>
            <a:r>
              <a:rPr dirty="0" sz="2200" spc="-48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học)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ón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gó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nà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</a:t>
            </a:r>
            <a:r>
              <a:rPr dirty="0" sz="2200">
                <a:latin typeface="Arial MT"/>
                <a:cs typeface="Arial MT"/>
              </a:rPr>
              <a:t>á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trình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Các</a:t>
            </a:r>
            <a:r>
              <a:rPr dirty="0" sz="4000" spc="-25"/>
              <a:t> </a:t>
            </a:r>
            <a:r>
              <a:rPr dirty="0" sz="4000"/>
              <a:t>vấn</a:t>
            </a:r>
            <a:r>
              <a:rPr dirty="0" sz="4000" spc="-15"/>
              <a:t> </a:t>
            </a:r>
            <a:r>
              <a:rPr dirty="0" sz="4000"/>
              <a:t>đề</a:t>
            </a:r>
            <a:r>
              <a:rPr dirty="0" sz="4000" spc="-10"/>
              <a:t> </a:t>
            </a:r>
            <a:r>
              <a:rPr dirty="0" sz="4000"/>
              <a:t>trong</a:t>
            </a:r>
            <a:r>
              <a:rPr dirty="0" sz="4000" spc="-5"/>
              <a:t> Học</a:t>
            </a:r>
            <a:r>
              <a:rPr dirty="0" sz="4000" spc="-15"/>
              <a:t> </a:t>
            </a:r>
            <a:r>
              <a:rPr dirty="0" sz="4000"/>
              <a:t>máy</a:t>
            </a:r>
            <a:r>
              <a:rPr dirty="0" sz="4000" spc="-15"/>
              <a:t> </a:t>
            </a:r>
            <a:r>
              <a:rPr dirty="0" sz="4000"/>
              <a:t>(4)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625981"/>
            <a:ext cx="8209915" cy="490664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-5">
                <a:latin typeface="Arial MT"/>
                <a:cs typeface="Arial MT"/>
              </a:rPr>
              <a:t> n</a:t>
            </a:r>
            <a:r>
              <a:rPr dirty="0" sz="2400" spc="-1075">
                <a:latin typeface="Arial MT"/>
                <a:cs typeface="Arial MT"/>
              </a:rPr>
              <a:t>ă</a:t>
            </a:r>
            <a:r>
              <a:rPr dirty="0" sz="2400" spc="-5">
                <a:latin typeface="Arial MT"/>
                <a:cs typeface="Arial MT"/>
              </a:rPr>
              <a:t>ng/gi</a:t>
            </a:r>
            <a:r>
              <a:rPr dirty="0" sz="2400" spc="-830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(Learnin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capability)</a:t>
            </a:r>
            <a:endParaRPr sz="2400">
              <a:latin typeface="Arial MT"/>
              <a:cs typeface="Arial MT"/>
            </a:endParaRPr>
          </a:p>
          <a:p>
            <a:pPr lvl="1" marL="554355" indent="-19748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Char char="•"/>
              <a:tabLst>
                <a:tab pos="554990" algn="l"/>
              </a:tabLst>
            </a:pP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iê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nà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c?</a:t>
            </a:r>
            <a:endParaRPr sz="2000">
              <a:latin typeface="Arial MT"/>
              <a:cs typeface="Arial MT"/>
            </a:endParaRPr>
          </a:p>
          <a:p>
            <a:pPr lvl="2" marL="1351915" marR="52069" indent="-44450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5000"/>
              <a:buFont typeface="Wingdings"/>
              <a:buChar char=""/>
              <a:tabLst>
                <a:tab pos="1351915" algn="l"/>
                <a:tab pos="1352550" algn="l"/>
                <a:tab pos="3802379" algn="l"/>
                <a:tab pos="4213860" algn="l"/>
                <a:tab pos="4265295" algn="l"/>
              </a:tabLst>
            </a:pP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ễ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iêu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K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894">
                <a:latin typeface="Arial MT"/>
                <a:cs typeface="Arial MT"/>
              </a:rPr>
              <a:t>ă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ễ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(vd: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tuy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n  tính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/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tuy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n)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vs.</a:t>
            </a:r>
            <a:r>
              <a:rPr dirty="0" sz="2000">
                <a:latin typeface="Arial MT"/>
                <a:cs typeface="Arial MT"/>
              </a:rPr>
              <a:t>		</a:t>
            </a:r>
            <a:r>
              <a:rPr dirty="0" sz="2000" spc="-730">
                <a:latin typeface="Arial MT"/>
                <a:cs typeface="Arial MT"/>
              </a:rPr>
              <a:t>Đ</a:t>
            </a:r>
            <a:r>
              <a:rPr dirty="0" sz="2000" spc="-725">
                <a:latin typeface="Arial MT"/>
                <a:cs typeface="Arial MT"/>
              </a:rPr>
              <a:t>ộ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</a:t>
            </a:r>
            <a:r>
              <a:rPr dirty="0" sz="2000" spc="-665">
                <a:latin typeface="Arial MT"/>
                <a:cs typeface="Arial MT"/>
              </a:rPr>
              <a:t>ư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quá 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endParaRPr sz="2000">
              <a:latin typeface="Arial MT"/>
              <a:cs typeface="Arial MT"/>
            </a:endParaRPr>
          </a:p>
          <a:p>
            <a:pPr lvl="1" marL="554355" marR="50800" indent="-1968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554990" algn="l"/>
              </a:tabLst>
            </a:pP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180">
                <a:latin typeface="Arial MT"/>
                <a:cs typeface="Arial MT"/>
              </a:rPr>
              <a:t>giới</a:t>
            </a:r>
            <a:r>
              <a:rPr dirty="0" sz="2000" spc="-17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hạn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(trên lý </a:t>
            </a:r>
            <a:r>
              <a:rPr dirty="0" sz="2000" spc="-130">
                <a:latin typeface="Arial MT"/>
                <a:cs typeface="Arial MT"/>
              </a:rPr>
              <a:t>thuyết)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khả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năng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300">
                <a:latin typeface="Arial MT"/>
                <a:cs typeface="Arial MT"/>
              </a:rPr>
              <a:t> của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229">
                <a:latin typeface="Arial MT"/>
                <a:cs typeface="Arial MT"/>
              </a:rPr>
              <a:t>giải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thuật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má</a:t>
            </a:r>
            <a:r>
              <a:rPr dirty="0" sz="2000" spc="-5">
                <a:latin typeface="Arial MT"/>
                <a:cs typeface="Arial MT"/>
              </a:rPr>
              <a:t>y?</a:t>
            </a:r>
            <a:endParaRPr sz="2000">
              <a:latin typeface="Arial MT"/>
              <a:cs typeface="Arial MT"/>
            </a:endParaRPr>
          </a:p>
          <a:p>
            <a:pPr lvl="1" marL="554355" indent="-19748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554990" algn="l"/>
              </a:tabLst>
            </a:pPr>
            <a:r>
              <a:rPr dirty="0" sz="2000" spc="-305">
                <a:latin typeface="Arial MT"/>
                <a:cs typeface="Arial MT"/>
              </a:rPr>
              <a:t>Khả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năng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quát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hóa (generalize)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hệ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thống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từ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học?</a:t>
            </a:r>
            <a:endParaRPr sz="2000">
              <a:latin typeface="Arial MT"/>
              <a:cs typeface="Arial MT"/>
            </a:endParaRPr>
          </a:p>
          <a:p>
            <a:pPr lvl="2" marL="1351915" marR="360045" indent="-316230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63888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650">
                <a:latin typeface="Arial MT"/>
                <a:cs typeface="Arial MT"/>
              </a:rPr>
              <a:t>Để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trán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đề</a:t>
            </a:r>
            <a:r>
              <a:rPr dirty="0" sz="1800" spc="-5">
                <a:latin typeface="Arial MT"/>
                <a:cs typeface="Arial MT"/>
              </a:rPr>
              <a:t> “over-fitting</a:t>
            </a:r>
            <a:r>
              <a:rPr dirty="0" sz="1800">
                <a:latin typeface="Arial MT"/>
                <a:cs typeface="Arial MT"/>
              </a:rPr>
              <a:t>”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(</a:t>
            </a:r>
            <a:r>
              <a:rPr dirty="0" sz="1800" spc="-800">
                <a:latin typeface="Arial MT"/>
                <a:cs typeface="Arial MT"/>
              </a:rPr>
              <a:t>đạ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độ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chính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trên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 spc="-5">
                <a:latin typeface="Arial MT"/>
                <a:cs typeface="Arial MT"/>
              </a:rPr>
              <a:t>c,  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đạ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độ</a:t>
            </a:r>
            <a:r>
              <a:rPr dirty="0" sz="1800" spc="-5">
                <a:latin typeface="Arial MT"/>
                <a:cs typeface="Arial MT"/>
              </a:rPr>
              <a:t> chín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5">
                <a:latin typeface="Arial MT"/>
                <a:cs typeface="Arial MT"/>
              </a:rPr>
              <a:t>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rên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ử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nghi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m)</a:t>
            </a:r>
            <a:endParaRPr sz="1800">
              <a:latin typeface="Arial MT"/>
              <a:cs typeface="Arial MT"/>
            </a:endParaRPr>
          </a:p>
          <a:p>
            <a:pPr marL="551815" marR="20320" indent="-325755">
              <a:lnSpc>
                <a:spcPct val="100000"/>
              </a:lnSpc>
              <a:spcBef>
                <a:spcPts val="950"/>
              </a:spcBef>
              <a:buClr>
                <a:srgbClr val="3B822F"/>
              </a:buClr>
              <a:buChar char="•"/>
              <a:tabLst>
                <a:tab pos="551815" algn="l"/>
                <a:tab pos="552450" algn="l"/>
              </a:tabLst>
            </a:pPr>
            <a:r>
              <a:rPr dirty="0" sz="2000" spc="-305">
                <a:latin typeface="Arial MT"/>
                <a:cs typeface="Arial MT"/>
              </a:rPr>
              <a:t>Khả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năng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hệ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thống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tự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động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thay </a:t>
            </a:r>
            <a:r>
              <a:rPr dirty="0" sz="2000" spc="-600">
                <a:latin typeface="Arial MT"/>
                <a:cs typeface="Arial MT"/>
              </a:rPr>
              <a:t>đổi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(thích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nghi)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biểu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(cấu</a:t>
            </a:r>
            <a:r>
              <a:rPr dirty="0" sz="2000" spc="-5">
                <a:latin typeface="Arial MT"/>
                <a:cs typeface="Arial MT"/>
              </a:rPr>
              <a:t> trúc)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bê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tron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nó?</a:t>
            </a:r>
            <a:endParaRPr sz="2000">
              <a:latin typeface="Arial MT"/>
              <a:cs typeface="Arial MT"/>
            </a:endParaRPr>
          </a:p>
          <a:p>
            <a:pPr lvl="1" marL="1351915" marR="159385" indent="-316230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63888"/>
              <a:buFont typeface="Wingdings"/>
              <a:buChar char=""/>
              <a:tabLst>
                <a:tab pos="1351915" algn="l"/>
                <a:tab pos="1352550" algn="l"/>
              </a:tabLst>
            </a:pPr>
            <a:r>
              <a:rPr dirty="0" sz="1800" spc="-650">
                <a:latin typeface="Arial MT"/>
                <a:cs typeface="Arial MT"/>
              </a:rPr>
              <a:t>Để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cải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thiện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khả</a:t>
            </a:r>
            <a:r>
              <a:rPr dirty="0" sz="1800" spc="-235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năng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(của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hệ</a:t>
            </a:r>
            <a:r>
              <a:rPr dirty="0" sz="1800" spc="-30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thống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35">
                <a:latin typeface="Arial MT"/>
                <a:cs typeface="Arial MT"/>
              </a:rPr>
              <a:t>đối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với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việc)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biểu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diễn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và </a:t>
            </a:r>
            <a:r>
              <a:rPr dirty="0" sz="1800" spc="-270">
                <a:latin typeface="Arial MT"/>
                <a:cs typeface="Arial MT"/>
              </a:rPr>
              <a:t>học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hàm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0794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Vấn</a:t>
            </a:r>
            <a:r>
              <a:rPr dirty="0" sz="4200" spc="-20"/>
              <a:t> </a:t>
            </a:r>
            <a:r>
              <a:rPr dirty="0" sz="4200" spc="-5"/>
              <a:t>đề</a:t>
            </a:r>
            <a:r>
              <a:rPr dirty="0" sz="4200" spc="-25"/>
              <a:t> </a:t>
            </a:r>
            <a:r>
              <a:rPr dirty="0" sz="4200" spc="-5"/>
              <a:t>over-fitting</a:t>
            </a:r>
            <a:r>
              <a:rPr dirty="0" sz="4200" spc="-40"/>
              <a:t> </a:t>
            </a:r>
            <a:r>
              <a:rPr dirty="0" sz="4200" spc="-5"/>
              <a:t>(1)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3139" y="1777238"/>
            <a:ext cx="7994015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tiê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t)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h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1070">
                <a:latin typeface="Arial MT"/>
                <a:cs typeface="Arial MT"/>
              </a:rPr>
              <a:t>ẽ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i  là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 b="1">
                <a:latin typeface="Arial"/>
                <a:cs typeface="Arial"/>
              </a:rPr>
              <a:t>qu</a:t>
            </a:r>
            <a:r>
              <a:rPr dirty="0" sz="2400" b="1">
                <a:latin typeface="Arial"/>
                <a:cs typeface="Arial"/>
              </a:rPr>
              <a:t>á</a:t>
            </a:r>
            <a:r>
              <a:rPr dirty="0" sz="2400" spc="-5" b="1">
                <a:latin typeface="Arial"/>
                <a:cs typeface="Arial"/>
              </a:rPr>
              <a:t> khớp/qu</a:t>
            </a:r>
            <a:r>
              <a:rPr dirty="0" sz="2400" b="1">
                <a:latin typeface="Arial"/>
                <a:cs typeface="Arial"/>
              </a:rPr>
              <a:t>á </a:t>
            </a:r>
            <a:r>
              <a:rPr dirty="0" sz="2400" spc="-5" b="1">
                <a:latin typeface="Arial"/>
                <a:cs typeface="Arial"/>
              </a:rPr>
              <a:t>ph</a:t>
            </a:r>
            <a:r>
              <a:rPr dirty="0" sz="2400" b="1">
                <a:latin typeface="Arial"/>
                <a:cs typeface="Arial"/>
              </a:rPr>
              <a:t>ù</a:t>
            </a:r>
            <a:r>
              <a:rPr dirty="0" sz="2400" spc="-10" b="1">
                <a:latin typeface="Arial"/>
                <a:cs typeface="Arial"/>
              </a:rPr>
              <a:t> h</a:t>
            </a:r>
            <a:r>
              <a:rPr dirty="0" sz="2400" spc="-5" b="1">
                <a:latin typeface="Arial"/>
                <a:cs typeface="Arial"/>
              </a:rPr>
              <a:t>ợ</a:t>
            </a:r>
            <a:r>
              <a:rPr dirty="0" sz="2400" b="1">
                <a:latin typeface="Arial"/>
                <a:cs typeface="Arial"/>
              </a:rPr>
              <a:t>p</a:t>
            </a:r>
            <a:r>
              <a:rPr dirty="0" sz="2400" spc="-5" b="1">
                <a:latin typeface="Arial"/>
                <a:cs typeface="Arial"/>
              </a:rPr>
              <a:t> (ove</a:t>
            </a:r>
            <a:r>
              <a:rPr dirty="0" sz="2400" b="1">
                <a:latin typeface="Arial"/>
                <a:cs typeface="Arial"/>
              </a:rPr>
              <a:t>r</a:t>
            </a:r>
            <a:r>
              <a:rPr dirty="0" sz="2400" spc="-5" b="1">
                <a:latin typeface="Arial"/>
                <a:cs typeface="Arial"/>
              </a:rPr>
              <a:t>-fit</a:t>
            </a:r>
            <a:r>
              <a:rPr dirty="0" sz="2400" b="1">
                <a:latin typeface="Arial"/>
                <a:cs typeface="Arial"/>
              </a:rPr>
              <a:t>)</a:t>
            </a:r>
            <a:r>
              <a:rPr dirty="0" sz="2400" spc="1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t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-5">
                <a:latin typeface="Arial MT"/>
                <a:cs typeface="Arial MT"/>
              </a:rPr>
              <a:t> 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u 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ồ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 t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 </a:t>
            </a: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tiê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h</a:t>
            </a:r>
            <a:r>
              <a:rPr dirty="0" sz="2400" i="1">
                <a:latin typeface="Arial"/>
                <a:cs typeface="Arial"/>
              </a:rPr>
              <a:t>’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sa</a:t>
            </a:r>
            <a:r>
              <a:rPr dirty="0" sz="2400">
                <a:latin typeface="Arial MT"/>
                <a:cs typeface="Arial MT"/>
              </a:rPr>
              <a:t>o </a:t>
            </a:r>
            <a:r>
              <a:rPr dirty="0" sz="2400" spc="-5">
                <a:latin typeface="Arial MT"/>
                <a:cs typeface="Arial MT"/>
              </a:rPr>
              <a:t>cho:</a:t>
            </a:r>
            <a:endParaRPr sz="2400">
              <a:latin typeface="Arial MT"/>
              <a:cs typeface="Arial MT"/>
            </a:endParaRPr>
          </a:p>
          <a:p>
            <a:pPr lvl="1" marL="641350" marR="364490" indent="-171450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Font typeface="Arial MT"/>
              <a:buChar char="•"/>
              <a:tabLst>
                <a:tab pos="641350" algn="l"/>
                <a:tab pos="979169" algn="l"/>
              </a:tabLst>
            </a:pPr>
            <a:r>
              <a:rPr dirty="0" sz="2000" spc="-5" i="1">
                <a:latin typeface="Arial"/>
                <a:cs typeface="Arial"/>
              </a:rPr>
              <a:t>h’	</a:t>
            </a:r>
            <a:r>
              <a:rPr dirty="0" sz="2000" spc="-5">
                <a:latin typeface="Arial MT"/>
                <a:cs typeface="Arial MT"/>
              </a:rPr>
              <a:t>kém phù </a:t>
            </a:r>
            <a:r>
              <a:rPr dirty="0" sz="2000" spc="-235">
                <a:latin typeface="Arial MT"/>
                <a:cs typeface="Arial MT"/>
              </a:rPr>
              <a:t>hợp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hơn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(đạt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chính xác kém </a:t>
            </a:r>
            <a:r>
              <a:rPr dirty="0" sz="2000" spc="-180">
                <a:latin typeface="Arial MT"/>
                <a:cs typeface="Arial MT"/>
              </a:rPr>
              <a:t>hơn) </a:t>
            </a:r>
            <a:r>
              <a:rPr dirty="0" sz="2000" spc="-5" i="1">
                <a:latin typeface="Arial"/>
                <a:cs typeface="Arial"/>
              </a:rPr>
              <a:t>h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tập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665">
                <a:latin typeface="Arial MT"/>
                <a:cs typeface="Arial MT"/>
              </a:rPr>
              <a:t>ư</a:t>
            </a:r>
            <a:r>
              <a:rPr dirty="0" sz="2000" spc="-10">
                <a:latin typeface="Arial MT"/>
                <a:cs typeface="Arial MT"/>
              </a:rPr>
              <a:t>ng</a:t>
            </a:r>
            <a:endParaRPr sz="2000">
              <a:latin typeface="Arial MT"/>
              <a:cs typeface="Arial MT"/>
            </a:endParaRPr>
          </a:p>
          <a:p>
            <a:pPr lvl="1" marL="641350" marR="413384" indent="-17208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Font typeface="Arial MT"/>
              <a:buChar char="•"/>
              <a:tabLst>
                <a:tab pos="641985" algn="l"/>
              </a:tabLst>
            </a:pPr>
            <a:r>
              <a:rPr dirty="0" sz="2000" spc="-5" i="1">
                <a:latin typeface="Arial"/>
                <a:cs typeface="Arial"/>
              </a:rPr>
              <a:t>h’ </a:t>
            </a:r>
            <a:r>
              <a:rPr dirty="0" sz="2000" spc="-600">
                <a:latin typeface="Arial MT"/>
                <a:cs typeface="Arial MT"/>
              </a:rPr>
              <a:t>đạt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chính xác cao </a:t>
            </a:r>
            <a:r>
              <a:rPr dirty="0" sz="2000" spc="-235">
                <a:latin typeface="Arial MT"/>
                <a:cs typeface="Arial MT"/>
              </a:rPr>
              <a:t>hơn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h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toàn </a:t>
            </a:r>
            <a:r>
              <a:rPr dirty="0" sz="2000" spc="-450">
                <a:latin typeface="Arial MT"/>
                <a:cs typeface="Arial MT"/>
              </a:rPr>
              <a:t>bộ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tập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dữ</a:t>
            </a:r>
            <a:r>
              <a:rPr dirty="0" sz="2000" spc="-33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liệu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(bao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gồm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cả</a:t>
            </a:r>
            <a:r>
              <a:rPr dirty="0" sz="2000" spc="-345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những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dụ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sử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dụng</a:t>
            </a:r>
            <a:r>
              <a:rPr dirty="0" sz="2000" spc="-5">
                <a:latin typeface="Arial MT"/>
                <a:cs typeface="Arial MT"/>
              </a:rPr>
              <a:t> sau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huấn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luyện)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445308"/>
            <a:ext cx="7856855" cy="96774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1075">
                <a:latin typeface="Arial MT"/>
                <a:cs typeface="Arial MT"/>
              </a:rPr>
              <a:t>ấ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1070">
                <a:latin typeface="Arial MT"/>
                <a:cs typeface="Arial MT"/>
              </a:rPr>
              <a:t>ề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over-fittin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810">
                <a:latin typeface="Arial MT"/>
                <a:cs typeface="Arial MT"/>
              </a:rPr>
              <a:t>ư</a:t>
            </a:r>
            <a:r>
              <a:rPr dirty="0" sz="2400" spc="-815">
                <a:latin typeface="Arial MT"/>
                <a:cs typeface="Arial MT"/>
              </a:rPr>
              <a:t>ờ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nguyê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nhân:</a:t>
            </a:r>
            <a:endParaRPr sz="2400">
              <a:latin typeface="Arial MT"/>
              <a:cs typeface="Arial MT"/>
            </a:endParaRPr>
          </a:p>
          <a:p>
            <a:pPr lvl="1" marL="641350" indent="-171450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Char char="•"/>
              <a:tabLst>
                <a:tab pos="641350" algn="l"/>
              </a:tabLst>
            </a:pPr>
            <a:r>
              <a:rPr dirty="0" sz="2000" spc="-305">
                <a:latin typeface="Arial MT"/>
                <a:cs typeface="Arial MT"/>
              </a:rPr>
              <a:t>Lỗi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(nhiễu)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tập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huấn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luyện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(do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thu </a:t>
            </a:r>
            <a:r>
              <a:rPr dirty="0" sz="2000" spc="-114">
                <a:latin typeface="Arial MT"/>
                <a:cs typeface="Arial MT"/>
              </a:rPr>
              <a:t>thập/xây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dựng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50384" y="5265364"/>
            <a:ext cx="7414895" cy="11836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060"/>
              </a:spcBef>
            </a:pP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10">
                <a:latin typeface="Arial MT"/>
                <a:cs typeface="Arial MT"/>
              </a:rPr>
              <a:t>u)</a:t>
            </a:r>
            <a:endParaRPr sz="2000">
              <a:latin typeface="Arial MT"/>
              <a:cs typeface="Arial MT"/>
            </a:endParaRPr>
          </a:p>
          <a:p>
            <a:pPr marL="183515" marR="5080" indent="-1714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184150" algn="l"/>
              </a:tabLst>
            </a:pPr>
            <a:r>
              <a:rPr dirty="0" sz="2000" spc="-450">
                <a:latin typeface="Arial MT"/>
                <a:cs typeface="Arial MT"/>
              </a:rPr>
              <a:t>Số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275">
                <a:latin typeface="Arial MT"/>
                <a:cs typeface="Arial MT"/>
              </a:rPr>
              <a:t>lượng</a:t>
            </a:r>
            <a:r>
              <a:rPr dirty="0" sz="2000" spc="-27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ví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quá </a:t>
            </a:r>
            <a:r>
              <a:rPr dirty="0" sz="2000" spc="-229">
                <a:latin typeface="Arial MT"/>
                <a:cs typeface="Arial MT"/>
              </a:rPr>
              <a:t>nhỏ,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 </a:t>
            </a:r>
            <a:r>
              <a:rPr dirty="0" sz="2000" spc="-600">
                <a:latin typeface="Arial MT"/>
                <a:cs typeface="Arial MT"/>
              </a:rPr>
              <a:t>đại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diện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cho toàn </a:t>
            </a:r>
            <a:r>
              <a:rPr dirty="0" sz="2000" spc="-450">
                <a:latin typeface="Arial MT"/>
                <a:cs typeface="Arial MT"/>
              </a:rPr>
              <a:t>bộ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tập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bà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toá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4" name="object 14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0794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Vấn</a:t>
            </a:r>
            <a:r>
              <a:rPr dirty="0" sz="4200" spc="-20"/>
              <a:t> </a:t>
            </a:r>
            <a:r>
              <a:rPr dirty="0" sz="4200" spc="-5"/>
              <a:t>đề</a:t>
            </a:r>
            <a:r>
              <a:rPr dirty="0" sz="4200" spc="-25"/>
              <a:t> </a:t>
            </a:r>
            <a:r>
              <a:rPr dirty="0" sz="4200" spc="-5"/>
              <a:t>over-fitting</a:t>
            </a:r>
            <a:r>
              <a:rPr dirty="0" sz="4200" spc="-40"/>
              <a:t> </a:t>
            </a:r>
            <a:r>
              <a:rPr dirty="0" sz="4200" spc="-5"/>
              <a:t>(2)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2937510"/>
            </a:xfrm>
            <a:custGeom>
              <a:avLst/>
              <a:gdLst/>
              <a:ahLst/>
              <a:cxnLst/>
              <a:rect l="l" t="t" r="r" b="b"/>
              <a:pathLst>
                <a:path w="9144000" h="293751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55039" y="1736090"/>
            <a:ext cx="8127365" cy="3971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marR="248285" indent="-228600">
              <a:lnSpc>
                <a:spcPct val="1056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79400" algn="l"/>
              </a:tabLst>
            </a:pP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 spc="-795">
                <a:latin typeface="Arial MT"/>
                <a:cs typeface="Arial MT"/>
              </a:rPr>
              <a:t>ử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 MT"/>
                <a:cs typeface="Arial MT"/>
              </a:rPr>
              <a:t>là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toà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 spc="-1070">
                <a:latin typeface="Arial MT"/>
                <a:cs typeface="Arial MT"/>
              </a:rPr>
              <a:t>ộ</a:t>
            </a:r>
            <a:r>
              <a:rPr dirty="0" sz="2400" spc="-5">
                <a:latin typeface="Arial MT"/>
                <a:cs typeface="Arial MT"/>
              </a:rPr>
              <a:t> 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v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5">
                <a:latin typeface="Arial MT"/>
                <a:cs typeface="Arial MT"/>
              </a:rPr>
              <a:t> d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D_trai</a:t>
            </a:r>
            <a:r>
              <a:rPr dirty="0" sz="2400" spc="-5">
                <a:latin typeface="Courier New"/>
                <a:cs typeface="Courier New"/>
              </a:rPr>
              <a:t>n</a:t>
            </a:r>
            <a:r>
              <a:rPr dirty="0" sz="2400" spc="-800">
                <a:latin typeface="Courier New"/>
                <a:cs typeface="Courier New"/>
              </a:rPr>
              <a:t> </a:t>
            </a:r>
            <a:r>
              <a:rPr dirty="0" sz="2400">
                <a:latin typeface="Arial MT"/>
                <a:cs typeface="Arial MT"/>
              </a:rPr>
              <a:t>là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 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ví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 spc="-1070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  <a:p>
            <a:pPr marL="279400" marR="43180" indent="-228600">
              <a:lnSpc>
                <a:spcPct val="100000"/>
              </a:lnSpc>
              <a:spcBef>
                <a:spcPts val="18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79400" algn="l"/>
                <a:tab pos="1389380" algn="l"/>
              </a:tabLst>
            </a:pP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 spc="-795">
                <a:latin typeface="Arial MT"/>
                <a:cs typeface="Arial MT"/>
              </a:rPr>
              <a:t>ử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Er</a:t>
            </a:r>
            <a:r>
              <a:rPr dirty="0" sz="2400" spc="-5">
                <a:latin typeface="Courier New"/>
                <a:cs typeface="Courier New"/>
              </a:rPr>
              <a:t>r</a:t>
            </a:r>
            <a:r>
              <a:rPr dirty="0" baseline="-20833" sz="2400" spc="-7">
                <a:latin typeface="Courier New"/>
                <a:cs typeface="Courier New"/>
              </a:rPr>
              <a:t>D</a:t>
            </a:r>
            <a:r>
              <a:rPr dirty="0" sz="2400" spc="-10">
                <a:latin typeface="Courier New"/>
                <a:cs typeface="Courier New"/>
              </a:rPr>
              <a:t>(h</a:t>
            </a:r>
            <a:r>
              <a:rPr dirty="0" sz="2400" spc="-5">
                <a:latin typeface="Courier New"/>
                <a:cs typeface="Courier New"/>
              </a:rPr>
              <a:t>)</a:t>
            </a:r>
            <a:r>
              <a:rPr dirty="0" sz="2400" spc="-790">
                <a:latin typeface="Courier New"/>
                <a:cs typeface="Courier New"/>
              </a:rPr>
              <a:t> </a:t>
            </a:r>
            <a:r>
              <a:rPr dirty="0" sz="2400">
                <a:latin typeface="Arial MT"/>
                <a:cs typeface="Arial MT"/>
              </a:rPr>
              <a:t>là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795">
                <a:latin typeface="Arial MT"/>
                <a:cs typeface="Arial MT"/>
              </a:rPr>
              <a:t>ứ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1075">
                <a:latin typeface="Arial MT"/>
                <a:cs typeface="Arial MT"/>
              </a:rPr>
              <a:t>ỗ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à </a:t>
            </a:r>
            <a:r>
              <a:rPr dirty="0" sz="2400" spc="-5">
                <a:latin typeface="Arial MT"/>
                <a:cs typeface="Arial MT"/>
              </a:rPr>
              <a:t>gi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 </a:t>
            </a:r>
            <a:r>
              <a:rPr dirty="0" sz="2400" spc="-5">
                <a:latin typeface="Courier New"/>
                <a:cs typeface="Courier New"/>
              </a:rPr>
              <a:t>h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>
                <a:latin typeface="Arial MT"/>
                <a:cs typeface="Arial MT"/>
              </a:rPr>
              <a:t>sinh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đố</a:t>
            </a:r>
            <a:r>
              <a:rPr dirty="0" sz="2400">
                <a:latin typeface="Arial MT"/>
                <a:cs typeface="Arial MT"/>
              </a:rPr>
              <a:t>i  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	</a:t>
            </a:r>
            <a:r>
              <a:rPr dirty="0" sz="2400" spc="-5">
                <a:latin typeface="Courier New"/>
                <a:cs typeface="Courier New"/>
              </a:rPr>
              <a:t>D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và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Er</a:t>
            </a:r>
            <a:r>
              <a:rPr dirty="0" sz="2400" spc="-5">
                <a:latin typeface="Courier New"/>
                <a:cs typeface="Courier New"/>
              </a:rPr>
              <a:t>r</a:t>
            </a:r>
            <a:r>
              <a:rPr dirty="0" baseline="-20833" sz="2400" spc="-7">
                <a:latin typeface="Courier New"/>
                <a:cs typeface="Courier New"/>
              </a:rPr>
              <a:t>D_train</a:t>
            </a:r>
            <a:r>
              <a:rPr dirty="0" sz="2400" spc="-10">
                <a:latin typeface="Courier New"/>
                <a:cs typeface="Courier New"/>
              </a:rPr>
              <a:t>(h</a:t>
            </a:r>
            <a:r>
              <a:rPr dirty="0" sz="2400" spc="-5">
                <a:latin typeface="Courier New"/>
                <a:cs typeface="Courier New"/>
              </a:rPr>
              <a:t>)</a:t>
            </a:r>
            <a:r>
              <a:rPr dirty="0" sz="2400" spc="-775">
                <a:latin typeface="Courier New"/>
                <a:cs typeface="Courier New"/>
              </a:rPr>
              <a:t> </a:t>
            </a:r>
            <a:r>
              <a:rPr dirty="0" sz="2400">
                <a:latin typeface="Arial MT"/>
                <a:cs typeface="Arial MT"/>
              </a:rPr>
              <a:t>là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795">
                <a:latin typeface="Arial MT"/>
                <a:cs typeface="Arial MT"/>
              </a:rPr>
              <a:t>ứ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1075">
                <a:latin typeface="Arial MT"/>
                <a:cs typeface="Arial MT"/>
              </a:rPr>
              <a:t>ỗ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 </a:t>
            </a:r>
            <a:r>
              <a:rPr dirty="0" sz="2400" spc="-5">
                <a:latin typeface="Courier New"/>
                <a:cs typeface="Courier New"/>
              </a:rPr>
              <a:t>h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 spc="-5">
                <a:latin typeface="Arial MT"/>
                <a:cs typeface="Arial MT"/>
              </a:rPr>
              <a:t>sinh  r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đố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t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 </a:t>
            </a:r>
            <a:r>
              <a:rPr dirty="0" sz="2400" spc="-10">
                <a:latin typeface="Courier New"/>
                <a:cs typeface="Courier New"/>
              </a:rPr>
              <a:t>D_train</a:t>
            </a:r>
            <a:endParaRPr sz="2400">
              <a:latin typeface="Courier New"/>
              <a:cs typeface="Courier New"/>
            </a:endParaRPr>
          </a:p>
          <a:p>
            <a:pPr marL="279400" indent="-228600">
              <a:lnSpc>
                <a:spcPct val="100000"/>
              </a:lnSpc>
              <a:spcBef>
                <a:spcPts val="2014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79400" algn="l"/>
              </a:tabLst>
            </a:pP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 </a:t>
            </a:r>
            <a:r>
              <a:rPr dirty="0" sz="2400" spc="-5">
                <a:latin typeface="Courier New"/>
                <a:cs typeface="Courier New"/>
              </a:rPr>
              <a:t>h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 spc="-5">
                <a:latin typeface="Arial MT"/>
                <a:cs typeface="Arial MT"/>
              </a:rPr>
              <a:t>qu</a:t>
            </a:r>
            <a:r>
              <a:rPr dirty="0" sz="2400">
                <a:latin typeface="Arial MT"/>
                <a:cs typeface="Arial MT"/>
              </a:rPr>
              <a:t>á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(qu</a:t>
            </a:r>
            <a:r>
              <a:rPr dirty="0" sz="2400">
                <a:latin typeface="Arial MT"/>
                <a:cs typeface="Arial MT"/>
              </a:rPr>
              <a:t>á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</a:t>
            </a:r>
            <a:r>
              <a:rPr dirty="0" sz="2400">
                <a:latin typeface="Arial MT"/>
                <a:cs typeface="Arial MT"/>
              </a:rPr>
              <a:t>ù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835">
                <a:latin typeface="Arial MT"/>
                <a:cs typeface="Arial MT"/>
              </a:rPr>
              <a:t>ợ</a:t>
            </a:r>
            <a:r>
              <a:rPr dirty="0" sz="2400" spc="-5">
                <a:latin typeface="Arial MT"/>
                <a:cs typeface="Arial MT"/>
              </a:rPr>
              <a:t>p</a:t>
            </a:r>
            <a:r>
              <a:rPr dirty="0" sz="2400">
                <a:latin typeface="Arial MT"/>
                <a:cs typeface="Arial MT"/>
              </a:rPr>
              <a:t>)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-5">
                <a:latin typeface="Arial MT"/>
                <a:cs typeface="Arial MT"/>
              </a:rPr>
              <a:t> 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</a:t>
            </a:r>
            <a:r>
              <a:rPr dirty="0" sz="2400" spc="-10">
                <a:latin typeface="Courier New"/>
                <a:cs typeface="Courier New"/>
              </a:rPr>
              <a:t>_train</a:t>
            </a:r>
            <a:endParaRPr sz="24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u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ồ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khá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10">
                <a:latin typeface="Courier New"/>
                <a:cs typeface="Courier New"/>
              </a:rPr>
              <a:t>h</a:t>
            </a:r>
            <a:r>
              <a:rPr dirty="0" sz="2400" spc="-5">
                <a:latin typeface="Courier New"/>
                <a:cs typeface="Courier New"/>
              </a:rPr>
              <a:t>’</a:t>
            </a:r>
            <a:r>
              <a:rPr dirty="0" sz="240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lvl="1" marL="736600" indent="-228600">
              <a:lnSpc>
                <a:spcPct val="100000"/>
              </a:lnSpc>
              <a:spcBef>
                <a:spcPts val="995"/>
              </a:spcBef>
              <a:buClr>
                <a:srgbClr val="3B822F"/>
              </a:buClr>
              <a:buChar char="•"/>
              <a:tabLst>
                <a:tab pos="736600" algn="l"/>
                <a:tab pos="4806315" algn="l"/>
              </a:tabLst>
            </a:pPr>
            <a:r>
              <a:rPr dirty="0" sz="2000" spc="5">
                <a:latin typeface="Courier New"/>
                <a:cs typeface="Courier New"/>
              </a:rPr>
              <a:t>Err</a:t>
            </a:r>
            <a:r>
              <a:rPr dirty="0" baseline="-21367" sz="1950" spc="7">
                <a:latin typeface="Courier New"/>
                <a:cs typeface="Courier New"/>
              </a:rPr>
              <a:t>D_train</a:t>
            </a:r>
            <a:r>
              <a:rPr dirty="0" sz="2000" spc="5">
                <a:latin typeface="Courier New"/>
                <a:cs typeface="Courier New"/>
              </a:rPr>
              <a:t>(h)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&lt;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Err</a:t>
            </a:r>
            <a:r>
              <a:rPr dirty="0" baseline="-21367" sz="1950" spc="7">
                <a:latin typeface="Courier New"/>
                <a:cs typeface="Courier New"/>
              </a:rPr>
              <a:t>D_train</a:t>
            </a:r>
            <a:r>
              <a:rPr dirty="0" sz="2000" spc="5">
                <a:latin typeface="Courier New"/>
                <a:cs typeface="Courier New"/>
              </a:rPr>
              <a:t>(h’)</a:t>
            </a:r>
            <a:r>
              <a:rPr dirty="0" sz="2000" spc="5">
                <a:latin typeface="Arial MT"/>
                <a:cs typeface="Arial MT"/>
              </a:rPr>
              <a:t>,	</a:t>
            </a:r>
            <a:r>
              <a:rPr dirty="0" sz="2000" spc="-5">
                <a:latin typeface="Arial MT"/>
                <a:cs typeface="Arial MT"/>
              </a:rPr>
              <a:t>và</a:t>
            </a:r>
            <a:endParaRPr sz="2000">
              <a:latin typeface="Arial MT"/>
              <a:cs typeface="Arial MT"/>
            </a:endParaRPr>
          </a:p>
          <a:p>
            <a:pPr lvl="1" marL="736600" indent="-228600">
              <a:lnSpc>
                <a:spcPct val="100000"/>
              </a:lnSpc>
              <a:spcBef>
                <a:spcPts val="915"/>
              </a:spcBef>
              <a:buClr>
                <a:srgbClr val="3B822F"/>
              </a:buClr>
              <a:buChar char="•"/>
              <a:tabLst>
                <a:tab pos="736600" algn="l"/>
              </a:tabLst>
            </a:pPr>
            <a:r>
              <a:rPr dirty="0" sz="2000">
                <a:latin typeface="Courier New"/>
                <a:cs typeface="Courier New"/>
              </a:rPr>
              <a:t>Err</a:t>
            </a:r>
            <a:r>
              <a:rPr dirty="0" baseline="-21367" sz="1950">
                <a:latin typeface="Courier New"/>
                <a:cs typeface="Courier New"/>
              </a:rPr>
              <a:t>D</a:t>
            </a:r>
            <a:r>
              <a:rPr dirty="0" sz="2000">
                <a:latin typeface="Courier New"/>
                <a:cs typeface="Courier New"/>
              </a:rPr>
              <a:t>(h)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&gt;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Err</a:t>
            </a:r>
            <a:r>
              <a:rPr dirty="0" baseline="-21367" sz="1950">
                <a:latin typeface="Courier New"/>
                <a:cs typeface="Courier New"/>
              </a:rPr>
              <a:t>D</a:t>
            </a:r>
            <a:r>
              <a:rPr dirty="0" sz="2000">
                <a:latin typeface="Courier New"/>
                <a:cs typeface="Courier New"/>
              </a:rPr>
              <a:t>(h’)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0794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Vấn</a:t>
            </a:r>
            <a:r>
              <a:rPr dirty="0" sz="4200" spc="-20"/>
              <a:t> </a:t>
            </a:r>
            <a:r>
              <a:rPr dirty="0" sz="4200" spc="-5"/>
              <a:t>đề</a:t>
            </a:r>
            <a:r>
              <a:rPr dirty="0" sz="4200" spc="-25"/>
              <a:t> </a:t>
            </a:r>
            <a:r>
              <a:rPr dirty="0" sz="4200" spc="-5"/>
              <a:t>over-fitting</a:t>
            </a:r>
            <a:r>
              <a:rPr dirty="0" sz="4200" spc="-40"/>
              <a:t> </a:t>
            </a:r>
            <a:r>
              <a:rPr dirty="0" sz="4200" spc="-5"/>
              <a:t>(3)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3139" y="1778762"/>
            <a:ext cx="462026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</a:tabLst>
            </a:pPr>
            <a:r>
              <a:rPr dirty="0" sz="2000" spc="-10">
                <a:latin typeface="Arial MT"/>
                <a:cs typeface="Arial MT"/>
              </a:rPr>
              <a:t>Tron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890">
                <a:latin typeface="Arial MT"/>
                <a:cs typeface="Arial MT"/>
              </a:rPr>
              <a:t>ố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tiêu) 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455">
                <a:latin typeface="Arial MT"/>
                <a:cs typeface="Arial MT"/>
              </a:rPr>
              <a:t>được,</a:t>
            </a:r>
            <a:r>
              <a:rPr dirty="0" sz="2000" spc="-409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giả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thiết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(hàm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mục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tiêu)</a:t>
            </a:r>
            <a:r>
              <a:rPr dirty="0" sz="2000" spc="-10">
                <a:latin typeface="Arial MT"/>
                <a:cs typeface="Arial MT"/>
              </a:rPr>
              <a:t> nào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1739" y="2266132"/>
            <a:ext cx="4478020" cy="11836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000" spc="-10">
                <a:latin typeface="Arial MT"/>
                <a:cs typeface="Arial MT"/>
              </a:rPr>
              <a:t>khá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quá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hó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ừ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c?</a:t>
            </a:r>
            <a:endParaRPr sz="2000">
              <a:latin typeface="Arial MT"/>
              <a:cs typeface="Arial MT"/>
            </a:endParaRPr>
          </a:p>
          <a:p>
            <a:pPr marL="469900" marR="337185" indent="-285750">
              <a:lnSpc>
                <a:spcPct val="100000"/>
              </a:lnSpc>
              <a:spcBef>
                <a:spcPts val="960"/>
              </a:spcBef>
            </a:pP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Lư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dirty="0" u="heavy" sz="20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ý</a:t>
            </a:r>
            <a:r>
              <a:rPr dirty="0" u="heavy" sz="2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tiêu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máy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80">
                <a:latin typeface="Arial MT"/>
                <a:cs typeface="Arial MT"/>
              </a:rPr>
              <a:t>để  đạ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785">
                <a:latin typeface="Arial MT"/>
                <a:cs typeface="Arial MT"/>
              </a:rPr>
              <a:t>đ</a:t>
            </a:r>
            <a:r>
              <a:rPr dirty="0" sz="2000" spc="-780">
                <a:latin typeface="Arial MT"/>
                <a:cs typeface="Arial MT"/>
              </a:rPr>
              <a:t>ư</a:t>
            </a:r>
            <a:r>
              <a:rPr dirty="0" sz="2000" spc="-695">
                <a:latin typeface="Arial MT"/>
                <a:cs typeface="Arial MT"/>
              </a:rPr>
              <a:t>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</a:t>
            </a:r>
            <a:r>
              <a:rPr dirty="0" u="heavy" sz="2000" spc="-8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ộ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chính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xác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cao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trong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7200" y="3355085"/>
            <a:ext cx="9144000" cy="1019175"/>
            <a:chOff x="457200" y="3355085"/>
            <a:chExt cx="9144000" cy="1019175"/>
          </a:xfrm>
        </p:grpSpPr>
        <p:sp>
          <p:nvSpPr>
            <p:cNvPr id="11" name="object 11"/>
            <p:cNvSpPr/>
            <p:nvPr/>
          </p:nvSpPr>
          <p:spPr>
            <a:xfrm>
              <a:off x="6774137" y="3355085"/>
              <a:ext cx="19685" cy="40005"/>
            </a:xfrm>
            <a:custGeom>
              <a:avLst/>
              <a:gdLst/>
              <a:ahLst/>
              <a:cxnLst/>
              <a:rect l="l" t="t" r="r" b="b"/>
              <a:pathLst>
                <a:path w="19684" h="40004">
                  <a:moveTo>
                    <a:pt x="19092" y="0"/>
                  </a:moveTo>
                  <a:lnTo>
                    <a:pt x="19050" y="39624"/>
                  </a:lnTo>
                  <a:lnTo>
                    <a:pt x="0" y="39624"/>
                  </a:lnTo>
                  <a:lnTo>
                    <a:pt x="42" y="0"/>
                  </a:lnTo>
                  <a:lnTo>
                    <a:pt x="19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6174740" y="1992884"/>
            <a:ext cx="30784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Hàm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mục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tiêu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80" i="1">
                <a:latin typeface="Times New Roman"/>
                <a:cs typeface="Times New Roman"/>
              </a:rPr>
              <a:t>f(x)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nào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0">
                <a:latin typeface="Georgia"/>
                <a:cs typeface="Georgia"/>
              </a:rPr>
              <a:t>đ</a:t>
            </a:r>
            <a:r>
              <a:rPr dirty="0" sz="2400" spc="-50">
                <a:latin typeface="Times New Roman"/>
                <a:cs typeface="Times New Roman"/>
              </a:rPr>
              <a:t>ạt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Georgia"/>
                <a:cs typeface="Georgia"/>
              </a:rPr>
              <a:t>đ</a:t>
            </a:r>
            <a:r>
              <a:rPr dirty="0" sz="2400" spc="-90">
                <a:latin typeface="Times New Roman"/>
                <a:cs typeface="Times New Roman"/>
              </a:rPr>
              <a:t>ộ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chính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xác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cao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nhất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4740" y="2724403"/>
            <a:ext cx="3029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latin typeface="Georgia"/>
                <a:cs typeface="Georgia"/>
              </a:rPr>
              <a:t>đ</a:t>
            </a:r>
            <a:r>
              <a:rPr dirty="0" sz="2400" spc="-100">
                <a:latin typeface="Times New Roman"/>
                <a:cs typeface="Times New Roman"/>
              </a:rPr>
              <a:t>ối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với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75">
                <a:latin typeface="Times New Roman"/>
                <a:cs typeface="Times New Roman"/>
              </a:rPr>
              <a:t>các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0">
                <a:latin typeface="Times New Roman"/>
                <a:cs typeface="Times New Roman"/>
              </a:rPr>
              <a:t>ví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dụ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sau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14">
                <a:latin typeface="Times New Roman"/>
                <a:cs typeface="Times New Roman"/>
              </a:rPr>
              <a:t>này?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8939" y="3424682"/>
            <a:ext cx="39147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</a:t>
            </a:r>
            <a:r>
              <a:rPr dirty="0" u="heavy" sz="2000" spc="-66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ự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oá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đố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</a:t>
            </a:r>
            <a:r>
              <a:rPr dirty="0" u="heavy" sz="2000" spc="-69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ớ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các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ví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</a:t>
            </a:r>
            <a:r>
              <a:rPr dirty="0" u="heavy" sz="2000" spc="-8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ụ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sa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nà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y</a:t>
            </a:r>
            <a:r>
              <a:rPr dirty="0" sz="2000" spc="-5">
                <a:latin typeface="Arial MT"/>
                <a:cs typeface="Arial MT"/>
              </a:rPr>
              <a:t>,  </a:t>
            </a:r>
            <a:r>
              <a:rPr dirty="0" sz="2000" spc="-10">
                <a:latin typeface="Arial MT"/>
                <a:cs typeface="Arial MT"/>
              </a:rPr>
              <a:t>khôn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73078" y="3394709"/>
            <a:ext cx="2240280" cy="979169"/>
            <a:chOff x="6773078" y="3394709"/>
            <a:chExt cx="2240280" cy="979169"/>
          </a:xfrm>
        </p:grpSpPr>
        <p:sp>
          <p:nvSpPr>
            <p:cNvPr id="17" name="object 17"/>
            <p:cNvSpPr/>
            <p:nvPr/>
          </p:nvSpPr>
          <p:spPr>
            <a:xfrm>
              <a:off x="6773078" y="3394709"/>
              <a:ext cx="20320" cy="979169"/>
            </a:xfrm>
            <a:custGeom>
              <a:avLst/>
              <a:gdLst/>
              <a:ahLst/>
              <a:cxnLst/>
              <a:rect l="l" t="t" r="r" b="b"/>
              <a:pathLst>
                <a:path w="20320" h="979170">
                  <a:moveTo>
                    <a:pt x="20108" y="0"/>
                  </a:moveTo>
                  <a:lnTo>
                    <a:pt x="1058" y="0"/>
                  </a:lnTo>
                  <a:lnTo>
                    <a:pt x="0" y="979170"/>
                  </a:lnTo>
                  <a:lnTo>
                    <a:pt x="19050" y="979170"/>
                  </a:lnTo>
                  <a:lnTo>
                    <a:pt x="201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942052" y="4335779"/>
              <a:ext cx="71120" cy="38100"/>
            </a:xfrm>
            <a:custGeom>
              <a:avLst/>
              <a:gdLst/>
              <a:ahLst/>
              <a:cxnLst/>
              <a:rect l="l" t="t" r="r" b="b"/>
              <a:pathLst>
                <a:path w="71120" h="38100">
                  <a:moveTo>
                    <a:pt x="70883" y="16002"/>
                  </a:moveTo>
                  <a:lnTo>
                    <a:pt x="60977" y="0"/>
                  </a:lnTo>
                  <a:lnTo>
                    <a:pt x="0" y="38100"/>
                  </a:lnTo>
                  <a:lnTo>
                    <a:pt x="35516" y="38100"/>
                  </a:lnTo>
                  <a:lnTo>
                    <a:pt x="70883" y="1600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496702" y="3938777"/>
              <a:ext cx="266065" cy="435609"/>
            </a:xfrm>
            <a:custGeom>
              <a:avLst/>
              <a:gdLst/>
              <a:ahLst/>
              <a:cxnLst/>
              <a:rect l="l" t="t" r="r" b="b"/>
              <a:pathLst>
                <a:path w="266065" h="435610">
                  <a:moveTo>
                    <a:pt x="265536" y="9906"/>
                  </a:moveTo>
                  <a:lnTo>
                    <a:pt x="249534" y="0"/>
                  </a:lnTo>
                  <a:lnTo>
                    <a:pt x="246282" y="2908"/>
                  </a:lnTo>
                  <a:lnTo>
                    <a:pt x="243184" y="10883"/>
                  </a:lnTo>
                  <a:lnTo>
                    <a:pt x="235962" y="24272"/>
                  </a:lnTo>
                  <a:lnTo>
                    <a:pt x="145140" y="187451"/>
                  </a:lnTo>
                  <a:lnTo>
                    <a:pt x="92497" y="276649"/>
                  </a:lnTo>
                  <a:lnTo>
                    <a:pt x="0" y="435101"/>
                  </a:lnTo>
                  <a:lnTo>
                    <a:pt x="22222" y="435101"/>
                  </a:lnTo>
                  <a:lnTo>
                    <a:pt x="180303" y="163271"/>
                  </a:lnTo>
                  <a:lnTo>
                    <a:pt x="199218" y="129749"/>
                  </a:lnTo>
                  <a:lnTo>
                    <a:pt x="257916" y="23622"/>
                  </a:lnTo>
                  <a:lnTo>
                    <a:pt x="259084" y="19583"/>
                  </a:lnTo>
                  <a:lnTo>
                    <a:pt x="262907" y="13474"/>
                  </a:lnTo>
                  <a:lnTo>
                    <a:pt x="265536" y="9906"/>
                  </a:lnTo>
                  <a:close/>
                </a:path>
              </a:pathLst>
            </a:custGeom>
            <a:solidFill>
              <a:srgbClr val="3B81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079748" y="3790187"/>
              <a:ext cx="236220" cy="584200"/>
            </a:xfrm>
            <a:custGeom>
              <a:avLst/>
              <a:gdLst/>
              <a:ahLst/>
              <a:cxnLst/>
              <a:rect l="l" t="t" r="r" b="b"/>
              <a:pathLst>
                <a:path w="236220" h="584200">
                  <a:moveTo>
                    <a:pt x="236085" y="583691"/>
                  </a:moveTo>
                  <a:lnTo>
                    <a:pt x="187951" y="380238"/>
                  </a:lnTo>
                  <a:lnTo>
                    <a:pt x="150847" y="235056"/>
                  </a:lnTo>
                  <a:lnTo>
                    <a:pt x="137474" y="186875"/>
                  </a:lnTo>
                  <a:lnTo>
                    <a:pt x="123181" y="139446"/>
                  </a:lnTo>
                  <a:lnTo>
                    <a:pt x="101488" y="74347"/>
                  </a:lnTo>
                  <a:lnTo>
                    <a:pt x="72127" y="12953"/>
                  </a:lnTo>
                  <a:lnTo>
                    <a:pt x="72127" y="12191"/>
                  </a:lnTo>
                  <a:lnTo>
                    <a:pt x="71365" y="12191"/>
                  </a:lnTo>
                  <a:lnTo>
                    <a:pt x="71365" y="11429"/>
                  </a:lnTo>
                  <a:lnTo>
                    <a:pt x="66793" y="6858"/>
                  </a:lnTo>
                  <a:lnTo>
                    <a:pt x="66793" y="6096"/>
                  </a:lnTo>
                  <a:lnTo>
                    <a:pt x="66031" y="6096"/>
                  </a:lnTo>
                  <a:lnTo>
                    <a:pt x="65269" y="5334"/>
                  </a:lnTo>
                  <a:lnTo>
                    <a:pt x="61459" y="3048"/>
                  </a:lnTo>
                  <a:lnTo>
                    <a:pt x="59935" y="2286"/>
                  </a:lnTo>
                  <a:lnTo>
                    <a:pt x="59173" y="1524"/>
                  </a:lnTo>
                  <a:lnTo>
                    <a:pt x="57649" y="1524"/>
                  </a:lnTo>
                  <a:lnTo>
                    <a:pt x="53787" y="744"/>
                  </a:lnTo>
                  <a:lnTo>
                    <a:pt x="51553" y="0"/>
                  </a:lnTo>
                  <a:lnTo>
                    <a:pt x="48505" y="1524"/>
                  </a:lnTo>
                  <a:lnTo>
                    <a:pt x="44695" y="3048"/>
                  </a:lnTo>
                  <a:lnTo>
                    <a:pt x="43933" y="3810"/>
                  </a:lnTo>
                  <a:lnTo>
                    <a:pt x="42409" y="4572"/>
                  </a:lnTo>
                  <a:lnTo>
                    <a:pt x="41647" y="5334"/>
                  </a:lnTo>
                  <a:lnTo>
                    <a:pt x="38599" y="9144"/>
                  </a:lnTo>
                  <a:lnTo>
                    <a:pt x="37837" y="9144"/>
                  </a:lnTo>
                  <a:lnTo>
                    <a:pt x="37075" y="9906"/>
                  </a:lnTo>
                  <a:lnTo>
                    <a:pt x="37075" y="10667"/>
                  </a:lnTo>
                  <a:lnTo>
                    <a:pt x="22632" y="56134"/>
                  </a:lnTo>
                  <a:lnTo>
                    <a:pt x="14829" y="113480"/>
                  </a:lnTo>
                  <a:lnTo>
                    <a:pt x="7357" y="220979"/>
                  </a:lnTo>
                  <a:lnTo>
                    <a:pt x="5441" y="271124"/>
                  </a:lnTo>
                  <a:lnTo>
                    <a:pt x="2619" y="371441"/>
                  </a:lnTo>
                  <a:lnTo>
                    <a:pt x="0" y="583691"/>
                  </a:lnTo>
                  <a:lnTo>
                    <a:pt x="19046" y="583691"/>
                  </a:lnTo>
                  <a:lnTo>
                    <a:pt x="21667" y="372028"/>
                  </a:lnTo>
                  <a:lnTo>
                    <a:pt x="24491" y="271828"/>
                  </a:lnTo>
                  <a:lnTo>
                    <a:pt x="26407" y="221741"/>
                  </a:lnTo>
                  <a:lnTo>
                    <a:pt x="33465" y="118767"/>
                  </a:lnTo>
                  <a:lnTo>
                    <a:pt x="40691" y="63461"/>
                  </a:lnTo>
                  <a:lnTo>
                    <a:pt x="50791" y="29930"/>
                  </a:lnTo>
                  <a:lnTo>
                    <a:pt x="50791" y="18287"/>
                  </a:lnTo>
                  <a:lnTo>
                    <a:pt x="53442" y="19348"/>
                  </a:lnTo>
                  <a:lnTo>
                    <a:pt x="53929" y="19363"/>
                  </a:lnTo>
                  <a:lnTo>
                    <a:pt x="55363" y="18287"/>
                  </a:lnTo>
                  <a:lnTo>
                    <a:pt x="55363" y="19158"/>
                  </a:lnTo>
                  <a:lnTo>
                    <a:pt x="56125" y="19050"/>
                  </a:lnTo>
                  <a:lnTo>
                    <a:pt x="56125" y="22860"/>
                  </a:lnTo>
                  <a:lnTo>
                    <a:pt x="57649" y="24384"/>
                  </a:lnTo>
                  <a:lnTo>
                    <a:pt x="57649" y="26388"/>
                  </a:lnTo>
                  <a:lnTo>
                    <a:pt x="73402" y="54983"/>
                  </a:lnTo>
                  <a:lnTo>
                    <a:pt x="88268" y="93212"/>
                  </a:lnTo>
                  <a:lnTo>
                    <a:pt x="100911" y="132280"/>
                  </a:lnTo>
                  <a:lnTo>
                    <a:pt x="125828" y="216359"/>
                  </a:lnTo>
                  <a:lnTo>
                    <a:pt x="139421" y="266340"/>
                  </a:lnTo>
                  <a:lnTo>
                    <a:pt x="165151" y="366814"/>
                  </a:lnTo>
                  <a:lnTo>
                    <a:pt x="216755" y="583691"/>
                  </a:lnTo>
                  <a:lnTo>
                    <a:pt x="236085" y="583691"/>
                  </a:lnTo>
                  <a:close/>
                </a:path>
                <a:path w="236220" h="584200">
                  <a:moveTo>
                    <a:pt x="53598" y="19410"/>
                  </a:moveTo>
                  <a:lnTo>
                    <a:pt x="50791" y="18287"/>
                  </a:lnTo>
                  <a:lnTo>
                    <a:pt x="52315" y="19507"/>
                  </a:lnTo>
                  <a:lnTo>
                    <a:pt x="53598" y="19410"/>
                  </a:lnTo>
                  <a:close/>
                </a:path>
                <a:path w="236220" h="584200">
                  <a:moveTo>
                    <a:pt x="52407" y="19581"/>
                  </a:moveTo>
                  <a:lnTo>
                    <a:pt x="50791" y="18287"/>
                  </a:lnTo>
                  <a:lnTo>
                    <a:pt x="50791" y="19812"/>
                  </a:lnTo>
                  <a:lnTo>
                    <a:pt x="52407" y="19581"/>
                  </a:lnTo>
                  <a:close/>
                </a:path>
                <a:path w="236220" h="584200">
                  <a:moveTo>
                    <a:pt x="52696" y="19812"/>
                  </a:moveTo>
                  <a:lnTo>
                    <a:pt x="51553" y="19703"/>
                  </a:lnTo>
                  <a:lnTo>
                    <a:pt x="50791" y="19812"/>
                  </a:lnTo>
                  <a:lnTo>
                    <a:pt x="52696" y="19812"/>
                  </a:lnTo>
                  <a:close/>
                </a:path>
                <a:path w="236220" h="584200">
                  <a:moveTo>
                    <a:pt x="53003" y="20057"/>
                  </a:moveTo>
                  <a:lnTo>
                    <a:pt x="52696" y="19812"/>
                  </a:lnTo>
                  <a:lnTo>
                    <a:pt x="50791" y="19812"/>
                  </a:lnTo>
                  <a:lnTo>
                    <a:pt x="50791" y="29930"/>
                  </a:lnTo>
                  <a:lnTo>
                    <a:pt x="52315" y="24871"/>
                  </a:lnTo>
                  <a:lnTo>
                    <a:pt x="52315" y="20574"/>
                  </a:lnTo>
                  <a:lnTo>
                    <a:pt x="53003" y="20057"/>
                  </a:lnTo>
                  <a:close/>
                </a:path>
                <a:path w="236220" h="584200">
                  <a:moveTo>
                    <a:pt x="53204" y="20218"/>
                  </a:moveTo>
                  <a:lnTo>
                    <a:pt x="53003" y="20057"/>
                  </a:lnTo>
                  <a:lnTo>
                    <a:pt x="52315" y="20574"/>
                  </a:lnTo>
                  <a:lnTo>
                    <a:pt x="53204" y="20218"/>
                  </a:lnTo>
                  <a:close/>
                </a:path>
                <a:path w="236220" h="584200">
                  <a:moveTo>
                    <a:pt x="53442" y="20408"/>
                  </a:moveTo>
                  <a:lnTo>
                    <a:pt x="53003" y="20298"/>
                  </a:lnTo>
                  <a:lnTo>
                    <a:pt x="52315" y="20574"/>
                  </a:lnTo>
                  <a:lnTo>
                    <a:pt x="52315" y="22098"/>
                  </a:lnTo>
                  <a:lnTo>
                    <a:pt x="53442" y="20408"/>
                  </a:lnTo>
                  <a:close/>
                </a:path>
                <a:path w="236220" h="584200">
                  <a:moveTo>
                    <a:pt x="53579" y="20518"/>
                  </a:moveTo>
                  <a:lnTo>
                    <a:pt x="53404" y="20465"/>
                  </a:lnTo>
                  <a:lnTo>
                    <a:pt x="52315" y="22098"/>
                  </a:lnTo>
                  <a:lnTo>
                    <a:pt x="53579" y="20518"/>
                  </a:lnTo>
                  <a:close/>
                </a:path>
                <a:path w="236220" h="584200">
                  <a:moveTo>
                    <a:pt x="53617" y="20548"/>
                  </a:moveTo>
                  <a:lnTo>
                    <a:pt x="52315" y="22098"/>
                  </a:lnTo>
                  <a:lnTo>
                    <a:pt x="52315" y="24871"/>
                  </a:lnTo>
                  <a:lnTo>
                    <a:pt x="53617" y="20548"/>
                  </a:lnTo>
                  <a:close/>
                </a:path>
                <a:path w="236220" h="584200">
                  <a:moveTo>
                    <a:pt x="53773" y="19480"/>
                  </a:moveTo>
                  <a:lnTo>
                    <a:pt x="53204" y="19467"/>
                  </a:lnTo>
                  <a:lnTo>
                    <a:pt x="52407" y="19581"/>
                  </a:lnTo>
                  <a:lnTo>
                    <a:pt x="52696" y="19812"/>
                  </a:lnTo>
                  <a:lnTo>
                    <a:pt x="53442" y="19729"/>
                  </a:lnTo>
                  <a:lnTo>
                    <a:pt x="53773" y="19480"/>
                  </a:lnTo>
                  <a:close/>
                </a:path>
                <a:path w="236220" h="584200">
                  <a:moveTo>
                    <a:pt x="53186" y="19920"/>
                  </a:moveTo>
                  <a:lnTo>
                    <a:pt x="52696" y="19812"/>
                  </a:lnTo>
                  <a:lnTo>
                    <a:pt x="53003" y="20057"/>
                  </a:lnTo>
                  <a:lnTo>
                    <a:pt x="53186" y="19920"/>
                  </a:lnTo>
                  <a:close/>
                </a:path>
                <a:path w="236220" h="584200">
                  <a:moveTo>
                    <a:pt x="53404" y="20138"/>
                  </a:moveTo>
                  <a:lnTo>
                    <a:pt x="53077" y="20002"/>
                  </a:lnTo>
                  <a:lnTo>
                    <a:pt x="53404" y="20138"/>
                  </a:lnTo>
                  <a:close/>
                </a:path>
                <a:path w="236220" h="584200">
                  <a:moveTo>
                    <a:pt x="53839" y="19812"/>
                  </a:moveTo>
                  <a:lnTo>
                    <a:pt x="53186" y="19920"/>
                  </a:lnTo>
                  <a:lnTo>
                    <a:pt x="53331" y="20065"/>
                  </a:lnTo>
                  <a:lnTo>
                    <a:pt x="53701" y="20019"/>
                  </a:lnTo>
                  <a:lnTo>
                    <a:pt x="53839" y="19812"/>
                  </a:lnTo>
                  <a:close/>
                </a:path>
                <a:path w="236220" h="584200">
                  <a:moveTo>
                    <a:pt x="53534" y="20269"/>
                  </a:moveTo>
                  <a:lnTo>
                    <a:pt x="53204" y="20218"/>
                  </a:lnTo>
                  <a:lnTo>
                    <a:pt x="53442" y="20408"/>
                  </a:lnTo>
                  <a:lnTo>
                    <a:pt x="53534" y="20269"/>
                  </a:lnTo>
                  <a:close/>
                </a:path>
                <a:path w="236220" h="584200">
                  <a:moveTo>
                    <a:pt x="54255" y="19673"/>
                  </a:moveTo>
                  <a:lnTo>
                    <a:pt x="53701" y="19534"/>
                  </a:lnTo>
                  <a:lnTo>
                    <a:pt x="53331" y="19812"/>
                  </a:lnTo>
                  <a:lnTo>
                    <a:pt x="54220" y="19716"/>
                  </a:lnTo>
                  <a:close/>
                </a:path>
                <a:path w="236220" h="584200">
                  <a:moveTo>
                    <a:pt x="53701" y="20019"/>
                  </a:moveTo>
                  <a:lnTo>
                    <a:pt x="53404" y="20138"/>
                  </a:lnTo>
                  <a:lnTo>
                    <a:pt x="53670" y="20066"/>
                  </a:lnTo>
                  <a:close/>
                </a:path>
                <a:path w="236220" h="584200">
                  <a:moveTo>
                    <a:pt x="53663" y="20397"/>
                  </a:moveTo>
                  <a:lnTo>
                    <a:pt x="53534" y="20269"/>
                  </a:lnTo>
                  <a:lnTo>
                    <a:pt x="53442" y="20408"/>
                  </a:lnTo>
                  <a:lnTo>
                    <a:pt x="53663" y="20397"/>
                  </a:lnTo>
                  <a:close/>
                </a:path>
                <a:path w="236220" h="584200">
                  <a:moveTo>
                    <a:pt x="53787" y="19985"/>
                  </a:moveTo>
                  <a:lnTo>
                    <a:pt x="53534" y="20269"/>
                  </a:lnTo>
                  <a:lnTo>
                    <a:pt x="53787" y="19985"/>
                  </a:lnTo>
                  <a:close/>
                </a:path>
                <a:path w="236220" h="584200">
                  <a:moveTo>
                    <a:pt x="54601" y="21336"/>
                  </a:moveTo>
                  <a:lnTo>
                    <a:pt x="53787" y="20521"/>
                  </a:lnTo>
                  <a:lnTo>
                    <a:pt x="53655" y="20423"/>
                  </a:lnTo>
                  <a:lnTo>
                    <a:pt x="54601" y="21336"/>
                  </a:lnTo>
                  <a:close/>
                </a:path>
                <a:path w="236220" h="584200">
                  <a:moveTo>
                    <a:pt x="54108" y="19856"/>
                  </a:moveTo>
                  <a:lnTo>
                    <a:pt x="53929" y="19928"/>
                  </a:lnTo>
                  <a:lnTo>
                    <a:pt x="53773" y="20031"/>
                  </a:lnTo>
                  <a:lnTo>
                    <a:pt x="53663" y="20397"/>
                  </a:lnTo>
                  <a:lnTo>
                    <a:pt x="54108" y="19856"/>
                  </a:lnTo>
                  <a:close/>
                </a:path>
                <a:path w="236220" h="584200">
                  <a:moveTo>
                    <a:pt x="54601" y="21336"/>
                  </a:moveTo>
                  <a:lnTo>
                    <a:pt x="54601" y="19812"/>
                  </a:lnTo>
                  <a:lnTo>
                    <a:pt x="54108" y="19856"/>
                  </a:lnTo>
                  <a:lnTo>
                    <a:pt x="53670" y="20404"/>
                  </a:lnTo>
                  <a:lnTo>
                    <a:pt x="54601" y="21336"/>
                  </a:lnTo>
                  <a:close/>
                </a:path>
                <a:path w="236220" h="584200">
                  <a:moveTo>
                    <a:pt x="53839" y="19812"/>
                  </a:moveTo>
                  <a:lnTo>
                    <a:pt x="53701" y="20019"/>
                  </a:lnTo>
                  <a:lnTo>
                    <a:pt x="53839" y="19812"/>
                  </a:lnTo>
                  <a:close/>
                </a:path>
                <a:path w="236220" h="584200">
                  <a:moveTo>
                    <a:pt x="54577" y="19271"/>
                  </a:moveTo>
                  <a:lnTo>
                    <a:pt x="53929" y="19363"/>
                  </a:lnTo>
                  <a:lnTo>
                    <a:pt x="53773" y="19480"/>
                  </a:lnTo>
                  <a:lnTo>
                    <a:pt x="54255" y="19673"/>
                  </a:lnTo>
                  <a:lnTo>
                    <a:pt x="54577" y="19271"/>
                  </a:lnTo>
                  <a:close/>
                </a:path>
                <a:path w="236220" h="584200">
                  <a:moveTo>
                    <a:pt x="54144" y="19812"/>
                  </a:moveTo>
                  <a:lnTo>
                    <a:pt x="53839" y="19812"/>
                  </a:lnTo>
                  <a:lnTo>
                    <a:pt x="53787" y="19985"/>
                  </a:lnTo>
                  <a:lnTo>
                    <a:pt x="54144" y="19812"/>
                  </a:lnTo>
                  <a:close/>
                </a:path>
                <a:path w="236220" h="584200">
                  <a:moveTo>
                    <a:pt x="55363" y="18287"/>
                  </a:moveTo>
                  <a:lnTo>
                    <a:pt x="53929" y="19363"/>
                  </a:lnTo>
                  <a:lnTo>
                    <a:pt x="54601" y="19240"/>
                  </a:lnTo>
                  <a:lnTo>
                    <a:pt x="55363" y="18287"/>
                  </a:lnTo>
                  <a:close/>
                </a:path>
                <a:path w="236220" h="584200">
                  <a:moveTo>
                    <a:pt x="54411" y="19735"/>
                  </a:moveTo>
                  <a:lnTo>
                    <a:pt x="54220" y="19716"/>
                  </a:lnTo>
                  <a:lnTo>
                    <a:pt x="54411" y="19735"/>
                  </a:lnTo>
                  <a:close/>
                </a:path>
                <a:path w="236220" h="584200">
                  <a:moveTo>
                    <a:pt x="56125" y="19050"/>
                  </a:moveTo>
                  <a:lnTo>
                    <a:pt x="54577" y="19271"/>
                  </a:lnTo>
                  <a:lnTo>
                    <a:pt x="54255" y="19673"/>
                  </a:lnTo>
                  <a:lnTo>
                    <a:pt x="54601" y="19659"/>
                  </a:lnTo>
                  <a:lnTo>
                    <a:pt x="56125" y="19050"/>
                  </a:lnTo>
                  <a:close/>
                </a:path>
                <a:path w="236220" h="584200">
                  <a:moveTo>
                    <a:pt x="56125" y="22860"/>
                  </a:moveTo>
                  <a:lnTo>
                    <a:pt x="56125" y="19050"/>
                  </a:lnTo>
                  <a:lnTo>
                    <a:pt x="54411" y="19735"/>
                  </a:lnTo>
                  <a:lnTo>
                    <a:pt x="54601" y="19812"/>
                  </a:lnTo>
                  <a:lnTo>
                    <a:pt x="54601" y="21336"/>
                  </a:lnTo>
                  <a:lnTo>
                    <a:pt x="56125" y="22860"/>
                  </a:lnTo>
                  <a:close/>
                </a:path>
                <a:path w="236220" h="584200">
                  <a:moveTo>
                    <a:pt x="55363" y="19158"/>
                  </a:moveTo>
                  <a:lnTo>
                    <a:pt x="55363" y="18287"/>
                  </a:lnTo>
                  <a:lnTo>
                    <a:pt x="54577" y="19271"/>
                  </a:lnTo>
                  <a:lnTo>
                    <a:pt x="55363" y="19158"/>
                  </a:lnTo>
                  <a:close/>
                </a:path>
                <a:path w="236220" h="584200">
                  <a:moveTo>
                    <a:pt x="57649" y="26388"/>
                  </a:moveTo>
                  <a:lnTo>
                    <a:pt x="57649" y="24384"/>
                  </a:lnTo>
                  <a:lnTo>
                    <a:pt x="56125" y="23622"/>
                  </a:lnTo>
                  <a:lnTo>
                    <a:pt x="57649" y="263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03340" y="3379723"/>
            <a:ext cx="35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f(x)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20028" y="4373879"/>
            <a:ext cx="2824480" cy="1800860"/>
            <a:chOff x="6320028" y="4373879"/>
            <a:chExt cx="2824480" cy="180086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0028" y="4373879"/>
              <a:ext cx="2657541" cy="180060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400800" y="5858255"/>
              <a:ext cx="2743200" cy="20955"/>
            </a:xfrm>
            <a:custGeom>
              <a:avLst/>
              <a:gdLst/>
              <a:ahLst/>
              <a:cxnLst/>
              <a:rect l="l" t="t" r="r" b="b"/>
              <a:pathLst>
                <a:path w="2743200" h="20954">
                  <a:moveTo>
                    <a:pt x="2743200" y="20574"/>
                  </a:moveTo>
                  <a:lnTo>
                    <a:pt x="2743200" y="1524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743200" y="20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4244" y="5353049"/>
              <a:ext cx="2093976" cy="42900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3139" y="4262882"/>
            <a:ext cx="4704080" cy="132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2198370" algn="l"/>
              </a:tabLst>
            </a:pPr>
            <a:r>
              <a:rPr dirty="0" sz="2000" spc="-10" b="1">
                <a:latin typeface="Arial"/>
                <a:cs typeface="Arial"/>
              </a:rPr>
              <a:t>Occa</a:t>
            </a:r>
            <a:r>
              <a:rPr dirty="0" sz="2000" spc="-5" b="1">
                <a:latin typeface="Arial"/>
                <a:cs typeface="Arial"/>
              </a:rPr>
              <a:t>m’s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razo</a:t>
            </a:r>
            <a:r>
              <a:rPr dirty="0" sz="2000" b="1">
                <a:latin typeface="Arial"/>
                <a:cs typeface="Arial"/>
              </a:rPr>
              <a:t>r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300">
                <a:latin typeface="Arial MT"/>
                <a:cs typeface="Arial MT"/>
              </a:rPr>
              <a:t>Ư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</a:t>
            </a:r>
            <a:r>
              <a:rPr dirty="0" sz="2000" spc="-10">
                <a:latin typeface="Arial MT"/>
                <a:cs typeface="Arial MT"/>
              </a:rPr>
              <a:t>ê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 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tiêu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795">
                <a:latin typeface="Arial MT"/>
                <a:cs typeface="Arial MT"/>
              </a:rPr>
              <a:t>đơ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</a:t>
            </a:r>
            <a:r>
              <a:rPr dirty="0" sz="2000" spc="-5">
                <a:latin typeface="Arial MT"/>
                <a:cs typeface="Arial MT"/>
              </a:rPr>
              <a:t>ù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ợ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không 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nh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ấ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ế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hoà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ả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3B822F"/>
                </a:solidFill>
                <a:latin typeface="Arial MT"/>
                <a:cs typeface="Arial MT"/>
              </a:rPr>
              <a:t>→</a:t>
            </a:r>
            <a:r>
              <a:rPr dirty="0" sz="2000" spc="-305">
                <a:solidFill>
                  <a:srgbClr val="3B822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quá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hó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3192" y="5557977"/>
            <a:ext cx="349059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5">
                <a:solidFill>
                  <a:srgbClr val="3B822F"/>
                </a:solidFill>
                <a:latin typeface="Arial MT"/>
                <a:cs typeface="Arial MT"/>
              </a:rPr>
              <a:t>→</a:t>
            </a:r>
            <a:r>
              <a:rPr dirty="0" sz="2000" spc="-305">
                <a:solidFill>
                  <a:srgbClr val="3B822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ễ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thích/d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ễ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solidFill>
                  <a:srgbClr val="3B822F"/>
                </a:solidFill>
                <a:latin typeface="Arial MT"/>
                <a:cs typeface="Arial MT"/>
              </a:rPr>
              <a:t>→</a:t>
            </a:r>
            <a:r>
              <a:rPr dirty="0" sz="2000" spc="-305">
                <a:solidFill>
                  <a:srgbClr val="3B822F"/>
                </a:solidFill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</a:t>
            </a:r>
            <a:r>
              <a:rPr dirty="0" sz="2000" spc="-890">
                <a:latin typeface="Arial MT"/>
                <a:cs typeface="Arial MT"/>
              </a:rPr>
              <a:t>ộ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</a:t>
            </a:r>
            <a:r>
              <a:rPr dirty="0" sz="2000" spc="-665">
                <a:latin typeface="Arial MT"/>
                <a:cs typeface="Arial MT"/>
              </a:rPr>
              <a:t>ứ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ít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17940" y="581888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1513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Vấn</a:t>
            </a:r>
            <a:r>
              <a:rPr dirty="0" sz="4200" spc="-10"/>
              <a:t> </a:t>
            </a:r>
            <a:r>
              <a:rPr dirty="0" sz="4200" spc="-5"/>
              <a:t>đề</a:t>
            </a:r>
            <a:r>
              <a:rPr dirty="0" sz="4200" spc="-20"/>
              <a:t> </a:t>
            </a:r>
            <a:r>
              <a:rPr dirty="0" sz="4200" spc="-5"/>
              <a:t>over-fitting</a:t>
            </a:r>
            <a:r>
              <a:rPr dirty="0" sz="4200" spc="-25"/>
              <a:t> </a:t>
            </a:r>
            <a:r>
              <a:rPr dirty="0" sz="4200"/>
              <a:t>–</a:t>
            </a:r>
            <a:r>
              <a:rPr dirty="0" sz="4200" spc="-15"/>
              <a:t> </a:t>
            </a:r>
            <a:r>
              <a:rPr dirty="0" sz="4200"/>
              <a:t>Ví</a:t>
            </a:r>
            <a:r>
              <a:rPr dirty="0" sz="4200" spc="-25"/>
              <a:t> </a:t>
            </a:r>
            <a:r>
              <a:rPr dirty="0" sz="4200" spc="-5"/>
              <a:t>dụ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45539" y="1702562"/>
            <a:ext cx="753935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229">
                <a:latin typeface="Arial MT"/>
                <a:cs typeface="Arial MT"/>
              </a:rPr>
              <a:t>Tiếp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tục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cây </a:t>
            </a:r>
            <a:r>
              <a:rPr dirty="0" sz="2000" spc="-185">
                <a:latin typeface="Arial MT"/>
                <a:cs typeface="Arial MT"/>
              </a:rPr>
              <a:t>quyết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15">
                <a:latin typeface="Arial MT"/>
                <a:cs typeface="Arial MT"/>
              </a:rPr>
              <a:t>định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sẽ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làm </a:t>
            </a:r>
            <a:r>
              <a:rPr dirty="0" u="heavy" sz="2000" spc="-229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giảm</a:t>
            </a:r>
            <a:r>
              <a:rPr dirty="0" u="heavy" sz="20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độ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chính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xác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6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đối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u="heavy" sz="2000" spc="-2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với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tập</a:t>
            </a:r>
            <a:r>
              <a:rPr dirty="0" u="heavy" sz="2000" spc="-26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2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thử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5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nghiệm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mặc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dù </a:t>
            </a:r>
            <a:r>
              <a:rPr dirty="0" u="heavy" sz="2000" spc="-229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tăng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độ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chính</a:t>
            </a:r>
            <a:r>
              <a:rPr dirty="0" u="heavy" sz="20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xác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6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đối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2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với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tập</a:t>
            </a:r>
            <a:r>
              <a:rPr dirty="0" u="heavy" sz="2000" spc="-26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30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học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4400" y="2514600"/>
            <a:ext cx="8229600" cy="4201160"/>
            <a:chOff x="914400" y="2514600"/>
            <a:chExt cx="8229600" cy="42011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2514600"/>
              <a:ext cx="6886955" cy="41719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16939" y="6409435"/>
            <a:ext cx="19818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urier New"/>
                <a:cs typeface="Courier New"/>
              </a:rPr>
              <a:t>[</a:t>
            </a:r>
            <a:r>
              <a:rPr dirty="0" sz="1600" i="1">
                <a:latin typeface="Courier New"/>
                <a:cs typeface="Courier New"/>
              </a:rPr>
              <a:t>Mitchell,</a:t>
            </a:r>
            <a:r>
              <a:rPr dirty="0" sz="1600" spc="-70" i="1">
                <a:latin typeface="Courier New"/>
                <a:cs typeface="Courier New"/>
              </a:rPr>
              <a:t> </a:t>
            </a:r>
            <a:r>
              <a:rPr dirty="0" sz="1600" i="1">
                <a:latin typeface="Courier New"/>
                <a:cs typeface="Courier New"/>
              </a:rPr>
              <a:t>1997</a:t>
            </a:r>
            <a:r>
              <a:rPr dirty="0" sz="160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937513"/>
            <a:ext cx="3265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dirty="0" u="heavy" sz="2800" spc="-2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dirty="0" u="heavy" sz="2800" spc="-1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dirty="0" u="heavy" sz="2800" spc="-3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dirty="0" sz="2800" spc="-5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8741" y="1443177"/>
            <a:ext cx="5932170" cy="473456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1940" indent="-26987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890">
                <a:latin typeface="Arial MT"/>
                <a:cs typeface="Arial MT"/>
              </a:rPr>
              <a:t>ề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0">
                <a:latin typeface="Arial MT"/>
                <a:cs typeface="Arial MT"/>
              </a:rPr>
              <a:t>ệ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o</a:t>
            </a:r>
            <a:endParaRPr sz="20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 sz="2000" spc="-5">
                <a:latin typeface="Arial MT"/>
                <a:cs typeface="Arial MT"/>
              </a:rPr>
              <a:t>Tác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tử</a:t>
            </a:r>
            <a:endParaRPr sz="20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 sz="2000" spc="-229">
                <a:latin typeface="Arial MT"/>
                <a:cs typeface="Arial MT"/>
              </a:rPr>
              <a:t>Giải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quyết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vấn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đề: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Tìm </a:t>
            </a:r>
            <a:r>
              <a:rPr dirty="0" sz="2000" spc="-185">
                <a:latin typeface="Arial MT"/>
                <a:cs typeface="Arial MT"/>
              </a:rPr>
              <a:t>kiếm,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Thỏa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mãn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ràng </a:t>
            </a:r>
            <a:r>
              <a:rPr dirty="0" sz="2000" spc="-229">
                <a:latin typeface="Arial MT"/>
                <a:cs typeface="Arial MT"/>
              </a:rPr>
              <a:t>buộc</a:t>
            </a:r>
            <a:endParaRPr sz="20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 sz="2000" spc="-5">
                <a:latin typeface="Arial MT"/>
                <a:cs typeface="Arial MT"/>
              </a:rPr>
              <a:t>Logic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suy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diễn</a:t>
            </a:r>
            <a:endParaRPr sz="20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ễ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tri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ứ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 sz="2000" spc="-5">
                <a:latin typeface="Arial MT"/>
                <a:cs typeface="Arial MT"/>
              </a:rPr>
              <a:t>Suy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tri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thức</a:t>
            </a:r>
            <a:r>
              <a:rPr dirty="0" sz="2000" spc="-5">
                <a:latin typeface="Arial MT"/>
                <a:cs typeface="Arial MT"/>
              </a:rPr>
              <a:t> không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chắc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chắn</a:t>
            </a:r>
            <a:endParaRPr sz="2000">
              <a:latin typeface="Arial MT"/>
              <a:cs typeface="Arial MT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 sz="2000" spc="-5" b="1">
                <a:solidFill>
                  <a:srgbClr val="0000FF"/>
                </a:solidFill>
                <a:latin typeface="Arial"/>
                <a:cs typeface="Arial"/>
              </a:rPr>
              <a:t>Học</a:t>
            </a:r>
            <a:r>
              <a:rPr dirty="0" sz="20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máy</a:t>
            </a:r>
            <a:endParaRPr sz="2000">
              <a:latin typeface="Arial"/>
              <a:cs typeface="Arial"/>
            </a:endParaRPr>
          </a:p>
          <a:p>
            <a:pPr lvl="1" marL="600075" indent="-27051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  <a:tab pos="600710" algn="l"/>
              </a:tabLst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Giới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thiệu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về</a:t>
            </a:r>
            <a:r>
              <a:rPr dirty="0" sz="180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học</a:t>
            </a:r>
            <a:r>
              <a:rPr dirty="0" sz="180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máy</a:t>
            </a:r>
            <a:endParaRPr sz="1800">
              <a:latin typeface="Arial"/>
              <a:cs typeface="Arial"/>
            </a:endParaRPr>
          </a:p>
          <a:p>
            <a:pPr lvl="1" marL="600075" indent="-27051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  <a:tab pos="600710" algn="l"/>
              </a:tabLst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Phân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lớp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Naïve</a:t>
            </a:r>
            <a:r>
              <a:rPr dirty="0" sz="18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Bayes</a:t>
            </a:r>
            <a:endParaRPr sz="1800">
              <a:latin typeface="Arial"/>
              <a:cs typeface="Arial"/>
            </a:endParaRPr>
          </a:p>
          <a:p>
            <a:pPr lvl="1" marL="600075" indent="-27051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9444"/>
              <a:buFont typeface="Wingdings"/>
              <a:buChar char=""/>
              <a:tabLst>
                <a:tab pos="600075" algn="l"/>
                <a:tab pos="600710" algn="l"/>
              </a:tabLst>
            </a:pP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Học</a:t>
            </a:r>
            <a:r>
              <a:rPr dirty="0" sz="180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dựa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trên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láng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giềng</a:t>
            </a:r>
            <a:r>
              <a:rPr dirty="0" sz="180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gần</a:t>
            </a:r>
            <a:r>
              <a:rPr dirty="0" sz="180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Arial"/>
                <a:cs typeface="Arial"/>
              </a:rPr>
              <a:t>nhất</a:t>
            </a:r>
            <a:endParaRPr sz="1800">
              <a:latin typeface="Arial"/>
              <a:cs typeface="Arial"/>
            </a:endParaRPr>
          </a:p>
          <a:p>
            <a:pPr marL="281940" indent="-269875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282575" algn="l"/>
              </a:tabLst>
            </a:pP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890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ặ</a:t>
            </a:r>
            <a:r>
              <a:rPr dirty="0" sz="2000" spc="-5">
                <a:latin typeface="Arial MT"/>
                <a:cs typeface="Arial MT"/>
              </a:rPr>
              <a:t>ch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6202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12540" y="6743954"/>
            <a:ext cx="1345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Verdana"/>
                <a:cs typeface="Verdana"/>
              </a:rPr>
              <a:t>Trí</a:t>
            </a:r>
            <a:r>
              <a:rPr dirty="0" sz="1200" spc="-35" i="1">
                <a:latin typeface="Verdana"/>
                <a:cs typeface="Verdana"/>
              </a:rPr>
              <a:t> </a:t>
            </a:r>
            <a:r>
              <a:rPr dirty="0" sz="1200" spc="-5" i="1">
                <a:latin typeface="Verdana"/>
                <a:cs typeface="Verdana"/>
              </a:rPr>
              <a:t>Tuệ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spc="-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6707" y="69047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8039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Phân</a:t>
            </a:r>
            <a:r>
              <a:rPr dirty="0" sz="4200" spc="-20"/>
              <a:t> </a:t>
            </a:r>
            <a:r>
              <a:rPr dirty="0" sz="4200" spc="-5"/>
              <a:t>lớp</a:t>
            </a:r>
            <a:r>
              <a:rPr dirty="0" sz="4200" spc="-30"/>
              <a:t> </a:t>
            </a:r>
            <a:r>
              <a:rPr dirty="0" sz="4200" spc="-5"/>
              <a:t>Naïve</a:t>
            </a:r>
            <a:r>
              <a:rPr dirty="0" sz="4200" spc="-30"/>
              <a:t> </a:t>
            </a:r>
            <a:r>
              <a:rPr dirty="0" sz="4200" spc="-5"/>
              <a:t>Bayes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3139" y="1777238"/>
            <a:ext cx="7785734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110489" indent="-28575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-5">
                <a:latin typeface="Arial MT"/>
                <a:cs typeface="Arial MT"/>
              </a:rPr>
              <a:t> cá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ph</a:t>
            </a:r>
            <a:r>
              <a:rPr dirty="0" sz="2400" spc="-810">
                <a:latin typeface="Arial MT"/>
                <a:cs typeface="Arial MT"/>
              </a:rPr>
              <a:t>ư</a:t>
            </a:r>
            <a:r>
              <a:rPr dirty="0" sz="2400" spc="-815">
                <a:latin typeface="Arial MT"/>
                <a:cs typeface="Arial MT"/>
              </a:rPr>
              <a:t>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phá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phâ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p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ó </a:t>
            </a:r>
            <a:r>
              <a:rPr dirty="0" sz="2400" spc="-5">
                <a:latin typeface="Arial MT"/>
                <a:cs typeface="Arial MT"/>
              </a:rPr>
              <a:t>giá</a:t>
            </a:r>
            <a:r>
              <a:rPr dirty="0" sz="2400">
                <a:latin typeface="Arial MT"/>
                <a:cs typeface="Arial MT"/>
              </a:rPr>
              <a:t>m </a:t>
            </a:r>
            <a:r>
              <a:rPr dirty="0" sz="2400" spc="-5">
                <a:latin typeface="Arial MT"/>
                <a:cs typeface="Arial MT"/>
              </a:rPr>
              <a:t>sá</a:t>
            </a:r>
            <a:r>
              <a:rPr dirty="0" sz="2400">
                <a:latin typeface="Arial MT"/>
                <a:cs typeface="Arial MT"/>
              </a:rPr>
              <a:t>t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à </a:t>
            </a:r>
            <a:r>
              <a:rPr dirty="0" sz="2400" spc="-15">
                <a:latin typeface="Arial MT"/>
                <a:cs typeface="Arial MT"/>
              </a:rPr>
              <a:t>d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a  </a:t>
            </a:r>
            <a:r>
              <a:rPr dirty="0" sz="2400" spc="-5">
                <a:latin typeface="Arial MT"/>
                <a:cs typeface="Arial MT"/>
              </a:rPr>
              <a:t>trên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xác </a:t>
            </a:r>
            <a:r>
              <a:rPr dirty="0" sz="2400" spc="-270">
                <a:latin typeface="Arial MT"/>
                <a:cs typeface="Arial MT"/>
              </a:rPr>
              <a:t>suất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 spc="-795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trê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ô </a:t>
            </a:r>
            <a:r>
              <a:rPr dirty="0" sz="2400" spc="-5">
                <a:latin typeface="Arial MT"/>
                <a:cs typeface="Arial MT"/>
              </a:rPr>
              <a:t>hìn</a:t>
            </a:r>
            <a:r>
              <a:rPr dirty="0" sz="2400">
                <a:latin typeface="Arial MT"/>
                <a:cs typeface="Arial MT"/>
              </a:rPr>
              <a:t>h </a:t>
            </a:r>
            <a:r>
              <a:rPr dirty="0" sz="2400" spc="-5">
                <a:latin typeface="Arial MT"/>
                <a:cs typeface="Arial MT"/>
              </a:rPr>
              <a:t>(hàm</a:t>
            </a:r>
            <a:r>
              <a:rPr dirty="0" sz="2400">
                <a:latin typeface="Arial MT"/>
                <a:cs typeface="Arial MT"/>
              </a:rPr>
              <a:t>) </a:t>
            </a:r>
            <a:r>
              <a:rPr dirty="0" sz="2400" spc="-5">
                <a:latin typeface="Arial MT"/>
                <a:cs typeface="Arial MT"/>
              </a:rPr>
              <a:t>xá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 spc="-10">
                <a:latin typeface="Arial MT"/>
                <a:cs typeface="Arial MT"/>
              </a:rPr>
              <a:t>u</a:t>
            </a:r>
            <a:r>
              <a:rPr dirty="0" sz="2400" spc="-1075">
                <a:latin typeface="Arial MT"/>
                <a:cs typeface="Arial MT"/>
              </a:rPr>
              <a:t>ấ</a:t>
            </a:r>
            <a:r>
              <a:rPr dirty="0" sz="2400"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270">
                <a:latin typeface="Arial MT"/>
                <a:cs typeface="Arial MT"/>
              </a:rPr>
              <a:t>Việc</a:t>
            </a:r>
            <a:r>
              <a:rPr dirty="0" sz="2400" spc="-5">
                <a:latin typeface="Arial MT"/>
                <a:cs typeface="Arial MT"/>
              </a:rPr>
              <a:t> phân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loại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70">
                <a:latin typeface="Arial MT"/>
                <a:cs typeface="Arial MT"/>
              </a:rPr>
              <a:t>dựa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trên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các giá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630">
                <a:latin typeface="Arial MT"/>
                <a:cs typeface="Arial MT"/>
              </a:rPr>
              <a:t>trị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xác </a:t>
            </a:r>
            <a:r>
              <a:rPr dirty="0" sz="2400" spc="-270">
                <a:latin typeface="Arial MT"/>
                <a:cs typeface="Arial MT"/>
              </a:rPr>
              <a:t>suất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của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khả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3139" y="3423157"/>
            <a:ext cx="7641590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540"/>
              </a:spcBef>
            </a:pP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 spc="-1075">
                <a:latin typeface="Arial MT"/>
                <a:cs typeface="Arial MT"/>
              </a:rPr>
              <a:t>ă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>
                <a:latin typeface="Arial MT"/>
                <a:cs typeface="Arial MT"/>
              </a:rPr>
              <a:t>y ra </a:t>
            </a:r>
            <a:r>
              <a:rPr dirty="0" sz="2400" spc="-1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à</a:t>
            </a:r>
            <a:r>
              <a:rPr dirty="0" sz="2400" spc="-5">
                <a:latin typeface="Arial MT"/>
                <a:cs typeface="Arial MT"/>
              </a:rPr>
              <a:t> 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tron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</a:t>
            </a:r>
            <a:r>
              <a:rPr dirty="0" sz="2400" spc="-810">
                <a:latin typeface="Arial MT"/>
                <a:cs typeface="Arial MT"/>
              </a:rPr>
              <a:t>ư</a:t>
            </a:r>
            <a:r>
              <a:rPr dirty="0" sz="2400" spc="-815">
                <a:latin typeface="Arial MT"/>
                <a:cs typeface="Arial MT"/>
              </a:rPr>
              <a:t>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phá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má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 spc="-810">
                <a:latin typeface="Arial MT"/>
                <a:cs typeface="Arial MT"/>
              </a:rPr>
              <a:t>ư</a:t>
            </a:r>
            <a:r>
              <a:rPr dirty="0" sz="2400" spc="-815">
                <a:latin typeface="Arial MT"/>
                <a:cs typeface="Arial MT"/>
              </a:rPr>
              <a:t>ờ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39" y="4337558"/>
            <a:ext cx="5749290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1540"/>
              </a:spcBef>
            </a:pP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795">
                <a:latin typeface="Arial MT"/>
                <a:cs typeface="Arial MT"/>
              </a:rPr>
              <a:t>ử</a:t>
            </a:r>
            <a:r>
              <a:rPr dirty="0" sz="2400" spc="-5">
                <a:latin typeface="Arial MT"/>
                <a:cs typeface="Arial MT"/>
              </a:rPr>
              <a:t> d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tron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bà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15">
                <a:latin typeface="Arial MT"/>
                <a:cs typeface="Arial MT"/>
              </a:rPr>
              <a:t>h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t</a:t>
            </a:r>
            <a:r>
              <a:rPr dirty="0" sz="2400" spc="-1070">
                <a:latin typeface="Arial MT"/>
                <a:cs typeface="Arial MT"/>
              </a:rPr>
              <a:t>ế</a:t>
            </a:r>
            <a:endParaRPr sz="24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 spc="-795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trê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1475">
                <a:latin typeface="Arial MT"/>
                <a:cs typeface="Arial MT"/>
              </a:rPr>
              <a:t>đ</a:t>
            </a:r>
            <a:r>
              <a:rPr dirty="0" sz="2400" spc="-1470">
                <a:latin typeface="Arial MT"/>
                <a:cs typeface="Arial MT"/>
              </a:rPr>
              <a:t>ị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ý</a:t>
            </a:r>
            <a:r>
              <a:rPr dirty="0" sz="2400" spc="-5">
                <a:latin typeface="Arial MT"/>
                <a:cs typeface="Arial MT"/>
              </a:rPr>
              <a:t> Baye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(Baye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theorem)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685"/>
              </a:spcBef>
            </a:pPr>
            <a:r>
              <a:rPr dirty="0" sz="4200" spc="90">
                <a:latin typeface="Georgia"/>
                <a:cs typeface="Georgia"/>
              </a:rPr>
              <a:t>Đ</a:t>
            </a:r>
            <a:r>
              <a:rPr dirty="0" sz="4200" spc="-5">
                <a:latin typeface="Times New Roman"/>
                <a:cs typeface="Times New Roman"/>
              </a:rPr>
              <a:t>ị</a:t>
            </a:r>
            <a:r>
              <a:rPr dirty="0" sz="4200" spc="35">
                <a:latin typeface="Times New Roman"/>
                <a:cs typeface="Times New Roman"/>
              </a:rPr>
              <a:t>n</a:t>
            </a:r>
            <a:r>
              <a:rPr dirty="0" sz="4200" spc="40">
                <a:latin typeface="Times New Roman"/>
                <a:cs typeface="Times New Roman"/>
              </a:rPr>
              <a:t>h</a:t>
            </a:r>
            <a:r>
              <a:rPr dirty="0" sz="4200" spc="-25">
                <a:latin typeface="Times New Roman"/>
                <a:cs typeface="Times New Roman"/>
              </a:rPr>
              <a:t> </a:t>
            </a:r>
            <a:r>
              <a:rPr dirty="0" sz="4200" spc="-210">
                <a:latin typeface="Times New Roman"/>
                <a:cs typeface="Times New Roman"/>
              </a:rPr>
              <a:t>l</a:t>
            </a:r>
            <a:r>
              <a:rPr dirty="0" sz="4200" spc="-355">
                <a:latin typeface="Times New Roman"/>
                <a:cs typeface="Times New Roman"/>
              </a:rPr>
              <a:t>ý</a:t>
            </a:r>
            <a:r>
              <a:rPr dirty="0" sz="4200">
                <a:latin typeface="Times New Roman"/>
                <a:cs typeface="Times New Roman"/>
              </a:rPr>
              <a:t> </a:t>
            </a:r>
            <a:r>
              <a:rPr dirty="0" sz="4200" spc="-195">
                <a:latin typeface="Times New Roman"/>
                <a:cs typeface="Times New Roman"/>
              </a:rPr>
              <a:t>Ba</a:t>
            </a:r>
            <a:r>
              <a:rPr dirty="0" sz="4200" spc="-355">
                <a:latin typeface="Times New Roman"/>
                <a:cs typeface="Times New Roman"/>
              </a:rPr>
              <a:t>y</a:t>
            </a:r>
            <a:r>
              <a:rPr dirty="0" sz="4200" spc="-110">
                <a:latin typeface="Times New Roman"/>
                <a:cs typeface="Times New Roman"/>
              </a:rPr>
              <a:t>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7014" y="1873597"/>
            <a:ext cx="3942715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5273" sz="4725" spc="157" i="1">
                <a:latin typeface="Times New Roman"/>
                <a:cs typeface="Times New Roman"/>
              </a:rPr>
              <a:t>P</a:t>
            </a:r>
            <a:r>
              <a:rPr dirty="0" baseline="-35273" sz="4725" spc="142">
                <a:latin typeface="Times New Roman"/>
                <a:cs typeface="Times New Roman"/>
              </a:rPr>
              <a:t>(</a:t>
            </a:r>
            <a:r>
              <a:rPr dirty="0" baseline="-35273" sz="4725" spc="22" i="1">
                <a:latin typeface="Times New Roman"/>
                <a:cs typeface="Times New Roman"/>
              </a:rPr>
              <a:t>h</a:t>
            </a:r>
            <a:r>
              <a:rPr dirty="0" baseline="-35273" sz="4725" spc="-367" i="1">
                <a:latin typeface="Times New Roman"/>
                <a:cs typeface="Times New Roman"/>
              </a:rPr>
              <a:t> </a:t>
            </a:r>
            <a:r>
              <a:rPr dirty="0" baseline="-35273" sz="4725" spc="7">
                <a:latin typeface="Times New Roman"/>
                <a:cs typeface="Times New Roman"/>
              </a:rPr>
              <a:t>|</a:t>
            </a:r>
            <a:r>
              <a:rPr dirty="0" baseline="-35273" sz="4725" spc="-135">
                <a:latin typeface="Times New Roman"/>
                <a:cs typeface="Times New Roman"/>
              </a:rPr>
              <a:t> </a:t>
            </a:r>
            <a:r>
              <a:rPr dirty="0" baseline="-35273" sz="4725" spc="157" i="1">
                <a:latin typeface="Times New Roman"/>
                <a:cs typeface="Times New Roman"/>
              </a:rPr>
              <a:t>D</a:t>
            </a:r>
            <a:r>
              <a:rPr dirty="0" baseline="-35273" sz="4725" spc="15">
                <a:latin typeface="Times New Roman"/>
                <a:cs typeface="Times New Roman"/>
              </a:rPr>
              <a:t>)</a:t>
            </a:r>
            <a:r>
              <a:rPr dirty="0" baseline="-35273" sz="4725" spc="-89">
                <a:latin typeface="Times New Roman"/>
                <a:cs typeface="Times New Roman"/>
              </a:rPr>
              <a:t> </a:t>
            </a:r>
            <a:r>
              <a:rPr dirty="0" baseline="-35273" sz="4725" spc="22">
                <a:latin typeface="Symbol"/>
                <a:cs typeface="Symbol"/>
              </a:rPr>
              <a:t></a:t>
            </a:r>
            <a:r>
              <a:rPr dirty="0" baseline="-35273" sz="4725" spc="472">
                <a:latin typeface="Times New Roman"/>
                <a:cs typeface="Times New Roman"/>
              </a:rPr>
              <a:t> </a:t>
            </a:r>
            <a:r>
              <a:rPr dirty="0" sz="3150" spc="105" i="1">
                <a:latin typeface="Times New Roman"/>
                <a:cs typeface="Times New Roman"/>
              </a:rPr>
              <a:t>P</a:t>
            </a:r>
            <a:r>
              <a:rPr dirty="0" sz="3150" spc="190">
                <a:latin typeface="Times New Roman"/>
                <a:cs typeface="Times New Roman"/>
              </a:rPr>
              <a:t>(</a:t>
            </a:r>
            <a:r>
              <a:rPr dirty="0" sz="3150" spc="20" i="1">
                <a:latin typeface="Times New Roman"/>
                <a:cs typeface="Times New Roman"/>
              </a:rPr>
              <a:t>D</a:t>
            </a:r>
            <a:r>
              <a:rPr dirty="0" sz="3150" spc="-200" i="1">
                <a:latin typeface="Times New Roman"/>
                <a:cs typeface="Times New Roman"/>
              </a:rPr>
              <a:t> </a:t>
            </a:r>
            <a:r>
              <a:rPr dirty="0" sz="3150" spc="5">
                <a:latin typeface="Times New Roman"/>
                <a:cs typeface="Times New Roman"/>
              </a:rPr>
              <a:t>|</a:t>
            </a:r>
            <a:r>
              <a:rPr dirty="0" sz="3150" spc="-185">
                <a:latin typeface="Times New Roman"/>
                <a:cs typeface="Times New Roman"/>
              </a:rPr>
              <a:t> </a:t>
            </a:r>
            <a:r>
              <a:rPr dirty="0" sz="3150" spc="60" i="1">
                <a:latin typeface="Times New Roman"/>
                <a:cs typeface="Times New Roman"/>
              </a:rPr>
              <a:t>h</a:t>
            </a:r>
            <a:r>
              <a:rPr dirty="0" sz="3150" spc="10">
                <a:latin typeface="Times New Roman"/>
                <a:cs typeface="Times New Roman"/>
              </a:rPr>
              <a:t>)</a:t>
            </a:r>
            <a:r>
              <a:rPr dirty="0" sz="3150" spc="-15">
                <a:latin typeface="Times New Roman"/>
                <a:cs typeface="Times New Roman"/>
              </a:rPr>
              <a:t>.</a:t>
            </a:r>
            <a:r>
              <a:rPr dirty="0" sz="3150" spc="114" i="1">
                <a:latin typeface="Times New Roman"/>
                <a:cs typeface="Times New Roman"/>
              </a:rPr>
              <a:t>P</a:t>
            </a:r>
            <a:r>
              <a:rPr dirty="0" sz="3150" spc="90">
                <a:latin typeface="Times New Roman"/>
                <a:cs typeface="Times New Roman"/>
              </a:rPr>
              <a:t>(</a:t>
            </a:r>
            <a:r>
              <a:rPr dirty="0" sz="3150" spc="65" i="1">
                <a:latin typeface="Times New Roman"/>
                <a:cs typeface="Times New Roman"/>
              </a:rPr>
              <a:t>h</a:t>
            </a:r>
            <a:r>
              <a:rPr dirty="0" sz="3150" spc="10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200" y="2415539"/>
            <a:ext cx="9144000" cy="979169"/>
            <a:chOff x="457200" y="2415539"/>
            <a:chExt cx="9144000" cy="979169"/>
          </a:xfrm>
        </p:grpSpPr>
        <p:sp>
          <p:nvSpPr>
            <p:cNvPr id="5" name="object 5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52088" y="2443733"/>
              <a:ext cx="2188210" cy="0"/>
            </a:xfrm>
            <a:custGeom>
              <a:avLst/>
              <a:gdLst/>
              <a:ahLst/>
              <a:cxnLst/>
              <a:rect l="l" t="t" r="r" b="b"/>
              <a:pathLst>
                <a:path w="2188210" h="0">
                  <a:moveTo>
                    <a:pt x="0" y="0"/>
                  </a:moveTo>
                  <a:lnTo>
                    <a:pt x="2187702" y="0"/>
                  </a:lnTo>
                </a:path>
              </a:pathLst>
            </a:custGeom>
            <a:ln w="168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07439" y="2444335"/>
            <a:ext cx="7672070" cy="11239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R="165735">
              <a:lnSpc>
                <a:spcPct val="100000"/>
              </a:lnSpc>
              <a:spcBef>
                <a:spcPts val="130"/>
              </a:spcBef>
            </a:pPr>
            <a:r>
              <a:rPr dirty="0" sz="3150" spc="105" i="1">
                <a:latin typeface="Times New Roman"/>
                <a:cs typeface="Times New Roman"/>
              </a:rPr>
              <a:t>P</a:t>
            </a:r>
            <a:r>
              <a:rPr dirty="0" sz="3150" spc="105">
                <a:latin typeface="Times New Roman"/>
                <a:cs typeface="Times New Roman"/>
              </a:rPr>
              <a:t>(</a:t>
            </a:r>
            <a:r>
              <a:rPr dirty="0" sz="3150" spc="105" i="1">
                <a:latin typeface="Times New Roman"/>
                <a:cs typeface="Times New Roman"/>
              </a:rPr>
              <a:t>D</a:t>
            </a:r>
            <a:r>
              <a:rPr dirty="0" sz="3150" spc="105">
                <a:latin typeface="Times New Roman"/>
                <a:cs typeface="Times New Roman"/>
              </a:rPr>
              <a:t>)</a:t>
            </a:r>
            <a:endParaRPr sz="3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195"/>
              </a:spcBef>
              <a:buClr>
                <a:srgbClr val="006533"/>
              </a:buClr>
              <a:buChar char="•"/>
              <a:tabLst>
                <a:tab pos="241300" algn="l"/>
                <a:tab pos="1146810" algn="l"/>
              </a:tabLst>
            </a:pPr>
            <a:r>
              <a:rPr dirty="0" sz="2200" spc="-5">
                <a:latin typeface="Courier New"/>
                <a:cs typeface="Courier New"/>
              </a:rPr>
              <a:t>P(h)</a:t>
            </a:r>
            <a:r>
              <a:rPr dirty="0" sz="2200" spc="-5">
                <a:latin typeface="Arial MT"/>
                <a:cs typeface="Arial MT"/>
              </a:rPr>
              <a:t>:	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suất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trước</a:t>
            </a:r>
            <a:r>
              <a:rPr dirty="0" sz="2200" spc="-5">
                <a:latin typeface="Arial MT"/>
                <a:cs typeface="Arial MT"/>
              </a:rPr>
              <a:t> (prior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probability) </a:t>
            </a:r>
            <a:r>
              <a:rPr dirty="0" sz="2200" spc="-250">
                <a:latin typeface="Arial MT"/>
                <a:cs typeface="Arial MT"/>
              </a:rPr>
              <a:t>rằng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(phân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450" y="3408215"/>
            <a:ext cx="7743825" cy="96456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155"/>
              </a:spcBef>
            </a:pP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 spc="-5">
                <a:latin typeface="Arial MT"/>
                <a:cs typeface="Arial MT"/>
              </a:rPr>
              <a:t>p</a:t>
            </a:r>
            <a:r>
              <a:rPr dirty="0" sz="2200">
                <a:latin typeface="Arial MT"/>
                <a:cs typeface="Arial MT"/>
              </a:rPr>
              <a:t>)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sz="2200" spc="-705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là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úng</a:t>
            </a:r>
            <a:endParaRPr sz="22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055"/>
              </a:spcBef>
              <a:buClr>
                <a:srgbClr val="006533"/>
              </a:buClr>
              <a:buChar char="•"/>
              <a:tabLst>
                <a:tab pos="241300" algn="l"/>
                <a:tab pos="1146810" algn="l"/>
              </a:tabLst>
            </a:pPr>
            <a:r>
              <a:rPr dirty="0" sz="2200" spc="-5">
                <a:latin typeface="Courier New"/>
                <a:cs typeface="Courier New"/>
              </a:rPr>
              <a:t>P(D)</a:t>
            </a:r>
            <a:r>
              <a:rPr dirty="0" sz="2200" spc="-5">
                <a:latin typeface="Arial MT"/>
                <a:cs typeface="Arial MT"/>
              </a:rPr>
              <a:t>:	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suất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trước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rằng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tập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65">
                <a:latin typeface="Arial MT"/>
                <a:cs typeface="Arial MT"/>
              </a:rPr>
              <a:t>dữ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liệu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D</a:t>
            </a:r>
            <a:r>
              <a:rPr dirty="0" sz="2200" spc="-700">
                <a:latin typeface="Courier New"/>
                <a:cs typeface="Courier New"/>
              </a:rPr>
              <a:t> </a:t>
            </a:r>
            <a:r>
              <a:rPr dirty="0" sz="2200" spc="-615">
                <a:latin typeface="Arial MT"/>
                <a:cs typeface="Arial MT"/>
              </a:rPr>
              <a:t>được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quan sát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(thu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00" y="43738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07422" y="4250981"/>
            <a:ext cx="7865745" cy="2066289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dirty="0" sz="2200" spc="-495">
                <a:latin typeface="Arial MT"/>
                <a:cs typeface="Arial MT"/>
              </a:rPr>
              <a:t>được)</a:t>
            </a:r>
            <a:endParaRPr sz="2200">
              <a:latin typeface="Arial MT"/>
              <a:cs typeface="Arial MT"/>
            </a:endParaRPr>
          </a:p>
          <a:p>
            <a:pPr marL="241300" marR="5080" indent="-229235">
              <a:lnSpc>
                <a:spcPct val="100000"/>
              </a:lnSpc>
              <a:spcBef>
                <a:spcPts val="905"/>
              </a:spcBef>
              <a:buClr>
                <a:srgbClr val="006533"/>
              </a:buClr>
              <a:buChar char="•"/>
              <a:tabLst>
                <a:tab pos="241300" algn="l"/>
                <a:tab pos="1483360" algn="l"/>
              </a:tabLst>
            </a:pPr>
            <a:r>
              <a:rPr dirty="0" sz="2200" spc="-5">
                <a:latin typeface="Courier New"/>
                <a:cs typeface="Courier New"/>
              </a:rPr>
              <a:t>P(D|h)</a:t>
            </a:r>
            <a:r>
              <a:rPr dirty="0" sz="2200">
                <a:latin typeface="Arial MT"/>
                <a:cs typeface="Arial MT"/>
              </a:rPr>
              <a:t>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5">
                <a:latin typeface="Arial MT"/>
                <a:cs typeface="Arial MT"/>
              </a:rPr>
              <a:t>u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qua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sát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</a:t>
            </a:r>
            <a:r>
              <a:rPr dirty="0" sz="2200">
                <a:latin typeface="Arial MT"/>
                <a:cs typeface="Arial MT"/>
              </a:rPr>
              <a:t>thu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 spc="-5">
                <a:latin typeface="Arial MT"/>
                <a:cs typeface="Arial MT"/>
              </a:rPr>
              <a:t>c</a:t>
            </a:r>
            <a:r>
              <a:rPr dirty="0" sz="2200">
                <a:latin typeface="Arial MT"/>
                <a:cs typeface="Arial MT"/>
              </a:rPr>
              <a:t>)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380">
                <a:latin typeface="Arial MT"/>
                <a:cs typeface="Arial MT"/>
              </a:rPr>
              <a:t>ữ  </a:t>
            </a:r>
            <a:r>
              <a:rPr dirty="0" sz="2200">
                <a:latin typeface="Arial MT"/>
                <a:cs typeface="Arial MT"/>
              </a:rPr>
              <a:t>li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D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ề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sz="2200" spc="-710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là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úng</a:t>
            </a:r>
            <a:endParaRPr sz="2200">
              <a:latin typeface="Arial MT"/>
              <a:cs typeface="Arial MT"/>
            </a:endParaRPr>
          </a:p>
          <a:p>
            <a:pPr marL="241300" marR="255904" indent="-229235">
              <a:lnSpc>
                <a:spcPct val="100000"/>
              </a:lnSpc>
              <a:spcBef>
                <a:spcPts val="1055"/>
              </a:spcBef>
              <a:buClr>
                <a:srgbClr val="006533"/>
              </a:buClr>
              <a:buChar char="•"/>
              <a:tabLst>
                <a:tab pos="241300" algn="l"/>
                <a:tab pos="1483360" algn="l"/>
              </a:tabLst>
            </a:pPr>
            <a:r>
              <a:rPr dirty="0" sz="2200" spc="-5">
                <a:latin typeface="Courier New"/>
                <a:cs typeface="Courier New"/>
              </a:rPr>
              <a:t>P(h|D)</a:t>
            </a:r>
            <a:r>
              <a:rPr dirty="0" sz="2200" spc="-5">
                <a:latin typeface="Arial MT"/>
                <a:cs typeface="Arial MT"/>
              </a:rPr>
              <a:t>:	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suất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sz="2200" spc="-700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là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đúng,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điều</a:t>
            </a:r>
            <a:r>
              <a:rPr dirty="0" sz="2200" spc="-484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kiện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tập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ữ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D</a:t>
            </a:r>
            <a:r>
              <a:rPr dirty="0" sz="2200" spc="-705">
                <a:latin typeface="Courier New"/>
                <a:cs typeface="Courier New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qua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sát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78942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dirty="0" sz="4200" spc="-5"/>
              <a:t>Định</a:t>
            </a:r>
            <a:r>
              <a:rPr dirty="0" sz="4200" spc="10"/>
              <a:t> </a:t>
            </a:r>
            <a:r>
              <a:rPr dirty="0" sz="4200" spc="-5"/>
              <a:t>lý	Bayes</a:t>
            </a:r>
            <a:r>
              <a:rPr dirty="0" sz="4200" spc="-20"/>
              <a:t> </a:t>
            </a:r>
            <a:r>
              <a:rPr dirty="0" sz="4200"/>
              <a:t>–</a:t>
            </a:r>
            <a:r>
              <a:rPr dirty="0" sz="4200" spc="-20"/>
              <a:t> </a:t>
            </a:r>
            <a:r>
              <a:rPr dirty="0" sz="4200"/>
              <a:t>Ví</a:t>
            </a:r>
            <a:r>
              <a:rPr dirty="0" sz="4200" spc="-25"/>
              <a:t> </a:t>
            </a:r>
            <a:r>
              <a:rPr dirty="0" sz="4200" spc="-5"/>
              <a:t>dụ</a:t>
            </a:r>
            <a:r>
              <a:rPr dirty="0" sz="4200" spc="-25"/>
              <a:t> </a:t>
            </a:r>
            <a:r>
              <a:rPr dirty="0" sz="4200" spc="-5"/>
              <a:t>(1)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3139" y="1701799"/>
            <a:ext cx="29794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 MT"/>
                <a:cs typeface="Arial MT"/>
              </a:rPr>
              <a:t>Xét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ữ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ây: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53083" y="2196083"/>
          <a:ext cx="7814945" cy="444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219200"/>
                <a:gridCol w="1676400"/>
                <a:gridCol w="1219200"/>
                <a:gridCol w="1143000"/>
                <a:gridCol w="1600200"/>
              </a:tblGrid>
              <a:tr h="396239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Day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Outlook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30">
                          <a:latin typeface="Arial MT"/>
                          <a:cs typeface="Arial MT"/>
                        </a:rPr>
                        <a:t>Temperature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Humidity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Arial MT"/>
                          <a:cs typeface="Arial MT"/>
                        </a:rPr>
                        <a:t>Wind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5">
                          <a:latin typeface="Arial MT"/>
                          <a:cs typeface="Arial MT"/>
                        </a:rPr>
                        <a:t>Play</a:t>
                      </a:r>
                      <a:r>
                        <a:rPr dirty="0" sz="20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45">
                          <a:latin typeface="Arial MT"/>
                          <a:cs typeface="Arial MT"/>
                        </a:rPr>
                        <a:t>Tennis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Sunny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Hot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High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Weak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Sunny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Hot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High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Strong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No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D3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Overcast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Hot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High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Weak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5">
                          <a:latin typeface="Arial MT"/>
                          <a:cs typeface="Arial MT"/>
                        </a:rPr>
                        <a:t>Yes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Rain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Mild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High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Weak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5">
                          <a:latin typeface="Arial MT"/>
                          <a:cs typeface="Arial MT"/>
                        </a:rPr>
                        <a:t>Yes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Rain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Cool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Normal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Weak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5">
                          <a:latin typeface="Arial MT"/>
                          <a:cs typeface="Arial MT"/>
                        </a:rPr>
                        <a:t>Yes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Rain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Cool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Normal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Strong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Overcast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Cool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Normal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Strong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5">
                          <a:latin typeface="Arial MT"/>
                          <a:cs typeface="Arial MT"/>
                        </a:rPr>
                        <a:t>Yes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Sunny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Mild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High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Weak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Sunny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Cool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Normal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Weak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5">
                          <a:latin typeface="Arial MT"/>
                          <a:cs typeface="Arial MT"/>
                        </a:rPr>
                        <a:t>Yes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Rain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Mild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Normal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10">
                          <a:latin typeface="Arial MT"/>
                          <a:cs typeface="Arial MT"/>
                        </a:rPr>
                        <a:t>Weak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5">
                          <a:latin typeface="Arial MT"/>
                          <a:cs typeface="Arial MT"/>
                        </a:rPr>
                        <a:t>Yes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45">
                          <a:latin typeface="Arial MT"/>
                          <a:cs typeface="Arial MT"/>
                        </a:rPr>
                        <a:t>D11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Sunny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Mild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Normal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Strong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5">
                          <a:latin typeface="Arial MT"/>
                          <a:cs typeface="Arial MT"/>
                        </a:rPr>
                        <a:t>Yes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D12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Overcast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Mild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High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">
                          <a:latin typeface="Arial MT"/>
                          <a:cs typeface="Arial MT"/>
                        </a:rPr>
                        <a:t>Strong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 spc="-55">
                          <a:latin typeface="Arial MT"/>
                          <a:cs typeface="Arial MT"/>
                        </a:rPr>
                        <a:t>Yes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88740" y="6820916"/>
            <a:ext cx="1345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Verdana"/>
                <a:cs typeface="Verdana"/>
              </a:rPr>
              <a:t>Trí</a:t>
            </a:r>
            <a:r>
              <a:rPr dirty="0" sz="1200" spc="-35" i="1">
                <a:latin typeface="Verdana"/>
                <a:cs typeface="Verdana"/>
              </a:rPr>
              <a:t> </a:t>
            </a:r>
            <a:r>
              <a:rPr dirty="0" sz="1200" spc="-5" i="1">
                <a:latin typeface="Verdana"/>
                <a:cs typeface="Verdana"/>
              </a:rPr>
              <a:t>Tuệ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spc="-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5080" y="6904735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139" y="6718045"/>
            <a:ext cx="17278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i="1">
                <a:latin typeface="Courier New"/>
                <a:cs typeface="Courier New"/>
              </a:rPr>
              <a:t>[Mitchell,</a:t>
            </a:r>
            <a:r>
              <a:rPr dirty="0" sz="1400" spc="-40" i="1">
                <a:latin typeface="Courier New"/>
                <a:cs typeface="Courier New"/>
              </a:rPr>
              <a:t> </a:t>
            </a:r>
            <a:r>
              <a:rPr dirty="0" sz="1400" spc="-10" i="1">
                <a:latin typeface="Courier New"/>
                <a:cs typeface="Courier New"/>
              </a:rPr>
              <a:t>1997]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78942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dirty="0" sz="4200" spc="-5"/>
              <a:t>Định</a:t>
            </a:r>
            <a:r>
              <a:rPr dirty="0" sz="4200" spc="10"/>
              <a:t> </a:t>
            </a:r>
            <a:r>
              <a:rPr dirty="0" sz="4200" spc="-5"/>
              <a:t>lý	Bayes</a:t>
            </a:r>
            <a:r>
              <a:rPr dirty="0" sz="4200" spc="-20"/>
              <a:t> </a:t>
            </a:r>
            <a:r>
              <a:rPr dirty="0" sz="4200"/>
              <a:t>–</a:t>
            </a:r>
            <a:r>
              <a:rPr dirty="0" sz="4200" spc="-20"/>
              <a:t> </a:t>
            </a:r>
            <a:r>
              <a:rPr dirty="0" sz="4200"/>
              <a:t>Ví</a:t>
            </a:r>
            <a:r>
              <a:rPr dirty="0" sz="4200" spc="-25"/>
              <a:t> </a:t>
            </a:r>
            <a:r>
              <a:rPr dirty="0" sz="4200" spc="-5"/>
              <a:t>dụ</a:t>
            </a:r>
            <a:r>
              <a:rPr dirty="0" sz="4200" spc="-25"/>
              <a:t> </a:t>
            </a:r>
            <a:r>
              <a:rPr dirty="0" sz="4200" spc="-5"/>
              <a:t>(2)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0" name="object 10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3139" y="1667197"/>
            <a:ext cx="7973695" cy="4998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5800"/>
              </a:lnSpc>
              <a:spcBef>
                <a:spcPts val="1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1731010" algn="l"/>
              </a:tabLst>
            </a:pPr>
            <a:r>
              <a:rPr dirty="0" sz="2000" spc="-305">
                <a:latin typeface="Arial MT"/>
                <a:cs typeface="Arial MT"/>
              </a:rPr>
              <a:t>Tập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dụ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</a:t>
            </a:r>
            <a:r>
              <a:rPr dirty="0" sz="2000" spc="-5">
                <a:latin typeface="Arial MT"/>
                <a:cs typeface="Arial MT"/>
              </a:rPr>
              <a:t>.	</a:t>
            </a:r>
            <a:r>
              <a:rPr dirty="0" sz="2000" spc="-305">
                <a:latin typeface="Arial MT"/>
                <a:cs typeface="Arial MT"/>
              </a:rPr>
              <a:t>Tập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ngày mà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18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 </a:t>
            </a:r>
            <a:r>
              <a:rPr dirty="0" sz="2000" spc="-5" i="1">
                <a:latin typeface="Arial"/>
                <a:cs typeface="Arial"/>
              </a:rPr>
              <a:t>Outlook </a:t>
            </a:r>
            <a:r>
              <a:rPr dirty="0" sz="2000" spc="-5">
                <a:latin typeface="Arial MT"/>
                <a:cs typeface="Arial MT"/>
              </a:rPr>
              <a:t>có giá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515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Sunny </a:t>
            </a:r>
            <a:r>
              <a:rPr dirty="0" sz="2000" spc="-5">
                <a:latin typeface="Arial MT"/>
                <a:cs typeface="Arial MT"/>
              </a:rPr>
              <a:t>và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Win</a:t>
            </a:r>
            <a:r>
              <a:rPr dirty="0" sz="2000" spc="-5" i="1">
                <a:latin typeface="Arial"/>
                <a:cs typeface="Arial"/>
              </a:rPr>
              <a:t>d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</a:t>
            </a:r>
            <a:r>
              <a:rPr dirty="0" sz="2000" spc="-5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Strong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2856230" algn="l"/>
              </a:tabLst>
            </a:pP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(phân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10">
                <a:latin typeface="Arial MT"/>
                <a:cs typeface="Arial MT"/>
              </a:rPr>
              <a:t>p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</a:t>
            </a:r>
            <a:r>
              <a:rPr dirty="0" sz="2000" spc="-5">
                <a:latin typeface="Arial MT"/>
                <a:cs typeface="Arial MT"/>
              </a:rPr>
              <a:t>.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Anh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5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tennis</a:t>
            </a:r>
            <a:endParaRPr sz="2000">
              <a:latin typeface="Arial MT"/>
              <a:cs typeface="Arial MT"/>
            </a:endParaRPr>
          </a:p>
          <a:p>
            <a:pPr marL="241300" marR="58419" indent="-228600">
              <a:lnSpc>
                <a:spcPct val="105800"/>
              </a:lnSpc>
              <a:spcBef>
                <a:spcPts val="819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2805430" algn="l"/>
              </a:tabLst>
            </a:pP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75">
                <a:latin typeface="Arial MT"/>
                <a:cs typeface="Arial MT"/>
              </a:rPr>
              <a:t>trước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P(h)</a:t>
            </a:r>
            <a:r>
              <a:rPr dirty="0" sz="2000" spc="-5">
                <a:latin typeface="Arial MT"/>
                <a:cs typeface="Arial MT"/>
              </a:rPr>
              <a:t>.	Xác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chơi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tennis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(không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phụ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Outlook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Wind</a:t>
            </a:r>
            <a:r>
              <a:rPr dirty="0" sz="2000" spc="-5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2805430" algn="l"/>
              </a:tabLst>
            </a:pP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75">
                <a:latin typeface="Arial MT"/>
                <a:cs typeface="Arial MT"/>
              </a:rPr>
              <a:t>trước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P(D)</a:t>
            </a:r>
            <a:r>
              <a:rPr dirty="0" sz="2000" spc="-5">
                <a:latin typeface="Arial MT"/>
                <a:cs typeface="Arial MT"/>
              </a:rPr>
              <a:t>.	Xác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ngày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Outlook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40"/>
              </a:spcBef>
            </a:pP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290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Sunny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và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5">
                <a:latin typeface="Arial MT"/>
                <a:cs typeface="Arial MT"/>
              </a:rPr>
              <a:t> tính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Wind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Strong</a:t>
            </a:r>
            <a:endParaRPr sz="2000">
              <a:latin typeface="Arial"/>
              <a:cs typeface="Arial"/>
            </a:endParaRPr>
          </a:p>
          <a:p>
            <a:pPr marL="241300" marR="99060" indent="-229235">
              <a:lnSpc>
                <a:spcPct val="102899"/>
              </a:lnSpc>
              <a:spcBef>
                <a:spcPts val="75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1364615" algn="l"/>
              </a:tabLst>
            </a:pPr>
            <a:r>
              <a:rPr dirty="0" sz="2000" spc="-5">
                <a:latin typeface="Courier New"/>
                <a:cs typeface="Courier New"/>
              </a:rPr>
              <a:t>P(D|h)</a:t>
            </a:r>
            <a:r>
              <a:rPr dirty="0" sz="2000" spc="-5">
                <a:latin typeface="Arial MT"/>
                <a:cs typeface="Arial MT"/>
              </a:rPr>
              <a:t>.	Xác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ngày mà </a:t>
            </a:r>
            <a:r>
              <a:rPr dirty="0" sz="2000" spc="-180">
                <a:latin typeface="Arial MT"/>
                <a:cs typeface="Arial MT"/>
              </a:rPr>
              <a:t>thuộc</a:t>
            </a:r>
            <a:r>
              <a:rPr dirty="0" sz="2000" spc="-17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 </a:t>
            </a:r>
            <a:r>
              <a:rPr dirty="0" sz="2000" spc="-5" i="1">
                <a:latin typeface="Arial"/>
                <a:cs typeface="Arial"/>
              </a:rPr>
              <a:t>Outlook </a:t>
            </a:r>
            <a:r>
              <a:rPr dirty="0" sz="2000" spc="-5">
                <a:latin typeface="Arial MT"/>
                <a:cs typeface="Arial MT"/>
              </a:rPr>
              <a:t>có giá </a:t>
            </a:r>
            <a:r>
              <a:rPr dirty="0" sz="2000" spc="-520">
                <a:latin typeface="Arial MT"/>
                <a:cs typeface="Arial MT"/>
              </a:rPr>
              <a:t>trị </a:t>
            </a:r>
            <a:r>
              <a:rPr dirty="0" sz="2000" spc="-515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Sunny </a:t>
            </a:r>
            <a:r>
              <a:rPr dirty="0" sz="2000" spc="-5">
                <a:latin typeface="Arial MT"/>
                <a:cs typeface="Arial MT"/>
              </a:rPr>
              <a:t>và Wind có giá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515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Strong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điều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kiện</a:t>
            </a:r>
            <a:r>
              <a:rPr dirty="0" sz="2000" spc="-22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(nếu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biết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rằng) </a:t>
            </a:r>
            <a:r>
              <a:rPr dirty="0" sz="2000" spc="-5">
                <a:latin typeface="Arial MT"/>
                <a:cs typeface="Arial MT"/>
              </a:rPr>
              <a:t>anh </a:t>
            </a:r>
            <a:r>
              <a:rPr dirty="0" sz="2000" spc="-10">
                <a:latin typeface="Arial MT"/>
                <a:cs typeface="Arial MT"/>
              </a:rPr>
              <a:t>ta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tennis</a:t>
            </a:r>
            <a:endParaRPr sz="2000">
              <a:latin typeface="Arial MT"/>
              <a:cs typeface="Arial MT"/>
            </a:endParaRPr>
          </a:p>
          <a:p>
            <a:pPr marL="241300" marR="231775" indent="-229235">
              <a:lnSpc>
                <a:spcPct val="105800"/>
              </a:lnSpc>
              <a:spcBef>
                <a:spcPts val="6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1364615" algn="l"/>
              </a:tabLst>
            </a:pPr>
            <a:r>
              <a:rPr dirty="0" sz="2000" spc="-5">
                <a:latin typeface="Courier New"/>
                <a:cs typeface="Courier New"/>
              </a:rPr>
              <a:t>P(h|D)</a:t>
            </a:r>
            <a:r>
              <a:rPr dirty="0" sz="2000" spc="-5">
                <a:latin typeface="Arial MT"/>
                <a:cs typeface="Arial MT"/>
              </a:rPr>
              <a:t>.	Xác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 spc="-5">
                <a:latin typeface="Arial MT"/>
                <a:cs typeface="Arial MT"/>
              </a:rPr>
              <a:t> anh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 </a:t>
            </a:r>
            <a:r>
              <a:rPr dirty="0" sz="2000" spc="-175">
                <a:latin typeface="Arial MT"/>
                <a:cs typeface="Arial MT"/>
              </a:rPr>
              <a:t>chơi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tennis,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điều</a:t>
            </a:r>
            <a:r>
              <a:rPr dirty="0" sz="2000" spc="-409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kiện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(nếu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biết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rằng)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Outlook </a:t>
            </a:r>
            <a:r>
              <a:rPr dirty="0" sz="2000" spc="-5">
                <a:latin typeface="Arial MT"/>
                <a:cs typeface="Arial MT"/>
              </a:rPr>
              <a:t>có giá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505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Sunny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và Wind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 giá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trị</a:t>
            </a:r>
            <a:r>
              <a:rPr dirty="0" sz="2000" spc="-495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Strong</a:t>
            </a:r>
            <a:endParaRPr sz="2000">
              <a:latin typeface="Arial"/>
              <a:cs typeface="Arial"/>
            </a:endParaRPr>
          </a:p>
          <a:p>
            <a:pPr marL="738505" marR="151765" indent="-32639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3B822F"/>
                </a:solidFill>
                <a:latin typeface="Arial MT"/>
                <a:cs typeface="Arial MT"/>
              </a:rPr>
              <a:t>→</a:t>
            </a:r>
            <a:r>
              <a:rPr dirty="0" sz="2000" spc="10">
                <a:solidFill>
                  <a:srgbClr val="3B822F"/>
                </a:solidFill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Phương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pháp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Naïve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Bayes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dựa</a:t>
            </a:r>
            <a:r>
              <a:rPr dirty="0" sz="2000" spc="-5">
                <a:latin typeface="Arial MT"/>
                <a:cs typeface="Arial MT"/>
              </a:rPr>
              <a:t> trên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450">
                <a:latin typeface="Arial MT"/>
                <a:cs typeface="Arial MT"/>
              </a:rPr>
              <a:t>điều 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10" i="1">
                <a:latin typeface="Arial"/>
                <a:cs typeface="Arial"/>
              </a:rPr>
              <a:t>posterio</a:t>
            </a:r>
            <a:r>
              <a:rPr dirty="0" sz="2000" spc="-5" i="1">
                <a:latin typeface="Arial"/>
                <a:cs typeface="Arial"/>
              </a:rPr>
              <a:t>r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probabilit</a:t>
            </a:r>
            <a:r>
              <a:rPr dirty="0" sz="2000" spc="10" i="1">
                <a:latin typeface="Arial"/>
                <a:cs typeface="Arial"/>
              </a:rPr>
              <a:t>y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này!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/>
              <a:t>Cực</a:t>
            </a:r>
            <a:r>
              <a:rPr dirty="0" spc="-20"/>
              <a:t> </a:t>
            </a:r>
            <a:r>
              <a:rPr dirty="0" spc="-5"/>
              <a:t>đại</a:t>
            </a:r>
            <a:r>
              <a:rPr dirty="0" spc="-20"/>
              <a:t> </a:t>
            </a:r>
            <a:r>
              <a:rPr dirty="0"/>
              <a:t>hóa</a:t>
            </a:r>
            <a:r>
              <a:rPr dirty="0" spc="-10"/>
              <a:t> </a:t>
            </a:r>
            <a:r>
              <a:rPr dirty="0"/>
              <a:t>xác</a:t>
            </a:r>
            <a:r>
              <a:rPr dirty="0" spc="-15"/>
              <a:t> </a:t>
            </a:r>
            <a:r>
              <a:rPr dirty="0" spc="-5"/>
              <a:t>suất</a:t>
            </a:r>
            <a:r>
              <a:rPr dirty="0" spc="-20"/>
              <a:t> </a:t>
            </a:r>
            <a:r>
              <a:rPr dirty="0" spc="-5"/>
              <a:t>có</a:t>
            </a:r>
            <a:r>
              <a:rPr dirty="0" spc="-20"/>
              <a:t> </a:t>
            </a:r>
            <a:r>
              <a:rPr dirty="0" spc="-5"/>
              <a:t>điều</a:t>
            </a:r>
            <a:r>
              <a:rPr dirty="0" spc="-10"/>
              <a:t> </a:t>
            </a:r>
            <a:r>
              <a:rPr dirty="0" spc="-5"/>
              <a:t>kiện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5039" y="1816404"/>
            <a:ext cx="8053070" cy="278320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78765" marR="17780" indent="-228600">
              <a:lnSpc>
                <a:spcPct val="100099"/>
              </a:lnSpc>
              <a:spcBef>
                <a:spcPts val="24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79400" algn="l"/>
              </a:tabLst>
            </a:pPr>
            <a:r>
              <a:rPr dirty="0" sz="2200" spc="-254">
                <a:latin typeface="Arial MT"/>
                <a:cs typeface="Arial MT"/>
              </a:rPr>
              <a:t>Với</a:t>
            </a:r>
            <a:r>
              <a:rPr dirty="0" sz="2200" spc="-25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một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tập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các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 spc="-19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(các phân </a:t>
            </a:r>
            <a:r>
              <a:rPr dirty="0" sz="2200" spc="-190">
                <a:latin typeface="Arial MT"/>
                <a:cs typeface="Arial MT"/>
              </a:rPr>
              <a:t>lớp) </a:t>
            </a:r>
            <a:r>
              <a:rPr dirty="0" sz="2200" spc="-5">
                <a:latin typeface="Arial MT"/>
                <a:cs typeface="Arial MT"/>
              </a:rPr>
              <a:t>có </a:t>
            </a:r>
            <a:r>
              <a:rPr dirty="0" sz="2200" spc="-325">
                <a:latin typeface="Arial MT"/>
                <a:cs typeface="Arial MT"/>
              </a:rPr>
              <a:t>thể</a:t>
            </a:r>
            <a:r>
              <a:rPr dirty="0" sz="2200" spc="-320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sz="2200" spc="-5">
                <a:latin typeface="Arial MT"/>
                <a:cs typeface="Arial MT"/>
              </a:rPr>
              <a:t>, </a:t>
            </a:r>
            <a:r>
              <a:rPr dirty="0" sz="2200" spc="-490">
                <a:latin typeface="Arial MT"/>
                <a:cs typeface="Arial MT"/>
              </a:rPr>
              <a:t>hệ</a:t>
            </a:r>
            <a:r>
              <a:rPr dirty="0" sz="2200" spc="-484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thống</a:t>
            </a:r>
            <a:r>
              <a:rPr dirty="0" sz="2200" spc="2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học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980">
                <a:latin typeface="Arial MT"/>
                <a:cs typeface="Arial MT"/>
              </a:rPr>
              <a:t>ẽ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tìm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gi</a:t>
            </a:r>
            <a:r>
              <a:rPr dirty="0" sz="2200" b="1" i="1">
                <a:latin typeface="Arial"/>
                <a:cs typeface="Arial"/>
              </a:rPr>
              <a:t>ả</a:t>
            </a:r>
            <a:r>
              <a:rPr dirty="0" sz="2200" spc="5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th</a:t>
            </a:r>
            <a:r>
              <a:rPr dirty="0" sz="2200" b="1" i="1">
                <a:latin typeface="Arial"/>
                <a:cs typeface="Arial"/>
              </a:rPr>
              <a:t>i</a:t>
            </a:r>
            <a:r>
              <a:rPr dirty="0" sz="2200" spc="-5" b="1" i="1">
                <a:latin typeface="Arial"/>
                <a:cs typeface="Arial"/>
              </a:rPr>
              <a:t>ế</a:t>
            </a:r>
            <a:r>
              <a:rPr dirty="0" sz="2200" b="1" i="1">
                <a:latin typeface="Arial"/>
                <a:cs typeface="Arial"/>
              </a:rPr>
              <a:t>t</a:t>
            </a:r>
            <a:r>
              <a:rPr dirty="0" sz="2200" spc="20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c</a:t>
            </a:r>
            <a:r>
              <a:rPr dirty="0" sz="2200" b="1" i="1">
                <a:latin typeface="Arial"/>
                <a:cs typeface="Arial"/>
              </a:rPr>
              <a:t>ó</a:t>
            </a:r>
            <a:r>
              <a:rPr dirty="0" sz="2200" spc="5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th</a:t>
            </a:r>
            <a:r>
              <a:rPr dirty="0" sz="2200" b="1" i="1">
                <a:latin typeface="Arial"/>
                <a:cs typeface="Arial"/>
              </a:rPr>
              <a:t>ể</a:t>
            </a:r>
            <a:r>
              <a:rPr dirty="0" sz="2200" spc="10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xả</a:t>
            </a:r>
            <a:r>
              <a:rPr dirty="0" sz="2200" b="1" i="1">
                <a:latin typeface="Arial"/>
                <a:cs typeface="Arial"/>
              </a:rPr>
              <a:t>y</a:t>
            </a:r>
            <a:r>
              <a:rPr dirty="0" sz="2200" spc="5" b="1" i="1">
                <a:latin typeface="Arial"/>
                <a:cs typeface="Arial"/>
              </a:rPr>
              <a:t> </a:t>
            </a:r>
            <a:r>
              <a:rPr dirty="0" sz="2200" b="1" i="1">
                <a:latin typeface="Arial"/>
                <a:cs typeface="Arial"/>
              </a:rPr>
              <a:t>ra</a:t>
            </a:r>
            <a:r>
              <a:rPr dirty="0" sz="2200" spc="-10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nhấ</a:t>
            </a:r>
            <a:r>
              <a:rPr dirty="0" sz="2200" b="1" i="1">
                <a:latin typeface="Arial"/>
                <a:cs typeface="Arial"/>
              </a:rPr>
              <a:t>t</a:t>
            </a:r>
            <a:r>
              <a:rPr dirty="0" sz="2200" spc="15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(th</a:t>
            </a:r>
            <a:r>
              <a:rPr dirty="0" sz="2200" b="1" i="1">
                <a:latin typeface="Arial"/>
                <a:cs typeface="Arial"/>
              </a:rPr>
              <a:t>e</a:t>
            </a:r>
            <a:r>
              <a:rPr dirty="0" sz="2200" spc="15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mos</a:t>
            </a:r>
            <a:r>
              <a:rPr dirty="0" sz="2200" b="1" i="1">
                <a:latin typeface="Arial"/>
                <a:cs typeface="Arial"/>
              </a:rPr>
              <a:t>t</a:t>
            </a:r>
            <a:r>
              <a:rPr dirty="0" sz="2200" spc="5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probable  </a:t>
            </a:r>
            <a:r>
              <a:rPr dirty="0" sz="2200" b="1" i="1">
                <a:latin typeface="Arial"/>
                <a:cs typeface="Arial"/>
              </a:rPr>
              <a:t>hypothesis)</a:t>
            </a:r>
            <a:r>
              <a:rPr dirty="0" sz="2200" spc="15" b="1" i="1">
                <a:latin typeface="Arial"/>
                <a:cs typeface="Arial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h(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sz="2200">
                <a:latin typeface="Courier New"/>
                <a:cs typeface="Courier New"/>
              </a:rPr>
              <a:t>)</a:t>
            </a:r>
            <a:r>
              <a:rPr dirty="0" sz="2200" spc="-700">
                <a:latin typeface="Courier New"/>
                <a:cs typeface="Courier New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á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ữ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qua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sát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  <a:p>
            <a:pPr marL="279400" indent="-228600">
              <a:lnSpc>
                <a:spcPct val="100000"/>
              </a:lnSpc>
              <a:spcBef>
                <a:spcPts val="183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79400" algn="l"/>
                <a:tab pos="1488440" algn="l"/>
              </a:tabLst>
            </a:pP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	</a:t>
            </a:r>
            <a:r>
              <a:rPr dirty="0" sz="2200">
                <a:latin typeface="Courier New"/>
                <a:cs typeface="Courier New"/>
              </a:rPr>
              <a:t>h </a:t>
            </a:r>
            <a:r>
              <a:rPr dirty="0" sz="2200" spc="-5">
                <a:latin typeface="Arial MT"/>
                <a:cs typeface="Arial MT"/>
              </a:rPr>
              <a:t>này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620">
                <a:latin typeface="Arial MT"/>
                <a:cs typeface="Arial MT"/>
              </a:rPr>
              <a:t>được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gọi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là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cực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655">
                <a:latin typeface="Arial MT"/>
                <a:cs typeface="Arial MT"/>
              </a:rPr>
              <a:t>đại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hóa 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suất</a:t>
            </a:r>
            <a:r>
              <a:rPr dirty="0" sz="2200">
                <a:latin typeface="Arial MT"/>
                <a:cs typeface="Arial MT"/>
              </a:rPr>
              <a:t> có</a:t>
            </a:r>
            <a:endParaRPr sz="22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150"/>
              </a:spcBef>
            </a:pP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ề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</a:t>
            </a:r>
            <a:r>
              <a:rPr dirty="0" sz="2200" spc="-5" b="1">
                <a:latin typeface="Arial"/>
                <a:cs typeface="Arial"/>
              </a:rPr>
              <a:t>maximu</a:t>
            </a:r>
            <a:r>
              <a:rPr dirty="0" sz="2200" b="1">
                <a:latin typeface="Arial"/>
                <a:cs typeface="Arial"/>
              </a:rPr>
              <a:t>m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a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posteriori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–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M</a:t>
            </a:r>
            <a:r>
              <a:rPr dirty="0" sz="2200" spc="-5" b="1">
                <a:latin typeface="Arial"/>
                <a:cs typeface="Arial"/>
              </a:rPr>
              <a:t>AP</a:t>
            </a:r>
            <a:r>
              <a:rPr dirty="0" sz="220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704850">
              <a:lnSpc>
                <a:spcPct val="100000"/>
              </a:lnSpc>
              <a:spcBef>
                <a:spcPts val="1465"/>
              </a:spcBef>
            </a:pPr>
            <a:r>
              <a:rPr dirty="0" sz="2550" spc="-70" i="1">
                <a:latin typeface="Times New Roman"/>
                <a:cs typeface="Times New Roman"/>
              </a:rPr>
              <a:t>h</a:t>
            </a:r>
            <a:r>
              <a:rPr dirty="0" baseline="-24074" sz="2250" spc="-7" i="1">
                <a:latin typeface="Times New Roman"/>
                <a:cs typeface="Times New Roman"/>
              </a:rPr>
              <a:t>MAP</a:t>
            </a:r>
            <a:r>
              <a:rPr dirty="0" baseline="-24074" sz="2250" i="1">
                <a:latin typeface="Times New Roman"/>
                <a:cs typeface="Times New Roman"/>
              </a:rPr>
              <a:t> </a:t>
            </a:r>
            <a:r>
              <a:rPr dirty="0" baseline="-24074" sz="2250" spc="195" i="1">
                <a:latin typeface="Times New Roman"/>
                <a:cs typeface="Times New Roman"/>
              </a:rPr>
              <a:t> </a:t>
            </a:r>
            <a:r>
              <a:rPr dirty="0" sz="2550">
                <a:latin typeface="Symbol"/>
                <a:cs typeface="Symbol"/>
              </a:rPr>
              <a:t></a:t>
            </a:r>
            <a:r>
              <a:rPr dirty="0" sz="2550" spc="-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arg</a:t>
            </a:r>
            <a:r>
              <a:rPr dirty="0" sz="2550" spc="-27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max</a:t>
            </a:r>
            <a:r>
              <a:rPr dirty="0" sz="2550" spc="-170">
                <a:latin typeface="Times New Roman"/>
                <a:cs typeface="Times New Roman"/>
              </a:rPr>
              <a:t> </a:t>
            </a:r>
            <a:r>
              <a:rPr dirty="0" sz="2550" spc="75" i="1">
                <a:latin typeface="Times New Roman"/>
                <a:cs typeface="Times New Roman"/>
              </a:rPr>
              <a:t>P</a:t>
            </a:r>
            <a:r>
              <a:rPr dirty="0" sz="2550" spc="65">
                <a:latin typeface="Times New Roman"/>
                <a:cs typeface="Times New Roman"/>
              </a:rPr>
              <a:t>(</a:t>
            </a:r>
            <a:r>
              <a:rPr dirty="0" sz="2550" i="1">
                <a:latin typeface="Times New Roman"/>
                <a:cs typeface="Times New Roman"/>
              </a:rPr>
              <a:t>h</a:t>
            </a:r>
            <a:r>
              <a:rPr dirty="0" sz="2550" spc="-204" i="1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|</a:t>
            </a:r>
            <a:r>
              <a:rPr dirty="0" sz="2550" spc="-70">
                <a:latin typeface="Times New Roman"/>
                <a:cs typeface="Times New Roman"/>
              </a:rPr>
              <a:t> </a:t>
            </a:r>
            <a:r>
              <a:rPr dirty="0" sz="2550" spc="75" i="1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marL="1934210">
              <a:lnSpc>
                <a:spcPct val="100000"/>
              </a:lnSpc>
              <a:spcBef>
                <a:spcPts val="40"/>
              </a:spcBef>
            </a:pPr>
            <a:r>
              <a:rPr dirty="0" sz="1500" spc="-40" i="1">
                <a:latin typeface="Times New Roman"/>
                <a:cs typeface="Times New Roman"/>
              </a:rPr>
              <a:t>h</a:t>
            </a:r>
            <a:r>
              <a:rPr dirty="0" sz="1500" spc="-40">
                <a:latin typeface="Symbol"/>
                <a:cs typeface="Symbol"/>
              </a:rPr>
              <a:t></a:t>
            </a:r>
            <a:r>
              <a:rPr dirty="0" sz="1500" spc="-40" i="1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28644" y="5081015"/>
            <a:ext cx="1759585" cy="0"/>
          </a:xfrm>
          <a:custGeom>
            <a:avLst/>
            <a:gdLst/>
            <a:ahLst/>
            <a:cxnLst/>
            <a:rect l="l" t="t" r="r" b="b"/>
            <a:pathLst>
              <a:path w="1759585" h="0">
                <a:moveTo>
                  <a:pt x="0" y="0"/>
                </a:moveTo>
                <a:lnTo>
                  <a:pt x="1759457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60773" y="5078361"/>
            <a:ext cx="71183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75" i="1">
                <a:latin typeface="Times New Roman"/>
                <a:cs typeface="Times New Roman"/>
              </a:rPr>
              <a:t>P</a:t>
            </a:r>
            <a:r>
              <a:rPr dirty="0" sz="2550" spc="145">
                <a:latin typeface="Times New Roman"/>
                <a:cs typeface="Times New Roman"/>
              </a:rPr>
              <a:t>(</a:t>
            </a:r>
            <a:r>
              <a:rPr dirty="0" sz="2550" spc="75" i="1">
                <a:latin typeface="Times New Roman"/>
                <a:cs typeface="Times New Roman"/>
              </a:rPr>
              <a:t>D</a:t>
            </a:r>
            <a:r>
              <a:rPr dirty="0" sz="255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6280" y="4824622"/>
            <a:ext cx="187960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i="1">
                <a:latin typeface="Times New Roman"/>
                <a:cs typeface="Times New Roman"/>
              </a:rPr>
              <a:t>h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0192" y="5041347"/>
            <a:ext cx="41465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0" i="1">
                <a:latin typeface="Times New Roman"/>
                <a:cs typeface="Times New Roman"/>
              </a:rPr>
              <a:t>MAP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6188" y="4620399"/>
            <a:ext cx="314515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4858" sz="3825">
                <a:latin typeface="Symbol"/>
                <a:cs typeface="Symbol"/>
              </a:rPr>
              <a:t></a:t>
            </a:r>
            <a:r>
              <a:rPr dirty="0" baseline="-34858" sz="3825" spc="-127">
                <a:latin typeface="Times New Roman"/>
                <a:cs typeface="Times New Roman"/>
              </a:rPr>
              <a:t> </a:t>
            </a:r>
            <a:r>
              <a:rPr dirty="0" baseline="-34858" sz="3825">
                <a:latin typeface="Times New Roman"/>
                <a:cs typeface="Times New Roman"/>
              </a:rPr>
              <a:t>arg</a:t>
            </a:r>
            <a:r>
              <a:rPr dirty="0" baseline="-34858" sz="3825" spc="-397">
                <a:latin typeface="Times New Roman"/>
                <a:cs typeface="Times New Roman"/>
              </a:rPr>
              <a:t> </a:t>
            </a:r>
            <a:r>
              <a:rPr dirty="0" baseline="-34858" sz="3825">
                <a:latin typeface="Times New Roman"/>
                <a:cs typeface="Times New Roman"/>
              </a:rPr>
              <a:t>max</a:t>
            </a:r>
            <a:r>
              <a:rPr dirty="0" baseline="-34858" sz="3825" spc="75">
                <a:latin typeface="Times New Roman"/>
                <a:cs typeface="Times New Roman"/>
              </a:rPr>
              <a:t> </a:t>
            </a:r>
            <a:r>
              <a:rPr dirty="0" sz="2550" spc="75" i="1">
                <a:latin typeface="Times New Roman"/>
                <a:cs typeface="Times New Roman"/>
              </a:rPr>
              <a:t>P</a:t>
            </a:r>
            <a:r>
              <a:rPr dirty="0" sz="2550" spc="150">
                <a:latin typeface="Times New Roman"/>
                <a:cs typeface="Times New Roman"/>
              </a:rPr>
              <a:t>(</a:t>
            </a:r>
            <a:r>
              <a:rPr dirty="0" sz="2550" i="1">
                <a:latin typeface="Times New Roman"/>
                <a:cs typeface="Times New Roman"/>
              </a:rPr>
              <a:t>D</a:t>
            </a:r>
            <a:r>
              <a:rPr dirty="0" sz="2550" spc="-170" i="1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|</a:t>
            </a:r>
            <a:r>
              <a:rPr dirty="0" sz="2550" spc="-155">
                <a:latin typeface="Times New Roman"/>
                <a:cs typeface="Times New Roman"/>
              </a:rPr>
              <a:t> </a:t>
            </a:r>
            <a:r>
              <a:rPr dirty="0" sz="2550" spc="40" i="1">
                <a:latin typeface="Times New Roman"/>
                <a:cs typeface="Times New Roman"/>
              </a:rPr>
              <a:t>h</a:t>
            </a:r>
            <a:r>
              <a:rPr dirty="0" sz="2550">
                <a:latin typeface="Times New Roman"/>
                <a:cs typeface="Times New Roman"/>
              </a:rPr>
              <a:t>)</a:t>
            </a:r>
            <a:r>
              <a:rPr dirty="0" sz="2550" spc="-10">
                <a:latin typeface="Times New Roman"/>
                <a:cs typeface="Times New Roman"/>
              </a:rPr>
              <a:t>.</a:t>
            </a:r>
            <a:r>
              <a:rPr dirty="0" sz="2550" spc="75" i="1">
                <a:latin typeface="Times New Roman"/>
                <a:cs typeface="Times New Roman"/>
              </a:rPr>
              <a:t>P</a:t>
            </a:r>
            <a:r>
              <a:rPr dirty="0" sz="2550" spc="65">
                <a:latin typeface="Times New Roman"/>
                <a:cs typeface="Times New Roman"/>
              </a:rPr>
              <a:t>(</a:t>
            </a:r>
            <a:r>
              <a:rPr dirty="0" sz="2550" spc="40" i="1">
                <a:latin typeface="Times New Roman"/>
                <a:cs typeface="Times New Roman"/>
              </a:rPr>
              <a:t>h</a:t>
            </a:r>
            <a:r>
              <a:rPr dirty="0" sz="255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2340" y="4749038"/>
            <a:ext cx="2563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(b</a:t>
            </a:r>
            <a:r>
              <a:rPr dirty="0" sz="2400" spc="-835">
                <a:latin typeface="Arial MT"/>
                <a:cs typeface="Arial MT"/>
              </a:rPr>
              <a:t>ở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475">
                <a:latin typeface="Arial MT"/>
                <a:cs typeface="Arial MT"/>
              </a:rPr>
              <a:t>đ</a:t>
            </a:r>
            <a:r>
              <a:rPr dirty="0" sz="2400" spc="-1470">
                <a:latin typeface="Arial MT"/>
                <a:cs typeface="Arial MT"/>
              </a:rPr>
              <a:t>ị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ý</a:t>
            </a:r>
            <a:r>
              <a:rPr dirty="0" sz="2400" spc="-5">
                <a:latin typeface="Arial MT"/>
                <a:cs typeface="Arial MT"/>
              </a:rPr>
              <a:t> Bayes)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65373" y="5220417"/>
            <a:ext cx="38036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80" i="1">
                <a:latin typeface="Times New Roman"/>
                <a:cs typeface="Times New Roman"/>
              </a:rPr>
              <a:t>h</a:t>
            </a:r>
            <a:r>
              <a:rPr dirty="0" sz="1500" spc="-30">
                <a:latin typeface="Symbol"/>
                <a:cs typeface="Symbol"/>
              </a:rPr>
              <a:t></a:t>
            </a:r>
            <a:r>
              <a:rPr dirty="0" sz="1500" spc="-10" i="1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0192" y="5995371"/>
            <a:ext cx="41465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0" i="1">
                <a:latin typeface="Times New Roman"/>
                <a:cs typeface="Times New Roman"/>
              </a:rPr>
              <a:t>MAP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6213" y="5778880"/>
            <a:ext cx="3722370" cy="6489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67385" algn="l"/>
              </a:tabLst>
            </a:pPr>
            <a:r>
              <a:rPr dirty="0" sz="2550" i="1">
                <a:latin typeface="Times New Roman"/>
                <a:cs typeface="Times New Roman"/>
              </a:rPr>
              <a:t>h</a:t>
            </a:r>
            <a:r>
              <a:rPr dirty="0" sz="2550" i="1">
                <a:latin typeface="Times New Roman"/>
                <a:cs typeface="Times New Roman"/>
              </a:rPr>
              <a:t>	</a:t>
            </a:r>
            <a:r>
              <a:rPr dirty="0" sz="2550">
                <a:latin typeface="Symbol"/>
                <a:cs typeface="Symbol"/>
              </a:rPr>
              <a:t></a:t>
            </a:r>
            <a:r>
              <a:rPr dirty="0" sz="2550" spc="-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arg</a:t>
            </a:r>
            <a:r>
              <a:rPr dirty="0" sz="2550" spc="-27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max</a:t>
            </a:r>
            <a:r>
              <a:rPr dirty="0" sz="2550" spc="-170">
                <a:latin typeface="Times New Roman"/>
                <a:cs typeface="Times New Roman"/>
              </a:rPr>
              <a:t> </a:t>
            </a:r>
            <a:r>
              <a:rPr dirty="0" sz="2550" spc="75" i="1">
                <a:latin typeface="Times New Roman"/>
                <a:cs typeface="Times New Roman"/>
              </a:rPr>
              <a:t>P</a:t>
            </a:r>
            <a:r>
              <a:rPr dirty="0" sz="2550" spc="140">
                <a:latin typeface="Times New Roman"/>
                <a:cs typeface="Times New Roman"/>
              </a:rPr>
              <a:t>(</a:t>
            </a:r>
            <a:r>
              <a:rPr dirty="0" sz="2550" spc="5" i="1">
                <a:latin typeface="Times New Roman"/>
                <a:cs typeface="Times New Roman"/>
              </a:rPr>
              <a:t>D</a:t>
            </a:r>
            <a:r>
              <a:rPr dirty="0" sz="2550" spc="-170" i="1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|</a:t>
            </a:r>
            <a:r>
              <a:rPr dirty="0" sz="2550" spc="-150">
                <a:latin typeface="Times New Roman"/>
                <a:cs typeface="Times New Roman"/>
              </a:rPr>
              <a:t> </a:t>
            </a:r>
            <a:r>
              <a:rPr dirty="0" sz="2550" spc="40" i="1">
                <a:latin typeface="Times New Roman"/>
                <a:cs typeface="Times New Roman"/>
              </a:rPr>
              <a:t>h</a:t>
            </a:r>
            <a:r>
              <a:rPr dirty="0" sz="2550">
                <a:latin typeface="Times New Roman"/>
                <a:cs typeface="Times New Roman"/>
              </a:rPr>
              <a:t>)</a:t>
            </a:r>
            <a:r>
              <a:rPr dirty="0" sz="2550" spc="-20">
                <a:latin typeface="Times New Roman"/>
                <a:cs typeface="Times New Roman"/>
              </a:rPr>
              <a:t>.</a:t>
            </a:r>
            <a:r>
              <a:rPr dirty="0" sz="2550" spc="80" i="1">
                <a:latin typeface="Times New Roman"/>
                <a:cs typeface="Times New Roman"/>
              </a:rPr>
              <a:t>P</a:t>
            </a:r>
            <a:r>
              <a:rPr dirty="0" sz="2550" spc="65">
                <a:latin typeface="Times New Roman"/>
                <a:cs typeface="Times New Roman"/>
              </a:rPr>
              <a:t>(</a:t>
            </a:r>
            <a:r>
              <a:rPr dirty="0" sz="2550" spc="40" i="1">
                <a:latin typeface="Times New Roman"/>
                <a:cs typeface="Times New Roman"/>
              </a:rPr>
              <a:t>h</a:t>
            </a:r>
            <a:r>
              <a:rPr dirty="0" sz="255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  <a:p>
            <a:pPr algn="ctr" marR="875665">
              <a:lnSpc>
                <a:spcPct val="100000"/>
              </a:lnSpc>
              <a:spcBef>
                <a:spcPts val="40"/>
              </a:spcBef>
            </a:pPr>
            <a:r>
              <a:rPr dirty="0" sz="1500" spc="-40" i="1">
                <a:latin typeface="Times New Roman"/>
                <a:cs typeface="Times New Roman"/>
              </a:rPr>
              <a:t>h</a:t>
            </a:r>
            <a:r>
              <a:rPr dirty="0" sz="1500" spc="-40">
                <a:latin typeface="Symbol"/>
                <a:cs typeface="Symbol"/>
              </a:rPr>
              <a:t></a:t>
            </a:r>
            <a:r>
              <a:rPr dirty="0" sz="1500" spc="-40" i="1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340" y="5642864"/>
            <a:ext cx="30175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(</a:t>
            </a:r>
            <a:r>
              <a:rPr dirty="0" sz="2400" spc="-10">
                <a:latin typeface="Courier New"/>
                <a:cs typeface="Courier New"/>
              </a:rPr>
              <a:t>P(D</a:t>
            </a:r>
            <a:r>
              <a:rPr dirty="0" sz="2400" spc="-5">
                <a:latin typeface="Courier New"/>
                <a:cs typeface="Courier New"/>
              </a:rPr>
              <a:t>)</a:t>
            </a:r>
            <a:r>
              <a:rPr dirty="0" sz="2400" spc="-795">
                <a:latin typeface="Courier New"/>
                <a:cs typeface="Courier New"/>
              </a:rPr>
              <a:t> 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à </a:t>
            </a:r>
            <a:r>
              <a:rPr dirty="0" sz="2400" spc="-5">
                <a:latin typeface="Arial MT"/>
                <a:cs typeface="Arial MT"/>
              </a:rPr>
              <a:t>nh</a:t>
            </a:r>
            <a:r>
              <a:rPr dirty="0" sz="2400" spc="-795">
                <a:latin typeface="Arial MT"/>
                <a:cs typeface="Arial MT"/>
              </a:rPr>
              <a:t>ư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nhau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1075">
                <a:latin typeface="Arial MT"/>
                <a:cs typeface="Arial MT"/>
              </a:rPr>
              <a:t>đố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cá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0">
                <a:latin typeface="Arial MT"/>
                <a:cs typeface="Arial MT"/>
              </a:rPr>
              <a:t>ả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</a:t>
            </a:r>
            <a:r>
              <a:rPr dirty="0" sz="240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7" name="object 17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23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324421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MAP</a:t>
            </a:r>
            <a:r>
              <a:rPr dirty="0" sz="4200" spc="-35"/>
              <a:t> </a:t>
            </a:r>
            <a:r>
              <a:rPr dirty="0" sz="4200"/>
              <a:t>–</a:t>
            </a:r>
            <a:r>
              <a:rPr dirty="0" sz="4200" spc="-30"/>
              <a:t> </a:t>
            </a:r>
            <a:r>
              <a:rPr dirty="0" sz="4200"/>
              <a:t>Ví</a:t>
            </a:r>
            <a:r>
              <a:rPr dirty="0" sz="4200" spc="-40"/>
              <a:t> </a:t>
            </a:r>
            <a:r>
              <a:rPr dirty="0" sz="4200" spc="-5"/>
              <a:t>dụ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457200" y="43738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6939" y="1686612"/>
            <a:ext cx="8278495" cy="4831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17500" indent="-228600">
              <a:lnSpc>
                <a:spcPct val="100000"/>
              </a:lnSpc>
              <a:spcBef>
                <a:spcPts val="67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17500" algn="l"/>
              </a:tabLst>
            </a:pP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sz="2200" spc="-705">
                <a:latin typeface="Courier New"/>
                <a:cs typeface="Courier New"/>
              </a:rPr>
              <a:t> </a:t>
            </a:r>
            <a:r>
              <a:rPr dirty="0" sz="2200" spc="-5">
                <a:latin typeface="Arial MT"/>
                <a:cs typeface="Arial MT"/>
              </a:rPr>
              <a:t>ba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ồ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2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lvl="1" marL="774700" indent="-228600">
              <a:lnSpc>
                <a:spcPct val="100000"/>
              </a:lnSpc>
              <a:spcBef>
                <a:spcPts val="465"/>
              </a:spcBef>
              <a:buClr>
                <a:srgbClr val="3B822F"/>
              </a:buClr>
              <a:buChar char="•"/>
              <a:tabLst>
                <a:tab pos="774700" algn="l"/>
              </a:tabLst>
            </a:pPr>
            <a:r>
              <a:rPr dirty="0" sz="1800" spc="-5">
                <a:latin typeface="Courier New"/>
                <a:cs typeface="Courier New"/>
              </a:rPr>
              <a:t>h</a:t>
            </a:r>
            <a:r>
              <a:rPr dirty="0" sz="1800" spc="-36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An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ennis</a:t>
            </a:r>
            <a:endParaRPr sz="1800">
              <a:latin typeface="Arial MT"/>
              <a:cs typeface="Arial MT"/>
            </a:endParaRPr>
          </a:p>
          <a:p>
            <a:pPr lvl="1" marL="774700" indent="-228600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774700" algn="l"/>
              </a:tabLst>
            </a:pPr>
            <a:r>
              <a:rPr dirty="0" sz="1800" spc="-5">
                <a:latin typeface="Courier New"/>
                <a:cs typeface="Courier New"/>
              </a:rPr>
              <a:t>h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An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khôn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ennis</a:t>
            </a:r>
            <a:endParaRPr sz="1800">
              <a:latin typeface="Arial MT"/>
              <a:cs typeface="Arial MT"/>
            </a:endParaRPr>
          </a:p>
          <a:p>
            <a:pPr marL="317500" indent="-228600">
              <a:lnSpc>
                <a:spcPct val="100000"/>
              </a:lnSpc>
              <a:spcBef>
                <a:spcPts val="101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17500" algn="l"/>
                <a:tab pos="5323840" algn="l"/>
              </a:tabLst>
            </a:pPr>
            <a:r>
              <a:rPr dirty="0" sz="2200">
                <a:latin typeface="Arial MT"/>
                <a:cs typeface="Arial MT"/>
              </a:rPr>
              <a:t>Tính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giá </a:t>
            </a:r>
            <a:r>
              <a:rPr dirty="0" sz="2200" spc="-575">
                <a:latin typeface="Arial MT"/>
                <a:cs typeface="Arial MT"/>
              </a:rPr>
              <a:t>trị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>
                <a:latin typeface="Arial MT"/>
                <a:cs typeface="Arial MT"/>
              </a:rPr>
              <a:t> 2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xác </a:t>
            </a:r>
            <a:r>
              <a:rPr dirty="0" sz="2200" spc="-245">
                <a:latin typeface="Arial MT"/>
                <a:cs typeface="Arial MT"/>
              </a:rPr>
              <a:t>xuất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điều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kiện:	</a:t>
            </a:r>
            <a:r>
              <a:rPr dirty="0" sz="2200" spc="-5">
                <a:latin typeface="Courier New"/>
                <a:cs typeface="Courier New"/>
              </a:rPr>
              <a:t>P(h</a:t>
            </a:r>
            <a:r>
              <a:rPr dirty="0" baseline="-21072" sz="2175" spc="-7">
                <a:latin typeface="Courier New"/>
                <a:cs typeface="Courier New"/>
              </a:rPr>
              <a:t>1</a:t>
            </a:r>
            <a:r>
              <a:rPr dirty="0" sz="2200" spc="-5">
                <a:latin typeface="Courier New"/>
                <a:cs typeface="Courier New"/>
              </a:rPr>
              <a:t>|D)</a:t>
            </a:r>
            <a:r>
              <a:rPr dirty="0" sz="2200" spc="-5">
                <a:latin typeface="Arial MT"/>
                <a:cs typeface="Arial MT"/>
              </a:rPr>
              <a:t>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P(h</a:t>
            </a:r>
            <a:r>
              <a:rPr dirty="0" baseline="-21072" sz="2175" spc="-7">
                <a:latin typeface="Courier New"/>
                <a:cs typeface="Courier New"/>
              </a:rPr>
              <a:t>2</a:t>
            </a:r>
            <a:r>
              <a:rPr dirty="0" sz="2200" spc="-5">
                <a:latin typeface="Courier New"/>
                <a:cs typeface="Courier New"/>
              </a:rPr>
              <a:t>|D)</a:t>
            </a:r>
            <a:endParaRPr sz="2200">
              <a:latin typeface="Courier New"/>
              <a:cs typeface="Courier New"/>
            </a:endParaRPr>
          </a:p>
          <a:p>
            <a:pPr marL="317500" marR="121285" indent="-229235">
              <a:lnSpc>
                <a:spcPct val="100000"/>
              </a:lnSpc>
              <a:spcBef>
                <a:spcPts val="105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17500" algn="l"/>
                <a:tab pos="2975610" algn="l"/>
              </a:tabLst>
            </a:pP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</a:t>
            </a:r>
            <a:r>
              <a:rPr dirty="0" sz="2200" spc="-980">
                <a:latin typeface="Arial MT"/>
                <a:cs typeface="Arial MT"/>
              </a:rPr>
              <a:t>ể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MAP</a:t>
            </a:r>
            <a:r>
              <a:rPr dirty="0" sz="2200" spc="-5">
                <a:latin typeface="Arial MT"/>
                <a:cs typeface="Arial MT"/>
              </a:rPr>
              <a:t>=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 spc="7">
                <a:latin typeface="Courier New"/>
                <a:cs typeface="Courier New"/>
              </a:rPr>
              <a:t>1</a:t>
            </a:r>
            <a:r>
              <a:rPr dirty="0" baseline="-21072" sz="2175" spc="532">
                <a:latin typeface="Courier New"/>
                <a:cs typeface="Courier New"/>
              </a:rPr>
              <a:t> 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P(h</a:t>
            </a:r>
            <a:r>
              <a:rPr dirty="0" baseline="-21072" sz="2175">
                <a:latin typeface="Courier New"/>
                <a:cs typeface="Courier New"/>
              </a:rPr>
              <a:t>1</a:t>
            </a:r>
            <a:r>
              <a:rPr dirty="0" sz="2200">
                <a:latin typeface="Courier New"/>
                <a:cs typeface="Courier New"/>
              </a:rPr>
              <a:t>|D)</a:t>
            </a:r>
            <a:r>
              <a:rPr dirty="0" sz="2200" spc="-690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≥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P(h</a:t>
            </a:r>
            <a:r>
              <a:rPr dirty="0" baseline="-21072" sz="2175">
                <a:latin typeface="Courier New"/>
                <a:cs typeface="Courier New"/>
              </a:rPr>
              <a:t>2</a:t>
            </a:r>
            <a:r>
              <a:rPr dirty="0" sz="2200">
                <a:latin typeface="Courier New"/>
                <a:cs typeface="Courier New"/>
              </a:rPr>
              <a:t>|D</a:t>
            </a:r>
            <a:r>
              <a:rPr dirty="0" sz="2200" spc="-5">
                <a:latin typeface="Courier New"/>
                <a:cs typeface="Courier New"/>
              </a:rPr>
              <a:t>)</a:t>
            </a:r>
            <a:r>
              <a:rPr dirty="0" sz="2200">
                <a:latin typeface="Arial MT"/>
                <a:cs typeface="Arial MT"/>
              </a:rPr>
              <a:t>;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ng</a:t>
            </a:r>
            <a:r>
              <a:rPr dirty="0" sz="2200" spc="-745">
                <a:latin typeface="Arial MT"/>
                <a:cs typeface="Arial MT"/>
              </a:rPr>
              <a:t>ượ</a:t>
            </a:r>
            <a:r>
              <a:rPr dirty="0" sz="2200">
                <a:latin typeface="Arial MT"/>
                <a:cs typeface="Arial MT"/>
              </a:rPr>
              <a:t>c  l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</a:t>
            </a:r>
            <a:r>
              <a:rPr dirty="0" sz="2200">
                <a:latin typeface="Arial MT"/>
                <a:cs typeface="Arial MT"/>
              </a:rPr>
              <a:t>ì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MAP</a:t>
            </a:r>
            <a:r>
              <a:rPr dirty="0" sz="2200" spc="-5">
                <a:latin typeface="Arial MT"/>
                <a:cs typeface="Arial MT"/>
              </a:rPr>
              <a:t>=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 spc="7">
                <a:latin typeface="Courier New"/>
                <a:cs typeface="Courier New"/>
              </a:rPr>
              <a:t>2</a:t>
            </a:r>
            <a:endParaRPr baseline="-21072" sz="2175">
              <a:latin typeface="Courier New"/>
              <a:cs typeface="Courier New"/>
            </a:endParaRPr>
          </a:p>
          <a:p>
            <a:pPr marL="317500" marR="288290" indent="-228600">
              <a:lnSpc>
                <a:spcPct val="100000"/>
              </a:lnSpc>
              <a:spcBef>
                <a:spcPts val="105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17500" algn="l"/>
                <a:tab pos="1196975" algn="l"/>
              </a:tabLst>
            </a:pPr>
            <a:r>
              <a:rPr dirty="0" sz="2200">
                <a:latin typeface="Arial MT"/>
                <a:cs typeface="Arial MT"/>
              </a:rPr>
              <a:t>B</a:t>
            </a:r>
            <a:r>
              <a:rPr dirty="0" sz="2200" spc="-760">
                <a:latin typeface="Arial MT"/>
                <a:cs typeface="Arial MT"/>
              </a:rPr>
              <a:t>ở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vì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P(D)</a:t>
            </a:r>
            <a:r>
              <a:rPr dirty="0" sz="2200">
                <a:latin typeface="Arial MT"/>
                <a:cs typeface="Arial MT"/>
              </a:rPr>
              <a:t>=</a:t>
            </a:r>
            <a:r>
              <a:rPr dirty="0" sz="2200">
                <a:latin typeface="Courier New"/>
                <a:cs typeface="Courier New"/>
              </a:rPr>
              <a:t>P(</a:t>
            </a:r>
            <a:r>
              <a:rPr dirty="0" sz="2200" spc="5">
                <a:latin typeface="Courier New"/>
                <a:cs typeface="Courier New"/>
              </a:rPr>
              <a:t>D</a:t>
            </a:r>
            <a:r>
              <a:rPr dirty="0" sz="2200" spc="-5">
                <a:latin typeface="Courier New"/>
                <a:cs typeface="Courier New"/>
              </a:rPr>
              <a:t>,h</a:t>
            </a:r>
            <a:r>
              <a:rPr dirty="0" baseline="-21072" sz="2175" spc="7">
                <a:latin typeface="Courier New"/>
                <a:cs typeface="Courier New"/>
              </a:rPr>
              <a:t>1</a:t>
            </a:r>
            <a:r>
              <a:rPr dirty="0" sz="2200">
                <a:latin typeface="Courier New"/>
                <a:cs typeface="Courier New"/>
              </a:rPr>
              <a:t>)</a:t>
            </a:r>
            <a:r>
              <a:rPr dirty="0" sz="2200" spc="-5">
                <a:latin typeface="Arial MT"/>
                <a:cs typeface="Arial MT"/>
              </a:rPr>
              <a:t>+</a:t>
            </a:r>
            <a:r>
              <a:rPr dirty="0" sz="2200">
                <a:latin typeface="Courier New"/>
                <a:cs typeface="Courier New"/>
              </a:rPr>
              <a:t>P(</a:t>
            </a:r>
            <a:r>
              <a:rPr dirty="0" sz="2200" spc="5">
                <a:latin typeface="Courier New"/>
                <a:cs typeface="Courier New"/>
              </a:rPr>
              <a:t>D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2</a:t>
            </a:r>
            <a:r>
              <a:rPr dirty="0" sz="2200">
                <a:latin typeface="Courier New"/>
                <a:cs typeface="Courier New"/>
              </a:rPr>
              <a:t>)</a:t>
            </a:r>
            <a:r>
              <a:rPr dirty="0" sz="2200" spc="-680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là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</a:t>
            </a:r>
            <a:r>
              <a:rPr dirty="0" sz="2200" spc="-730">
                <a:latin typeface="Arial MT"/>
                <a:cs typeface="Arial MT"/>
              </a:rPr>
              <a:t>ư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nha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2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09">
                <a:latin typeface="Arial MT"/>
                <a:cs typeface="Arial MT"/>
              </a:rPr>
              <a:t>ả 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 spc="7">
                <a:latin typeface="Courier New"/>
                <a:cs typeface="Courier New"/>
              </a:rPr>
              <a:t>1</a:t>
            </a:r>
            <a:r>
              <a:rPr dirty="0" baseline="-21072" sz="2175" spc="-382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và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2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nên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ể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</a:t>
            </a:r>
            <a:r>
              <a:rPr dirty="0" sz="2200" spc="-980">
                <a:latin typeface="Arial MT"/>
                <a:cs typeface="Arial MT"/>
              </a:rPr>
              <a:t>ỏ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đạ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45">
                <a:latin typeface="Arial MT"/>
                <a:cs typeface="Arial MT"/>
              </a:rPr>
              <a:t>ượ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P(D)</a:t>
            </a:r>
            <a:endParaRPr sz="2200">
              <a:latin typeface="Courier New"/>
              <a:cs typeface="Courier New"/>
            </a:endParaRPr>
          </a:p>
          <a:p>
            <a:pPr marL="317500" indent="-228600">
              <a:lnSpc>
                <a:spcPct val="100000"/>
              </a:lnSpc>
              <a:spcBef>
                <a:spcPts val="158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17500" algn="l"/>
                <a:tab pos="3954779" algn="l"/>
              </a:tabLst>
            </a:pPr>
            <a:r>
              <a:rPr dirty="0" sz="2200">
                <a:latin typeface="Arial MT"/>
                <a:cs typeface="Arial MT"/>
              </a:rPr>
              <a:t>Vì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y,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tính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2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b</a:t>
            </a:r>
            <a:r>
              <a:rPr dirty="0" sz="2200" spc="-5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730">
                <a:latin typeface="Arial MT"/>
                <a:cs typeface="Arial MT"/>
              </a:rPr>
              <a:t>ứ</a:t>
            </a:r>
            <a:r>
              <a:rPr dirty="0" sz="2200">
                <a:latin typeface="Arial MT"/>
                <a:cs typeface="Arial MT"/>
              </a:rPr>
              <a:t>c: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P(D|h</a:t>
            </a:r>
            <a:r>
              <a:rPr dirty="0" baseline="-21072" sz="2175" spc="7">
                <a:latin typeface="Courier New"/>
                <a:cs typeface="Courier New"/>
              </a:rPr>
              <a:t>1</a:t>
            </a:r>
            <a:r>
              <a:rPr dirty="0" sz="2200">
                <a:latin typeface="Courier New"/>
                <a:cs typeface="Courier New"/>
              </a:rPr>
              <a:t>).</a:t>
            </a:r>
            <a:r>
              <a:rPr dirty="0" sz="2200" spc="-5">
                <a:latin typeface="Courier New"/>
                <a:cs typeface="Courier New"/>
              </a:rPr>
              <a:t>P</a:t>
            </a:r>
            <a:r>
              <a:rPr dirty="0" sz="2200">
                <a:latin typeface="Courier New"/>
                <a:cs typeface="Courier New"/>
              </a:rPr>
              <a:t>(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 spc="7">
                <a:latin typeface="Courier New"/>
                <a:cs typeface="Courier New"/>
              </a:rPr>
              <a:t>1</a:t>
            </a:r>
            <a:r>
              <a:rPr dirty="0" sz="2200">
                <a:latin typeface="Courier New"/>
                <a:cs typeface="Courier New"/>
              </a:rPr>
              <a:t>)</a:t>
            </a:r>
            <a:r>
              <a:rPr dirty="0" sz="2200" spc="-690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và</a:t>
            </a:r>
            <a:endParaRPr sz="22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P(D|h</a:t>
            </a:r>
            <a:r>
              <a:rPr dirty="0" baseline="-21072" sz="2175" spc="-7">
                <a:latin typeface="Courier New"/>
                <a:cs typeface="Courier New"/>
              </a:rPr>
              <a:t>2</a:t>
            </a:r>
            <a:r>
              <a:rPr dirty="0" sz="2200" spc="-5">
                <a:latin typeface="Courier New"/>
                <a:cs typeface="Courier New"/>
              </a:rPr>
              <a:t>).P(h</a:t>
            </a:r>
            <a:r>
              <a:rPr dirty="0" baseline="-21072" sz="2175" spc="-7">
                <a:latin typeface="Courier New"/>
                <a:cs typeface="Courier New"/>
              </a:rPr>
              <a:t>2</a:t>
            </a:r>
            <a:r>
              <a:rPr dirty="0" sz="2200" spc="-5">
                <a:latin typeface="Courier New"/>
                <a:cs typeface="Courier New"/>
              </a:rPr>
              <a:t>)</a:t>
            </a:r>
            <a:r>
              <a:rPr dirty="0" sz="2200" spc="-5">
                <a:latin typeface="Arial MT"/>
                <a:cs typeface="Arial MT"/>
              </a:rPr>
              <a:t>,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và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70">
                <a:latin typeface="Arial MT"/>
                <a:cs typeface="Arial MT"/>
              </a:rPr>
              <a:t>đưa</a:t>
            </a:r>
            <a:r>
              <a:rPr dirty="0" sz="2200" spc="-53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ra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quyết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675">
                <a:latin typeface="Arial MT"/>
                <a:cs typeface="Arial MT"/>
              </a:rPr>
              <a:t>định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tương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ứng</a:t>
            </a:r>
            <a:endParaRPr sz="2200">
              <a:latin typeface="Arial MT"/>
              <a:cs typeface="Arial MT"/>
            </a:endParaRPr>
          </a:p>
          <a:p>
            <a:pPr marL="630555" indent="-187960">
              <a:lnSpc>
                <a:spcPct val="100000"/>
              </a:lnSpc>
              <a:spcBef>
                <a:spcPts val="900"/>
              </a:spcBef>
              <a:buClr>
                <a:srgbClr val="3B822F"/>
              </a:buClr>
              <a:buChar char="•"/>
              <a:tabLst>
                <a:tab pos="631190" algn="l"/>
              </a:tabLst>
            </a:pPr>
            <a:r>
              <a:rPr dirty="0" sz="1800" spc="-270">
                <a:latin typeface="Arial MT"/>
                <a:cs typeface="Arial MT"/>
              </a:rPr>
              <a:t>Nếu</a:t>
            </a:r>
            <a:r>
              <a:rPr dirty="0" sz="1800" spc="26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P(D|h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Courier New"/>
                <a:cs typeface="Courier New"/>
              </a:rPr>
              <a:t>).P(h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Courier New"/>
                <a:cs typeface="Courier New"/>
              </a:rPr>
              <a:t>)</a:t>
            </a:r>
            <a:r>
              <a:rPr dirty="0" sz="1800" spc="-60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≥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P(D|h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Courier New"/>
                <a:cs typeface="Courier New"/>
              </a:rPr>
              <a:t>).P(h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Courier New"/>
                <a:cs typeface="Courier New"/>
              </a:rPr>
              <a:t>)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47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thì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kết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luận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là </a:t>
            </a:r>
            <a:r>
              <a:rPr dirty="0" sz="1800" spc="-5">
                <a:latin typeface="Arial MT"/>
                <a:cs typeface="Arial MT"/>
              </a:rPr>
              <a:t>anh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chơi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tennis</a:t>
            </a:r>
            <a:endParaRPr sz="1800">
              <a:latin typeface="Arial MT"/>
              <a:cs typeface="Arial MT"/>
            </a:endParaRPr>
          </a:p>
          <a:p>
            <a:pPr marL="630555" indent="-187960">
              <a:lnSpc>
                <a:spcPct val="100000"/>
              </a:lnSpc>
              <a:spcBef>
                <a:spcPts val="990"/>
              </a:spcBef>
              <a:buClr>
                <a:srgbClr val="3B822F"/>
              </a:buClr>
              <a:buChar char="•"/>
              <a:tabLst>
                <a:tab pos="631190" algn="l"/>
              </a:tabLst>
            </a:pP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610">
                <a:latin typeface="Arial MT"/>
                <a:cs typeface="Arial MT"/>
              </a:rPr>
              <a:t>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i,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</a:t>
            </a:r>
            <a:r>
              <a:rPr dirty="0" sz="1800">
                <a:latin typeface="Arial MT"/>
                <a:cs typeface="Arial MT"/>
              </a:rPr>
              <a:t>ì k</a:t>
            </a:r>
            <a:r>
              <a:rPr dirty="0" sz="1800" spc="-800">
                <a:latin typeface="Arial MT"/>
                <a:cs typeface="Arial MT"/>
              </a:rPr>
              <a:t>ế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lu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là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a không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</a:t>
            </a:r>
            <a:r>
              <a:rPr dirty="0" sz="1800" spc="-620">
                <a:latin typeface="Arial MT"/>
                <a:cs typeface="Arial MT"/>
              </a:rPr>
              <a:t>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ennis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23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Đánh</a:t>
            </a:r>
            <a:r>
              <a:rPr dirty="0" spc="-20"/>
              <a:t> </a:t>
            </a:r>
            <a:r>
              <a:rPr dirty="0" spc="-5"/>
              <a:t>giá</a:t>
            </a:r>
            <a:r>
              <a:rPr dirty="0" spc="-20"/>
              <a:t> </a:t>
            </a:r>
            <a:r>
              <a:rPr dirty="0" spc="-5"/>
              <a:t>khả</a:t>
            </a:r>
            <a:r>
              <a:rPr dirty="0" spc="-25"/>
              <a:t> </a:t>
            </a:r>
            <a:r>
              <a:rPr dirty="0" spc="-5"/>
              <a:t>năng</a:t>
            </a:r>
            <a:r>
              <a:rPr dirty="0" spc="-20"/>
              <a:t> </a:t>
            </a:r>
            <a:r>
              <a:rPr dirty="0" spc="-5"/>
              <a:t>xảy</a:t>
            </a:r>
            <a:r>
              <a:rPr dirty="0" spc="-10"/>
              <a:t> </a:t>
            </a:r>
            <a:r>
              <a:rPr dirty="0"/>
              <a:t>ra</a:t>
            </a:r>
            <a:r>
              <a:rPr dirty="0" spc="-5"/>
              <a:t> </a:t>
            </a:r>
            <a:r>
              <a:rPr dirty="0"/>
              <a:t>cao</a:t>
            </a:r>
            <a:r>
              <a:rPr dirty="0" spc="-10"/>
              <a:t> </a:t>
            </a:r>
            <a:r>
              <a:rPr dirty="0" spc="-5"/>
              <a:t>nhất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82749"/>
            <a:ext cx="7868284" cy="187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219710" indent="-28638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  <a:tab pos="2936240" algn="l"/>
                <a:tab pos="4823460" algn="l"/>
              </a:tabLst>
            </a:pP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745">
                <a:latin typeface="Arial MT"/>
                <a:cs typeface="Arial MT"/>
              </a:rPr>
              <a:t>ươ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phá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MAP: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</a:t>
            </a:r>
            <a:r>
              <a:rPr dirty="0" sz="2200">
                <a:latin typeface="Arial MT"/>
                <a:cs typeface="Arial MT"/>
              </a:rPr>
              <a:t>ó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ể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  </a:t>
            </a:r>
            <a:r>
              <a:rPr dirty="0" sz="2200">
                <a:latin typeface="Arial MT"/>
                <a:cs typeface="Arial MT"/>
              </a:rPr>
              <a:t>tìm</a:t>
            </a:r>
            <a:r>
              <a:rPr dirty="0" sz="2200" spc="8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một</a:t>
            </a:r>
            <a:r>
              <a:rPr dirty="0" sz="2200" spc="8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8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 spc="85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cực</a:t>
            </a:r>
            <a:r>
              <a:rPr dirty="0" sz="2200" spc="75">
                <a:latin typeface="Arial MT"/>
                <a:cs typeface="Arial MT"/>
              </a:rPr>
              <a:t> </a:t>
            </a:r>
            <a:r>
              <a:rPr dirty="0" sz="2200" spc="-655">
                <a:latin typeface="Arial MT"/>
                <a:cs typeface="Arial MT"/>
              </a:rPr>
              <a:t>đại</a:t>
            </a:r>
            <a:r>
              <a:rPr dirty="0" sz="2200" spc="8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hóa</a:t>
            </a:r>
            <a:r>
              <a:rPr dirty="0" sz="2200" spc="8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giá</a:t>
            </a:r>
            <a:r>
              <a:rPr dirty="0" sz="2200" spc="85">
                <a:latin typeface="Arial MT"/>
                <a:cs typeface="Arial MT"/>
              </a:rPr>
              <a:t> </a:t>
            </a:r>
            <a:r>
              <a:rPr dirty="0" sz="2200" spc="-430">
                <a:latin typeface="Arial MT"/>
                <a:cs typeface="Arial MT"/>
              </a:rPr>
              <a:t>trị:	</a:t>
            </a:r>
            <a:r>
              <a:rPr dirty="0" sz="2200">
                <a:latin typeface="Courier New"/>
                <a:cs typeface="Courier New"/>
              </a:rPr>
              <a:t>P(D|h).P(h)</a:t>
            </a:r>
            <a:endParaRPr sz="2200">
              <a:latin typeface="Courier New"/>
              <a:cs typeface="Courier New"/>
            </a:endParaRPr>
          </a:p>
          <a:p>
            <a:pPr marL="298450" marR="5080" indent="-285750">
              <a:lnSpc>
                <a:spcPct val="100000"/>
              </a:lnSpc>
              <a:spcBef>
                <a:spcPts val="135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730">
                <a:latin typeface="Arial MT"/>
                <a:cs typeface="Arial MT"/>
              </a:rPr>
              <a:t>ử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(assumption)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trong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</a:t>
            </a:r>
            <a:r>
              <a:rPr dirty="0" sz="2200" spc="-745">
                <a:latin typeface="Arial MT"/>
                <a:cs typeface="Arial MT"/>
              </a:rPr>
              <a:t>ươ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phá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 b="1">
                <a:latin typeface="Arial"/>
                <a:cs typeface="Arial"/>
              </a:rPr>
              <a:t>đán</a:t>
            </a:r>
            <a:r>
              <a:rPr dirty="0" sz="2200" b="1">
                <a:latin typeface="Arial"/>
                <a:cs typeface="Arial"/>
              </a:rPr>
              <a:t>h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giá</a:t>
            </a:r>
            <a:r>
              <a:rPr dirty="0" sz="2200" spc="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kh</a:t>
            </a:r>
            <a:r>
              <a:rPr dirty="0" sz="2200" b="1">
                <a:latin typeface="Arial"/>
                <a:cs typeface="Arial"/>
              </a:rPr>
              <a:t>ả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năng  </a:t>
            </a:r>
            <a:r>
              <a:rPr dirty="0" sz="2200" spc="-5" b="1">
                <a:latin typeface="Arial"/>
                <a:cs typeface="Arial"/>
              </a:rPr>
              <a:t>xảy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ra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cao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nhất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(maximum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likelihood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estimation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–</a:t>
            </a:r>
            <a:r>
              <a:rPr dirty="0" sz="2200" spc="-5" b="1">
                <a:latin typeface="Arial"/>
                <a:cs typeface="Arial"/>
              </a:rPr>
              <a:t> MLE)</a:t>
            </a:r>
            <a:r>
              <a:rPr dirty="0" sz="2200" spc="-5">
                <a:latin typeface="Arial MT"/>
                <a:cs typeface="Arial MT"/>
              </a:rPr>
              <a:t>: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Tất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cả</a:t>
            </a:r>
            <a:r>
              <a:rPr dirty="0" sz="2200" spc="-48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655">
                <a:latin typeface="Arial MT"/>
                <a:cs typeface="Arial MT"/>
              </a:rPr>
              <a:t>đều</a:t>
            </a:r>
            <a:r>
              <a:rPr dirty="0" sz="2200">
                <a:latin typeface="Arial MT"/>
                <a:cs typeface="Arial MT"/>
              </a:rPr>
              <a:t> có </a:t>
            </a:r>
            <a:r>
              <a:rPr dirty="0" sz="2200" spc="-5">
                <a:latin typeface="Arial MT"/>
                <a:cs typeface="Arial MT"/>
              </a:rPr>
              <a:t>giá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70">
                <a:latin typeface="Arial MT"/>
                <a:cs typeface="Arial MT"/>
              </a:rPr>
              <a:t>trị</a:t>
            </a:r>
            <a:r>
              <a:rPr dirty="0" sz="2200" spc="-53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suất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trước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như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nhau: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67739" y="3360970"/>
            <a:ext cx="8006080" cy="133477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1290"/>
              </a:spcBef>
            </a:pPr>
            <a:r>
              <a:rPr dirty="0" sz="2200" spc="-5">
                <a:latin typeface="Courier New"/>
                <a:cs typeface="Courier New"/>
              </a:rPr>
              <a:t>P(h</a:t>
            </a:r>
            <a:r>
              <a:rPr dirty="0" baseline="-21072" sz="2175" spc="-7">
                <a:latin typeface="Courier New"/>
                <a:cs typeface="Courier New"/>
              </a:rPr>
              <a:t>i</a:t>
            </a:r>
            <a:r>
              <a:rPr dirty="0" sz="2200" spc="-5">
                <a:latin typeface="Courier New"/>
                <a:cs typeface="Courier New"/>
              </a:rPr>
              <a:t>)</a:t>
            </a:r>
            <a:r>
              <a:rPr dirty="0" sz="2200" spc="-5">
                <a:latin typeface="Arial MT"/>
                <a:cs typeface="Arial MT"/>
              </a:rPr>
              <a:t>=</a:t>
            </a:r>
            <a:r>
              <a:rPr dirty="0" sz="2200" spc="-5">
                <a:latin typeface="Courier New"/>
                <a:cs typeface="Courier New"/>
              </a:rPr>
              <a:t>P(h</a:t>
            </a:r>
            <a:r>
              <a:rPr dirty="0" baseline="-21072" sz="2175" spc="-7">
                <a:latin typeface="Courier New"/>
                <a:cs typeface="Courier New"/>
              </a:rPr>
              <a:t>j</a:t>
            </a:r>
            <a:r>
              <a:rPr dirty="0" sz="2200" spc="-5">
                <a:latin typeface="Courier New"/>
                <a:cs typeface="Courier New"/>
              </a:rPr>
              <a:t>)</a:t>
            </a:r>
            <a:r>
              <a:rPr dirty="0" sz="2200" spc="-5">
                <a:latin typeface="Arial MT"/>
                <a:cs typeface="Arial MT"/>
              </a:rPr>
              <a:t>,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Symbol"/>
                <a:cs typeface="Symbol"/>
              </a:rPr>
              <a:t>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i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j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  <a:p>
            <a:pPr marL="323850" marR="43180" indent="-285750">
              <a:lnSpc>
                <a:spcPct val="100000"/>
              </a:lnSpc>
              <a:spcBef>
                <a:spcPts val="11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23215" algn="l"/>
                <a:tab pos="323850" algn="l"/>
                <a:tab pos="6679565" algn="l"/>
              </a:tabLst>
            </a:pPr>
            <a:r>
              <a:rPr dirty="0" sz="2200" spc="-250">
                <a:latin typeface="Arial MT"/>
                <a:cs typeface="Arial MT"/>
              </a:rPr>
              <a:t>Phương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pháp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MLE tìm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cực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655">
                <a:latin typeface="Arial MT"/>
                <a:cs typeface="Arial MT"/>
              </a:rPr>
              <a:t>đại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hóa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giá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70">
                <a:latin typeface="Arial MT"/>
                <a:cs typeface="Arial MT"/>
              </a:rPr>
              <a:t>trị	</a:t>
            </a:r>
            <a:r>
              <a:rPr dirty="0" sz="2200" spc="-5">
                <a:latin typeface="Courier New"/>
                <a:cs typeface="Courier New"/>
              </a:rPr>
              <a:t>P(D|h)</a:t>
            </a:r>
            <a:r>
              <a:rPr dirty="0" sz="2200" spc="-5">
                <a:latin typeface="Arial MT"/>
                <a:cs typeface="Arial MT"/>
              </a:rPr>
              <a:t>;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trong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ó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P(D|h</a:t>
            </a:r>
            <a:r>
              <a:rPr dirty="0" sz="2200">
                <a:latin typeface="Courier New"/>
                <a:cs typeface="Courier New"/>
              </a:rPr>
              <a:t>)</a:t>
            </a:r>
            <a:r>
              <a:rPr dirty="0" sz="2200" spc="-685">
                <a:latin typeface="Courier New"/>
                <a:cs typeface="Courier New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là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i="1">
                <a:latin typeface="Arial"/>
                <a:cs typeface="Arial"/>
              </a:rPr>
              <a:t>k</a:t>
            </a:r>
            <a:r>
              <a:rPr dirty="0" sz="2200" spc="-5" i="1">
                <a:latin typeface="Arial"/>
                <a:cs typeface="Arial"/>
              </a:rPr>
              <a:t>h</a:t>
            </a:r>
            <a:r>
              <a:rPr dirty="0" sz="2200" i="1">
                <a:latin typeface="Arial"/>
                <a:cs typeface="Arial"/>
              </a:rPr>
              <a:t>ả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năn</a:t>
            </a:r>
            <a:r>
              <a:rPr dirty="0" sz="2200" i="1">
                <a:latin typeface="Arial"/>
                <a:cs typeface="Arial"/>
              </a:rPr>
              <a:t>g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5" i="1">
                <a:latin typeface="Arial"/>
                <a:cs typeface="Arial"/>
              </a:rPr>
              <a:t>ả</a:t>
            </a:r>
            <a:r>
              <a:rPr dirty="0" sz="2200" i="1">
                <a:latin typeface="Arial"/>
                <a:cs typeface="Arial"/>
              </a:rPr>
              <a:t>y</a:t>
            </a:r>
            <a:r>
              <a:rPr dirty="0" sz="2200" spc="-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ra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(likelihood)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4498638"/>
            <a:ext cx="7589520" cy="103886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1450"/>
              </a:spcBef>
            </a:pP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ữ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 spc="5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D</a:t>
            </a:r>
            <a:r>
              <a:rPr dirty="0" sz="2200" spc="-705">
                <a:latin typeface="Courier New"/>
                <a:cs typeface="Courier New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h</a:t>
            </a:r>
            <a:endParaRPr sz="22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35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cực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655">
                <a:latin typeface="Arial MT"/>
                <a:cs typeface="Arial MT"/>
              </a:rPr>
              <a:t>đại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hóa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khả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năng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xảy</a:t>
            </a:r>
            <a:r>
              <a:rPr dirty="0" sz="2200" spc="-5">
                <a:latin typeface="Arial MT"/>
                <a:cs typeface="Arial MT"/>
              </a:rPr>
              <a:t> ra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(maximum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likelihood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76" y="5511797"/>
            <a:ext cx="14566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 MT"/>
                <a:cs typeface="Arial MT"/>
              </a:rPr>
              <a:t>hypothesis)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3164" y="5702680"/>
            <a:ext cx="3439795" cy="7219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765175" algn="l"/>
              </a:tabLst>
            </a:pPr>
            <a:r>
              <a:rPr dirty="0" sz="2850" spc="-80" i="1">
                <a:latin typeface="Times New Roman"/>
                <a:cs typeface="Times New Roman"/>
              </a:rPr>
              <a:t>h</a:t>
            </a:r>
            <a:r>
              <a:rPr dirty="0" baseline="-23569" sz="2475" spc="15" i="1">
                <a:latin typeface="Times New Roman"/>
                <a:cs typeface="Times New Roman"/>
              </a:rPr>
              <a:t>MLE</a:t>
            </a:r>
            <a:r>
              <a:rPr dirty="0" baseline="-23569" sz="2475" i="1">
                <a:latin typeface="Times New Roman"/>
                <a:cs typeface="Times New Roman"/>
              </a:rPr>
              <a:t>	</a:t>
            </a:r>
            <a:r>
              <a:rPr dirty="0" sz="2850">
                <a:latin typeface="Symbol"/>
                <a:cs typeface="Symbol"/>
              </a:rPr>
              <a:t></a:t>
            </a:r>
            <a:r>
              <a:rPr dirty="0" sz="2850" spc="-10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arg</a:t>
            </a:r>
            <a:r>
              <a:rPr dirty="0" sz="2850" spc="-305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max</a:t>
            </a:r>
            <a:r>
              <a:rPr dirty="0" sz="2850" spc="-195">
                <a:latin typeface="Times New Roman"/>
                <a:cs typeface="Times New Roman"/>
              </a:rPr>
              <a:t> </a:t>
            </a:r>
            <a:r>
              <a:rPr dirty="0" sz="2850" spc="80" i="1">
                <a:latin typeface="Times New Roman"/>
                <a:cs typeface="Times New Roman"/>
              </a:rPr>
              <a:t>P</a:t>
            </a:r>
            <a:r>
              <a:rPr dirty="0" sz="2850" spc="160">
                <a:latin typeface="Times New Roman"/>
                <a:cs typeface="Times New Roman"/>
              </a:rPr>
              <a:t>(</a:t>
            </a:r>
            <a:r>
              <a:rPr dirty="0" sz="2850" spc="5" i="1">
                <a:latin typeface="Times New Roman"/>
                <a:cs typeface="Times New Roman"/>
              </a:rPr>
              <a:t>D</a:t>
            </a:r>
            <a:r>
              <a:rPr dirty="0" sz="2850" spc="-195" i="1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|</a:t>
            </a:r>
            <a:r>
              <a:rPr dirty="0" sz="2850" spc="-170">
                <a:latin typeface="Times New Roman"/>
                <a:cs typeface="Times New Roman"/>
              </a:rPr>
              <a:t> </a:t>
            </a:r>
            <a:r>
              <a:rPr dirty="0" sz="2850" spc="40" i="1">
                <a:latin typeface="Times New Roman"/>
                <a:cs typeface="Times New Roman"/>
              </a:rPr>
              <a:t>h</a:t>
            </a:r>
            <a:r>
              <a:rPr dirty="0" sz="285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algn="ctr" marR="222250">
              <a:lnSpc>
                <a:spcPct val="100000"/>
              </a:lnSpc>
              <a:spcBef>
                <a:spcPts val="70"/>
              </a:spcBef>
            </a:pPr>
            <a:r>
              <a:rPr dirty="0" sz="1650" spc="-30" i="1">
                <a:latin typeface="Times New Roman"/>
                <a:cs typeface="Times New Roman"/>
              </a:rPr>
              <a:t>h</a:t>
            </a:r>
            <a:r>
              <a:rPr dirty="0" sz="1650" spc="-30">
                <a:latin typeface="Symbol"/>
                <a:cs typeface="Symbol"/>
              </a:rPr>
              <a:t></a:t>
            </a:r>
            <a:r>
              <a:rPr dirty="0" sz="1650" spc="-30" i="1">
                <a:latin typeface="Times New Roman"/>
                <a:cs typeface="Times New Roman"/>
              </a:rPr>
              <a:t>H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0" name="object 10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23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31902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MLE</a:t>
            </a:r>
            <a:r>
              <a:rPr dirty="0" sz="4200" spc="-40"/>
              <a:t> </a:t>
            </a:r>
            <a:r>
              <a:rPr dirty="0" sz="4200"/>
              <a:t>–</a:t>
            </a:r>
            <a:r>
              <a:rPr dirty="0" sz="4200" spc="-35"/>
              <a:t> </a:t>
            </a:r>
            <a:r>
              <a:rPr dirty="0" sz="4200"/>
              <a:t>Ví</a:t>
            </a:r>
            <a:r>
              <a:rPr dirty="0" sz="4200" spc="-40"/>
              <a:t> </a:t>
            </a:r>
            <a:r>
              <a:rPr dirty="0" sz="4200" spc="-5"/>
              <a:t>dụ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57200" y="4373879"/>
            <a:ext cx="9144000" cy="2941320"/>
            <a:chOff x="457200" y="4373879"/>
            <a:chExt cx="9144000" cy="2941320"/>
          </a:xfrm>
        </p:grpSpPr>
        <p:sp>
          <p:nvSpPr>
            <p:cNvPr id="9" name="object 9"/>
            <p:cNvSpPr/>
            <p:nvPr/>
          </p:nvSpPr>
          <p:spPr>
            <a:xfrm>
              <a:off x="457200" y="4373879"/>
              <a:ext cx="9144000" cy="2941320"/>
            </a:xfrm>
            <a:custGeom>
              <a:avLst/>
              <a:gdLst/>
              <a:ahLst/>
              <a:cxnLst/>
              <a:rect l="l" t="t" r="r" b="b"/>
              <a:pathLst>
                <a:path w="9144000" h="294132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41320"/>
                  </a:lnTo>
                  <a:lnTo>
                    <a:pt x="9144000" y="294132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16939" y="1610412"/>
            <a:ext cx="8074025" cy="506857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17500" indent="-229235">
              <a:lnSpc>
                <a:spcPct val="100000"/>
              </a:lnSpc>
              <a:spcBef>
                <a:spcPts val="67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17500" algn="l"/>
              </a:tabLst>
            </a:pP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sz="2200" spc="-705">
                <a:latin typeface="Courier New"/>
                <a:cs typeface="Courier New"/>
              </a:rPr>
              <a:t> </a:t>
            </a:r>
            <a:r>
              <a:rPr dirty="0" sz="2200" spc="-5">
                <a:latin typeface="Arial MT"/>
                <a:cs typeface="Arial MT"/>
              </a:rPr>
              <a:t>ba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ồ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2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ể</a:t>
            </a:r>
            <a:endParaRPr sz="2200">
              <a:latin typeface="Arial MT"/>
              <a:cs typeface="Arial MT"/>
            </a:endParaRPr>
          </a:p>
          <a:p>
            <a:pPr lvl="1" marL="774700" indent="-229235">
              <a:lnSpc>
                <a:spcPct val="100000"/>
              </a:lnSpc>
              <a:spcBef>
                <a:spcPts val="465"/>
              </a:spcBef>
              <a:buClr>
                <a:srgbClr val="3B822F"/>
              </a:buClr>
              <a:buChar char="•"/>
              <a:tabLst>
                <a:tab pos="774700" algn="l"/>
              </a:tabLst>
            </a:pPr>
            <a:r>
              <a:rPr dirty="0" sz="1800" spc="-5">
                <a:latin typeface="Courier New"/>
                <a:cs typeface="Courier New"/>
              </a:rPr>
              <a:t>h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An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tennis</a:t>
            </a:r>
            <a:endParaRPr sz="1800">
              <a:latin typeface="Arial MT"/>
              <a:cs typeface="Arial MT"/>
            </a:endParaRPr>
          </a:p>
          <a:p>
            <a:pPr lvl="1" marL="774700" indent="-22923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774700" algn="l"/>
              </a:tabLst>
            </a:pPr>
            <a:r>
              <a:rPr dirty="0" sz="1800" spc="-5">
                <a:latin typeface="Courier New"/>
                <a:cs typeface="Courier New"/>
              </a:rPr>
              <a:t>h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</a:t>
            </a:r>
            <a:r>
              <a:rPr dirty="0" sz="1800" spc="-5">
                <a:latin typeface="Arial MT"/>
                <a:cs typeface="Arial MT"/>
              </a:rPr>
              <a:t> khôn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tennis</a:t>
            </a:r>
            <a:endParaRPr sz="1800">
              <a:latin typeface="Arial MT"/>
              <a:cs typeface="Arial MT"/>
            </a:endParaRPr>
          </a:p>
          <a:p>
            <a:pPr marL="54546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ourier New"/>
                <a:cs typeface="Courier New"/>
              </a:rPr>
              <a:t>D</a:t>
            </a:r>
            <a:r>
              <a:rPr dirty="0" sz="1800" spc="-5">
                <a:latin typeface="Arial MT"/>
                <a:cs typeface="Arial MT"/>
              </a:rPr>
              <a:t>: 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95">
                <a:latin typeface="Arial MT"/>
                <a:cs typeface="Arial MT"/>
              </a:rPr>
              <a:t>ữ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(các</a:t>
            </a:r>
            <a:r>
              <a:rPr dirty="0" sz="1800" spc="-5">
                <a:latin typeface="Arial MT"/>
                <a:cs typeface="Arial MT"/>
              </a:rPr>
              <a:t> ngày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mà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</a:t>
            </a:r>
            <a:r>
              <a:rPr dirty="0" sz="1800" spc="-5">
                <a:latin typeface="Arial MT"/>
                <a:cs typeface="Arial MT"/>
              </a:rPr>
              <a:t>u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Outlook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5">
                <a:latin typeface="Arial MT"/>
                <a:cs typeface="Arial MT"/>
              </a:rPr>
              <a:t> gi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Sunny</a:t>
            </a:r>
            <a:endParaRPr sz="18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à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</a:t>
            </a:r>
            <a:r>
              <a:rPr dirty="0" sz="1800" spc="5">
                <a:latin typeface="Arial MT"/>
                <a:cs typeface="Arial MT"/>
              </a:rPr>
              <a:t>u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5">
                <a:latin typeface="Arial MT"/>
                <a:cs typeface="Arial MT"/>
              </a:rPr>
              <a:t> gi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i="1">
                <a:latin typeface="Arial"/>
                <a:cs typeface="Arial"/>
              </a:rPr>
              <a:t>Strong</a:t>
            </a:r>
            <a:endParaRPr sz="1800">
              <a:latin typeface="Arial"/>
              <a:cs typeface="Arial"/>
            </a:endParaRPr>
          </a:p>
          <a:p>
            <a:pPr marL="317500" indent="-229235">
              <a:lnSpc>
                <a:spcPct val="100000"/>
              </a:lnSpc>
              <a:spcBef>
                <a:spcPts val="128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17500" algn="l"/>
              </a:tabLst>
            </a:pPr>
            <a:r>
              <a:rPr dirty="0" sz="2200">
                <a:latin typeface="Arial MT"/>
                <a:cs typeface="Arial MT"/>
              </a:rPr>
              <a:t>Tính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2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gi</a:t>
            </a:r>
            <a:r>
              <a:rPr dirty="0" sz="2200">
                <a:latin typeface="Arial MT"/>
                <a:cs typeface="Arial MT"/>
              </a:rPr>
              <a:t>á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r</a:t>
            </a:r>
            <a:r>
              <a:rPr dirty="0" sz="2200" spc="-1714">
                <a:latin typeface="Arial MT"/>
                <a:cs typeface="Arial MT"/>
              </a:rPr>
              <a:t>ị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 spc="-985">
                <a:latin typeface="Arial MT"/>
                <a:cs typeface="Arial MT"/>
              </a:rPr>
              <a:t>ă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</a:t>
            </a:r>
            <a:r>
              <a:rPr dirty="0" sz="2200" spc="-985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y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ra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(likelihood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values)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ữ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tabLst>
                <a:tab pos="2675890" algn="l"/>
              </a:tabLst>
            </a:pPr>
            <a:r>
              <a:rPr dirty="0" sz="2200" spc="-985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2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gi</a:t>
            </a:r>
            <a:r>
              <a:rPr dirty="0" sz="2200" spc="-980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t: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P(D|h</a:t>
            </a:r>
            <a:r>
              <a:rPr dirty="0" baseline="-21072" sz="2175" spc="7">
                <a:latin typeface="Courier New"/>
                <a:cs typeface="Courier New"/>
              </a:rPr>
              <a:t>1</a:t>
            </a:r>
            <a:r>
              <a:rPr dirty="0" sz="2200">
                <a:latin typeface="Courier New"/>
                <a:cs typeface="Courier New"/>
              </a:rPr>
              <a:t>)</a:t>
            </a:r>
            <a:r>
              <a:rPr dirty="0" sz="2200" spc="-690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và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P(D|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2</a:t>
            </a:r>
            <a:r>
              <a:rPr dirty="0" sz="220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lvl="1" marL="774700" indent="-228600">
              <a:lnSpc>
                <a:spcPct val="100000"/>
              </a:lnSpc>
              <a:spcBef>
                <a:spcPts val="495"/>
              </a:spcBef>
              <a:buClr>
                <a:srgbClr val="3B822F"/>
              </a:buClr>
              <a:buChar char="•"/>
              <a:tabLst>
                <a:tab pos="774700" algn="l"/>
              </a:tabLst>
            </a:pPr>
            <a:r>
              <a:rPr dirty="0" sz="2000" spc="-5">
                <a:latin typeface="Courier New"/>
                <a:cs typeface="Courier New"/>
              </a:rPr>
              <a:t>P(Outlook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Sunny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5">
                <a:latin typeface="Courier New"/>
                <a:cs typeface="Courier New"/>
              </a:rPr>
              <a:t>Wind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Strong|h</a:t>
            </a:r>
            <a:r>
              <a:rPr dirty="0" baseline="-21367" sz="1950" spc="-7"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)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1/8</a:t>
            </a:r>
            <a:endParaRPr sz="2000">
              <a:latin typeface="Arial MT"/>
              <a:cs typeface="Arial MT"/>
            </a:endParaRPr>
          </a:p>
          <a:p>
            <a:pPr lvl="1" marL="774700" indent="-22860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774700" algn="l"/>
              </a:tabLst>
            </a:pPr>
            <a:r>
              <a:rPr dirty="0" sz="2000" spc="-5">
                <a:latin typeface="Courier New"/>
                <a:cs typeface="Courier New"/>
              </a:rPr>
              <a:t>P(Outlook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Sunny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5">
                <a:latin typeface="Courier New"/>
                <a:cs typeface="Courier New"/>
              </a:rPr>
              <a:t>Wind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Strong|h</a:t>
            </a:r>
            <a:r>
              <a:rPr dirty="0" baseline="-21367" sz="1950" spc="-7">
                <a:latin typeface="Courier New"/>
                <a:cs typeface="Courier New"/>
              </a:rPr>
              <a:t>2</a:t>
            </a:r>
            <a:r>
              <a:rPr dirty="0" sz="2000" spc="-5">
                <a:latin typeface="Courier New"/>
                <a:cs typeface="Courier New"/>
              </a:rPr>
              <a:t>)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1/4</a:t>
            </a:r>
            <a:endParaRPr sz="2000">
              <a:latin typeface="Arial MT"/>
              <a:cs typeface="Arial MT"/>
            </a:endParaRPr>
          </a:p>
          <a:p>
            <a:pPr marL="317500" marR="276225" indent="-228600">
              <a:lnSpc>
                <a:spcPct val="100000"/>
              </a:lnSpc>
              <a:spcBef>
                <a:spcPts val="130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17500" algn="l"/>
                <a:tab pos="2165985" algn="l"/>
                <a:tab pos="6595109" algn="l"/>
              </a:tabLst>
            </a:pPr>
            <a:r>
              <a:rPr dirty="0" sz="2200" spc="-330">
                <a:latin typeface="Arial MT"/>
                <a:cs typeface="Arial MT"/>
              </a:rPr>
              <a:t>Giả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thiết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MLE	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MLE</a:t>
            </a:r>
            <a:r>
              <a:rPr dirty="0" sz="2200">
                <a:latin typeface="Arial MT"/>
                <a:cs typeface="Arial MT"/>
              </a:rPr>
              <a:t>=</a:t>
            </a:r>
            <a:r>
              <a:rPr dirty="0" sz="2200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1</a:t>
            </a:r>
            <a:r>
              <a:rPr dirty="0" baseline="-21072" sz="2175" spc="555">
                <a:latin typeface="Courier New"/>
                <a:cs typeface="Courier New"/>
              </a:rPr>
              <a:t> </a:t>
            </a:r>
            <a:r>
              <a:rPr dirty="0" sz="2200" spc="-330">
                <a:latin typeface="Arial MT"/>
                <a:cs typeface="Arial MT"/>
              </a:rPr>
              <a:t>nếu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P(D|h</a:t>
            </a:r>
            <a:r>
              <a:rPr dirty="0" baseline="-21072" sz="2175">
                <a:latin typeface="Courier New"/>
                <a:cs typeface="Courier New"/>
              </a:rPr>
              <a:t>1</a:t>
            </a:r>
            <a:r>
              <a:rPr dirty="0" sz="2200">
                <a:latin typeface="Courier New"/>
                <a:cs typeface="Courier New"/>
              </a:rPr>
              <a:t>)</a:t>
            </a:r>
            <a:r>
              <a:rPr dirty="0" sz="2200" spc="-685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≥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P(D|h</a:t>
            </a:r>
            <a:r>
              <a:rPr dirty="0" baseline="-21072" sz="2175" spc="-7">
                <a:latin typeface="Courier New"/>
                <a:cs typeface="Courier New"/>
              </a:rPr>
              <a:t>2</a:t>
            </a:r>
            <a:r>
              <a:rPr dirty="0" sz="2200" spc="-5">
                <a:latin typeface="Courier New"/>
                <a:cs typeface="Courier New"/>
              </a:rPr>
              <a:t>)</a:t>
            </a:r>
            <a:r>
              <a:rPr dirty="0" sz="2200" spc="-5">
                <a:latin typeface="Arial MT"/>
                <a:cs typeface="Arial MT"/>
              </a:rPr>
              <a:t>;	và</a:t>
            </a:r>
            <a:r>
              <a:rPr dirty="0" sz="2200" spc="-80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ngược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thì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>
                <a:latin typeface="Courier New"/>
                <a:cs typeface="Courier New"/>
              </a:rPr>
              <a:t>MLE</a:t>
            </a:r>
            <a:r>
              <a:rPr dirty="0" sz="2200" spc="-5">
                <a:latin typeface="Arial MT"/>
                <a:cs typeface="Arial MT"/>
              </a:rPr>
              <a:t>=</a:t>
            </a:r>
            <a:r>
              <a:rPr dirty="0" sz="2200" spc="-5">
                <a:latin typeface="Courier New"/>
                <a:cs typeface="Courier New"/>
              </a:rPr>
              <a:t>h</a:t>
            </a:r>
            <a:r>
              <a:rPr dirty="0" baseline="-21072" sz="2175" spc="7">
                <a:latin typeface="Courier New"/>
                <a:cs typeface="Courier New"/>
              </a:rPr>
              <a:t>2</a:t>
            </a:r>
            <a:endParaRPr baseline="-21072" sz="2175">
              <a:latin typeface="Courier New"/>
              <a:cs typeface="Courier New"/>
            </a:endParaRPr>
          </a:p>
          <a:p>
            <a:pPr marL="774065" marR="192405" indent="-228600">
              <a:lnSpc>
                <a:spcPct val="103000"/>
              </a:lnSpc>
              <a:spcBef>
                <a:spcPts val="425"/>
              </a:spcBef>
            </a:pPr>
            <a:r>
              <a:rPr dirty="0" sz="1800">
                <a:solidFill>
                  <a:srgbClr val="3B822F"/>
                </a:solidFill>
                <a:latin typeface="Arial MT"/>
                <a:cs typeface="Arial MT"/>
              </a:rPr>
              <a:t>→ </a:t>
            </a:r>
            <a:r>
              <a:rPr dirty="0" sz="1800" spc="-210">
                <a:latin typeface="Arial MT"/>
                <a:cs typeface="Arial MT"/>
              </a:rPr>
              <a:t>Bởi </a:t>
            </a:r>
            <a:r>
              <a:rPr dirty="0" sz="1800">
                <a:latin typeface="Arial MT"/>
                <a:cs typeface="Arial MT"/>
              </a:rPr>
              <a:t>vì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P(</a:t>
            </a:r>
            <a:r>
              <a:rPr dirty="0" sz="2000" spc="-5">
                <a:latin typeface="Courier New"/>
                <a:cs typeface="Courier New"/>
              </a:rPr>
              <a:t>Outlook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Sunny</a:t>
            </a:r>
            <a:r>
              <a:rPr dirty="0" sz="2000" spc="-5">
                <a:latin typeface="Arial MT"/>
                <a:cs typeface="Arial MT"/>
              </a:rPr>
              <a:t>, </a:t>
            </a:r>
            <a:r>
              <a:rPr dirty="0" sz="2000" spc="-5">
                <a:latin typeface="Courier New"/>
                <a:cs typeface="Courier New"/>
              </a:rPr>
              <a:t>Wind=Strong</a:t>
            </a:r>
            <a:r>
              <a:rPr dirty="0" sz="1800" spc="-5">
                <a:latin typeface="Courier New"/>
                <a:cs typeface="Courier New"/>
              </a:rPr>
              <a:t>|h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Courier New"/>
                <a:cs typeface="Courier New"/>
              </a:rPr>
              <a:t>) </a:t>
            </a:r>
            <a:r>
              <a:rPr dirty="0" sz="1800">
                <a:latin typeface="Arial MT"/>
                <a:cs typeface="Arial MT"/>
              </a:rPr>
              <a:t>&lt; 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P(</a:t>
            </a:r>
            <a:r>
              <a:rPr dirty="0" sz="2000" spc="-5">
                <a:latin typeface="Courier New"/>
                <a:cs typeface="Courier New"/>
              </a:rPr>
              <a:t>Outlook=Sunny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Wind=Strong</a:t>
            </a:r>
            <a:r>
              <a:rPr dirty="0" sz="1800" spc="-5">
                <a:latin typeface="Courier New"/>
                <a:cs typeface="Courier New"/>
              </a:rPr>
              <a:t>|h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Courier New"/>
                <a:cs typeface="Courier New"/>
              </a:rPr>
              <a:t>)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hệ</a:t>
            </a:r>
            <a:r>
              <a:rPr dirty="0" sz="1800" spc="-395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thống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kết</a:t>
            </a:r>
            <a:r>
              <a:rPr dirty="0" sz="1800" spc="-225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luận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rằng: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 i="1">
                <a:latin typeface="Arial"/>
                <a:cs typeface="Arial"/>
              </a:rPr>
              <a:t>Anh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ta</a:t>
            </a:r>
            <a:r>
              <a:rPr dirty="0" sz="1800" spc="-5" i="1">
                <a:latin typeface="Arial"/>
                <a:cs typeface="Arial"/>
              </a:rPr>
              <a:t> sẽ </a:t>
            </a:r>
            <a:r>
              <a:rPr dirty="0" sz="1800" i="1">
                <a:latin typeface="Arial"/>
                <a:cs typeface="Arial"/>
              </a:rPr>
              <a:t>không</a:t>
            </a:r>
            <a:r>
              <a:rPr dirty="0" sz="1800" spc="-5" i="1">
                <a:latin typeface="Arial"/>
                <a:cs typeface="Arial"/>
              </a:rPr>
              <a:t> chơi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tennis!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23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9494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Phân</a:t>
            </a:r>
            <a:r>
              <a:rPr dirty="0" sz="4200" spc="-10"/>
              <a:t> </a:t>
            </a:r>
            <a:r>
              <a:rPr dirty="0" sz="4200" spc="-5"/>
              <a:t>loại</a:t>
            </a:r>
            <a:r>
              <a:rPr dirty="0" sz="4200" spc="-20"/>
              <a:t> </a:t>
            </a:r>
            <a:r>
              <a:rPr dirty="0" sz="4200" spc="-5"/>
              <a:t>Naïve</a:t>
            </a:r>
            <a:r>
              <a:rPr dirty="0" sz="4200" spc="-20"/>
              <a:t> </a:t>
            </a:r>
            <a:r>
              <a:rPr dirty="0" sz="4200" spc="-5"/>
              <a:t>Bayes</a:t>
            </a:r>
            <a:r>
              <a:rPr dirty="0" sz="4200" spc="-25"/>
              <a:t> </a:t>
            </a:r>
            <a:r>
              <a:rPr dirty="0" sz="4200" spc="-5"/>
              <a:t>(1)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55039" y="1642287"/>
            <a:ext cx="7809865" cy="380428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17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79400" algn="l"/>
              </a:tabLst>
            </a:pPr>
            <a:r>
              <a:rPr dirty="0" sz="2200">
                <a:latin typeface="Arial MT"/>
                <a:cs typeface="Arial MT"/>
              </a:rPr>
              <a:t>Bi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ễ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toán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lo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</a:t>
            </a:r>
            <a:r>
              <a:rPr dirty="0" sz="2200">
                <a:latin typeface="Arial MT"/>
                <a:cs typeface="Arial MT"/>
              </a:rPr>
              <a:t>classification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problem)</a:t>
            </a:r>
            <a:endParaRPr sz="2200">
              <a:latin typeface="Arial MT"/>
              <a:cs typeface="Arial MT"/>
            </a:endParaRPr>
          </a:p>
          <a:p>
            <a:pPr algn="ctr" marL="354330">
              <a:lnSpc>
                <a:spcPct val="100000"/>
              </a:lnSpc>
              <a:spcBef>
                <a:spcPts val="965"/>
              </a:spcBef>
              <a:tabLst>
                <a:tab pos="4138929" algn="l"/>
              </a:tabLst>
            </a:pPr>
            <a:r>
              <a:rPr dirty="0" sz="2000" spc="-5">
                <a:latin typeface="Courier New"/>
                <a:cs typeface="Courier New"/>
              </a:rPr>
              <a:t>D_train</a:t>
            </a:r>
            <a:r>
              <a:rPr dirty="0" sz="2000" spc="-5">
                <a:latin typeface="Arial MT"/>
                <a:cs typeface="Arial MT"/>
              </a:rPr>
              <a:t>,	</a:t>
            </a:r>
            <a:r>
              <a:rPr dirty="0" sz="2000" spc="-5"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  <a:p>
            <a:pPr marL="720090">
              <a:lnSpc>
                <a:spcPct val="100000"/>
              </a:lnSpc>
              <a:tabLst>
                <a:tab pos="2952750" algn="l"/>
              </a:tabLst>
            </a:pP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vectơ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150">
                <a:latin typeface="Arial MT"/>
                <a:cs typeface="Arial MT"/>
              </a:rPr>
              <a:t>chiều:	</a:t>
            </a:r>
            <a:r>
              <a:rPr dirty="0" sz="2000">
                <a:latin typeface="Courier New"/>
                <a:cs typeface="Courier New"/>
              </a:rPr>
              <a:t>(x</a:t>
            </a:r>
            <a:r>
              <a:rPr dirty="0" baseline="-21367" sz="1950">
                <a:latin typeface="Courier New"/>
                <a:cs typeface="Courier New"/>
              </a:rPr>
              <a:t>1</a:t>
            </a:r>
            <a:r>
              <a:rPr dirty="0" sz="2000">
                <a:latin typeface="Courier New"/>
                <a:cs typeface="Courier New"/>
              </a:rPr>
              <a:t>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x</a:t>
            </a:r>
            <a:r>
              <a:rPr dirty="0" baseline="-21367" sz="1950">
                <a:latin typeface="Courier New"/>
                <a:cs typeface="Courier New"/>
              </a:rPr>
              <a:t>2</a:t>
            </a:r>
            <a:r>
              <a:rPr dirty="0" sz="2000">
                <a:latin typeface="Courier New"/>
                <a:cs typeface="Courier New"/>
              </a:rPr>
              <a:t>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...,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x</a:t>
            </a:r>
            <a:r>
              <a:rPr dirty="0" baseline="-21367" sz="1950">
                <a:latin typeface="Courier New"/>
                <a:cs typeface="Courier New"/>
              </a:rPr>
              <a:t>n</a:t>
            </a:r>
            <a:r>
              <a:rPr dirty="0" sz="200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lvl="1" marL="720090" indent="-212725">
              <a:lnSpc>
                <a:spcPct val="100000"/>
              </a:lnSpc>
              <a:spcBef>
                <a:spcPts val="1100"/>
              </a:spcBef>
              <a:buClr>
                <a:srgbClr val="3B822F"/>
              </a:buClr>
              <a:buChar char="•"/>
              <a:tabLst>
                <a:tab pos="720725" algn="l"/>
                <a:tab pos="4324350" algn="l"/>
              </a:tabLst>
            </a:pP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5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tập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55">
                <a:latin typeface="Arial MT"/>
                <a:cs typeface="Arial MT"/>
              </a:rPr>
              <a:t> </a:t>
            </a:r>
            <a:r>
              <a:rPr dirty="0" sz="2000" spc="-615">
                <a:latin typeface="Arial MT"/>
                <a:cs typeface="Arial MT"/>
              </a:rPr>
              <a:t>định</a:t>
            </a:r>
            <a:r>
              <a:rPr dirty="0" sz="2000" spc="7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nhãn</a:t>
            </a:r>
            <a:r>
              <a:rPr dirty="0" sz="2000" spc="7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lớp:	</a:t>
            </a:r>
            <a:r>
              <a:rPr dirty="0" sz="2000">
                <a:latin typeface="Courier New"/>
                <a:cs typeface="Courier New"/>
              </a:rPr>
              <a:t>C={c</a:t>
            </a:r>
            <a:r>
              <a:rPr dirty="0" baseline="-21367" sz="1950">
                <a:latin typeface="Courier New"/>
                <a:cs typeface="Courier New"/>
              </a:rPr>
              <a:t>1</a:t>
            </a:r>
            <a:r>
              <a:rPr dirty="0" sz="2000">
                <a:latin typeface="Courier New"/>
                <a:cs typeface="Courier New"/>
              </a:rPr>
              <a:t>,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</a:t>
            </a:r>
            <a:r>
              <a:rPr dirty="0" baseline="-21367" sz="1950">
                <a:latin typeface="Courier New"/>
                <a:cs typeface="Courier New"/>
              </a:rPr>
              <a:t>2</a:t>
            </a:r>
            <a:r>
              <a:rPr dirty="0" sz="2000">
                <a:latin typeface="Courier New"/>
                <a:cs typeface="Courier New"/>
              </a:rPr>
              <a:t>,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...,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</a:t>
            </a:r>
            <a:r>
              <a:rPr dirty="0" baseline="-21367" sz="1950">
                <a:latin typeface="Courier New"/>
                <a:cs typeface="Courier New"/>
              </a:rPr>
              <a:t>m</a:t>
            </a: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lvl="1" marL="720090" indent="-212725">
              <a:lnSpc>
                <a:spcPct val="100000"/>
              </a:lnSpc>
              <a:spcBef>
                <a:spcPts val="1100"/>
              </a:spcBef>
              <a:buClr>
                <a:srgbClr val="3B822F"/>
              </a:buClr>
              <a:buChar char="•"/>
              <a:tabLst>
                <a:tab pos="720725" algn="l"/>
              </a:tabLst>
            </a:pPr>
            <a:r>
              <a:rPr dirty="0" sz="2000" spc="-10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890">
                <a:latin typeface="Arial MT"/>
                <a:cs typeface="Arial MT"/>
              </a:rPr>
              <a:t>ẽ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670">
                <a:latin typeface="Arial MT"/>
                <a:cs typeface="Arial MT"/>
              </a:rPr>
              <a:t>ư</a:t>
            </a:r>
            <a:r>
              <a:rPr dirty="0" sz="2000" spc="-695">
                <a:latin typeface="Arial MT"/>
                <a:cs typeface="Arial MT"/>
              </a:rPr>
              <a:t>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nào?</a:t>
            </a:r>
            <a:endParaRPr sz="2000">
              <a:latin typeface="Arial MT"/>
              <a:cs typeface="Arial MT"/>
            </a:endParaRPr>
          </a:p>
          <a:p>
            <a:pPr marL="279400" indent="-228600">
              <a:lnSpc>
                <a:spcPct val="100000"/>
              </a:lnSpc>
              <a:spcBef>
                <a:spcPts val="168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79400" algn="l"/>
                <a:tab pos="1569085" algn="l"/>
              </a:tabLst>
            </a:pPr>
            <a:r>
              <a:rPr dirty="0" sz="2200" spc="-330">
                <a:latin typeface="Arial MT"/>
                <a:cs typeface="Arial MT"/>
              </a:rPr>
              <a:t>Mục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tiêu:	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675">
                <a:latin typeface="Arial MT"/>
                <a:cs typeface="Arial MT"/>
              </a:rPr>
              <a:t>định</a:t>
            </a:r>
            <a:r>
              <a:rPr dirty="0" sz="2200" spc="-5">
                <a:latin typeface="Arial MT"/>
                <a:cs typeface="Arial MT"/>
              </a:rPr>
              <a:t> phân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lớp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thể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(phù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95">
                <a:latin typeface="Arial MT"/>
                <a:cs typeface="Arial MT"/>
              </a:rPr>
              <a:t>hợp)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nhất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655">
                <a:latin typeface="Arial MT"/>
                <a:cs typeface="Arial MT"/>
              </a:rPr>
              <a:t>đối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z</a:t>
            </a:r>
            <a:endParaRPr sz="2200">
              <a:latin typeface="Courier New"/>
              <a:cs typeface="Courier New"/>
            </a:endParaRPr>
          </a:p>
          <a:p>
            <a:pPr marL="860425">
              <a:lnSpc>
                <a:spcPct val="100000"/>
              </a:lnSpc>
              <a:spcBef>
                <a:spcPts val="1260"/>
              </a:spcBef>
            </a:pPr>
            <a:r>
              <a:rPr dirty="0" sz="1950" spc="60" i="1">
                <a:latin typeface="Times New Roman"/>
                <a:cs typeface="Times New Roman"/>
              </a:rPr>
              <a:t>c</a:t>
            </a:r>
            <a:r>
              <a:rPr dirty="0" baseline="-20576" sz="2025" spc="15" i="1">
                <a:latin typeface="Times New Roman"/>
                <a:cs typeface="Times New Roman"/>
              </a:rPr>
              <a:t>MAP</a:t>
            </a:r>
            <a:r>
              <a:rPr dirty="0" baseline="-20576" sz="2025" i="1">
                <a:latin typeface="Times New Roman"/>
                <a:cs typeface="Times New Roman"/>
              </a:rPr>
              <a:t> </a:t>
            </a:r>
            <a:r>
              <a:rPr dirty="0" baseline="-20576" sz="2025" spc="75" i="1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arg</a:t>
            </a:r>
            <a:r>
              <a:rPr dirty="0" sz="1950" spc="-21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max</a:t>
            </a:r>
            <a:r>
              <a:rPr dirty="0" sz="1950" spc="-140">
                <a:latin typeface="Times New Roman"/>
                <a:cs typeface="Times New Roman"/>
              </a:rPr>
              <a:t> </a:t>
            </a:r>
            <a:r>
              <a:rPr dirty="0" sz="1950" spc="55" i="1">
                <a:latin typeface="Times New Roman"/>
                <a:cs typeface="Times New Roman"/>
              </a:rPr>
              <a:t>P</a:t>
            </a:r>
            <a:r>
              <a:rPr dirty="0" sz="1950" spc="20">
                <a:latin typeface="Times New Roman"/>
                <a:cs typeface="Times New Roman"/>
              </a:rPr>
              <a:t>(</a:t>
            </a:r>
            <a:r>
              <a:rPr dirty="0" sz="1950" spc="-5" i="1">
                <a:latin typeface="Times New Roman"/>
                <a:cs typeface="Times New Roman"/>
              </a:rPr>
              <a:t>c</a:t>
            </a:r>
            <a:r>
              <a:rPr dirty="0" baseline="-20576" sz="2025" i="1">
                <a:latin typeface="Times New Roman"/>
                <a:cs typeface="Times New Roman"/>
              </a:rPr>
              <a:t>i</a:t>
            </a:r>
            <a:r>
              <a:rPr dirty="0" baseline="-20576" sz="2025" i="1">
                <a:latin typeface="Times New Roman"/>
                <a:cs typeface="Times New Roman"/>
              </a:rPr>
              <a:t> </a:t>
            </a:r>
            <a:r>
              <a:rPr dirty="0" baseline="-20576" sz="2025" spc="-67" i="1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|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90" i="1">
                <a:latin typeface="Times New Roman"/>
                <a:cs typeface="Times New Roman"/>
              </a:rPr>
              <a:t>z</a:t>
            </a:r>
            <a:r>
              <a:rPr dirty="0" sz="195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1831975">
              <a:lnSpc>
                <a:spcPct val="100000"/>
              </a:lnSpc>
              <a:spcBef>
                <a:spcPts val="55"/>
              </a:spcBef>
            </a:pPr>
            <a:r>
              <a:rPr dirty="0" sz="1350" spc="-5" i="1">
                <a:latin typeface="Times New Roman"/>
                <a:cs typeface="Times New Roman"/>
              </a:rPr>
              <a:t>c</a:t>
            </a:r>
            <a:r>
              <a:rPr dirty="0" baseline="-20467" sz="1425" spc="7" i="1">
                <a:latin typeface="Times New Roman"/>
                <a:cs typeface="Times New Roman"/>
              </a:rPr>
              <a:t>i</a:t>
            </a:r>
            <a:r>
              <a:rPr dirty="0" baseline="-20467" sz="1425" spc="-202" i="1">
                <a:latin typeface="Times New Roman"/>
                <a:cs typeface="Times New Roman"/>
              </a:rPr>
              <a:t> </a:t>
            </a:r>
            <a:r>
              <a:rPr dirty="0" sz="1350" spc="-95">
                <a:latin typeface="Symbol"/>
                <a:cs typeface="Symbol"/>
              </a:rPr>
              <a:t></a:t>
            </a:r>
            <a:r>
              <a:rPr dirty="0" sz="1350" spc="10" i="1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  <a:p>
            <a:pPr marL="929005">
              <a:lnSpc>
                <a:spcPct val="100000"/>
              </a:lnSpc>
              <a:spcBef>
                <a:spcPts val="1400"/>
              </a:spcBef>
            </a:pPr>
            <a:r>
              <a:rPr dirty="0" sz="1900" spc="65" i="1">
                <a:latin typeface="Times New Roman"/>
                <a:cs typeface="Times New Roman"/>
              </a:rPr>
              <a:t>c</a:t>
            </a:r>
            <a:r>
              <a:rPr dirty="0" baseline="-20576" sz="2025" spc="-15" i="1">
                <a:latin typeface="Times New Roman"/>
                <a:cs typeface="Times New Roman"/>
              </a:rPr>
              <a:t>MAP</a:t>
            </a:r>
            <a:r>
              <a:rPr dirty="0" baseline="-20576" sz="2025" i="1">
                <a:latin typeface="Times New Roman"/>
                <a:cs typeface="Times New Roman"/>
              </a:rPr>
              <a:t> </a:t>
            </a:r>
            <a:r>
              <a:rPr dirty="0" baseline="-20576" sz="2025" spc="67" i="1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Symbol"/>
                <a:cs typeface="Symbol"/>
              </a:rPr>
              <a:t>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arg</a:t>
            </a:r>
            <a:r>
              <a:rPr dirty="0" sz="1900" spc="-204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max</a:t>
            </a:r>
            <a:r>
              <a:rPr dirty="0" sz="1900" spc="-125">
                <a:latin typeface="Times New Roman"/>
                <a:cs typeface="Times New Roman"/>
              </a:rPr>
              <a:t> </a:t>
            </a:r>
            <a:r>
              <a:rPr dirty="0" sz="1900" spc="55" i="1">
                <a:latin typeface="Times New Roman"/>
                <a:cs typeface="Times New Roman"/>
              </a:rPr>
              <a:t>P</a:t>
            </a:r>
            <a:r>
              <a:rPr dirty="0" sz="1900" spc="20">
                <a:latin typeface="Times New Roman"/>
                <a:cs typeface="Times New Roman"/>
              </a:rPr>
              <a:t>(</a:t>
            </a:r>
            <a:r>
              <a:rPr dirty="0" sz="1900" spc="5" i="1">
                <a:latin typeface="Times New Roman"/>
                <a:cs typeface="Times New Roman"/>
              </a:rPr>
              <a:t>c</a:t>
            </a:r>
            <a:r>
              <a:rPr dirty="0" baseline="-20576" sz="2025" spc="-7" i="1">
                <a:latin typeface="Times New Roman"/>
                <a:cs typeface="Times New Roman"/>
              </a:rPr>
              <a:t>i</a:t>
            </a:r>
            <a:r>
              <a:rPr dirty="0" baseline="-20576" sz="2025" i="1">
                <a:latin typeface="Times New Roman"/>
                <a:cs typeface="Times New Roman"/>
              </a:rPr>
              <a:t> </a:t>
            </a:r>
            <a:r>
              <a:rPr dirty="0" baseline="-20576" sz="2025" spc="-82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|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45" i="1">
                <a:latin typeface="Times New Roman"/>
                <a:cs typeface="Times New Roman"/>
              </a:rPr>
              <a:t>z</a:t>
            </a:r>
            <a:r>
              <a:rPr dirty="0" baseline="-20576" sz="2025" spc="142">
                <a:latin typeface="Times New Roman"/>
                <a:cs typeface="Times New Roman"/>
              </a:rPr>
              <a:t>1</a:t>
            </a:r>
            <a:r>
              <a:rPr dirty="0" sz="1900">
                <a:latin typeface="Times New Roman"/>
                <a:cs typeface="Times New Roman"/>
              </a:rPr>
              <a:t>,</a:t>
            </a:r>
            <a:r>
              <a:rPr dirty="0" sz="1900" spc="-145">
                <a:latin typeface="Times New Roman"/>
                <a:cs typeface="Times New Roman"/>
              </a:rPr>
              <a:t> </a:t>
            </a:r>
            <a:r>
              <a:rPr dirty="0" sz="1900" spc="100" i="1">
                <a:latin typeface="Times New Roman"/>
                <a:cs typeface="Times New Roman"/>
              </a:rPr>
              <a:t>z</a:t>
            </a:r>
            <a:r>
              <a:rPr dirty="0" baseline="-20576" sz="2025" spc="-7">
                <a:latin typeface="Times New Roman"/>
                <a:cs typeface="Times New Roman"/>
              </a:rPr>
              <a:t>2</a:t>
            </a:r>
            <a:r>
              <a:rPr dirty="0" baseline="-20576" sz="2025" spc="-19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,...,</a:t>
            </a:r>
            <a:r>
              <a:rPr dirty="0" sz="1900" spc="-155">
                <a:latin typeface="Times New Roman"/>
                <a:cs typeface="Times New Roman"/>
              </a:rPr>
              <a:t> </a:t>
            </a:r>
            <a:r>
              <a:rPr dirty="0" sz="1900" spc="100" i="1">
                <a:latin typeface="Times New Roman"/>
                <a:cs typeface="Times New Roman"/>
              </a:rPr>
              <a:t>z</a:t>
            </a:r>
            <a:r>
              <a:rPr dirty="0" baseline="-20576" sz="2025" spc="-7" i="1">
                <a:latin typeface="Times New Roman"/>
                <a:cs typeface="Times New Roman"/>
              </a:rPr>
              <a:t>n</a:t>
            </a:r>
            <a:r>
              <a:rPr dirty="0" baseline="-20576" sz="2025" spc="-112" i="1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1105" y="5425395"/>
            <a:ext cx="421005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350" spc="-10" i="1">
                <a:latin typeface="Times New Roman"/>
                <a:cs typeface="Times New Roman"/>
              </a:rPr>
              <a:t>c</a:t>
            </a:r>
            <a:r>
              <a:rPr dirty="0" baseline="-20467" sz="1425" i="1">
                <a:latin typeface="Times New Roman"/>
                <a:cs typeface="Times New Roman"/>
              </a:rPr>
              <a:t>i</a:t>
            </a:r>
            <a:r>
              <a:rPr dirty="0" baseline="-20467" sz="1425" spc="-209" i="1">
                <a:latin typeface="Times New Roman"/>
                <a:cs typeface="Times New Roman"/>
              </a:rPr>
              <a:t> </a:t>
            </a:r>
            <a:r>
              <a:rPr dirty="0" sz="1350" spc="-110">
                <a:latin typeface="Symbol"/>
                <a:cs typeface="Symbol"/>
              </a:rPr>
              <a:t></a:t>
            </a:r>
            <a:r>
              <a:rPr dirty="0" sz="1350" spc="-10" i="1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5878" y="6063996"/>
            <a:ext cx="2497455" cy="0"/>
          </a:xfrm>
          <a:custGeom>
            <a:avLst/>
            <a:gdLst/>
            <a:ahLst/>
            <a:cxnLst/>
            <a:rect l="l" t="t" r="r" b="b"/>
            <a:pathLst>
              <a:path w="2497454" h="0">
                <a:moveTo>
                  <a:pt x="0" y="0"/>
                </a:moveTo>
                <a:lnTo>
                  <a:pt x="2497074" y="0"/>
                </a:lnTo>
              </a:path>
            </a:pathLst>
          </a:custGeom>
          <a:ln w="128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062226" y="5999608"/>
            <a:ext cx="39624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10" i="1">
                <a:latin typeface="Times New Roman"/>
                <a:cs typeface="Times New Roman"/>
              </a:rPr>
              <a:t>MAP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9527" y="5857490"/>
            <a:ext cx="14033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10" i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0717" y="6171819"/>
            <a:ext cx="38989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5" i="1">
                <a:latin typeface="Times New Roman"/>
                <a:cs typeface="Times New Roman"/>
              </a:rPr>
              <a:t>c</a:t>
            </a:r>
            <a:r>
              <a:rPr dirty="0" sz="1400" spc="-40" i="1">
                <a:latin typeface="Times New Roman"/>
                <a:cs typeface="Times New Roman"/>
              </a:rPr>
              <a:t> </a:t>
            </a:r>
            <a:r>
              <a:rPr dirty="0" sz="1400" spc="-45">
                <a:latin typeface="Symbol"/>
                <a:cs typeface="Symbol"/>
              </a:rPr>
              <a:t></a:t>
            </a:r>
            <a:r>
              <a:rPr dirty="0" sz="1400" spc="-45" i="1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3932" y="5687569"/>
            <a:ext cx="3611245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7500" sz="3000" spc="22">
                <a:latin typeface="Symbol"/>
                <a:cs typeface="Symbol"/>
              </a:rPr>
              <a:t></a:t>
            </a:r>
            <a:r>
              <a:rPr dirty="0" baseline="-37500" sz="3000" spc="-37">
                <a:latin typeface="Times New Roman"/>
                <a:cs typeface="Times New Roman"/>
              </a:rPr>
              <a:t> </a:t>
            </a:r>
            <a:r>
              <a:rPr dirty="0" baseline="-37500" sz="3000" spc="15">
                <a:latin typeface="Times New Roman"/>
                <a:cs typeface="Times New Roman"/>
              </a:rPr>
              <a:t>arg</a:t>
            </a:r>
            <a:r>
              <a:rPr dirty="0" baseline="-37500" sz="3000" spc="-322">
                <a:latin typeface="Times New Roman"/>
                <a:cs typeface="Times New Roman"/>
              </a:rPr>
              <a:t> </a:t>
            </a:r>
            <a:r>
              <a:rPr dirty="0" baseline="-37500" sz="3000" spc="22">
                <a:latin typeface="Times New Roman"/>
                <a:cs typeface="Times New Roman"/>
              </a:rPr>
              <a:t>max</a:t>
            </a:r>
            <a:r>
              <a:rPr dirty="0" baseline="-37500" sz="3000" spc="97">
                <a:latin typeface="Times New Roman"/>
                <a:cs typeface="Times New Roman"/>
              </a:rPr>
              <a:t> </a:t>
            </a:r>
            <a:r>
              <a:rPr dirty="0" sz="2000" spc="70" i="1">
                <a:latin typeface="Times New Roman"/>
                <a:cs typeface="Times New Roman"/>
              </a:rPr>
              <a:t>P</a:t>
            </a:r>
            <a:r>
              <a:rPr dirty="0" sz="2000" spc="155">
                <a:latin typeface="Times New Roman"/>
                <a:cs typeface="Times New Roman"/>
              </a:rPr>
              <a:t>(</a:t>
            </a:r>
            <a:r>
              <a:rPr dirty="0" sz="2000" spc="-50" i="1">
                <a:latin typeface="Times New Roman"/>
                <a:cs typeface="Times New Roman"/>
              </a:rPr>
              <a:t>z</a:t>
            </a:r>
            <a:r>
              <a:rPr dirty="0" baseline="-19841" sz="2100" spc="179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105" i="1">
                <a:latin typeface="Times New Roman"/>
                <a:cs typeface="Times New Roman"/>
              </a:rPr>
              <a:t>z</a:t>
            </a:r>
            <a:r>
              <a:rPr dirty="0" baseline="-19841" sz="2100" spc="15">
                <a:latin typeface="Times New Roman"/>
                <a:cs typeface="Times New Roman"/>
              </a:rPr>
              <a:t>2</a:t>
            </a:r>
            <a:r>
              <a:rPr dirty="0" baseline="-19841" sz="2100" spc="-202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,...,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110" i="1">
                <a:latin typeface="Times New Roman"/>
                <a:cs typeface="Times New Roman"/>
              </a:rPr>
              <a:t>z</a:t>
            </a:r>
            <a:r>
              <a:rPr dirty="0" baseline="-19841" sz="2100" spc="15" i="1">
                <a:latin typeface="Times New Roman"/>
                <a:cs typeface="Times New Roman"/>
              </a:rPr>
              <a:t>n</a:t>
            </a:r>
            <a:r>
              <a:rPr dirty="0" baseline="-19841" sz="2100" i="1">
                <a:latin typeface="Times New Roman"/>
                <a:cs typeface="Times New Roman"/>
              </a:rPr>
              <a:t> </a:t>
            </a:r>
            <a:r>
              <a:rPr dirty="0" baseline="-19841" sz="2100" spc="-112" i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|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15" i="1">
                <a:latin typeface="Times New Roman"/>
                <a:cs typeface="Times New Roman"/>
              </a:rPr>
              <a:t>c</a:t>
            </a:r>
            <a:r>
              <a:rPr dirty="0" baseline="-19841" sz="2100" spc="7" i="1">
                <a:latin typeface="Times New Roman"/>
                <a:cs typeface="Times New Roman"/>
              </a:rPr>
              <a:t>i</a:t>
            </a:r>
            <a:r>
              <a:rPr dirty="0" baseline="-19841" sz="2100" spc="-75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 spc="70" i="1">
                <a:latin typeface="Times New Roman"/>
                <a:cs typeface="Times New Roman"/>
              </a:rPr>
              <a:t>P</a:t>
            </a:r>
            <a:r>
              <a:rPr dirty="0" sz="2000" spc="25">
                <a:latin typeface="Times New Roman"/>
                <a:cs typeface="Times New Roman"/>
              </a:rPr>
              <a:t>(</a:t>
            </a:r>
            <a:r>
              <a:rPr dirty="0" sz="2000" spc="15" i="1">
                <a:latin typeface="Times New Roman"/>
                <a:cs typeface="Times New Roman"/>
              </a:rPr>
              <a:t>c</a:t>
            </a:r>
            <a:r>
              <a:rPr dirty="0" baseline="-19841" sz="2100" spc="7" i="1">
                <a:latin typeface="Times New Roman"/>
                <a:cs typeface="Times New Roman"/>
              </a:rPr>
              <a:t>i</a:t>
            </a:r>
            <a:r>
              <a:rPr dirty="0" baseline="-19841" sz="2100" spc="-75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08140" y="5817361"/>
            <a:ext cx="21399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695">
                <a:latin typeface="Arial MT"/>
                <a:cs typeface="Arial MT"/>
              </a:rPr>
              <a:t>ở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5">
                <a:latin typeface="Arial MT"/>
                <a:cs typeface="Arial MT"/>
              </a:rPr>
              <a:t>nh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lý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Bayes)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8" name="object 18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064508" y="6060947"/>
            <a:ext cx="157353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000" spc="70" i="1">
                <a:latin typeface="Times New Roman"/>
                <a:cs typeface="Times New Roman"/>
              </a:rPr>
              <a:t>P</a:t>
            </a:r>
            <a:r>
              <a:rPr dirty="0" sz="2000" spc="155">
                <a:latin typeface="Times New Roman"/>
                <a:cs typeface="Times New Roman"/>
              </a:rPr>
              <a:t>(</a:t>
            </a:r>
            <a:r>
              <a:rPr dirty="0" sz="2000" spc="-45" i="1">
                <a:latin typeface="Times New Roman"/>
                <a:cs typeface="Times New Roman"/>
              </a:rPr>
              <a:t>z</a:t>
            </a:r>
            <a:r>
              <a:rPr dirty="0" baseline="-19841" sz="2100" spc="179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110" i="1">
                <a:latin typeface="Times New Roman"/>
                <a:cs typeface="Times New Roman"/>
              </a:rPr>
              <a:t>z</a:t>
            </a:r>
            <a:r>
              <a:rPr dirty="0" baseline="-19841" sz="2100" spc="15">
                <a:latin typeface="Times New Roman"/>
                <a:cs typeface="Times New Roman"/>
              </a:rPr>
              <a:t>2</a:t>
            </a:r>
            <a:r>
              <a:rPr dirty="0" baseline="-19841" sz="2100" spc="-202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,...,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105" i="1">
                <a:latin typeface="Times New Roman"/>
                <a:cs typeface="Times New Roman"/>
              </a:rPr>
              <a:t>z</a:t>
            </a:r>
            <a:r>
              <a:rPr dirty="0" baseline="-19841" sz="2100" spc="15" i="1">
                <a:latin typeface="Times New Roman"/>
                <a:cs typeface="Times New Roman"/>
              </a:rPr>
              <a:t>n</a:t>
            </a:r>
            <a:r>
              <a:rPr dirty="0" baseline="-19841" sz="2100" spc="-112" i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23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3029966" y="6268341"/>
            <a:ext cx="61594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 i="1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9494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Phân</a:t>
            </a:r>
            <a:r>
              <a:rPr dirty="0" sz="4200" spc="-10"/>
              <a:t> </a:t>
            </a:r>
            <a:r>
              <a:rPr dirty="0" sz="4200" spc="-5"/>
              <a:t>loại</a:t>
            </a:r>
            <a:r>
              <a:rPr dirty="0" sz="4200" spc="-20"/>
              <a:t> </a:t>
            </a:r>
            <a:r>
              <a:rPr dirty="0" sz="4200" spc="-5"/>
              <a:t>Naïve</a:t>
            </a:r>
            <a:r>
              <a:rPr dirty="0" sz="4200" spc="-20"/>
              <a:t> </a:t>
            </a:r>
            <a:r>
              <a:rPr dirty="0" sz="4200" spc="-5"/>
              <a:t>Bayes</a:t>
            </a:r>
            <a:r>
              <a:rPr dirty="0" sz="4200" spc="-25"/>
              <a:t> </a:t>
            </a:r>
            <a:r>
              <a:rPr dirty="0" sz="4200" spc="-5"/>
              <a:t>(2)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533905" y="2309545"/>
            <a:ext cx="4573905" cy="6070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200" spc="85" i="1">
                <a:latin typeface="Times New Roman"/>
                <a:cs typeface="Times New Roman"/>
              </a:rPr>
              <a:t>c</a:t>
            </a:r>
            <a:r>
              <a:rPr dirty="0" baseline="-19713" sz="2325" i="1">
                <a:latin typeface="Times New Roman"/>
                <a:cs typeface="Times New Roman"/>
              </a:rPr>
              <a:t>MAP</a:t>
            </a:r>
            <a:r>
              <a:rPr dirty="0" baseline="-19713" sz="2325" i="1">
                <a:latin typeface="Times New Roman"/>
                <a:cs typeface="Times New Roman"/>
              </a:rPr>
              <a:t> </a:t>
            </a:r>
            <a:r>
              <a:rPr dirty="0" baseline="-19713" sz="2325" spc="89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Symbol"/>
                <a:cs typeface="Symbol"/>
              </a:rPr>
              <a:t>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arg</a:t>
            </a:r>
            <a:r>
              <a:rPr dirty="0" sz="2200" spc="-229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max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70" i="1">
                <a:latin typeface="Times New Roman"/>
                <a:cs typeface="Times New Roman"/>
              </a:rPr>
              <a:t>P</a:t>
            </a:r>
            <a:r>
              <a:rPr dirty="0" sz="2200" spc="160">
                <a:latin typeface="Times New Roman"/>
                <a:cs typeface="Times New Roman"/>
              </a:rPr>
              <a:t>(</a:t>
            </a:r>
            <a:r>
              <a:rPr dirty="0" sz="2200" spc="-50" i="1">
                <a:latin typeface="Times New Roman"/>
                <a:cs typeface="Times New Roman"/>
              </a:rPr>
              <a:t>z</a:t>
            </a:r>
            <a:r>
              <a:rPr dirty="0" baseline="-19713" sz="2325" spc="179">
                <a:latin typeface="Times New Roman"/>
                <a:cs typeface="Times New Roman"/>
              </a:rPr>
              <a:t>1</a:t>
            </a:r>
            <a:r>
              <a:rPr dirty="0" sz="2200" spc="5">
                <a:latin typeface="Times New Roman"/>
                <a:cs typeface="Times New Roman"/>
              </a:rPr>
              <a:t>,</a:t>
            </a:r>
            <a:r>
              <a:rPr dirty="0" sz="2200" spc="-170">
                <a:latin typeface="Times New Roman"/>
                <a:cs typeface="Times New Roman"/>
              </a:rPr>
              <a:t> </a:t>
            </a:r>
            <a:r>
              <a:rPr dirty="0" sz="2200" spc="120" i="1">
                <a:latin typeface="Times New Roman"/>
                <a:cs typeface="Times New Roman"/>
              </a:rPr>
              <a:t>z</a:t>
            </a:r>
            <a:r>
              <a:rPr dirty="0" baseline="-19713" sz="2325">
                <a:latin typeface="Times New Roman"/>
                <a:cs typeface="Times New Roman"/>
              </a:rPr>
              <a:t>2</a:t>
            </a:r>
            <a:r>
              <a:rPr dirty="0" baseline="-19713" sz="2325" spc="-225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,...,</a:t>
            </a:r>
            <a:r>
              <a:rPr dirty="0" sz="2200" spc="-175">
                <a:latin typeface="Times New Roman"/>
                <a:cs typeface="Times New Roman"/>
              </a:rPr>
              <a:t> </a:t>
            </a:r>
            <a:r>
              <a:rPr dirty="0" sz="2200" spc="114" i="1">
                <a:latin typeface="Times New Roman"/>
                <a:cs typeface="Times New Roman"/>
              </a:rPr>
              <a:t>z</a:t>
            </a:r>
            <a:r>
              <a:rPr dirty="0" baseline="-19713" sz="2325" i="1">
                <a:latin typeface="Times New Roman"/>
                <a:cs typeface="Times New Roman"/>
              </a:rPr>
              <a:t>n</a:t>
            </a:r>
            <a:r>
              <a:rPr dirty="0" baseline="-19713" sz="2325" i="1">
                <a:latin typeface="Times New Roman"/>
                <a:cs typeface="Times New Roman"/>
              </a:rPr>
              <a:t> </a:t>
            </a:r>
            <a:r>
              <a:rPr dirty="0" baseline="-19713" sz="2325" spc="-12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Times New Roman"/>
                <a:cs typeface="Times New Roman"/>
              </a:rPr>
              <a:t>c</a:t>
            </a:r>
            <a:r>
              <a:rPr dirty="0" baseline="-19713" sz="2325" i="1">
                <a:latin typeface="Times New Roman"/>
                <a:cs typeface="Times New Roman"/>
              </a:rPr>
              <a:t>i</a:t>
            </a:r>
            <a:r>
              <a:rPr dirty="0" baseline="-19713" sz="2325" spc="-89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)</a:t>
            </a:r>
            <a:r>
              <a:rPr dirty="0" sz="2200" spc="-10">
                <a:latin typeface="Times New Roman"/>
                <a:cs typeface="Times New Roman"/>
              </a:rPr>
              <a:t>.</a:t>
            </a:r>
            <a:r>
              <a:rPr dirty="0" sz="2200" spc="80" i="1">
                <a:latin typeface="Times New Roman"/>
                <a:cs typeface="Times New Roman"/>
              </a:rPr>
              <a:t>P</a:t>
            </a:r>
            <a:r>
              <a:rPr dirty="0" sz="2200" spc="25">
                <a:latin typeface="Times New Roman"/>
                <a:cs typeface="Times New Roman"/>
              </a:rPr>
              <a:t>(</a:t>
            </a:r>
            <a:r>
              <a:rPr dirty="0" sz="2200" spc="10" i="1">
                <a:latin typeface="Times New Roman"/>
                <a:cs typeface="Times New Roman"/>
              </a:rPr>
              <a:t>c</a:t>
            </a:r>
            <a:r>
              <a:rPr dirty="0" baseline="-19713" sz="2325" i="1">
                <a:latin typeface="Times New Roman"/>
                <a:cs typeface="Times New Roman"/>
              </a:rPr>
              <a:t>i</a:t>
            </a:r>
            <a:r>
              <a:rPr dirty="0" baseline="-19713" sz="2325" spc="-82" i="1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146175">
              <a:lnSpc>
                <a:spcPct val="100000"/>
              </a:lnSpc>
              <a:spcBef>
                <a:spcPts val="55"/>
              </a:spcBef>
            </a:pPr>
            <a:r>
              <a:rPr dirty="0" sz="1550" spc="-5" i="1">
                <a:latin typeface="Times New Roman"/>
                <a:cs typeface="Times New Roman"/>
              </a:rPr>
              <a:t>c</a:t>
            </a:r>
            <a:r>
              <a:rPr dirty="0" baseline="-20202" sz="1650" i="1">
                <a:latin typeface="Times New Roman"/>
                <a:cs typeface="Times New Roman"/>
              </a:rPr>
              <a:t>i</a:t>
            </a:r>
            <a:r>
              <a:rPr dirty="0" baseline="-20202" sz="1650" spc="-232" i="1">
                <a:latin typeface="Times New Roman"/>
                <a:cs typeface="Times New Roman"/>
              </a:rPr>
              <a:t> </a:t>
            </a:r>
            <a:r>
              <a:rPr dirty="0" sz="1550" spc="-120">
                <a:latin typeface="Symbol"/>
                <a:cs typeface="Symbol"/>
              </a:rPr>
              <a:t></a:t>
            </a:r>
            <a:r>
              <a:rPr dirty="0" sz="1550" i="1">
                <a:latin typeface="Times New Roman"/>
                <a:cs typeface="Times New Roman"/>
              </a:rPr>
              <a:t>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739" y="1622397"/>
            <a:ext cx="8047355" cy="92646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17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66700" algn="l"/>
              </a:tabLst>
            </a:pPr>
            <a:r>
              <a:rPr dirty="0" sz="2200" spc="-800">
                <a:latin typeface="Arial MT"/>
                <a:cs typeface="Arial MT"/>
              </a:rPr>
              <a:t>Đ</a:t>
            </a:r>
            <a:r>
              <a:rPr dirty="0" sz="2200" spc="-795">
                <a:latin typeface="Arial MT"/>
                <a:cs typeface="Arial MT"/>
              </a:rPr>
              <a:t>ể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tìm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có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</a:t>
            </a:r>
            <a:r>
              <a:rPr dirty="0" sz="2200" spc="-980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z</a:t>
            </a:r>
            <a:r>
              <a:rPr dirty="0" sz="2200">
                <a:latin typeface="Arial MT"/>
                <a:cs typeface="Arial MT"/>
              </a:rPr>
              <a:t>…</a:t>
            </a:r>
            <a:endParaRPr sz="2200">
              <a:latin typeface="Arial MT"/>
              <a:cs typeface="Arial MT"/>
            </a:endParaRPr>
          </a:p>
          <a:p>
            <a:pPr algn="r" marR="30480">
              <a:lnSpc>
                <a:spcPct val="100000"/>
              </a:lnSpc>
              <a:spcBef>
                <a:spcPts val="975"/>
              </a:spcBef>
            </a:pP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5">
                <a:latin typeface="Courier New"/>
                <a:cs typeface="Courier New"/>
              </a:rPr>
              <a:t>P(z</a:t>
            </a:r>
            <a:r>
              <a:rPr dirty="0" baseline="-21367" sz="1950" spc="15"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,z</a:t>
            </a:r>
            <a:r>
              <a:rPr dirty="0" baseline="-21367" sz="1950" spc="15">
                <a:latin typeface="Courier New"/>
                <a:cs typeface="Courier New"/>
              </a:rPr>
              <a:t>2</a:t>
            </a:r>
            <a:r>
              <a:rPr dirty="0" sz="2000" spc="-5">
                <a:latin typeface="Courier New"/>
                <a:cs typeface="Courier New"/>
              </a:rPr>
              <a:t>,...,z</a:t>
            </a:r>
            <a:r>
              <a:rPr dirty="0" baseline="-21367" sz="1950" spc="15">
                <a:latin typeface="Courier New"/>
                <a:cs typeface="Courier New"/>
              </a:rPr>
              <a:t>n</a:t>
            </a:r>
            <a:r>
              <a:rPr dirty="0" sz="2000" spc="-5">
                <a:latin typeface="Courier New"/>
                <a:cs typeface="Courier New"/>
              </a:rPr>
              <a:t>)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 spc="-10">
                <a:latin typeface="Arial MT"/>
                <a:cs typeface="Arial MT"/>
              </a:rPr>
              <a:t>là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9537" y="2540769"/>
            <a:ext cx="25158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665">
                <a:latin typeface="Arial MT"/>
                <a:cs typeface="Arial MT"/>
              </a:rPr>
              <a:t>ư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nha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10">
                <a:latin typeface="Arial MT"/>
                <a:cs typeface="Arial MT"/>
              </a:rPr>
              <a:t>p)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49621" y="4202303"/>
            <a:ext cx="12573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43738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67739" y="3149599"/>
            <a:ext cx="8095615" cy="264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065" marR="262255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66700" algn="l"/>
              </a:tabLst>
            </a:pPr>
            <a:r>
              <a:rPr dirty="0" sz="2200" spc="-5" b="1">
                <a:latin typeface="Arial"/>
                <a:cs typeface="Arial"/>
              </a:rPr>
              <a:t>Giả</a:t>
            </a:r>
            <a:r>
              <a:rPr dirty="0" sz="220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sử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(assumption)</a:t>
            </a:r>
            <a:r>
              <a:rPr dirty="0" sz="2200" spc="2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trong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phương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pháp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phân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loại</a:t>
            </a:r>
            <a:r>
              <a:rPr dirty="0" sz="2200" spc="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Naïve </a:t>
            </a:r>
            <a:r>
              <a:rPr dirty="0" sz="2200" spc="-59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Bayes</a:t>
            </a:r>
            <a:r>
              <a:rPr dirty="0" sz="2200" spc="-5">
                <a:latin typeface="Arial MT"/>
                <a:cs typeface="Arial MT"/>
              </a:rPr>
              <a:t>. Các </a:t>
            </a:r>
            <a:r>
              <a:rPr dirty="0" sz="2200" spc="-200">
                <a:latin typeface="Arial MT"/>
                <a:cs typeface="Arial MT"/>
              </a:rPr>
              <a:t>thuộc</a:t>
            </a:r>
            <a:r>
              <a:rPr dirty="0" sz="2200" spc="-1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tính </a:t>
            </a:r>
            <a:r>
              <a:rPr dirty="0" sz="2200" spc="-5">
                <a:latin typeface="Arial MT"/>
                <a:cs typeface="Arial MT"/>
              </a:rPr>
              <a:t>là </a:t>
            </a:r>
            <a:r>
              <a:rPr dirty="0" sz="2200" spc="-5" i="1">
                <a:latin typeface="Arial"/>
                <a:cs typeface="Arial"/>
              </a:rPr>
              <a:t>độc lập </a:t>
            </a:r>
            <a:r>
              <a:rPr dirty="0" sz="2200" i="1">
                <a:latin typeface="Arial"/>
                <a:cs typeface="Arial"/>
              </a:rPr>
              <a:t>có </a:t>
            </a:r>
            <a:r>
              <a:rPr dirty="0" sz="2200" spc="-5" i="1">
                <a:latin typeface="Arial"/>
                <a:cs typeface="Arial"/>
              </a:rPr>
              <a:t>điều kiện </a:t>
            </a:r>
            <a:r>
              <a:rPr dirty="0" sz="2200" i="1">
                <a:latin typeface="Arial"/>
                <a:cs typeface="Arial"/>
              </a:rPr>
              <a:t>(conditionally 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independent</a:t>
            </a:r>
            <a:r>
              <a:rPr dirty="0" sz="2200" i="1">
                <a:latin typeface="Arial"/>
                <a:cs typeface="Arial"/>
              </a:rPr>
              <a:t>)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p</a:t>
            </a:r>
            <a:endParaRPr sz="2200">
              <a:latin typeface="Arial MT"/>
              <a:cs typeface="Arial MT"/>
            </a:endParaRPr>
          </a:p>
          <a:p>
            <a:pPr marL="1435100">
              <a:lnSpc>
                <a:spcPct val="100000"/>
              </a:lnSpc>
              <a:spcBef>
                <a:spcPts val="1080"/>
              </a:spcBef>
            </a:pPr>
            <a:r>
              <a:rPr dirty="0" sz="2250" spc="65" i="1">
                <a:latin typeface="Times New Roman"/>
                <a:cs typeface="Times New Roman"/>
              </a:rPr>
              <a:t>P</a:t>
            </a:r>
            <a:r>
              <a:rPr dirty="0" sz="2250" spc="160">
                <a:latin typeface="Times New Roman"/>
                <a:cs typeface="Times New Roman"/>
              </a:rPr>
              <a:t>(</a:t>
            </a:r>
            <a:r>
              <a:rPr dirty="0" sz="2250" spc="-65" i="1">
                <a:latin typeface="Times New Roman"/>
                <a:cs typeface="Times New Roman"/>
              </a:rPr>
              <a:t>z</a:t>
            </a:r>
            <a:r>
              <a:rPr dirty="0" baseline="-19713" sz="2325" spc="195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,</a:t>
            </a:r>
            <a:r>
              <a:rPr dirty="0" sz="2250" spc="-175">
                <a:latin typeface="Times New Roman"/>
                <a:cs typeface="Times New Roman"/>
              </a:rPr>
              <a:t> </a:t>
            </a:r>
            <a:r>
              <a:rPr dirty="0" sz="2250" spc="105" i="1">
                <a:latin typeface="Times New Roman"/>
                <a:cs typeface="Times New Roman"/>
              </a:rPr>
              <a:t>z</a:t>
            </a:r>
            <a:r>
              <a:rPr dirty="0" baseline="-19713" sz="2325" spc="15">
                <a:latin typeface="Times New Roman"/>
                <a:cs typeface="Times New Roman"/>
              </a:rPr>
              <a:t>2</a:t>
            </a:r>
            <a:r>
              <a:rPr dirty="0" baseline="-19713" sz="2325" spc="-217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,...,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spc="105" i="1">
                <a:latin typeface="Times New Roman"/>
                <a:cs typeface="Times New Roman"/>
              </a:rPr>
              <a:t>z</a:t>
            </a:r>
            <a:r>
              <a:rPr dirty="0" baseline="-19713" sz="2325" spc="15" i="1">
                <a:latin typeface="Times New Roman"/>
                <a:cs typeface="Times New Roman"/>
              </a:rPr>
              <a:t>n</a:t>
            </a:r>
            <a:r>
              <a:rPr dirty="0" baseline="-19713" sz="2325" i="1">
                <a:latin typeface="Times New Roman"/>
                <a:cs typeface="Times New Roman"/>
              </a:rPr>
              <a:t> </a:t>
            </a:r>
            <a:r>
              <a:rPr dirty="0" baseline="-19713" sz="2325" spc="-112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|</a:t>
            </a:r>
            <a:r>
              <a:rPr dirty="0" sz="2250" spc="-125">
                <a:latin typeface="Times New Roman"/>
                <a:cs typeface="Times New Roman"/>
              </a:rPr>
              <a:t> </a:t>
            </a:r>
            <a:r>
              <a:rPr dirty="0" sz="2250" spc="5" i="1">
                <a:latin typeface="Times New Roman"/>
                <a:cs typeface="Times New Roman"/>
              </a:rPr>
              <a:t>c</a:t>
            </a:r>
            <a:r>
              <a:rPr dirty="0" baseline="-19713" sz="2325" spc="7" i="1">
                <a:latin typeface="Times New Roman"/>
                <a:cs typeface="Times New Roman"/>
              </a:rPr>
              <a:t>i</a:t>
            </a:r>
            <a:r>
              <a:rPr dirty="0" baseline="-19713" sz="2325" spc="-89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</a:t>
            </a:r>
            <a:r>
              <a:rPr dirty="0" sz="2250" spc="-60">
                <a:latin typeface="Times New Roman"/>
                <a:cs typeface="Times New Roman"/>
              </a:rPr>
              <a:t> </a:t>
            </a:r>
            <a:r>
              <a:rPr dirty="0" baseline="-7936" sz="4725">
                <a:latin typeface="Symbol"/>
                <a:cs typeface="Symbol"/>
              </a:rPr>
              <a:t></a:t>
            </a:r>
            <a:r>
              <a:rPr dirty="0" baseline="-7936" sz="4725" spc="-630">
                <a:latin typeface="Times New Roman"/>
                <a:cs typeface="Times New Roman"/>
              </a:rPr>
              <a:t> </a:t>
            </a:r>
            <a:r>
              <a:rPr dirty="0" sz="2250" spc="65" i="1">
                <a:latin typeface="Times New Roman"/>
                <a:cs typeface="Times New Roman"/>
              </a:rPr>
              <a:t>P</a:t>
            </a:r>
            <a:r>
              <a:rPr dirty="0" sz="2250" spc="160">
                <a:latin typeface="Times New Roman"/>
                <a:cs typeface="Times New Roman"/>
              </a:rPr>
              <a:t>(</a:t>
            </a:r>
            <a:r>
              <a:rPr dirty="0" sz="2250" spc="-5" i="1">
                <a:latin typeface="Times New Roman"/>
                <a:cs typeface="Times New Roman"/>
              </a:rPr>
              <a:t>z</a:t>
            </a:r>
            <a:r>
              <a:rPr dirty="0" sz="2250" spc="-155" i="1">
                <a:latin typeface="Times New Roman"/>
                <a:cs typeface="Times New Roman"/>
              </a:rPr>
              <a:t> </a:t>
            </a:r>
            <a:r>
              <a:rPr dirty="0" baseline="-19713" sz="2325" spc="7" i="1">
                <a:latin typeface="Times New Roman"/>
                <a:cs typeface="Times New Roman"/>
              </a:rPr>
              <a:t>j</a:t>
            </a:r>
            <a:r>
              <a:rPr dirty="0" baseline="-19713" sz="2325" i="1">
                <a:latin typeface="Times New Roman"/>
                <a:cs typeface="Times New Roman"/>
              </a:rPr>
              <a:t> </a:t>
            </a:r>
            <a:r>
              <a:rPr dirty="0" baseline="-19713" sz="2325" spc="-30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|</a:t>
            </a:r>
            <a:r>
              <a:rPr dirty="0" sz="2250" spc="-135">
                <a:latin typeface="Times New Roman"/>
                <a:cs typeface="Times New Roman"/>
              </a:rPr>
              <a:t> </a:t>
            </a:r>
            <a:r>
              <a:rPr dirty="0" sz="2250" spc="5" i="1">
                <a:latin typeface="Times New Roman"/>
                <a:cs typeface="Times New Roman"/>
              </a:rPr>
              <a:t>c</a:t>
            </a:r>
            <a:r>
              <a:rPr dirty="0" baseline="-19713" sz="2325" spc="7" i="1">
                <a:latin typeface="Times New Roman"/>
                <a:cs typeface="Times New Roman"/>
              </a:rPr>
              <a:t>i</a:t>
            </a:r>
            <a:r>
              <a:rPr dirty="0" baseline="-19713" sz="2325" spc="-82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3835400">
              <a:lnSpc>
                <a:spcPct val="100000"/>
              </a:lnSpc>
              <a:spcBef>
                <a:spcPts val="160"/>
              </a:spcBef>
            </a:pPr>
            <a:r>
              <a:rPr dirty="0" sz="1550" spc="5" i="1">
                <a:latin typeface="Times New Roman"/>
                <a:cs typeface="Times New Roman"/>
              </a:rPr>
              <a:t>j</a:t>
            </a:r>
            <a:r>
              <a:rPr dirty="0" sz="1550" spc="-240" i="1">
                <a:latin typeface="Times New Roman"/>
                <a:cs typeface="Times New Roman"/>
              </a:rPr>
              <a:t> </a:t>
            </a:r>
            <a:r>
              <a:rPr dirty="0" sz="1550" spc="-75">
                <a:latin typeface="Symbol"/>
                <a:cs typeface="Symbol"/>
              </a:rPr>
              <a:t></a:t>
            </a:r>
            <a:r>
              <a:rPr dirty="0" sz="1550" spc="1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marL="323850" indent="-285750">
              <a:lnSpc>
                <a:spcPct val="100000"/>
              </a:lnSpc>
              <a:spcBef>
                <a:spcPts val="6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3215" algn="l"/>
                <a:tab pos="323850" algn="l"/>
              </a:tabLst>
            </a:pPr>
            <a:r>
              <a:rPr dirty="0" sz="2400" spc="-5">
                <a:latin typeface="Arial MT"/>
                <a:cs typeface="Arial MT"/>
              </a:rPr>
              <a:t>Phân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loại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Naïve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Bayes tìm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phân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lớp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có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thể</a:t>
            </a:r>
            <a:r>
              <a:rPr dirty="0" sz="2400" spc="-305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nhất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715">
                <a:latin typeface="Arial MT"/>
                <a:cs typeface="Arial MT"/>
              </a:rPr>
              <a:t>đối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với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z</a:t>
            </a:r>
            <a:endParaRPr sz="2400">
              <a:latin typeface="Courier New"/>
              <a:cs typeface="Courier New"/>
            </a:endParaRPr>
          </a:p>
          <a:p>
            <a:pPr marL="3747770">
              <a:lnSpc>
                <a:spcPct val="100000"/>
              </a:lnSpc>
              <a:spcBef>
                <a:spcPts val="595"/>
              </a:spcBef>
            </a:pPr>
            <a:r>
              <a:rPr dirty="0" sz="1450" spc="1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5058" y="6068614"/>
            <a:ext cx="460375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1450" spc="10" i="1">
                <a:latin typeface="Times New Roman"/>
                <a:cs typeface="Times New Roman"/>
              </a:rPr>
              <a:t>c</a:t>
            </a:r>
            <a:r>
              <a:rPr dirty="0" baseline="-18518" sz="1575" i="1">
                <a:latin typeface="Times New Roman"/>
                <a:cs typeface="Times New Roman"/>
              </a:rPr>
              <a:t>i</a:t>
            </a:r>
            <a:r>
              <a:rPr dirty="0" baseline="-18518" sz="1575" spc="-217" i="1">
                <a:latin typeface="Times New Roman"/>
                <a:cs typeface="Times New Roman"/>
              </a:rPr>
              <a:t> </a:t>
            </a:r>
            <a:r>
              <a:rPr dirty="0" sz="1450" spc="-85">
                <a:latin typeface="Symbol"/>
                <a:cs typeface="Symbol"/>
              </a:rPr>
              <a:t></a:t>
            </a:r>
            <a:r>
              <a:rPr dirty="0" sz="1450" spc="25" i="1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46929" y="6102134"/>
            <a:ext cx="285750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10" i="1">
                <a:latin typeface="Times New Roman"/>
                <a:cs typeface="Times New Roman"/>
              </a:rPr>
              <a:t>j</a:t>
            </a:r>
            <a:r>
              <a:rPr dirty="0" sz="1450" spc="-215" i="1">
                <a:latin typeface="Times New Roman"/>
                <a:cs typeface="Times New Roman"/>
              </a:rPr>
              <a:t> </a:t>
            </a:r>
            <a:r>
              <a:rPr dirty="0" sz="1450" spc="-60">
                <a:latin typeface="Symbol"/>
                <a:cs typeface="Symbol"/>
              </a:rPr>
              <a:t></a:t>
            </a:r>
            <a:r>
              <a:rPr dirty="0" sz="1450" spc="1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49238" y="5631004"/>
            <a:ext cx="3643629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100" spc="130" i="1">
                <a:latin typeface="Times New Roman"/>
                <a:cs typeface="Times New Roman"/>
              </a:rPr>
              <a:t>c</a:t>
            </a:r>
            <a:r>
              <a:rPr dirty="0" baseline="-21072" sz="2175" spc="37" i="1">
                <a:latin typeface="Times New Roman"/>
                <a:cs typeface="Times New Roman"/>
              </a:rPr>
              <a:t>NB</a:t>
            </a:r>
            <a:r>
              <a:rPr dirty="0" baseline="-21072" sz="2175" i="1">
                <a:latin typeface="Times New Roman"/>
                <a:cs typeface="Times New Roman"/>
              </a:rPr>
              <a:t> </a:t>
            </a:r>
            <a:r>
              <a:rPr dirty="0" baseline="-21072" sz="2175" spc="150" i="1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Symbol"/>
                <a:cs typeface="Symbol"/>
              </a:rPr>
              <a:t>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arg</a:t>
            </a:r>
            <a:r>
              <a:rPr dirty="0" sz="2100" spc="-215">
                <a:latin typeface="Times New Roman"/>
                <a:cs typeface="Times New Roman"/>
              </a:rPr>
              <a:t> </a:t>
            </a:r>
            <a:r>
              <a:rPr dirty="0" sz="2100" spc="15">
                <a:latin typeface="Times New Roman"/>
                <a:cs typeface="Times New Roman"/>
              </a:rPr>
              <a:t>max</a:t>
            </a:r>
            <a:r>
              <a:rPr dirty="0" sz="2100" spc="-125">
                <a:latin typeface="Times New Roman"/>
                <a:cs typeface="Times New Roman"/>
              </a:rPr>
              <a:t> </a:t>
            </a:r>
            <a:r>
              <a:rPr dirty="0" sz="2100" spc="80" i="1">
                <a:latin typeface="Times New Roman"/>
                <a:cs typeface="Times New Roman"/>
              </a:rPr>
              <a:t>P</a:t>
            </a:r>
            <a:r>
              <a:rPr dirty="0" sz="2100" spc="25">
                <a:latin typeface="Times New Roman"/>
                <a:cs typeface="Times New Roman"/>
              </a:rPr>
              <a:t>(</a:t>
            </a:r>
            <a:r>
              <a:rPr dirty="0" sz="2100" spc="15" i="1">
                <a:latin typeface="Times New Roman"/>
                <a:cs typeface="Times New Roman"/>
              </a:rPr>
              <a:t>c</a:t>
            </a:r>
            <a:r>
              <a:rPr dirty="0" baseline="-21072" sz="2175" spc="15" i="1">
                <a:latin typeface="Times New Roman"/>
                <a:cs typeface="Times New Roman"/>
              </a:rPr>
              <a:t>i</a:t>
            </a:r>
            <a:r>
              <a:rPr dirty="0" baseline="-21072" sz="2175" spc="-67" i="1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)</a:t>
            </a:r>
            <a:r>
              <a:rPr dirty="0" sz="2100" spc="-135">
                <a:latin typeface="Times New Roman"/>
                <a:cs typeface="Times New Roman"/>
              </a:rPr>
              <a:t>.</a:t>
            </a:r>
            <a:r>
              <a:rPr dirty="0" baseline="-8474" sz="4425" spc="30">
                <a:latin typeface="Symbol"/>
                <a:cs typeface="Symbol"/>
              </a:rPr>
              <a:t></a:t>
            </a:r>
            <a:r>
              <a:rPr dirty="0" baseline="-8474" sz="4425" spc="-569">
                <a:latin typeface="Times New Roman"/>
                <a:cs typeface="Times New Roman"/>
              </a:rPr>
              <a:t> </a:t>
            </a:r>
            <a:r>
              <a:rPr dirty="0" sz="2100" spc="80" i="1">
                <a:latin typeface="Times New Roman"/>
                <a:cs typeface="Times New Roman"/>
              </a:rPr>
              <a:t>P</a:t>
            </a:r>
            <a:r>
              <a:rPr dirty="0" sz="2100" spc="160">
                <a:latin typeface="Times New Roman"/>
                <a:cs typeface="Times New Roman"/>
              </a:rPr>
              <a:t>(</a:t>
            </a:r>
            <a:r>
              <a:rPr dirty="0" sz="2100" spc="10" i="1">
                <a:latin typeface="Times New Roman"/>
                <a:cs typeface="Times New Roman"/>
              </a:rPr>
              <a:t>z</a:t>
            </a:r>
            <a:r>
              <a:rPr dirty="0" sz="2100" spc="-145" i="1">
                <a:latin typeface="Times New Roman"/>
                <a:cs typeface="Times New Roman"/>
              </a:rPr>
              <a:t> </a:t>
            </a:r>
            <a:r>
              <a:rPr dirty="0" baseline="-21072" sz="2175" spc="15" i="1">
                <a:latin typeface="Times New Roman"/>
                <a:cs typeface="Times New Roman"/>
              </a:rPr>
              <a:t>j</a:t>
            </a:r>
            <a:r>
              <a:rPr dirty="0" baseline="-21072" sz="2175" i="1">
                <a:latin typeface="Times New Roman"/>
                <a:cs typeface="Times New Roman"/>
              </a:rPr>
              <a:t> </a:t>
            </a:r>
            <a:r>
              <a:rPr dirty="0" baseline="-21072" sz="2175" spc="-7" i="1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|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15" i="1">
                <a:latin typeface="Times New Roman"/>
                <a:cs typeface="Times New Roman"/>
              </a:rPr>
              <a:t>c</a:t>
            </a:r>
            <a:r>
              <a:rPr dirty="0" baseline="-21072" sz="2175" spc="15" i="1">
                <a:latin typeface="Times New Roman"/>
                <a:cs typeface="Times New Roman"/>
              </a:rPr>
              <a:t>i</a:t>
            </a:r>
            <a:r>
              <a:rPr dirty="0" baseline="-21072" sz="2175" spc="-67" i="1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20" name="object 20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23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9436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Giới</a:t>
            </a:r>
            <a:r>
              <a:rPr dirty="0" sz="4200" spc="-25"/>
              <a:t> </a:t>
            </a:r>
            <a:r>
              <a:rPr dirty="0" sz="4200" spc="-5"/>
              <a:t>thiệu</a:t>
            </a:r>
            <a:r>
              <a:rPr dirty="0" sz="4200" spc="-10"/>
              <a:t> </a:t>
            </a:r>
            <a:r>
              <a:rPr dirty="0" sz="4200" spc="-5"/>
              <a:t>về</a:t>
            </a:r>
            <a:r>
              <a:rPr dirty="0" sz="4200" spc="-15"/>
              <a:t> </a:t>
            </a:r>
            <a:r>
              <a:rPr dirty="0" sz="4200" spc="-5"/>
              <a:t>Học</a:t>
            </a:r>
            <a:r>
              <a:rPr dirty="0" sz="4200" spc="-20"/>
              <a:t> </a:t>
            </a:r>
            <a:r>
              <a:rPr dirty="0" sz="4200" spc="-5"/>
              <a:t>máy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3139" y="1701038"/>
            <a:ext cx="8149590" cy="459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475">
                <a:latin typeface="Arial MT"/>
                <a:cs typeface="Arial MT"/>
              </a:rPr>
              <a:t>đ</a:t>
            </a:r>
            <a:r>
              <a:rPr dirty="0" sz="2400" spc="-1470">
                <a:latin typeface="Arial MT"/>
                <a:cs typeface="Arial MT"/>
              </a:rPr>
              <a:t>ị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ngh</a:t>
            </a:r>
            <a:r>
              <a:rPr dirty="0" sz="2400" spc="-1739">
                <a:latin typeface="Arial MT"/>
                <a:cs typeface="Arial MT"/>
              </a:rPr>
              <a:t>ĩ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1070">
                <a:latin typeface="Arial MT"/>
                <a:cs typeface="Arial MT"/>
              </a:rPr>
              <a:t>ề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b="1">
                <a:latin typeface="Arial"/>
                <a:cs typeface="Arial"/>
              </a:rPr>
              <a:t>H</a:t>
            </a:r>
            <a:r>
              <a:rPr dirty="0" sz="2400" spc="-5" b="1">
                <a:latin typeface="Arial"/>
                <a:cs typeface="Arial"/>
              </a:rPr>
              <a:t>ọ</a:t>
            </a:r>
            <a:r>
              <a:rPr dirty="0" sz="2400" b="1">
                <a:latin typeface="Arial"/>
                <a:cs typeface="Arial"/>
              </a:rPr>
              <a:t>c </a:t>
            </a:r>
            <a:r>
              <a:rPr dirty="0" sz="2400" spc="-5" b="1">
                <a:latin typeface="Arial"/>
                <a:cs typeface="Arial"/>
              </a:rPr>
              <a:t>má</a:t>
            </a:r>
            <a:r>
              <a:rPr dirty="0" sz="2400" b="1">
                <a:latin typeface="Arial"/>
                <a:cs typeface="Arial"/>
              </a:rPr>
              <a:t>y </a:t>
            </a:r>
            <a:r>
              <a:rPr dirty="0" sz="2400" spc="-5" b="1">
                <a:latin typeface="Arial"/>
                <a:cs typeface="Arial"/>
              </a:rPr>
              <a:t>(Machin</a:t>
            </a:r>
            <a:r>
              <a:rPr dirty="0" sz="2400" b="1">
                <a:latin typeface="Arial"/>
                <a:cs typeface="Arial"/>
              </a:rPr>
              <a:t>e </a:t>
            </a:r>
            <a:r>
              <a:rPr dirty="0" sz="2400" spc="-5" b="1"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095"/>
              </a:lnSpc>
              <a:spcBef>
                <a:spcPts val="450"/>
              </a:spcBef>
              <a:tabLst>
                <a:tab pos="869315" algn="l"/>
              </a:tabLst>
            </a:pPr>
            <a:r>
              <a:rPr dirty="0" sz="1800">
                <a:solidFill>
                  <a:srgbClr val="3B822F"/>
                </a:solidFill>
                <a:latin typeface="Arial MT"/>
                <a:cs typeface="Arial MT"/>
              </a:rPr>
              <a:t>→	</a:t>
            </a:r>
            <a:r>
              <a:rPr dirty="0" sz="1800" spc="-270">
                <a:latin typeface="Arial MT"/>
                <a:cs typeface="Arial MT"/>
              </a:rPr>
              <a:t>Một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quá </a:t>
            </a:r>
            <a:r>
              <a:rPr dirty="0" sz="1800">
                <a:latin typeface="Arial MT"/>
                <a:cs typeface="Arial MT"/>
              </a:rPr>
              <a:t>trình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nhờ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đó</a:t>
            </a:r>
            <a:r>
              <a:rPr dirty="0" sz="1800" spc="-20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một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hệ</a:t>
            </a:r>
            <a:r>
              <a:rPr dirty="0" sz="1800" spc="-204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thống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cải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thiện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hiệu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suất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60">
                <a:latin typeface="Arial MT"/>
                <a:cs typeface="Arial MT"/>
              </a:rPr>
              <a:t>(hiệu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quả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hoạt</a:t>
            </a:r>
            <a:endParaRPr sz="1800">
              <a:latin typeface="Arial MT"/>
              <a:cs typeface="Arial MT"/>
            </a:endParaRPr>
          </a:p>
          <a:p>
            <a:pPr marL="869950">
              <a:lnSpc>
                <a:spcPts val="2095"/>
              </a:lnSpc>
            </a:pPr>
            <a:r>
              <a:rPr dirty="0" sz="1800" spc="-800">
                <a:latin typeface="Arial MT"/>
                <a:cs typeface="Arial MT"/>
              </a:rPr>
              <a:t>độ</a:t>
            </a:r>
            <a:r>
              <a:rPr dirty="0" sz="1800" spc="-800">
                <a:latin typeface="Arial MT"/>
                <a:cs typeface="Arial MT"/>
              </a:rPr>
              <a:t>ng)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nó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[Simon</a:t>
            </a:r>
            <a:r>
              <a:rPr dirty="0" sz="1800" spc="-5">
                <a:latin typeface="Courier New"/>
                <a:cs typeface="Courier New"/>
              </a:rPr>
              <a:t>,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1983]</a:t>
            </a:r>
            <a:endParaRPr sz="1800">
              <a:latin typeface="Courier New"/>
              <a:cs typeface="Courier New"/>
            </a:endParaRPr>
          </a:p>
          <a:p>
            <a:pPr marL="869950" marR="124460" indent="-400685">
              <a:lnSpc>
                <a:spcPts val="2030"/>
              </a:lnSpc>
              <a:spcBef>
                <a:spcPts val="1165"/>
              </a:spcBef>
              <a:tabLst>
                <a:tab pos="869315" algn="l"/>
              </a:tabLst>
            </a:pPr>
            <a:r>
              <a:rPr dirty="0" sz="1800">
                <a:solidFill>
                  <a:srgbClr val="3B822F"/>
                </a:solidFill>
                <a:latin typeface="Arial MT"/>
                <a:cs typeface="Arial MT"/>
              </a:rPr>
              <a:t>→	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 spc="-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qu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trình</a:t>
            </a:r>
            <a:r>
              <a:rPr dirty="0" sz="1800" spc="-5">
                <a:latin typeface="Arial MT"/>
                <a:cs typeface="Arial MT"/>
              </a:rPr>
              <a:t> m</a:t>
            </a:r>
            <a:r>
              <a:rPr dirty="0" sz="1800">
                <a:latin typeface="Arial MT"/>
                <a:cs typeface="Arial MT"/>
              </a:rPr>
              <a:t>à</a:t>
            </a:r>
            <a:r>
              <a:rPr dirty="0" sz="1800" spc="-5">
                <a:latin typeface="Arial MT"/>
                <a:cs typeface="Arial MT"/>
              </a:rPr>
              <a:t> 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trình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máy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nó  </a:t>
            </a:r>
            <a:r>
              <a:rPr dirty="0" sz="1800" spc="-5">
                <a:latin typeface="Arial MT"/>
                <a:cs typeface="Arial MT"/>
              </a:rPr>
              <a:t>trong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một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việc</a:t>
            </a:r>
            <a:r>
              <a:rPr dirty="0" sz="1800" spc="-5">
                <a:latin typeface="Arial MT"/>
                <a:cs typeface="Arial MT"/>
              </a:rPr>
              <a:t> thông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kinh </a:t>
            </a:r>
            <a:r>
              <a:rPr dirty="0" sz="1800" spc="-135">
                <a:latin typeface="Arial MT"/>
                <a:cs typeface="Arial MT"/>
              </a:rPr>
              <a:t>nghiệm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[Mitchell,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1997]</a:t>
            </a:r>
            <a:endParaRPr sz="1800">
              <a:latin typeface="Courier New"/>
              <a:cs typeface="Courier New"/>
            </a:endParaRPr>
          </a:p>
          <a:p>
            <a:pPr marL="869950" marR="5080" indent="-400685">
              <a:lnSpc>
                <a:spcPts val="2030"/>
              </a:lnSpc>
              <a:spcBef>
                <a:spcPts val="1125"/>
              </a:spcBef>
              <a:tabLst>
                <a:tab pos="869315" algn="l"/>
              </a:tabLst>
            </a:pPr>
            <a:r>
              <a:rPr dirty="0" sz="1800">
                <a:solidFill>
                  <a:srgbClr val="3B822F"/>
                </a:solidFill>
                <a:latin typeface="Arial MT"/>
                <a:cs typeface="Arial MT"/>
              </a:rPr>
              <a:t>→	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trình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máy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để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i 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hóa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r>
              <a:rPr dirty="0" sz="1800" spc="-5">
                <a:latin typeface="Arial MT"/>
                <a:cs typeface="Arial MT"/>
              </a:rPr>
              <a:t> ch</a:t>
            </a:r>
            <a:r>
              <a:rPr dirty="0" sz="1800">
                <a:latin typeface="Arial MT"/>
                <a:cs typeface="Arial MT"/>
              </a:rPr>
              <a:t>í</a:t>
            </a:r>
            <a:r>
              <a:rPr dirty="0" sz="1800" spc="-5">
                <a:latin typeface="Arial MT"/>
                <a:cs typeface="Arial MT"/>
              </a:rPr>
              <a:t> 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trên  các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95">
                <a:latin typeface="Arial MT"/>
                <a:cs typeface="Arial MT"/>
              </a:rPr>
              <a:t>ữ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ví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800">
                <a:latin typeface="Arial MT"/>
                <a:cs typeface="Arial MT"/>
              </a:rPr>
              <a:t>ặ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nghi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ứ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[Alpaydin</a:t>
            </a:r>
            <a:r>
              <a:rPr dirty="0" sz="1800" spc="-5">
                <a:latin typeface="Courier New"/>
                <a:cs typeface="Courier New"/>
              </a:rPr>
              <a:t>,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2004]</a:t>
            </a:r>
            <a:endParaRPr sz="18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7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>
                <a:latin typeface="Arial MT"/>
                <a:cs typeface="Arial MT"/>
              </a:rPr>
              <a:t>Bi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bà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 spc="-5">
                <a:latin typeface="Arial MT"/>
                <a:cs typeface="Arial MT"/>
              </a:rPr>
              <a:t>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má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[Mitchell,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1997]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</a:pP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máy =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Cải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thiện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hiệu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quả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công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việc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thông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kinh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nghiệm</a:t>
            </a:r>
            <a:endParaRPr sz="2000">
              <a:latin typeface="Arial MT"/>
              <a:cs typeface="Arial MT"/>
            </a:endParaRPr>
          </a:p>
          <a:p>
            <a:pPr lvl="1" marL="1212850" indent="-228600">
              <a:lnSpc>
                <a:spcPct val="100000"/>
              </a:lnSpc>
              <a:spcBef>
                <a:spcPts val="780"/>
              </a:spcBef>
              <a:buClr>
                <a:srgbClr val="006533"/>
              </a:buClr>
              <a:buChar char="•"/>
              <a:tabLst>
                <a:tab pos="1212215" algn="l"/>
                <a:tab pos="1212850" algn="l"/>
                <a:tab pos="3891915" algn="l"/>
              </a:tabLst>
            </a:pPr>
            <a:r>
              <a:rPr dirty="0" sz="1800" spc="-270">
                <a:latin typeface="Arial MT"/>
                <a:cs typeface="Arial MT"/>
              </a:rPr>
              <a:t>Một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công </a:t>
            </a:r>
            <a:r>
              <a:rPr dirty="0" sz="1800" spc="-200">
                <a:latin typeface="Arial MT"/>
                <a:cs typeface="Arial MT"/>
              </a:rPr>
              <a:t>việc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35">
                <a:latin typeface="Arial MT"/>
                <a:cs typeface="Arial MT"/>
              </a:rPr>
              <a:t>(nhiệm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vụ)	</a:t>
            </a:r>
            <a:r>
              <a:rPr dirty="0" sz="2000" spc="-5" b="1"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  <a:p>
            <a:pPr lvl="1" marL="1212850" indent="-228600">
              <a:lnSpc>
                <a:spcPct val="100000"/>
              </a:lnSpc>
              <a:spcBef>
                <a:spcPts val="960"/>
              </a:spcBef>
              <a:buClr>
                <a:srgbClr val="006533"/>
              </a:buClr>
              <a:buChar char="•"/>
              <a:tabLst>
                <a:tab pos="1212215" algn="l"/>
                <a:tab pos="1212850" algn="l"/>
              </a:tabLst>
            </a:pPr>
            <a:r>
              <a:rPr dirty="0" sz="1800" spc="-650">
                <a:latin typeface="Arial MT"/>
                <a:cs typeface="Arial MT"/>
              </a:rPr>
              <a:t>Đố</a:t>
            </a:r>
            <a:r>
              <a:rPr dirty="0" sz="1800" spc="-65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ánh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giá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t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  <a:p>
            <a:pPr lvl="1" marL="1212850" indent="-228600">
              <a:lnSpc>
                <a:spcPct val="100000"/>
              </a:lnSpc>
              <a:spcBef>
                <a:spcPts val="960"/>
              </a:spcBef>
              <a:buClr>
                <a:srgbClr val="006533"/>
              </a:buClr>
              <a:buChar char="•"/>
              <a:tabLst>
                <a:tab pos="1212215" algn="l"/>
                <a:tab pos="1212850" algn="l"/>
              </a:tabLst>
            </a:pPr>
            <a:r>
              <a:rPr dirty="0" sz="1800">
                <a:latin typeface="Arial MT"/>
                <a:cs typeface="Arial MT"/>
              </a:rPr>
              <a:t>Thông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595">
                <a:latin typeface="Arial MT"/>
                <a:cs typeface="Arial MT"/>
              </a:rPr>
              <a:t>ử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5">
                <a:latin typeface="Arial MT"/>
                <a:cs typeface="Arial MT"/>
              </a:rPr>
              <a:t>ng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ngh</a:t>
            </a:r>
            <a:r>
              <a:rPr dirty="0" sz="1800" spc="10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m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Phân</a:t>
            </a:r>
            <a:r>
              <a:rPr dirty="0" spc="-25"/>
              <a:t> </a:t>
            </a:r>
            <a:r>
              <a:rPr dirty="0" spc="-5"/>
              <a:t>loại</a:t>
            </a:r>
            <a:r>
              <a:rPr dirty="0" spc="-15"/>
              <a:t> </a:t>
            </a:r>
            <a:r>
              <a:rPr dirty="0" spc="-5"/>
              <a:t>Naïve</a:t>
            </a:r>
            <a:r>
              <a:rPr dirty="0" spc="-10"/>
              <a:t> </a:t>
            </a:r>
            <a:r>
              <a:rPr dirty="0"/>
              <a:t>Bayes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10"/>
              <a:t> Giải</a:t>
            </a:r>
            <a:r>
              <a:rPr dirty="0" spc="-15"/>
              <a:t> </a:t>
            </a:r>
            <a:r>
              <a:rPr dirty="0" spc="-5"/>
              <a:t>thuật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7739" y="1728787"/>
            <a:ext cx="6774815" cy="75946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266700" indent="-266700">
              <a:lnSpc>
                <a:spcPct val="100000"/>
              </a:lnSpc>
              <a:spcBef>
                <a:spcPts val="48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66700" algn="l"/>
              </a:tabLst>
            </a:pPr>
            <a:r>
              <a:rPr dirty="0" sz="2200">
                <a:latin typeface="Arial MT"/>
                <a:cs typeface="Arial MT"/>
              </a:rPr>
              <a:t>Giai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o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(training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phase)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s</a:t>
            </a:r>
            <a:r>
              <a:rPr dirty="0" sz="2200" spc="-730">
                <a:latin typeface="Arial MT"/>
                <a:cs typeface="Arial MT"/>
              </a:rPr>
              <a:t>ử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985">
                <a:latin typeface="Arial MT"/>
                <a:cs typeface="Arial MT"/>
              </a:rPr>
              <a:t>ụ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endParaRPr sz="2200">
              <a:latin typeface="Arial MT"/>
              <a:cs typeface="Arial MT"/>
            </a:endParaRPr>
          </a:p>
          <a:p>
            <a:pPr algn="ctr" marR="61594">
              <a:lnSpc>
                <a:spcPct val="100000"/>
              </a:lnSpc>
              <a:spcBef>
                <a:spcPts val="350"/>
              </a:spcBef>
            </a:pPr>
            <a:r>
              <a:rPr dirty="0" u="heavy" sz="2000" spc="-73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Đố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</a:t>
            </a:r>
            <a:r>
              <a:rPr dirty="0" u="heavy" sz="2000" spc="-69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ớ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</a:t>
            </a:r>
            <a:r>
              <a:rPr dirty="0" u="heavy" sz="2000" spc="-89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ỗ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phâ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</a:t>
            </a:r>
            <a:r>
              <a:rPr dirty="0" u="heavy" sz="2000" spc="-69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ớ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có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</a:t>
            </a:r>
            <a:r>
              <a:rPr dirty="0" u="heavy" sz="2000" spc="-8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ể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10">
                <a:latin typeface="Arial MT"/>
                <a:cs typeface="Arial MT"/>
              </a:rPr>
              <a:t>p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</a:t>
            </a:r>
            <a:r>
              <a:rPr dirty="0" baseline="-21367" sz="1950" spc="15">
                <a:latin typeface="Courier New"/>
                <a:cs typeface="Courier New"/>
              </a:rPr>
              <a:t>i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3947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46772" y="4574547"/>
            <a:ext cx="10541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739" y="2461981"/>
            <a:ext cx="8144509" cy="287718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181100" indent="-172085">
              <a:lnSpc>
                <a:spcPct val="100000"/>
              </a:lnSpc>
              <a:spcBef>
                <a:spcPts val="580"/>
              </a:spcBef>
              <a:buClr>
                <a:srgbClr val="006533"/>
              </a:buClr>
              <a:buChar char="•"/>
              <a:tabLst>
                <a:tab pos="1181100" algn="l"/>
                <a:tab pos="4291330" algn="l"/>
              </a:tabLst>
            </a:pP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trị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trước:	</a:t>
            </a:r>
            <a:r>
              <a:rPr dirty="0" sz="2000">
                <a:latin typeface="Courier New"/>
                <a:cs typeface="Courier New"/>
              </a:rPr>
              <a:t>P(c</a:t>
            </a:r>
            <a:r>
              <a:rPr dirty="0" baseline="-21367" sz="1950">
                <a:latin typeface="Courier New"/>
                <a:cs typeface="Courier New"/>
              </a:rPr>
              <a:t>i</a:t>
            </a:r>
            <a:r>
              <a:rPr dirty="0" sz="200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1181100" marR="276860" indent="-171450">
              <a:lnSpc>
                <a:spcPct val="100000"/>
              </a:lnSpc>
              <a:spcBef>
                <a:spcPts val="480"/>
              </a:spcBef>
              <a:buClr>
                <a:srgbClr val="006533"/>
              </a:buClr>
              <a:buChar char="•"/>
              <a:tabLst>
                <a:tab pos="1181100" algn="l"/>
                <a:tab pos="6741795" algn="l"/>
              </a:tabLst>
            </a:pPr>
            <a:r>
              <a:rPr dirty="0" u="heavy" sz="2000" spc="-49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Đối</a:t>
            </a:r>
            <a:r>
              <a:rPr dirty="0" u="heavy" sz="2000" spc="-484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2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với</a:t>
            </a:r>
            <a:r>
              <a:rPr dirty="0" u="heavy" sz="2000" spc="-229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30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mỗi</a:t>
            </a:r>
            <a:r>
              <a:rPr dirty="0" u="heavy" sz="2000" spc="-3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giá </a:t>
            </a:r>
            <a:r>
              <a:rPr dirty="0" u="heavy" sz="2000" spc="-5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trị</a:t>
            </a:r>
            <a:r>
              <a:rPr dirty="0" u="heavy" sz="2000" spc="-5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8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thuộc</a:t>
            </a:r>
            <a:r>
              <a:rPr dirty="0" u="heavy" sz="2000" spc="18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tính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Courier New"/>
                <a:cs typeface="Courier New"/>
              </a:rPr>
              <a:t>x</a:t>
            </a:r>
            <a:r>
              <a:rPr dirty="0" baseline="-21367" sz="1950">
                <a:latin typeface="Courier New"/>
                <a:cs typeface="Courier New"/>
              </a:rPr>
              <a:t>j</a:t>
            </a:r>
            <a:r>
              <a:rPr dirty="0" sz="2000">
                <a:latin typeface="Arial MT"/>
                <a:cs typeface="Arial MT"/>
              </a:rPr>
              <a:t>, </a:t>
            </a:r>
            <a:r>
              <a:rPr dirty="0" sz="2000" spc="-5">
                <a:latin typeface="Arial MT"/>
                <a:cs typeface="Arial MT"/>
              </a:rPr>
              <a:t>tính giá </a:t>
            </a:r>
            <a:r>
              <a:rPr dirty="0" sz="2000" spc="-525">
                <a:latin typeface="Arial MT"/>
                <a:cs typeface="Arial MT"/>
              </a:rPr>
              <a:t>trị</a:t>
            </a:r>
            <a:r>
              <a:rPr dirty="0" sz="2000" spc="-49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 spc="9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xảy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</a:t>
            </a:r>
            <a:r>
              <a:rPr dirty="0" sz="2000" spc="-5">
                <a:latin typeface="Arial MT"/>
                <a:cs typeface="Arial MT"/>
              </a:rPr>
              <a:t>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</a:t>
            </a:r>
            <a:r>
              <a:rPr dirty="0" baseline="-21367" sz="1950" spc="15">
                <a:latin typeface="Courier New"/>
                <a:cs typeface="Courier New"/>
              </a:rPr>
              <a:t>i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P(x</a:t>
            </a:r>
            <a:r>
              <a:rPr dirty="0" baseline="-21367" sz="1950" spc="15">
                <a:latin typeface="Courier New"/>
                <a:cs typeface="Courier New"/>
              </a:rPr>
              <a:t>j</a:t>
            </a:r>
            <a:r>
              <a:rPr dirty="0" sz="2000" spc="-5">
                <a:latin typeface="Courier New"/>
                <a:cs typeface="Courier New"/>
              </a:rPr>
              <a:t>|c</a:t>
            </a:r>
            <a:r>
              <a:rPr dirty="0" baseline="-21367" sz="1950" spc="15">
                <a:latin typeface="Courier New"/>
                <a:cs typeface="Courier New"/>
              </a:rPr>
              <a:t>i</a:t>
            </a:r>
            <a:r>
              <a:rPr dirty="0" sz="2000" spc="-5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266700" indent="-228600">
              <a:lnSpc>
                <a:spcPct val="100000"/>
              </a:lnSpc>
              <a:spcBef>
                <a:spcPts val="198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66700" algn="l"/>
              </a:tabLst>
            </a:pPr>
            <a:r>
              <a:rPr dirty="0" sz="2200">
                <a:latin typeface="Arial MT"/>
                <a:cs typeface="Arial MT"/>
              </a:rPr>
              <a:t>Giai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o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(classification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phase),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v</a:t>
            </a:r>
            <a:r>
              <a:rPr dirty="0" sz="2200">
                <a:latin typeface="Arial MT"/>
                <a:cs typeface="Arial MT"/>
              </a:rPr>
              <a:t>í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endParaRPr sz="2200">
              <a:latin typeface="Arial MT"/>
              <a:cs typeface="Arial MT"/>
            </a:endParaRPr>
          </a:p>
          <a:p>
            <a:pPr lvl="1" marL="781050" indent="-171450">
              <a:lnSpc>
                <a:spcPct val="100000"/>
              </a:lnSpc>
              <a:spcBef>
                <a:spcPts val="350"/>
              </a:spcBef>
              <a:buClr>
                <a:srgbClr val="3B822F"/>
              </a:buClr>
              <a:buChar char="•"/>
              <a:tabLst>
                <a:tab pos="781050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-18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Courier New"/>
                <a:cs typeface="Courier New"/>
              </a:rPr>
              <a:t>c</a:t>
            </a:r>
            <a:r>
              <a:rPr dirty="0" baseline="-21367" sz="1950">
                <a:latin typeface="Courier New"/>
                <a:cs typeface="Courier New"/>
              </a:rPr>
              <a:t>i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>
                <a:latin typeface="Courier New"/>
                <a:cs typeface="Courier New"/>
              </a:rPr>
              <a:t>C</a:t>
            </a:r>
            <a:r>
              <a:rPr dirty="0" sz="2000">
                <a:latin typeface="Arial MT"/>
                <a:cs typeface="Arial MT"/>
              </a:rPr>
              <a:t>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37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biểu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thức:</a:t>
            </a:r>
            <a:endParaRPr sz="2000">
              <a:latin typeface="Arial MT"/>
              <a:cs typeface="Arial MT"/>
            </a:endParaRPr>
          </a:p>
          <a:p>
            <a:pPr marL="1749425">
              <a:lnSpc>
                <a:spcPct val="100000"/>
              </a:lnSpc>
              <a:spcBef>
                <a:spcPts val="1330"/>
              </a:spcBef>
            </a:pPr>
            <a:r>
              <a:rPr dirty="0" sz="2150" spc="65" i="1">
                <a:latin typeface="Times New Roman"/>
                <a:cs typeface="Times New Roman"/>
              </a:rPr>
              <a:t>P</a:t>
            </a:r>
            <a:r>
              <a:rPr dirty="0" sz="2150" spc="20">
                <a:latin typeface="Times New Roman"/>
                <a:cs typeface="Times New Roman"/>
              </a:rPr>
              <a:t>(</a:t>
            </a:r>
            <a:r>
              <a:rPr dirty="0" sz="2150" spc="-25" i="1">
                <a:latin typeface="Times New Roman"/>
                <a:cs typeface="Times New Roman"/>
              </a:rPr>
              <a:t>c</a:t>
            </a:r>
            <a:r>
              <a:rPr dirty="0" baseline="-24444" sz="1875" i="1">
                <a:latin typeface="Times New Roman"/>
                <a:cs typeface="Times New Roman"/>
              </a:rPr>
              <a:t>i</a:t>
            </a:r>
            <a:r>
              <a:rPr dirty="0" baseline="-24444" sz="1875" spc="-44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)</a:t>
            </a:r>
            <a:r>
              <a:rPr dirty="0" sz="2150" spc="-150">
                <a:latin typeface="Times New Roman"/>
                <a:cs typeface="Times New Roman"/>
              </a:rPr>
              <a:t>.</a:t>
            </a:r>
            <a:r>
              <a:rPr dirty="0" baseline="-8547" sz="4875" spc="-15">
                <a:latin typeface="Symbol"/>
                <a:cs typeface="Symbol"/>
              </a:rPr>
              <a:t></a:t>
            </a:r>
            <a:r>
              <a:rPr dirty="0" baseline="-8547" sz="4875" spc="-690">
                <a:latin typeface="Times New Roman"/>
                <a:cs typeface="Times New Roman"/>
              </a:rPr>
              <a:t> </a:t>
            </a:r>
            <a:r>
              <a:rPr dirty="0" sz="2150" spc="65" i="1">
                <a:latin typeface="Times New Roman"/>
                <a:cs typeface="Times New Roman"/>
              </a:rPr>
              <a:t>P</a:t>
            </a:r>
            <a:r>
              <a:rPr dirty="0" sz="2150" spc="160">
                <a:latin typeface="Times New Roman"/>
                <a:cs typeface="Times New Roman"/>
              </a:rPr>
              <a:t>(</a:t>
            </a:r>
            <a:r>
              <a:rPr dirty="0" sz="2150" spc="240" i="1">
                <a:latin typeface="Times New Roman"/>
                <a:cs typeface="Times New Roman"/>
              </a:rPr>
              <a:t>x</a:t>
            </a:r>
            <a:r>
              <a:rPr dirty="0" baseline="-24444" sz="1875" i="1">
                <a:latin typeface="Times New Roman"/>
                <a:cs typeface="Times New Roman"/>
              </a:rPr>
              <a:t>j</a:t>
            </a:r>
            <a:r>
              <a:rPr dirty="0" baseline="-24444" sz="1875" i="1">
                <a:latin typeface="Times New Roman"/>
                <a:cs typeface="Times New Roman"/>
              </a:rPr>
              <a:t> </a:t>
            </a:r>
            <a:r>
              <a:rPr dirty="0" baseline="-24444" sz="1875" spc="30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|</a:t>
            </a:r>
            <a:r>
              <a:rPr dirty="0" sz="2150" spc="-160">
                <a:latin typeface="Times New Roman"/>
                <a:cs typeface="Times New Roman"/>
              </a:rPr>
              <a:t> </a:t>
            </a:r>
            <a:r>
              <a:rPr dirty="0" sz="2150" spc="-25" i="1">
                <a:latin typeface="Times New Roman"/>
                <a:cs typeface="Times New Roman"/>
              </a:rPr>
              <a:t>c</a:t>
            </a:r>
            <a:r>
              <a:rPr dirty="0" baseline="-24444" sz="1875" i="1">
                <a:latin typeface="Times New Roman"/>
                <a:cs typeface="Times New Roman"/>
              </a:rPr>
              <a:t>i</a:t>
            </a:r>
            <a:r>
              <a:rPr dirty="0" baseline="-24444" sz="1875" spc="-44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2444115">
              <a:lnSpc>
                <a:spcPct val="100000"/>
              </a:lnSpc>
              <a:spcBef>
                <a:spcPts val="185"/>
              </a:spcBef>
            </a:pPr>
            <a:r>
              <a:rPr dirty="0" sz="1250" i="1">
                <a:latin typeface="Times New Roman"/>
                <a:cs typeface="Times New Roman"/>
              </a:rPr>
              <a:t>j</a:t>
            </a:r>
            <a:r>
              <a:rPr dirty="0" sz="1250" spc="-190" i="1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039" y="5418835"/>
            <a:ext cx="5334000" cy="516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9550" indent="-171450">
              <a:lnSpc>
                <a:spcPts val="2380"/>
              </a:lnSpc>
              <a:spcBef>
                <a:spcPts val="95"/>
              </a:spcBef>
              <a:buClr>
                <a:srgbClr val="3B822F"/>
              </a:buClr>
              <a:buChar char="•"/>
              <a:tabLst>
                <a:tab pos="209550" algn="l"/>
              </a:tabLst>
            </a:pP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z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890">
                <a:latin typeface="Arial MT"/>
                <a:cs typeface="Arial MT"/>
              </a:rPr>
              <a:t>ể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</a:t>
            </a:r>
            <a:r>
              <a:rPr dirty="0" baseline="25641" sz="1950" spc="22">
                <a:latin typeface="Courier New"/>
                <a:cs typeface="Courier New"/>
              </a:rPr>
              <a:t>*</a:t>
            </a:r>
            <a:endParaRPr baseline="25641" sz="1950">
              <a:latin typeface="Courier New"/>
              <a:cs typeface="Courier New"/>
            </a:endParaRPr>
          </a:p>
          <a:p>
            <a:pPr algn="ctr" marL="1240155">
              <a:lnSpc>
                <a:spcPts val="1480"/>
              </a:lnSpc>
            </a:pPr>
            <a:r>
              <a:rPr dirty="0" sz="1250" spc="5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657" y="5816603"/>
            <a:ext cx="1463675" cy="519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315" algn="l"/>
                <a:tab pos="1057910" algn="l"/>
                <a:tab pos="1405890" algn="l"/>
              </a:tabLst>
            </a:pP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3250" spc="-10">
                <a:latin typeface="Symbol"/>
                <a:cs typeface="Symbol"/>
              </a:rPr>
              <a:t></a:t>
            </a:r>
            <a:r>
              <a:rPr dirty="0" sz="3250" spc="-10">
                <a:latin typeface="Times New Roman"/>
                <a:cs typeface="Times New Roman"/>
              </a:rPr>
              <a:t>	</a:t>
            </a:r>
            <a:r>
              <a:rPr dirty="0" sz="1250" i="1">
                <a:latin typeface="Times New Roman"/>
                <a:cs typeface="Times New Roman"/>
              </a:rPr>
              <a:t>j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8016" y="5876797"/>
            <a:ext cx="10541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latin typeface="Times New Roman"/>
                <a:cs typeface="Times New Roman"/>
              </a:rPr>
              <a:t>*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9440" y="5885179"/>
            <a:ext cx="985519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8485" algn="l"/>
              </a:tabLst>
            </a:pPr>
            <a:r>
              <a:rPr dirty="0" sz="2150" spc="70" i="1">
                <a:latin typeface="Times New Roman"/>
                <a:cs typeface="Times New Roman"/>
              </a:rPr>
              <a:t>P</a:t>
            </a:r>
            <a:r>
              <a:rPr dirty="0" sz="2150" spc="155">
                <a:latin typeface="Times New Roman"/>
                <a:cs typeface="Times New Roman"/>
              </a:rPr>
              <a:t>(</a:t>
            </a:r>
            <a:r>
              <a:rPr dirty="0" sz="2150" i="1">
                <a:latin typeface="Times New Roman"/>
                <a:cs typeface="Times New Roman"/>
              </a:rPr>
              <a:t>x</a:t>
            </a:r>
            <a:r>
              <a:rPr dirty="0" sz="2150" i="1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|</a:t>
            </a:r>
            <a:r>
              <a:rPr dirty="0" sz="2150" spc="-16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c</a:t>
            </a:r>
            <a:r>
              <a:rPr dirty="0" sz="2150" spc="75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9238" y="5885179"/>
            <a:ext cx="2058035" cy="354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4800" algn="l"/>
              </a:tabLst>
            </a:pPr>
            <a:r>
              <a:rPr dirty="0" sz="2150" i="1">
                <a:latin typeface="Times New Roman"/>
                <a:cs typeface="Times New Roman"/>
              </a:rPr>
              <a:t>c</a:t>
            </a:r>
            <a:r>
              <a:rPr dirty="0" sz="2150" i="1">
                <a:latin typeface="Times New Roman"/>
                <a:cs typeface="Times New Roman"/>
              </a:rPr>
              <a:t>	</a:t>
            </a:r>
            <a:r>
              <a:rPr dirty="0" sz="2150" spc="5">
                <a:latin typeface="Symbol"/>
                <a:cs typeface="Symbol"/>
              </a:rPr>
              <a:t></a:t>
            </a:r>
            <a:r>
              <a:rPr dirty="0" sz="2150" spc="-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arg</a:t>
            </a:r>
            <a:r>
              <a:rPr dirty="0" sz="2150" spc="-225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max</a:t>
            </a:r>
            <a:r>
              <a:rPr dirty="0" sz="2150" spc="-145">
                <a:latin typeface="Times New Roman"/>
                <a:cs typeface="Times New Roman"/>
              </a:rPr>
              <a:t> </a:t>
            </a:r>
            <a:r>
              <a:rPr dirty="0" sz="2150" spc="70" i="1">
                <a:latin typeface="Times New Roman"/>
                <a:cs typeface="Times New Roman"/>
              </a:rPr>
              <a:t>P</a:t>
            </a:r>
            <a:r>
              <a:rPr dirty="0" sz="2150" spc="15">
                <a:latin typeface="Times New Roman"/>
                <a:cs typeface="Times New Roman"/>
              </a:rPr>
              <a:t>(</a:t>
            </a:r>
            <a:r>
              <a:rPr dirty="0" sz="2150" i="1">
                <a:latin typeface="Times New Roman"/>
                <a:cs typeface="Times New Roman"/>
              </a:rPr>
              <a:t>c</a:t>
            </a:r>
            <a:r>
              <a:rPr dirty="0" sz="2150" spc="75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)</a:t>
            </a:r>
            <a:r>
              <a:rPr dirty="0" sz="2150" spc="-150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4" name="object 14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283458" y="6219697"/>
            <a:ext cx="40068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250" spc="-5" i="1">
                <a:latin typeface="Times New Roman"/>
                <a:cs typeface="Times New Roman"/>
              </a:rPr>
              <a:t>c</a:t>
            </a:r>
            <a:r>
              <a:rPr dirty="0" baseline="-18518" sz="1350" i="1">
                <a:latin typeface="Times New Roman"/>
                <a:cs typeface="Times New Roman"/>
              </a:rPr>
              <a:t>i</a:t>
            </a:r>
            <a:r>
              <a:rPr dirty="0" baseline="-18518" sz="1350" spc="-195" i="1">
                <a:latin typeface="Times New Roman"/>
                <a:cs typeface="Times New Roman"/>
              </a:rPr>
              <a:t> </a:t>
            </a:r>
            <a:r>
              <a:rPr dirty="0" sz="1250" spc="-90">
                <a:latin typeface="Symbol"/>
                <a:cs typeface="Symbol"/>
              </a:rPr>
              <a:t></a:t>
            </a:r>
            <a:r>
              <a:rPr dirty="0" sz="1250" spc="5" i="1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23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4649978" y="6264654"/>
            <a:ext cx="24511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i="1">
                <a:latin typeface="Times New Roman"/>
                <a:cs typeface="Times New Roman"/>
              </a:rPr>
              <a:t>j</a:t>
            </a:r>
            <a:r>
              <a:rPr dirty="0" sz="1250" spc="-190" i="1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 spc="-5"/>
              <a:t>Phân</a:t>
            </a:r>
            <a:r>
              <a:rPr dirty="0" sz="3800" spc="-25"/>
              <a:t> </a:t>
            </a:r>
            <a:r>
              <a:rPr dirty="0" sz="3800"/>
              <a:t>lớp</a:t>
            </a:r>
            <a:r>
              <a:rPr dirty="0" sz="3800" spc="-5"/>
              <a:t> Naïve Bayes – Ví </a:t>
            </a:r>
            <a:r>
              <a:rPr dirty="0" sz="3800" spc="-20"/>
              <a:t>dụ</a:t>
            </a:r>
            <a:r>
              <a:rPr dirty="0" sz="3800" spc="-5"/>
              <a:t> </a:t>
            </a:r>
            <a:r>
              <a:rPr dirty="0" sz="3800" spc="-10"/>
              <a:t>(1)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840739" y="1704848"/>
            <a:ext cx="836549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10">
                <a:latin typeface="Arial MT"/>
                <a:cs typeface="Arial MT"/>
              </a:rPr>
              <a:t>Một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sinh viên </a:t>
            </a:r>
            <a:r>
              <a:rPr dirty="0" sz="1400" spc="-210">
                <a:latin typeface="Arial MT"/>
                <a:cs typeface="Arial MT"/>
              </a:rPr>
              <a:t>trẻ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65">
                <a:latin typeface="Arial MT"/>
                <a:cs typeface="Arial MT"/>
              </a:rPr>
              <a:t>với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thu </a:t>
            </a:r>
            <a:r>
              <a:rPr dirty="0" sz="1400" spc="-160">
                <a:latin typeface="Arial MT"/>
                <a:cs typeface="Arial MT"/>
              </a:rPr>
              <a:t>nhập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trung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bình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và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60">
                <a:latin typeface="Arial MT"/>
                <a:cs typeface="Arial MT"/>
              </a:rPr>
              <a:t>mức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60">
                <a:latin typeface="Arial MT"/>
                <a:cs typeface="Arial MT"/>
              </a:rPr>
              <a:t>đánh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giá tín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60">
                <a:latin typeface="Arial MT"/>
                <a:cs typeface="Arial MT"/>
              </a:rPr>
              <a:t>dụng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bình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60">
                <a:latin typeface="Arial MT"/>
                <a:cs typeface="Arial MT"/>
              </a:rPr>
              <a:t>thường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315">
                <a:latin typeface="Arial MT"/>
                <a:cs typeface="Arial MT"/>
              </a:rPr>
              <a:t>sẽ</a:t>
            </a:r>
            <a:r>
              <a:rPr dirty="0" sz="1400" spc="-1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10">
                <a:latin typeface="Arial MT"/>
                <a:cs typeface="Arial MT"/>
              </a:rPr>
              <a:t>một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cái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máy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tính?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9283" y="2043683"/>
          <a:ext cx="7510145" cy="460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527175"/>
                <a:gridCol w="1181100"/>
                <a:gridCol w="933450"/>
                <a:gridCol w="1419225"/>
                <a:gridCol w="1568450"/>
              </a:tblGrid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Rec.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ID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Income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Student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Credit_Rating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Buy_Computer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30">
                          <a:latin typeface="Arial MT"/>
                          <a:cs typeface="Arial MT"/>
                        </a:rPr>
                        <a:t>Young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High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Fair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0">
                          <a:latin typeface="Arial MT"/>
                          <a:cs typeface="Arial MT"/>
                        </a:rPr>
                        <a:t>Young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High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Excellent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High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Fair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Old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Fair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Old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Low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Fair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Old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Low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Excellent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Low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Excellent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30">
                          <a:latin typeface="Arial MT"/>
                          <a:cs typeface="Arial MT"/>
                        </a:rPr>
                        <a:t>Young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Fair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0">
                          <a:latin typeface="Arial MT"/>
                          <a:cs typeface="Arial MT"/>
                        </a:rPr>
                        <a:t>Young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Low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Fair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Old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Fair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5">
                          <a:latin typeface="Arial MT"/>
                          <a:cs typeface="Arial MT"/>
                        </a:rPr>
                        <a:t>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30">
                          <a:latin typeface="Arial MT"/>
                          <a:cs typeface="Arial MT"/>
                        </a:rPr>
                        <a:t>Young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Excellent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Excellent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High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Fair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Old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Medium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Excellent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88740" y="6820916"/>
            <a:ext cx="1345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Verdana"/>
                <a:cs typeface="Verdana"/>
              </a:rPr>
              <a:t>Trí</a:t>
            </a:r>
            <a:r>
              <a:rPr dirty="0" sz="1200" spc="-35" i="1">
                <a:latin typeface="Verdana"/>
                <a:cs typeface="Verdana"/>
              </a:rPr>
              <a:t> </a:t>
            </a:r>
            <a:r>
              <a:rPr dirty="0" sz="1200" spc="-5" i="1">
                <a:latin typeface="Verdana"/>
                <a:cs typeface="Verdana"/>
              </a:rPr>
              <a:t>Tuệ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20" i="1">
                <a:latin typeface="Verdana"/>
                <a:cs typeface="Verdana"/>
              </a:rPr>
              <a:t> </a:t>
            </a:r>
            <a:r>
              <a:rPr dirty="0" sz="1200" spc="-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5080" y="6904735"/>
            <a:ext cx="168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6720332"/>
            <a:ext cx="2235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Courier New"/>
                <a:cs typeface="Courier New"/>
                <a:hlinkClick r:id="rId2"/>
              </a:rPr>
              <a:t>http://www.cs.sunysb.edu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i="1">
                <a:latin typeface="Courier New"/>
                <a:cs typeface="Courier New"/>
              </a:rPr>
              <a:t>/~cse634/lecture_notes/0 </a:t>
            </a:r>
            <a:r>
              <a:rPr dirty="0" sz="1200" spc="-710" i="1">
                <a:latin typeface="Courier New"/>
                <a:cs typeface="Courier New"/>
              </a:rPr>
              <a:t> </a:t>
            </a:r>
            <a:r>
              <a:rPr dirty="0" sz="1200" i="1">
                <a:latin typeface="Courier New"/>
                <a:cs typeface="Courier New"/>
              </a:rPr>
              <a:t>7classification.pdf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 spc="-5"/>
              <a:t>Phân</a:t>
            </a:r>
            <a:r>
              <a:rPr dirty="0" sz="3800" spc="-25"/>
              <a:t> </a:t>
            </a:r>
            <a:r>
              <a:rPr dirty="0" sz="3800"/>
              <a:t>lớp</a:t>
            </a:r>
            <a:r>
              <a:rPr dirty="0" sz="3800" spc="-5"/>
              <a:t> Naïve Bayes – Ví </a:t>
            </a:r>
            <a:r>
              <a:rPr dirty="0" sz="3800" spc="-20"/>
              <a:t>dụ</a:t>
            </a:r>
            <a:r>
              <a:rPr dirty="0" sz="3800" spc="-5"/>
              <a:t> </a:t>
            </a:r>
            <a:r>
              <a:rPr dirty="0" sz="3800" spc="-10"/>
              <a:t>(2)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42339" y="1661850"/>
            <a:ext cx="8201025" cy="31019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10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2100" algn="l"/>
              </a:tabLst>
            </a:pPr>
            <a:r>
              <a:rPr dirty="0" sz="2200">
                <a:latin typeface="Arial MT"/>
                <a:cs typeface="Arial MT"/>
              </a:rPr>
              <a:t>Bi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ễ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toán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i</a:t>
            </a:r>
            <a:endParaRPr sz="2200">
              <a:latin typeface="Arial MT"/>
              <a:cs typeface="Arial MT"/>
            </a:endParaRPr>
          </a:p>
          <a:p>
            <a:pPr lvl="1" marL="635000" indent="-171450">
              <a:lnSpc>
                <a:spcPct val="100000"/>
              </a:lnSpc>
              <a:spcBef>
                <a:spcPts val="750"/>
              </a:spcBef>
              <a:buClr>
                <a:srgbClr val="3B822F"/>
              </a:buClr>
              <a:buChar char="•"/>
              <a:tabLst>
                <a:tab pos="635000" algn="l"/>
              </a:tabLst>
            </a:pPr>
            <a:r>
              <a:rPr dirty="0" sz="1800" spc="-5">
                <a:latin typeface="Courier New"/>
                <a:cs typeface="Courier New"/>
              </a:rPr>
              <a:t>z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(Age</a:t>
            </a:r>
            <a:r>
              <a:rPr dirty="0" sz="1800" spc="-5">
                <a:latin typeface="Arial MT"/>
                <a:cs typeface="Arial MT"/>
              </a:rPr>
              <a:t>=</a:t>
            </a:r>
            <a:r>
              <a:rPr dirty="0" sz="1800" spc="-10">
                <a:latin typeface="Courier New"/>
                <a:cs typeface="Courier New"/>
              </a:rPr>
              <a:t>Youn</a:t>
            </a:r>
            <a:r>
              <a:rPr dirty="0" sz="1800" spc="-15">
                <a:latin typeface="Courier New"/>
                <a:cs typeface="Courier New"/>
              </a:rPr>
              <a:t>g,</a:t>
            </a:r>
            <a:r>
              <a:rPr dirty="0" sz="1800">
                <a:latin typeface="Arial MT"/>
                <a:cs typeface="Arial MT"/>
              </a:rPr>
              <a:t>Incom</a:t>
            </a:r>
            <a:r>
              <a:rPr dirty="0" sz="1800" spc="-5">
                <a:latin typeface="Arial MT"/>
                <a:cs typeface="Arial MT"/>
              </a:rPr>
              <a:t>e=</a:t>
            </a:r>
            <a:r>
              <a:rPr dirty="0" sz="1800" spc="-15">
                <a:latin typeface="Courier New"/>
                <a:cs typeface="Courier New"/>
              </a:rPr>
              <a:t>Mediu</a:t>
            </a:r>
            <a:r>
              <a:rPr dirty="0" sz="1800" spc="-5">
                <a:latin typeface="Courier New"/>
                <a:cs typeface="Courier New"/>
              </a:rPr>
              <a:t>m</a:t>
            </a:r>
            <a:r>
              <a:rPr dirty="0" sz="1800" spc="-15">
                <a:latin typeface="Courier New"/>
                <a:cs typeface="Courier New"/>
              </a:rPr>
              <a:t>,</a:t>
            </a:r>
            <a:r>
              <a:rPr dirty="0" sz="1800" spc="-5">
                <a:latin typeface="Arial MT"/>
                <a:cs typeface="Arial MT"/>
              </a:rPr>
              <a:t>Student=</a:t>
            </a:r>
            <a:r>
              <a:rPr dirty="0" sz="1800" spc="-15">
                <a:latin typeface="Courier New"/>
                <a:cs typeface="Courier New"/>
              </a:rPr>
              <a:t>Ye</a:t>
            </a:r>
            <a:r>
              <a:rPr dirty="0" sz="1800" spc="-5">
                <a:latin typeface="Courier New"/>
                <a:cs typeface="Courier New"/>
              </a:rPr>
              <a:t>s</a:t>
            </a:r>
            <a:r>
              <a:rPr dirty="0" sz="1800" spc="-15">
                <a:latin typeface="Courier New"/>
                <a:cs typeface="Courier New"/>
              </a:rPr>
              <a:t>,</a:t>
            </a:r>
            <a:r>
              <a:rPr dirty="0" sz="1800" spc="-5">
                <a:latin typeface="Arial MT"/>
                <a:cs typeface="Arial MT"/>
              </a:rPr>
              <a:t>Credit_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5">
                <a:latin typeface="Arial MT"/>
                <a:cs typeface="Arial MT"/>
              </a:rPr>
              <a:t>atin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=</a:t>
            </a:r>
            <a:r>
              <a:rPr dirty="0" sz="1800" spc="-10">
                <a:latin typeface="Courier New"/>
                <a:cs typeface="Courier New"/>
              </a:rPr>
              <a:t>Fai</a:t>
            </a:r>
            <a:r>
              <a:rPr dirty="0" sz="1800" spc="-15">
                <a:latin typeface="Courier New"/>
                <a:cs typeface="Courier New"/>
              </a:rPr>
              <a:t>r</a:t>
            </a:r>
            <a:r>
              <a:rPr dirty="0" sz="180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635000" indent="-171450">
              <a:lnSpc>
                <a:spcPct val="100000"/>
              </a:lnSpc>
              <a:spcBef>
                <a:spcPts val="860"/>
              </a:spcBef>
              <a:buClr>
                <a:srgbClr val="3B822F"/>
              </a:buClr>
              <a:buChar char="•"/>
              <a:tabLst>
                <a:tab pos="635000" algn="l"/>
              </a:tabLst>
            </a:pP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phâ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baseline="-20833" sz="1800" spc="-337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(“Mua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máy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tính”)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và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baseline="-20833" sz="1800" spc="-337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(“Không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máy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tính”)</a:t>
            </a:r>
            <a:endParaRPr sz="1800">
              <a:latin typeface="Arial MT"/>
              <a:cs typeface="Arial MT"/>
            </a:endParaRPr>
          </a:p>
          <a:p>
            <a:pPr marL="292100" indent="-228600">
              <a:lnSpc>
                <a:spcPct val="100000"/>
              </a:lnSpc>
              <a:spcBef>
                <a:spcPts val="1964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2100" algn="l"/>
              </a:tabLst>
            </a:pPr>
            <a:r>
              <a:rPr dirty="0" sz="2200">
                <a:latin typeface="Arial MT"/>
                <a:cs typeface="Arial MT"/>
              </a:rPr>
              <a:t>Tính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giá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75">
                <a:latin typeface="Arial MT"/>
                <a:cs typeface="Arial MT"/>
              </a:rPr>
              <a:t>trị</a:t>
            </a:r>
            <a:r>
              <a:rPr dirty="0" sz="2200" spc="-57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suất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trước</a:t>
            </a:r>
            <a:r>
              <a:rPr dirty="0" sz="2200" spc="-5">
                <a:latin typeface="Arial MT"/>
                <a:cs typeface="Arial MT"/>
              </a:rPr>
              <a:t> cho </a:t>
            </a:r>
            <a:r>
              <a:rPr dirty="0" sz="2200" spc="-330">
                <a:latin typeface="Arial MT"/>
                <a:cs typeface="Arial MT"/>
              </a:rPr>
              <a:t>mỗi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phân </a:t>
            </a:r>
            <a:r>
              <a:rPr dirty="0" sz="2200" spc="-254">
                <a:latin typeface="Arial MT"/>
                <a:cs typeface="Arial MT"/>
              </a:rPr>
              <a:t>lớp</a:t>
            </a:r>
            <a:endParaRPr sz="2200">
              <a:latin typeface="Arial MT"/>
              <a:cs typeface="Arial MT"/>
            </a:endParaRPr>
          </a:p>
          <a:p>
            <a:pPr lvl="1" marL="635000" indent="-171450">
              <a:lnSpc>
                <a:spcPct val="100000"/>
              </a:lnSpc>
              <a:spcBef>
                <a:spcPts val="750"/>
              </a:spcBef>
              <a:buClr>
                <a:srgbClr val="006533"/>
              </a:buClr>
              <a:buChar char="•"/>
              <a:tabLst>
                <a:tab pos="635000" algn="l"/>
              </a:tabLst>
            </a:pPr>
            <a:r>
              <a:rPr dirty="0" sz="1800" spc="-5">
                <a:latin typeface="Arial MT"/>
                <a:cs typeface="Arial MT"/>
              </a:rPr>
              <a:t>P(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9/14</a:t>
            </a:r>
            <a:endParaRPr sz="1800">
              <a:latin typeface="Arial MT"/>
              <a:cs typeface="Arial MT"/>
            </a:endParaRPr>
          </a:p>
          <a:p>
            <a:pPr lvl="1" marL="635000" indent="-172085">
              <a:lnSpc>
                <a:spcPct val="100000"/>
              </a:lnSpc>
              <a:spcBef>
                <a:spcPts val="865"/>
              </a:spcBef>
              <a:buClr>
                <a:srgbClr val="006533"/>
              </a:buClr>
              <a:buChar char="•"/>
              <a:tabLst>
                <a:tab pos="635000" algn="l"/>
              </a:tabLst>
            </a:pPr>
            <a:r>
              <a:rPr dirty="0" sz="1800" spc="-5">
                <a:latin typeface="Arial MT"/>
                <a:cs typeface="Arial MT"/>
              </a:rPr>
              <a:t>P(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5/14</a:t>
            </a:r>
            <a:endParaRPr sz="1800">
              <a:latin typeface="Arial MT"/>
              <a:cs typeface="Arial MT"/>
            </a:endParaRPr>
          </a:p>
          <a:p>
            <a:pPr marL="292100" indent="-228600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2100" algn="l"/>
              </a:tabLst>
            </a:pP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trị</a:t>
            </a:r>
            <a:r>
              <a:rPr dirty="0" sz="2000" spc="-30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789" y="4723129"/>
            <a:ext cx="3557904" cy="156210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965"/>
              </a:spcBef>
              <a:buClr>
                <a:srgbClr val="3B822F"/>
              </a:buClr>
              <a:buChar char="•"/>
              <a:tabLst>
                <a:tab pos="209550" algn="l"/>
              </a:tabLst>
            </a:pPr>
            <a:r>
              <a:rPr dirty="0" sz="1800" spc="-5">
                <a:latin typeface="Arial MT"/>
                <a:cs typeface="Arial MT"/>
              </a:rPr>
              <a:t>P(Age=</a:t>
            </a:r>
            <a:r>
              <a:rPr dirty="0" sz="1800" spc="-5">
                <a:latin typeface="Courier New"/>
                <a:cs typeface="Courier New"/>
              </a:rPr>
              <a:t>Young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2/9;</a:t>
            </a:r>
            <a:endParaRPr sz="1800">
              <a:latin typeface="Arial MT"/>
              <a:cs typeface="Arial MT"/>
            </a:endParaRPr>
          </a:p>
          <a:p>
            <a:pPr marL="209550" indent="-171450">
              <a:lnSpc>
                <a:spcPct val="100000"/>
              </a:lnSpc>
              <a:spcBef>
                <a:spcPts val="860"/>
              </a:spcBef>
              <a:buClr>
                <a:srgbClr val="3B822F"/>
              </a:buClr>
              <a:buChar char="•"/>
              <a:tabLst>
                <a:tab pos="209550" algn="l"/>
              </a:tabLst>
            </a:pPr>
            <a:r>
              <a:rPr dirty="0" sz="1800" spc="-5">
                <a:latin typeface="Arial MT"/>
                <a:cs typeface="Arial MT"/>
              </a:rPr>
              <a:t>P(Income=</a:t>
            </a:r>
            <a:r>
              <a:rPr dirty="0" sz="1800" spc="-5">
                <a:latin typeface="Courier New"/>
                <a:cs typeface="Courier New"/>
              </a:rPr>
              <a:t>Medium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4/9;</a:t>
            </a:r>
            <a:endParaRPr sz="1800">
              <a:latin typeface="Arial MT"/>
              <a:cs typeface="Arial MT"/>
            </a:endParaRPr>
          </a:p>
          <a:p>
            <a:pPr marL="209550" indent="-171450">
              <a:lnSpc>
                <a:spcPct val="100000"/>
              </a:lnSpc>
              <a:spcBef>
                <a:spcPts val="865"/>
              </a:spcBef>
              <a:buClr>
                <a:srgbClr val="3B822F"/>
              </a:buClr>
              <a:buChar char="•"/>
              <a:tabLst>
                <a:tab pos="209550" algn="l"/>
              </a:tabLst>
            </a:pPr>
            <a:r>
              <a:rPr dirty="0" sz="1800" spc="-5">
                <a:latin typeface="Arial MT"/>
                <a:cs typeface="Arial MT"/>
              </a:rPr>
              <a:t>P(Student=</a:t>
            </a:r>
            <a:r>
              <a:rPr dirty="0" sz="1800" spc="-5">
                <a:latin typeface="Courier New"/>
                <a:cs typeface="Courier New"/>
              </a:rPr>
              <a:t>Yes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6/9;</a:t>
            </a:r>
            <a:endParaRPr sz="1800">
              <a:latin typeface="Arial MT"/>
              <a:cs typeface="Arial MT"/>
            </a:endParaRPr>
          </a:p>
          <a:p>
            <a:pPr marL="209550" indent="-171450">
              <a:lnSpc>
                <a:spcPct val="100000"/>
              </a:lnSpc>
              <a:spcBef>
                <a:spcPts val="865"/>
              </a:spcBef>
              <a:buClr>
                <a:srgbClr val="3B822F"/>
              </a:buClr>
              <a:buChar char="•"/>
              <a:tabLst>
                <a:tab pos="209550" algn="l"/>
              </a:tabLst>
            </a:pPr>
            <a:r>
              <a:rPr dirty="0" sz="1800" spc="-5">
                <a:latin typeface="Arial MT"/>
                <a:cs typeface="Arial MT"/>
              </a:rPr>
              <a:t>P(Credit_Rating=</a:t>
            </a:r>
            <a:r>
              <a:rPr dirty="0" sz="1800" spc="-5">
                <a:latin typeface="Courier New"/>
                <a:cs typeface="Courier New"/>
              </a:rPr>
              <a:t>Fair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6/9;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9671" y="4723129"/>
            <a:ext cx="3322320" cy="156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4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P(Age=</a:t>
            </a:r>
            <a:r>
              <a:rPr dirty="0" sz="1800" spc="-5">
                <a:latin typeface="Courier New"/>
                <a:cs typeface="Courier New"/>
              </a:rPr>
              <a:t>Young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>
                <a:latin typeface="Arial MT"/>
                <a:cs typeface="Arial MT"/>
              </a:rPr>
              <a:t>= </a:t>
            </a:r>
            <a:r>
              <a:rPr dirty="0" sz="1800" spc="-5">
                <a:latin typeface="Arial MT"/>
                <a:cs typeface="Arial MT"/>
              </a:rPr>
              <a:t>3/5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P(Income=</a:t>
            </a:r>
            <a:r>
              <a:rPr dirty="0" sz="1800" spc="-5">
                <a:latin typeface="Courier New"/>
                <a:cs typeface="Courier New"/>
              </a:rPr>
              <a:t>Medium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>
                <a:latin typeface="Arial MT"/>
                <a:cs typeface="Arial MT"/>
              </a:rPr>
              <a:t>= </a:t>
            </a:r>
            <a:r>
              <a:rPr dirty="0" sz="1800" spc="-5">
                <a:latin typeface="Arial MT"/>
                <a:cs typeface="Arial MT"/>
              </a:rPr>
              <a:t>2/5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P(Student=</a:t>
            </a:r>
            <a:r>
              <a:rPr dirty="0" sz="1800" spc="-5">
                <a:latin typeface="Courier New"/>
                <a:cs typeface="Courier New"/>
              </a:rPr>
              <a:t>Yes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>
                <a:latin typeface="Arial MT"/>
                <a:cs typeface="Arial MT"/>
              </a:rPr>
              <a:t>= </a:t>
            </a:r>
            <a:r>
              <a:rPr dirty="0" sz="1800" spc="-5">
                <a:latin typeface="Arial MT"/>
                <a:cs typeface="Arial MT"/>
              </a:rPr>
              <a:t>1/5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P(Credit_Rating=</a:t>
            </a:r>
            <a:r>
              <a:rPr dirty="0" sz="1800" spc="-5">
                <a:latin typeface="Courier New"/>
                <a:cs typeface="Courier New"/>
              </a:rPr>
              <a:t>Fair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2/5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3800" spc="-5"/>
              <a:t>Phân</a:t>
            </a:r>
            <a:r>
              <a:rPr dirty="0" sz="3800" spc="-25"/>
              <a:t> </a:t>
            </a:r>
            <a:r>
              <a:rPr dirty="0" sz="3800"/>
              <a:t>lớp</a:t>
            </a:r>
            <a:r>
              <a:rPr dirty="0" sz="3800" spc="-5"/>
              <a:t> Naïve Bayes – Ví </a:t>
            </a:r>
            <a:r>
              <a:rPr dirty="0" sz="3800" spc="-20"/>
              <a:t>dụ</a:t>
            </a:r>
            <a:r>
              <a:rPr dirty="0" sz="3800" spc="-5"/>
              <a:t> </a:t>
            </a:r>
            <a:r>
              <a:rPr dirty="0" sz="3800" spc="-10"/>
              <a:t>(3)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9000" y="1667197"/>
            <a:ext cx="8280400" cy="501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5440" marR="391795" indent="-229235">
              <a:lnSpc>
                <a:spcPct val="105800"/>
              </a:lnSpc>
              <a:spcBef>
                <a:spcPts val="1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5440" algn="l"/>
              </a:tabLst>
            </a:pPr>
            <a:r>
              <a:rPr dirty="0" sz="2000" spc="-5">
                <a:latin typeface="Arial MT"/>
                <a:cs typeface="Arial MT"/>
              </a:rPr>
              <a:t>Tính toán xác </a:t>
            </a:r>
            <a:r>
              <a:rPr dirty="0" sz="2000" spc="-229">
                <a:latin typeface="Arial MT"/>
                <a:cs typeface="Arial MT"/>
              </a:rPr>
              <a:t>suất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300">
                <a:latin typeface="Arial MT"/>
                <a:cs typeface="Arial MT"/>
              </a:rPr>
              <a:t>thể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xảy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 (likelihood)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 </a:t>
            </a:r>
            <a:r>
              <a:rPr dirty="0" sz="2000" spc="-305">
                <a:latin typeface="Arial MT"/>
                <a:cs typeface="Arial MT"/>
              </a:rPr>
              <a:t>mỗi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endParaRPr sz="2000">
              <a:latin typeface="Arial MT"/>
              <a:cs typeface="Arial MT"/>
            </a:endParaRPr>
          </a:p>
          <a:p>
            <a:pPr lvl="1" marL="658495" indent="-188595">
              <a:lnSpc>
                <a:spcPct val="100000"/>
              </a:lnSpc>
              <a:spcBef>
                <a:spcPts val="340"/>
              </a:spcBef>
              <a:buClr>
                <a:srgbClr val="3B822F"/>
              </a:buClr>
              <a:buChar char="•"/>
              <a:tabLst>
                <a:tab pos="659130" algn="l"/>
                <a:tab pos="2670810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	</a:t>
            </a:r>
            <a:r>
              <a:rPr dirty="0" sz="2000" spc="5">
                <a:latin typeface="Courier New"/>
                <a:cs typeface="Courier New"/>
              </a:rPr>
              <a:t>c</a:t>
            </a:r>
            <a:r>
              <a:rPr dirty="0" baseline="-21367" sz="1950" spc="7">
                <a:latin typeface="Courier New"/>
                <a:cs typeface="Courier New"/>
              </a:rPr>
              <a:t>1</a:t>
            </a:r>
            <a:endParaRPr baseline="-21367" sz="1950">
              <a:latin typeface="Courier New"/>
              <a:cs typeface="Courier New"/>
            </a:endParaRPr>
          </a:p>
          <a:p>
            <a:pPr marL="2134870" marR="161290" indent="-1300480">
              <a:lnSpc>
                <a:spcPct val="100000"/>
              </a:lnSpc>
              <a:spcBef>
                <a:spcPts val="450"/>
              </a:spcBef>
              <a:tabLst>
                <a:tab pos="5127625" algn="l"/>
                <a:tab pos="7521575" algn="l"/>
              </a:tabLst>
            </a:pPr>
            <a:r>
              <a:rPr dirty="0" sz="1800" spc="-5">
                <a:latin typeface="Arial MT"/>
                <a:cs typeface="Arial MT"/>
              </a:rPr>
              <a:t>P(</a:t>
            </a:r>
            <a:r>
              <a:rPr dirty="0" sz="1800" spc="-5">
                <a:latin typeface="Courier New"/>
                <a:cs typeface="Courier New"/>
              </a:rPr>
              <a:t>z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P(Age=</a:t>
            </a:r>
            <a:r>
              <a:rPr dirty="0" sz="1800" spc="-5">
                <a:latin typeface="Courier New"/>
                <a:cs typeface="Courier New"/>
              </a:rPr>
              <a:t>Young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).P(Income=</a:t>
            </a:r>
            <a:r>
              <a:rPr dirty="0" sz="1800" spc="-5">
                <a:latin typeface="Courier New"/>
                <a:cs typeface="Courier New"/>
              </a:rPr>
              <a:t>Medium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).P(Student=</a:t>
            </a:r>
            <a:r>
              <a:rPr dirty="0" sz="1800" spc="-5">
                <a:latin typeface="Courier New"/>
                <a:cs typeface="Courier New"/>
              </a:rPr>
              <a:t>Yes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).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P(Credit_Rating=</a:t>
            </a:r>
            <a:r>
              <a:rPr dirty="0" sz="1800" spc="-5">
                <a:latin typeface="Courier New"/>
                <a:cs typeface="Courier New"/>
              </a:rPr>
              <a:t>Fair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>
                <a:latin typeface="Arial MT"/>
                <a:cs typeface="Arial MT"/>
              </a:rPr>
              <a:t>=	</a:t>
            </a:r>
            <a:r>
              <a:rPr dirty="0" sz="1800" spc="-5">
                <a:latin typeface="Arial MT"/>
                <a:cs typeface="Arial MT"/>
              </a:rPr>
              <a:t>(2/9).(4/9).(6/9).(6/9)</a:t>
            </a:r>
            <a:r>
              <a:rPr dirty="0" sz="1800">
                <a:latin typeface="Arial MT"/>
                <a:cs typeface="Arial MT"/>
              </a:rPr>
              <a:t> =	</a:t>
            </a:r>
            <a:r>
              <a:rPr dirty="0" sz="1800" spc="-5">
                <a:latin typeface="Arial MT"/>
                <a:cs typeface="Arial MT"/>
              </a:rPr>
              <a:t>0.044</a:t>
            </a:r>
            <a:endParaRPr sz="1800">
              <a:latin typeface="Arial MT"/>
              <a:cs typeface="Arial MT"/>
            </a:endParaRPr>
          </a:p>
          <a:p>
            <a:pPr lvl="1" marL="658495" indent="-188595">
              <a:lnSpc>
                <a:spcPct val="100000"/>
              </a:lnSpc>
              <a:spcBef>
                <a:spcPts val="940"/>
              </a:spcBef>
              <a:buClr>
                <a:srgbClr val="006533"/>
              </a:buClr>
              <a:buChar char="•"/>
              <a:tabLst>
                <a:tab pos="659130" algn="l"/>
                <a:tab pos="2670810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	</a:t>
            </a:r>
            <a:r>
              <a:rPr dirty="0" sz="2000" spc="5">
                <a:latin typeface="Courier New"/>
                <a:cs typeface="Courier New"/>
              </a:rPr>
              <a:t>c</a:t>
            </a:r>
            <a:r>
              <a:rPr dirty="0" baseline="-21367" sz="1950" spc="7">
                <a:latin typeface="Courier New"/>
                <a:cs typeface="Courier New"/>
              </a:rPr>
              <a:t>2</a:t>
            </a:r>
            <a:endParaRPr baseline="-21367" sz="1950">
              <a:latin typeface="Courier New"/>
              <a:cs typeface="Courier New"/>
            </a:endParaRPr>
          </a:p>
          <a:p>
            <a:pPr marL="2134870" marR="161290" indent="-1300480">
              <a:lnSpc>
                <a:spcPct val="100000"/>
              </a:lnSpc>
              <a:spcBef>
                <a:spcPts val="455"/>
              </a:spcBef>
              <a:tabLst>
                <a:tab pos="5127625" algn="l"/>
                <a:tab pos="7521575" algn="l"/>
              </a:tabLst>
            </a:pPr>
            <a:r>
              <a:rPr dirty="0" sz="1800" spc="-5">
                <a:latin typeface="Arial MT"/>
                <a:cs typeface="Arial MT"/>
              </a:rPr>
              <a:t>P(</a:t>
            </a:r>
            <a:r>
              <a:rPr dirty="0" sz="1800" spc="-5">
                <a:latin typeface="Courier New"/>
                <a:cs typeface="Courier New"/>
              </a:rPr>
              <a:t>z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P(Age=</a:t>
            </a:r>
            <a:r>
              <a:rPr dirty="0" sz="1800" spc="-5">
                <a:latin typeface="Courier New"/>
                <a:cs typeface="Courier New"/>
              </a:rPr>
              <a:t>Young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).P(Income=</a:t>
            </a:r>
            <a:r>
              <a:rPr dirty="0" sz="1800" spc="-5">
                <a:latin typeface="Courier New"/>
                <a:cs typeface="Courier New"/>
              </a:rPr>
              <a:t>Medium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).P(Student=</a:t>
            </a:r>
            <a:r>
              <a:rPr dirty="0" sz="1800" spc="-5">
                <a:latin typeface="Courier New"/>
                <a:cs typeface="Courier New"/>
              </a:rPr>
              <a:t>Yes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).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P(Credit_Rating=</a:t>
            </a:r>
            <a:r>
              <a:rPr dirty="0" sz="1800" spc="-5">
                <a:latin typeface="Courier New"/>
                <a:cs typeface="Courier New"/>
              </a:rPr>
              <a:t>Fair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 </a:t>
            </a:r>
            <a:r>
              <a:rPr dirty="0" sz="1800">
                <a:latin typeface="Arial MT"/>
                <a:cs typeface="Arial MT"/>
              </a:rPr>
              <a:t>=	</a:t>
            </a:r>
            <a:r>
              <a:rPr dirty="0" sz="1800" spc="-5">
                <a:latin typeface="Arial MT"/>
                <a:cs typeface="Arial MT"/>
              </a:rPr>
              <a:t>(3/5).(2/5).(1/5).(2/5)</a:t>
            </a:r>
            <a:r>
              <a:rPr dirty="0" sz="1800">
                <a:latin typeface="Arial MT"/>
                <a:cs typeface="Arial MT"/>
              </a:rPr>
              <a:t> =	</a:t>
            </a:r>
            <a:r>
              <a:rPr dirty="0" sz="1800" spc="-5">
                <a:latin typeface="Arial MT"/>
                <a:cs typeface="Arial MT"/>
              </a:rPr>
              <a:t>0.019</a:t>
            </a:r>
            <a:endParaRPr sz="1800">
              <a:latin typeface="Arial MT"/>
              <a:cs typeface="Arial MT"/>
            </a:endParaRPr>
          </a:p>
          <a:p>
            <a:pPr marL="345440" indent="-228600">
              <a:lnSpc>
                <a:spcPct val="100000"/>
              </a:lnSpc>
              <a:spcBef>
                <a:spcPts val="13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5440" algn="l"/>
              </a:tabLst>
            </a:pPr>
            <a:r>
              <a:rPr dirty="0" sz="2000" spc="-5">
                <a:latin typeface="Arial MT"/>
                <a:cs typeface="Arial MT"/>
              </a:rPr>
              <a:t>Xác </a:t>
            </a:r>
            <a:r>
              <a:rPr dirty="0" sz="2000" spc="-615">
                <a:latin typeface="Arial MT"/>
                <a:cs typeface="Arial MT"/>
              </a:rPr>
              <a:t>định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300">
                <a:latin typeface="Arial MT"/>
                <a:cs typeface="Arial MT"/>
              </a:rPr>
              <a:t>thể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nhất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(the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most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probable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class)</a:t>
            </a:r>
            <a:endParaRPr sz="2000">
              <a:latin typeface="Arial MT"/>
              <a:cs typeface="Arial MT"/>
            </a:endParaRPr>
          </a:p>
          <a:p>
            <a:pPr lvl="1" marL="802640" indent="-172085">
              <a:lnSpc>
                <a:spcPct val="100000"/>
              </a:lnSpc>
              <a:spcBef>
                <a:spcPts val="345"/>
              </a:spcBef>
              <a:buClr>
                <a:srgbClr val="006533"/>
              </a:buClr>
              <a:buChar char="•"/>
              <a:tabLst>
                <a:tab pos="803275" algn="l"/>
                <a:tab pos="2814955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13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	</a:t>
            </a:r>
            <a:r>
              <a:rPr dirty="0" sz="2000" spc="5">
                <a:latin typeface="Courier New"/>
                <a:cs typeface="Courier New"/>
              </a:rPr>
              <a:t>c</a:t>
            </a:r>
            <a:r>
              <a:rPr dirty="0" baseline="-21367" sz="1950" spc="7">
                <a:latin typeface="Courier New"/>
                <a:cs typeface="Courier New"/>
              </a:rPr>
              <a:t>1</a:t>
            </a:r>
            <a:endParaRPr baseline="-21367" sz="1950">
              <a:latin typeface="Courier New"/>
              <a:cs typeface="Courier New"/>
            </a:endParaRPr>
          </a:p>
          <a:p>
            <a:pPr marL="1087755">
              <a:lnSpc>
                <a:spcPct val="100000"/>
              </a:lnSpc>
              <a:spcBef>
                <a:spcPts val="450"/>
              </a:spcBef>
            </a:pPr>
            <a:r>
              <a:rPr dirty="0" sz="1800" spc="-5">
                <a:latin typeface="Arial MT"/>
                <a:cs typeface="Arial MT"/>
              </a:rPr>
              <a:t>P(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).P(</a:t>
            </a:r>
            <a:r>
              <a:rPr dirty="0" sz="1800" spc="-5">
                <a:latin typeface="Courier New"/>
                <a:cs typeface="Courier New"/>
              </a:rPr>
              <a:t>z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1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 </a:t>
            </a:r>
            <a:r>
              <a:rPr dirty="0" sz="1800" spc="-5">
                <a:latin typeface="Arial MT"/>
                <a:cs typeface="Arial MT"/>
              </a:rPr>
              <a:t>(9/14).(0.044) </a:t>
            </a:r>
            <a:r>
              <a:rPr dirty="0" sz="1800">
                <a:latin typeface="Arial MT"/>
                <a:cs typeface="Arial MT"/>
              </a:rPr>
              <a:t>= </a:t>
            </a:r>
            <a:r>
              <a:rPr dirty="0" sz="1800" spc="-5">
                <a:latin typeface="Arial MT"/>
                <a:cs typeface="Arial MT"/>
              </a:rPr>
              <a:t>0.028</a:t>
            </a:r>
            <a:endParaRPr sz="1800">
              <a:latin typeface="Arial MT"/>
              <a:cs typeface="Arial MT"/>
            </a:endParaRPr>
          </a:p>
          <a:p>
            <a:pPr lvl="1" marL="802640" indent="-171450">
              <a:lnSpc>
                <a:spcPct val="100000"/>
              </a:lnSpc>
              <a:spcBef>
                <a:spcPts val="940"/>
              </a:spcBef>
              <a:buClr>
                <a:srgbClr val="006533"/>
              </a:buClr>
              <a:buChar char="•"/>
              <a:tabLst>
                <a:tab pos="802640" algn="l"/>
                <a:tab pos="2814955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	</a:t>
            </a:r>
            <a:r>
              <a:rPr dirty="0" sz="2000" spc="5">
                <a:latin typeface="Courier New"/>
                <a:cs typeface="Courier New"/>
              </a:rPr>
              <a:t>c</a:t>
            </a:r>
            <a:r>
              <a:rPr dirty="0" baseline="-21367" sz="1950" spc="7">
                <a:latin typeface="Courier New"/>
                <a:cs typeface="Courier New"/>
              </a:rPr>
              <a:t>2</a:t>
            </a:r>
            <a:endParaRPr baseline="-21367" sz="1950">
              <a:latin typeface="Courier New"/>
              <a:cs typeface="Courier New"/>
            </a:endParaRPr>
          </a:p>
          <a:p>
            <a:pPr marL="1087755">
              <a:lnSpc>
                <a:spcPct val="100000"/>
              </a:lnSpc>
              <a:spcBef>
                <a:spcPts val="455"/>
              </a:spcBef>
            </a:pPr>
            <a:r>
              <a:rPr dirty="0" sz="1800" spc="-5">
                <a:latin typeface="Arial MT"/>
                <a:cs typeface="Arial MT"/>
              </a:rPr>
              <a:t>P(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).P(</a:t>
            </a:r>
            <a:r>
              <a:rPr dirty="0" sz="1800" spc="-5">
                <a:latin typeface="Courier New"/>
                <a:cs typeface="Courier New"/>
              </a:rPr>
              <a:t>z</a:t>
            </a:r>
            <a:r>
              <a:rPr dirty="0" sz="1800" spc="-5">
                <a:latin typeface="Arial MT"/>
                <a:cs typeface="Arial MT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2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(5/14).(0.019)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0.007</a:t>
            </a:r>
            <a:endParaRPr sz="18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180"/>
              </a:spcBef>
              <a:tabLst>
                <a:tab pos="630555" algn="l"/>
                <a:tab pos="2060575" algn="l"/>
                <a:tab pos="8254365" algn="l"/>
              </a:tabLst>
            </a:pPr>
            <a:r>
              <a:rPr dirty="0" u="heavy" sz="2000" spc="-5">
                <a:solidFill>
                  <a:srgbClr val="3B822F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>
                <a:solidFill>
                  <a:srgbClr val="3B822F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000" spc="-5">
                <a:solidFill>
                  <a:srgbClr val="3B822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→</a:t>
            </a:r>
            <a:r>
              <a:rPr dirty="0" u="heavy" sz="2000" spc="-290">
                <a:solidFill>
                  <a:srgbClr val="3B822F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1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K</a:t>
            </a:r>
            <a:r>
              <a:rPr dirty="0" u="heavy" sz="2000" spc="-894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ế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t</a:t>
            </a:r>
            <a:r>
              <a:rPr dirty="0" u="heavy" sz="2000" spc="-1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l</a:t>
            </a:r>
            <a:r>
              <a:rPr dirty="0" u="heavy" sz="2000" spc="-1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u</a:t>
            </a:r>
            <a:r>
              <a:rPr dirty="0" u="heavy" sz="2000" spc="-894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ậ</a:t>
            </a:r>
            <a:r>
              <a:rPr dirty="0" u="heavy" sz="2000" spc="-1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n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:</a:t>
            </a:r>
            <a:r>
              <a:rPr dirty="0" u="heavy" sz="200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	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Anh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ta</a:t>
            </a:r>
            <a:r>
              <a:rPr dirty="0" u="heavy" sz="2000" spc="-1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Courier New"/>
                <a:cs typeface="Courier New"/>
              </a:rPr>
              <a:t>(z)</a:t>
            </a:r>
            <a:r>
              <a:rPr dirty="0" u="heavy" sz="2000" spc="-650" i="1">
                <a:uFill>
                  <a:solidFill>
                    <a:srgbClr val="CC99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sẽ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10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mu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10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mộ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2000" spc="-10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10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m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áy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" i="1">
                <a:uFill>
                  <a:solidFill>
                    <a:srgbClr val="CC9900"/>
                  </a:solidFill>
                </a:uFill>
                <a:latin typeface="Arial"/>
                <a:cs typeface="Arial"/>
              </a:rPr>
              <a:t>tính</a:t>
            </a:r>
            <a:r>
              <a:rPr dirty="0" u="heavy" sz="2000" spc="-5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!</a:t>
            </a:r>
            <a:r>
              <a:rPr dirty="0" u="heavy" sz="200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	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Phân</a:t>
            </a:r>
            <a:r>
              <a:rPr dirty="0" spc="-30"/>
              <a:t> </a:t>
            </a:r>
            <a:r>
              <a:rPr dirty="0"/>
              <a:t>lớp</a:t>
            </a:r>
            <a:r>
              <a:rPr dirty="0" spc="-20"/>
              <a:t> </a:t>
            </a:r>
            <a:r>
              <a:rPr dirty="0" spc="-5"/>
              <a:t>Naïve</a:t>
            </a:r>
            <a:r>
              <a:rPr dirty="0" spc="-20"/>
              <a:t> </a:t>
            </a:r>
            <a:r>
              <a:rPr dirty="0"/>
              <a:t>Bayes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15"/>
              <a:t> </a:t>
            </a:r>
            <a:r>
              <a:rPr dirty="0" spc="-10"/>
              <a:t>Vấn</a:t>
            </a:r>
            <a:r>
              <a:rPr dirty="0" spc="-15"/>
              <a:t> </a:t>
            </a:r>
            <a:r>
              <a:rPr dirty="0"/>
              <a:t>đề</a:t>
            </a:r>
            <a:r>
              <a:rPr dirty="0" spc="-20"/>
              <a:t> </a:t>
            </a:r>
            <a:r>
              <a:rPr dirty="0" spc="-5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1761236"/>
            <a:ext cx="808100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66700" algn="l"/>
              </a:tabLst>
            </a:pPr>
            <a:r>
              <a:rPr dirty="0" sz="2000" spc="-305">
                <a:latin typeface="Arial MT"/>
                <a:cs typeface="Arial MT"/>
              </a:rPr>
              <a:t>Nếu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nào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gắn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c</a:t>
            </a:r>
            <a:r>
              <a:rPr dirty="0" baseline="-21367" sz="1950" spc="7">
                <a:latin typeface="Courier New"/>
                <a:cs typeface="Courier New"/>
              </a:rPr>
              <a:t>i</a:t>
            </a:r>
            <a:r>
              <a:rPr dirty="0" baseline="-21367" sz="1950" spc="-337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trị</a:t>
            </a:r>
            <a:r>
              <a:rPr dirty="0" sz="2000" spc="-28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5">
                <a:latin typeface="Arial MT"/>
                <a:cs typeface="Arial MT"/>
              </a:rPr>
              <a:t> tính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Courier New"/>
                <a:cs typeface="Courier New"/>
              </a:rPr>
              <a:t>x</a:t>
            </a:r>
            <a:r>
              <a:rPr dirty="0" baseline="-21367" sz="1950">
                <a:latin typeface="Courier New"/>
                <a:cs typeface="Courier New"/>
              </a:rPr>
              <a:t>j</a:t>
            </a:r>
            <a:r>
              <a:rPr dirty="0" sz="2000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550" y="2126985"/>
            <a:ext cx="28517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7205" algn="l"/>
              </a:tabLst>
            </a:pPr>
            <a:r>
              <a:rPr dirty="0" sz="2000" spc="-5">
                <a:latin typeface="Courier New"/>
                <a:cs typeface="Courier New"/>
              </a:rPr>
              <a:t>P(x</a:t>
            </a:r>
            <a:r>
              <a:rPr dirty="0" sz="2000" spc="-4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|c</a:t>
            </a:r>
            <a:r>
              <a:rPr dirty="0" sz="2000" spc="-4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)</a:t>
            </a:r>
            <a:r>
              <a:rPr dirty="0" sz="2000" spc="-5">
                <a:latin typeface="Arial MT"/>
                <a:cs typeface="Arial MT"/>
              </a:rPr>
              <a:t>=0 ,	và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vì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vậy: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270" y="2059243"/>
            <a:ext cx="10160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67739" y="2499926"/>
            <a:ext cx="7778115" cy="7194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2116455">
              <a:lnSpc>
                <a:spcPct val="100000"/>
              </a:lnSpc>
              <a:spcBef>
                <a:spcPts val="700"/>
              </a:spcBef>
            </a:pPr>
            <a:r>
              <a:rPr dirty="0" sz="1200" spc="-5" i="1">
                <a:latin typeface="Times New Roman"/>
                <a:cs typeface="Times New Roman"/>
              </a:rPr>
              <a:t>j</a:t>
            </a:r>
            <a:r>
              <a:rPr dirty="0" sz="1200" spc="-185" i="1">
                <a:latin typeface="Times New Roman"/>
                <a:cs typeface="Times New Roman"/>
              </a:rPr>
              <a:t> </a:t>
            </a:r>
            <a:r>
              <a:rPr dirty="0" sz="1200" spc="-7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1019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66700" algn="l"/>
                <a:tab pos="1562735" algn="l"/>
              </a:tabLst>
            </a:pPr>
            <a:r>
              <a:rPr dirty="0" sz="2000" spc="-229">
                <a:latin typeface="Arial MT"/>
                <a:cs typeface="Arial MT"/>
              </a:rPr>
              <a:t>Giải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pháp:	</a:t>
            </a:r>
            <a:r>
              <a:rPr dirty="0" sz="2000" spc="-335">
                <a:latin typeface="Arial MT"/>
                <a:cs typeface="Arial MT"/>
              </a:rPr>
              <a:t>Sử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dụng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phương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pháp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Bayes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để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55">
                <a:latin typeface="Arial MT"/>
                <a:cs typeface="Arial MT"/>
              </a:rPr>
              <a:t>ước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275">
                <a:latin typeface="Arial MT"/>
                <a:cs typeface="Arial MT"/>
              </a:rPr>
              <a:t>lượng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Courier New"/>
                <a:cs typeface="Courier New"/>
              </a:rPr>
              <a:t>P(x</a:t>
            </a:r>
            <a:r>
              <a:rPr dirty="0" baseline="-21367" sz="1950">
                <a:latin typeface="Courier New"/>
                <a:cs typeface="Courier New"/>
              </a:rPr>
              <a:t>j</a:t>
            </a:r>
            <a:r>
              <a:rPr dirty="0" sz="2000">
                <a:latin typeface="Courier New"/>
                <a:cs typeface="Courier New"/>
              </a:rPr>
              <a:t>|c</a:t>
            </a:r>
            <a:r>
              <a:rPr dirty="0" baseline="-21367" sz="1950">
                <a:latin typeface="Courier New"/>
                <a:cs typeface="Courier New"/>
              </a:rPr>
              <a:t>i</a:t>
            </a:r>
            <a:r>
              <a:rPr dirty="0" sz="200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4544" y="2087752"/>
            <a:ext cx="2316480" cy="4933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050" spc="55" i="1">
                <a:latin typeface="Times New Roman"/>
                <a:cs typeface="Times New Roman"/>
              </a:rPr>
              <a:t>P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-35" i="1">
                <a:latin typeface="Times New Roman"/>
                <a:cs typeface="Times New Roman"/>
              </a:rPr>
              <a:t>c</a:t>
            </a:r>
            <a:r>
              <a:rPr dirty="0" baseline="-23148" sz="1800" spc="-7" i="1">
                <a:latin typeface="Times New Roman"/>
                <a:cs typeface="Times New Roman"/>
              </a:rPr>
              <a:t>i</a:t>
            </a:r>
            <a:r>
              <a:rPr dirty="0" baseline="-23148" sz="1800" spc="-44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</a:t>
            </a:r>
            <a:r>
              <a:rPr dirty="0" sz="2050" spc="-150">
                <a:latin typeface="Times New Roman"/>
                <a:cs typeface="Times New Roman"/>
              </a:rPr>
              <a:t>.</a:t>
            </a:r>
            <a:r>
              <a:rPr dirty="0" baseline="-9107" sz="4575" spc="22">
                <a:latin typeface="Symbol"/>
                <a:cs typeface="Symbol"/>
              </a:rPr>
              <a:t></a:t>
            </a:r>
            <a:r>
              <a:rPr dirty="0" baseline="-9107" sz="4575" spc="-644">
                <a:latin typeface="Times New Roman"/>
                <a:cs typeface="Times New Roman"/>
              </a:rPr>
              <a:t> </a:t>
            </a:r>
            <a:r>
              <a:rPr dirty="0" sz="2050" spc="55" i="1">
                <a:latin typeface="Times New Roman"/>
                <a:cs typeface="Times New Roman"/>
              </a:rPr>
              <a:t>P</a:t>
            </a:r>
            <a:r>
              <a:rPr dirty="0" sz="2050" spc="140">
                <a:latin typeface="Times New Roman"/>
                <a:cs typeface="Times New Roman"/>
              </a:rPr>
              <a:t>(</a:t>
            </a:r>
            <a:r>
              <a:rPr dirty="0" sz="2050" spc="225" i="1">
                <a:latin typeface="Times New Roman"/>
                <a:cs typeface="Times New Roman"/>
              </a:rPr>
              <a:t>x</a:t>
            </a:r>
            <a:r>
              <a:rPr dirty="0" baseline="-23148" sz="1800" spc="-7" i="1">
                <a:latin typeface="Times New Roman"/>
                <a:cs typeface="Times New Roman"/>
              </a:rPr>
              <a:t>j</a:t>
            </a:r>
            <a:r>
              <a:rPr dirty="0" baseline="-23148" sz="1800" i="1">
                <a:latin typeface="Times New Roman"/>
                <a:cs typeface="Times New Roman"/>
              </a:rPr>
              <a:t> </a:t>
            </a:r>
            <a:r>
              <a:rPr dirty="0" baseline="-23148" sz="1800" spc="22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|</a:t>
            </a:r>
            <a:r>
              <a:rPr dirty="0" sz="2050" spc="-165">
                <a:latin typeface="Times New Roman"/>
                <a:cs typeface="Times New Roman"/>
              </a:rPr>
              <a:t> </a:t>
            </a:r>
            <a:r>
              <a:rPr dirty="0" sz="2050" spc="-30" i="1">
                <a:latin typeface="Times New Roman"/>
                <a:cs typeface="Times New Roman"/>
              </a:rPr>
              <a:t>c</a:t>
            </a:r>
            <a:r>
              <a:rPr dirty="0" baseline="-23148" sz="1800" spc="-7" i="1">
                <a:latin typeface="Times New Roman"/>
                <a:cs typeface="Times New Roman"/>
              </a:rPr>
              <a:t>i</a:t>
            </a:r>
            <a:r>
              <a:rPr dirty="0" baseline="-23148" sz="1800" spc="-52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</a:t>
            </a:r>
            <a:r>
              <a:rPr dirty="0" sz="2050" spc="-45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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7609" y="3666744"/>
            <a:ext cx="1414780" cy="0"/>
          </a:xfrm>
          <a:custGeom>
            <a:avLst/>
            <a:gdLst/>
            <a:ahLst/>
            <a:cxnLst/>
            <a:rect l="l" t="t" r="r" b="b"/>
            <a:pathLst>
              <a:path w="1414779" h="0">
                <a:moveTo>
                  <a:pt x="0" y="0"/>
                </a:moveTo>
                <a:lnTo>
                  <a:pt x="1414272" y="0"/>
                </a:lnTo>
              </a:path>
            </a:pathLst>
          </a:custGeom>
          <a:ln w="108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22069" y="3772449"/>
            <a:ext cx="5488940" cy="6381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ctr" marL="554355">
              <a:lnSpc>
                <a:spcPct val="100000"/>
              </a:lnSpc>
              <a:spcBef>
                <a:spcPts val="580"/>
              </a:spcBef>
            </a:pPr>
            <a:r>
              <a:rPr dirty="0" sz="1200" spc="-5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  <a:p>
            <a:pPr marL="225425" indent="-187960">
              <a:lnSpc>
                <a:spcPct val="100000"/>
              </a:lnSpc>
              <a:spcBef>
                <a:spcPts val="740"/>
              </a:spcBef>
              <a:buClr>
                <a:srgbClr val="3B822F"/>
              </a:buClr>
              <a:buChar char="•"/>
              <a:tabLst>
                <a:tab pos="226060" algn="l"/>
              </a:tabLst>
            </a:pPr>
            <a:r>
              <a:rPr dirty="0" sz="1800" spc="-5">
                <a:latin typeface="Courier New"/>
                <a:cs typeface="Courier New"/>
              </a:rPr>
              <a:t>n(c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800" spc="-5">
                <a:latin typeface="Courier New"/>
                <a:cs typeface="Courier New"/>
              </a:rPr>
              <a:t>)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 spc="-620">
                <a:latin typeface="Arial MT"/>
                <a:cs typeface="Arial MT"/>
              </a:rPr>
              <a:t>ợ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800">
                <a:latin typeface="Arial MT"/>
                <a:cs typeface="Arial MT"/>
              </a:rPr>
              <a:t>ắ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phân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endParaRPr baseline="-20833"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8478" y="3436175"/>
            <a:ext cx="39497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909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i</a:t>
            </a:r>
            <a:r>
              <a:rPr dirty="0" sz="1200" spc="-5" i="1">
                <a:latin typeface="Times New Roman"/>
                <a:cs typeface="Times New Roman"/>
              </a:rPr>
              <a:t>	</a:t>
            </a:r>
            <a:r>
              <a:rPr dirty="0" sz="1200" spc="-5" i="1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2445" y="3263138"/>
            <a:ext cx="140525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25" i="1">
                <a:latin typeface="Times New Roman"/>
                <a:cs typeface="Times New Roman"/>
              </a:rPr>
              <a:t>n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-5" i="1">
                <a:latin typeface="Times New Roman"/>
                <a:cs typeface="Times New Roman"/>
              </a:rPr>
              <a:t>c</a:t>
            </a:r>
            <a:r>
              <a:rPr dirty="0" sz="2050" spc="3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,</a:t>
            </a:r>
            <a:r>
              <a:rPr dirty="0" sz="2050" spc="-160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x</a:t>
            </a:r>
            <a:r>
              <a:rPr dirty="0" sz="2050" i="1">
                <a:latin typeface="Times New Roman"/>
                <a:cs typeface="Times New Roman"/>
              </a:rPr>
              <a:t> </a:t>
            </a:r>
            <a:r>
              <a:rPr dirty="0" sz="2050" spc="-180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</a:t>
            </a:r>
            <a:r>
              <a:rPr dirty="0" sz="2050" spc="-170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</a:t>
            </a:r>
            <a:r>
              <a:rPr dirty="0" sz="2050" spc="-140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mp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5955" y="3632006"/>
            <a:ext cx="39687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1630" algn="l"/>
              </a:tabLst>
            </a:pPr>
            <a:r>
              <a:rPr dirty="0" sz="1200" spc="-5" i="1">
                <a:latin typeface="Times New Roman"/>
                <a:cs typeface="Times New Roman"/>
              </a:rPr>
              <a:t>j</a:t>
            </a:r>
            <a:r>
              <a:rPr dirty="0" sz="1200" spc="-5" i="1">
                <a:latin typeface="Times New Roman"/>
                <a:cs typeface="Times New Roman"/>
              </a:rPr>
              <a:t>	</a:t>
            </a:r>
            <a:r>
              <a:rPr dirty="0" sz="1200" spc="-5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4867" y="3661664"/>
            <a:ext cx="94551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25" i="1">
                <a:latin typeface="Times New Roman"/>
                <a:cs typeface="Times New Roman"/>
              </a:rPr>
              <a:t>n</a:t>
            </a:r>
            <a:r>
              <a:rPr dirty="0" sz="2050" spc="15">
                <a:latin typeface="Times New Roman"/>
                <a:cs typeface="Times New Roman"/>
              </a:rPr>
              <a:t>(</a:t>
            </a:r>
            <a:r>
              <a:rPr dirty="0" sz="2050" spc="-5" i="1">
                <a:latin typeface="Times New Roman"/>
                <a:cs typeface="Times New Roman"/>
              </a:rPr>
              <a:t>c</a:t>
            </a:r>
            <a:r>
              <a:rPr dirty="0" sz="2050" spc="6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</a:t>
            </a:r>
            <a:r>
              <a:rPr dirty="0" sz="2050" spc="-175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</a:t>
            </a:r>
            <a:r>
              <a:rPr dirty="0" sz="2050" spc="-140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m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9147" y="3458981"/>
            <a:ext cx="113728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640" algn="l"/>
              </a:tabLst>
            </a:pPr>
            <a:r>
              <a:rPr dirty="0" sz="2050" spc="55" i="1">
                <a:latin typeface="Times New Roman"/>
                <a:cs typeface="Times New Roman"/>
              </a:rPr>
              <a:t>P</a:t>
            </a:r>
            <a:r>
              <a:rPr dirty="0" sz="2050" spc="140">
                <a:latin typeface="Times New Roman"/>
                <a:cs typeface="Times New Roman"/>
              </a:rPr>
              <a:t>(</a:t>
            </a:r>
            <a:r>
              <a:rPr dirty="0" sz="2050" spc="-5" i="1">
                <a:latin typeface="Times New Roman"/>
                <a:cs typeface="Times New Roman"/>
              </a:rPr>
              <a:t>x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-5">
                <a:latin typeface="Times New Roman"/>
                <a:cs typeface="Times New Roman"/>
              </a:rPr>
              <a:t>|</a:t>
            </a:r>
            <a:r>
              <a:rPr dirty="0" sz="2050" spc="-155">
                <a:latin typeface="Times New Roman"/>
                <a:cs typeface="Times New Roman"/>
              </a:rPr>
              <a:t> </a:t>
            </a:r>
            <a:r>
              <a:rPr dirty="0" sz="2050" spc="-5" i="1">
                <a:latin typeface="Times New Roman"/>
                <a:cs typeface="Times New Roman"/>
              </a:rPr>
              <a:t>c</a:t>
            </a:r>
            <a:r>
              <a:rPr dirty="0" sz="2050" spc="65" i="1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)</a:t>
            </a:r>
            <a:r>
              <a:rPr dirty="0" sz="2050" spc="-45">
                <a:latin typeface="Times New Roman"/>
                <a:cs typeface="Times New Roman"/>
              </a:rPr>
              <a:t> </a:t>
            </a:r>
            <a:r>
              <a:rPr dirty="0" sz="2050" spc="-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7200" y="4373879"/>
            <a:ext cx="9144000" cy="2941320"/>
            <a:chOff x="457200" y="4373879"/>
            <a:chExt cx="9144000" cy="2941320"/>
          </a:xfrm>
        </p:grpSpPr>
        <p:sp>
          <p:nvSpPr>
            <p:cNvPr id="17" name="object 17"/>
            <p:cNvSpPr/>
            <p:nvPr/>
          </p:nvSpPr>
          <p:spPr>
            <a:xfrm>
              <a:off x="457200" y="4373879"/>
              <a:ext cx="9144000" cy="2941320"/>
            </a:xfrm>
            <a:custGeom>
              <a:avLst/>
              <a:gdLst/>
              <a:ahLst/>
              <a:cxnLst/>
              <a:rect l="l" t="t" r="r" b="b"/>
              <a:pathLst>
                <a:path w="9144000" h="294132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41320"/>
                  </a:lnTo>
                  <a:lnTo>
                    <a:pt x="9144000" y="294132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309347" y="4439666"/>
            <a:ext cx="7901305" cy="216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125" indent="-187960">
              <a:lnSpc>
                <a:spcPts val="2140"/>
              </a:lnSpc>
              <a:spcBef>
                <a:spcPts val="100"/>
              </a:spcBef>
              <a:buClr>
                <a:srgbClr val="3B822F"/>
              </a:buClr>
              <a:buChar char="•"/>
              <a:tabLst>
                <a:tab pos="238760" algn="l"/>
              </a:tabLst>
            </a:pPr>
            <a:r>
              <a:rPr dirty="0" sz="1800" spc="-5">
                <a:latin typeface="Courier New"/>
                <a:cs typeface="Courier New"/>
              </a:rPr>
              <a:t>n(c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800" spc="-5">
                <a:latin typeface="Courier New"/>
                <a:cs typeface="Courier New"/>
              </a:rPr>
              <a:t>,x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r>
              <a:rPr dirty="0" sz="1800" spc="-5">
                <a:latin typeface="Courier New"/>
                <a:cs typeface="Courier New"/>
              </a:rPr>
              <a:t>)</a:t>
            </a:r>
            <a:r>
              <a:rPr dirty="0" sz="1800" spc="-5">
                <a:latin typeface="Arial MT"/>
                <a:cs typeface="Arial MT"/>
              </a:rPr>
              <a:t>: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405">
                <a:latin typeface="Arial MT"/>
                <a:cs typeface="Arial MT"/>
              </a:rPr>
              <a:t>số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245">
                <a:latin typeface="Arial MT"/>
                <a:cs typeface="Arial MT"/>
              </a:rPr>
              <a:t>lượng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dụ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học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gắn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với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phân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lớp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baseline="-20833" sz="1800" spc="-33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có giá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470">
                <a:latin typeface="Arial MT"/>
                <a:cs typeface="Arial MT"/>
              </a:rPr>
              <a:t>trị</a:t>
            </a:r>
            <a:r>
              <a:rPr dirty="0" sz="1800" spc="-36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thuộc</a:t>
            </a:r>
            <a:r>
              <a:rPr dirty="0" sz="1800" spc="-5">
                <a:latin typeface="Arial MT"/>
                <a:cs typeface="Arial MT"/>
              </a:rPr>
              <a:t> tính</a:t>
            </a:r>
            <a:endParaRPr sz="1800">
              <a:latin typeface="Arial MT"/>
              <a:cs typeface="Arial MT"/>
            </a:endParaRPr>
          </a:p>
          <a:p>
            <a:pPr marL="238125">
              <a:lnSpc>
                <a:spcPts val="2140"/>
              </a:lnSpc>
            </a:pPr>
            <a:r>
              <a:rPr dirty="0" sz="1800" spc="-5">
                <a:latin typeface="Courier New"/>
                <a:cs typeface="Courier New"/>
              </a:rPr>
              <a:t>x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endParaRPr baseline="-20833" sz="1800">
              <a:latin typeface="Courier New"/>
              <a:cs typeface="Courier New"/>
            </a:endParaRPr>
          </a:p>
          <a:p>
            <a:pPr marL="238125" indent="-187960">
              <a:lnSpc>
                <a:spcPct val="100000"/>
              </a:lnSpc>
              <a:spcBef>
                <a:spcPts val="465"/>
              </a:spcBef>
              <a:buClr>
                <a:srgbClr val="3B822F"/>
              </a:buClr>
              <a:buChar char="•"/>
              <a:tabLst>
                <a:tab pos="238760" algn="l"/>
              </a:tabLst>
            </a:pPr>
            <a:r>
              <a:rPr dirty="0" sz="1800" spc="-5">
                <a:latin typeface="Courier New"/>
                <a:cs typeface="Courier New"/>
              </a:rPr>
              <a:t>p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610">
                <a:latin typeface="Arial MT"/>
                <a:cs typeface="Arial MT"/>
              </a:rPr>
              <a:t>ướ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10">
                <a:latin typeface="Arial MT"/>
                <a:cs typeface="Arial MT"/>
              </a:rPr>
              <a:t>ượ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đố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xác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P(</a:t>
            </a:r>
            <a:r>
              <a:rPr dirty="0" sz="1800" spc="-5">
                <a:latin typeface="Courier New"/>
                <a:cs typeface="Courier New"/>
              </a:rPr>
              <a:t>x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r>
              <a:rPr dirty="0" sz="1800" spc="-10">
                <a:latin typeface="Courier New"/>
                <a:cs typeface="Courier New"/>
              </a:rPr>
              <a:t>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800" spc="-5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2194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006533"/>
                </a:solidFill>
                <a:latin typeface="Arial MT"/>
                <a:cs typeface="Arial MT"/>
              </a:rPr>
              <a:t>→</a:t>
            </a:r>
            <a:r>
              <a:rPr dirty="0" sz="1800" spc="-180">
                <a:solidFill>
                  <a:srgbClr val="006533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610">
                <a:latin typeface="Arial MT"/>
                <a:cs typeface="Arial MT"/>
              </a:rPr>
              <a:t>ướ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10">
                <a:latin typeface="Arial MT"/>
                <a:cs typeface="Arial MT"/>
              </a:rPr>
              <a:t>ượ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đồ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595">
                <a:latin typeface="Arial MT"/>
                <a:cs typeface="Arial MT"/>
              </a:rPr>
              <a:t>ứ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p=1/</a:t>
            </a:r>
            <a:r>
              <a:rPr dirty="0" sz="1800" spc="-5">
                <a:latin typeface="Courier New"/>
                <a:cs typeface="Courier New"/>
              </a:rPr>
              <a:t>k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hu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tín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f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r>
              <a:rPr dirty="0" baseline="-20833" sz="1800" spc="-33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k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giá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ể</a:t>
            </a:r>
            <a:endParaRPr sz="1800">
              <a:latin typeface="Arial MT"/>
              <a:cs typeface="Arial MT"/>
            </a:endParaRPr>
          </a:p>
          <a:p>
            <a:pPr marL="238125" indent="-18796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238760" algn="l"/>
              </a:tabLst>
            </a:pPr>
            <a:r>
              <a:rPr dirty="0" sz="1800" spc="-5">
                <a:latin typeface="Courier New"/>
                <a:cs typeface="Courier New"/>
              </a:rPr>
              <a:t>m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 h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 spc="-5">
                <a:latin typeface="Arial MT"/>
                <a:cs typeface="Arial MT"/>
              </a:rPr>
              <a:t> (t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610235">
              <a:lnSpc>
                <a:spcPct val="100000"/>
              </a:lnSpc>
              <a:spcBef>
                <a:spcPts val="430"/>
              </a:spcBef>
              <a:tabLst>
                <a:tab pos="6762750" algn="l"/>
              </a:tabLst>
            </a:pPr>
            <a:r>
              <a:rPr dirty="0" sz="1800">
                <a:solidFill>
                  <a:srgbClr val="006533"/>
                </a:solidFill>
                <a:latin typeface="Arial MT"/>
                <a:cs typeface="Arial MT"/>
              </a:rPr>
              <a:t>→</a:t>
            </a:r>
            <a:r>
              <a:rPr dirty="0" sz="1800" spc="-55">
                <a:solidFill>
                  <a:srgbClr val="006533"/>
                </a:solidFill>
                <a:latin typeface="Arial MT"/>
                <a:cs typeface="Arial MT"/>
              </a:rPr>
              <a:t> </a:t>
            </a:r>
            <a:r>
              <a:rPr dirty="0" sz="1800" spc="-650">
                <a:latin typeface="Arial MT"/>
                <a:cs typeface="Arial MT"/>
              </a:rPr>
              <a:t>Để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800">
                <a:latin typeface="Arial MT"/>
                <a:cs typeface="Arial MT"/>
              </a:rPr>
              <a:t>ổ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n(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800" spc="-5">
                <a:latin typeface="Courier New"/>
                <a:cs typeface="Courier New"/>
              </a:rPr>
              <a:t>)</a:t>
            </a:r>
            <a:r>
              <a:rPr dirty="0" sz="1800" spc="-59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ví 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 spc="-620">
                <a:latin typeface="Arial MT"/>
                <a:cs typeface="Arial MT"/>
              </a:rPr>
              <a:t>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sát	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hêm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  <a:p>
            <a:pPr marL="896619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ẫ</a:t>
            </a:r>
            <a:r>
              <a:rPr dirty="0" sz="1800" spc="-800">
                <a:latin typeface="Arial MT"/>
                <a:cs typeface="Arial MT"/>
              </a:rPr>
              <a:t>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í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610">
                <a:latin typeface="Arial MT"/>
                <a:cs typeface="Arial MT"/>
              </a:rPr>
              <a:t>ướ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10">
                <a:latin typeface="Arial MT"/>
                <a:cs typeface="Arial MT"/>
              </a:rPr>
              <a:t>ượ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Phân</a:t>
            </a:r>
            <a:r>
              <a:rPr dirty="0" spc="-30"/>
              <a:t> </a:t>
            </a:r>
            <a:r>
              <a:rPr dirty="0"/>
              <a:t>lớp</a:t>
            </a:r>
            <a:r>
              <a:rPr dirty="0" spc="-20"/>
              <a:t> </a:t>
            </a:r>
            <a:r>
              <a:rPr dirty="0" spc="-5"/>
              <a:t>Naïve</a:t>
            </a:r>
            <a:r>
              <a:rPr dirty="0" spc="-20"/>
              <a:t> </a:t>
            </a:r>
            <a:r>
              <a:rPr dirty="0"/>
              <a:t>Bayes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15"/>
              <a:t> </a:t>
            </a:r>
            <a:r>
              <a:rPr dirty="0" spc="-10"/>
              <a:t>Vấn</a:t>
            </a:r>
            <a:r>
              <a:rPr dirty="0" spc="-15"/>
              <a:t> </a:t>
            </a:r>
            <a:r>
              <a:rPr dirty="0"/>
              <a:t>đề</a:t>
            </a:r>
            <a:r>
              <a:rPr dirty="0" spc="-20"/>
              <a:t> </a:t>
            </a:r>
            <a:r>
              <a:rPr dirty="0" spc="-5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1799434"/>
            <a:ext cx="7568565" cy="11779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5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66700" algn="l"/>
              </a:tabLst>
            </a:pP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 h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1070">
                <a:latin typeface="Arial MT"/>
                <a:cs typeface="Arial MT"/>
              </a:rPr>
              <a:t>ề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1070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chín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5">
                <a:latin typeface="Arial MT"/>
                <a:cs typeface="Arial MT"/>
              </a:rPr>
              <a:t>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tron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tín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5">
                <a:latin typeface="Arial MT"/>
                <a:cs typeface="Arial MT"/>
              </a:rPr>
              <a:t> toá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má</a:t>
            </a:r>
            <a:r>
              <a:rPr dirty="0" sz="2400">
                <a:latin typeface="Arial MT"/>
                <a:cs typeface="Arial MT"/>
              </a:rPr>
              <a:t>y </a:t>
            </a:r>
            <a:r>
              <a:rPr dirty="0" sz="2400" spc="-5">
                <a:latin typeface="Arial MT"/>
                <a:cs typeface="Arial MT"/>
              </a:rPr>
              <a:t>tính</a:t>
            </a:r>
            <a:endParaRPr sz="2400">
              <a:latin typeface="Arial MT"/>
              <a:cs typeface="Arial MT"/>
            </a:endParaRPr>
          </a:p>
          <a:p>
            <a:pPr lvl="1" marL="723900" indent="-171450">
              <a:lnSpc>
                <a:spcPct val="100000"/>
              </a:lnSpc>
              <a:spcBef>
                <a:spcPts val="350"/>
              </a:spcBef>
              <a:buClr>
                <a:srgbClr val="3B822F"/>
              </a:buClr>
              <a:buChar char="•"/>
              <a:tabLst>
                <a:tab pos="723900" algn="l"/>
              </a:tabLst>
            </a:pPr>
            <a:r>
              <a:rPr dirty="0" sz="2000">
                <a:latin typeface="Courier New"/>
                <a:cs typeface="Courier New"/>
              </a:rPr>
              <a:t>P(x</a:t>
            </a:r>
            <a:r>
              <a:rPr dirty="0" baseline="-21367" sz="1950">
                <a:latin typeface="Courier New"/>
                <a:cs typeface="Courier New"/>
              </a:rPr>
              <a:t>j</a:t>
            </a:r>
            <a:r>
              <a:rPr dirty="0" sz="2000">
                <a:latin typeface="Courier New"/>
                <a:cs typeface="Courier New"/>
              </a:rPr>
              <a:t>|c</a:t>
            </a:r>
            <a:r>
              <a:rPr dirty="0" baseline="-21367" sz="1950">
                <a:latin typeface="Courier New"/>
                <a:cs typeface="Courier New"/>
              </a:rPr>
              <a:t>i</a:t>
            </a:r>
            <a:r>
              <a:rPr dirty="0" sz="2000">
                <a:latin typeface="Courier New"/>
                <a:cs typeface="Courier New"/>
              </a:rPr>
              <a:t>)</a:t>
            </a:r>
            <a:r>
              <a:rPr dirty="0" sz="2000">
                <a:latin typeface="Arial MT"/>
                <a:cs typeface="Arial MT"/>
              </a:rPr>
              <a:t>&lt;1,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mọi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47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x</a:t>
            </a:r>
            <a:r>
              <a:rPr dirty="0" baseline="-21367" sz="1950" spc="7">
                <a:latin typeface="Courier New"/>
                <a:cs typeface="Courier New"/>
              </a:rPr>
              <a:t>j</a:t>
            </a:r>
            <a:r>
              <a:rPr dirty="0" baseline="-21367" sz="1950" spc="-337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và phân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c</a:t>
            </a:r>
            <a:r>
              <a:rPr dirty="0" baseline="-21367" sz="1950" spc="7">
                <a:latin typeface="Courier New"/>
                <a:cs typeface="Courier New"/>
              </a:rPr>
              <a:t>i</a:t>
            </a:r>
            <a:endParaRPr baseline="-21367" sz="1950">
              <a:latin typeface="Courier New"/>
              <a:cs typeface="Courier New"/>
            </a:endParaRPr>
          </a:p>
          <a:p>
            <a:pPr marL="723900" indent="-171450">
              <a:lnSpc>
                <a:spcPct val="100000"/>
              </a:lnSpc>
              <a:spcBef>
                <a:spcPts val="620"/>
              </a:spcBef>
              <a:buClr>
                <a:srgbClr val="3B822F"/>
              </a:buClr>
              <a:buChar char="•"/>
              <a:tabLst>
                <a:tab pos="723900" algn="l"/>
              </a:tabLst>
            </a:pPr>
            <a:r>
              <a:rPr dirty="0" sz="2000" spc="-5">
                <a:latin typeface="Arial MT"/>
                <a:cs typeface="Arial MT"/>
              </a:rPr>
              <a:t>Vì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vậy,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275">
                <a:latin typeface="Arial MT"/>
                <a:cs typeface="Arial MT"/>
              </a:rPr>
              <a:t>lượng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giá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434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5">
                <a:latin typeface="Arial MT"/>
                <a:cs typeface="Arial MT"/>
              </a:rPr>
              <a:t> 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rất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lớn,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thì: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7595" y="3034767"/>
            <a:ext cx="1551305" cy="302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49705" algn="l"/>
              </a:tabLst>
            </a:pPr>
            <a:r>
              <a:rPr dirty="0" sz="1800" spc="5">
                <a:latin typeface="Symbol"/>
                <a:cs typeface="Symbol"/>
              </a:rPr>
              <a:t></a:t>
            </a:r>
            <a:r>
              <a:rPr dirty="0" sz="1800" spc="5">
                <a:latin typeface="Times New Roman"/>
                <a:cs typeface="Times New Roman"/>
              </a:rPr>
              <a:t>	</a:t>
            </a:r>
            <a:r>
              <a:rPr dirty="0" sz="1800" spc="5">
                <a:latin typeface="Symbol"/>
                <a:cs typeface="Symbol"/>
              </a:rPr>
              <a:t>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7532" y="3067629"/>
            <a:ext cx="9271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554728" y="3462249"/>
            <a:ext cx="114300" cy="302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 spc="5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580" y="3527877"/>
            <a:ext cx="226060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i="1">
                <a:latin typeface="Times New Roman"/>
                <a:cs typeface="Times New Roman"/>
              </a:rPr>
              <a:t>j</a:t>
            </a:r>
            <a:r>
              <a:rPr dirty="0" sz="1050" spc="-110" i="1">
                <a:latin typeface="Times New Roman"/>
                <a:cs typeface="Times New Roman"/>
              </a:rPr>
              <a:t> </a:t>
            </a:r>
            <a:r>
              <a:rPr dirty="0" sz="1050" spc="20">
                <a:latin typeface="Symbol"/>
                <a:cs typeface="Symbol"/>
              </a:rPr>
              <a:t></a:t>
            </a:r>
            <a:r>
              <a:rPr dirty="0" sz="105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7866" y="3093176"/>
            <a:ext cx="2345055" cy="440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800" spc="5">
                <a:latin typeface="Times New Roman"/>
                <a:cs typeface="Times New Roman"/>
              </a:rPr>
              <a:t>lim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baseline="-26234" sz="2700" spc="7">
                <a:latin typeface="Symbol"/>
                <a:cs typeface="Symbol"/>
              </a:rPr>
              <a:t></a:t>
            </a:r>
            <a:r>
              <a:rPr dirty="0" baseline="-26234" sz="2700" spc="-262">
                <a:latin typeface="Times New Roman"/>
                <a:cs typeface="Times New Roman"/>
              </a:rPr>
              <a:t> </a:t>
            </a:r>
            <a:r>
              <a:rPr dirty="0" baseline="-9259" sz="4050" spc="30">
                <a:latin typeface="Symbol"/>
                <a:cs typeface="Symbol"/>
              </a:rPr>
              <a:t></a:t>
            </a:r>
            <a:r>
              <a:rPr dirty="0" baseline="-9259" sz="4050" spc="-22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P</a:t>
            </a:r>
            <a:r>
              <a:rPr dirty="0" sz="1800" spc="-235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-215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x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baseline="-23809" sz="1575" i="1">
                <a:latin typeface="Times New Roman"/>
                <a:cs typeface="Times New Roman"/>
              </a:rPr>
              <a:t>j</a:t>
            </a:r>
            <a:r>
              <a:rPr dirty="0" baseline="-23809" sz="1575" i="1">
                <a:latin typeface="Times New Roman"/>
                <a:cs typeface="Times New Roman"/>
              </a:rPr>
              <a:t>  </a:t>
            </a:r>
            <a:r>
              <a:rPr dirty="0" baseline="-23809" sz="1575" spc="-19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90" i="1">
                <a:latin typeface="Times New Roman"/>
                <a:cs typeface="Times New Roman"/>
              </a:rPr>
              <a:t>c</a:t>
            </a:r>
            <a:r>
              <a:rPr dirty="0" baseline="-23809" sz="1575" i="1">
                <a:latin typeface="Times New Roman"/>
                <a:cs typeface="Times New Roman"/>
              </a:rPr>
              <a:t>i</a:t>
            </a:r>
            <a:r>
              <a:rPr dirty="0" baseline="-23809" sz="1575" spc="82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)</a:t>
            </a:r>
            <a:r>
              <a:rPr dirty="0" sz="1800" spc="-180">
                <a:latin typeface="Times New Roman"/>
                <a:cs typeface="Times New Roman"/>
              </a:rPr>
              <a:t> </a:t>
            </a:r>
            <a:r>
              <a:rPr dirty="0" baseline="-26234" sz="2700" spc="7">
                <a:latin typeface="Symbol"/>
                <a:cs typeface="Symbol"/>
              </a:rPr>
              <a:t></a:t>
            </a:r>
            <a:r>
              <a:rPr dirty="0" baseline="-26234" sz="2700" spc="16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Symbol"/>
                <a:cs typeface="Symbol"/>
              </a:rPr>
              <a:t>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9389" y="3343378"/>
            <a:ext cx="517525" cy="302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050" i="1">
                <a:latin typeface="Times New Roman"/>
                <a:cs typeface="Times New Roman"/>
              </a:rPr>
              <a:t>n</a:t>
            </a:r>
            <a:r>
              <a:rPr dirty="0" sz="1050" spc="-135" i="1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Symbol"/>
                <a:cs typeface="Symbol"/>
              </a:rPr>
              <a:t></a:t>
            </a:r>
            <a:r>
              <a:rPr dirty="0" sz="1050" spc="-8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Symbol"/>
                <a:cs typeface="Symbol"/>
              </a:rPr>
              <a:t></a:t>
            </a:r>
            <a:r>
              <a:rPr dirty="0" sz="1050" spc="-125">
                <a:latin typeface="Times New Roman"/>
                <a:cs typeface="Times New Roman"/>
              </a:rPr>
              <a:t> </a:t>
            </a:r>
            <a:r>
              <a:rPr dirty="0" baseline="-29320" sz="2700" spc="7">
                <a:latin typeface="Symbol"/>
                <a:cs typeface="Symbol"/>
              </a:rPr>
              <a:t></a:t>
            </a:r>
            <a:endParaRPr baseline="-29320" sz="2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3910838"/>
            <a:ext cx="7761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  <a:tab pos="1798955" algn="l"/>
              </a:tabLst>
            </a:pP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pháp</a:t>
            </a:r>
            <a:r>
              <a:rPr dirty="0" sz="2400">
                <a:latin typeface="Arial MT"/>
                <a:cs typeface="Arial MT"/>
              </a:rPr>
              <a:t>:	S</a:t>
            </a:r>
            <a:r>
              <a:rPr dirty="0" sz="2400" spc="-795">
                <a:latin typeface="Arial MT"/>
                <a:cs typeface="Arial MT"/>
              </a:rPr>
              <a:t>ử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 spc="-1075">
                <a:latin typeface="Arial MT"/>
                <a:cs typeface="Arial MT"/>
              </a:rPr>
              <a:t>ụ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lôgari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gi</a:t>
            </a:r>
            <a:r>
              <a:rPr dirty="0" sz="2400">
                <a:latin typeface="Arial MT"/>
                <a:cs typeface="Arial MT"/>
              </a:rPr>
              <a:t>á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 spc="-1870">
                <a:latin typeface="Arial MT"/>
                <a:cs typeface="Arial MT"/>
              </a:rPr>
              <a:t>ị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xá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su</a:t>
            </a:r>
            <a:r>
              <a:rPr dirty="0" sz="2400" spc="-1075">
                <a:latin typeface="Arial MT"/>
                <a:cs typeface="Arial MT"/>
              </a:rPr>
              <a:t>ấ</a:t>
            </a:r>
            <a:r>
              <a:rPr dirty="0" sz="2400"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9040" y="4565391"/>
            <a:ext cx="1377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8855" y="4781803"/>
            <a:ext cx="1377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8855" y="4565391"/>
            <a:ext cx="1377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8855" y="4969248"/>
            <a:ext cx="303847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12745" algn="l"/>
              </a:tabLst>
            </a:pPr>
            <a:r>
              <a:rPr dirty="0" sz="2300">
                <a:latin typeface="Symbol"/>
                <a:cs typeface="Symbol"/>
              </a:rPr>
              <a:t>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2735" y="4682756"/>
            <a:ext cx="1377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17335" y="4781803"/>
            <a:ext cx="33528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1400" sz="3450" spc="195">
                <a:latin typeface="Symbol"/>
                <a:cs typeface="Symbol"/>
              </a:rPr>
              <a:t></a:t>
            </a:r>
            <a:r>
              <a:rPr dirty="0" sz="2300" spc="13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8855" y="4377946"/>
            <a:ext cx="303847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6060" algn="l"/>
              </a:tabLst>
            </a:pPr>
            <a:r>
              <a:rPr dirty="0" sz="2300">
                <a:latin typeface="Symbol"/>
                <a:cs typeface="Symbol"/>
              </a:rPr>
              <a:t>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baseline="-4830" sz="3450" spc="397">
                <a:latin typeface="Symbol"/>
                <a:cs typeface="Symbol"/>
              </a:rPr>
              <a:t></a:t>
            </a:r>
            <a:r>
              <a:rPr dirty="0" sz="230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9968" y="4682726"/>
            <a:ext cx="1377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9968" y="4944845"/>
            <a:ext cx="1377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9968" y="4402291"/>
            <a:ext cx="13779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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0487" y="4444228"/>
            <a:ext cx="11112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9635" y="4818359"/>
            <a:ext cx="44450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3540" algn="l"/>
              </a:tabLst>
            </a:pPr>
            <a:r>
              <a:rPr dirty="0" sz="1350" spc="-5" i="1">
                <a:latin typeface="Times New Roman"/>
                <a:cs typeface="Times New Roman"/>
              </a:rPr>
              <a:t>j</a:t>
            </a:r>
            <a:r>
              <a:rPr dirty="0" sz="1350" spc="-5" i="1">
                <a:latin typeface="Times New Roman"/>
                <a:cs typeface="Times New Roman"/>
              </a:rPr>
              <a:t>	</a:t>
            </a:r>
            <a:r>
              <a:rPr dirty="0" sz="1350" spc="-5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62550" y="4550135"/>
            <a:ext cx="624840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0190" algn="l"/>
              </a:tabLst>
            </a:pPr>
            <a:r>
              <a:rPr dirty="0" sz="1350" spc="-5" i="1">
                <a:latin typeface="Times New Roman"/>
                <a:cs typeface="Times New Roman"/>
              </a:rPr>
              <a:t>i</a:t>
            </a:r>
            <a:r>
              <a:rPr dirty="0" sz="1350" spc="-5" i="1">
                <a:latin typeface="Times New Roman"/>
                <a:cs typeface="Times New Roman"/>
              </a:rPr>
              <a:t>	</a:t>
            </a:r>
            <a:r>
              <a:rPr dirty="0" sz="3450">
                <a:latin typeface="Symbol"/>
                <a:cs typeface="Symbol"/>
              </a:rPr>
              <a:t>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18991" y="4818359"/>
            <a:ext cx="243840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i="1">
                <a:latin typeface="Times New Roman"/>
                <a:cs typeface="Times New Roman"/>
              </a:rPr>
              <a:t>NB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24176" y="4979898"/>
            <a:ext cx="422909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350" spc="-10" i="1">
                <a:latin typeface="Times New Roman"/>
                <a:cs typeface="Times New Roman"/>
              </a:rPr>
              <a:t>c</a:t>
            </a:r>
            <a:r>
              <a:rPr dirty="0" baseline="-20467" sz="1425" i="1">
                <a:latin typeface="Times New Roman"/>
                <a:cs typeface="Times New Roman"/>
              </a:rPr>
              <a:t>i</a:t>
            </a:r>
            <a:r>
              <a:rPr dirty="0" baseline="-20467" sz="1425" spc="-202" i="1">
                <a:latin typeface="Times New Roman"/>
                <a:cs typeface="Times New Roman"/>
              </a:rPr>
              <a:t> </a:t>
            </a:r>
            <a:r>
              <a:rPr dirty="0" sz="1350" spc="-100">
                <a:latin typeface="Symbol"/>
                <a:cs typeface="Symbol"/>
              </a:rPr>
              <a:t></a:t>
            </a:r>
            <a:r>
              <a:rPr dirty="0" sz="1350" spc="-5" i="1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0202" y="5027912"/>
            <a:ext cx="25971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i="1">
                <a:latin typeface="Times New Roman"/>
                <a:cs typeface="Times New Roman"/>
              </a:rPr>
              <a:t>j</a:t>
            </a:r>
            <a:r>
              <a:rPr dirty="0" sz="1350" spc="-210" i="1">
                <a:latin typeface="Times New Roman"/>
                <a:cs typeface="Times New Roman"/>
              </a:rPr>
              <a:t> </a:t>
            </a:r>
            <a:r>
              <a:rPr dirty="0" sz="1350" spc="-80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9466" y="4623308"/>
            <a:ext cx="105156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17220" algn="l"/>
              </a:tabLst>
            </a:pPr>
            <a:r>
              <a:rPr dirty="0" sz="2300" spc="70" i="1">
                <a:latin typeface="Times New Roman"/>
                <a:cs typeface="Times New Roman"/>
              </a:rPr>
              <a:t>P</a:t>
            </a:r>
            <a:r>
              <a:rPr dirty="0" sz="2300" spc="165">
                <a:latin typeface="Times New Roman"/>
                <a:cs typeface="Times New Roman"/>
              </a:rPr>
              <a:t>(</a:t>
            </a:r>
            <a:r>
              <a:rPr dirty="0" sz="2300" i="1">
                <a:latin typeface="Times New Roman"/>
                <a:cs typeface="Times New Roman"/>
              </a:rPr>
              <a:t>x</a:t>
            </a:r>
            <a:r>
              <a:rPr dirty="0" sz="2300" i="1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|</a:t>
            </a:r>
            <a:r>
              <a:rPr dirty="0" sz="2300" spc="-175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c</a:t>
            </a:r>
            <a:r>
              <a:rPr dirty="0" sz="2300" spc="80" i="1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9528" y="4623308"/>
            <a:ext cx="295338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3075" algn="l"/>
                <a:tab pos="1763395" algn="l"/>
                <a:tab pos="2280920" algn="l"/>
              </a:tabLst>
            </a:pPr>
            <a:r>
              <a:rPr dirty="0" sz="2300" i="1">
                <a:latin typeface="Times New Roman"/>
                <a:cs typeface="Times New Roman"/>
              </a:rPr>
              <a:t>c	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 spc="-8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arg</a:t>
            </a:r>
            <a:r>
              <a:rPr dirty="0" sz="2300" spc="-2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max	log	</a:t>
            </a:r>
            <a:r>
              <a:rPr dirty="0" sz="2300" spc="30" i="1">
                <a:latin typeface="Times New Roman"/>
                <a:cs typeface="Times New Roman"/>
              </a:rPr>
              <a:t>P</a:t>
            </a:r>
            <a:r>
              <a:rPr dirty="0" sz="2300" spc="30">
                <a:latin typeface="Times New Roman"/>
                <a:cs typeface="Times New Roman"/>
              </a:rPr>
              <a:t>(</a:t>
            </a:r>
            <a:r>
              <a:rPr dirty="0" sz="2300" spc="30" i="1">
                <a:latin typeface="Times New Roman"/>
                <a:cs typeface="Times New Roman"/>
              </a:rPr>
              <a:t>c</a:t>
            </a:r>
            <a:r>
              <a:rPr dirty="0" sz="2300" i="1">
                <a:latin typeface="Times New Roman"/>
                <a:cs typeface="Times New Roman"/>
              </a:rPr>
              <a:t> </a:t>
            </a:r>
            <a:r>
              <a:rPr dirty="0" sz="2300" spc="-80">
                <a:latin typeface="Times New Roman"/>
                <a:cs typeface="Times New Roman"/>
              </a:rPr>
              <a:t>).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41083" y="5932184"/>
            <a:ext cx="13779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88874" y="5932184"/>
            <a:ext cx="13779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88874" y="5394986"/>
            <a:ext cx="3390265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64535" algn="l"/>
              </a:tabLst>
            </a:pPr>
            <a:r>
              <a:rPr dirty="0" sz="2300">
                <a:latin typeface="Symbol"/>
                <a:cs typeface="Symbol"/>
              </a:rPr>
              <a:t>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929630" y="5437739"/>
            <a:ext cx="11112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4161" y="5970380"/>
            <a:ext cx="422909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350" spc="-10" i="1">
                <a:latin typeface="Times New Roman"/>
                <a:cs typeface="Times New Roman"/>
              </a:rPr>
              <a:t>c</a:t>
            </a:r>
            <a:r>
              <a:rPr dirty="0" baseline="-20467" sz="1425" i="1">
                <a:latin typeface="Times New Roman"/>
                <a:cs typeface="Times New Roman"/>
              </a:rPr>
              <a:t>i</a:t>
            </a:r>
            <a:r>
              <a:rPr dirty="0" baseline="-20467" sz="1425" spc="-202" i="1">
                <a:latin typeface="Times New Roman"/>
                <a:cs typeface="Times New Roman"/>
              </a:rPr>
              <a:t> </a:t>
            </a:r>
            <a:r>
              <a:rPr dirty="0" sz="1350" spc="-100">
                <a:latin typeface="Symbol"/>
                <a:cs typeface="Symbol"/>
              </a:rPr>
              <a:t></a:t>
            </a:r>
            <a:r>
              <a:rPr dirty="0" sz="1350" spc="-5" i="1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79338" y="6015325"/>
            <a:ext cx="25971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" i="1">
                <a:latin typeface="Times New Roman"/>
                <a:cs typeface="Times New Roman"/>
              </a:rPr>
              <a:t>j</a:t>
            </a:r>
            <a:r>
              <a:rPr dirty="0" sz="1350" spc="-210" i="1">
                <a:latin typeface="Times New Roman"/>
                <a:cs typeface="Times New Roman"/>
              </a:rPr>
              <a:t> </a:t>
            </a:r>
            <a:r>
              <a:rPr dirty="0" sz="1350" spc="-80">
                <a:latin typeface="Symbol"/>
                <a:cs typeface="Symbol"/>
              </a:rPr>
              <a:t></a:t>
            </a:r>
            <a:r>
              <a:rPr dirty="0" sz="1350" spc="-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54134" y="5467243"/>
            <a:ext cx="5050155" cy="553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300" spc="70" i="1">
                <a:latin typeface="Times New Roman"/>
                <a:cs typeface="Times New Roman"/>
              </a:rPr>
              <a:t>c</a:t>
            </a:r>
            <a:r>
              <a:rPr dirty="0" baseline="-24691" sz="2025" spc="-7" i="1">
                <a:latin typeface="Times New Roman"/>
                <a:cs typeface="Times New Roman"/>
              </a:rPr>
              <a:t>NB</a:t>
            </a:r>
            <a:r>
              <a:rPr dirty="0" baseline="-24691" sz="2025" i="1">
                <a:latin typeface="Times New Roman"/>
                <a:cs typeface="Times New Roman"/>
              </a:rPr>
              <a:t> </a:t>
            </a:r>
            <a:r>
              <a:rPr dirty="0" baseline="-24691" sz="2025" spc="202" i="1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 spc="-8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arg</a:t>
            </a:r>
            <a:r>
              <a:rPr dirty="0" sz="2300" spc="-2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ma</a:t>
            </a:r>
            <a:r>
              <a:rPr dirty="0" sz="2300" spc="30">
                <a:latin typeface="Times New Roman"/>
                <a:cs typeface="Times New Roman"/>
              </a:rPr>
              <a:t>x</a:t>
            </a:r>
            <a:r>
              <a:rPr dirty="0" baseline="6038" sz="3450" spc="345">
                <a:latin typeface="Symbol"/>
                <a:cs typeface="Symbol"/>
              </a:rPr>
              <a:t></a:t>
            </a:r>
            <a:r>
              <a:rPr dirty="0" sz="2300">
                <a:latin typeface="Times New Roman"/>
                <a:cs typeface="Times New Roman"/>
              </a:rPr>
              <a:t>log</a:t>
            </a:r>
            <a:r>
              <a:rPr dirty="0" sz="2300" spc="-170">
                <a:latin typeface="Times New Roman"/>
                <a:cs typeface="Times New Roman"/>
              </a:rPr>
              <a:t> </a:t>
            </a:r>
            <a:r>
              <a:rPr dirty="0" sz="2300" spc="65" i="1">
                <a:latin typeface="Times New Roman"/>
                <a:cs typeface="Times New Roman"/>
              </a:rPr>
              <a:t>P</a:t>
            </a:r>
            <a:r>
              <a:rPr dirty="0" sz="2300" spc="20">
                <a:latin typeface="Times New Roman"/>
                <a:cs typeface="Times New Roman"/>
              </a:rPr>
              <a:t>(</a:t>
            </a:r>
            <a:r>
              <a:rPr dirty="0" sz="2300" spc="-30" i="1">
                <a:latin typeface="Times New Roman"/>
                <a:cs typeface="Times New Roman"/>
              </a:rPr>
              <a:t>c</a:t>
            </a:r>
            <a:r>
              <a:rPr dirty="0" baseline="-24691" sz="2025" spc="-7" i="1">
                <a:latin typeface="Times New Roman"/>
                <a:cs typeface="Times New Roman"/>
              </a:rPr>
              <a:t>i</a:t>
            </a:r>
            <a:r>
              <a:rPr dirty="0" baseline="-24691" sz="2025" spc="-52" i="1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)</a:t>
            </a:r>
            <a:r>
              <a:rPr dirty="0" sz="2300" spc="-195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</a:t>
            </a:r>
            <a:r>
              <a:rPr dirty="0" sz="2300" spc="-165">
                <a:latin typeface="Times New Roman"/>
                <a:cs typeface="Times New Roman"/>
              </a:rPr>
              <a:t> </a:t>
            </a:r>
            <a:r>
              <a:rPr dirty="0" baseline="-8856" sz="5175" spc="412">
                <a:latin typeface="Symbol"/>
                <a:cs typeface="Symbol"/>
              </a:rPr>
              <a:t></a:t>
            </a:r>
            <a:r>
              <a:rPr dirty="0" sz="2300">
                <a:latin typeface="Times New Roman"/>
                <a:cs typeface="Times New Roman"/>
              </a:rPr>
              <a:t>log</a:t>
            </a:r>
            <a:r>
              <a:rPr dirty="0" sz="2300" spc="-170">
                <a:latin typeface="Times New Roman"/>
                <a:cs typeface="Times New Roman"/>
              </a:rPr>
              <a:t> </a:t>
            </a:r>
            <a:r>
              <a:rPr dirty="0" sz="2300" spc="65" i="1">
                <a:latin typeface="Times New Roman"/>
                <a:cs typeface="Times New Roman"/>
              </a:rPr>
              <a:t>P</a:t>
            </a:r>
            <a:r>
              <a:rPr dirty="0" sz="2300" spc="165">
                <a:latin typeface="Times New Roman"/>
                <a:cs typeface="Times New Roman"/>
              </a:rPr>
              <a:t>(</a:t>
            </a:r>
            <a:r>
              <a:rPr dirty="0" sz="2300" spc="260" i="1">
                <a:latin typeface="Times New Roman"/>
                <a:cs typeface="Times New Roman"/>
              </a:rPr>
              <a:t>x</a:t>
            </a:r>
            <a:r>
              <a:rPr dirty="0" baseline="-24691" sz="2025" spc="-7" i="1">
                <a:latin typeface="Times New Roman"/>
                <a:cs typeface="Times New Roman"/>
              </a:rPr>
              <a:t>j</a:t>
            </a:r>
            <a:r>
              <a:rPr dirty="0" baseline="-24691" sz="2025" i="1">
                <a:latin typeface="Times New Roman"/>
                <a:cs typeface="Times New Roman"/>
              </a:rPr>
              <a:t> </a:t>
            </a:r>
            <a:r>
              <a:rPr dirty="0" baseline="-24691" sz="2025" spc="15" i="1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|</a:t>
            </a:r>
            <a:r>
              <a:rPr dirty="0" sz="2300" spc="-175">
                <a:latin typeface="Times New Roman"/>
                <a:cs typeface="Times New Roman"/>
              </a:rPr>
              <a:t> </a:t>
            </a:r>
            <a:r>
              <a:rPr dirty="0" sz="2300" spc="-25" i="1">
                <a:latin typeface="Times New Roman"/>
                <a:cs typeface="Times New Roman"/>
              </a:rPr>
              <a:t>c</a:t>
            </a:r>
            <a:r>
              <a:rPr dirty="0" baseline="-24691" sz="2025" spc="-7" i="1">
                <a:latin typeface="Times New Roman"/>
                <a:cs typeface="Times New Roman"/>
              </a:rPr>
              <a:t>i</a:t>
            </a:r>
            <a:r>
              <a:rPr dirty="0" baseline="-24691" sz="2025" spc="-52" i="1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)</a:t>
            </a:r>
            <a:r>
              <a:rPr dirty="0" sz="2300" spc="-375">
                <a:latin typeface="Times New Roman"/>
                <a:cs typeface="Times New Roman"/>
              </a:rPr>
              <a:t> </a:t>
            </a:r>
            <a:r>
              <a:rPr dirty="0" baseline="6038" sz="3450">
                <a:latin typeface="Symbol"/>
                <a:cs typeface="Symbol"/>
              </a:rPr>
              <a:t></a:t>
            </a:r>
            <a:endParaRPr baseline="6038" sz="345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Phân</a:t>
            </a:r>
            <a:r>
              <a:rPr dirty="0" sz="4000" spc="-5"/>
              <a:t> loại </a:t>
            </a:r>
            <a:r>
              <a:rPr dirty="0" sz="4000"/>
              <a:t>văn</a:t>
            </a:r>
            <a:r>
              <a:rPr dirty="0" sz="4000" spc="-5"/>
              <a:t> bản bằng</a:t>
            </a:r>
            <a:r>
              <a:rPr dirty="0" sz="4000" spc="-15"/>
              <a:t> </a:t>
            </a:r>
            <a:r>
              <a:rPr dirty="0" sz="4000" spc="-5"/>
              <a:t>NB</a:t>
            </a:r>
            <a:r>
              <a:rPr dirty="0" sz="4000" spc="-15"/>
              <a:t> </a:t>
            </a:r>
            <a:r>
              <a:rPr dirty="0" sz="4000" spc="-5"/>
              <a:t>(1)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33947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5039" y="1646173"/>
            <a:ext cx="8338184" cy="28257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5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79400" algn="l"/>
              </a:tabLst>
            </a:pPr>
            <a:r>
              <a:rPr dirty="0" sz="2400">
                <a:latin typeface="Arial MT"/>
                <a:cs typeface="Arial MT"/>
              </a:rPr>
              <a:t>Bi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bà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toá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phâ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</a:t>
            </a:r>
            <a:r>
              <a:rPr dirty="0" sz="2400" spc="-1075">
                <a:latin typeface="Arial MT"/>
                <a:cs typeface="Arial MT"/>
              </a:rPr>
              <a:t>ă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lvl="1" marL="678815" marR="43180" indent="-171450">
              <a:lnSpc>
                <a:spcPct val="100600"/>
              </a:lnSpc>
              <a:spcBef>
                <a:spcPts val="310"/>
              </a:spcBef>
              <a:buClr>
                <a:srgbClr val="3B822F"/>
              </a:buClr>
              <a:buChar char="•"/>
              <a:tabLst>
                <a:tab pos="679450" algn="l"/>
              </a:tabLst>
            </a:pPr>
            <a:r>
              <a:rPr dirty="0" sz="1800" spc="-270">
                <a:latin typeface="Arial MT"/>
                <a:cs typeface="Arial MT"/>
              </a:rPr>
              <a:t>Tập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học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D_train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đó</a:t>
            </a:r>
            <a:r>
              <a:rPr dirty="0" sz="1800" spc="-30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mỗi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400">
                <a:latin typeface="Arial MT"/>
                <a:cs typeface="Arial MT"/>
              </a:rPr>
              <a:t>dụ</a:t>
            </a:r>
            <a:r>
              <a:rPr dirty="0" sz="1800" spc="-30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học</a:t>
            </a:r>
            <a:r>
              <a:rPr dirty="0" sz="1800" spc="-2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là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65">
                <a:latin typeface="Arial MT"/>
                <a:cs typeface="Arial MT"/>
              </a:rPr>
              <a:t>một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biểu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diễn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văn</a:t>
            </a:r>
            <a:r>
              <a:rPr dirty="0" sz="1800" spc="-23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bản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gắn</a:t>
            </a:r>
            <a:r>
              <a:rPr dirty="0" sz="1800" spc="-23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với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nhã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D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 {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10">
                <a:latin typeface="Courier New"/>
                <a:cs typeface="Courier New"/>
              </a:rPr>
              <a:t>d</a:t>
            </a:r>
            <a:r>
              <a:rPr dirty="0" baseline="-20833" sz="1800" spc="-7">
                <a:latin typeface="Courier New"/>
                <a:cs typeface="Courier New"/>
              </a:rPr>
              <a:t>k</a:t>
            </a:r>
            <a:r>
              <a:rPr dirty="0" sz="1800">
                <a:latin typeface="Arial MT"/>
                <a:cs typeface="Arial MT"/>
              </a:rPr>
              <a:t>, </a:t>
            </a:r>
            <a:r>
              <a:rPr dirty="0" sz="1800" spc="-10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900">
                <a:latin typeface="Arial MT"/>
                <a:cs typeface="Arial MT"/>
              </a:rPr>
              <a:t>)</a:t>
            </a:r>
            <a:r>
              <a:rPr dirty="0" sz="180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lvl="1" marL="679450" indent="-172085">
              <a:lnSpc>
                <a:spcPct val="100000"/>
              </a:lnSpc>
              <a:spcBef>
                <a:spcPts val="420"/>
              </a:spcBef>
              <a:buClr>
                <a:srgbClr val="3B822F"/>
              </a:buClr>
              <a:buChar char="•"/>
              <a:tabLst>
                <a:tab pos="679450" algn="l"/>
                <a:tab pos="3926840" algn="l"/>
              </a:tabLst>
            </a:pP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nhãn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 spc="-5">
                <a:latin typeface="Arial MT"/>
                <a:cs typeface="Arial MT"/>
              </a:rPr>
              <a:t>nh</a:t>
            </a:r>
            <a:r>
              <a:rPr dirty="0" sz="1800">
                <a:latin typeface="Arial MT"/>
                <a:cs typeface="Arial MT"/>
              </a:rPr>
              <a:t>:	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 {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80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marL="279400" indent="-228600">
              <a:lnSpc>
                <a:spcPct val="100000"/>
              </a:lnSpc>
              <a:spcBef>
                <a:spcPts val="12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79400" algn="l"/>
              </a:tabLst>
            </a:pPr>
            <a:r>
              <a:rPr dirty="0" sz="2400" spc="-5">
                <a:latin typeface="Arial MT"/>
                <a:cs typeface="Arial MT"/>
              </a:rPr>
              <a:t>Gia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  <a:p>
            <a:pPr lvl="1" marL="679450" marR="1602105" indent="-172085">
              <a:lnSpc>
                <a:spcPct val="100000"/>
              </a:lnSpc>
              <a:spcBef>
                <a:spcPts val="325"/>
              </a:spcBef>
              <a:buClr>
                <a:srgbClr val="3B822F"/>
              </a:buClr>
              <a:buChar char="•"/>
              <a:tabLst>
                <a:tab pos="679450" algn="l"/>
              </a:tabLst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595">
                <a:latin typeface="Arial MT"/>
                <a:cs typeface="Arial MT"/>
              </a:rPr>
              <a:t>ừ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v</a:t>
            </a:r>
            <a:r>
              <a:rPr dirty="0" sz="1800" spc="-800">
                <a:latin typeface="Arial MT"/>
                <a:cs typeface="Arial MT"/>
              </a:rPr>
              <a:t>ă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D_trai</a:t>
            </a:r>
            <a:r>
              <a:rPr dirty="0" sz="1800" spc="-5">
                <a:latin typeface="Courier New"/>
                <a:cs typeface="Courier New"/>
              </a:rPr>
              <a:t>n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tríc</a:t>
            </a:r>
            <a:r>
              <a:rPr dirty="0" sz="1800">
                <a:latin typeface="Arial MT"/>
                <a:cs typeface="Arial MT"/>
              </a:rPr>
              <a:t>h </a:t>
            </a:r>
            <a:r>
              <a:rPr dirty="0" sz="1800" spc="-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 spc="-595">
                <a:latin typeface="Arial MT"/>
                <a:cs typeface="Arial MT"/>
              </a:rPr>
              <a:t>ừ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khóa  </a:t>
            </a:r>
            <a:r>
              <a:rPr dirty="0" sz="1800" spc="-5">
                <a:latin typeface="Arial MT"/>
                <a:cs typeface="Arial MT"/>
              </a:rPr>
              <a:t>(keywords/terms)</a:t>
            </a:r>
            <a:r>
              <a:rPr dirty="0" sz="1800">
                <a:latin typeface="Arial MT"/>
                <a:cs typeface="Arial MT"/>
              </a:rPr>
              <a:t>: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</a:t>
            </a:r>
            <a:r>
              <a:rPr dirty="0" sz="1800" spc="-58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 {</a:t>
            </a:r>
            <a:r>
              <a:rPr dirty="0" sz="1800" spc="-10">
                <a:latin typeface="Courier New"/>
                <a:cs typeface="Courier New"/>
              </a:rPr>
              <a:t>t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r>
              <a:rPr dirty="0" sz="180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 lvl="1" marL="679450" indent="-17208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679450" algn="l"/>
              </a:tabLst>
            </a:pPr>
            <a:r>
              <a:rPr dirty="0" sz="1800" spc="-270">
                <a:latin typeface="Arial MT"/>
                <a:cs typeface="Arial MT"/>
              </a:rPr>
              <a:t>Gọi</a:t>
            </a:r>
            <a:r>
              <a:rPr dirty="0" sz="1800" spc="-23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D_c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baseline="-20833" sz="1800" spc="-345">
                <a:latin typeface="Courier New"/>
                <a:cs typeface="Courier New"/>
              </a:rPr>
              <a:t> </a:t>
            </a:r>
            <a:r>
              <a:rPr dirty="0" sz="1800" spc="-5">
                <a:latin typeface="Arial MT"/>
                <a:cs typeface="Arial MT"/>
              </a:rPr>
              <a:t>(</a:t>
            </a:r>
            <a:r>
              <a:rPr dirty="0" sz="1800" spc="-5">
                <a:latin typeface="Symbol"/>
                <a:cs typeface="Symbol"/>
              </a:rPr>
              <a:t></a:t>
            </a:r>
            <a:r>
              <a:rPr dirty="0" sz="1800" spc="-5">
                <a:latin typeface="Courier New"/>
                <a:cs typeface="Courier New"/>
              </a:rPr>
              <a:t>D_train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là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tập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các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văn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bản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trong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D_train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nhãn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lớp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endParaRPr baseline="-20833"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4939" y="4500626"/>
            <a:ext cx="495871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530"/>
              </a:spcBef>
              <a:buClr>
                <a:srgbClr val="3B822F"/>
              </a:buClr>
              <a:buChar char="•"/>
              <a:tabLst>
                <a:tab pos="209550" algn="l"/>
              </a:tabLst>
            </a:pPr>
            <a:r>
              <a:rPr dirty="0" sz="1800" spc="-650">
                <a:latin typeface="Arial MT"/>
                <a:cs typeface="Arial MT"/>
              </a:rPr>
              <a:t>Đố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ỗ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phân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endParaRPr baseline="-20833" sz="1800">
              <a:latin typeface="Courier New"/>
              <a:cs typeface="Courier New"/>
            </a:endParaRPr>
          </a:p>
          <a:p>
            <a:pPr marL="32321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solidFill>
                  <a:srgbClr val="006533"/>
                </a:solidFill>
                <a:latin typeface="Courier New"/>
                <a:cs typeface="Courier New"/>
              </a:rPr>
              <a:t>-</a:t>
            </a:r>
            <a:r>
              <a:rPr dirty="0" sz="1800" spc="-815">
                <a:solidFill>
                  <a:srgbClr val="00653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5">
                <a:latin typeface="Arial MT"/>
                <a:cs typeface="Arial MT"/>
              </a:rPr>
              <a:t> gi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xá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s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tr</a:t>
            </a:r>
            <a:r>
              <a:rPr dirty="0" sz="1800" spc="-610">
                <a:latin typeface="Arial MT"/>
                <a:cs typeface="Arial MT"/>
              </a:rPr>
              <a:t>ướ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phân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80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352030" y="4761991"/>
            <a:ext cx="607060" cy="591185"/>
            <a:chOff x="7352030" y="4761991"/>
            <a:chExt cx="607060" cy="591185"/>
          </a:xfrm>
        </p:grpSpPr>
        <p:sp>
          <p:nvSpPr>
            <p:cNvPr id="7" name="object 7"/>
            <p:cNvSpPr/>
            <p:nvPr/>
          </p:nvSpPr>
          <p:spPr>
            <a:xfrm>
              <a:off x="7357110" y="4767071"/>
              <a:ext cx="596900" cy="285750"/>
            </a:xfrm>
            <a:custGeom>
              <a:avLst/>
              <a:gdLst/>
              <a:ahLst/>
              <a:cxnLst/>
              <a:rect l="l" t="t" r="r" b="b"/>
              <a:pathLst>
                <a:path w="596900" h="285750">
                  <a:moveTo>
                    <a:pt x="0" y="0"/>
                  </a:moveTo>
                  <a:lnTo>
                    <a:pt x="0" y="285750"/>
                  </a:lnTo>
                </a:path>
                <a:path w="596900" h="285750">
                  <a:moveTo>
                    <a:pt x="596646" y="0"/>
                  </a:moveTo>
                  <a:lnTo>
                    <a:pt x="596646" y="285750"/>
                  </a:lnTo>
                </a:path>
              </a:pathLst>
            </a:custGeom>
            <a:ln w="9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538060" y="5126735"/>
              <a:ext cx="234315" cy="226695"/>
            </a:xfrm>
            <a:custGeom>
              <a:avLst/>
              <a:gdLst/>
              <a:ahLst/>
              <a:cxnLst/>
              <a:rect l="l" t="t" r="r" b="b"/>
              <a:pathLst>
                <a:path w="234315" h="226695">
                  <a:moveTo>
                    <a:pt x="9944" y="0"/>
                  </a:moveTo>
                  <a:lnTo>
                    <a:pt x="0" y="0"/>
                  </a:lnTo>
                  <a:lnTo>
                    <a:pt x="0" y="226314"/>
                  </a:lnTo>
                  <a:lnTo>
                    <a:pt x="9944" y="226314"/>
                  </a:lnTo>
                  <a:lnTo>
                    <a:pt x="9944" y="0"/>
                  </a:lnTo>
                  <a:close/>
                </a:path>
                <a:path w="234315" h="226695">
                  <a:moveTo>
                    <a:pt x="233972" y="0"/>
                  </a:moveTo>
                  <a:lnTo>
                    <a:pt x="224028" y="0"/>
                  </a:lnTo>
                  <a:lnTo>
                    <a:pt x="224028" y="226314"/>
                  </a:lnTo>
                  <a:lnTo>
                    <a:pt x="233972" y="226314"/>
                  </a:lnTo>
                  <a:lnTo>
                    <a:pt x="233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562342" y="5077748"/>
            <a:ext cx="19812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20" i="1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3781" y="5050068"/>
            <a:ext cx="641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7184" y="4718084"/>
            <a:ext cx="50927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20" i="1">
                <a:latin typeface="Times New Roman"/>
                <a:cs typeface="Times New Roman"/>
              </a:rPr>
              <a:t>D</a:t>
            </a:r>
            <a:r>
              <a:rPr dirty="0" sz="1850" spc="-120" i="1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Times New Roman"/>
                <a:cs typeface="Times New Roman"/>
              </a:rPr>
              <a:t>_</a:t>
            </a:r>
            <a:r>
              <a:rPr dirty="0" sz="1850" spc="-140">
                <a:latin typeface="Times New Roman"/>
                <a:cs typeface="Times New Roman"/>
              </a:rPr>
              <a:t> </a:t>
            </a:r>
            <a:r>
              <a:rPr dirty="0" sz="1850" spc="10" i="1">
                <a:latin typeface="Times New Roman"/>
                <a:cs typeface="Times New Roman"/>
              </a:rPr>
              <a:t>c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8539" y="4891057"/>
            <a:ext cx="146304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311910" algn="l"/>
              </a:tabLst>
            </a:pPr>
            <a:r>
              <a:rPr dirty="0" sz="1850" spc="40" i="1">
                <a:latin typeface="Times New Roman"/>
                <a:cs typeface="Times New Roman"/>
              </a:rPr>
              <a:t>P</a:t>
            </a:r>
            <a:r>
              <a:rPr dirty="0" sz="1850" spc="40">
                <a:latin typeface="Times New Roman"/>
                <a:cs typeface="Times New Roman"/>
              </a:rPr>
              <a:t>(</a:t>
            </a:r>
            <a:r>
              <a:rPr dirty="0" sz="1850" spc="40" i="1">
                <a:latin typeface="Times New Roman"/>
                <a:cs typeface="Times New Roman"/>
              </a:rPr>
              <a:t>c</a:t>
            </a:r>
            <a:r>
              <a:rPr dirty="0" sz="1850" spc="70" i="1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)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Symbol"/>
                <a:cs typeface="Symbol"/>
              </a:rPr>
              <a:t></a:t>
            </a:r>
            <a:r>
              <a:rPr dirty="0" u="sng" baseline="27027" sz="277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45454" sz="1650" spc="-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baseline="45454" sz="1650" spc="4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baseline="45454"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10689" y="5387594"/>
            <a:ext cx="7501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533"/>
                </a:solidFill>
                <a:latin typeface="Courier New"/>
                <a:cs typeface="Courier New"/>
              </a:rPr>
              <a:t>-</a:t>
            </a:r>
            <a:r>
              <a:rPr dirty="0" sz="1800" spc="-815">
                <a:solidFill>
                  <a:srgbClr val="006533"/>
                </a:solidFill>
                <a:latin typeface="Courier New"/>
                <a:cs typeface="Courier New"/>
              </a:rPr>
              <a:t> </a:t>
            </a:r>
            <a:r>
              <a:rPr dirty="0" sz="1800" spc="-434">
                <a:latin typeface="Arial MT"/>
                <a:cs typeface="Arial MT"/>
              </a:rPr>
              <a:t>Đối</a:t>
            </a:r>
            <a:r>
              <a:rPr dirty="0" sz="1800" spc="-27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với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mỗi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00">
                <a:latin typeface="Arial MT"/>
                <a:cs typeface="Arial MT"/>
              </a:rPr>
              <a:t>từ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khóa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>
                <a:latin typeface="Arial MT"/>
                <a:cs typeface="Arial MT"/>
              </a:rPr>
              <a:t> tính </a:t>
            </a:r>
            <a:r>
              <a:rPr dirty="0" sz="1800" spc="-5">
                <a:latin typeface="Arial MT"/>
                <a:cs typeface="Arial MT"/>
              </a:rPr>
              <a:t>xác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suất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300">
                <a:latin typeface="Arial MT"/>
                <a:cs typeface="Arial MT"/>
              </a:rPr>
              <a:t>từ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khóa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r>
              <a:rPr dirty="0" baseline="-20833" sz="1800" spc="-337">
                <a:latin typeface="Courier New"/>
                <a:cs typeface="Courier New"/>
              </a:rPr>
              <a:t> </a:t>
            </a:r>
            <a:r>
              <a:rPr dirty="0" sz="1800" spc="-200">
                <a:latin typeface="Arial MT"/>
                <a:cs typeface="Arial MT"/>
              </a:rPr>
              <a:t>xuất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4">
                <a:latin typeface="Arial MT"/>
                <a:cs typeface="Arial MT"/>
              </a:rPr>
              <a:t>hiện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35">
                <a:latin typeface="Arial MT"/>
                <a:cs typeface="Arial MT"/>
              </a:rPr>
              <a:t>đối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với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lớp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endParaRPr baseline="-20833"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742" y="5962970"/>
            <a:ext cx="100330" cy="5873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-630">
                <a:latin typeface="Symbol"/>
                <a:cs typeface="Symbol"/>
              </a:rPr>
              <a:t></a:t>
            </a:r>
            <a:endParaRPr sz="3650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31439" y="6203822"/>
            <a:ext cx="2882265" cy="128905"/>
            <a:chOff x="3131439" y="6203822"/>
            <a:chExt cx="2882265" cy="128905"/>
          </a:xfrm>
        </p:grpSpPr>
        <p:sp>
          <p:nvSpPr>
            <p:cNvPr id="17" name="object 17"/>
            <p:cNvSpPr/>
            <p:nvPr/>
          </p:nvSpPr>
          <p:spPr>
            <a:xfrm>
              <a:off x="5787060" y="6248399"/>
              <a:ext cx="192405" cy="83820"/>
            </a:xfrm>
            <a:custGeom>
              <a:avLst/>
              <a:gdLst/>
              <a:ahLst/>
              <a:cxnLst/>
              <a:rect l="l" t="t" r="r" b="b"/>
              <a:pathLst>
                <a:path w="192404" h="83820">
                  <a:moveTo>
                    <a:pt x="11315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11315" y="83820"/>
                  </a:lnTo>
                  <a:lnTo>
                    <a:pt x="11315" y="0"/>
                  </a:lnTo>
                  <a:close/>
                </a:path>
                <a:path w="192404" h="83820">
                  <a:moveTo>
                    <a:pt x="191909" y="0"/>
                  </a:moveTo>
                  <a:lnTo>
                    <a:pt x="180594" y="0"/>
                  </a:lnTo>
                  <a:lnTo>
                    <a:pt x="180594" y="83820"/>
                  </a:lnTo>
                  <a:lnTo>
                    <a:pt x="191909" y="83820"/>
                  </a:lnTo>
                  <a:lnTo>
                    <a:pt x="19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37154" y="6209537"/>
              <a:ext cx="2870835" cy="0"/>
            </a:xfrm>
            <a:custGeom>
              <a:avLst/>
              <a:gdLst/>
              <a:ahLst/>
              <a:cxnLst/>
              <a:rect l="l" t="t" r="r" b="b"/>
              <a:pathLst>
                <a:path w="2870835" h="0">
                  <a:moveTo>
                    <a:pt x="0" y="0"/>
                  </a:moveTo>
                  <a:lnTo>
                    <a:pt x="2870454" y="0"/>
                  </a:lnTo>
                </a:path>
              </a:pathLst>
            </a:custGeom>
            <a:ln w="11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417317" y="6151324"/>
            <a:ext cx="38163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3850" algn="l"/>
              </a:tabLst>
            </a:pPr>
            <a:r>
              <a:rPr dirty="0" sz="1250" spc="-5" i="1">
                <a:latin typeface="Times New Roman"/>
                <a:cs typeface="Times New Roman"/>
              </a:rPr>
              <a:t>j</a:t>
            </a:r>
            <a:r>
              <a:rPr dirty="0" sz="1250" spc="-5" i="1">
                <a:latin typeface="Times New Roman"/>
                <a:cs typeface="Times New Roman"/>
              </a:rPr>
              <a:t>	</a:t>
            </a:r>
            <a:r>
              <a:rPr dirty="0" sz="1250" spc="-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3147" y="5963874"/>
            <a:ext cx="69088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50" spc="90" i="1">
                <a:latin typeface="Times New Roman"/>
                <a:cs typeface="Times New Roman"/>
              </a:rPr>
              <a:t>d</a:t>
            </a:r>
            <a:r>
              <a:rPr dirty="0" baseline="-18518" sz="1350" spc="-7" i="1">
                <a:latin typeface="Times New Roman"/>
                <a:cs typeface="Times New Roman"/>
              </a:rPr>
              <a:t>k</a:t>
            </a:r>
            <a:r>
              <a:rPr dirty="0" baseline="-18518" sz="1350" spc="-127" i="1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Symbol"/>
                <a:cs typeface="Symbol"/>
              </a:rPr>
              <a:t></a:t>
            </a:r>
            <a:r>
              <a:rPr dirty="0" sz="1250" spc="-5" i="1">
                <a:latin typeface="Times New Roman"/>
                <a:cs typeface="Times New Roman"/>
              </a:rPr>
              <a:t>D</a:t>
            </a:r>
            <a:r>
              <a:rPr dirty="0" sz="1250" spc="-125" i="1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_</a:t>
            </a:r>
            <a:r>
              <a:rPr dirty="0" sz="1250" spc="-130">
                <a:latin typeface="Times New Roman"/>
                <a:cs typeface="Times New Roman"/>
              </a:rPr>
              <a:t> </a:t>
            </a:r>
            <a:r>
              <a:rPr dirty="0" sz="1250" spc="-10" i="1">
                <a:latin typeface="Times New Roman"/>
                <a:cs typeface="Times New Roman"/>
              </a:rPr>
              <a:t>c</a:t>
            </a:r>
            <a:r>
              <a:rPr dirty="0" baseline="-18518" sz="1350" spc="-7" i="1">
                <a:latin typeface="Times New Roman"/>
                <a:cs typeface="Times New Roman"/>
              </a:rPr>
              <a:t>i</a:t>
            </a:r>
            <a:endParaRPr baseline="-18518"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8502" y="5562158"/>
            <a:ext cx="2152015" cy="5873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001394" algn="l"/>
              </a:tabLst>
            </a:pPr>
            <a:r>
              <a:rPr dirty="0" sz="3650" spc="-840">
                <a:latin typeface="Symbol"/>
                <a:cs typeface="Symbol"/>
              </a:rPr>
              <a:t></a:t>
            </a:r>
            <a:r>
              <a:rPr dirty="0" baseline="-7777" sz="3750" spc="-15">
                <a:latin typeface="Symbol"/>
                <a:cs typeface="Symbol"/>
              </a:rPr>
              <a:t></a:t>
            </a:r>
            <a:r>
              <a:rPr dirty="0" baseline="-7777" sz="3750">
                <a:latin typeface="Times New Roman"/>
                <a:cs typeface="Times New Roman"/>
              </a:rPr>
              <a:t>	</a:t>
            </a:r>
            <a:r>
              <a:rPr dirty="0" sz="1750" spc="40" i="1">
                <a:latin typeface="Times New Roman"/>
                <a:cs typeface="Times New Roman"/>
              </a:rPr>
              <a:t>n</a:t>
            </a:r>
            <a:r>
              <a:rPr dirty="0" sz="1750" spc="55">
                <a:latin typeface="Times New Roman"/>
                <a:cs typeface="Times New Roman"/>
              </a:rPr>
              <a:t>(</a:t>
            </a:r>
            <a:r>
              <a:rPr dirty="0" sz="1750" spc="160" i="1">
                <a:latin typeface="Times New Roman"/>
                <a:cs typeface="Times New Roman"/>
              </a:rPr>
              <a:t>d</a:t>
            </a:r>
            <a:r>
              <a:rPr dirty="0" baseline="-20000" sz="1875" spc="-7" i="1">
                <a:latin typeface="Times New Roman"/>
                <a:cs typeface="Times New Roman"/>
              </a:rPr>
              <a:t>k</a:t>
            </a:r>
            <a:r>
              <a:rPr dirty="0" baseline="-20000" sz="1875" spc="-15" i="1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,</a:t>
            </a:r>
            <a:r>
              <a:rPr dirty="0" sz="1750" spc="5" i="1">
                <a:latin typeface="Times New Roman"/>
                <a:cs typeface="Times New Roman"/>
              </a:rPr>
              <a:t>t</a:t>
            </a:r>
            <a:r>
              <a:rPr dirty="0" sz="1750" spc="15" i="1">
                <a:latin typeface="Times New Roman"/>
                <a:cs typeface="Times New Roman"/>
              </a:rPr>
              <a:t> </a:t>
            </a:r>
            <a:r>
              <a:rPr dirty="0" baseline="-20000" sz="1875" spc="-7" i="1">
                <a:latin typeface="Times New Roman"/>
                <a:cs typeface="Times New Roman"/>
              </a:rPr>
              <a:t>j</a:t>
            </a:r>
            <a:r>
              <a:rPr dirty="0" baseline="-20000" sz="1875" spc="-209" i="1">
                <a:latin typeface="Times New Roman"/>
                <a:cs typeface="Times New Roman"/>
              </a:rPr>
              <a:t> </a:t>
            </a:r>
            <a:r>
              <a:rPr dirty="0" sz="1750" spc="85">
                <a:latin typeface="Times New Roman"/>
                <a:cs typeface="Times New Roman"/>
              </a:rPr>
              <a:t>)</a:t>
            </a:r>
            <a:r>
              <a:rPr dirty="0" sz="3650" spc="-600">
                <a:latin typeface="Symbol"/>
                <a:cs typeface="Symbol"/>
              </a:rPr>
              <a:t></a:t>
            </a:r>
            <a:r>
              <a:rPr dirty="0" sz="1750" spc="165">
                <a:latin typeface="Symbol"/>
                <a:cs typeface="Symbol"/>
              </a:rPr>
              <a:t></a:t>
            </a:r>
            <a:r>
              <a:rPr dirty="0" sz="1750" spc="15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93472" y="6027088"/>
            <a:ext cx="99568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7200" algn="l"/>
              </a:tabLst>
            </a:pPr>
            <a:r>
              <a:rPr dirty="0" sz="1750" spc="70" i="1">
                <a:latin typeface="Times New Roman"/>
                <a:cs typeface="Times New Roman"/>
              </a:rPr>
              <a:t>P</a:t>
            </a:r>
            <a:r>
              <a:rPr dirty="0" sz="1750">
                <a:latin typeface="Times New Roman"/>
                <a:cs typeface="Times New Roman"/>
              </a:rPr>
              <a:t>(</a:t>
            </a:r>
            <a:r>
              <a:rPr dirty="0" sz="1750" spc="5" i="1">
                <a:latin typeface="Times New Roman"/>
                <a:cs typeface="Times New Roman"/>
              </a:rPr>
              <a:t>t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5">
                <a:latin typeface="Times New Roman"/>
                <a:cs typeface="Times New Roman"/>
              </a:rPr>
              <a:t>|</a:t>
            </a:r>
            <a:r>
              <a:rPr dirty="0" sz="1750" spc="-95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c</a:t>
            </a:r>
            <a:r>
              <a:rPr dirty="0" sz="1750" spc="185" i="1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)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15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27140" y="5880608"/>
            <a:ext cx="29102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(</a:t>
            </a:r>
            <a:r>
              <a:rPr dirty="0" sz="1600" spc="-5">
                <a:latin typeface="Courier New"/>
                <a:cs typeface="Courier New"/>
              </a:rPr>
              <a:t>n(</a:t>
            </a:r>
            <a:r>
              <a:rPr dirty="0" sz="1600">
                <a:latin typeface="Courier New"/>
                <a:cs typeface="Courier New"/>
              </a:rPr>
              <a:t>d</a:t>
            </a:r>
            <a:r>
              <a:rPr dirty="0" sz="1600" spc="-3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,</a:t>
            </a:r>
            <a:r>
              <a:rPr dirty="0" sz="1600">
                <a:latin typeface="Courier New"/>
                <a:cs typeface="Courier New"/>
              </a:rPr>
              <a:t>t</a:t>
            </a:r>
            <a:r>
              <a:rPr dirty="0" sz="1600" spc="-32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)</a:t>
            </a:r>
            <a:r>
              <a:rPr dirty="0" sz="1600">
                <a:latin typeface="Arial MT"/>
                <a:cs typeface="Arial MT"/>
              </a:rPr>
              <a:t>: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</a:t>
            </a:r>
            <a:r>
              <a:rPr dirty="0" sz="1600" spc="-710">
                <a:latin typeface="Arial MT"/>
                <a:cs typeface="Arial MT"/>
              </a:rPr>
              <a:t>ố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l</a:t>
            </a:r>
            <a:r>
              <a:rPr dirty="0" sz="1600" spc="-715">
                <a:latin typeface="Arial MT"/>
                <a:cs typeface="Arial MT"/>
              </a:rPr>
              <a:t>ầ</a:t>
            </a: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x</a:t>
            </a:r>
            <a:r>
              <a:rPr dirty="0" sz="1600" spc="-5">
                <a:latin typeface="Arial MT"/>
                <a:cs typeface="Arial MT"/>
              </a:rPr>
              <a:t>u</a:t>
            </a:r>
            <a:r>
              <a:rPr dirty="0" sz="1600" spc="-715">
                <a:latin typeface="Arial MT"/>
                <a:cs typeface="Arial MT"/>
              </a:rPr>
              <a:t>ấ</a:t>
            </a:r>
            <a:r>
              <a:rPr dirty="0" sz="1600">
                <a:latin typeface="Arial MT"/>
                <a:cs typeface="Arial MT"/>
              </a:rPr>
              <a:t>t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hi</a:t>
            </a:r>
            <a:r>
              <a:rPr dirty="0" sz="1600" spc="-715">
                <a:latin typeface="Arial MT"/>
                <a:cs typeface="Arial MT"/>
              </a:rPr>
              <a:t>ệ</a:t>
            </a: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</a:t>
            </a:r>
            <a:r>
              <a:rPr dirty="0" sz="1600" spc="-715">
                <a:latin typeface="Arial MT"/>
                <a:cs typeface="Arial MT"/>
              </a:rPr>
              <a:t>ủ</a:t>
            </a:r>
            <a:r>
              <a:rPr dirty="0" sz="160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7200" y="5353050"/>
            <a:ext cx="9144000" cy="1962150"/>
            <a:chOff x="457200" y="5353050"/>
            <a:chExt cx="9144000" cy="1962150"/>
          </a:xfrm>
        </p:grpSpPr>
        <p:sp>
          <p:nvSpPr>
            <p:cNvPr id="25" name="object 25"/>
            <p:cNvSpPr/>
            <p:nvPr/>
          </p:nvSpPr>
          <p:spPr>
            <a:xfrm>
              <a:off x="7538060" y="5353049"/>
              <a:ext cx="234315" cy="59690"/>
            </a:xfrm>
            <a:custGeom>
              <a:avLst/>
              <a:gdLst/>
              <a:ahLst/>
              <a:cxnLst/>
              <a:rect l="l" t="t" r="r" b="b"/>
              <a:pathLst>
                <a:path w="234315" h="59689">
                  <a:moveTo>
                    <a:pt x="9944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9944" y="59436"/>
                  </a:lnTo>
                  <a:lnTo>
                    <a:pt x="9944" y="0"/>
                  </a:lnTo>
                  <a:close/>
                </a:path>
                <a:path w="234315" h="59689">
                  <a:moveTo>
                    <a:pt x="233972" y="0"/>
                  </a:moveTo>
                  <a:lnTo>
                    <a:pt x="224028" y="0"/>
                  </a:lnTo>
                  <a:lnTo>
                    <a:pt x="224028" y="59436"/>
                  </a:lnTo>
                  <a:lnTo>
                    <a:pt x="233972" y="59436"/>
                  </a:lnTo>
                  <a:lnTo>
                    <a:pt x="233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7200" y="63322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787059" y="6332219"/>
              <a:ext cx="192405" cy="194310"/>
            </a:xfrm>
            <a:custGeom>
              <a:avLst/>
              <a:gdLst/>
              <a:ahLst/>
              <a:cxnLst/>
              <a:rect l="l" t="t" r="r" b="b"/>
              <a:pathLst>
                <a:path w="192404" h="194309">
                  <a:moveTo>
                    <a:pt x="11315" y="0"/>
                  </a:moveTo>
                  <a:lnTo>
                    <a:pt x="0" y="0"/>
                  </a:lnTo>
                  <a:lnTo>
                    <a:pt x="0" y="194310"/>
                  </a:lnTo>
                  <a:lnTo>
                    <a:pt x="11315" y="194310"/>
                  </a:lnTo>
                  <a:lnTo>
                    <a:pt x="11315" y="0"/>
                  </a:lnTo>
                  <a:close/>
                </a:path>
                <a:path w="192404" h="194309">
                  <a:moveTo>
                    <a:pt x="191909" y="0"/>
                  </a:moveTo>
                  <a:lnTo>
                    <a:pt x="180594" y="0"/>
                  </a:lnTo>
                  <a:lnTo>
                    <a:pt x="180594" y="194310"/>
                  </a:lnTo>
                  <a:lnTo>
                    <a:pt x="191909" y="194310"/>
                  </a:lnTo>
                  <a:lnTo>
                    <a:pt x="191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5031748" y="6329640"/>
            <a:ext cx="40195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4320" algn="l"/>
              </a:tabLst>
            </a:pPr>
            <a:r>
              <a:rPr dirty="0" sz="1250" spc="-5" i="1">
                <a:latin typeface="Times New Roman"/>
                <a:cs typeface="Times New Roman"/>
              </a:rPr>
              <a:t>k</a:t>
            </a:r>
            <a:r>
              <a:rPr dirty="0" sz="1250" spc="-5" i="1">
                <a:latin typeface="Times New Roman"/>
                <a:cs typeface="Times New Roman"/>
              </a:rPr>
              <a:t>	</a:t>
            </a:r>
            <a:r>
              <a:rPr dirty="0" sz="1250" spc="-5" i="1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32</a:t>
            </a:fld>
          </a:p>
        </p:txBody>
      </p:sp>
      <p:sp>
        <p:nvSpPr>
          <p:cNvPr id="30" name="object 30"/>
          <p:cNvSpPr txBox="1"/>
          <p:nvPr/>
        </p:nvSpPr>
        <p:spPr>
          <a:xfrm>
            <a:off x="3190748" y="6159913"/>
            <a:ext cx="1151890" cy="405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3130" algn="l"/>
              </a:tabLst>
            </a:pPr>
            <a:r>
              <a:rPr dirty="0" sz="2500" spc="-10">
                <a:latin typeface="Symbol"/>
                <a:cs typeface="Symbol"/>
              </a:rPr>
              <a:t></a:t>
            </a:r>
            <a:r>
              <a:rPr dirty="0" sz="2500" spc="-10">
                <a:latin typeface="Times New Roman"/>
                <a:cs typeface="Times New Roman"/>
              </a:rPr>
              <a:t>	</a:t>
            </a:r>
            <a:r>
              <a:rPr dirty="0" sz="2500" spc="-10">
                <a:latin typeface="Symbol"/>
                <a:cs typeface="Symbol"/>
              </a:rPr>
              <a:t>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99285" y="6364685"/>
            <a:ext cx="130048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34085" algn="l"/>
              </a:tabLst>
            </a:pPr>
            <a:r>
              <a:rPr dirty="0" sz="1250" spc="90" i="1">
                <a:latin typeface="Times New Roman"/>
                <a:cs typeface="Times New Roman"/>
              </a:rPr>
              <a:t>d</a:t>
            </a:r>
            <a:r>
              <a:rPr dirty="0" baseline="-18518" sz="1350" spc="-7" i="1">
                <a:latin typeface="Times New Roman"/>
                <a:cs typeface="Times New Roman"/>
              </a:rPr>
              <a:t>k</a:t>
            </a:r>
            <a:r>
              <a:rPr dirty="0" baseline="-18518" sz="1350" spc="-127" i="1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Symbol"/>
                <a:cs typeface="Symbol"/>
              </a:rPr>
              <a:t></a:t>
            </a:r>
            <a:r>
              <a:rPr dirty="0" sz="1250" spc="-5" i="1">
                <a:latin typeface="Times New Roman"/>
                <a:cs typeface="Times New Roman"/>
              </a:rPr>
              <a:t>D</a:t>
            </a:r>
            <a:r>
              <a:rPr dirty="0" sz="1250" spc="-125" i="1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_</a:t>
            </a:r>
            <a:r>
              <a:rPr dirty="0" sz="1250" spc="-135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c</a:t>
            </a:r>
            <a:r>
              <a:rPr dirty="0" baseline="-18518" sz="1350" spc="-7" i="1">
                <a:latin typeface="Times New Roman"/>
                <a:cs typeface="Times New Roman"/>
              </a:rPr>
              <a:t>i</a:t>
            </a:r>
            <a:r>
              <a:rPr dirty="0" baseline="-18518" sz="1350" i="1">
                <a:latin typeface="Times New Roman"/>
                <a:cs typeface="Times New Roman"/>
              </a:rPr>
              <a:t>	</a:t>
            </a:r>
            <a:r>
              <a:rPr dirty="0" sz="1250" spc="55" i="1">
                <a:latin typeface="Times New Roman"/>
                <a:cs typeface="Times New Roman"/>
              </a:rPr>
              <a:t>t</a:t>
            </a:r>
            <a:r>
              <a:rPr dirty="0" baseline="-18518" sz="1350" spc="-15" i="1">
                <a:latin typeface="Times New Roman"/>
                <a:cs typeface="Times New Roman"/>
              </a:rPr>
              <a:t>m</a:t>
            </a:r>
            <a:r>
              <a:rPr dirty="0" baseline="-18518" sz="1350" spc="-217" i="1">
                <a:latin typeface="Times New Roman"/>
                <a:cs typeface="Times New Roman"/>
              </a:rPr>
              <a:t> </a:t>
            </a:r>
            <a:r>
              <a:rPr dirty="0" sz="1250" spc="-140">
                <a:latin typeface="Symbol"/>
                <a:cs typeface="Symbol"/>
              </a:rPr>
              <a:t></a:t>
            </a:r>
            <a:r>
              <a:rPr dirty="0" sz="1250" spc="-5" i="1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01794" y="5963732"/>
            <a:ext cx="1240790" cy="5873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2120" algn="l"/>
                <a:tab pos="749935" algn="l"/>
              </a:tabLst>
            </a:pPr>
            <a:r>
              <a:rPr dirty="0" sz="1750" spc="45" i="1">
                <a:latin typeface="Times New Roman"/>
                <a:cs typeface="Times New Roman"/>
              </a:rPr>
              <a:t>n</a:t>
            </a:r>
            <a:r>
              <a:rPr dirty="0" sz="1750" spc="55">
                <a:latin typeface="Times New Roman"/>
                <a:cs typeface="Times New Roman"/>
              </a:rPr>
              <a:t>(</a:t>
            </a:r>
            <a:r>
              <a:rPr dirty="0" sz="1750" spc="15" i="1">
                <a:latin typeface="Times New Roman"/>
                <a:cs typeface="Times New Roman"/>
              </a:rPr>
              <a:t>d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5">
                <a:latin typeface="Times New Roman"/>
                <a:cs typeface="Times New Roman"/>
              </a:rPr>
              <a:t>,</a:t>
            </a:r>
            <a:r>
              <a:rPr dirty="0" sz="1750" spc="-275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t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85">
                <a:latin typeface="Times New Roman"/>
                <a:cs typeface="Times New Roman"/>
              </a:rPr>
              <a:t>)</a:t>
            </a:r>
            <a:r>
              <a:rPr dirty="0" sz="3650" spc="-605">
                <a:latin typeface="Symbol"/>
                <a:cs typeface="Symbol"/>
              </a:rPr>
              <a:t></a:t>
            </a:r>
            <a:r>
              <a:rPr dirty="0" sz="1750" spc="15">
                <a:latin typeface="Symbol"/>
                <a:cs typeface="Symbol"/>
              </a:rPr>
              <a:t></a:t>
            </a:r>
            <a:r>
              <a:rPr dirty="0" sz="1750" spc="70">
                <a:latin typeface="Times New Roman"/>
                <a:cs typeface="Times New Roman"/>
              </a:rPr>
              <a:t> </a:t>
            </a:r>
            <a:r>
              <a:rPr dirty="0" sz="1750" spc="15" i="1">
                <a:latin typeface="Times New Roman"/>
                <a:cs typeface="Times New Roman"/>
              </a:rPr>
              <a:t>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01740" y="5998717"/>
            <a:ext cx="2654935" cy="3956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471170">
              <a:lnSpc>
                <a:spcPts val="1115"/>
              </a:lnSpc>
              <a:spcBef>
                <a:spcPts val="114"/>
              </a:spcBef>
              <a:tabLst>
                <a:tab pos="796925" algn="l"/>
              </a:tabLst>
            </a:pPr>
            <a:r>
              <a:rPr dirty="0" sz="1050" spc="10">
                <a:latin typeface="Courier New"/>
                <a:cs typeface="Courier New"/>
              </a:rPr>
              <a:t>k	j</a:t>
            </a:r>
            <a:endParaRPr sz="1050">
              <a:latin typeface="Courier New"/>
              <a:cs typeface="Courier New"/>
            </a:endParaRPr>
          </a:p>
          <a:p>
            <a:pPr marL="38100">
              <a:lnSpc>
                <a:spcPts val="1775"/>
              </a:lnSpc>
            </a:pPr>
            <a:r>
              <a:rPr dirty="0" sz="1600" spc="-5">
                <a:latin typeface="Arial MT"/>
                <a:cs typeface="Arial MT"/>
              </a:rPr>
              <a:t>t</a:t>
            </a:r>
            <a:r>
              <a:rPr dirty="0" sz="1600" spc="-530">
                <a:latin typeface="Arial MT"/>
                <a:cs typeface="Arial MT"/>
              </a:rPr>
              <a:t>ừ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khó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t</a:t>
            </a:r>
            <a:r>
              <a:rPr dirty="0" baseline="-21164" sz="1575" spc="15">
                <a:latin typeface="Courier New"/>
                <a:cs typeface="Courier New"/>
              </a:rPr>
              <a:t>j</a:t>
            </a:r>
            <a:r>
              <a:rPr dirty="0" baseline="-21164" sz="1575" spc="-270">
                <a:latin typeface="Courier New"/>
                <a:cs typeface="Courier New"/>
              </a:rPr>
              <a:t> </a:t>
            </a:r>
            <a:r>
              <a:rPr dirty="0" sz="1600" spc="-5">
                <a:latin typeface="Arial MT"/>
                <a:cs typeface="Arial MT"/>
              </a:rPr>
              <a:t>tron</a:t>
            </a:r>
            <a:r>
              <a:rPr dirty="0" sz="1600">
                <a:latin typeface="Arial MT"/>
                <a:cs typeface="Arial MT"/>
              </a:rPr>
              <a:t>g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</a:t>
            </a:r>
            <a:r>
              <a:rPr dirty="0" sz="1600" spc="-715">
                <a:latin typeface="Arial MT"/>
                <a:cs typeface="Arial MT"/>
              </a:rPr>
              <a:t>ă</a:t>
            </a: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</a:t>
            </a:r>
            <a:r>
              <a:rPr dirty="0" sz="1600" spc="-715">
                <a:latin typeface="Arial MT"/>
                <a:cs typeface="Arial MT"/>
              </a:rPr>
              <a:t>ả</a:t>
            </a: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d</a:t>
            </a:r>
            <a:r>
              <a:rPr dirty="0" baseline="-21164" sz="1575" spc="15">
                <a:latin typeface="Courier New"/>
                <a:cs typeface="Courier New"/>
              </a:rPr>
              <a:t>k</a:t>
            </a:r>
            <a:r>
              <a:rPr dirty="0" sz="1600"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Phân</a:t>
            </a:r>
            <a:r>
              <a:rPr dirty="0" sz="4000" spc="-5"/>
              <a:t> loại </a:t>
            </a:r>
            <a:r>
              <a:rPr dirty="0" sz="4000"/>
              <a:t>văn</a:t>
            </a:r>
            <a:r>
              <a:rPr dirty="0" sz="4000" spc="-5"/>
              <a:t> bản bằng</a:t>
            </a:r>
            <a:r>
              <a:rPr dirty="0" sz="4000" spc="-15"/>
              <a:t> </a:t>
            </a:r>
            <a:r>
              <a:rPr dirty="0" sz="4000" spc="-5"/>
              <a:t>NB</a:t>
            </a:r>
            <a:r>
              <a:rPr dirty="0" sz="4000" spc="-15"/>
              <a:t> </a:t>
            </a:r>
            <a:r>
              <a:rPr dirty="0" sz="4000" spc="-5"/>
              <a:t>(2)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0439" y="1586738"/>
            <a:ext cx="8105140" cy="2040889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4000" algn="l"/>
                <a:tab pos="5041900" algn="l"/>
              </a:tabLst>
            </a:pPr>
            <a:r>
              <a:rPr dirty="0" sz="2400" spc="-869">
                <a:latin typeface="Arial MT"/>
                <a:cs typeface="Arial MT"/>
              </a:rPr>
              <a:t>Để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phân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lớp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một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văn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360">
                <a:latin typeface="Arial MT"/>
                <a:cs typeface="Arial MT"/>
              </a:rPr>
              <a:t>bản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mới	</a:t>
            </a:r>
            <a:r>
              <a:rPr dirty="0" sz="2400" spc="-5">
                <a:latin typeface="Courier New"/>
                <a:cs typeface="Courier New"/>
              </a:rPr>
              <a:t>d</a:t>
            </a:r>
            <a:endParaRPr sz="2400">
              <a:latin typeface="Courier New"/>
              <a:cs typeface="Courier New"/>
            </a:endParaRPr>
          </a:p>
          <a:p>
            <a:pPr marL="254000" indent="-228600">
              <a:lnSpc>
                <a:spcPct val="100000"/>
              </a:lnSpc>
              <a:spcBef>
                <a:spcPts val="7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4000" algn="l"/>
              </a:tabLst>
            </a:pPr>
            <a:r>
              <a:rPr dirty="0" sz="2400" spc="-5">
                <a:latin typeface="Arial MT"/>
                <a:cs typeface="Arial MT"/>
              </a:rPr>
              <a:t>Gia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phâ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p</a:t>
            </a:r>
            <a:endParaRPr sz="2400">
              <a:latin typeface="Arial MT"/>
              <a:cs typeface="Arial MT"/>
            </a:endParaRPr>
          </a:p>
          <a:p>
            <a:pPr lvl="1" marL="711200" marR="43180" indent="-172085">
              <a:lnSpc>
                <a:spcPct val="100000"/>
              </a:lnSpc>
              <a:spcBef>
                <a:spcPts val="470"/>
              </a:spcBef>
              <a:buClr>
                <a:srgbClr val="3B822F"/>
              </a:buClr>
              <a:buChar char="•"/>
              <a:tabLst>
                <a:tab pos="711200" algn="l"/>
              </a:tabLst>
            </a:pPr>
            <a:r>
              <a:rPr dirty="0" sz="2000" spc="-335">
                <a:latin typeface="Arial MT"/>
                <a:cs typeface="Arial MT"/>
              </a:rPr>
              <a:t>Từ</a:t>
            </a:r>
            <a:r>
              <a:rPr dirty="0" sz="2000" spc="-2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văn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bản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trích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tập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T_d</a:t>
            </a:r>
            <a:r>
              <a:rPr dirty="0" sz="2000" spc="-645">
                <a:latin typeface="Courier New"/>
                <a:cs typeface="Courier New"/>
              </a:rPr>
              <a:t> </a:t>
            </a:r>
            <a:r>
              <a:rPr dirty="0" sz="2000" spc="-305">
                <a:latin typeface="Arial MT"/>
                <a:cs typeface="Arial MT"/>
              </a:rPr>
              <a:t>gồm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335">
                <a:latin typeface="Arial MT"/>
                <a:cs typeface="Arial MT"/>
              </a:rPr>
              <a:t>từ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khóa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(keywords)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t</a:t>
            </a:r>
            <a:r>
              <a:rPr dirty="0" baseline="-21367" sz="1950" spc="7">
                <a:latin typeface="Courier New"/>
                <a:cs typeface="Courier New"/>
              </a:rPr>
              <a:t>j</a:t>
            </a:r>
            <a:r>
              <a:rPr dirty="0" baseline="-21367" sz="1950" spc="-337">
                <a:latin typeface="Courier New"/>
                <a:cs typeface="Courier New"/>
              </a:rPr>
              <a:t> </a:t>
            </a:r>
            <a:r>
              <a:rPr dirty="0" sz="2000" spc="-450">
                <a:latin typeface="Arial MT"/>
                <a:cs typeface="Arial MT"/>
              </a:rPr>
              <a:t>đã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1445">
                <a:latin typeface="Arial MT"/>
                <a:cs typeface="Arial MT"/>
              </a:rPr>
              <a:t>ĩ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5">
                <a:latin typeface="Courier New"/>
                <a:cs typeface="Courier New"/>
              </a:rPr>
              <a:t>T_d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 spc="-5">
                <a:latin typeface="Symbol"/>
                <a:cs typeface="Symbol"/>
              </a:rPr>
              <a:t>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</a:t>
            </a:r>
            <a:r>
              <a:rPr dirty="0" sz="2000" spc="-5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lvl="1" marL="711200" indent="-1714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Font typeface="Arial MT"/>
              <a:buChar char="•"/>
              <a:tabLst>
                <a:tab pos="711200" algn="l"/>
              </a:tabLst>
            </a:pPr>
            <a:r>
              <a:rPr dirty="0" sz="2000" spc="-5" b="1">
                <a:latin typeface="Arial"/>
                <a:cs typeface="Arial"/>
              </a:rPr>
              <a:t>Giả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sử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(assumption)</a:t>
            </a:r>
            <a:r>
              <a:rPr dirty="0" sz="2000" spc="-5">
                <a:latin typeface="Arial MT"/>
                <a:cs typeface="Arial MT"/>
              </a:rPr>
              <a:t>.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suất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từ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khóa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t</a:t>
            </a:r>
            <a:r>
              <a:rPr dirty="0" baseline="-21367" sz="1950" spc="7">
                <a:latin typeface="Courier New"/>
                <a:cs typeface="Courier New"/>
              </a:rPr>
              <a:t>j</a:t>
            </a:r>
            <a:r>
              <a:rPr dirty="0" baseline="-21367" sz="1950" spc="-337">
                <a:latin typeface="Courier New"/>
                <a:cs typeface="Courier New"/>
              </a:rPr>
              <a:t> </a:t>
            </a:r>
            <a:r>
              <a:rPr dirty="0" sz="2000" spc="-229">
                <a:latin typeface="Arial MT"/>
                <a:cs typeface="Arial MT"/>
              </a:rPr>
              <a:t>xuất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hiện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089" y="3513923"/>
            <a:ext cx="7390765" cy="150050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790"/>
              </a:spcBef>
            </a:pPr>
            <a:r>
              <a:rPr dirty="0" sz="2000" spc="5">
                <a:latin typeface="Courier New"/>
                <a:cs typeface="Courier New"/>
              </a:rPr>
              <a:t>c</a:t>
            </a:r>
            <a:r>
              <a:rPr dirty="0" baseline="-21367" sz="1950" spc="7">
                <a:latin typeface="Courier New"/>
                <a:cs typeface="Courier New"/>
              </a:rPr>
              <a:t>i</a:t>
            </a:r>
            <a:r>
              <a:rPr dirty="0" baseline="-21367" sz="1950" spc="-359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độc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lập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780">
                <a:latin typeface="Arial MT"/>
                <a:cs typeface="Arial MT"/>
              </a:rPr>
              <a:t>vị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trí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của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từ</a:t>
            </a:r>
            <a:r>
              <a:rPr dirty="0" sz="2000" spc="-5">
                <a:latin typeface="Arial MT"/>
                <a:cs typeface="Arial MT"/>
              </a:rPr>
              <a:t> khóa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-3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 </a:t>
            </a:r>
            <a:r>
              <a:rPr dirty="0" sz="2000" spc="-300">
                <a:latin typeface="Arial MT"/>
                <a:cs typeface="Arial MT"/>
              </a:rPr>
              <a:t>văn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bản</a:t>
            </a:r>
            <a:endParaRPr sz="2000">
              <a:latin typeface="Arial MT"/>
              <a:cs typeface="Arial MT"/>
            </a:endParaRPr>
          </a:p>
          <a:p>
            <a:pPr marL="707390">
              <a:lnSpc>
                <a:spcPct val="100000"/>
              </a:lnSpc>
              <a:spcBef>
                <a:spcPts val="630"/>
              </a:spcBef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5">
                <a:latin typeface="Courier New"/>
                <a:cs typeface="Courier New"/>
              </a:rPr>
              <a:t>t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r>
              <a:rPr dirty="0" baseline="-20833" sz="1800" spc="-345">
                <a:latin typeface="Courier New"/>
                <a:cs typeface="Courier New"/>
              </a:rPr>
              <a:t> </a:t>
            </a:r>
            <a:r>
              <a:rPr dirty="0" sz="1800" spc="-620">
                <a:latin typeface="Arial MT"/>
                <a:cs typeface="Arial MT"/>
              </a:rPr>
              <a:t>ở</a:t>
            </a:r>
            <a:r>
              <a:rPr dirty="0" sz="1800" spc="-5">
                <a:latin typeface="Arial MT"/>
                <a:cs typeface="Arial MT"/>
              </a:rPr>
              <a:t> v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>
                <a:latin typeface="Arial MT"/>
                <a:cs typeface="Arial MT"/>
              </a:rPr>
              <a:t>í </a:t>
            </a:r>
            <a:r>
              <a:rPr dirty="0" sz="1800" spc="-10">
                <a:latin typeface="Courier New"/>
                <a:cs typeface="Courier New"/>
              </a:rPr>
              <a:t>k|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 </a:t>
            </a:r>
            <a:r>
              <a:rPr dirty="0" sz="1800" spc="-5">
                <a:latin typeface="Arial MT"/>
                <a:cs typeface="Arial MT"/>
              </a:rPr>
              <a:t>P(</a:t>
            </a:r>
            <a:r>
              <a:rPr dirty="0" sz="1800" spc="-10">
                <a:latin typeface="Courier New"/>
                <a:cs typeface="Courier New"/>
              </a:rPr>
              <a:t>t</a:t>
            </a:r>
            <a:r>
              <a:rPr dirty="0" baseline="-20833" sz="1800" spc="-7">
                <a:latin typeface="Courier New"/>
                <a:cs typeface="Courier New"/>
              </a:rPr>
              <a:t>j</a:t>
            </a:r>
            <a:r>
              <a:rPr dirty="0" baseline="-20833" sz="1800" spc="-337">
                <a:latin typeface="Courier New"/>
                <a:cs typeface="Courier New"/>
              </a:rPr>
              <a:t> </a:t>
            </a:r>
            <a:r>
              <a:rPr dirty="0" sz="1800" spc="-620">
                <a:latin typeface="Arial MT"/>
                <a:cs typeface="Arial MT"/>
              </a:rPr>
              <a:t>ở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tr</a:t>
            </a:r>
            <a:r>
              <a:rPr dirty="0" sz="1800">
                <a:latin typeface="Arial MT"/>
                <a:cs typeface="Arial MT"/>
              </a:rPr>
              <a:t>í </a:t>
            </a:r>
            <a:r>
              <a:rPr dirty="0" sz="1800" spc="-10">
                <a:latin typeface="Courier New"/>
                <a:cs typeface="Courier New"/>
              </a:rPr>
              <a:t>m|</a:t>
            </a:r>
            <a:r>
              <a:rPr dirty="0" sz="1800" spc="-5">
                <a:latin typeface="Courier New"/>
                <a:cs typeface="Courier New"/>
              </a:rPr>
              <a:t>c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sz="1800" spc="-5">
                <a:latin typeface="Arial MT"/>
                <a:cs typeface="Arial MT"/>
              </a:rPr>
              <a:t>)</a:t>
            </a:r>
            <a:r>
              <a:rPr dirty="0" sz="1800">
                <a:latin typeface="Arial MT"/>
                <a:cs typeface="Arial MT"/>
              </a:rPr>
              <a:t>,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Symbol"/>
                <a:cs typeface="Symbol"/>
              </a:rPr>
              <a:t></a:t>
            </a:r>
            <a:r>
              <a:rPr dirty="0" sz="1800" spc="-5">
                <a:latin typeface="Courier New"/>
                <a:cs typeface="Courier New"/>
              </a:rPr>
              <a:t>k</a:t>
            </a:r>
            <a:r>
              <a:rPr dirty="0" sz="1800" spc="-5">
                <a:latin typeface="Arial MT"/>
                <a:cs typeface="Arial MT"/>
              </a:rPr>
              <a:t>,</a:t>
            </a:r>
            <a:r>
              <a:rPr dirty="0" sz="1800" spc="-5"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  <a:p>
            <a:pPr marL="209550" marR="30480" indent="-172085">
              <a:lnSpc>
                <a:spcPct val="100000"/>
              </a:lnSpc>
              <a:spcBef>
                <a:spcPts val="930"/>
              </a:spcBef>
              <a:buClr>
                <a:srgbClr val="3B822F"/>
              </a:buClr>
              <a:buChar char="•"/>
              <a:tabLst>
                <a:tab pos="209550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-44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Courier New"/>
                <a:cs typeface="Courier New"/>
              </a:rPr>
              <a:t>c</a:t>
            </a:r>
            <a:r>
              <a:rPr dirty="0" baseline="-21367" sz="1950">
                <a:latin typeface="Courier New"/>
                <a:cs typeface="Courier New"/>
              </a:rPr>
              <a:t>i</a:t>
            </a:r>
            <a:r>
              <a:rPr dirty="0" sz="2000">
                <a:latin typeface="Arial MT"/>
                <a:cs typeface="Arial MT"/>
              </a:rPr>
              <a:t>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trị</a:t>
            </a:r>
            <a:r>
              <a:rPr dirty="0" sz="2000" spc="-49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likelihood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295">
                <a:latin typeface="Arial MT"/>
                <a:cs typeface="Arial MT"/>
              </a:rPr>
              <a:t>của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văn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bản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đối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</a:t>
            </a:r>
            <a:r>
              <a:rPr dirty="0" baseline="-21367" sz="1950" spc="22">
                <a:latin typeface="Courier New"/>
                <a:cs typeface="Courier New"/>
              </a:rPr>
              <a:t>i</a:t>
            </a:r>
            <a:endParaRPr baseline="-21367"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1724" y="5047941"/>
            <a:ext cx="1369060" cy="2178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98219" algn="l"/>
                <a:tab pos="1311275" algn="l"/>
              </a:tabLst>
            </a:pPr>
            <a:r>
              <a:rPr dirty="0" sz="1250" i="1">
                <a:latin typeface="Times New Roman"/>
                <a:cs typeface="Times New Roman"/>
              </a:rPr>
              <a:t>i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1250" i="1">
                <a:latin typeface="Times New Roman"/>
                <a:cs typeface="Times New Roman"/>
              </a:rPr>
              <a:t>j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1250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6738" y="4830968"/>
            <a:ext cx="1870710" cy="409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735965" algn="l"/>
                <a:tab pos="1484630" algn="l"/>
              </a:tabLst>
            </a:pPr>
            <a:r>
              <a:rPr dirty="0" sz="1800" spc="45" i="1">
                <a:latin typeface="Times New Roman"/>
                <a:cs typeface="Times New Roman"/>
              </a:rPr>
              <a:t>P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c</a:t>
            </a:r>
            <a:r>
              <a:rPr dirty="0" sz="1800" spc="17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).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-7777" sz="3750" spc="15">
                <a:latin typeface="Symbol"/>
                <a:cs typeface="Symbol"/>
              </a:rPr>
              <a:t></a:t>
            </a:r>
            <a:r>
              <a:rPr dirty="0" baseline="-7777" sz="3750" spc="-487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Times New Roman"/>
                <a:cs typeface="Times New Roman"/>
              </a:rPr>
              <a:t>P</a:t>
            </a:r>
            <a:r>
              <a:rPr dirty="0" sz="1800" spc="-20">
                <a:latin typeface="Times New Roman"/>
                <a:cs typeface="Times New Roman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|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c</a:t>
            </a:r>
            <a:r>
              <a:rPr dirty="0" sz="1800" spc="18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85971" y="5227773"/>
            <a:ext cx="642620" cy="2178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spc="-90" i="1">
                <a:latin typeface="Times New Roman"/>
                <a:cs typeface="Times New Roman"/>
              </a:rPr>
              <a:t> </a:t>
            </a:r>
            <a:r>
              <a:rPr dirty="0" baseline="-18518" sz="1350" spc="-7" i="1">
                <a:latin typeface="Times New Roman"/>
                <a:cs typeface="Times New Roman"/>
              </a:rPr>
              <a:t>j</a:t>
            </a:r>
            <a:r>
              <a:rPr dirty="0" baseline="-18518" sz="1350" spc="-67" i="1">
                <a:latin typeface="Times New Roman"/>
                <a:cs typeface="Times New Roman"/>
              </a:rPr>
              <a:t> </a:t>
            </a:r>
            <a:r>
              <a:rPr dirty="0" sz="1250" spc="70">
                <a:latin typeface="Symbol"/>
                <a:cs typeface="Symbol"/>
              </a:rPr>
              <a:t></a:t>
            </a: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spc="1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_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339" y="5408598"/>
            <a:ext cx="4495165" cy="90931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22250" indent="-171450">
              <a:lnSpc>
                <a:spcPct val="100000"/>
              </a:lnSpc>
              <a:spcBef>
                <a:spcPts val="775"/>
              </a:spcBef>
              <a:buClr>
                <a:srgbClr val="3B822F"/>
              </a:buClr>
              <a:buChar char="•"/>
              <a:tabLst>
                <a:tab pos="222250" algn="l"/>
              </a:tabLst>
            </a:pP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894">
                <a:latin typeface="Arial MT"/>
                <a:cs typeface="Arial MT"/>
              </a:rPr>
              <a:t>ă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</a:t>
            </a:r>
            <a:r>
              <a:rPr dirty="0" sz="2000" spc="-95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</a:t>
            </a:r>
            <a:r>
              <a:rPr dirty="0" baseline="25641" sz="1950" spc="22">
                <a:latin typeface="Courier New"/>
                <a:cs typeface="Courier New"/>
              </a:rPr>
              <a:t>*</a:t>
            </a:r>
            <a:endParaRPr baseline="25641" sz="1950">
              <a:latin typeface="Courier New"/>
              <a:cs typeface="Courier New"/>
            </a:endParaRPr>
          </a:p>
          <a:p>
            <a:pPr marL="1331595">
              <a:lnSpc>
                <a:spcPct val="100000"/>
              </a:lnSpc>
              <a:spcBef>
                <a:spcPts val="875"/>
              </a:spcBef>
              <a:tabLst>
                <a:tab pos="3210560" algn="l"/>
              </a:tabLst>
            </a:pPr>
            <a:r>
              <a:rPr dirty="0" sz="1800" spc="60" i="1">
                <a:latin typeface="Times New Roman"/>
                <a:cs typeface="Times New Roman"/>
              </a:rPr>
              <a:t>c</a:t>
            </a:r>
            <a:r>
              <a:rPr dirty="0" baseline="35555" sz="1875">
                <a:latin typeface="Times New Roman"/>
                <a:cs typeface="Times New Roman"/>
              </a:rPr>
              <a:t>*</a:t>
            </a:r>
            <a:r>
              <a:rPr dirty="0" baseline="35555" sz="1875">
                <a:latin typeface="Times New Roman"/>
                <a:cs typeface="Times New Roman"/>
              </a:rPr>
              <a:t> </a:t>
            </a:r>
            <a:r>
              <a:rPr dirty="0" baseline="35555" sz="1875" spc="-52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Symbol"/>
                <a:cs typeface="Symbol"/>
              </a:rPr>
              <a:t>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arg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max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Times New Roman"/>
                <a:cs typeface="Times New Roman"/>
              </a:rPr>
              <a:t>P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c</a:t>
            </a:r>
            <a:r>
              <a:rPr dirty="0" baseline="-20000" sz="1875" i="1">
                <a:latin typeface="Times New Roman"/>
                <a:cs typeface="Times New Roman"/>
              </a:rPr>
              <a:t>i</a:t>
            </a:r>
            <a:r>
              <a:rPr dirty="0" baseline="-20000" sz="1875" spc="-67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).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-7777" sz="3750" spc="15">
                <a:latin typeface="Symbol"/>
                <a:cs typeface="Symbol"/>
              </a:rPr>
              <a:t></a:t>
            </a:r>
            <a:r>
              <a:rPr dirty="0" baseline="-7777" sz="3750" spc="-494">
                <a:latin typeface="Times New Roman"/>
                <a:cs typeface="Times New Roman"/>
              </a:rPr>
              <a:t> </a:t>
            </a:r>
            <a:r>
              <a:rPr dirty="0" sz="1800" spc="45" i="1">
                <a:latin typeface="Times New Roman"/>
                <a:cs typeface="Times New Roman"/>
              </a:rPr>
              <a:t>P</a:t>
            </a:r>
            <a:r>
              <a:rPr dirty="0" sz="1800" spc="-10">
                <a:latin typeface="Times New Roman"/>
                <a:cs typeface="Times New Roman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t</a:t>
            </a:r>
            <a:r>
              <a:rPr dirty="0" sz="1800" spc="-130" i="1">
                <a:latin typeface="Times New Roman"/>
                <a:cs typeface="Times New Roman"/>
              </a:rPr>
              <a:t> </a:t>
            </a:r>
            <a:r>
              <a:rPr dirty="0" baseline="-20000" sz="1875" i="1">
                <a:latin typeface="Times New Roman"/>
                <a:cs typeface="Times New Roman"/>
              </a:rPr>
              <a:t>j</a:t>
            </a:r>
            <a:r>
              <a:rPr dirty="0" baseline="-20000" sz="1875" i="1">
                <a:latin typeface="Times New Roman"/>
                <a:cs typeface="Times New Roman"/>
              </a:rPr>
              <a:t> </a:t>
            </a:r>
            <a:r>
              <a:rPr dirty="0" baseline="-20000" sz="1875" spc="-37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|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</a:t>
            </a:r>
            <a:r>
              <a:rPr dirty="0" baseline="-20000" sz="1875" i="1">
                <a:latin typeface="Times New Roman"/>
                <a:cs typeface="Times New Roman"/>
              </a:rPr>
              <a:t>i</a:t>
            </a:r>
            <a:r>
              <a:rPr dirty="0" baseline="-20000" sz="1875" spc="-67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2" name="object 12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383273" y="6277800"/>
            <a:ext cx="400050" cy="2178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250" spc="-5" i="1">
                <a:latin typeface="Times New Roman"/>
                <a:cs typeface="Times New Roman"/>
              </a:rPr>
              <a:t>c</a:t>
            </a:r>
            <a:r>
              <a:rPr dirty="0" baseline="-18518" sz="1350" spc="-7" i="1">
                <a:latin typeface="Times New Roman"/>
                <a:cs typeface="Times New Roman"/>
              </a:rPr>
              <a:t>i</a:t>
            </a:r>
            <a:r>
              <a:rPr dirty="0" baseline="-18518" sz="1350" spc="-195" i="1">
                <a:latin typeface="Times New Roman"/>
                <a:cs typeface="Times New Roman"/>
              </a:rPr>
              <a:t> </a:t>
            </a:r>
            <a:r>
              <a:rPr dirty="0" sz="1250" spc="-90">
                <a:latin typeface="Symbol"/>
                <a:cs typeface="Symbol"/>
              </a:rPr>
              <a:t></a:t>
            </a:r>
            <a:r>
              <a:rPr dirty="0" sz="1250" spc="5" i="1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32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4475985" y="6305231"/>
            <a:ext cx="617220" cy="2178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spc="-90" i="1">
                <a:latin typeface="Times New Roman"/>
                <a:cs typeface="Times New Roman"/>
              </a:rPr>
              <a:t> </a:t>
            </a:r>
            <a:r>
              <a:rPr dirty="0" baseline="-18518" sz="1350" spc="-44" i="1">
                <a:latin typeface="Times New Roman"/>
                <a:cs typeface="Times New Roman"/>
              </a:rPr>
              <a:t>j</a:t>
            </a:r>
            <a:r>
              <a:rPr dirty="0" sz="1250" spc="75">
                <a:latin typeface="Symbol"/>
                <a:cs typeface="Symbol"/>
              </a:rPr>
              <a:t></a:t>
            </a: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spc="5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_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Học</a:t>
            </a:r>
            <a:r>
              <a:rPr dirty="0" spc="-20"/>
              <a:t> </a:t>
            </a:r>
            <a:r>
              <a:rPr dirty="0" spc="-5"/>
              <a:t>dựa</a:t>
            </a:r>
            <a:r>
              <a:rPr dirty="0" spc="-20"/>
              <a:t> </a:t>
            </a:r>
            <a:r>
              <a:rPr dirty="0" spc="-5"/>
              <a:t>trên</a:t>
            </a:r>
            <a:r>
              <a:rPr dirty="0" spc="-20"/>
              <a:t> </a:t>
            </a:r>
            <a:r>
              <a:rPr dirty="0" spc="-5"/>
              <a:t>láng</a:t>
            </a:r>
            <a:r>
              <a:rPr dirty="0" spc="-20"/>
              <a:t> </a:t>
            </a:r>
            <a:r>
              <a:rPr dirty="0"/>
              <a:t>giềng</a:t>
            </a:r>
            <a:r>
              <a:rPr dirty="0" spc="-25"/>
              <a:t> </a:t>
            </a:r>
            <a:r>
              <a:rPr dirty="0"/>
              <a:t>gần</a:t>
            </a:r>
            <a:r>
              <a:rPr dirty="0" spc="-25"/>
              <a:t> </a:t>
            </a:r>
            <a:r>
              <a:rPr dirty="0" spc="-5"/>
              <a:t>nhất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39470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701799"/>
            <a:ext cx="8011159" cy="490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 spc="-330">
                <a:latin typeface="Arial MT"/>
                <a:cs typeface="Arial MT"/>
              </a:rPr>
              <a:t>Một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490">
                <a:latin typeface="Arial MT"/>
                <a:cs typeface="Arial MT"/>
              </a:rPr>
              <a:t>số</a:t>
            </a:r>
            <a:r>
              <a:rPr dirty="0" sz="2200" spc="-484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tên </a:t>
            </a:r>
            <a:r>
              <a:rPr dirty="0" sz="2200" spc="-330">
                <a:latin typeface="Arial MT"/>
                <a:cs typeface="Arial MT"/>
              </a:rPr>
              <a:t>gọi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khác </a:t>
            </a:r>
            <a:r>
              <a:rPr dirty="0" sz="2200" spc="-325">
                <a:latin typeface="Arial MT"/>
                <a:cs typeface="Arial MT"/>
              </a:rPr>
              <a:t>của</a:t>
            </a:r>
            <a:r>
              <a:rPr dirty="0" sz="2200" spc="-32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phương</a:t>
            </a:r>
            <a:r>
              <a:rPr dirty="0" sz="2200" spc="-24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pháp </a:t>
            </a:r>
            <a:r>
              <a:rPr dirty="0" sz="2200" spc="-330">
                <a:latin typeface="Arial MT"/>
                <a:cs typeface="Arial MT"/>
              </a:rPr>
              <a:t>học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dựa</a:t>
            </a:r>
            <a:r>
              <a:rPr dirty="0" sz="2200" spc="-2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trên </a:t>
            </a:r>
            <a:r>
              <a:rPr dirty="0" sz="2200" spc="-5">
                <a:latin typeface="Arial MT"/>
                <a:cs typeface="Arial MT"/>
              </a:rPr>
              <a:t>láng </a:t>
            </a:r>
            <a:r>
              <a:rPr dirty="0" sz="2200" spc="-200">
                <a:latin typeface="Arial MT"/>
                <a:cs typeface="Arial MT"/>
              </a:rPr>
              <a:t>giềng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(Nearest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neighbo</a:t>
            </a:r>
            <a:r>
              <a:rPr dirty="0" sz="2200">
                <a:latin typeface="Arial MT"/>
                <a:cs typeface="Arial MT"/>
              </a:rPr>
              <a:t>r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learning)</a:t>
            </a:r>
            <a:endParaRPr sz="2200">
              <a:latin typeface="Arial MT"/>
              <a:cs typeface="Arial MT"/>
            </a:endParaRPr>
          </a:p>
          <a:p>
            <a:pPr lvl="1" marL="567690" indent="-22923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Char char="•"/>
              <a:tabLst>
                <a:tab pos="567690" algn="l"/>
                <a:tab pos="568325" algn="l"/>
              </a:tabLst>
            </a:pPr>
            <a:r>
              <a:rPr dirty="0" sz="2000" spc="-5">
                <a:latin typeface="Arial MT"/>
                <a:cs typeface="Arial MT"/>
              </a:rPr>
              <a:t>Instance-based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learning</a:t>
            </a:r>
            <a:endParaRPr sz="2000">
              <a:latin typeface="Arial MT"/>
              <a:cs typeface="Arial MT"/>
            </a:endParaRPr>
          </a:p>
          <a:p>
            <a:pPr lvl="1" marL="567690" indent="-229235">
              <a:lnSpc>
                <a:spcPct val="100000"/>
              </a:lnSpc>
              <a:spcBef>
                <a:spcPts val="475"/>
              </a:spcBef>
              <a:buClr>
                <a:srgbClr val="3B822F"/>
              </a:buClr>
              <a:buChar char="•"/>
              <a:tabLst>
                <a:tab pos="567690" algn="l"/>
                <a:tab pos="568325" algn="l"/>
              </a:tabLst>
            </a:pPr>
            <a:r>
              <a:rPr dirty="0" sz="2000" spc="-5">
                <a:latin typeface="Arial MT"/>
                <a:cs typeface="Arial MT"/>
              </a:rPr>
              <a:t>Lazy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learning</a:t>
            </a:r>
            <a:endParaRPr sz="2000">
              <a:latin typeface="Arial MT"/>
              <a:cs typeface="Arial MT"/>
            </a:endParaRPr>
          </a:p>
          <a:p>
            <a:pPr lvl="1" marL="567690" indent="-22923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567690" algn="l"/>
                <a:tab pos="568325" algn="l"/>
              </a:tabLst>
            </a:pPr>
            <a:r>
              <a:rPr dirty="0" sz="2000" spc="-5">
                <a:latin typeface="Arial MT"/>
                <a:cs typeface="Arial MT"/>
              </a:rPr>
              <a:t>Memory-based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learning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>
                <a:latin typeface="Arial MT"/>
                <a:cs typeface="Arial MT"/>
              </a:rPr>
              <a:t>Ý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00">
                <a:latin typeface="Arial MT"/>
                <a:cs typeface="Arial MT"/>
              </a:rPr>
              <a:t>tưởng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của</a:t>
            </a:r>
            <a:r>
              <a:rPr dirty="0" sz="2200" spc="-280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phương</a:t>
            </a:r>
            <a:r>
              <a:rPr dirty="0" sz="2200" spc="-5">
                <a:latin typeface="Arial MT"/>
                <a:cs typeface="Arial MT"/>
              </a:rPr>
              <a:t> pháp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học</a:t>
            </a:r>
            <a:r>
              <a:rPr dirty="0" sz="2200" spc="-275">
                <a:latin typeface="Arial MT"/>
                <a:cs typeface="Arial MT"/>
              </a:rPr>
              <a:t> </a:t>
            </a:r>
            <a:r>
              <a:rPr dirty="0" sz="2200" spc="-245">
                <a:latin typeface="Arial MT"/>
                <a:cs typeface="Arial MT"/>
              </a:rPr>
              <a:t>dựa</a:t>
            </a:r>
            <a:r>
              <a:rPr dirty="0" sz="2200">
                <a:latin typeface="Arial MT"/>
                <a:cs typeface="Arial MT"/>
              </a:rPr>
              <a:t> trên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láng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200">
                <a:latin typeface="Arial MT"/>
                <a:cs typeface="Arial MT"/>
              </a:rPr>
              <a:t>giềng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gần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nhất</a:t>
            </a:r>
            <a:endParaRPr sz="2200">
              <a:latin typeface="Arial MT"/>
              <a:cs typeface="Arial MT"/>
            </a:endParaRPr>
          </a:p>
          <a:p>
            <a:pPr lvl="1" marL="567690" indent="-229235">
              <a:lnSpc>
                <a:spcPct val="100000"/>
              </a:lnSpc>
              <a:spcBef>
                <a:spcPts val="530"/>
              </a:spcBef>
              <a:buClr>
                <a:srgbClr val="3B822F"/>
              </a:buClr>
              <a:buChar char="•"/>
              <a:tabLst>
                <a:tab pos="567690" algn="l"/>
                <a:tab pos="568325" algn="l"/>
              </a:tabLst>
            </a:pP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endParaRPr sz="2200">
              <a:latin typeface="Arial MT"/>
              <a:cs typeface="Arial MT"/>
            </a:endParaRPr>
          </a:p>
          <a:p>
            <a:pPr lvl="2" marL="920750" indent="-229235">
              <a:lnSpc>
                <a:spcPct val="100000"/>
              </a:lnSpc>
              <a:spcBef>
                <a:spcPts val="480"/>
              </a:spcBef>
              <a:buClr>
                <a:srgbClr val="006533"/>
              </a:buClr>
              <a:buSzPct val="65000"/>
              <a:buChar char="—"/>
              <a:tabLst>
                <a:tab pos="921385" algn="l"/>
              </a:tabLst>
            </a:pP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630">
                <a:latin typeface="Arial MT"/>
                <a:cs typeface="Arial MT"/>
              </a:rPr>
              <a:t>Đơ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là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65">
                <a:latin typeface="Arial MT"/>
                <a:cs typeface="Arial MT"/>
              </a:rPr>
              <a:t>ư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lvl="2" marL="920750" marR="52069" indent="-228600">
              <a:lnSpc>
                <a:spcPct val="100000"/>
              </a:lnSpc>
              <a:spcBef>
                <a:spcPts val="480"/>
              </a:spcBef>
              <a:buClr>
                <a:srgbClr val="006533"/>
              </a:buClr>
              <a:buSzPct val="65000"/>
              <a:buChar char="—"/>
              <a:tabLst>
                <a:tab pos="921385" algn="l"/>
              </a:tabLst>
            </a:pPr>
            <a:r>
              <a:rPr dirty="0" sz="2000" spc="-10">
                <a:latin typeface="Arial MT"/>
                <a:cs typeface="Arial MT"/>
              </a:rPr>
              <a:t>Khôn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xây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ô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hìn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(m</a:t>
            </a:r>
            <a:r>
              <a:rPr dirty="0" sz="2000" spc="-5">
                <a:latin typeface="Arial MT"/>
                <a:cs typeface="Arial MT"/>
              </a:rPr>
              <a:t>ô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</a:t>
            </a:r>
            <a:r>
              <a:rPr dirty="0" sz="2000" spc="-5">
                <a:latin typeface="Arial MT"/>
                <a:cs typeface="Arial MT"/>
              </a:rPr>
              <a:t>õ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ràn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ổ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quát 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iê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lvl="1" marL="567690" indent="-229235">
              <a:lnSpc>
                <a:spcPct val="100000"/>
              </a:lnSpc>
              <a:spcBef>
                <a:spcPts val="1055"/>
              </a:spcBef>
              <a:buClr>
                <a:srgbClr val="3B822F"/>
              </a:buClr>
              <a:buChar char="•"/>
              <a:tabLst>
                <a:tab pos="567690" algn="l"/>
                <a:tab pos="568325" algn="l"/>
              </a:tabLst>
            </a:pPr>
            <a:r>
              <a:rPr dirty="0" sz="2200" spc="-800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v</a:t>
            </a:r>
            <a:r>
              <a:rPr dirty="0" sz="2200">
                <a:latin typeface="Arial MT"/>
                <a:cs typeface="Arial MT"/>
              </a:rPr>
              <a:t>í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>
                <a:latin typeface="Arial MT"/>
                <a:cs typeface="Arial MT"/>
              </a:rPr>
              <a:t>o</a:t>
            </a:r>
            <a:r>
              <a:rPr dirty="0" sz="2200" spc="-985">
                <a:latin typeface="Arial MT"/>
                <a:cs typeface="Arial MT"/>
              </a:rPr>
              <a:t>ạ</a:t>
            </a:r>
            <a:r>
              <a:rPr dirty="0" sz="2200">
                <a:latin typeface="Arial MT"/>
                <a:cs typeface="Arial MT"/>
              </a:rPr>
              <a:t>i/d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oán</a:t>
            </a:r>
            <a:endParaRPr sz="2200">
              <a:latin typeface="Arial MT"/>
              <a:cs typeface="Arial MT"/>
            </a:endParaRPr>
          </a:p>
          <a:p>
            <a:pPr lvl="2" marL="920750" marR="194945" indent="-228600">
              <a:lnSpc>
                <a:spcPct val="100000"/>
              </a:lnSpc>
              <a:spcBef>
                <a:spcPts val="480"/>
              </a:spcBef>
              <a:buClr>
                <a:srgbClr val="006533"/>
              </a:buClr>
              <a:buSzPct val="65000"/>
              <a:buChar char="—"/>
              <a:tabLst>
                <a:tab pos="921385" algn="l"/>
              </a:tabLst>
            </a:pPr>
            <a:r>
              <a:rPr dirty="0" sz="2000" spc="-229">
                <a:latin typeface="Arial MT"/>
                <a:cs typeface="Arial MT"/>
              </a:rPr>
              <a:t>Kiểm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(xét)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quan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hệ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giữa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dụ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gán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51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hàm </a:t>
            </a:r>
            <a:r>
              <a:rPr dirty="0" sz="2000" spc="-305">
                <a:latin typeface="Arial MT"/>
                <a:cs typeface="Arial MT"/>
              </a:rPr>
              <a:t>mục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tiêu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(một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nhãn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lớp,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hoặc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trị</a:t>
            </a:r>
            <a:r>
              <a:rPr dirty="0" sz="2000" spc="-495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thực)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32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Học</a:t>
            </a:r>
            <a:r>
              <a:rPr dirty="0" spc="-20"/>
              <a:t> </a:t>
            </a:r>
            <a:r>
              <a:rPr dirty="0" spc="-5"/>
              <a:t>dựa</a:t>
            </a:r>
            <a:r>
              <a:rPr dirty="0" spc="-20"/>
              <a:t> </a:t>
            </a:r>
            <a:r>
              <a:rPr dirty="0" spc="-5"/>
              <a:t>trên</a:t>
            </a:r>
            <a:r>
              <a:rPr dirty="0" spc="-20"/>
              <a:t> </a:t>
            </a:r>
            <a:r>
              <a:rPr dirty="0" spc="-5"/>
              <a:t>láng</a:t>
            </a:r>
            <a:r>
              <a:rPr dirty="0" spc="-20"/>
              <a:t> </a:t>
            </a:r>
            <a:r>
              <a:rPr dirty="0"/>
              <a:t>giềng</a:t>
            </a:r>
            <a:r>
              <a:rPr dirty="0" spc="-25"/>
              <a:t> </a:t>
            </a:r>
            <a:r>
              <a:rPr dirty="0"/>
              <a:t>gần</a:t>
            </a:r>
            <a:r>
              <a:rPr dirty="0" spc="-25"/>
              <a:t> </a:t>
            </a:r>
            <a:r>
              <a:rPr dirty="0" spc="-5"/>
              <a:t>nhất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6" name="object 6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04239" y="1636631"/>
            <a:ext cx="8211820" cy="50546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30200" indent="-228600">
              <a:lnSpc>
                <a:spcPct val="100000"/>
              </a:lnSpc>
              <a:spcBef>
                <a:spcPts val="6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0200" algn="l"/>
              </a:tabLst>
            </a:pPr>
            <a:r>
              <a:rPr dirty="0" sz="2200">
                <a:latin typeface="Arial MT"/>
                <a:cs typeface="Arial MT"/>
              </a:rPr>
              <a:t>Bi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ễ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đầ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vào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toán</a:t>
            </a:r>
            <a:endParaRPr sz="2200">
              <a:latin typeface="Arial MT"/>
              <a:cs typeface="Arial MT"/>
            </a:endParaRPr>
          </a:p>
          <a:p>
            <a:pPr lvl="1" marL="786765" marR="68580" indent="-228600">
              <a:lnSpc>
                <a:spcPct val="100000"/>
              </a:lnSpc>
              <a:spcBef>
                <a:spcPts val="464"/>
              </a:spcBef>
              <a:buClr>
                <a:srgbClr val="3B822F"/>
              </a:buClr>
              <a:buChar char="•"/>
              <a:tabLst>
                <a:tab pos="786765" algn="l"/>
                <a:tab pos="787400" algn="l"/>
              </a:tabLst>
            </a:pP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dụ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biểu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diễn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140">
                <a:latin typeface="Arial MT"/>
                <a:cs typeface="Arial MT"/>
              </a:rPr>
              <a:t>vectơ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180">
                <a:latin typeface="Arial MT"/>
                <a:cs typeface="Arial MT"/>
              </a:rPr>
              <a:t>chiều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gian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vect</a:t>
            </a:r>
            <a:r>
              <a:rPr dirty="0" sz="2000" spc="-690">
                <a:latin typeface="Arial MT"/>
                <a:cs typeface="Arial MT"/>
              </a:rPr>
              <a:t>ơ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>
                <a:latin typeface="Courier New"/>
                <a:cs typeface="Courier New"/>
              </a:rPr>
              <a:t>R</a:t>
            </a:r>
            <a:r>
              <a:rPr dirty="0" baseline="25641" sz="1950" spc="22">
                <a:latin typeface="Courier New"/>
                <a:cs typeface="Courier New"/>
              </a:rPr>
              <a:t>n</a:t>
            </a:r>
            <a:endParaRPr baseline="25641" sz="1950">
              <a:latin typeface="Courier New"/>
              <a:cs typeface="Courier New"/>
            </a:endParaRPr>
          </a:p>
          <a:p>
            <a:pPr marL="787400" indent="-22860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Char char="•"/>
              <a:tabLst>
                <a:tab pos="787400" algn="l"/>
              </a:tabLst>
            </a:pP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655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</a:t>
            </a:r>
            <a:r>
              <a:rPr dirty="0" sz="2000">
                <a:latin typeface="Courier New"/>
                <a:cs typeface="Courier New"/>
              </a:rPr>
              <a:t>x</a:t>
            </a:r>
            <a:r>
              <a:rPr dirty="0" baseline="-21367" sz="1950">
                <a:latin typeface="Courier New"/>
                <a:cs typeface="Courier New"/>
              </a:rPr>
              <a:t>1</a:t>
            </a:r>
            <a:r>
              <a:rPr dirty="0" sz="2000">
                <a:latin typeface="Arial MT"/>
                <a:cs typeface="Arial MT"/>
              </a:rPr>
              <a:t>,</a:t>
            </a:r>
            <a:r>
              <a:rPr dirty="0" sz="2000">
                <a:latin typeface="Courier New"/>
                <a:cs typeface="Courier New"/>
              </a:rPr>
              <a:t>x</a:t>
            </a:r>
            <a:r>
              <a:rPr dirty="0" baseline="-21367" sz="1950">
                <a:latin typeface="Courier New"/>
                <a:cs typeface="Courier New"/>
              </a:rPr>
              <a:t>2</a:t>
            </a:r>
            <a:r>
              <a:rPr dirty="0" sz="2000">
                <a:latin typeface="Arial MT"/>
                <a:cs typeface="Arial MT"/>
              </a:rPr>
              <a:t>,…,</a:t>
            </a:r>
            <a:r>
              <a:rPr dirty="0" sz="2000">
                <a:latin typeface="Courier New"/>
                <a:cs typeface="Courier New"/>
              </a:rPr>
              <a:t>x</a:t>
            </a:r>
            <a:r>
              <a:rPr dirty="0" baseline="-21367" sz="1950">
                <a:latin typeface="Courier New"/>
                <a:cs typeface="Courier New"/>
              </a:rPr>
              <a:t>n</a:t>
            </a:r>
            <a:r>
              <a:rPr dirty="0" sz="2000">
                <a:latin typeface="Arial MT"/>
                <a:cs typeface="Arial MT"/>
              </a:rPr>
              <a:t>),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-315">
                <a:latin typeface="Arial MT"/>
                <a:cs typeface="Arial MT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x</a:t>
            </a:r>
            <a:r>
              <a:rPr dirty="0" baseline="-21367" sz="1950" spc="7">
                <a:latin typeface="Courier New"/>
                <a:cs typeface="Courier New"/>
              </a:rPr>
              <a:t>i</a:t>
            </a:r>
            <a:r>
              <a:rPr dirty="0" baseline="-21367" sz="1950" spc="-337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>
                <a:latin typeface="Courier New"/>
                <a:cs typeface="Courier New"/>
              </a:rPr>
              <a:t>R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22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thực</a:t>
            </a:r>
            <a:endParaRPr sz="2000">
              <a:latin typeface="Arial MT"/>
              <a:cs typeface="Arial MT"/>
            </a:endParaRPr>
          </a:p>
          <a:p>
            <a:pPr marL="330200" indent="-228600">
              <a:lnSpc>
                <a:spcPct val="100000"/>
              </a:lnSpc>
              <a:spcBef>
                <a:spcPts val="17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0200" algn="l"/>
              </a:tabLst>
            </a:pPr>
            <a:r>
              <a:rPr dirty="0" sz="2200" spc="-5">
                <a:latin typeface="Arial MT"/>
                <a:cs typeface="Arial MT"/>
              </a:rPr>
              <a:t>C</a:t>
            </a:r>
            <a:r>
              <a:rPr dirty="0" sz="2200">
                <a:latin typeface="Arial MT"/>
                <a:cs typeface="Arial MT"/>
              </a:rPr>
              <a:t>húng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ta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xét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2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</a:t>
            </a:r>
            <a:r>
              <a:rPr dirty="0" sz="2200" spc="-5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u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toán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endParaRPr sz="2200">
              <a:latin typeface="Arial MT"/>
              <a:cs typeface="Arial MT"/>
            </a:endParaRPr>
          </a:p>
          <a:p>
            <a:pPr lvl="1" marL="787400" indent="-22860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786765" algn="l"/>
                <a:tab pos="787400" algn="l"/>
              </a:tabLst>
            </a:pPr>
            <a:r>
              <a:rPr dirty="0" sz="2000" spc="-5">
                <a:latin typeface="Arial MT"/>
                <a:cs typeface="Arial MT"/>
              </a:rPr>
              <a:t>Bài toán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phân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lớp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(classification)</a:t>
            </a:r>
            <a:endParaRPr sz="2000">
              <a:latin typeface="Arial"/>
              <a:cs typeface="Arial"/>
            </a:endParaRPr>
          </a:p>
          <a:p>
            <a:pPr lvl="2" marL="1130300" marR="295275" indent="-171450">
              <a:lnSpc>
                <a:spcPct val="100000"/>
              </a:lnSpc>
              <a:spcBef>
                <a:spcPts val="440"/>
              </a:spcBef>
              <a:buClr>
                <a:srgbClr val="006533"/>
              </a:buClr>
              <a:buSzPct val="63888"/>
              <a:buChar char="—"/>
              <a:tabLst>
                <a:tab pos="1130300" algn="l"/>
              </a:tabLst>
            </a:pPr>
            <a:r>
              <a:rPr dirty="0" sz="1800" spc="-505">
                <a:latin typeface="Arial MT"/>
                <a:cs typeface="Arial MT"/>
              </a:rPr>
              <a:t>Đ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 </a:t>
            </a:r>
            <a:r>
              <a:rPr dirty="0" sz="1800" spc="-5">
                <a:latin typeface="Arial MT"/>
                <a:cs typeface="Arial MT"/>
              </a:rPr>
              <a:t>hà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620">
                <a:latin typeface="Arial MT"/>
                <a:cs typeface="Arial MT"/>
              </a:rPr>
              <a:t>ờ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discrete-valued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</a:t>
            </a:r>
            <a:r>
              <a:rPr dirty="0" sz="1800" spc="5">
                <a:latin typeface="Arial MT"/>
                <a:cs typeface="Arial MT"/>
              </a:rPr>
              <a:t>r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et  </a:t>
            </a:r>
            <a:r>
              <a:rPr dirty="0" sz="1800">
                <a:latin typeface="Arial MT"/>
                <a:cs typeface="Arial MT"/>
              </a:rPr>
              <a:t>function)</a:t>
            </a:r>
            <a:endParaRPr sz="1800">
              <a:latin typeface="Arial MT"/>
              <a:cs typeface="Arial MT"/>
            </a:endParaRPr>
          </a:p>
          <a:p>
            <a:pPr lvl="2" marL="1130300" marR="433705" indent="-172085">
              <a:lnSpc>
                <a:spcPct val="100000"/>
              </a:lnSpc>
              <a:spcBef>
                <a:spcPts val="430"/>
              </a:spcBef>
              <a:buClr>
                <a:srgbClr val="006533"/>
              </a:buClr>
              <a:buSzPct val="63888"/>
              <a:buChar char="—"/>
              <a:tabLst>
                <a:tab pos="1130300" algn="l"/>
              </a:tabLst>
            </a:pPr>
            <a:r>
              <a:rPr dirty="0" sz="1800" spc="-650">
                <a:latin typeface="Arial MT"/>
                <a:cs typeface="Arial MT"/>
              </a:rPr>
              <a:t>Đầ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l</a:t>
            </a:r>
            <a:r>
              <a:rPr dirty="0" sz="1800">
                <a:latin typeface="Arial MT"/>
                <a:cs typeface="Arial MT"/>
              </a:rPr>
              <a:t>à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5">
                <a:latin typeface="Arial MT"/>
                <a:cs typeface="Arial MT"/>
              </a:rPr>
              <a:t> s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gi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r</a:t>
            </a:r>
            <a:r>
              <a:rPr dirty="0" sz="1800" spc="-620">
                <a:latin typeface="Arial MT"/>
                <a:cs typeface="Arial MT"/>
              </a:rPr>
              <a:t>ờ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ã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>
                <a:latin typeface="Arial MT"/>
                <a:cs typeface="Arial MT"/>
              </a:rPr>
              <a:t>nh 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610">
                <a:latin typeface="Arial MT"/>
                <a:cs typeface="Arial MT"/>
              </a:rPr>
              <a:t>ướ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nhã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p)</a:t>
            </a:r>
            <a:endParaRPr sz="1800">
              <a:latin typeface="Arial MT"/>
              <a:cs typeface="Arial MT"/>
            </a:endParaRPr>
          </a:p>
          <a:p>
            <a:pPr lvl="1" marL="787400" indent="-228600">
              <a:lnSpc>
                <a:spcPct val="100000"/>
              </a:lnSpc>
              <a:spcBef>
                <a:spcPts val="1195"/>
              </a:spcBef>
              <a:buClr>
                <a:srgbClr val="3B822F"/>
              </a:buClr>
              <a:buChar char="•"/>
              <a:tabLst>
                <a:tab pos="786765" algn="l"/>
                <a:tab pos="787400" algn="l"/>
              </a:tabLst>
            </a:pPr>
            <a:r>
              <a:rPr dirty="0" sz="2000" spc="-5">
                <a:latin typeface="Arial MT"/>
                <a:cs typeface="Arial MT"/>
              </a:rPr>
              <a:t>Bài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 </a:t>
            </a:r>
            <a:r>
              <a:rPr dirty="0" sz="2000" spc="-5" i="1">
                <a:latin typeface="Arial"/>
                <a:cs typeface="Arial"/>
              </a:rPr>
              <a:t>dự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đoán/hồi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quy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(prediction/regression)</a:t>
            </a:r>
            <a:endParaRPr sz="2000">
              <a:latin typeface="Arial"/>
              <a:cs typeface="Arial"/>
            </a:endParaRPr>
          </a:p>
          <a:p>
            <a:pPr lvl="2" marL="1130300" marR="568960" indent="-172085">
              <a:lnSpc>
                <a:spcPct val="100000"/>
              </a:lnSpc>
              <a:spcBef>
                <a:spcPts val="440"/>
              </a:spcBef>
              <a:buClr>
                <a:srgbClr val="006533"/>
              </a:buClr>
              <a:buSzPct val="63888"/>
              <a:buChar char="—"/>
              <a:tabLst>
                <a:tab pos="1130300" algn="l"/>
              </a:tabLst>
            </a:pPr>
            <a:r>
              <a:rPr dirty="0" sz="1800" spc="-650">
                <a:latin typeface="Arial MT"/>
                <a:cs typeface="Arial MT"/>
              </a:rPr>
              <a:t>Để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 </a:t>
            </a:r>
            <a:r>
              <a:rPr dirty="0" sz="1800" spc="-5">
                <a:latin typeface="Arial MT"/>
                <a:cs typeface="Arial MT"/>
              </a:rPr>
              <a:t>hà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5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tiêu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5">
                <a:latin typeface="Arial MT"/>
                <a:cs typeface="Arial MT"/>
              </a:rPr>
              <a:t> gi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liên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continuous-valued  </a:t>
            </a:r>
            <a:r>
              <a:rPr dirty="0" sz="1800" spc="-5">
                <a:latin typeface="Arial MT"/>
                <a:cs typeface="Arial MT"/>
              </a:rPr>
              <a:t>target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function)</a:t>
            </a:r>
            <a:endParaRPr sz="1800">
              <a:latin typeface="Arial MT"/>
              <a:cs typeface="Arial MT"/>
            </a:endParaRPr>
          </a:p>
          <a:p>
            <a:pPr lvl="2" marL="1130300" indent="-171450">
              <a:lnSpc>
                <a:spcPct val="100000"/>
              </a:lnSpc>
              <a:spcBef>
                <a:spcPts val="430"/>
              </a:spcBef>
              <a:buClr>
                <a:srgbClr val="006533"/>
              </a:buClr>
              <a:buSzPct val="63888"/>
              <a:buChar char="—"/>
              <a:tabLst>
                <a:tab pos="1130300" algn="l"/>
              </a:tabLst>
            </a:pPr>
            <a:r>
              <a:rPr dirty="0" sz="1800" spc="-650">
                <a:latin typeface="Arial MT"/>
                <a:cs typeface="Arial MT"/>
              </a:rPr>
              <a:t>Đầ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l</a:t>
            </a:r>
            <a:r>
              <a:rPr dirty="0" sz="1800">
                <a:latin typeface="Arial MT"/>
                <a:cs typeface="Arial MT"/>
              </a:rPr>
              <a:t>à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gi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Các</a:t>
            </a:r>
            <a:r>
              <a:rPr dirty="0" spc="-25"/>
              <a:t> </a:t>
            </a:r>
            <a:r>
              <a:rPr dirty="0"/>
              <a:t>ví</a:t>
            </a:r>
            <a:r>
              <a:rPr dirty="0" spc="-20"/>
              <a:t> </a:t>
            </a:r>
            <a:r>
              <a:rPr dirty="0"/>
              <a:t>dụ</a:t>
            </a:r>
            <a:r>
              <a:rPr dirty="0" spc="-20"/>
              <a:t> </a:t>
            </a:r>
            <a:r>
              <a:rPr dirty="0"/>
              <a:t>của</a:t>
            </a:r>
            <a:r>
              <a:rPr dirty="0" spc="-15"/>
              <a:t> </a:t>
            </a:r>
            <a:r>
              <a:rPr dirty="0" spc="-5"/>
              <a:t>bài</a:t>
            </a:r>
            <a:r>
              <a:rPr dirty="0" spc="-15"/>
              <a:t> </a:t>
            </a:r>
            <a:r>
              <a:rPr dirty="0" spc="-5"/>
              <a:t>toán</a:t>
            </a:r>
            <a:r>
              <a:rPr dirty="0" spc="-20"/>
              <a:t> </a:t>
            </a:r>
            <a:r>
              <a:rPr dirty="0" spc="-5"/>
              <a:t>học</a:t>
            </a:r>
            <a:r>
              <a:rPr dirty="0" spc="-20"/>
              <a:t> </a:t>
            </a:r>
            <a:r>
              <a:rPr dirty="0"/>
              <a:t>máy</a:t>
            </a:r>
            <a:r>
              <a:rPr dirty="0" spc="-15"/>
              <a:t> </a:t>
            </a:r>
            <a:r>
              <a:rPr dirty="0" spc="-5"/>
              <a:t>(1)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2415539"/>
            <a:ext cx="9144000" cy="1019175"/>
            <a:chOff x="457200" y="2415539"/>
            <a:chExt cx="9144000" cy="1019175"/>
          </a:xfrm>
        </p:grpSpPr>
        <p:sp>
          <p:nvSpPr>
            <p:cNvPr id="4" name="object 4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00" y="2438399"/>
              <a:ext cx="924306" cy="9959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3139" y="1777238"/>
            <a:ext cx="4782185" cy="1824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Bà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toá</a:t>
            </a:r>
            <a:r>
              <a:rPr dirty="0" sz="2400">
                <a:latin typeface="Arial MT"/>
                <a:cs typeface="Arial MT"/>
              </a:rPr>
              <a:t>n l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tran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We</a:t>
            </a:r>
            <a:r>
              <a:rPr dirty="0" sz="2400">
                <a:latin typeface="Arial MT"/>
                <a:cs typeface="Arial MT"/>
              </a:rPr>
              <a:t>b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o 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 spc="-430">
                <a:latin typeface="Arial MT"/>
                <a:cs typeface="Arial MT"/>
              </a:rPr>
              <a:t>ở  </a:t>
            </a:r>
            <a:r>
              <a:rPr dirty="0" sz="2400" spc="-5">
                <a:latin typeface="Arial MT"/>
                <a:cs typeface="Arial MT"/>
              </a:rPr>
              <a:t>thíc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1075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ng</a:t>
            </a:r>
            <a:r>
              <a:rPr dirty="0" sz="2400" spc="-810">
                <a:latin typeface="Arial MT"/>
                <a:cs typeface="Arial MT"/>
              </a:rPr>
              <a:t>ư</a:t>
            </a:r>
            <a:r>
              <a:rPr dirty="0" sz="2400" spc="-815">
                <a:latin typeface="Arial MT"/>
                <a:cs typeface="Arial MT"/>
              </a:rPr>
              <a:t>ờ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dùng</a:t>
            </a:r>
            <a:endParaRPr sz="2400">
              <a:latin typeface="Arial MT"/>
              <a:cs typeface="Arial MT"/>
            </a:endParaRPr>
          </a:p>
          <a:p>
            <a:pPr marL="298450" marR="203835" indent="-285750">
              <a:lnSpc>
                <a:spcPct val="100000"/>
              </a:lnSpc>
              <a:spcBef>
                <a:spcPts val="121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  <a:tab pos="664210" algn="l"/>
              </a:tabLst>
            </a:pPr>
            <a:r>
              <a:rPr dirty="0" sz="2000" spc="-10" b="1">
                <a:latin typeface="Arial"/>
                <a:cs typeface="Arial"/>
              </a:rPr>
              <a:t>T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0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oá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890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c)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xem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trang  We</a:t>
            </a:r>
            <a:r>
              <a:rPr dirty="0" sz="2000" spc="-5">
                <a:latin typeface="Arial MT"/>
                <a:cs typeface="Arial MT"/>
              </a:rPr>
              <a:t>b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nà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685">
                <a:latin typeface="Arial MT"/>
                <a:cs typeface="Arial MT"/>
              </a:rPr>
              <a:t>ườ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dùn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465">
                <a:latin typeface="Arial MT"/>
                <a:cs typeface="Arial MT"/>
              </a:rPr>
              <a:t>ể  </a:t>
            </a:r>
            <a:r>
              <a:rPr dirty="0" sz="2000" spc="-5">
                <a:latin typeface="Arial MT"/>
                <a:cs typeface="Arial MT"/>
              </a:rPr>
              <a:t>thích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đọc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7456" y="3571328"/>
            <a:ext cx="1390650" cy="802640"/>
          </a:xfrm>
          <a:custGeom>
            <a:avLst/>
            <a:gdLst/>
            <a:ahLst/>
            <a:cxnLst/>
            <a:rect l="l" t="t" r="r" b="b"/>
            <a:pathLst>
              <a:path w="1390650" h="802639">
                <a:moveTo>
                  <a:pt x="695706" y="19989"/>
                </a:moveTo>
                <a:lnTo>
                  <a:pt x="690105" y="19723"/>
                </a:lnTo>
                <a:lnTo>
                  <a:pt x="690372" y="19977"/>
                </a:lnTo>
                <a:lnTo>
                  <a:pt x="695706" y="19989"/>
                </a:lnTo>
                <a:close/>
              </a:path>
              <a:path w="1390650" h="802639">
                <a:moveTo>
                  <a:pt x="1390650" y="234099"/>
                </a:moveTo>
                <a:lnTo>
                  <a:pt x="1389214" y="232676"/>
                </a:lnTo>
                <a:lnTo>
                  <a:pt x="1382547" y="204546"/>
                </a:lnTo>
                <a:lnTo>
                  <a:pt x="1371485" y="185775"/>
                </a:lnTo>
                <a:lnTo>
                  <a:pt x="1371485" y="239052"/>
                </a:lnTo>
                <a:lnTo>
                  <a:pt x="1360144" y="278358"/>
                </a:lnTo>
                <a:lnTo>
                  <a:pt x="1332153" y="311543"/>
                </a:lnTo>
                <a:lnTo>
                  <a:pt x="1295882" y="338213"/>
                </a:lnTo>
                <a:lnTo>
                  <a:pt x="1259586" y="358305"/>
                </a:lnTo>
                <a:lnTo>
                  <a:pt x="1213739" y="378307"/>
                </a:lnTo>
                <a:lnTo>
                  <a:pt x="1165352" y="395566"/>
                </a:lnTo>
                <a:lnTo>
                  <a:pt x="1114907" y="410286"/>
                </a:lnTo>
                <a:lnTo>
                  <a:pt x="1062875" y="422643"/>
                </a:lnTo>
                <a:lnTo>
                  <a:pt x="1009751" y="432803"/>
                </a:lnTo>
                <a:lnTo>
                  <a:pt x="955967" y="440982"/>
                </a:lnTo>
                <a:lnTo>
                  <a:pt x="902017" y="447332"/>
                </a:lnTo>
                <a:lnTo>
                  <a:pt x="848448" y="452031"/>
                </a:lnTo>
                <a:lnTo>
                  <a:pt x="795921" y="455269"/>
                </a:lnTo>
                <a:lnTo>
                  <a:pt x="744410" y="457250"/>
                </a:lnTo>
                <a:lnTo>
                  <a:pt x="695706" y="458127"/>
                </a:lnTo>
                <a:lnTo>
                  <a:pt x="695261" y="458127"/>
                </a:lnTo>
                <a:lnTo>
                  <a:pt x="646315" y="457504"/>
                </a:lnTo>
                <a:lnTo>
                  <a:pt x="595020" y="455650"/>
                </a:lnTo>
                <a:lnTo>
                  <a:pt x="542315" y="452437"/>
                </a:lnTo>
                <a:lnTo>
                  <a:pt x="488708" y="447700"/>
                </a:lnTo>
                <a:lnTo>
                  <a:pt x="434708" y="441261"/>
                </a:lnTo>
                <a:lnTo>
                  <a:pt x="380834" y="432993"/>
                </a:lnTo>
                <a:lnTo>
                  <a:pt x="327583" y="422706"/>
                </a:lnTo>
                <a:lnTo>
                  <a:pt x="275475" y="410248"/>
                </a:lnTo>
                <a:lnTo>
                  <a:pt x="225005" y="395478"/>
                </a:lnTo>
                <a:lnTo>
                  <a:pt x="176695" y="378218"/>
                </a:lnTo>
                <a:lnTo>
                  <a:pt x="131064" y="358305"/>
                </a:lnTo>
                <a:lnTo>
                  <a:pt x="94919" y="338480"/>
                </a:lnTo>
                <a:lnTo>
                  <a:pt x="58420" y="311556"/>
                </a:lnTo>
                <a:lnTo>
                  <a:pt x="30238" y="278117"/>
                </a:lnTo>
                <a:lnTo>
                  <a:pt x="19050" y="238671"/>
                </a:lnTo>
                <a:lnTo>
                  <a:pt x="27355" y="207924"/>
                </a:lnTo>
                <a:lnTo>
                  <a:pt x="72580" y="154508"/>
                </a:lnTo>
                <a:lnTo>
                  <a:pt x="107086" y="131635"/>
                </a:lnTo>
                <a:lnTo>
                  <a:pt x="147916" y="111201"/>
                </a:lnTo>
                <a:lnTo>
                  <a:pt x="193890" y="93103"/>
                </a:lnTo>
                <a:lnTo>
                  <a:pt x="243789" y="77241"/>
                </a:lnTo>
                <a:lnTo>
                  <a:pt x="296430" y="63512"/>
                </a:lnTo>
                <a:lnTo>
                  <a:pt x="350621" y="51828"/>
                </a:lnTo>
                <a:lnTo>
                  <a:pt x="405142" y="42087"/>
                </a:lnTo>
                <a:lnTo>
                  <a:pt x="458812" y="34175"/>
                </a:lnTo>
                <a:lnTo>
                  <a:pt x="510425" y="28028"/>
                </a:lnTo>
                <a:lnTo>
                  <a:pt x="558774" y="23507"/>
                </a:lnTo>
                <a:lnTo>
                  <a:pt x="602678" y="20548"/>
                </a:lnTo>
                <a:lnTo>
                  <a:pt x="640930" y="19037"/>
                </a:lnTo>
                <a:lnTo>
                  <a:pt x="672338" y="18884"/>
                </a:lnTo>
                <a:lnTo>
                  <a:pt x="685800" y="19519"/>
                </a:lnTo>
                <a:lnTo>
                  <a:pt x="690105" y="19723"/>
                </a:lnTo>
                <a:lnTo>
                  <a:pt x="695706" y="19977"/>
                </a:lnTo>
                <a:lnTo>
                  <a:pt x="704850" y="20116"/>
                </a:lnTo>
                <a:lnTo>
                  <a:pt x="744537" y="20624"/>
                </a:lnTo>
                <a:lnTo>
                  <a:pt x="795921" y="22479"/>
                </a:lnTo>
                <a:lnTo>
                  <a:pt x="848626" y="25692"/>
                </a:lnTo>
                <a:lnTo>
                  <a:pt x="902144" y="30441"/>
                </a:lnTo>
                <a:lnTo>
                  <a:pt x="956017" y="36855"/>
                </a:lnTo>
                <a:lnTo>
                  <a:pt x="1009777" y="45123"/>
                </a:lnTo>
                <a:lnTo>
                  <a:pt x="1062964" y="55397"/>
                </a:lnTo>
                <a:lnTo>
                  <a:pt x="1115047" y="67856"/>
                </a:lnTo>
                <a:lnTo>
                  <a:pt x="1165504" y="82626"/>
                </a:lnTo>
                <a:lnTo>
                  <a:pt x="1213840" y="99898"/>
                </a:lnTo>
                <a:lnTo>
                  <a:pt x="1259586" y="119799"/>
                </a:lnTo>
                <a:lnTo>
                  <a:pt x="1295692" y="139687"/>
                </a:lnTo>
                <a:lnTo>
                  <a:pt x="1332166" y="166573"/>
                </a:lnTo>
                <a:lnTo>
                  <a:pt x="1360335" y="199986"/>
                </a:lnTo>
                <a:lnTo>
                  <a:pt x="1371485" y="239052"/>
                </a:lnTo>
                <a:lnTo>
                  <a:pt x="1371485" y="185775"/>
                </a:lnTo>
                <a:lnTo>
                  <a:pt x="1337246" y="145770"/>
                </a:lnTo>
                <a:lnTo>
                  <a:pt x="1302448" y="120840"/>
                </a:lnTo>
                <a:lnTo>
                  <a:pt x="1261160" y="98691"/>
                </a:lnTo>
                <a:lnTo>
                  <a:pt x="1214564" y="79209"/>
                </a:lnTo>
                <a:lnTo>
                  <a:pt x="1163878" y="62230"/>
                </a:lnTo>
                <a:lnTo>
                  <a:pt x="1110297" y="47650"/>
                </a:lnTo>
                <a:lnTo>
                  <a:pt x="1054900" y="35280"/>
                </a:lnTo>
                <a:lnTo>
                  <a:pt x="998931" y="25019"/>
                </a:lnTo>
                <a:lnTo>
                  <a:pt x="944168" y="16802"/>
                </a:lnTo>
                <a:lnTo>
                  <a:pt x="890993" y="10363"/>
                </a:lnTo>
                <a:lnTo>
                  <a:pt x="840930" y="5626"/>
                </a:lnTo>
                <a:lnTo>
                  <a:pt x="795921" y="2501"/>
                </a:lnTo>
                <a:lnTo>
                  <a:pt x="754913" y="711"/>
                </a:lnTo>
                <a:lnTo>
                  <a:pt x="721347" y="241"/>
                </a:lnTo>
                <a:lnTo>
                  <a:pt x="695706" y="927"/>
                </a:lnTo>
                <a:lnTo>
                  <a:pt x="685038" y="558"/>
                </a:lnTo>
                <a:lnTo>
                  <a:pt x="669810" y="0"/>
                </a:lnTo>
                <a:lnTo>
                  <a:pt x="636600" y="317"/>
                </a:lnTo>
                <a:lnTo>
                  <a:pt x="596506" y="1993"/>
                </a:lnTo>
                <a:lnTo>
                  <a:pt x="550786" y="5181"/>
                </a:lnTo>
                <a:lnTo>
                  <a:pt x="500646" y="9982"/>
                </a:lnTo>
                <a:lnTo>
                  <a:pt x="447306" y="16522"/>
                </a:lnTo>
                <a:lnTo>
                  <a:pt x="391998" y="24917"/>
                </a:lnTo>
                <a:lnTo>
                  <a:pt x="335953" y="35318"/>
                </a:lnTo>
                <a:lnTo>
                  <a:pt x="280377" y="47815"/>
                </a:lnTo>
                <a:lnTo>
                  <a:pt x="226517" y="62560"/>
                </a:lnTo>
                <a:lnTo>
                  <a:pt x="175577" y="79654"/>
                </a:lnTo>
                <a:lnTo>
                  <a:pt x="128790" y="99237"/>
                </a:lnTo>
                <a:lnTo>
                  <a:pt x="87376" y="121424"/>
                </a:lnTo>
                <a:lnTo>
                  <a:pt x="52565" y="146329"/>
                </a:lnTo>
                <a:lnTo>
                  <a:pt x="25590" y="174104"/>
                </a:lnTo>
                <a:lnTo>
                  <a:pt x="0" y="238671"/>
                </a:lnTo>
                <a:lnTo>
                  <a:pt x="0" y="239433"/>
                </a:lnTo>
                <a:lnTo>
                  <a:pt x="11798" y="284200"/>
                </a:lnTo>
                <a:lnTo>
                  <a:pt x="19050" y="293306"/>
                </a:lnTo>
                <a:lnTo>
                  <a:pt x="42037" y="322199"/>
                </a:lnTo>
                <a:lnTo>
                  <a:pt x="81927" y="352729"/>
                </a:lnTo>
                <a:lnTo>
                  <a:pt x="122682" y="375069"/>
                </a:lnTo>
                <a:lnTo>
                  <a:pt x="164376" y="393738"/>
                </a:lnTo>
                <a:lnTo>
                  <a:pt x="208686" y="410146"/>
                </a:lnTo>
                <a:lnTo>
                  <a:pt x="255155" y="424434"/>
                </a:lnTo>
                <a:lnTo>
                  <a:pt x="303326" y="436702"/>
                </a:lnTo>
                <a:lnTo>
                  <a:pt x="352729" y="447090"/>
                </a:lnTo>
                <a:lnTo>
                  <a:pt x="402932" y="455714"/>
                </a:lnTo>
                <a:lnTo>
                  <a:pt x="453453" y="462686"/>
                </a:lnTo>
                <a:lnTo>
                  <a:pt x="503847" y="468147"/>
                </a:lnTo>
                <a:lnTo>
                  <a:pt x="553643" y="472198"/>
                </a:lnTo>
                <a:lnTo>
                  <a:pt x="602678" y="474992"/>
                </a:lnTo>
                <a:lnTo>
                  <a:pt x="649643" y="476592"/>
                </a:lnTo>
                <a:lnTo>
                  <a:pt x="662978" y="476770"/>
                </a:lnTo>
                <a:lnTo>
                  <a:pt x="141719" y="802551"/>
                </a:lnTo>
                <a:lnTo>
                  <a:pt x="177241" y="802551"/>
                </a:lnTo>
                <a:lnTo>
                  <a:pt x="697725" y="477253"/>
                </a:lnTo>
                <a:lnTo>
                  <a:pt x="705612" y="477443"/>
                </a:lnTo>
                <a:lnTo>
                  <a:pt x="753986" y="477291"/>
                </a:lnTo>
                <a:lnTo>
                  <a:pt x="794270" y="475500"/>
                </a:lnTo>
                <a:lnTo>
                  <a:pt x="840117" y="472287"/>
                </a:lnTo>
                <a:lnTo>
                  <a:pt x="890320" y="467537"/>
                </a:lnTo>
                <a:lnTo>
                  <a:pt x="943660" y="461086"/>
                </a:lnTo>
                <a:lnTo>
                  <a:pt x="999236" y="452742"/>
                </a:lnTo>
                <a:lnTo>
                  <a:pt x="1055014" y="442531"/>
                </a:lnTo>
                <a:lnTo>
                  <a:pt x="1110373" y="430187"/>
                </a:lnTo>
                <a:lnTo>
                  <a:pt x="1164132" y="415582"/>
                </a:lnTo>
                <a:lnTo>
                  <a:pt x="1214970" y="398589"/>
                </a:lnTo>
                <a:lnTo>
                  <a:pt x="1261668" y="379069"/>
                </a:lnTo>
                <a:lnTo>
                  <a:pt x="1303020" y="356870"/>
                </a:lnTo>
                <a:lnTo>
                  <a:pt x="1337805" y="331876"/>
                </a:lnTo>
                <a:lnTo>
                  <a:pt x="1364805" y="303949"/>
                </a:lnTo>
                <a:lnTo>
                  <a:pt x="1390650" y="238671"/>
                </a:lnTo>
                <a:lnTo>
                  <a:pt x="1390650" y="234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12583" y="3669284"/>
            <a:ext cx="11207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Arial"/>
                <a:cs typeface="Arial"/>
              </a:rPr>
              <a:t>Interested?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24599" y="3429000"/>
            <a:ext cx="2664460" cy="1759585"/>
            <a:chOff x="6324599" y="3429000"/>
            <a:chExt cx="2664460" cy="1759585"/>
          </a:xfrm>
        </p:grpSpPr>
        <p:sp>
          <p:nvSpPr>
            <p:cNvPr id="10" name="object 10"/>
            <p:cNvSpPr/>
            <p:nvPr/>
          </p:nvSpPr>
          <p:spPr>
            <a:xfrm>
              <a:off x="7763256" y="3428999"/>
              <a:ext cx="563245" cy="944880"/>
            </a:xfrm>
            <a:custGeom>
              <a:avLst/>
              <a:gdLst/>
              <a:ahLst/>
              <a:cxnLst/>
              <a:rect l="l" t="t" r="r" b="b"/>
              <a:pathLst>
                <a:path w="563245" h="944879">
                  <a:moveTo>
                    <a:pt x="1905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9050" y="152400"/>
                  </a:lnTo>
                  <a:lnTo>
                    <a:pt x="19050" y="0"/>
                  </a:lnTo>
                  <a:close/>
                </a:path>
                <a:path w="563245" h="944879">
                  <a:moveTo>
                    <a:pt x="563118" y="944880"/>
                  </a:moveTo>
                  <a:lnTo>
                    <a:pt x="14478" y="601980"/>
                  </a:lnTo>
                  <a:lnTo>
                    <a:pt x="4572" y="617982"/>
                  </a:lnTo>
                  <a:lnTo>
                    <a:pt x="527608" y="944880"/>
                  </a:lnTo>
                  <a:lnTo>
                    <a:pt x="563118" y="944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9" y="4343399"/>
              <a:ext cx="768858" cy="84505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58227" y="4373880"/>
              <a:ext cx="96520" cy="54610"/>
            </a:xfrm>
            <a:custGeom>
              <a:avLst/>
              <a:gdLst/>
              <a:ahLst/>
              <a:cxnLst/>
              <a:rect l="l" t="t" r="r" b="b"/>
              <a:pathLst>
                <a:path w="96520" h="54610">
                  <a:moveTo>
                    <a:pt x="96469" y="0"/>
                  </a:moveTo>
                  <a:lnTo>
                    <a:pt x="60959" y="0"/>
                  </a:lnTo>
                  <a:lnTo>
                    <a:pt x="0" y="38100"/>
                  </a:lnTo>
                  <a:lnTo>
                    <a:pt x="9905" y="54102"/>
                  </a:lnTo>
                  <a:lnTo>
                    <a:pt x="96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600" y="4419599"/>
              <a:ext cx="758951" cy="7589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90864" y="4373880"/>
              <a:ext cx="96520" cy="54610"/>
            </a:xfrm>
            <a:custGeom>
              <a:avLst/>
              <a:gdLst/>
              <a:ahLst/>
              <a:cxnLst/>
              <a:rect l="l" t="t" r="r" b="b"/>
              <a:pathLst>
                <a:path w="96520" h="54610">
                  <a:moveTo>
                    <a:pt x="96469" y="38100"/>
                  </a:moveTo>
                  <a:lnTo>
                    <a:pt x="35509" y="0"/>
                  </a:lnTo>
                  <a:lnTo>
                    <a:pt x="0" y="0"/>
                  </a:lnTo>
                  <a:lnTo>
                    <a:pt x="86563" y="54102"/>
                  </a:lnTo>
                  <a:lnTo>
                    <a:pt x="96469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93139" y="3729482"/>
            <a:ext cx="4794250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marR="334010" indent="-28575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  <a:tab pos="677545" algn="l"/>
              </a:tabLst>
            </a:pPr>
            <a:r>
              <a:rPr dirty="0" sz="2000" spc="-10" b="1">
                <a:latin typeface="Arial"/>
                <a:cs typeface="Arial"/>
              </a:rPr>
              <a:t>P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1005">
                <a:latin typeface="Arial MT"/>
                <a:cs typeface="Arial MT"/>
              </a:rPr>
              <a:t>ỷ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890">
                <a:latin typeface="Arial MT"/>
                <a:cs typeface="Arial MT"/>
              </a:rPr>
              <a:t>ệ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(%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Web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345">
                <a:latin typeface="Arial MT"/>
                <a:cs typeface="Arial MT"/>
              </a:rPr>
              <a:t>ự 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oá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úng</a:t>
            </a:r>
            <a:endParaRPr sz="2000">
              <a:latin typeface="Arial MT"/>
              <a:cs typeface="Arial MT"/>
            </a:endParaRPr>
          </a:p>
          <a:p>
            <a:pPr marL="298450" marR="5080" indent="-28575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7815" algn="l"/>
                <a:tab pos="298450" algn="l"/>
                <a:tab pos="677545" algn="l"/>
              </a:tabLst>
            </a:pPr>
            <a:r>
              <a:rPr dirty="0" sz="2000" spc="-10" b="1">
                <a:latin typeface="Arial"/>
                <a:cs typeface="Arial"/>
              </a:rPr>
              <a:t>E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We</a:t>
            </a:r>
            <a:r>
              <a:rPr dirty="0" sz="2000" spc="-5">
                <a:latin typeface="Arial MT"/>
                <a:cs typeface="Arial MT"/>
              </a:rPr>
              <a:t>b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685">
                <a:latin typeface="Arial MT"/>
                <a:cs typeface="Arial MT"/>
              </a:rPr>
              <a:t>ườ</a:t>
            </a:r>
            <a:r>
              <a:rPr dirty="0" sz="2000" spc="-5">
                <a:latin typeface="Arial MT"/>
                <a:cs typeface="Arial MT"/>
              </a:rPr>
              <a:t>i  </a:t>
            </a:r>
            <a:r>
              <a:rPr dirty="0" sz="2000" spc="-10">
                <a:latin typeface="Arial MT"/>
                <a:cs typeface="Arial MT"/>
              </a:rPr>
              <a:t>dùn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ã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1560">
                <a:latin typeface="Arial MT"/>
                <a:cs typeface="Arial MT"/>
              </a:rPr>
              <a:t>ỉ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-5">
                <a:latin typeface="Arial MT"/>
                <a:cs typeface="Arial MT"/>
              </a:rPr>
              <a:t>nh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thích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  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We</a:t>
            </a:r>
            <a:r>
              <a:rPr dirty="0" sz="2000" spc="-5">
                <a:latin typeface="Arial MT"/>
                <a:cs typeface="Arial MT"/>
              </a:rPr>
              <a:t>b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ã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1560">
                <a:latin typeface="Arial MT"/>
                <a:cs typeface="Arial MT"/>
              </a:rPr>
              <a:t>ỉ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là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78889" y="5405882"/>
            <a:ext cx="181546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không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thích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đọc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8720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Phân</a:t>
            </a:r>
            <a:r>
              <a:rPr dirty="0" sz="4200" spc="-5"/>
              <a:t> lớp</a:t>
            </a:r>
            <a:r>
              <a:rPr dirty="0" sz="4200" spc="-25"/>
              <a:t> </a:t>
            </a:r>
            <a:r>
              <a:rPr dirty="0" sz="4200" spc="-5"/>
              <a:t>dựa</a:t>
            </a:r>
            <a:r>
              <a:rPr dirty="0" sz="4200" spc="-10"/>
              <a:t> </a:t>
            </a:r>
            <a:r>
              <a:rPr dirty="0" sz="4200"/>
              <a:t>trên</a:t>
            </a:r>
            <a:r>
              <a:rPr dirty="0" sz="4200" spc="-20"/>
              <a:t> </a:t>
            </a:r>
            <a:r>
              <a:rPr dirty="0" sz="4200"/>
              <a:t>NN</a:t>
            </a:r>
            <a:r>
              <a:rPr dirty="0" sz="4200" spc="-30"/>
              <a:t> </a:t>
            </a:r>
            <a:r>
              <a:rPr dirty="0" sz="4200"/>
              <a:t>–</a:t>
            </a:r>
            <a:r>
              <a:rPr dirty="0" sz="4200" spc="-10"/>
              <a:t> </a:t>
            </a:r>
            <a:r>
              <a:rPr dirty="0" sz="4200"/>
              <a:t>Ví</a:t>
            </a:r>
            <a:r>
              <a:rPr dirty="0" sz="4200" spc="-15"/>
              <a:t> </a:t>
            </a:r>
            <a:r>
              <a:rPr dirty="0" sz="4200" spc="-5"/>
              <a:t>dụ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67655" y="2200655"/>
              <a:ext cx="3905250" cy="215265"/>
            </a:xfrm>
            <a:custGeom>
              <a:avLst/>
              <a:gdLst/>
              <a:ahLst/>
              <a:cxnLst/>
              <a:rect l="l" t="t" r="r" b="b"/>
              <a:pathLst>
                <a:path w="3905250" h="215264">
                  <a:moveTo>
                    <a:pt x="3905250" y="214883"/>
                  </a:moveTo>
                  <a:lnTo>
                    <a:pt x="3905250" y="0"/>
                  </a:lnTo>
                  <a:lnTo>
                    <a:pt x="0" y="0"/>
                  </a:lnTo>
                  <a:lnTo>
                    <a:pt x="0" y="214884"/>
                  </a:lnTo>
                  <a:lnTo>
                    <a:pt x="9144" y="214884"/>
                  </a:lnTo>
                  <a:lnTo>
                    <a:pt x="9144" y="19050"/>
                  </a:lnTo>
                  <a:lnTo>
                    <a:pt x="19049" y="9144"/>
                  </a:lnTo>
                  <a:lnTo>
                    <a:pt x="19049" y="19050"/>
                  </a:lnTo>
                  <a:lnTo>
                    <a:pt x="3886200" y="19050"/>
                  </a:lnTo>
                  <a:lnTo>
                    <a:pt x="3886200" y="9143"/>
                  </a:lnTo>
                  <a:lnTo>
                    <a:pt x="3895344" y="19050"/>
                  </a:lnTo>
                  <a:lnTo>
                    <a:pt x="3895344" y="214883"/>
                  </a:lnTo>
                  <a:lnTo>
                    <a:pt x="3905250" y="214883"/>
                  </a:lnTo>
                  <a:close/>
                </a:path>
                <a:path w="3905250" h="215264">
                  <a:moveTo>
                    <a:pt x="19049" y="19050"/>
                  </a:moveTo>
                  <a:lnTo>
                    <a:pt x="19049" y="9144"/>
                  </a:lnTo>
                  <a:lnTo>
                    <a:pt x="9144" y="19050"/>
                  </a:lnTo>
                  <a:lnTo>
                    <a:pt x="19049" y="19050"/>
                  </a:lnTo>
                  <a:close/>
                </a:path>
                <a:path w="3905250" h="215264">
                  <a:moveTo>
                    <a:pt x="19049" y="214884"/>
                  </a:moveTo>
                  <a:lnTo>
                    <a:pt x="19049" y="19050"/>
                  </a:lnTo>
                  <a:lnTo>
                    <a:pt x="9144" y="19050"/>
                  </a:lnTo>
                  <a:lnTo>
                    <a:pt x="9144" y="214884"/>
                  </a:lnTo>
                  <a:lnTo>
                    <a:pt x="19049" y="214884"/>
                  </a:lnTo>
                  <a:close/>
                </a:path>
                <a:path w="3905250" h="215264">
                  <a:moveTo>
                    <a:pt x="3895344" y="19050"/>
                  </a:moveTo>
                  <a:lnTo>
                    <a:pt x="3886200" y="9143"/>
                  </a:lnTo>
                  <a:lnTo>
                    <a:pt x="3886200" y="19050"/>
                  </a:lnTo>
                  <a:lnTo>
                    <a:pt x="3895344" y="19050"/>
                  </a:lnTo>
                  <a:close/>
                </a:path>
                <a:path w="3905250" h="215264">
                  <a:moveTo>
                    <a:pt x="3895344" y="214883"/>
                  </a:moveTo>
                  <a:lnTo>
                    <a:pt x="3895344" y="19050"/>
                  </a:lnTo>
                  <a:lnTo>
                    <a:pt x="3886200" y="19050"/>
                  </a:lnTo>
                  <a:lnTo>
                    <a:pt x="3886200" y="214883"/>
                  </a:lnTo>
                  <a:lnTo>
                    <a:pt x="3895344" y="2148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828" y="1901590"/>
              <a:ext cx="161544" cy="1603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7228" y="1901590"/>
              <a:ext cx="161544" cy="16035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36540" y="1839721"/>
            <a:ext cx="2442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 spc="-620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</a:t>
            </a:r>
            <a:r>
              <a:rPr dirty="0" sz="1800" spc="-5">
                <a:latin typeface="Courier New"/>
                <a:cs typeface="Courier New"/>
              </a:rPr>
              <a:t>1</a:t>
            </a:r>
            <a:r>
              <a:rPr dirty="0" sz="1800">
                <a:latin typeface="Courier New"/>
                <a:cs typeface="Courier New"/>
              </a:rPr>
              <a:t>	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339" y="2005838"/>
            <a:ext cx="3050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Xé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 </a:t>
            </a:r>
            <a:r>
              <a:rPr dirty="0" sz="2400" spc="-5">
                <a:latin typeface="Arial MT"/>
                <a:cs typeface="Arial MT"/>
              </a:rPr>
              <a:t>lán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ề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>
                <a:latin typeface="Arial MT"/>
                <a:cs typeface="Arial MT"/>
              </a:rPr>
              <a:t>n  </a:t>
            </a:r>
            <a:r>
              <a:rPr dirty="0" sz="2400" spc="-275">
                <a:latin typeface="Arial MT"/>
                <a:cs typeface="Arial MT"/>
              </a:rPr>
              <a:t>nhất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8828" y="3120790"/>
            <a:ext cx="161544" cy="16035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7028" y="2815990"/>
            <a:ext cx="161544" cy="1603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8228" y="2739790"/>
            <a:ext cx="161544" cy="16035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867655" y="2415539"/>
            <a:ext cx="3905250" cy="979169"/>
            <a:chOff x="4867655" y="2415539"/>
            <a:chExt cx="3905250" cy="979169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0027" y="2434990"/>
              <a:ext cx="161544" cy="16035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67656" y="2415539"/>
              <a:ext cx="3905250" cy="979169"/>
            </a:xfrm>
            <a:custGeom>
              <a:avLst/>
              <a:gdLst/>
              <a:ahLst/>
              <a:cxnLst/>
              <a:rect l="l" t="t" r="r" b="b"/>
              <a:pathLst>
                <a:path w="3905250" h="979170">
                  <a:moveTo>
                    <a:pt x="1905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9050" y="979170"/>
                  </a:lnTo>
                  <a:lnTo>
                    <a:pt x="19050" y="0"/>
                  </a:lnTo>
                  <a:close/>
                </a:path>
                <a:path w="3905250" h="979170">
                  <a:moveTo>
                    <a:pt x="3905250" y="0"/>
                  </a:moveTo>
                  <a:lnTo>
                    <a:pt x="3886200" y="0"/>
                  </a:lnTo>
                  <a:lnTo>
                    <a:pt x="3886200" y="979170"/>
                  </a:lnTo>
                  <a:lnTo>
                    <a:pt x="3905250" y="979170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827" y="2815990"/>
              <a:ext cx="161544" cy="16035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622540" y="2389123"/>
            <a:ext cx="1124585" cy="5581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 indent="-635">
              <a:lnSpc>
                <a:spcPts val="2030"/>
              </a:lnSpc>
              <a:spcBef>
                <a:spcPts val="275"/>
              </a:spcBef>
            </a:pP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>
                <a:latin typeface="Arial MT"/>
                <a:cs typeface="Arial MT"/>
              </a:rPr>
              <a:t>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ầ</a:t>
            </a:r>
            <a:r>
              <a:rPr dirty="0" sz="1800">
                <a:latin typeface="Arial MT"/>
                <a:cs typeface="Arial MT"/>
              </a:rPr>
              <a:t>n  phân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z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7428" y="3882790"/>
            <a:ext cx="161544" cy="16035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867655" y="2967227"/>
            <a:ext cx="3905250" cy="3138805"/>
            <a:chOff x="4867655" y="2967227"/>
            <a:chExt cx="3905250" cy="3138805"/>
          </a:xfrm>
        </p:grpSpPr>
        <p:sp>
          <p:nvSpPr>
            <p:cNvPr id="23" name="object 23"/>
            <p:cNvSpPr/>
            <p:nvPr/>
          </p:nvSpPr>
          <p:spPr>
            <a:xfrm>
              <a:off x="4867656" y="3394709"/>
              <a:ext cx="3905250" cy="979169"/>
            </a:xfrm>
            <a:custGeom>
              <a:avLst/>
              <a:gdLst/>
              <a:ahLst/>
              <a:cxnLst/>
              <a:rect l="l" t="t" r="r" b="b"/>
              <a:pathLst>
                <a:path w="3905250" h="979170">
                  <a:moveTo>
                    <a:pt x="1905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9050" y="979170"/>
                  </a:lnTo>
                  <a:lnTo>
                    <a:pt x="19050" y="0"/>
                  </a:lnTo>
                  <a:close/>
                </a:path>
                <a:path w="3905250" h="979170">
                  <a:moveTo>
                    <a:pt x="3905250" y="0"/>
                  </a:moveTo>
                  <a:lnTo>
                    <a:pt x="3886200" y="0"/>
                  </a:lnTo>
                  <a:lnTo>
                    <a:pt x="3886200" y="979170"/>
                  </a:lnTo>
                  <a:lnTo>
                    <a:pt x="3905250" y="979170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1827" y="2967227"/>
              <a:ext cx="2523744" cy="26761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0827" y="5101990"/>
              <a:ext cx="161544" cy="16035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627" y="4797190"/>
              <a:ext cx="161544" cy="16035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122313" y="4343400"/>
              <a:ext cx="119380" cy="30480"/>
            </a:xfrm>
            <a:custGeom>
              <a:avLst/>
              <a:gdLst/>
              <a:ahLst/>
              <a:cxnLst/>
              <a:rect l="l" t="t" r="r" b="b"/>
              <a:pathLst>
                <a:path w="119379" h="30479">
                  <a:moveTo>
                    <a:pt x="118799" y="30479"/>
                  </a:moveTo>
                  <a:lnTo>
                    <a:pt x="113388" y="22383"/>
                  </a:lnTo>
                  <a:lnTo>
                    <a:pt x="89195" y="6012"/>
                  </a:lnTo>
                  <a:lnTo>
                    <a:pt x="59286" y="0"/>
                  </a:lnTo>
                  <a:lnTo>
                    <a:pt x="29699" y="6012"/>
                  </a:lnTo>
                  <a:lnTo>
                    <a:pt x="5470" y="22383"/>
                  </a:lnTo>
                  <a:lnTo>
                    <a:pt x="0" y="30479"/>
                  </a:lnTo>
                  <a:lnTo>
                    <a:pt x="118799" y="30479"/>
                  </a:lnTo>
                  <a:close/>
                </a:path>
              </a:pathLst>
            </a:custGeom>
            <a:solidFill>
              <a:srgbClr val="9900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17219" y="4339990"/>
              <a:ext cx="131445" cy="34290"/>
            </a:xfrm>
            <a:custGeom>
              <a:avLst/>
              <a:gdLst/>
              <a:ahLst/>
              <a:cxnLst/>
              <a:rect l="l" t="t" r="r" b="b"/>
              <a:pathLst>
                <a:path w="131445" h="34289">
                  <a:moveTo>
                    <a:pt x="131214" y="33889"/>
                  </a:moveTo>
                  <a:lnTo>
                    <a:pt x="107194" y="10685"/>
                  </a:lnTo>
                  <a:lnTo>
                    <a:pt x="76417" y="0"/>
                  </a:lnTo>
                  <a:lnTo>
                    <a:pt x="44001" y="1944"/>
                  </a:lnTo>
                  <a:lnTo>
                    <a:pt x="14614" y="16201"/>
                  </a:lnTo>
                  <a:lnTo>
                    <a:pt x="0" y="33889"/>
                  </a:lnTo>
                  <a:lnTo>
                    <a:pt x="12284" y="33889"/>
                  </a:lnTo>
                  <a:lnTo>
                    <a:pt x="31529" y="16651"/>
                  </a:lnTo>
                  <a:lnTo>
                    <a:pt x="65099" y="8900"/>
                  </a:lnTo>
                  <a:lnTo>
                    <a:pt x="98593" y="16947"/>
                  </a:lnTo>
                  <a:lnTo>
                    <a:pt x="117137" y="33889"/>
                  </a:lnTo>
                  <a:lnTo>
                    <a:pt x="131214" y="33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0827" y="4373880"/>
              <a:ext cx="161544" cy="1264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8827" y="5101990"/>
              <a:ext cx="161544" cy="16035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867656" y="4373879"/>
              <a:ext cx="3905250" cy="979169"/>
            </a:xfrm>
            <a:custGeom>
              <a:avLst/>
              <a:gdLst/>
              <a:ahLst/>
              <a:cxnLst/>
              <a:rect l="l" t="t" r="r" b="b"/>
              <a:pathLst>
                <a:path w="3905250" h="979170">
                  <a:moveTo>
                    <a:pt x="1905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9050" y="979170"/>
                  </a:lnTo>
                  <a:lnTo>
                    <a:pt x="19050" y="0"/>
                  </a:lnTo>
                  <a:close/>
                </a:path>
                <a:path w="3905250" h="979170">
                  <a:moveTo>
                    <a:pt x="3905250" y="0"/>
                  </a:moveTo>
                  <a:lnTo>
                    <a:pt x="3886200" y="0"/>
                  </a:lnTo>
                  <a:lnTo>
                    <a:pt x="3886200" y="979170"/>
                  </a:lnTo>
                  <a:lnTo>
                    <a:pt x="3905250" y="979170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6227" y="5787790"/>
              <a:ext cx="161544" cy="16035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867655" y="5353050"/>
              <a:ext cx="3905250" cy="753110"/>
            </a:xfrm>
            <a:custGeom>
              <a:avLst/>
              <a:gdLst/>
              <a:ahLst/>
              <a:cxnLst/>
              <a:rect l="l" t="t" r="r" b="b"/>
              <a:pathLst>
                <a:path w="3905250" h="753110">
                  <a:moveTo>
                    <a:pt x="19050" y="733806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752856"/>
                  </a:lnTo>
                  <a:lnTo>
                    <a:pt x="9144" y="752856"/>
                  </a:lnTo>
                  <a:lnTo>
                    <a:pt x="9144" y="733806"/>
                  </a:lnTo>
                  <a:lnTo>
                    <a:pt x="19050" y="733806"/>
                  </a:lnTo>
                  <a:close/>
                </a:path>
                <a:path w="3905250" h="753110">
                  <a:moveTo>
                    <a:pt x="3895344" y="733805"/>
                  </a:moveTo>
                  <a:lnTo>
                    <a:pt x="9144" y="733806"/>
                  </a:lnTo>
                  <a:lnTo>
                    <a:pt x="19050" y="742950"/>
                  </a:lnTo>
                  <a:lnTo>
                    <a:pt x="19050" y="752856"/>
                  </a:lnTo>
                  <a:lnTo>
                    <a:pt x="3886200" y="752855"/>
                  </a:lnTo>
                  <a:lnTo>
                    <a:pt x="3886200" y="742950"/>
                  </a:lnTo>
                  <a:lnTo>
                    <a:pt x="3895344" y="733805"/>
                  </a:lnTo>
                  <a:close/>
                </a:path>
                <a:path w="3905250" h="753110">
                  <a:moveTo>
                    <a:pt x="19050" y="752856"/>
                  </a:moveTo>
                  <a:lnTo>
                    <a:pt x="19050" y="742950"/>
                  </a:lnTo>
                  <a:lnTo>
                    <a:pt x="9144" y="733806"/>
                  </a:lnTo>
                  <a:lnTo>
                    <a:pt x="9144" y="752856"/>
                  </a:lnTo>
                  <a:lnTo>
                    <a:pt x="19050" y="752856"/>
                  </a:lnTo>
                  <a:close/>
                </a:path>
                <a:path w="3905250" h="753110">
                  <a:moveTo>
                    <a:pt x="3905250" y="752855"/>
                  </a:moveTo>
                  <a:lnTo>
                    <a:pt x="3905250" y="0"/>
                  </a:lnTo>
                  <a:lnTo>
                    <a:pt x="3886200" y="0"/>
                  </a:lnTo>
                  <a:lnTo>
                    <a:pt x="3886200" y="733805"/>
                  </a:lnTo>
                  <a:lnTo>
                    <a:pt x="3895344" y="733805"/>
                  </a:lnTo>
                  <a:lnTo>
                    <a:pt x="3895344" y="752855"/>
                  </a:lnTo>
                  <a:lnTo>
                    <a:pt x="3905250" y="752855"/>
                  </a:lnTo>
                  <a:close/>
                </a:path>
                <a:path w="3905250" h="753110">
                  <a:moveTo>
                    <a:pt x="3895344" y="752855"/>
                  </a:moveTo>
                  <a:lnTo>
                    <a:pt x="3895344" y="733805"/>
                  </a:lnTo>
                  <a:lnTo>
                    <a:pt x="3886200" y="742950"/>
                  </a:lnTo>
                  <a:lnTo>
                    <a:pt x="3886200" y="752855"/>
                  </a:lnTo>
                  <a:lnTo>
                    <a:pt x="3895344" y="752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69339" y="2789935"/>
            <a:ext cx="3216275" cy="317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B822F"/>
                </a:solidFill>
                <a:latin typeface="Arial MT"/>
                <a:cs typeface="Arial MT"/>
              </a:rPr>
              <a:t>→</a:t>
            </a:r>
            <a:r>
              <a:rPr dirty="0" sz="2400" spc="-370">
                <a:solidFill>
                  <a:srgbClr val="3B822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z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 spc="-5">
                <a:latin typeface="Arial MT"/>
                <a:cs typeface="Arial MT"/>
              </a:rPr>
              <a:t>và</a:t>
            </a:r>
            <a:r>
              <a:rPr dirty="0" sz="2400">
                <a:latin typeface="Arial MT"/>
                <a:cs typeface="Arial MT"/>
              </a:rPr>
              <a:t>o l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p </a:t>
            </a:r>
            <a:r>
              <a:rPr dirty="0" sz="2400" spc="-10">
                <a:latin typeface="Courier New"/>
                <a:cs typeface="Courier New"/>
              </a:rPr>
              <a:t>c2</a:t>
            </a:r>
            <a:endParaRPr sz="2400">
              <a:latin typeface="Courier New"/>
              <a:cs typeface="Courier New"/>
            </a:endParaRPr>
          </a:p>
          <a:p>
            <a:pPr marL="240665" marR="170180" indent="-228600">
              <a:lnSpc>
                <a:spcPct val="100000"/>
              </a:lnSpc>
              <a:spcBef>
                <a:spcPts val="18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Xé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3 </a:t>
            </a:r>
            <a:r>
              <a:rPr dirty="0" sz="2400" spc="-5">
                <a:latin typeface="Arial MT"/>
                <a:cs typeface="Arial MT"/>
              </a:rPr>
              <a:t>lán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ề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>
                <a:latin typeface="Arial MT"/>
                <a:cs typeface="Arial MT"/>
              </a:rPr>
              <a:t>n  </a:t>
            </a:r>
            <a:r>
              <a:rPr dirty="0" sz="2400" spc="-275">
                <a:latin typeface="Arial MT"/>
                <a:cs typeface="Arial MT"/>
              </a:rPr>
              <a:t>nhất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14"/>
              </a:spcBef>
            </a:pPr>
            <a:r>
              <a:rPr dirty="0" sz="2400">
                <a:solidFill>
                  <a:srgbClr val="3B822F"/>
                </a:solidFill>
                <a:latin typeface="Arial MT"/>
                <a:cs typeface="Arial MT"/>
              </a:rPr>
              <a:t>→</a:t>
            </a:r>
            <a:r>
              <a:rPr dirty="0" sz="2400" spc="-370">
                <a:solidFill>
                  <a:srgbClr val="3B822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z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 spc="-5">
                <a:latin typeface="Arial MT"/>
                <a:cs typeface="Arial MT"/>
              </a:rPr>
              <a:t>và</a:t>
            </a:r>
            <a:r>
              <a:rPr dirty="0" sz="2400">
                <a:latin typeface="Arial MT"/>
                <a:cs typeface="Arial MT"/>
              </a:rPr>
              <a:t>o l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p </a:t>
            </a:r>
            <a:r>
              <a:rPr dirty="0" sz="2400" spc="-10">
                <a:latin typeface="Courier New"/>
                <a:cs typeface="Courier New"/>
              </a:rPr>
              <a:t>c1</a:t>
            </a:r>
            <a:endParaRPr sz="2400">
              <a:latin typeface="Courier New"/>
              <a:cs typeface="Courier New"/>
            </a:endParaRPr>
          </a:p>
          <a:p>
            <a:pPr marL="241300" marR="170180" indent="-228600">
              <a:lnSpc>
                <a:spcPct val="100000"/>
              </a:lnSpc>
              <a:spcBef>
                <a:spcPts val="18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Xé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5 </a:t>
            </a:r>
            <a:r>
              <a:rPr dirty="0" sz="2400" spc="-5">
                <a:latin typeface="Arial MT"/>
                <a:cs typeface="Arial MT"/>
              </a:rPr>
              <a:t>lán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ề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>
                <a:latin typeface="Arial MT"/>
                <a:cs typeface="Arial MT"/>
              </a:rPr>
              <a:t>n  </a:t>
            </a:r>
            <a:r>
              <a:rPr dirty="0" sz="2400" spc="-275">
                <a:latin typeface="Arial MT"/>
                <a:cs typeface="Arial MT"/>
              </a:rPr>
              <a:t>nhất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3B822F"/>
                </a:solidFill>
                <a:latin typeface="Arial MT"/>
                <a:cs typeface="Arial MT"/>
              </a:rPr>
              <a:t>→</a:t>
            </a:r>
            <a:r>
              <a:rPr dirty="0" sz="2400" spc="-370">
                <a:solidFill>
                  <a:srgbClr val="3B822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z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 spc="-5">
                <a:latin typeface="Arial MT"/>
                <a:cs typeface="Arial MT"/>
              </a:rPr>
              <a:t>và</a:t>
            </a:r>
            <a:r>
              <a:rPr dirty="0" sz="2400">
                <a:latin typeface="Arial MT"/>
                <a:cs typeface="Arial MT"/>
              </a:rPr>
              <a:t>o l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p </a:t>
            </a:r>
            <a:r>
              <a:rPr dirty="0" sz="2400" spc="-10">
                <a:latin typeface="Courier New"/>
                <a:cs typeface="Courier New"/>
              </a:rPr>
              <a:t>c1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703059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Giải</a:t>
            </a:r>
            <a:r>
              <a:rPr dirty="0" sz="4200" spc="-20"/>
              <a:t> </a:t>
            </a:r>
            <a:r>
              <a:rPr dirty="0" sz="4200" spc="-5"/>
              <a:t>thuật</a:t>
            </a:r>
            <a:r>
              <a:rPr dirty="0" sz="4200" spc="-15"/>
              <a:t> </a:t>
            </a:r>
            <a:r>
              <a:rPr dirty="0" sz="4200" spc="-5"/>
              <a:t>phân lớp</a:t>
            </a:r>
            <a:r>
              <a:rPr dirty="0" sz="4200" spc="-30"/>
              <a:t> </a:t>
            </a:r>
            <a:r>
              <a:rPr dirty="0" sz="4200" spc="-5"/>
              <a:t>k-NN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2937510"/>
            </a:xfrm>
            <a:custGeom>
              <a:avLst/>
              <a:gdLst/>
              <a:ahLst/>
              <a:cxnLst/>
              <a:rect l="l" t="t" r="r" b="b"/>
              <a:pathLst>
                <a:path w="9144000" h="293751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67739" y="1677031"/>
            <a:ext cx="7914005" cy="390397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66700" algn="l"/>
              </a:tabLst>
            </a:pP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ỗ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-1070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x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 spc="-835">
                <a:latin typeface="Arial MT"/>
                <a:cs typeface="Arial MT"/>
              </a:rPr>
              <a:t>ở</a:t>
            </a:r>
            <a:r>
              <a:rPr dirty="0" sz="2400">
                <a:latin typeface="Arial MT"/>
                <a:cs typeface="Arial MT"/>
              </a:rPr>
              <a:t>i 2 </a:t>
            </a:r>
            <a:r>
              <a:rPr dirty="0" sz="2400" spc="-5">
                <a:latin typeface="Arial MT"/>
                <a:cs typeface="Arial MT"/>
              </a:rPr>
              <a:t>thàn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 spc="-5">
                <a:latin typeface="Arial MT"/>
                <a:cs typeface="Arial MT"/>
              </a:rPr>
              <a:t>n:</a:t>
            </a:r>
            <a:endParaRPr sz="2400">
              <a:latin typeface="Arial MT"/>
              <a:cs typeface="Arial MT"/>
            </a:endParaRPr>
          </a:p>
          <a:p>
            <a:pPr lvl="1" marL="511175" indent="-147320">
              <a:lnSpc>
                <a:spcPct val="100000"/>
              </a:lnSpc>
              <a:spcBef>
                <a:spcPts val="520"/>
              </a:spcBef>
              <a:buClr>
                <a:srgbClr val="3B822F"/>
              </a:buClr>
              <a:buChar char="•"/>
              <a:tabLst>
                <a:tab pos="511809" algn="l"/>
                <a:tab pos="2452370" algn="l"/>
              </a:tabLst>
            </a:pP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ô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10">
                <a:latin typeface="Arial MT"/>
                <a:cs typeface="Arial MT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(x</a:t>
            </a:r>
            <a:r>
              <a:rPr dirty="0" baseline="-21367" sz="1950" spc="15">
                <a:latin typeface="Courier New"/>
                <a:cs typeface="Courier New"/>
              </a:rPr>
              <a:t>1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baseline="-21367" sz="1950" spc="15">
                <a:latin typeface="Courier New"/>
                <a:cs typeface="Courier New"/>
              </a:rPr>
              <a:t>2</a:t>
            </a:r>
            <a:r>
              <a:rPr dirty="0" sz="2000" spc="-5">
                <a:latin typeface="Arial MT"/>
                <a:cs typeface="Arial MT"/>
              </a:rPr>
              <a:t>,…,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baseline="-21367" sz="1950" spc="15">
                <a:latin typeface="Courier New"/>
                <a:cs typeface="Courier New"/>
              </a:rPr>
              <a:t>n</a:t>
            </a:r>
            <a:r>
              <a:rPr dirty="0" sz="2000" spc="-5">
                <a:latin typeface="Courier New"/>
                <a:cs typeface="Courier New"/>
              </a:rPr>
              <a:t>)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baseline="-21367" sz="1950" spc="15">
                <a:latin typeface="Courier New"/>
                <a:cs typeface="Courier New"/>
              </a:rPr>
              <a:t>i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>
                <a:latin typeface="Courier New"/>
                <a:cs typeface="Courier New"/>
              </a:rPr>
              <a:t>R</a:t>
            </a:r>
            <a:endParaRPr sz="2000">
              <a:latin typeface="Courier New"/>
              <a:cs typeface="Courier New"/>
            </a:endParaRPr>
          </a:p>
          <a:p>
            <a:pPr lvl="1" marL="511175" indent="-1473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511809" algn="l"/>
                <a:tab pos="1833880" algn="l"/>
              </a:tabLst>
            </a:pPr>
            <a:r>
              <a:rPr dirty="0" sz="2000" spc="-10">
                <a:latin typeface="Arial MT"/>
                <a:cs typeface="Arial MT"/>
              </a:rPr>
              <a:t>Nhã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c</a:t>
            </a:r>
            <a:r>
              <a:rPr dirty="0" sz="2000" spc="-66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>
                <a:latin typeface="Courier New"/>
                <a:cs typeface="Courier New"/>
              </a:rPr>
              <a:t>C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nhã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685">
                <a:latin typeface="Arial MT"/>
                <a:cs typeface="Arial MT"/>
              </a:rPr>
              <a:t>ướ</a:t>
            </a:r>
            <a:r>
              <a:rPr dirty="0" sz="2000" spc="-5">
                <a:latin typeface="Arial MT"/>
                <a:cs typeface="Arial MT"/>
              </a:rPr>
              <a:t>c)</a:t>
            </a:r>
            <a:endParaRPr sz="2000">
              <a:latin typeface="Arial MT"/>
              <a:cs typeface="Arial MT"/>
            </a:endParaRPr>
          </a:p>
          <a:p>
            <a:pPr marL="266700" indent="-228600">
              <a:lnSpc>
                <a:spcPct val="100000"/>
              </a:lnSpc>
              <a:spcBef>
                <a:spcPts val="185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66700" algn="l"/>
              </a:tabLst>
            </a:pPr>
            <a:r>
              <a:rPr dirty="0" sz="2400" spc="-5">
                <a:latin typeface="Arial MT"/>
                <a:cs typeface="Arial MT"/>
              </a:rPr>
              <a:t>Gia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  <a:p>
            <a:pPr lvl="1" marL="511175" indent="-147320">
              <a:lnSpc>
                <a:spcPct val="100000"/>
              </a:lnSpc>
              <a:spcBef>
                <a:spcPts val="355"/>
              </a:spcBef>
              <a:buClr>
                <a:srgbClr val="3B822F"/>
              </a:buClr>
              <a:buChar char="•"/>
              <a:tabLst>
                <a:tab pos="511809" algn="l"/>
              </a:tabLst>
            </a:pPr>
            <a:r>
              <a:rPr dirty="0" sz="2000" spc="-420">
                <a:latin typeface="Arial MT"/>
                <a:cs typeface="Arial MT"/>
              </a:rPr>
              <a:t>Đơn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giản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lưu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lại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204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5">
                <a:latin typeface="Arial MT"/>
                <a:cs typeface="Arial MT"/>
              </a:rPr>
              <a:t> 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tập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{x}</a:t>
            </a:r>
            <a:endParaRPr sz="2000">
              <a:latin typeface="Courier New"/>
              <a:cs typeface="Courier New"/>
            </a:endParaRPr>
          </a:p>
          <a:p>
            <a:pPr marL="266700" indent="-228600">
              <a:lnSpc>
                <a:spcPct val="100000"/>
              </a:lnSpc>
              <a:spcBef>
                <a:spcPts val="16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66700" algn="l"/>
              </a:tabLst>
            </a:pPr>
            <a:r>
              <a:rPr dirty="0" sz="2400">
                <a:latin typeface="Arial MT"/>
                <a:cs typeface="Arial MT"/>
              </a:rPr>
              <a:t>Giai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phâ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 spc="-5">
                <a:latin typeface="Arial MT"/>
                <a:cs typeface="Arial MT"/>
              </a:rPr>
              <a:t>p</a:t>
            </a:r>
            <a:r>
              <a:rPr dirty="0" sz="2400">
                <a:latin typeface="Arial MT"/>
                <a:cs typeface="Arial MT"/>
              </a:rPr>
              <a:t>: </a:t>
            </a:r>
            <a:r>
              <a:rPr dirty="0" sz="2400" spc="-869">
                <a:latin typeface="Arial MT"/>
                <a:cs typeface="Arial MT"/>
              </a:rPr>
              <a:t>Để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phâ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ộ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v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5">
                <a:latin typeface="Arial MT"/>
                <a:cs typeface="Arial MT"/>
              </a:rPr>
              <a:t> d</a:t>
            </a:r>
            <a:r>
              <a:rPr dirty="0" sz="2400" spc="-1070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(m</a:t>
            </a:r>
            <a:r>
              <a:rPr dirty="0" sz="2400" spc="-835">
                <a:latin typeface="Arial MT"/>
                <a:cs typeface="Arial MT"/>
              </a:rPr>
              <a:t>ớ</a:t>
            </a:r>
            <a:r>
              <a:rPr dirty="0" sz="2400">
                <a:latin typeface="Arial MT"/>
                <a:cs typeface="Arial MT"/>
              </a:rPr>
              <a:t>i) </a:t>
            </a:r>
            <a:r>
              <a:rPr dirty="0" sz="2400" spc="-5">
                <a:latin typeface="Courier New"/>
                <a:cs typeface="Courier New"/>
              </a:rPr>
              <a:t>z</a:t>
            </a:r>
            <a:endParaRPr sz="2400">
              <a:latin typeface="Courier New"/>
              <a:cs typeface="Courier New"/>
            </a:endParaRPr>
          </a:p>
          <a:p>
            <a:pPr lvl="1" marL="511175" indent="-147320">
              <a:lnSpc>
                <a:spcPct val="100000"/>
              </a:lnSpc>
              <a:spcBef>
                <a:spcPts val="520"/>
              </a:spcBef>
              <a:buClr>
                <a:srgbClr val="3B822F"/>
              </a:buClr>
              <a:buChar char="•"/>
              <a:tabLst>
                <a:tab pos="511809" algn="l"/>
              </a:tabLst>
            </a:pP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dụ</a:t>
            </a:r>
            <a:r>
              <a:rPr dirty="0" sz="2000" spc="-220">
                <a:latin typeface="Arial MT"/>
                <a:cs typeface="Arial MT"/>
              </a:rPr>
              <a:t> </a:t>
            </a:r>
            <a:r>
              <a:rPr dirty="0" sz="2000" spc="-135">
                <a:latin typeface="Arial MT"/>
                <a:cs typeface="Arial MT"/>
              </a:rPr>
              <a:t>học</a:t>
            </a:r>
            <a:r>
              <a:rPr dirty="0" sz="2000" spc="-135">
                <a:latin typeface="Courier New"/>
                <a:cs typeface="Courier New"/>
              </a:rPr>
              <a:t>x</a:t>
            </a:r>
            <a:r>
              <a:rPr dirty="0" sz="2000" spc="-135">
                <a:latin typeface="Symbol"/>
                <a:cs typeface="Symbol"/>
              </a:rPr>
              <a:t></a:t>
            </a:r>
            <a:r>
              <a:rPr dirty="0" sz="2000" spc="-135">
                <a:latin typeface="Courier New"/>
                <a:cs typeface="Courier New"/>
              </a:rPr>
              <a:t>D</a:t>
            </a:r>
            <a:r>
              <a:rPr dirty="0" sz="2000" spc="-135">
                <a:latin typeface="Arial MT"/>
                <a:cs typeface="Arial MT"/>
              </a:rPr>
              <a:t>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khoảng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giữa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và </a:t>
            </a:r>
            <a:r>
              <a:rPr dirty="0" sz="2000" spc="-5">
                <a:latin typeface="Courier New"/>
                <a:cs typeface="Courier New"/>
              </a:rPr>
              <a:t>z</a:t>
            </a:r>
            <a:endParaRPr sz="2000">
              <a:latin typeface="Courier New"/>
              <a:cs typeface="Courier New"/>
            </a:endParaRPr>
          </a:p>
          <a:p>
            <a:pPr lvl="1" marL="511175" indent="-147320">
              <a:lnSpc>
                <a:spcPct val="100000"/>
              </a:lnSpc>
              <a:spcBef>
                <a:spcPts val="955"/>
              </a:spcBef>
              <a:buClr>
                <a:srgbClr val="3B822F"/>
              </a:buClr>
              <a:buChar char="•"/>
              <a:tabLst>
                <a:tab pos="511809" algn="l"/>
                <a:tab pos="2062480" algn="l"/>
              </a:tabLst>
            </a:pP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NB(z)</a:t>
            </a:r>
            <a:r>
              <a:rPr dirty="0" sz="2000" spc="-66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–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lán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</a:t>
            </a:r>
            <a:endParaRPr sz="2000">
              <a:latin typeface="Courier New"/>
              <a:cs typeface="Courier New"/>
            </a:endParaRPr>
          </a:p>
          <a:p>
            <a:pPr marL="663575">
              <a:lnSpc>
                <a:spcPct val="100000"/>
              </a:lnSpc>
              <a:spcBef>
                <a:spcPts val="380"/>
              </a:spcBef>
            </a:pPr>
            <a:r>
              <a:rPr dirty="0" sz="2000" spc="-195">
                <a:solidFill>
                  <a:srgbClr val="006533"/>
                </a:solidFill>
                <a:latin typeface="Arial MT"/>
                <a:cs typeface="Arial MT"/>
              </a:rPr>
              <a:t>→</a:t>
            </a:r>
            <a:r>
              <a:rPr dirty="0" sz="2000" spc="-195">
                <a:latin typeface="Arial MT"/>
                <a:cs typeface="Arial MT"/>
              </a:rPr>
              <a:t>Gồm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100" spc="-35" b="1" i="1">
                <a:latin typeface="Sitka Heading"/>
                <a:cs typeface="Sitka Heading"/>
              </a:rPr>
              <a:t>k</a:t>
            </a:r>
            <a:r>
              <a:rPr dirty="0" sz="2100" spc="20" b="1" i="1">
                <a:latin typeface="Sitka Heading"/>
                <a:cs typeface="Sitka Heading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5">
                <a:latin typeface="Arial MT"/>
                <a:cs typeface="Arial MT"/>
              </a:rPr>
              <a:t> 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305">
                <a:latin typeface="Arial MT"/>
                <a:cs typeface="Arial MT"/>
              </a:rPr>
              <a:t>gần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nhất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5">
                <a:latin typeface="Arial MT"/>
                <a:cs typeface="Arial MT"/>
              </a:rPr>
              <a:t> hàm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0038" y="5426484"/>
            <a:ext cx="7705090" cy="118808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581025">
              <a:lnSpc>
                <a:spcPct val="100000"/>
              </a:lnSpc>
              <a:spcBef>
                <a:spcPts val="1045"/>
              </a:spcBef>
            </a:pPr>
            <a:r>
              <a:rPr dirty="0" sz="2000" spc="-5">
                <a:latin typeface="Arial MT"/>
                <a:cs typeface="Arial MT"/>
              </a:rPr>
              <a:t>kh</a:t>
            </a:r>
            <a:r>
              <a:rPr dirty="0" sz="2000" spc="-10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100" spc="-60" b="1" i="1">
                <a:latin typeface="Sitka Heading"/>
                <a:cs typeface="Sitka Heading"/>
              </a:rPr>
              <a:t>d</a:t>
            </a:r>
            <a:endParaRPr sz="2100">
              <a:latin typeface="Sitka Heading"/>
              <a:cs typeface="Sitka Heading"/>
            </a:endParaRPr>
          </a:p>
          <a:p>
            <a:pPr marL="158750" marR="5080" indent="-146685">
              <a:lnSpc>
                <a:spcPct val="100000"/>
              </a:lnSpc>
              <a:spcBef>
                <a:spcPts val="885"/>
              </a:spcBef>
              <a:buClr>
                <a:srgbClr val="3B822F"/>
              </a:buClr>
              <a:buChar char="•"/>
              <a:tabLst>
                <a:tab pos="159385" algn="l"/>
              </a:tabLst>
            </a:pP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z</a:t>
            </a:r>
            <a:r>
              <a:rPr dirty="0" sz="2000" spc="-650" i="1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vào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chiếm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434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đông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majority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class) trong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</a:t>
            </a:r>
            <a:r>
              <a:rPr dirty="0" sz="2000" spc="-235">
                <a:latin typeface="Arial MT"/>
                <a:cs typeface="Arial MT"/>
              </a:rPr>
              <a:t>lớp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NB(z)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657352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Giải</a:t>
            </a:r>
            <a:r>
              <a:rPr dirty="0" sz="4200" spc="-20"/>
              <a:t> </a:t>
            </a:r>
            <a:r>
              <a:rPr dirty="0" sz="4200" spc="-5"/>
              <a:t>thuật</a:t>
            </a:r>
            <a:r>
              <a:rPr dirty="0" sz="4200" spc="-15"/>
              <a:t> </a:t>
            </a:r>
            <a:r>
              <a:rPr dirty="0" sz="4200" spc="-5"/>
              <a:t>dự</a:t>
            </a:r>
            <a:r>
              <a:rPr dirty="0" sz="4200" spc="-15"/>
              <a:t> </a:t>
            </a:r>
            <a:r>
              <a:rPr dirty="0" sz="4200" spc="-5"/>
              <a:t>đoán</a:t>
            </a:r>
            <a:r>
              <a:rPr dirty="0" sz="4200" spc="-10"/>
              <a:t> </a:t>
            </a:r>
            <a:r>
              <a:rPr dirty="0" sz="4200"/>
              <a:t>k-NN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42339" y="1677031"/>
            <a:ext cx="8006715" cy="40043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7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2100" algn="l"/>
              </a:tabLst>
            </a:pPr>
            <a:r>
              <a:rPr dirty="0" sz="2400" spc="-5">
                <a:latin typeface="Arial MT"/>
                <a:cs typeface="Arial MT"/>
              </a:rPr>
              <a:t>M</a:t>
            </a:r>
            <a:r>
              <a:rPr dirty="0" sz="2400" spc="-1075">
                <a:latin typeface="Arial MT"/>
                <a:cs typeface="Arial MT"/>
              </a:rPr>
              <a:t>ỗ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</a:t>
            </a:r>
            <a:r>
              <a:rPr dirty="0" sz="2400">
                <a:latin typeface="Arial MT"/>
                <a:cs typeface="Arial MT"/>
              </a:rPr>
              <a:t>í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-1070">
                <a:latin typeface="Arial MT"/>
                <a:cs typeface="Arial MT"/>
              </a:rPr>
              <a:t>ụ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x</a:t>
            </a:r>
            <a:r>
              <a:rPr dirty="0" sz="2400" spc="-785">
                <a:latin typeface="Courier New"/>
                <a:cs typeface="Courier New"/>
              </a:rPr>
              <a:t> </a:t>
            </a:r>
            <a:r>
              <a:rPr dirty="0" sz="2400" spc="-900">
                <a:latin typeface="Arial MT"/>
                <a:cs typeface="Arial MT"/>
              </a:rPr>
              <a:t>đượ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ể</a:t>
            </a:r>
            <a:r>
              <a:rPr dirty="0" sz="2400">
                <a:latin typeface="Arial MT"/>
                <a:cs typeface="Arial MT"/>
              </a:rPr>
              <a:t>u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-1075">
                <a:latin typeface="Arial MT"/>
                <a:cs typeface="Arial MT"/>
              </a:rPr>
              <a:t>ễ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 spc="-835">
                <a:latin typeface="Arial MT"/>
                <a:cs typeface="Arial MT"/>
              </a:rPr>
              <a:t>ở</a:t>
            </a:r>
            <a:r>
              <a:rPr dirty="0" sz="2400">
                <a:latin typeface="Arial MT"/>
                <a:cs typeface="Arial MT"/>
              </a:rPr>
              <a:t>i 2 </a:t>
            </a:r>
            <a:r>
              <a:rPr dirty="0" sz="2400" spc="-5">
                <a:latin typeface="Arial MT"/>
                <a:cs typeface="Arial MT"/>
              </a:rPr>
              <a:t>thàn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</a:t>
            </a:r>
            <a:r>
              <a:rPr dirty="0" sz="2400" spc="-1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ầ</a:t>
            </a:r>
            <a:r>
              <a:rPr dirty="0" sz="2400" spc="-5">
                <a:latin typeface="Arial MT"/>
                <a:cs typeface="Arial MT"/>
              </a:rPr>
              <a:t>n:</a:t>
            </a:r>
            <a:endParaRPr sz="2400">
              <a:latin typeface="Arial MT"/>
              <a:cs typeface="Arial MT"/>
            </a:endParaRPr>
          </a:p>
          <a:p>
            <a:pPr lvl="1" marL="593725" indent="-204470">
              <a:lnSpc>
                <a:spcPct val="100000"/>
              </a:lnSpc>
              <a:spcBef>
                <a:spcPts val="520"/>
              </a:spcBef>
              <a:buClr>
                <a:srgbClr val="3B822F"/>
              </a:buClr>
              <a:buChar char="•"/>
              <a:tabLst>
                <a:tab pos="594360" algn="l"/>
                <a:tab pos="2534920" algn="l"/>
              </a:tabLst>
            </a:pP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ô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4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10">
                <a:latin typeface="Arial MT"/>
                <a:cs typeface="Arial MT"/>
              </a:rPr>
              <a:t>=</a:t>
            </a:r>
            <a:r>
              <a:rPr dirty="0" sz="2000" spc="-5">
                <a:latin typeface="Courier New"/>
                <a:cs typeface="Courier New"/>
              </a:rPr>
              <a:t>(x</a:t>
            </a:r>
            <a:r>
              <a:rPr dirty="0" baseline="-21367" sz="1950" spc="15">
                <a:latin typeface="Courier New"/>
                <a:cs typeface="Courier New"/>
              </a:rPr>
              <a:t>1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baseline="-21367" sz="1950" spc="15">
                <a:latin typeface="Courier New"/>
                <a:cs typeface="Courier New"/>
              </a:rPr>
              <a:t>2</a:t>
            </a:r>
            <a:r>
              <a:rPr dirty="0" sz="2000" spc="-5">
                <a:latin typeface="Arial MT"/>
                <a:cs typeface="Arial MT"/>
              </a:rPr>
              <a:t>,…,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baseline="-21367" sz="1950" spc="15">
                <a:latin typeface="Courier New"/>
                <a:cs typeface="Courier New"/>
              </a:rPr>
              <a:t>n</a:t>
            </a:r>
            <a:r>
              <a:rPr dirty="0" sz="2000" spc="-5">
                <a:latin typeface="Courier New"/>
                <a:cs typeface="Courier New"/>
              </a:rPr>
              <a:t>)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baseline="-21367" sz="1950" spc="15">
                <a:latin typeface="Courier New"/>
                <a:cs typeface="Courier New"/>
              </a:rPr>
              <a:t>i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>
                <a:latin typeface="Courier New"/>
                <a:cs typeface="Courier New"/>
              </a:rPr>
              <a:t>R</a:t>
            </a:r>
            <a:endParaRPr sz="2000">
              <a:latin typeface="Courier New"/>
              <a:cs typeface="Courier New"/>
            </a:endParaRPr>
          </a:p>
          <a:p>
            <a:pPr lvl="1" marL="593725" indent="-20447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594360" algn="l"/>
                <a:tab pos="3677920" algn="l"/>
              </a:tabLst>
            </a:pP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đầ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mon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y</a:t>
            </a:r>
            <a:r>
              <a:rPr dirty="0" baseline="-21367" sz="1950" spc="15">
                <a:latin typeface="Courier New"/>
                <a:cs typeface="Courier New"/>
              </a:rPr>
              <a:t>x</a:t>
            </a:r>
            <a:r>
              <a:rPr dirty="0" sz="2000" spc="-10">
                <a:latin typeface="Symbol"/>
                <a:cs typeface="Symbol"/>
              </a:rPr>
              <a:t></a:t>
            </a:r>
            <a:r>
              <a:rPr dirty="0" sz="2000" spc="-5">
                <a:latin typeface="Courier New"/>
                <a:cs typeface="Courier New"/>
              </a:rPr>
              <a:t>R</a:t>
            </a:r>
            <a:r>
              <a:rPr dirty="0" sz="2000" spc="-95">
                <a:latin typeface="Courier New"/>
                <a:cs typeface="Courier New"/>
              </a:rPr>
              <a:t> </a:t>
            </a:r>
            <a:r>
              <a:rPr dirty="0" sz="2000" spc="-10">
                <a:latin typeface="Arial MT"/>
                <a:cs typeface="Arial MT"/>
              </a:rPr>
              <a:t>(l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890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c)</a:t>
            </a:r>
            <a:endParaRPr sz="2000">
              <a:latin typeface="Arial MT"/>
              <a:cs typeface="Arial MT"/>
            </a:endParaRPr>
          </a:p>
          <a:p>
            <a:pPr marL="292100" indent="-228600">
              <a:lnSpc>
                <a:spcPct val="100000"/>
              </a:lnSpc>
              <a:spcBef>
                <a:spcPts val="12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2100" algn="l"/>
              </a:tabLst>
            </a:pPr>
            <a:r>
              <a:rPr dirty="0" sz="2400">
                <a:latin typeface="Arial MT"/>
                <a:cs typeface="Arial MT"/>
              </a:rPr>
              <a:t>Giai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endParaRPr sz="2400">
              <a:latin typeface="Arial MT"/>
              <a:cs typeface="Arial MT"/>
            </a:endParaRPr>
          </a:p>
          <a:p>
            <a:pPr lvl="1" marL="593725" indent="-204470">
              <a:lnSpc>
                <a:spcPct val="100000"/>
              </a:lnSpc>
              <a:spcBef>
                <a:spcPts val="350"/>
              </a:spcBef>
              <a:buClr>
                <a:srgbClr val="3B822F"/>
              </a:buClr>
              <a:buChar char="•"/>
              <a:tabLst>
                <a:tab pos="594360" algn="l"/>
              </a:tabLst>
            </a:pPr>
            <a:r>
              <a:rPr dirty="0" sz="2000" spc="-420">
                <a:latin typeface="Arial MT"/>
                <a:cs typeface="Arial MT"/>
              </a:rPr>
              <a:t>Đơn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giản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lưu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lại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204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5">
                <a:latin typeface="Arial MT"/>
                <a:cs typeface="Arial MT"/>
              </a:rPr>
              <a:t> trong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tập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  <a:p>
            <a:pPr marL="292100" indent="-228600">
              <a:lnSpc>
                <a:spcPct val="100000"/>
              </a:lnSpc>
              <a:spcBef>
                <a:spcPts val="11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2100" algn="l"/>
              </a:tabLst>
            </a:pPr>
            <a:r>
              <a:rPr dirty="0" sz="2400">
                <a:latin typeface="Arial MT"/>
                <a:cs typeface="Arial MT"/>
              </a:rPr>
              <a:t>Giai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đoạn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400">
                <a:latin typeface="Arial MT"/>
                <a:cs typeface="Arial MT"/>
              </a:rPr>
              <a:t>dự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đoán: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869">
                <a:latin typeface="Arial MT"/>
                <a:cs typeface="Arial MT"/>
              </a:rPr>
              <a:t>Để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400">
                <a:latin typeface="Arial MT"/>
                <a:cs typeface="Arial MT"/>
              </a:rPr>
              <a:t>dự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đoán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giá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625">
                <a:latin typeface="Arial MT"/>
                <a:cs typeface="Arial MT"/>
              </a:rPr>
              <a:t>trị</a:t>
            </a:r>
            <a:r>
              <a:rPr dirty="0" sz="2400" spc="-254">
                <a:latin typeface="Arial MT"/>
                <a:cs typeface="Arial MT"/>
              </a:rPr>
              <a:t> </a:t>
            </a:r>
            <a:r>
              <a:rPr dirty="0" sz="2400" spc="-715">
                <a:latin typeface="Arial MT"/>
                <a:cs typeface="Arial MT"/>
              </a:rPr>
              <a:t>đầu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cho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ví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40">
                <a:latin typeface="Arial MT"/>
                <a:cs typeface="Arial MT"/>
              </a:rPr>
              <a:t>dụ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z</a:t>
            </a:r>
            <a:endParaRPr sz="2400">
              <a:latin typeface="Courier New"/>
              <a:cs typeface="Courier New"/>
            </a:endParaRPr>
          </a:p>
          <a:p>
            <a:pPr lvl="1" marL="593725" indent="-204470">
              <a:lnSpc>
                <a:spcPct val="100000"/>
              </a:lnSpc>
              <a:spcBef>
                <a:spcPts val="520"/>
              </a:spcBef>
              <a:buClr>
                <a:srgbClr val="3B822F"/>
              </a:buClr>
              <a:buChar char="•"/>
              <a:tabLst>
                <a:tab pos="594360" algn="l"/>
              </a:tabLst>
            </a:pPr>
            <a:r>
              <a:rPr dirty="0" sz="2000" spc="-490">
                <a:latin typeface="Arial MT"/>
                <a:cs typeface="Arial MT"/>
              </a:rPr>
              <a:t>Đối</a:t>
            </a:r>
            <a:r>
              <a:rPr dirty="0" sz="2000" spc="-31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với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dụ</a:t>
            </a:r>
            <a:r>
              <a:rPr dirty="0" sz="2000" spc="-21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>
                <a:latin typeface="Courier New"/>
                <a:cs typeface="Courier New"/>
              </a:rPr>
              <a:t>D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khoảng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giữa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645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</a:t>
            </a:r>
            <a:endParaRPr sz="2000">
              <a:latin typeface="Courier New"/>
              <a:cs typeface="Courier New"/>
            </a:endParaRPr>
          </a:p>
          <a:p>
            <a:pPr lvl="1" marL="593725" indent="-204470">
              <a:lnSpc>
                <a:spcPct val="100000"/>
              </a:lnSpc>
              <a:spcBef>
                <a:spcPts val="955"/>
              </a:spcBef>
              <a:buClr>
                <a:srgbClr val="3B822F"/>
              </a:buClr>
              <a:buChar char="•"/>
              <a:tabLst>
                <a:tab pos="594360" algn="l"/>
                <a:tab pos="2145030" algn="l"/>
              </a:tabLst>
            </a:pP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NB(z)</a:t>
            </a:r>
            <a:r>
              <a:rPr dirty="0" sz="2000" spc="-66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–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lán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</a:t>
            </a:r>
            <a:endParaRPr sz="2000">
              <a:latin typeface="Courier New"/>
              <a:cs typeface="Courier New"/>
            </a:endParaRPr>
          </a:p>
          <a:p>
            <a:pPr marL="1035050" marR="259079" indent="-292100">
              <a:lnSpc>
                <a:spcPts val="2210"/>
              </a:lnSpc>
              <a:spcBef>
                <a:spcPts val="484"/>
              </a:spcBef>
            </a:pPr>
            <a:r>
              <a:rPr dirty="0" sz="1800">
                <a:solidFill>
                  <a:srgbClr val="006533"/>
                </a:solidFill>
                <a:latin typeface="Arial MT"/>
                <a:cs typeface="Arial MT"/>
              </a:rPr>
              <a:t>→</a:t>
            </a:r>
            <a:r>
              <a:rPr dirty="0" sz="1800" spc="-5">
                <a:solidFill>
                  <a:srgbClr val="006533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</a:t>
            </a:r>
            <a:r>
              <a:rPr dirty="0" sz="1800" spc="-800">
                <a:latin typeface="Arial MT"/>
                <a:cs typeface="Arial MT"/>
              </a:rPr>
              <a:t>ồ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900" spc="-35" b="1" i="1">
                <a:latin typeface="Sitka Heading"/>
                <a:cs typeface="Sitka Heading"/>
              </a:rPr>
              <a:t>k</a:t>
            </a:r>
            <a:r>
              <a:rPr dirty="0" sz="1900" spc="30" b="1" i="1">
                <a:latin typeface="Sitka Heading"/>
                <a:cs typeface="Sitka Heading"/>
              </a:rPr>
              <a:t> </a:t>
            </a:r>
            <a:r>
              <a:rPr dirty="0" sz="1800">
                <a:latin typeface="Arial MT"/>
                <a:cs typeface="Arial MT"/>
              </a:rPr>
              <a:t>ví </a:t>
            </a:r>
            <a:r>
              <a:rPr dirty="0" sz="1800" spc="-5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D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800">
                <a:latin typeface="Arial MT"/>
                <a:cs typeface="Arial MT"/>
              </a:rPr>
              <a:t>ầ</a:t>
            </a:r>
            <a:r>
              <a:rPr dirty="0" sz="1800">
                <a:latin typeface="Arial MT"/>
                <a:cs typeface="Arial MT"/>
              </a:rPr>
              <a:t>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z</a:t>
            </a:r>
            <a:r>
              <a:rPr dirty="0" sz="1800" spc="-58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hà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5">
                <a:latin typeface="Arial MT"/>
                <a:cs typeface="Arial MT"/>
              </a:rPr>
              <a:t> kh</a:t>
            </a:r>
            <a:r>
              <a:rPr dirty="0" sz="1800">
                <a:latin typeface="Arial MT"/>
                <a:cs typeface="Arial MT"/>
              </a:rPr>
              <a:t>o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>
                <a:latin typeface="Arial MT"/>
                <a:cs typeface="Arial MT"/>
              </a:rPr>
              <a:t>cách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900" spc="-60" b="1" i="1">
                <a:latin typeface="Sitka Heading"/>
                <a:cs typeface="Sitka Heading"/>
              </a:rPr>
              <a:t>d</a:t>
            </a:r>
            <a:endParaRPr sz="1900">
              <a:latin typeface="Sitka Heading"/>
              <a:cs typeface="Sitka Heading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0038" y="5766308"/>
            <a:ext cx="38201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0" indent="-203835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Char char="•"/>
              <a:tabLst>
                <a:tab pos="216535" algn="l"/>
              </a:tabLst>
            </a:pP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oá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</a:t>
            </a:r>
            <a:r>
              <a:rPr dirty="0" sz="2000" spc="-5">
                <a:latin typeface="Arial MT"/>
                <a:cs typeface="Arial MT"/>
              </a:rPr>
              <a:t>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đầ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</a:t>
            </a:r>
            <a:r>
              <a:rPr dirty="0" sz="2000" spc="-5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0655" y="6277355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 h="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28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19291" y="5908476"/>
            <a:ext cx="153670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5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15" name="object 15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459729" y="6074154"/>
            <a:ext cx="2011680" cy="456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22222" sz="3000" spc="217" i="1">
                <a:latin typeface="Times New Roman"/>
                <a:cs typeface="Times New Roman"/>
              </a:rPr>
              <a:t>y</a:t>
            </a:r>
            <a:r>
              <a:rPr dirty="0" baseline="11904" sz="2100" i="1">
                <a:latin typeface="Times New Roman"/>
                <a:cs typeface="Times New Roman"/>
              </a:rPr>
              <a:t>z</a:t>
            </a:r>
            <a:r>
              <a:rPr dirty="0" baseline="11904" sz="2100" i="1">
                <a:latin typeface="Times New Roman"/>
                <a:cs typeface="Times New Roman"/>
              </a:rPr>
              <a:t> </a:t>
            </a:r>
            <a:r>
              <a:rPr dirty="0" baseline="11904" sz="2100" spc="150" i="1">
                <a:latin typeface="Times New Roman"/>
                <a:cs typeface="Times New Roman"/>
              </a:rPr>
              <a:t> </a:t>
            </a:r>
            <a:r>
              <a:rPr dirty="0" baseline="22222" sz="3000" spc="15">
                <a:latin typeface="Symbol"/>
                <a:cs typeface="Symbol"/>
              </a:rPr>
              <a:t></a:t>
            </a:r>
            <a:r>
              <a:rPr dirty="0" baseline="22222" sz="3000" spc="315">
                <a:latin typeface="Times New Roman"/>
                <a:cs typeface="Times New Roman"/>
              </a:rPr>
              <a:t> </a:t>
            </a:r>
            <a:r>
              <a:rPr dirty="0" baseline="-20833" sz="3000" spc="7" i="1">
                <a:latin typeface="Times New Roman"/>
                <a:cs typeface="Times New Roman"/>
              </a:rPr>
              <a:t>k</a:t>
            </a:r>
            <a:r>
              <a:rPr dirty="0" baseline="-20833" sz="3000" spc="172" i="1">
                <a:latin typeface="Times New Roman"/>
                <a:cs typeface="Times New Roman"/>
              </a:rPr>
              <a:t> </a:t>
            </a:r>
            <a:r>
              <a:rPr dirty="0" baseline="7936" sz="4200" spc="209">
                <a:latin typeface="Symbol"/>
                <a:cs typeface="Symbol"/>
              </a:rPr>
              <a:t></a:t>
            </a:r>
            <a:r>
              <a:rPr dirty="0" sz="1400" spc="-60" i="1">
                <a:latin typeface="Times New Roman"/>
                <a:cs typeface="Times New Roman"/>
              </a:rPr>
              <a:t>x</a:t>
            </a:r>
            <a:r>
              <a:rPr dirty="0" sz="1400" spc="10">
                <a:latin typeface="Symbol"/>
                <a:cs typeface="Symbol"/>
              </a:rPr>
              <a:t></a:t>
            </a:r>
            <a:r>
              <a:rPr dirty="0" sz="1400" spc="5" i="1">
                <a:latin typeface="Times New Roman"/>
                <a:cs typeface="Times New Roman"/>
              </a:rPr>
              <a:t>N</a:t>
            </a:r>
            <a:r>
              <a:rPr dirty="0" sz="1400" spc="95" i="1">
                <a:latin typeface="Times New Roman"/>
                <a:cs typeface="Times New Roman"/>
              </a:rPr>
              <a:t>B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204">
                <a:latin typeface="Times New Roman"/>
                <a:cs typeface="Times New Roman"/>
              </a:rPr>
              <a:t> </a:t>
            </a:r>
            <a:r>
              <a:rPr dirty="0" sz="1400" spc="114" i="1">
                <a:latin typeface="Times New Roman"/>
                <a:cs typeface="Times New Roman"/>
              </a:rPr>
              <a:t>z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baseline="22222" sz="3000" spc="225" i="1">
                <a:latin typeface="Times New Roman"/>
                <a:cs typeface="Times New Roman"/>
              </a:rPr>
              <a:t>y</a:t>
            </a:r>
            <a:r>
              <a:rPr dirty="0" baseline="11904" sz="2100" spc="7" i="1">
                <a:latin typeface="Times New Roman"/>
                <a:cs typeface="Times New Roman"/>
              </a:rPr>
              <a:t>x</a:t>
            </a:r>
            <a:endParaRPr baseline="11904"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z="4000" spc="-5"/>
              <a:t>Xét</a:t>
            </a:r>
            <a:r>
              <a:rPr dirty="0" sz="4000" spc="-15"/>
              <a:t> </a:t>
            </a:r>
            <a:r>
              <a:rPr dirty="0" sz="4000" spc="-5"/>
              <a:t>một</a:t>
            </a:r>
            <a:r>
              <a:rPr dirty="0" sz="4000" spc="-10"/>
              <a:t> </a:t>
            </a:r>
            <a:r>
              <a:rPr dirty="0" sz="4000"/>
              <a:t>hay</a:t>
            </a:r>
            <a:r>
              <a:rPr dirty="0" sz="4000" spc="-15"/>
              <a:t> </a:t>
            </a:r>
            <a:r>
              <a:rPr dirty="0" sz="4000" spc="-5"/>
              <a:t>nhiều</a:t>
            </a:r>
            <a:r>
              <a:rPr dirty="0" sz="4000" spc="30"/>
              <a:t> </a:t>
            </a:r>
            <a:r>
              <a:rPr dirty="0" sz="4000" spc="-5"/>
              <a:t>láng</a:t>
            </a:r>
            <a:r>
              <a:rPr dirty="0" sz="4000" spc="-15"/>
              <a:t> </a:t>
            </a:r>
            <a:r>
              <a:rPr dirty="0" sz="4000"/>
              <a:t>giềng?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701799"/>
            <a:ext cx="7823834" cy="494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44145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>
                <a:latin typeface="Arial MT"/>
                <a:cs typeface="Arial MT"/>
              </a:rPr>
              <a:t>Vi</a:t>
            </a:r>
            <a:r>
              <a:rPr dirty="0" sz="2200" spc="-985">
                <a:latin typeface="Arial MT"/>
                <a:cs typeface="Arial MT"/>
              </a:rPr>
              <a:t>ệ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(hay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oán</a:t>
            </a:r>
            <a:r>
              <a:rPr dirty="0" sz="2200">
                <a:latin typeface="Arial MT"/>
                <a:cs typeface="Arial MT"/>
              </a:rPr>
              <a:t>)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1714">
                <a:latin typeface="Arial MT"/>
                <a:cs typeface="Arial MT"/>
              </a:rPr>
              <a:t>ỉ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trên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du</a:t>
            </a:r>
            <a:r>
              <a:rPr dirty="0" sz="2200">
                <a:latin typeface="Arial MT"/>
                <a:cs typeface="Arial MT"/>
              </a:rPr>
              <a:t>y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láng  </a:t>
            </a:r>
            <a:r>
              <a:rPr dirty="0" sz="2200" spc="-200">
                <a:latin typeface="Arial MT"/>
                <a:cs typeface="Arial MT"/>
              </a:rPr>
              <a:t>giềng</a:t>
            </a:r>
            <a:r>
              <a:rPr dirty="0" sz="2200" spc="-19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gần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nhất</a:t>
            </a:r>
            <a:r>
              <a:rPr dirty="0" sz="2200" spc="-24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(là ví </a:t>
            </a:r>
            <a:r>
              <a:rPr dirty="0" sz="2200" spc="-490">
                <a:latin typeface="Arial MT"/>
                <a:cs typeface="Arial MT"/>
              </a:rPr>
              <a:t>dụ</a:t>
            </a:r>
            <a:r>
              <a:rPr dirty="0" sz="2200" spc="-484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học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gần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250">
                <a:latin typeface="Arial MT"/>
                <a:cs typeface="Arial MT"/>
              </a:rPr>
              <a:t>nhất</a:t>
            </a:r>
            <a:r>
              <a:rPr dirty="0" sz="2200" spc="-245">
                <a:latin typeface="Arial MT"/>
                <a:cs typeface="Arial MT"/>
              </a:rPr>
              <a:t> </a:t>
            </a:r>
            <a:r>
              <a:rPr dirty="0" sz="2200" spc="-254">
                <a:latin typeface="Arial MT"/>
                <a:cs typeface="Arial MT"/>
              </a:rPr>
              <a:t>với</a:t>
            </a:r>
            <a:r>
              <a:rPr dirty="0" sz="2200" spc="-2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 </a:t>
            </a:r>
            <a:r>
              <a:rPr dirty="0" sz="2200" spc="-490">
                <a:latin typeface="Arial MT"/>
                <a:cs typeface="Arial MT"/>
              </a:rPr>
              <a:t>dụ</a:t>
            </a:r>
            <a:r>
              <a:rPr dirty="0" sz="2200" spc="-484">
                <a:latin typeface="Arial MT"/>
                <a:cs typeface="Arial MT"/>
              </a:rPr>
              <a:t> </a:t>
            </a:r>
            <a:r>
              <a:rPr dirty="0" sz="2200" spc="-330">
                <a:latin typeface="Arial MT"/>
                <a:cs typeface="Arial MT"/>
              </a:rPr>
              <a:t>cần</a:t>
            </a:r>
            <a:r>
              <a:rPr dirty="0" sz="2200" spc="-3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phân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 spc="-5">
                <a:latin typeface="Arial MT"/>
                <a:cs typeface="Arial MT"/>
              </a:rPr>
              <a:t>p/d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oán</a:t>
            </a:r>
            <a:r>
              <a:rPr dirty="0" sz="2200">
                <a:latin typeface="Arial MT"/>
                <a:cs typeface="Arial MT"/>
              </a:rPr>
              <a:t>)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745">
                <a:latin typeface="Arial MT"/>
                <a:cs typeface="Arial MT"/>
              </a:rPr>
              <a:t>ườ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i="1">
                <a:latin typeface="Arial"/>
                <a:cs typeface="Arial"/>
              </a:rPr>
              <a:t>không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>
                <a:latin typeface="Arial MT"/>
                <a:cs typeface="Arial MT"/>
              </a:rPr>
              <a:t>chính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xác</a:t>
            </a:r>
            <a:endParaRPr sz="2200">
              <a:latin typeface="Arial MT"/>
              <a:cs typeface="Arial MT"/>
            </a:endParaRPr>
          </a:p>
          <a:p>
            <a:pPr lvl="1" marL="681990" marR="5080" indent="-21272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000" spc="-305">
                <a:latin typeface="Arial MT"/>
                <a:cs typeface="Arial MT"/>
              </a:rPr>
              <a:t>Nếu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dụ</a:t>
            </a:r>
            <a:r>
              <a:rPr dirty="0" sz="2000" spc="-434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này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một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bất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200">
                <a:latin typeface="Arial MT"/>
                <a:cs typeface="Arial MT"/>
              </a:rPr>
              <a:t>thường,</a:t>
            </a:r>
            <a:r>
              <a:rPr dirty="0" sz="2000" spc="-10">
                <a:latin typeface="Arial MT"/>
                <a:cs typeface="Arial MT"/>
              </a:rPr>
              <a:t> không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điển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hình </a:t>
            </a:r>
            <a:r>
              <a:rPr dirty="0" sz="2000" spc="-10">
                <a:latin typeface="Arial MT"/>
                <a:cs typeface="Arial MT"/>
              </a:rPr>
              <a:t>(an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outlie</a:t>
            </a:r>
            <a:r>
              <a:rPr dirty="0" sz="2000" spc="-5">
                <a:latin typeface="Arial MT"/>
                <a:cs typeface="Arial MT"/>
              </a:rPr>
              <a:t>r)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–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khác</a:t>
            </a:r>
            <a:endParaRPr sz="2000">
              <a:latin typeface="Arial MT"/>
              <a:cs typeface="Arial MT"/>
            </a:endParaRPr>
          </a:p>
          <a:p>
            <a:pPr lvl="1" marL="681990" marR="17780" indent="-21272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Char char="•"/>
              <a:tabLst>
                <a:tab pos="682625" algn="l"/>
              </a:tabLst>
            </a:pPr>
            <a:r>
              <a:rPr dirty="0" sz="2000" spc="-305">
                <a:latin typeface="Arial MT"/>
                <a:cs typeface="Arial MT"/>
              </a:rPr>
              <a:t>Nếu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 </a:t>
            </a:r>
            <a:r>
              <a:rPr dirty="0" sz="2000" spc="-445">
                <a:latin typeface="Arial MT"/>
                <a:cs typeface="Arial MT"/>
              </a:rPr>
              <a:t>dụ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này có nhãn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(phân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sai) – do </a:t>
            </a:r>
            <a:r>
              <a:rPr dirty="0" sz="2000" spc="-300">
                <a:latin typeface="Arial MT"/>
                <a:cs typeface="Arial MT"/>
              </a:rPr>
              <a:t>lỗi</a:t>
            </a:r>
            <a:r>
              <a:rPr dirty="0" sz="2000" spc="-2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 </a:t>
            </a:r>
            <a:r>
              <a:rPr dirty="0" sz="2000" spc="-10">
                <a:latin typeface="Arial MT"/>
                <a:cs typeface="Arial MT"/>
              </a:rPr>
              <a:t>quá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thu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(xâ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10">
                <a:latin typeface="Arial MT"/>
                <a:cs typeface="Arial MT"/>
              </a:rPr>
              <a:t>ng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u</a:t>
            </a:r>
            <a:endParaRPr sz="2000">
              <a:latin typeface="Arial MT"/>
              <a:cs typeface="Arial MT"/>
            </a:endParaRPr>
          </a:p>
          <a:p>
            <a:pPr marL="241300" marR="19050" indent="-229235">
              <a:lnSpc>
                <a:spcPct val="102800"/>
              </a:lnSpc>
              <a:spcBef>
                <a:spcPts val="157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 spc="-5">
                <a:latin typeface="Arial MT"/>
                <a:cs typeface="Arial MT"/>
              </a:rPr>
              <a:t>Th</a:t>
            </a:r>
            <a:r>
              <a:rPr dirty="0" sz="2200" spc="-745">
                <a:latin typeface="Arial MT"/>
                <a:cs typeface="Arial MT"/>
              </a:rPr>
              <a:t>ườ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xét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i="1">
                <a:latin typeface="Courier New"/>
                <a:cs typeface="Courier New"/>
              </a:rPr>
              <a:t>k</a:t>
            </a:r>
            <a:r>
              <a:rPr dirty="0" sz="2200" spc="-705" i="1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(&gt;1)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15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phân 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 spc="-5">
                <a:latin typeface="Arial MT"/>
                <a:cs typeface="Arial MT"/>
              </a:rPr>
              <a:t>p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và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gá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>
                <a:latin typeface="Arial MT"/>
                <a:cs typeface="Arial MT"/>
              </a:rPr>
              <a:t>ó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vào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chi</a:t>
            </a:r>
            <a:r>
              <a:rPr dirty="0" sz="2200" spc="-985">
                <a:latin typeface="Arial MT"/>
                <a:cs typeface="Arial MT"/>
              </a:rPr>
              <a:t>ế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980">
                <a:latin typeface="Arial MT"/>
                <a:cs typeface="Arial MT"/>
              </a:rPr>
              <a:t>ố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ôn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trong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980">
                <a:latin typeface="Arial MT"/>
                <a:cs typeface="Arial MT"/>
              </a:rPr>
              <a:t>ố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i="1">
                <a:latin typeface="Courier New"/>
                <a:cs typeface="Courier New"/>
              </a:rPr>
              <a:t>k</a:t>
            </a:r>
            <a:r>
              <a:rPr dirty="0" sz="2200" spc="-705" i="1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509">
                <a:latin typeface="Arial MT"/>
                <a:cs typeface="Arial MT"/>
              </a:rPr>
              <a:t>ụ 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này</a:t>
            </a:r>
            <a:endParaRPr sz="2200">
              <a:latin typeface="Arial MT"/>
              <a:cs typeface="Arial MT"/>
            </a:endParaRPr>
          </a:p>
          <a:p>
            <a:pPr marL="241300" marR="103505" indent="-229235">
              <a:lnSpc>
                <a:spcPct val="105700"/>
              </a:lnSpc>
              <a:spcBef>
                <a:spcPts val="15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 i="1">
                <a:latin typeface="Courier New"/>
                <a:cs typeface="Courier New"/>
              </a:rPr>
              <a:t>k</a:t>
            </a:r>
            <a:r>
              <a:rPr dirty="0" sz="2200" spc="-710" i="1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745">
                <a:latin typeface="Arial MT"/>
                <a:cs typeface="Arial MT"/>
              </a:rPr>
              <a:t>ườ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819">
                <a:latin typeface="Arial MT"/>
                <a:cs typeface="Arial MT"/>
              </a:rPr>
              <a:t>đượ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>
                <a:latin typeface="Arial MT"/>
                <a:cs typeface="Arial MT"/>
              </a:rPr>
              <a:t>à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980">
                <a:latin typeface="Arial MT"/>
                <a:cs typeface="Arial MT"/>
              </a:rPr>
              <a:t>ố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985">
                <a:latin typeface="Arial MT"/>
                <a:cs typeface="Arial MT"/>
              </a:rPr>
              <a:t>ẻ</a:t>
            </a:r>
            <a:r>
              <a:rPr dirty="0" sz="2200">
                <a:latin typeface="Arial MT"/>
                <a:cs typeface="Arial MT"/>
              </a:rPr>
              <a:t>,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980">
                <a:latin typeface="Arial MT"/>
                <a:cs typeface="Arial MT"/>
              </a:rPr>
              <a:t>ể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tránh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cân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b</a:t>
            </a:r>
            <a:r>
              <a:rPr dirty="0" sz="2200" spc="-985">
                <a:latin typeface="Arial MT"/>
                <a:cs typeface="Arial MT"/>
              </a:rPr>
              <a:t>ằ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980">
                <a:latin typeface="Arial MT"/>
                <a:cs typeface="Arial MT"/>
              </a:rPr>
              <a:t>ề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</a:t>
            </a:r>
            <a:r>
              <a:rPr dirty="0" sz="2200" spc="-1100">
                <a:latin typeface="Arial MT"/>
                <a:cs typeface="Arial MT"/>
              </a:rPr>
              <a:t>ỷ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509">
                <a:latin typeface="Arial MT"/>
                <a:cs typeface="Arial MT"/>
              </a:rPr>
              <a:t>ệ 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(ties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classification)</a:t>
            </a:r>
            <a:endParaRPr sz="2200">
              <a:latin typeface="Arial MT"/>
              <a:cs typeface="Arial MT"/>
            </a:endParaRPr>
          </a:p>
          <a:p>
            <a:pPr lvl="1" marL="681990" indent="-212725">
              <a:lnSpc>
                <a:spcPct val="100000"/>
              </a:lnSpc>
              <a:spcBef>
                <a:spcPts val="825"/>
              </a:spcBef>
              <a:buClr>
                <a:srgbClr val="3B822F"/>
              </a:buClr>
              <a:buChar char="•"/>
              <a:tabLst>
                <a:tab pos="682625" algn="l"/>
                <a:tab pos="1483995" algn="l"/>
              </a:tabLst>
            </a:pP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23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dụ:	</a:t>
            </a:r>
            <a:r>
              <a:rPr dirty="0" sz="2000" spc="-5">
                <a:latin typeface="Courier New"/>
                <a:cs typeface="Courier New"/>
              </a:rPr>
              <a:t>k</a:t>
            </a:r>
            <a:r>
              <a:rPr dirty="0" sz="2000" spc="-5">
                <a:latin typeface="Arial MT"/>
                <a:cs typeface="Arial MT"/>
              </a:rPr>
              <a:t>=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3,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5,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7,…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0529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Hàm</a:t>
            </a:r>
            <a:r>
              <a:rPr dirty="0" sz="4200" spc="-30"/>
              <a:t> </a:t>
            </a:r>
            <a:r>
              <a:rPr dirty="0" sz="4200" spc="-5"/>
              <a:t>tính</a:t>
            </a:r>
            <a:r>
              <a:rPr dirty="0" sz="4200" spc="-25"/>
              <a:t> </a:t>
            </a:r>
            <a:r>
              <a:rPr dirty="0" sz="4200"/>
              <a:t>khoảng</a:t>
            </a:r>
            <a:r>
              <a:rPr dirty="0" sz="4200" spc="-10"/>
              <a:t> </a:t>
            </a:r>
            <a:r>
              <a:rPr dirty="0" sz="4200"/>
              <a:t>cách</a:t>
            </a:r>
            <a:r>
              <a:rPr dirty="0" sz="4200" spc="-25"/>
              <a:t> </a:t>
            </a:r>
            <a:r>
              <a:rPr dirty="0" sz="4200" spc="-5"/>
              <a:t>(1)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3139" y="1656894"/>
            <a:ext cx="8039100" cy="191516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5">
                <a:latin typeface="Arial MT"/>
                <a:cs typeface="Arial MT"/>
              </a:rPr>
              <a:t> tín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5">
                <a:latin typeface="Arial MT"/>
                <a:cs typeface="Arial MT"/>
              </a:rPr>
              <a:t> kho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các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b="1" i="1">
                <a:latin typeface="Courier New"/>
                <a:cs typeface="Courier New"/>
              </a:rPr>
              <a:t>d</a:t>
            </a:r>
            <a:endParaRPr sz="2400">
              <a:latin typeface="Courier New"/>
              <a:cs typeface="Courier New"/>
            </a:endParaRPr>
          </a:p>
          <a:p>
            <a:pPr lvl="1" marL="697865" marR="5080" indent="-228600">
              <a:lnSpc>
                <a:spcPct val="100000"/>
              </a:lnSpc>
              <a:spcBef>
                <a:spcPts val="650"/>
              </a:spcBef>
              <a:buClr>
                <a:srgbClr val="3B822F"/>
              </a:buClr>
              <a:buChar char="•"/>
              <a:tabLst>
                <a:tab pos="697865" algn="l"/>
                <a:tab pos="698500" algn="l"/>
              </a:tabLst>
            </a:pPr>
            <a:r>
              <a:rPr dirty="0" sz="2000" spc="-565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ón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vai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trò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qua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tron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685">
                <a:latin typeface="Arial MT"/>
                <a:cs typeface="Arial MT"/>
              </a:rPr>
              <a:t>ươ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phá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rê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láng  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5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  <a:p>
            <a:pPr lvl="1" marL="698500" marR="220345" indent="-22860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Char char="•"/>
              <a:tabLst>
                <a:tab pos="697865" algn="l"/>
                <a:tab pos="699135" algn="l"/>
              </a:tabLst>
            </a:pPr>
            <a:r>
              <a:rPr dirty="0" sz="2000" spc="-235">
                <a:latin typeface="Arial MT"/>
                <a:cs typeface="Arial MT"/>
              </a:rPr>
              <a:t>Thường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615">
                <a:latin typeface="Arial MT"/>
                <a:cs typeface="Arial MT"/>
              </a:rPr>
              <a:t>định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trước,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không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thay </a:t>
            </a:r>
            <a:r>
              <a:rPr dirty="0" sz="2000" spc="-600">
                <a:latin typeface="Arial MT"/>
                <a:cs typeface="Arial MT"/>
              </a:rPr>
              <a:t>đổi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suốt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quá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trình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i/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oán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739" y="3644117"/>
            <a:ext cx="7868920" cy="174434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4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66700" algn="l"/>
              </a:tabLst>
            </a:pP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a </a:t>
            </a:r>
            <a:r>
              <a:rPr dirty="0" sz="2400" spc="-5">
                <a:latin typeface="Arial MT"/>
                <a:cs typeface="Arial MT"/>
              </a:rPr>
              <a:t>ch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kho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các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b="1" i="1">
                <a:latin typeface="Courier New"/>
                <a:cs typeface="Courier New"/>
              </a:rPr>
              <a:t>d</a:t>
            </a:r>
            <a:endParaRPr sz="2400">
              <a:latin typeface="Courier New"/>
              <a:cs typeface="Courier New"/>
            </a:endParaRPr>
          </a:p>
          <a:p>
            <a:pPr lvl="1" marL="723900" marR="30480" indent="-229235">
              <a:lnSpc>
                <a:spcPts val="2270"/>
              </a:lnSpc>
              <a:spcBef>
                <a:spcPts val="1315"/>
              </a:spcBef>
              <a:buClr>
                <a:srgbClr val="3B822F"/>
              </a:buClr>
              <a:buFont typeface="Arial MT"/>
              <a:buChar char="•"/>
              <a:tabLst>
                <a:tab pos="723265" algn="l"/>
                <a:tab pos="723900" algn="l"/>
                <a:tab pos="4501515" algn="l"/>
              </a:tabLst>
            </a:pPr>
            <a:r>
              <a:rPr dirty="0" sz="2000" spc="-5" i="1">
                <a:latin typeface="Arial"/>
                <a:cs typeface="Arial"/>
              </a:rPr>
              <a:t>Các hàm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khoảng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cách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hình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học</a:t>
            </a:r>
            <a:r>
              <a:rPr dirty="0" sz="2000" spc="-5">
                <a:latin typeface="Arial MT"/>
                <a:cs typeface="Arial MT"/>
              </a:rPr>
              <a:t>:	Dành cho các bài toán có các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đầu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kiểu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thực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</a:t>
            </a:r>
            <a:r>
              <a:rPr dirty="0" sz="2000">
                <a:latin typeface="Courier New"/>
                <a:cs typeface="Courier New"/>
              </a:rPr>
              <a:t>x</a:t>
            </a:r>
            <a:r>
              <a:rPr dirty="0" baseline="-21367" sz="1950">
                <a:latin typeface="Courier New"/>
                <a:cs typeface="Courier New"/>
              </a:rPr>
              <a:t>i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>
                <a:latin typeface="Courier New"/>
                <a:cs typeface="Courier New"/>
              </a:rPr>
              <a:t>R</a:t>
            </a:r>
            <a:r>
              <a:rPr dirty="0" sz="200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lvl="1" marL="723900" indent="-228600">
              <a:lnSpc>
                <a:spcPct val="100000"/>
              </a:lnSpc>
              <a:spcBef>
                <a:spcPts val="1040"/>
              </a:spcBef>
              <a:buClr>
                <a:srgbClr val="3B822F"/>
              </a:buClr>
              <a:buFont typeface="Arial MT"/>
              <a:buChar char="•"/>
              <a:tabLst>
                <a:tab pos="723265" algn="l"/>
                <a:tab pos="723900" algn="l"/>
                <a:tab pos="4135754" algn="l"/>
              </a:tabLst>
            </a:pPr>
            <a:r>
              <a:rPr dirty="0" sz="2000" spc="-5" i="1">
                <a:latin typeface="Arial"/>
                <a:cs typeface="Arial"/>
              </a:rPr>
              <a:t>Hàm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khoảng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cách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Hamming</a:t>
            </a:r>
            <a:r>
              <a:rPr dirty="0" sz="2000" spc="-10">
                <a:latin typeface="Arial MT"/>
                <a:cs typeface="Arial MT"/>
              </a:rPr>
              <a:t>:	</a:t>
            </a:r>
            <a:r>
              <a:rPr dirty="0" sz="2000" spc="-5">
                <a:latin typeface="Arial MT"/>
                <a:cs typeface="Arial MT"/>
              </a:rPr>
              <a:t>Dành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bái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5353050"/>
            <a:ext cx="9144000" cy="1962150"/>
            <a:chOff x="457200" y="5353050"/>
            <a:chExt cx="9144000" cy="1962150"/>
          </a:xfrm>
        </p:grpSpPr>
        <p:sp>
          <p:nvSpPr>
            <p:cNvPr id="12" name="object 12"/>
            <p:cNvSpPr/>
            <p:nvPr/>
          </p:nvSpPr>
          <p:spPr>
            <a:xfrm>
              <a:off x="457200" y="53530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424943" y="5207469"/>
            <a:ext cx="7388225" cy="120015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266065">
              <a:lnSpc>
                <a:spcPct val="100000"/>
              </a:lnSpc>
              <a:spcBef>
                <a:spcPts val="1190"/>
              </a:spcBef>
            </a:pP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đầu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kiểu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nhị</a:t>
            </a:r>
            <a:r>
              <a:rPr dirty="0" sz="2000" spc="-50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baseline="-21367" sz="1950" spc="-7">
                <a:latin typeface="Courier New"/>
                <a:cs typeface="Courier New"/>
              </a:rPr>
              <a:t>i</a:t>
            </a:r>
            <a:r>
              <a:rPr dirty="0" sz="2000" spc="-5">
                <a:latin typeface="Symbol"/>
                <a:cs typeface="Symbol"/>
              </a:rPr>
              <a:t></a:t>
            </a:r>
            <a:r>
              <a:rPr dirty="0" sz="2000" spc="-5">
                <a:latin typeface="Arial MT"/>
                <a:cs typeface="Arial MT"/>
              </a:rPr>
              <a:t>{0,1})</a:t>
            </a:r>
            <a:endParaRPr sz="2000">
              <a:latin typeface="Arial MT"/>
              <a:cs typeface="Arial MT"/>
            </a:endParaRPr>
          </a:p>
          <a:p>
            <a:pPr marL="266065" marR="30480" indent="-228600">
              <a:lnSpc>
                <a:spcPts val="2260"/>
              </a:lnSpc>
              <a:spcBef>
                <a:spcPts val="1285"/>
              </a:spcBef>
              <a:buClr>
                <a:srgbClr val="3B822F"/>
              </a:buClr>
              <a:buFont typeface="Arial MT"/>
              <a:buChar char="•"/>
              <a:tabLst>
                <a:tab pos="266065" algn="l"/>
                <a:tab pos="266700" algn="l"/>
                <a:tab pos="3754754" algn="l"/>
              </a:tabLst>
            </a:pPr>
            <a:r>
              <a:rPr dirty="0" sz="2000" spc="-5" i="1">
                <a:latin typeface="Arial"/>
                <a:cs typeface="Arial"/>
              </a:rPr>
              <a:t>Hàm</a:t>
            </a:r>
            <a:r>
              <a:rPr dirty="0" sz="20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tính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độ tương tự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Cosine</a:t>
            </a:r>
            <a:r>
              <a:rPr dirty="0" sz="2000" spc="-5">
                <a:latin typeface="Arial MT"/>
                <a:cs typeface="Arial MT"/>
              </a:rPr>
              <a:t>:	Dành cho các bài toán phân </a:t>
            </a:r>
            <a:r>
              <a:rPr dirty="0" sz="2000" spc="-235">
                <a:latin typeface="Arial MT"/>
                <a:cs typeface="Arial MT"/>
              </a:rPr>
              <a:t>lớp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văn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bản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(</a:t>
            </a:r>
            <a:r>
              <a:rPr dirty="0" sz="2000" spc="5">
                <a:latin typeface="Courier New"/>
                <a:cs typeface="Courier New"/>
              </a:rPr>
              <a:t>x</a:t>
            </a:r>
            <a:r>
              <a:rPr dirty="0" baseline="-21367" sz="1950" spc="7">
                <a:latin typeface="Courier New"/>
                <a:cs typeface="Courier New"/>
              </a:rPr>
              <a:t>i</a:t>
            </a:r>
            <a:r>
              <a:rPr dirty="0" baseline="-21367" sz="1950" spc="-345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50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trọng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TF/IDF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335">
                <a:latin typeface="Arial MT"/>
                <a:cs typeface="Arial MT"/>
              </a:rPr>
              <a:t>từ</a:t>
            </a:r>
            <a:r>
              <a:rPr dirty="0" sz="2000" spc="-2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khóa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thứ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 i="1">
                <a:latin typeface="Arial"/>
                <a:cs typeface="Arial"/>
              </a:rPr>
              <a:t>i</a:t>
            </a:r>
            <a:r>
              <a:rPr dirty="0" sz="2000" spc="-5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0529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Hàm</a:t>
            </a:r>
            <a:r>
              <a:rPr dirty="0" sz="4200" spc="-30"/>
              <a:t> </a:t>
            </a:r>
            <a:r>
              <a:rPr dirty="0" sz="4200" spc="-5"/>
              <a:t>tính</a:t>
            </a:r>
            <a:r>
              <a:rPr dirty="0" sz="4200" spc="-25"/>
              <a:t> </a:t>
            </a:r>
            <a:r>
              <a:rPr dirty="0" sz="4200"/>
              <a:t>khoảng</a:t>
            </a:r>
            <a:r>
              <a:rPr dirty="0" sz="4200" spc="-10"/>
              <a:t> </a:t>
            </a:r>
            <a:r>
              <a:rPr dirty="0" sz="4200"/>
              <a:t>cách</a:t>
            </a:r>
            <a:r>
              <a:rPr dirty="0" sz="4200" spc="-25"/>
              <a:t> </a:t>
            </a:r>
            <a:r>
              <a:rPr dirty="0" sz="4200" spc="-5"/>
              <a:t>(2)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3139" y="1853438"/>
            <a:ext cx="78771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tín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các</a:t>
            </a:r>
            <a:r>
              <a:rPr dirty="0" sz="2400">
                <a:latin typeface="Arial MT"/>
                <a:cs typeface="Arial MT"/>
              </a:rPr>
              <a:t>h </a:t>
            </a:r>
            <a:r>
              <a:rPr dirty="0" sz="2400" spc="-5">
                <a:latin typeface="Arial MT"/>
                <a:cs typeface="Arial MT"/>
              </a:rPr>
              <a:t>hìn</a:t>
            </a:r>
            <a:r>
              <a:rPr dirty="0" sz="2400">
                <a:latin typeface="Arial MT"/>
                <a:cs typeface="Arial MT"/>
              </a:rPr>
              <a:t>h </a:t>
            </a:r>
            <a:r>
              <a:rPr dirty="0" sz="2400" spc="-5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(Geometr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distance  </a:t>
            </a:r>
            <a:r>
              <a:rPr dirty="0" sz="2400" spc="-5">
                <a:latin typeface="Arial MT"/>
                <a:cs typeface="Arial MT"/>
              </a:rPr>
              <a:t>functions)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339" y="2815082"/>
            <a:ext cx="20713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Char char="•"/>
              <a:tabLst>
                <a:tab pos="184150" algn="l"/>
              </a:tabLst>
            </a:pPr>
            <a:r>
              <a:rPr dirty="0" sz="2000" spc="-5">
                <a:latin typeface="Arial MT"/>
                <a:cs typeface="Arial MT"/>
              </a:rPr>
              <a:t>Hàm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Manhattan: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42404" y="2881883"/>
            <a:ext cx="0" cy="315595"/>
          </a:xfrm>
          <a:custGeom>
            <a:avLst/>
            <a:gdLst/>
            <a:ahLst/>
            <a:cxnLst/>
            <a:rect l="l" t="t" r="r" b="b"/>
            <a:pathLst>
              <a:path w="0" h="315594">
                <a:moveTo>
                  <a:pt x="0" y="0"/>
                </a:moveTo>
                <a:lnTo>
                  <a:pt x="0" y="315468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12202" y="2881883"/>
            <a:ext cx="0" cy="315595"/>
          </a:xfrm>
          <a:custGeom>
            <a:avLst/>
            <a:gdLst/>
            <a:ahLst/>
            <a:cxnLst/>
            <a:rect l="l" t="t" r="r" b="b"/>
            <a:pathLst>
              <a:path w="0" h="315594">
                <a:moveTo>
                  <a:pt x="0" y="0"/>
                </a:moveTo>
                <a:lnTo>
                  <a:pt x="0" y="315468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05676" y="2672320"/>
            <a:ext cx="10223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9" y="2648732"/>
            <a:ext cx="2011680" cy="75184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0"/>
              </a:spcBef>
            </a:pPr>
            <a:r>
              <a:rPr dirty="0" sz="2050" spc="10" i="1">
                <a:latin typeface="Times New Roman"/>
                <a:cs typeface="Times New Roman"/>
              </a:rPr>
              <a:t>d</a:t>
            </a:r>
            <a:r>
              <a:rPr dirty="0" sz="2050" spc="-290" i="1">
                <a:latin typeface="Times New Roman"/>
                <a:cs typeface="Times New Roman"/>
              </a:rPr>
              <a:t> </a:t>
            </a:r>
            <a:r>
              <a:rPr dirty="0" sz="2050" spc="155">
                <a:latin typeface="Times New Roman"/>
                <a:cs typeface="Times New Roman"/>
              </a:rPr>
              <a:t>(</a:t>
            </a:r>
            <a:r>
              <a:rPr dirty="0" sz="2050" spc="20" i="1">
                <a:latin typeface="Times New Roman"/>
                <a:cs typeface="Times New Roman"/>
              </a:rPr>
              <a:t>x</a:t>
            </a:r>
            <a:r>
              <a:rPr dirty="0" sz="2050" spc="5">
                <a:latin typeface="Times New Roman"/>
                <a:cs typeface="Times New Roman"/>
              </a:rPr>
              <a:t>,</a:t>
            </a:r>
            <a:r>
              <a:rPr dirty="0" sz="2050" spc="-155">
                <a:latin typeface="Times New Roman"/>
                <a:cs typeface="Times New Roman"/>
              </a:rPr>
              <a:t> </a:t>
            </a:r>
            <a:r>
              <a:rPr dirty="0" sz="2050" spc="105" i="1">
                <a:latin typeface="Times New Roman"/>
                <a:cs typeface="Times New Roman"/>
              </a:rPr>
              <a:t>z</a:t>
            </a:r>
            <a:r>
              <a:rPr dirty="0" sz="2050" spc="5">
                <a:latin typeface="Times New Roman"/>
                <a:cs typeface="Times New Roman"/>
              </a:rPr>
              <a:t>)</a:t>
            </a:r>
            <a:r>
              <a:rPr dirty="0" sz="2050" spc="-4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Symbol"/>
                <a:cs typeface="Symbol"/>
              </a:rPr>
              <a:t></a:t>
            </a:r>
            <a:r>
              <a:rPr dirty="0" sz="2050" spc="-50">
                <a:latin typeface="Times New Roman"/>
                <a:cs typeface="Times New Roman"/>
              </a:rPr>
              <a:t> </a:t>
            </a:r>
            <a:r>
              <a:rPr dirty="0" baseline="-8960" sz="4650">
                <a:latin typeface="Symbol"/>
                <a:cs typeface="Symbol"/>
              </a:rPr>
              <a:t></a:t>
            </a:r>
            <a:r>
              <a:rPr dirty="0" baseline="-8960" sz="4650" spc="-179">
                <a:latin typeface="Times New Roman"/>
                <a:cs typeface="Times New Roman"/>
              </a:rPr>
              <a:t> </a:t>
            </a:r>
            <a:r>
              <a:rPr dirty="0" sz="2050" spc="-25" i="1">
                <a:latin typeface="Times New Roman"/>
                <a:cs typeface="Times New Roman"/>
              </a:rPr>
              <a:t>x</a:t>
            </a:r>
            <a:r>
              <a:rPr dirty="0" baseline="-23148" sz="1800" i="1">
                <a:latin typeface="Times New Roman"/>
                <a:cs typeface="Times New Roman"/>
              </a:rPr>
              <a:t>i</a:t>
            </a:r>
            <a:r>
              <a:rPr dirty="0" baseline="-23148" sz="1800" i="1">
                <a:latin typeface="Times New Roman"/>
                <a:cs typeface="Times New Roman"/>
              </a:rPr>
              <a:t>  </a:t>
            </a:r>
            <a:r>
              <a:rPr dirty="0" sz="2050" spc="10">
                <a:latin typeface="Symbol"/>
                <a:cs typeface="Symbol"/>
              </a:rPr>
              <a:t>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30" i="1">
                <a:latin typeface="Times New Roman"/>
                <a:cs typeface="Times New Roman"/>
              </a:rPr>
              <a:t>z</a:t>
            </a:r>
            <a:r>
              <a:rPr dirty="0" baseline="-23148" sz="1800" i="1">
                <a:latin typeface="Times New Roman"/>
                <a:cs typeface="Times New Roman"/>
              </a:rPr>
              <a:t>i</a:t>
            </a:r>
            <a:endParaRPr baseline="-23148" sz="1800">
              <a:latin typeface="Times New Roman"/>
              <a:cs typeface="Times New Roman"/>
            </a:endParaRPr>
          </a:p>
          <a:p>
            <a:pPr algn="ctr" marL="304165">
              <a:lnSpc>
                <a:spcPct val="100000"/>
              </a:lnSpc>
              <a:spcBef>
                <a:spcPts val="160"/>
              </a:spcBef>
            </a:pPr>
            <a:r>
              <a:rPr dirty="0" sz="1200" spc="10" i="1">
                <a:latin typeface="Times New Roman"/>
                <a:cs typeface="Times New Roman"/>
              </a:rPr>
              <a:t>i</a:t>
            </a:r>
            <a:r>
              <a:rPr dirty="0" sz="1200" spc="10">
                <a:latin typeface="Symbol"/>
                <a:cs typeface="Symbol"/>
              </a:rPr>
              <a:t></a:t>
            </a:r>
            <a:r>
              <a:rPr dirty="0" sz="1200" spc="1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339" y="3638041"/>
            <a:ext cx="1564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Char char="•"/>
              <a:tabLst>
                <a:tab pos="184150" algn="l"/>
              </a:tabLst>
            </a:pPr>
            <a:r>
              <a:rPr dirty="0" sz="2000" spc="-5">
                <a:latin typeface="Arial MT"/>
                <a:cs typeface="Arial MT"/>
              </a:rPr>
              <a:t>Hàm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Euclid: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2950" y="3561188"/>
            <a:ext cx="77660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2625" algn="l"/>
              </a:tabLst>
            </a:pPr>
            <a:r>
              <a:rPr dirty="0" sz="2550" spc="-220">
                <a:latin typeface="Symbol"/>
                <a:cs typeface="Symbol"/>
              </a:rPr>
              <a:t></a:t>
            </a:r>
            <a:r>
              <a:rPr dirty="0" sz="2550" spc="-220">
                <a:latin typeface="Times New Roman"/>
                <a:cs typeface="Times New Roman"/>
              </a:rPr>
              <a:t>	</a:t>
            </a:r>
            <a:r>
              <a:rPr dirty="0" sz="2550" spc="-220">
                <a:latin typeface="Symbol"/>
                <a:cs typeface="Symbol"/>
              </a:rPr>
              <a:t></a:t>
            </a:r>
            <a:endParaRPr sz="2550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55542" y="3489433"/>
            <a:ext cx="1301750" cy="666115"/>
            <a:chOff x="6655542" y="3489433"/>
            <a:chExt cx="1301750" cy="666115"/>
          </a:xfrm>
        </p:grpSpPr>
        <p:sp>
          <p:nvSpPr>
            <p:cNvPr id="17" name="object 17"/>
            <p:cNvSpPr/>
            <p:nvPr/>
          </p:nvSpPr>
          <p:spPr>
            <a:xfrm>
              <a:off x="6660641" y="3898392"/>
              <a:ext cx="31750" cy="17780"/>
            </a:xfrm>
            <a:custGeom>
              <a:avLst/>
              <a:gdLst/>
              <a:ahLst/>
              <a:cxnLst/>
              <a:rect l="l" t="t" r="r" b="b"/>
              <a:pathLst>
                <a:path w="31750" h="17779">
                  <a:moveTo>
                    <a:pt x="0" y="17525"/>
                  </a:moveTo>
                  <a:lnTo>
                    <a:pt x="31241" y="0"/>
                  </a:lnTo>
                </a:path>
              </a:pathLst>
            </a:custGeom>
            <a:ln w="10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691883" y="3903726"/>
              <a:ext cx="45085" cy="241935"/>
            </a:xfrm>
            <a:custGeom>
              <a:avLst/>
              <a:gdLst/>
              <a:ahLst/>
              <a:cxnLst/>
              <a:rect l="l" t="t" r="r" b="b"/>
              <a:pathLst>
                <a:path w="45084" h="241935">
                  <a:moveTo>
                    <a:pt x="0" y="0"/>
                  </a:moveTo>
                  <a:lnTo>
                    <a:pt x="44958" y="241553"/>
                  </a:lnTo>
                </a:path>
              </a:pathLst>
            </a:custGeom>
            <a:ln w="20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42175" y="3494532"/>
              <a:ext cx="1214755" cy="650875"/>
            </a:xfrm>
            <a:custGeom>
              <a:avLst/>
              <a:gdLst/>
              <a:ahLst/>
              <a:cxnLst/>
              <a:rect l="l" t="t" r="r" b="b"/>
              <a:pathLst>
                <a:path w="1214754" h="650875">
                  <a:moveTo>
                    <a:pt x="0" y="650747"/>
                  </a:moveTo>
                  <a:lnTo>
                    <a:pt x="59435" y="0"/>
                  </a:lnTo>
                </a:path>
                <a:path w="1214754" h="650875">
                  <a:moveTo>
                    <a:pt x="59435" y="0"/>
                  </a:moveTo>
                  <a:lnTo>
                    <a:pt x="1214627" y="0"/>
                  </a:lnTo>
                </a:path>
              </a:pathLst>
            </a:custGeom>
            <a:ln w="10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739657" y="3641250"/>
            <a:ext cx="868044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5" i="1">
                <a:latin typeface="Times New Roman"/>
                <a:cs typeface="Times New Roman"/>
              </a:rPr>
              <a:t>d</a:t>
            </a:r>
            <a:r>
              <a:rPr dirty="0" sz="1900" spc="-275" i="1">
                <a:latin typeface="Times New Roman"/>
                <a:cs typeface="Times New Roman"/>
              </a:rPr>
              <a:t> </a:t>
            </a:r>
            <a:r>
              <a:rPr dirty="0" sz="1900" spc="150">
                <a:latin typeface="Times New Roman"/>
                <a:cs typeface="Times New Roman"/>
              </a:rPr>
              <a:t>(</a:t>
            </a:r>
            <a:r>
              <a:rPr dirty="0" sz="1900" spc="25" i="1">
                <a:latin typeface="Times New Roman"/>
                <a:cs typeface="Times New Roman"/>
              </a:rPr>
              <a:t>x</a:t>
            </a:r>
            <a:r>
              <a:rPr dirty="0" sz="1900" spc="5">
                <a:latin typeface="Times New Roman"/>
                <a:cs typeface="Times New Roman"/>
              </a:rPr>
              <a:t>,</a:t>
            </a:r>
            <a:r>
              <a:rPr dirty="0" sz="1900" spc="-150">
                <a:latin typeface="Times New Roman"/>
                <a:cs typeface="Times New Roman"/>
              </a:rPr>
              <a:t> </a:t>
            </a:r>
            <a:r>
              <a:rPr dirty="0" sz="1900" spc="100" i="1">
                <a:latin typeface="Times New Roman"/>
                <a:cs typeface="Times New Roman"/>
              </a:rPr>
              <a:t>z</a:t>
            </a:r>
            <a:r>
              <a:rPr dirty="0" sz="1900" spc="10">
                <a:latin typeface="Times New Roman"/>
                <a:cs typeface="Times New Roman"/>
              </a:rPr>
              <a:t>)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7116" y="3494247"/>
            <a:ext cx="971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80591" y="3641250"/>
            <a:ext cx="52514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10" i="1">
                <a:latin typeface="Times New Roman"/>
                <a:cs typeface="Times New Roman"/>
              </a:rPr>
              <a:t>x</a:t>
            </a:r>
            <a:r>
              <a:rPr dirty="0" sz="1900" spc="310" i="1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Symbol"/>
                <a:cs typeface="Symbol"/>
              </a:rPr>
              <a:t></a:t>
            </a:r>
            <a:r>
              <a:rPr dirty="0" sz="1900" spc="-90">
                <a:latin typeface="Times New Roman"/>
                <a:cs typeface="Times New Roman"/>
              </a:rPr>
              <a:t> </a:t>
            </a:r>
            <a:r>
              <a:rPr dirty="0" sz="1900" spc="10" i="1">
                <a:latin typeface="Times New Roman"/>
                <a:cs typeface="Times New Roman"/>
              </a:rPr>
              <a:t>z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2628" y="3579612"/>
            <a:ext cx="946150" cy="59499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50800" marR="5080" indent="-38100">
              <a:lnSpc>
                <a:spcPct val="81100"/>
              </a:lnSpc>
              <a:spcBef>
                <a:spcPts val="750"/>
              </a:spcBef>
              <a:tabLst>
                <a:tab pos="495934" algn="l"/>
                <a:tab pos="893444" algn="l"/>
              </a:tabLst>
            </a:pPr>
            <a:r>
              <a:rPr dirty="0" sz="2900" spc="-5">
                <a:latin typeface="Symbol"/>
                <a:cs typeface="Symbol"/>
              </a:rPr>
              <a:t></a:t>
            </a:r>
            <a:r>
              <a:rPr dirty="0" sz="2900" spc="-5">
                <a:latin typeface="Times New Roman"/>
                <a:cs typeface="Times New Roman"/>
              </a:rPr>
              <a:t>	</a:t>
            </a:r>
            <a:r>
              <a:rPr dirty="0" sz="1100" spc="5" i="1">
                <a:latin typeface="Times New Roman"/>
                <a:cs typeface="Times New Roman"/>
              </a:rPr>
              <a:t>i</a:t>
            </a:r>
            <a:r>
              <a:rPr dirty="0" sz="1100" spc="5" i="1">
                <a:latin typeface="Times New Roman"/>
                <a:cs typeface="Times New Roman"/>
              </a:rPr>
              <a:t>	</a:t>
            </a:r>
            <a:r>
              <a:rPr dirty="0" sz="1100" spc="5" i="1">
                <a:latin typeface="Times New Roman"/>
                <a:cs typeface="Times New Roman"/>
              </a:rPr>
              <a:t>i  </a:t>
            </a:r>
            <a:r>
              <a:rPr dirty="0" sz="1100" spc="15" i="1">
                <a:latin typeface="Times New Roman"/>
                <a:cs typeface="Times New Roman"/>
              </a:rPr>
              <a:t>i</a:t>
            </a:r>
            <a:r>
              <a:rPr dirty="0" sz="1100" spc="15">
                <a:latin typeface="Symbol"/>
                <a:cs typeface="Symbol"/>
              </a:rPr>
              <a:t></a:t>
            </a:r>
            <a:r>
              <a:rPr dirty="0" sz="1100" spc="1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36661" y="3615411"/>
            <a:ext cx="971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50339" y="4534915"/>
            <a:ext cx="310007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Char char="•"/>
              <a:tabLst>
                <a:tab pos="184150" algn="l"/>
              </a:tabLst>
            </a:pPr>
            <a:r>
              <a:rPr dirty="0" sz="2000" spc="-5">
                <a:latin typeface="Arial MT"/>
                <a:cs typeface="Arial MT"/>
              </a:rPr>
              <a:t>Hàm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Minkowski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5">
                <a:latin typeface="Courier New"/>
                <a:cs typeface="Courier New"/>
              </a:rPr>
              <a:t>p</a:t>
            </a:r>
            <a:r>
              <a:rPr dirty="0" sz="2000" spc="-5">
                <a:latin typeface="Arial MT"/>
                <a:cs typeface="Arial MT"/>
              </a:rPr>
              <a:t>-norm):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52131" y="4545329"/>
            <a:ext cx="0" cy="311785"/>
          </a:xfrm>
          <a:custGeom>
            <a:avLst/>
            <a:gdLst/>
            <a:ahLst/>
            <a:cxnLst/>
            <a:rect l="l" t="t" r="r" b="b"/>
            <a:pathLst>
              <a:path w="0" h="311785">
                <a:moveTo>
                  <a:pt x="0" y="0"/>
                </a:moveTo>
                <a:lnTo>
                  <a:pt x="0" y="311658"/>
                </a:lnTo>
              </a:path>
            </a:pathLst>
          </a:custGeom>
          <a:ln w="108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15833" y="4545329"/>
            <a:ext cx="0" cy="311785"/>
          </a:xfrm>
          <a:custGeom>
            <a:avLst/>
            <a:gdLst/>
            <a:ahLst/>
            <a:cxnLst/>
            <a:rect l="l" t="t" r="r" b="b"/>
            <a:pathLst>
              <a:path w="0" h="311785">
                <a:moveTo>
                  <a:pt x="0" y="0"/>
                </a:moveTo>
                <a:lnTo>
                  <a:pt x="0" y="311658"/>
                </a:lnTo>
              </a:path>
            </a:pathLst>
          </a:custGeom>
          <a:ln w="108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916928" y="4337319"/>
            <a:ext cx="1016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28789" y="4237997"/>
            <a:ext cx="306705" cy="845819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dirty="0" sz="1200" spc="-5" i="1">
                <a:latin typeface="Times New Roman"/>
                <a:cs typeface="Times New Roman"/>
              </a:rPr>
              <a:t>p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baseline="-33875" sz="3075">
                <a:latin typeface="Symbol"/>
                <a:cs typeface="Symbol"/>
              </a:rPr>
              <a:t></a:t>
            </a:r>
            <a:endParaRPr baseline="-33875" sz="3075">
              <a:latin typeface="Symbol"/>
              <a:cs typeface="Symbol"/>
            </a:endParaRPr>
          </a:p>
          <a:p>
            <a:pPr marL="168275">
              <a:lnSpc>
                <a:spcPct val="100000"/>
              </a:lnSpc>
              <a:spcBef>
                <a:spcPts val="770"/>
              </a:spcBef>
            </a:pPr>
            <a:r>
              <a:rPr dirty="0" sz="205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59090" y="4154157"/>
            <a:ext cx="412115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7940" sz="3075" spc="-7">
                <a:latin typeface="Symbol"/>
                <a:cs typeface="Symbol"/>
              </a:rPr>
              <a:t></a:t>
            </a:r>
            <a:r>
              <a:rPr dirty="0" sz="1200" spc="-5">
                <a:latin typeface="Times New Roman"/>
                <a:cs typeface="Times New Roman"/>
              </a:rPr>
              <a:t>1/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12458" y="4666496"/>
            <a:ext cx="679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91076" y="4666496"/>
            <a:ext cx="679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89090" y="4330179"/>
            <a:ext cx="12573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latin typeface="Symbol"/>
                <a:cs typeface="Symbol"/>
              </a:rPr>
              <a:t>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6538" y="4366877"/>
            <a:ext cx="2044064" cy="494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1355" sz="3075" i="1">
                <a:latin typeface="Times New Roman"/>
                <a:cs typeface="Times New Roman"/>
              </a:rPr>
              <a:t>d</a:t>
            </a:r>
            <a:r>
              <a:rPr dirty="0" baseline="1355" sz="3075" spc="-434" i="1">
                <a:latin typeface="Times New Roman"/>
                <a:cs typeface="Times New Roman"/>
              </a:rPr>
              <a:t> </a:t>
            </a:r>
            <a:r>
              <a:rPr dirty="0" baseline="1355" sz="3075" spc="217">
                <a:latin typeface="Times New Roman"/>
                <a:cs typeface="Times New Roman"/>
              </a:rPr>
              <a:t>(</a:t>
            </a:r>
            <a:r>
              <a:rPr dirty="0" baseline="1355" sz="3075" spc="30" i="1">
                <a:latin typeface="Times New Roman"/>
                <a:cs typeface="Times New Roman"/>
              </a:rPr>
              <a:t>x</a:t>
            </a:r>
            <a:r>
              <a:rPr dirty="0" baseline="1355" sz="3075">
                <a:latin typeface="Times New Roman"/>
                <a:cs typeface="Times New Roman"/>
              </a:rPr>
              <a:t>,</a:t>
            </a:r>
            <a:r>
              <a:rPr dirty="0" baseline="1355" sz="3075" spc="-247">
                <a:latin typeface="Times New Roman"/>
                <a:cs typeface="Times New Roman"/>
              </a:rPr>
              <a:t> </a:t>
            </a:r>
            <a:r>
              <a:rPr dirty="0" baseline="1355" sz="3075" spc="142" i="1">
                <a:latin typeface="Times New Roman"/>
                <a:cs typeface="Times New Roman"/>
              </a:rPr>
              <a:t>z</a:t>
            </a:r>
            <a:r>
              <a:rPr dirty="0" baseline="1355" sz="3075">
                <a:latin typeface="Times New Roman"/>
                <a:cs typeface="Times New Roman"/>
              </a:rPr>
              <a:t>)</a:t>
            </a:r>
            <a:r>
              <a:rPr dirty="0" baseline="1355" sz="3075" spc="-67">
                <a:latin typeface="Times New Roman"/>
                <a:cs typeface="Times New Roman"/>
              </a:rPr>
              <a:t> </a:t>
            </a:r>
            <a:r>
              <a:rPr dirty="0" baseline="1355" sz="3075">
                <a:latin typeface="Symbol"/>
                <a:cs typeface="Symbol"/>
              </a:rPr>
              <a:t></a:t>
            </a:r>
            <a:r>
              <a:rPr dirty="0" baseline="1355" sz="3075" spc="-157">
                <a:latin typeface="Times New Roman"/>
                <a:cs typeface="Times New Roman"/>
              </a:rPr>
              <a:t> </a:t>
            </a:r>
            <a:r>
              <a:rPr dirty="0" sz="2050" spc="220">
                <a:latin typeface="Symbol"/>
                <a:cs typeface="Symbol"/>
              </a:rPr>
              <a:t></a:t>
            </a:r>
            <a:r>
              <a:rPr dirty="0" baseline="-8196" sz="4575" spc="22">
                <a:latin typeface="Symbol"/>
                <a:cs typeface="Symbol"/>
              </a:rPr>
              <a:t></a:t>
            </a:r>
            <a:r>
              <a:rPr dirty="0" baseline="-8196" sz="4575" spc="-157">
                <a:latin typeface="Times New Roman"/>
                <a:cs typeface="Times New Roman"/>
              </a:rPr>
              <a:t> </a:t>
            </a:r>
            <a:r>
              <a:rPr dirty="0" baseline="1355" sz="3075" i="1">
                <a:latin typeface="Times New Roman"/>
                <a:cs typeface="Times New Roman"/>
              </a:rPr>
              <a:t>x </a:t>
            </a:r>
            <a:r>
              <a:rPr dirty="0" baseline="1355" sz="3075" spc="-195" i="1">
                <a:latin typeface="Times New Roman"/>
                <a:cs typeface="Times New Roman"/>
              </a:rPr>
              <a:t> </a:t>
            </a:r>
            <a:r>
              <a:rPr dirty="0" baseline="1355" sz="3075">
                <a:latin typeface="Symbol"/>
                <a:cs typeface="Symbol"/>
              </a:rPr>
              <a:t></a:t>
            </a:r>
            <a:r>
              <a:rPr dirty="0" baseline="1355" sz="3075" spc="-104">
                <a:latin typeface="Times New Roman"/>
                <a:cs typeface="Times New Roman"/>
              </a:rPr>
              <a:t> </a:t>
            </a:r>
            <a:r>
              <a:rPr dirty="0" baseline="1355" sz="3075" spc="-7" i="1">
                <a:latin typeface="Times New Roman"/>
                <a:cs typeface="Times New Roman"/>
              </a:rPr>
              <a:t>z</a:t>
            </a:r>
            <a:endParaRPr baseline="1355" sz="30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89090" y="4745469"/>
            <a:ext cx="399415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latin typeface="Symbol"/>
                <a:cs typeface="Symbol"/>
              </a:rPr>
              <a:t></a:t>
            </a:r>
            <a:r>
              <a:rPr dirty="0" sz="2050" spc="-55">
                <a:latin typeface="Times New Roman"/>
                <a:cs typeface="Times New Roman"/>
              </a:rPr>
              <a:t> </a:t>
            </a:r>
            <a:r>
              <a:rPr dirty="0" baseline="2314" sz="1800" spc="7" i="1">
                <a:latin typeface="Times New Roman"/>
                <a:cs typeface="Times New Roman"/>
              </a:rPr>
              <a:t>i</a:t>
            </a:r>
            <a:r>
              <a:rPr dirty="0" baseline="2314" sz="1800" spc="7">
                <a:latin typeface="Symbol"/>
                <a:cs typeface="Symbol"/>
              </a:rPr>
              <a:t></a:t>
            </a:r>
            <a:r>
              <a:rPr dirty="0" baseline="2314" sz="1800" spc="7">
                <a:latin typeface="Times New Roman"/>
                <a:cs typeface="Times New Roman"/>
              </a:rPr>
              <a:t>1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50339" y="5405882"/>
            <a:ext cx="214249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Char char="•"/>
              <a:tabLst>
                <a:tab pos="184150" algn="l"/>
              </a:tabLst>
            </a:pPr>
            <a:r>
              <a:rPr dirty="0" sz="2000" spc="-5">
                <a:latin typeface="Arial MT"/>
                <a:cs typeface="Arial MT"/>
              </a:rPr>
              <a:t>Hàm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Chebyshev: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84460" y="5463159"/>
            <a:ext cx="1004569" cy="869315"/>
            <a:chOff x="7284460" y="5463159"/>
            <a:chExt cx="1004569" cy="869315"/>
          </a:xfrm>
        </p:grpSpPr>
        <p:sp>
          <p:nvSpPr>
            <p:cNvPr id="39" name="object 39"/>
            <p:cNvSpPr/>
            <p:nvPr/>
          </p:nvSpPr>
          <p:spPr>
            <a:xfrm>
              <a:off x="7284454" y="6159246"/>
              <a:ext cx="697865" cy="173355"/>
            </a:xfrm>
            <a:custGeom>
              <a:avLst/>
              <a:gdLst/>
              <a:ahLst/>
              <a:cxnLst/>
              <a:rect l="l" t="t" r="r" b="b"/>
              <a:pathLst>
                <a:path w="697865" h="173354">
                  <a:moveTo>
                    <a:pt x="11188" y="0"/>
                  </a:moveTo>
                  <a:lnTo>
                    <a:pt x="0" y="0"/>
                  </a:lnTo>
                  <a:lnTo>
                    <a:pt x="0" y="172974"/>
                  </a:lnTo>
                  <a:lnTo>
                    <a:pt x="11188" y="172974"/>
                  </a:lnTo>
                  <a:lnTo>
                    <a:pt x="11188" y="0"/>
                  </a:lnTo>
                  <a:close/>
                </a:path>
                <a:path w="697865" h="173354">
                  <a:moveTo>
                    <a:pt x="697750" y="0"/>
                  </a:moveTo>
                  <a:lnTo>
                    <a:pt x="686562" y="0"/>
                  </a:lnTo>
                  <a:lnTo>
                    <a:pt x="686562" y="172974"/>
                  </a:lnTo>
                  <a:lnTo>
                    <a:pt x="697750" y="172974"/>
                  </a:lnTo>
                  <a:lnTo>
                    <a:pt x="697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7596378" y="5468874"/>
              <a:ext cx="687070" cy="323215"/>
            </a:xfrm>
            <a:custGeom>
              <a:avLst/>
              <a:gdLst/>
              <a:ahLst/>
              <a:cxnLst/>
              <a:rect l="l" t="t" r="r" b="b"/>
              <a:pathLst>
                <a:path w="687070" h="323214">
                  <a:moveTo>
                    <a:pt x="0" y="0"/>
                  </a:moveTo>
                  <a:lnTo>
                    <a:pt x="0" y="323088"/>
                  </a:lnTo>
                </a:path>
                <a:path w="687070" h="323214">
                  <a:moveTo>
                    <a:pt x="686562" y="0"/>
                  </a:moveTo>
                  <a:lnTo>
                    <a:pt x="686562" y="323088"/>
                  </a:lnTo>
                </a:path>
              </a:pathLst>
            </a:custGeom>
            <a:ln w="11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353554" y="5253978"/>
            <a:ext cx="104139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77273" y="5595356"/>
            <a:ext cx="6921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0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40641" y="5595356"/>
            <a:ext cx="6921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0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98183" y="5152719"/>
            <a:ext cx="314960" cy="87312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dirty="0" sz="1200" spc="15" i="1">
                <a:latin typeface="Times New Roman"/>
                <a:cs typeface="Times New Roman"/>
              </a:rPr>
              <a:t>p</a:t>
            </a:r>
            <a:r>
              <a:rPr dirty="0" sz="1200" spc="85" i="1">
                <a:latin typeface="Times New Roman"/>
                <a:cs typeface="Times New Roman"/>
              </a:rPr>
              <a:t> </a:t>
            </a:r>
            <a:r>
              <a:rPr dirty="0" baseline="-34391" sz="3150" spc="7">
                <a:latin typeface="Symbol"/>
                <a:cs typeface="Symbol"/>
              </a:rPr>
              <a:t></a:t>
            </a:r>
            <a:endParaRPr baseline="-34391" sz="3150">
              <a:latin typeface="Symbol"/>
              <a:cs typeface="Symbol"/>
            </a:endParaRPr>
          </a:p>
          <a:p>
            <a:pPr marL="172720">
              <a:lnSpc>
                <a:spcPct val="100000"/>
              </a:lnSpc>
              <a:spcBef>
                <a:spcPts val="815"/>
              </a:spcBef>
            </a:pPr>
            <a:r>
              <a:rPr dirty="0" sz="2100" spc="5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33054" y="5064705"/>
            <a:ext cx="42418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8359" sz="3150" spc="15">
                <a:latin typeface="Symbol"/>
                <a:cs typeface="Symbol"/>
              </a:rPr>
              <a:t></a:t>
            </a:r>
            <a:r>
              <a:rPr dirty="0" sz="1200" spc="10">
                <a:latin typeface="Times New Roman"/>
                <a:cs typeface="Times New Roman"/>
              </a:rPr>
              <a:t>1/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17333" y="5246823"/>
            <a:ext cx="128905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5">
                <a:latin typeface="Symbol"/>
                <a:cs typeface="Symbol"/>
              </a:rPr>
              <a:t>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17291" y="5285446"/>
            <a:ext cx="2506980" cy="5105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1322" sz="3150" spc="15" i="1">
                <a:latin typeface="Times New Roman"/>
                <a:cs typeface="Times New Roman"/>
              </a:rPr>
              <a:t>d</a:t>
            </a:r>
            <a:r>
              <a:rPr dirty="0" baseline="1322" sz="3150" spc="-434" i="1">
                <a:latin typeface="Times New Roman"/>
                <a:cs typeface="Times New Roman"/>
              </a:rPr>
              <a:t> </a:t>
            </a:r>
            <a:r>
              <a:rPr dirty="0" baseline="1322" sz="3150" spc="240">
                <a:latin typeface="Times New Roman"/>
                <a:cs typeface="Times New Roman"/>
              </a:rPr>
              <a:t>(</a:t>
            </a:r>
            <a:r>
              <a:rPr dirty="0" baseline="1322" sz="3150" spc="30" i="1">
                <a:latin typeface="Times New Roman"/>
                <a:cs typeface="Times New Roman"/>
              </a:rPr>
              <a:t>x</a:t>
            </a:r>
            <a:r>
              <a:rPr dirty="0" baseline="1322" sz="3150" spc="7">
                <a:latin typeface="Times New Roman"/>
                <a:cs typeface="Times New Roman"/>
              </a:rPr>
              <a:t>,</a:t>
            </a:r>
            <a:r>
              <a:rPr dirty="0" baseline="1322" sz="3150" spc="-247">
                <a:latin typeface="Times New Roman"/>
                <a:cs typeface="Times New Roman"/>
              </a:rPr>
              <a:t> </a:t>
            </a:r>
            <a:r>
              <a:rPr dirty="0" baseline="1322" sz="3150" spc="165" i="1">
                <a:latin typeface="Times New Roman"/>
                <a:cs typeface="Times New Roman"/>
              </a:rPr>
              <a:t>z</a:t>
            </a:r>
            <a:r>
              <a:rPr dirty="0" baseline="1322" sz="3150" spc="7">
                <a:latin typeface="Times New Roman"/>
                <a:cs typeface="Times New Roman"/>
              </a:rPr>
              <a:t>)</a:t>
            </a:r>
            <a:r>
              <a:rPr dirty="0" baseline="1322" sz="3150" spc="-60">
                <a:latin typeface="Times New Roman"/>
                <a:cs typeface="Times New Roman"/>
              </a:rPr>
              <a:t> </a:t>
            </a:r>
            <a:r>
              <a:rPr dirty="0" baseline="1322" sz="3150" spc="15">
                <a:latin typeface="Symbol"/>
                <a:cs typeface="Symbol"/>
              </a:rPr>
              <a:t></a:t>
            </a:r>
            <a:r>
              <a:rPr dirty="0" baseline="1322" sz="3150" spc="82">
                <a:latin typeface="Times New Roman"/>
                <a:cs typeface="Times New Roman"/>
              </a:rPr>
              <a:t> </a:t>
            </a:r>
            <a:r>
              <a:rPr dirty="0" baseline="1322" sz="3150" spc="7">
                <a:latin typeface="Times New Roman"/>
                <a:cs typeface="Times New Roman"/>
              </a:rPr>
              <a:t>li</a:t>
            </a:r>
            <a:r>
              <a:rPr dirty="0" baseline="1322" sz="3150" spc="187">
                <a:latin typeface="Times New Roman"/>
                <a:cs typeface="Times New Roman"/>
              </a:rPr>
              <a:t>m</a:t>
            </a:r>
            <a:r>
              <a:rPr dirty="0" sz="2100" spc="229">
                <a:latin typeface="Symbol"/>
                <a:cs typeface="Symbol"/>
              </a:rPr>
              <a:t></a:t>
            </a:r>
            <a:r>
              <a:rPr dirty="0" baseline="-7936" sz="4725" spc="30">
                <a:latin typeface="Symbol"/>
                <a:cs typeface="Symbol"/>
              </a:rPr>
              <a:t></a:t>
            </a:r>
            <a:r>
              <a:rPr dirty="0" baseline="-7936" sz="4725" spc="-165">
                <a:latin typeface="Times New Roman"/>
                <a:cs typeface="Times New Roman"/>
              </a:rPr>
              <a:t> </a:t>
            </a:r>
            <a:r>
              <a:rPr dirty="0" baseline="1322" sz="3150" spc="7" i="1">
                <a:latin typeface="Times New Roman"/>
                <a:cs typeface="Times New Roman"/>
              </a:rPr>
              <a:t>x</a:t>
            </a:r>
            <a:r>
              <a:rPr dirty="0" baseline="1322" sz="3150" i="1">
                <a:latin typeface="Times New Roman"/>
                <a:cs typeface="Times New Roman"/>
              </a:rPr>
              <a:t> </a:t>
            </a:r>
            <a:r>
              <a:rPr dirty="0" baseline="1322" sz="3150" spc="-179" i="1">
                <a:latin typeface="Times New Roman"/>
                <a:cs typeface="Times New Roman"/>
              </a:rPr>
              <a:t> </a:t>
            </a:r>
            <a:r>
              <a:rPr dirty="0" baseline="1322" sz="3150" spc="15">
                <a:latin typeface="Symbol"/>
                <a:cs typeface="Symbol"/>
              </a:rPr>
              <a:t></a:t>
            </a:r>
            <a:r>
              <a:rPr dirty="0" baseline="1322" sz="3150" spc="-97">
                <a:latin typeface="Times New Roman"/>
                <a:cs typeface="Times New Roman"/>
              </a:rPr>
              <a:t> </a:t>
            </a:r>
            <a:r>
              <a:rPr dirty="0" baseline="1322" sz="3150" spc="7" i="1">
                <a:latin typeface="Times New Roman"/>
                <a:cs typeface="Times New Roman"/>
              </a:rPr>
              <a:t>z</a:t>
            </a:r>
            <a:endParaRPr baseline="1322" sz="31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17333" y="5676596"/>
            <a:ext cx="41275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5">
                <a:latin typeface="Symbol"/>
                <a:cs typeface="Symbol"/>
              </a:rPr>
              <a:t>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baseline="2314" sz="1800" spc="30" i="1">
                <a:latin typeface="Times New Roman"/>
                <a:cs typeface="Times New Roman"/>
              </a:rPr>
              <a:t>i</a:t>
            </a:r>
            <a:r>
              <a:rPr dirty="0" baseline="2314" sz="1800" spc="30">
                <a:latin typeface="Symbol"/>
                <a:cs typeface="Symbol"/>
              </a:rPr>
              <a:t></a:t>
            </a:r>
            <a:r>
              <a:rPr dirty="0" baseline="2314" sz="1800" spc="30">
                <a:latin typeface="Times New Roman"/>
                <a:cs typeface="Times New Roman"/>
              </a:rPr>
              <a:t>1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53850" y="5684510"/>
            <a:ext cx="38481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i="1">
                <a:latin typeface="Times New Roman"/>
                <a:cs typeface="Times New Roman"/>
              </a:rPr>
              <a:t>p</a:t>
            </a:r>
            <a:r>
              <a:rPr dirty="0" sz="1200" spc="65">
                <a:latin typeface="Symbol"/>
                <a:cs typeface="Symbol"/>
              </a:rPr>
              <a:t></a:t>
            </a:r>
            <a:r>
              <a:rPr dirty="0" sz="1200" spc="25">
                <a:latin typeface="Symbol"/>
                <a:cs typeface="Symbol"/>
              </a:rPr>
              <a:t></a:t>
            </a:r>
            <a:endParaRPr sz="1200">
              <a:latin typeface="Symbol"/>
              <a:cs typeface="Symbo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51" name="object 51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284453" y="6332220"/>
              <a:ext cx="697865" cy="150495"/>
            </a:xfrm>
            <a:custGeom>
              <a:avLst/>
              <a:gdLst/>
              <a:ahLst/>
              <a:cxnLst/>
              <a:rect l="l" t="t" r="r" b="b"/>
              <a:pathLst>
                <a:path w="697865" h="150495">
                  <a:moveTo>
                    <a:pt x="11188" y="0"/>
                  </a:moveTo>
                  <a:lnTo>
                    <a:pt x="0" y="0"/>
                  </a:lnTo>
                  <a:lnTo>
                    <a:pt x="0" y="150114"/>
                  </a:lnTo>
                  <a:lnTo>
                    <a:pt x="11188" y="150114"/>
                  </a:lnTo>
                  <a:lnTo>
                    <a:pt x="11188" y="0"/>
                  </a:lnTo>
                  <a:close/>
                </a:path>
                <a:path w="697865" h="150495">
                  <a:moveTo>
                    <a:pt x="697750" y="0"/>
                  </a:moveTo>
                  <a:lnTo>
                    <a:pt x="686562" y="0"/>
                  </a:lnTo>
                  <a:lnTo>
                    <a:pt x="686562" y="150114"/>
                  </a:lnTo>
                  <a:lnTo>
                    <a:pt x="697750" y="150114"/>
                  </a:lnTo>
                  <a:lnTo>
                    <a:pt x="697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6555485" y="6105595"/>
            <a:ext cx="1409700" cy="3492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100" spc="10">
                <a:latin typeface="Symbol"/>
                <a:cs typeface="Symbol"/>
              </a:rPr>
              <a:t>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max</a:t>
            </a:r>
            <a:r>
              <a:rPr dirty="0" sz="2100" spc="-55">
                <a:latin typeface="Times New Roman"/>
                <a:cs typeface="Times New Roman"/>
              </a:rPr>
              <a:t> </a:t>
            </a:r>
            <a:r>
              <a:rPr dirty="0" sz="2100" spc="-5" i="1">
                <a:latin typeface="Times New Roman"/>
                <a:cs typeface="Times New Roman"/>
              </a:rPr>
              <a:t>x</a:t>
            </a:r>
            <a:r>
              <a:rPr dirty="0" baseline="-25462" sz="1800" spc="-7" i="1">
                <a:latin typeface="Times New Roman"/>
                <a:cs typeface="Times New Roman"/>
              </a:rPr>
              <a:t>i</a:t>
            </a:r>
            <a:r>
              <a:rPr dirty="0" baseline="-25462" sz="1800" spc="434" i="1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Symbol"/>
                <a:cs typeface="Symbol"/>
              </a:rPr>
              <a:t></a:t>
            </a:r>
            <a:r>
              <a:rPr dirty="0" sz="2100" spc="-80">
                <a:latin typeface="Times New Roman"/>
                <a:cs typeface="Times New Roman"/>
              </a:rPr>
              <a:t> </a:t>
            </a:r>
            <a:r>
              <a:rPr dirty="0" sz="2100" spc="20" i="1">
                <a:latin typeface="Times New Roman"/>
                <a:cs typeface="Times New Roman"/>
              </a:rPr>
              <a:t>z</a:t>
            </a:r>
            <a:r>
              <a:rPr dirty="0" baseline="-25462" sz="1800" spc="30" i="1">
                <a:latin typeface="Times New Roman"/>
                <a:cs typeface="Times New Roman"/>
              </a:rPr>
              <a:t>i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  <p:sp>
        <p:nvSpPr>
          <p:cNvPr id="55" name="object 55"/>
          <p:cNvSpPr txBox="1"/>
          <p:nvPr/>
        </p:nvSpPr>
        <p:spPr>
          <a:xfrm>
            <a:off x="6999220" y="6379454"/>
            <a:ext cx="6921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0" i="1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0529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Hàm</a:t>
            </a:r>
            <a:r>
              <a:rPr dirty="0" sz="4200" spc="-30"/>
              <a:t> </a:t>
            </a:r>
            <a:r>
              <a:rPr dirty="0" sz="4200" spc="-5"/>
              <a:t>tính</a:t>
            </a:r>
            <a:r>
              <a:rPr dirty="0" sz="4200" spc="-25"/>
              <a:t> </a:t>
            </a:r>
            <a:r>
              <a:rPr dirty="0" sz="4200"/>
              <a:t>khoảng</a:t>
            </a:r>
            <a:r>
              <a:rPr dirty="0" sz="4200" spc="-10"/>
              <a:t> </a:t>
            </a:r>
            <a:r>
              <a:rPr dirty="0" sz="4200"/>
              <a:t>cách</a:t>
            </a:r>
            <a:r>
              <a:rPr dirty="0" sz="4200" spc="-25"/>
              <a:t> </a:t>
            </a:r>
            <a:r>
              <a:rPr dirty="0" sz="4200" spc="-5"/>
              <a:t>(3)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367526" y="1991237"/>
            <a:ext cx="1066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3228" y="2281560"/>
            <a:ext cx="35179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3370" algn="l"/>
              </a:tabLst>
            </a:pP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sz="1250" spc="5" i="1">
                <a:latin typeface="Times New Roman"/>
                <a:cs typeface="Times New Roman"/>
              </a:rPr>
              <a:t>	</a:t>
            </a:r>
            <a:r>
              <a:rPr dirty="0" sz="1250" spc="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0980" y="2154034"/>
            <a:ext cx="168973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5" i="1">
                <a:latin typeface="Times New Roman"/>
                <a:cs typeface="Times New Roman"/>
              </a:rPr>
              <a:t>D</a:t>
            </a:r>
            <a:r>
              <a:rPr dirty="0" sz="1800" spc="5" i="1">
                <a:latin typeface="Times New Roman"/>
                <a:cs typeface="Times New Roman"/>
              </a:rPr>
              <a:t>if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10" i="1">
                <a:latin typeface="Times New Roman"/>
                <a:cs typeface="Times New Roman"/>
              </a:rPr>
              <a:t>erence</a:t>
            </a:r>
            <a:r>
              <a:rPr dirty="0" sz="1800" spc="-16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-285">
                <a:latin typeface="Times New Roman"/>
                <a:cs typeface="Times New Roman"/>
              </a:rPr>
              <a:t> </a:t>
            </a:r>
            <a:r>
              <a:rPr dirty="0" sz="1800" spc="10" i="1">
                <a:latin typeface="Times New Roman"/>
                <a:cs typeface="Times New Roman"/>
              </a:rPr>
              <a:t>x</a:t>
            </a:r>
            <a:r>
              <a:rPr dirty="0" sz="1800" spc="204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10" i="1">
                <a:latin typeface="Times New Roman"/>
                <a:cs typeface="Times New Roman"/>
              </a:rPr>
              <a:t>z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165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7489" y="2154034"/>
            <a:ext cx="854075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0" i="1">
                <a:latin typeface="Times New Roman"/>
                <a:cs typeface="Times New Roman"/>
              </a:rPr>
              <a:t>d</a:t>
            </a:r>
            <a:r>
              <a:rPr dirty="0" sz="1800" spc="-21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-285">
                <a:latin typeface="Times New Roman"/>
                <a:cs typeface="Times New Roman"/>
              </a:rPr>
              <a:t> </a:t>
            </a:r>
            <a:r>
              <a:rPr dirty="0" sz="1800" spc="55" i="1">
                <a:latin typeface="Times New Roman"/>
                <a:cs typeface="Times New Roman"/>
              </a:rPr>
              <a:t>x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130" i="1">
                <a:latin typeface="Times New Roman"/>
                <a:cs typeface="Times New Roman"/>
              </a:rPr>
              <a:t>z</a:t>
            </a:r>
            <a:r>
              <a:rPr dirty="0" sz="1800" spc="5">
                <a:latin typeface="Times New Roman"/>
                <a:cs typeface="Times New Roman"/>
              </a:rPr>
              <a:t>)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200" y="24155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89802" y="2107702"/>
            <a:ext cx="262255" cy="575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940"/>
              </a:lnSpc>
              <a:spcBef>
                <a:spcPts val="105"/>
              </a:spcBef>
            </a:pPr>
            <a:r>
              <a:rPr dirty="0" sz="2550" spc="5">
                <a:latin typeface="Symbol"/>
                <a:cs typeface="Symbol"/>
              </a:rPr>
              <a:t></a:t>
            </a:r>
            <a:endParaRPr sz="2550">
              <a:latin typeface="Symbol"/>
              <a:cs typeface="Symbol"/>
            </a:endParaRPr>
          </a:p>
          <a:p>
            <a:pPr marL="24130">
              <a:lnSpc>
                <a:spcPts val="1380"/>
              </a:lnSpc>
            </a:pP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sz="1250" spc="-195" i="1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1612" y="3171944"/>
            <a:ext cx="14224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>
                <a:latin typeface="Symbol"/>
                <a:cs typeface="Symbol"/>
              </a:rPr>
              <a:t>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1612" y="2757408"/>
            <a:ext cx="117919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3003" sz="2775" spc="-37">
                <a:latin typeface="Symbol"/>
                <a:cs typeface="Symbol"/>
              </a:rPr>
              <a:t></a:t>
            </a:r>
            <a:r>
              <a:rPr dirty="0" sz="1850" spc="-155">
                <a:latin typeface="Times New Roman"/>
                <a:cs typeface="Times New Roman"/>
              </a:rPr>
              <a:t>1</a:t>
            </a:r>
            <a:r>
              <a:rPr dirty="0" sz="1850">
                <a:latin typeface="Times New Roman"/>
                <a:cs typeface="Times New Roman"/>
              </a:rPr>
              <a:t>,</a:t>
            </a:r>
            <a:r>
              <a:rPr dirty="0" sz="1850" spc="-275">
                <a:latin typeface="Times New Roman"/>
                <a:cs typeface="Times New Roman"/>
              </a:rPr>
              <a:t> </a:t>
            </a:r>
            <a:r>
              <a:rPr dirty="0" sz="1850" i="1">
                <a:latin typeface="Times New Roman"/>
                <a:cs typeface="Times New Roman"/>
              </a:rPr>
              <a:t>if</a:t>
            </a:r>
            <a:r>
              <a:rPr dirty="0" sz="1850" spc="20" i="1">
                <a:latin typeface="Times New Roman"/>
                <a:cs typeface="Times New Roman"/>
              </a:rPr>
              <a:t> </a:t>
            </a:r>
            <a:r>
              <a:rPr dirty="0" sz="1850" spc="65">
                <a:latin typeface="Times New Roman"/>
                <a:cs typeface="Times New Roman"/>
              </a:rPr>
              <a:t>(</a:t>
            </a:r>
            <a:r>
              <a:rPr dirty="0" sz="1850" i="1">
                <a:latin typeface="Times New Roman"/>
                <a:cs typeface="Times New Roman"/>
              </a:rPr>
              <a:t>a</a:t>
            </a:r>
            <a:r>
              <a:rPr dirty="0" sz="1850" spc="70" i="1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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55" i="1">
                <a:latin typeface="Times New Roman"/>
                <a:cs typeface="Times New Roman"/>
              </a:rPr>
              <a:t>b</a:t>
            </a:r>
            <a:r>
              <a:rPr dirty="0" sz="185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1499" y="2930385"/>
            <a:ext cx="302323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50" i="1">
                <a:latin typeface="Times New Roman"/>
                <a:cs typeface="Times New Roman"/>
              </a:rPr>
              <a:t>Difference</a:t>
            </a:r>
            <a:r>
              <a:rPr dirty="0" sz="1850" spc="-265" i="1">
                <a:latin typeface="Times New Roman"/>
                <a:cs typeface="Times New Roman"/>
              </a:rPr>
              <a:t> </a:t>
            </a:r>
            <a:r>
              <a:rPr dirty="0" sz="1850" spc="65">
                <a:latin typeface="Times New Roman"/>
                <a:cs typeface="Times New Roman"/>
              </a:rPr>
              <a:t>(</a:t>
            </a:r>
            <a:r>
              <a:rPr dirty="0" sz="1850" spc="55" i="1">
                <a:latin typeface="Times New Roman"/>
                <a:cs typeface="Times New Roman"/>
              </a:rPr>
              <a:t>a</a:t>
            </a:r>
            <a:r>
              <a:rPr dirty="0" sz="1850">
                <a:latin typeface="Times New Roman"/>
                <a:cs typeface="Times New Roman"/>
              </a:rPr>
              <a:t>,</a:t>
            </a:r>
            <a:r>
              <a:rPr dirty="0" sz="1850" spc="-275">
                <a:latin typeface="Times New Roman"/>
                <a:cs typeface="Times New Roman"/>
              </a:rPr>
              <a:t> </a:t>
            </a:r>
            <a:r>
              <a:rPr dirty="0" sz="1850" spc="45" i="1">
                <a:latin typeface="Times New Roman"/>
                <a:cs typeface="Times New Roman"/>
              </a:rPr>
              <a:t>b</a:t>
            </a:r>
            <a:r>
              <a:rPr dirty="0" sz="1850">
                <a:latin typeface="Times New Roman"/>
                <a:cs typeface="Times New Roman"/>
              </a:rPr>
              <a:t>)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40">
                <a:latin typeface="Times New Roman"/>
                <a:cs typeface="Times New Roman"/>
              </a:rPr>
              <a:t> </a:t>
            </a:r>
            <a:r>
              <a:rPr dirty="0" baseline="-9009" sz="2775" spc="7">
                <a:latin typeface="Symbol"/>
                <a:cs typeface="Symbol"/>
              </a:rPr>
              <a:t></a:t>
            </a:r>
            <a:r>
              <a:rPr dirty="0" baseline="-43543" sz="2775" spc="-22">
                <a:latin typeface="Times New Roman"/>
                <a:cs typeface="Times New Roman"/>
              </a:rPr>
              <a:t>0</a:t>
            </a:r>
            <a:r>
              <a:rPr dirty="0" baseline="-43543" sz="2775">
                <a:latin typeface="Times New Roman"/>
                <a:cs typeface="Times New Roman"/>
              </a:rPr>
              <a:t>,</a:t>
            </a:r>
            <a:r>
              <a:rPr dirty="0" baseline="-43543" sz="2775" spc="-405">
                <a:latin typeface="Times New Roman"/>
                <a:cs typeface="Times New Roman"/>
              </a:rPr>
              <a:t> </a:t>
            </a:r>
            <a:r>
              <a:rPr dirty="0" baseline="-43543" sz="2775" i="1">
                <a:latin typeface="Times New Roman"/>
                <a:cs typeface="Times New Roman"/>
              </a:rPr>
              <a:t>if</a:t>
            </a:r>
            <a:r>
              <a:rPr dirty="0" baseline="-43543" sz="2775" spc="22" i="1">
                <a:latin typeface="Times New Roman"/>
                <a:cs typeface="Times New Roman"/>
              </a:rPr>
              <a:t> </a:t>
            </a:r>
            <a:r>
              <a:rPr dirty="0" baseline="-43543" sz="2775" spc="104">
                <a:latin typeface="Times New Roman"/>
                <a:cs typeface="Times New Roman"/>
              </a:rPr>
              <a:t>(</a:t>
            </a:r>
            <a:r>
              <a:rPr dirty="0" baseline="-43543" sz="2775" i="1">
                <a:latin typeface="Times New Roman"/>
                <a:cs typeface="Times New Roman"/>
              </a:rPr>
              <a:t>a</a:t>
            </a:r>
            <a:r>
              <a:rPr dirty="0" baseline="-43543" sz="2775" spc="104" i="1">
                <a:latin typeface="Times New Roman"/>
                <a:cs typeface="Times New Roman"/>
              </a:rPr>
              <a:t> </a:t>
            </a:r>
            <a:r>
              <a:rPr dirty="0" baseline="-43543" sz="2775">
                <a:latin typeface="Symbol"/>
                <a:cs typeface="Symbol"/>
              </a:rPr>
              <a:t></a:t>
            </a:r>
            <a:r>
              <a:rPr dirty="0" baseline="-43543" sz="2775" spc="-30">
                <a:latin typeface="Times New Roman"/>
                <a:cs typeface="Times New Roman"/>
              </a:rPr>
              <a:t> </a:t>
            </a:r>
            <a:r>
              <a:rPr dirty="0" baseline="-43543" sz="2775" spc="67" i="1">
                <a:latin typeface="Times New Roman"/>
                <a:cs typeface="Times New Roman"/>
              </a:rPr>
              <a:t>b</a:t>
            </a:r>
            <a:r>
              <a:rPr dirty="0" baseline="-43543" sz="2775">
                <a:latin typeface="Times New Roman"/>
                <a:cs typeface="Times New Roman"/>
              </a:rPr>
              <a:t>)</a:t>
            </a:r>
            <a:endParaRPr baseline="-43543" sz="27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93139" y="1929638"/>
            <a:ext cx="3597275" cy="1777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890905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-5">
                <a:latin typeface="Arial MT"/>
                <a:cs typeface="Arial MT"/>
              </a:rPr>
              <a:t>ho</a:t>
            </a:r>
            <a:r>
              <a:rPr dirty="0" sz="2400" spc="-1075">
                <a:latin typeface="Arial MT"/>
                <a:cs typeface="Arial MT"/>
              </a:rPr>
              <a:t>ả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cách  </a:t>
            </a:r>
            <a:r>
              <a:rPr dirty="0" sz="2400" spc="-5">
                <a:latin typeface="Arial MT"/>
                <a:cs typeface="Arial MT"/>
              </a:rPr>
              <a:t>Hamming</a:t>
            </a:r>
            <a:endParaRPr sz="2400">
              <a:latin typeface="Arial MT"/>
              <a:cs typeface="Arial MT"/>
            </a:endParaRPr>
          </a:p>
          <a:p>
            <a:pPr lvl="1" marL="641350" marR="5080" indent="-22923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Char char="•"/>
              <a:tabLst>
                <a:tab pos="640715" algn="l"/>
                <a:tab pos="641350" algn="l"/>
              </a:tabLst>
            </a:pPr>
            <a:r>
              <a:rPr dirty="0" sz="2000" spc="-730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đầ</a:t>
            </a:r>
            <a:r>
              <a:rPr dirty="0" sz="2000" spc="-5">
                <a:latin typeface="Arial MT"/>
                <a:cs typeface="Arial MT"/>
              </a:rPr>
              <a:t>u  vào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ki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phân</a:t>
            </a:r>
            <a:endParaRPr sz="2000">
              <a:latin typeface="Arial MT"/>
              <a:cs typeface="Arial MT"/>
            </a:endParaRPr>
          </a:p>
          <a:p>
            <a:pPr lvl="1" marL="641350" indent="-228600">
              <a:lnSpc>
                <a:spcPct val="100000"/>
              </a:lnSpc>
              <a:spcBef>
                <a:spcPts val="340"/>
              </a:spcBef>
              <a:buClr>
                <a:srgbClr val="3B822F"/>
              </a:buClr>
              <a:buChar char="•"/>
              <a:tabLst>
                <a:tab pos="640715" algn="l"/>
                <a:tab pos="641350" algn="l"/>
                <a:tab pos="1442720" algn="l"/>
              </a:tabLst>
            </a:pP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dụ:	</a:t>
            </a:r>
            <a:r>
              <a:rPr dirty="0" sz="2000" spc="-10">
                <a:latin typeface="Courier New"/>
                <a:cs typeface="Courier New"/>
              </a:rPr>
              <a:t>x</a:t>
            </a:r>
            <a:r>
              <a:rPr dirty="0" sz="2000" spc="-10">
                <a:latin typeface="Arial MT"/>
                <a:cs typeface="Arial MT"/>
              </a:rPr>
              <a:t>=(0,1,0,1,1)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70368" y="4195825"/>
            <a:ext cx="109220" cy="226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300" spc="5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7200" y="4373879"/>
            <a:ext cx="9144000" cy="1000760"/>
            <a:chOff x="457200" y="4373879"/>
            <a:chExt cx="9144000" cy="1000760"/>
          </a:xfrm>
        </p:grpSpPr>
        <p:sp>
          <p:nvSpPr>
            <p:cNvPr id="21" name="object 21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27204" y="5029961"/>
              <a:ext cx="601980" cy="323215"/>
            </a:xfrm>
            <a:custGeom>
              <a:avLst/>
              <a:gdLst/>
              <a:ahLst/>
              <a:cxnLst/>
              <a:rect l="l" t="t" r="r" b="b"/>
              <a:pathLst>
                <a:path w="601979" h="323214">
                  <a:moveTo>
                    <a:pt x="11912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1912" y="323088"/>
                  </a:lnTo>
                  <a:lnTo>
                    <a:pt x="11912" y="0"/>
                  </a:lnTo>
                  <a:close/>
                </a:path>
                <a:path w="601979" h="323214">
                  <a:moveTo>
                    <a:pt x="52298" y="0"/>
                  </a:moveTo>
                  <a:lnTo>
                    <a:pt x="40386" y="0"/>
                  </a:lnTo>
                  <a:lnTo>
                    <a:pt x="40386" y="323088"/>
                  </a:lnTo>
                  <a:lnTo>
                    <a:pt x="52298" y="323088"/>
                  </a:lnTo>
                  <a:lnTo>
                    <a:pt x="52298" y="0"/>
                  </a:lnTo>
                  <a:close/>
                </a:path>
                <a:path w="601979" h="323214">
                  <a:moveTo>
                    <a:pt x="238226" y="0"/>
                  </a:moveTo>
                  <a:lnTo>
                    <a:pt x="226314" y="0"/>
                  </a:lnTo>
                  <a:lnTo>
                    <a:pt x="226314" y="323088"/>
                  </a:lnTo>
                  <a:lnTo>
                    <a:pt x="238226" y="323088"/>
                  </a:lnTo>
                  <a:lnTo>
                    <a:pt x="238226" y="0"/>
                  </a:lnTo>
                  <a:close/>
                </a:path>
                <a:path w="601979" h="323214">
                  <a:moveTo>
                    <a:pt x="278612" y="0"/>
                  </a:moveTo>
                  <a:lnTo>
                    <a:pt x="266700" y="0"/>
                  </a:lnTo>
                  <a:lnTo>
                    <a:pt x="266700" y="323088"/>
                  </a:lnTo>
                  <a:lnTo>
                    <a:pt x="278612" y="323088"/>
                  </a:lnTo>
                  <a:lnTo>
                    <a:pt x="278612" y="0"/>
                  </a:lnTo>
                  <a:close/>
                </a:path>
                <a:path w="601979" h="323214">
                  <a:moveTo>
                    <a:pt x="344144" y="0"/>
                  </a:moveTo>
                  <a:lnTo>
                    <a:pt x="332232" y="0"/>
                  </a:lnTo>
                  <a:lnTo>
                    <a:pt x="332232" y="323088"/>
                  </a:lnTo>
                  <a:lnTo>
                    <a:pt x="344144" y="323088"/>
                  </a:lnTo>
                  <a:lnTo>
                    <a:pt x="344144" y="0"/>
                  </a:lnTo>
                  <a:close/>
                </a:path>
                <a:path w="601979" h="323214">
                  <a:moveTo>
                    <a:pt x="384530" y="0"/>
                  </a:moveTo>
                  <a:lnTo>
                    <a:pt x="372605" y="0"/>
                  </a:lnTo>
                  <a:lnTo>
                    <a:pt x="372605" y="323088"/>
                  </a:lnTo>
                  <a:lnTo>
                    <a:pt x="384530" y="323088"/>
                  </a:lnTo>
                  <a:lnTo>
                    <a:pt x="384530" y="0"/>
                  </a:lnTo>
                  <a:close/>
                </a:path>
                <a:path w="601979" h="323214">
                  <a:moveTo>
                    <a:pt x="561314" y="0"/>
                  </a:moveTo>
                  <a:lnTo>
                    <a:pt x="549389" y="0"/>
                  </a:lnTo>
                  <a:lnTo>
                    <a:pt x="549389" y="323088"/>
                  </a:lnTo>
                  <a:lnTo>
                    <a:pt x="561314" y="323088"/>
                  </a:lnTo>
                  <a:lnTo>
                    <a:pt x="561314" y="0"/>
                  </a:lnTo>
                  <a:close/>
                </a:path>
                <a:path w="601979" h="323214">
                  <a:moveTo>
                    <a:pt x="601700" y="0"/>
                  </a:moveTo>
                  <a:lnTo>
                    <a:pt x="589788" y="0"/>
                  </a:lnTo>
                  <a:lnTo>
                    <a:pt x="589788" y="323088"/>
                  </a:lnTo>
                  <a:lnTo>
                    <a:pt x="601700" y="323088"/>
                  </a:lnTo>
                  <a:lnTo>
                    <a:pt x="601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336361" y="5013337"/>
              <a:ext cx="0" cy="339725"/>
            </a:xfrm>
            <a:custGeom>
              <a:avLst/>
              <a:gdLst/>
              <a:ahLst/>
              <a:cxnLst/>
              <a:rect l="l" t="t" r="r" b="b"/>
              <a:pathLst>
                <a:path w="0" h="339725">
                  <a:moveTo>
                    <a:pt x="0" y="0"/>
                  </a:moveTo>
                  <a:lnTo>
                    <a:pt x="0" y="339712"/>
                  </a:lnTo>
                </a:path>
              </a:pathLst>
            </a:custGeom>
            <a:ln w="42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351776" y="5019293"/>
              <a:ext cx="691515" cy="0"/>
            </a:xfrm>
            <a:custGeom>
              <a:avLst/>
              <a:gdLst/>
              <a:ahLst/>
              <a:cxnLst/>
              <a:rect l="l" t="t" r="r" b="b"/>
              <a:pathLst>
                <a:path w="691515" h="0">
                  <a:moveTo>
                    <a:pt x="0" y="0"/>
                  </a:moveTo>
                  <a:lnTo>
                    <a:pt x="691133" y="0"/>
                  </a:lnTo>
                </a:path>
              </a:pathLst>
            </a:custGeom>
            <a:ln w="11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221805" y="5013337"/>
              <a:ext cx="0" cy="339725"/>
            </a:xfrm>
            <a:custGeom>
              <a:avLst/>
              <a:gdLst/>
              <a:ahLst/>
              <a:cxnLst/>
              <a:rect l="l" t="t" r="r" b="b"/>
              <a:pathLst>
                <a:path w="0" h="339725">
                  <a:moveTo>
                    <a:pt x="0" y="0"/>
                  </a:moveTo>
                  <a:lnTo>
                    <a:pt x="0" y="339712"/>
                  </a:lnTo>
                </a:path>
              </a:pathLst>
            </a:custGeom>
            <a:ln w="42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237219" y="5019293"/>
              <a:ext cx="683260" cy="0"/>
            </a:xfrm>
            <a:custGeom>
              <a:avLst/>
              <a:gdLst/>
              <a:ahLst/>
              <a:cxnLst/>
              <a:rect l="l" t="t" r="r" b="b"/>
              <a:pathLst>
                <a:path w="683259" h="0">
                  <a:moveTo>
                    <a:pt x="0" y="0"/>
                  </a:moveTo>
                  <a:lnTo>
                    <a:pt x="682751" y="0"/>
                  </a:lnTo>
                </a:path>
              </a:pathLst>
            </a:custGeom>
            <a:ln w="11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890766" y="4296309"/>
            <a:ext cx="2091055" cy="7137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82320">
              <a:lnSpc>
                <a:spcPts val="3354"/>
              </a:lnSpc>
              <a:spcBef>
                <a:spcPts val="125"/>
              </a:spcBef>
            </a:pPr>
            <a:r>
              <a:rPr dirty="0" sz="3350" spc="20">
                <a:latin typeface="Symbol"/>
                <a:cs typeface="Symbol"/>
              </a:rPr>
              <a:t></a:t>
            </a:r>
            <a:r>
              <a:rPr dirty="0" sz="3350" spc="-434">
                <a:latin typeface="Times New Roman"/>
                <a:cs typeface="Times New Roman"/>
              </a:rPr>
              <a:t> </a:t>
            </a:r>
            <a:r>
              <a:rPr dirty="0" baseline="13580" sz="3375" spc="-44" i="1">
                <a:latin typeface="Times New Roman"/>
                <a:cs typeface="Times New Roman"/>
              </a:rPr>
              <a:t>x</a:t>
            </a:r>
            <a:r>
              <a:rPr dirty="0" sz="1300" i="1">
                <a:latin typeface="Times New Roman"/>
                <a:cs typeface="Times New Roman"/>
              </a:rPr>
              <a:t>i</a:t>
            </a:r>
            <a:r>
              <a:rPr dirty="0" sz="1300" spc="-65" i="1">
                <a:latin typeface="Times New Roman"/>
                <a:cs typeface="Times New Roman"/>
              </a:rPr>
              <a:t> </a:t>
            </a:r>
            <a:r>
              <a:rPr dirty="0" baseline="13580" sz="3375" spc="37" i="1">
                <a:latin typeface="Times New Roman"/>
                <a:cs typeface="Times New Roman"/>
              </a:rPr>
              <a:t>z</a:t>
            </a:r>
            <a:r>
              <a:rPr dirty="0" sz="1300" i="1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ts val="2035"/>
              </a:lnSpc>
              <a:tabLst>
                <a:tab pos="826135" algn="l"/>
                <a:tab pos="2052320" algn="l"/>
              </a:tabLst>
            </a:pPr>
            <a:r>
              <a:rPr dirty="0" baseline="-20987" sz="3375">
                <a:latin typeface="Symbol"/>
                <a:cs typeface="Symbol"/>
              </a:rPr>
              <a:t></a:t>
            </a:r>
            <a:r>
              <a:rPr dirty="0" u="sng" sz="22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3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130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sng" sz="13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90741" y="4509863"/>
            <a:ext cx="675005" cy="833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0014" marR="5080" indent="-107950">
              <a:lnSpc>
                <a:spcPct val="117800"/>
              </a:lnSpc>
              <a:spcBef>
                <a:spcPts val="95"/>
              </a:spcBef>
              <a:tabLst>
                <a:tab pos="452120" algn="l"/>
                <a:tab pos="661670" algn="l"/>
              </a:tabLst>
            </a:pPr>
            <a:r>
              <a:rPr dirty="0" u="sng" sz="22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250" spc="2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2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2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22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 	</a:t>
            </a:r>
            <a:r>
              <a:rPr dirty="0" sz="2250" i="1">
                <a:latin typeface="Times New Roman"/>
                <a:cs typeface="Times New Roman"/>
              </a:rPr>
              <a:t> x	z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6151" y="4750252"/>
            <a:ext cx="100965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i="1">
                <a:latin typeface="Times New Roman"/>
                <a:cs typeface="Times New Roman"/>
              </a:rPr>
              <a:t>d</a:t>
            </a:r>
            <a:r>
              <a:rPr dirty="0" sz="2250" spc="-325" i="1">
                <a:latin typeface="Times New Roman"/>
                <a:cs typeface="Times New Roman"/>
              </a:rPr>
              <a:t> </a:t>
            </a:r>
            <a:r>
              <a:rPr dirty="0" sz="2250" spc="165">
                <a:latin typeface="Times New Roman"/>
                <a:cs typeface="Times New Roman"/>
              </a:rPr>
              <a:t>(</a:t>
            </a:r>
            <a:r>
              <a:rPr dirty="0" sz="2250" spc="20" i="1">
                <a:latin typeface="Times New Roman"/>
                <a:cs typeface="Times New Roman"/>
              </a:rPr>
              <a:t>x</a:t>
            </a:r>
            <a:r>
              <a:rPr dirty="0" sz="2250">
                <a:latin typeface="Times New Roman"/>
                <a:cs typeface="Times New Roman"/>
              </a:rPr>
              <a:t>,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spc="110" i="1">
                <a:latin typeface="Times New Roman"/>
                <a:cs typeface="Times New Roman"/>
              </a:rPr>
              <a:t>z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50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993139" y="4383278"/>
            <a:ext cx="3893185" cy="173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697865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Hà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5">
                <a:latin typeface="Arial MT"/>
                <a:cs typeface="Arial MT"/>
              </a:rPr>
              <a:t> tín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</a:t>
            </a:r>
            <a:r>
              <a:rPr dirty="0" sz="2400" spc="-1070">
                <a:latin typeface="Arial MT"/>
                <a:cs typeface="Arial MT"/>
              </a:rPr>
              <a:t>ộ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</a:t>
            </a:r>
            <a:r>
              <a:rPr dirty="0" sz="2400" spc="-810">
                <a:latin typeface="Arial MT"/>
                <a:cs typeface="Arial MT"/>
              </a:rPr>
              <a:t>ư</a:t>
            </a:r>
            <a:r>
              <a:rPr dirty="0" sz="2400" spc="-815">
                <a:latin typeface="Arial MT"/>
                <a:cs typeface="Arial MT"/>
              </a:rPr>
              <a:t>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415">
                <a:latin typeface="Arial MT"/>
                <a:cs typeface="Arial MT"/>
              </a:rPr>
              <a:t>ự  </a:t>
            </a:r>
            <a:r>
              <a:rPr dirty="0" sz="2400" spc="-5">
                <a:latin typeface="Arial MT"/>
                <a:cs typeface="Arial MT"/>
              </a:rPr>
              <a:t>Cosine</a:t>
            </a:r>
            <a:endParaRPr sz="2400">
              <a:latin typeface="Arial MT"/>
              <a:cs typeface="Arial MT"/>
            </a:endParaRPr>
          </a:p>
          <a:p>
            <a:pPr lvl="1" marL="640715" marR="5080" indent="-228600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Char char="•"/>
              <a:tabLst>
                <a:tab pos="640715" algn="l"/>
                <a:tab pos="641350" algn="l"/>
              </a:tabLst>
            </a:pPr>
            <a:r>
              <a:rPr dirty="0" sz="2000" spc="-730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đầ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5">
                <a:latin typeface="Arial MT"/>
                <a:cs typeface="Arial MT"/>
              </a:rPr>
              <a:t>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vect</a:t>
            </a:r>
            <a:r>
              <a:rPr dirty="0" sz="2000" spc="-360">
                <a:latin typeface="Arial MT"/>
                <a:cs typeface="Arial MT"/>
              </a:rPr>
              <a:t>ơ 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890">
                <a:latin typeface="Arial MT"/>
                <a:cs typeface="Arial MT"/>
              </a:rPr>
              <a:t>ố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(TF/IDF) 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ừ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khóa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227203" y="5347093"/>
            <a:ext cx="1985645" cy="443230"/>
            <a:chOff x="6227203" y="5347093"/>
            <a:chExt cx="1985645" cy="443230"/>
          </a:xfrm>
        </p:grpSpPr>
        <p:sp>
          <p:nvSpPr>
            <p:cNvPr id="33" name="object 33"/>
            <p:cNvSpPr/>
            <p:nvPr/>
          </p:nvSpPr>
          <p:spPr>
            <a:xfrm>
              <a:off x="6227203" y="5353049"/>
              <a:ext cx="601980" cy="20320"/>
            </a:xfrm>
            <a:custGeom>
              <a:avLst/>
              <a:gdLst/>
              <a:ahLst/>
              <a:cxnLst/>
              <a:rect l="l" t="t" r="r" b="b"/>
              <a:pathLst>
                <a:path w="601979" h="20320">
                  <a:moveTo>
                    <a:pt x="119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1912" y="19812"/>
                  </a:lnTo>
                  <a:lnTo>
                    <a:pt x="11912" y="0"/>
                  </a:lnTo>
                  <a:close/>
                </a:path>
                <a:path w="601979" h="20320">
                  <a:moveTo>
                    <a:pt x="52298" y="0"/>
                  </a:moveTo>
                  <a:lnTo>
                    <a:pt x="40386" y="0"/>
                  </a:lnTo>
                  <a:lnTo>
                    <a:pt x="40386" y="19812"/>
                  </a:lnTo>
                  <a:lnTo>
                    <a:pt x="52298" y="19812"/>
                  </a:lnTo>
                  <a:lnTo>
                    <a:pt x="52298" y="0"/>
                  </a:lnTo>
                  <a:close/>
                </a:path>
                <a:path w="601979" h="20320">
                  <a:moveTo>
                    <a:pt x="238226" y="0"/>
                  </a:moveTo>
                  <a:lnTo>
                    <a:pt x="226314" y="0"/>
                  </a:lnTo>
                  <a:lnTo>
                    <a:pt x="226314" y="19812"/>
                  </a:lnTo>
                  <a:lnTo>
                    <a:pt x="238226" y="19812"/>
                  </a:lnTo>
                  <a:lnTo>
                    <a:pt x="238226" y="0"/>
                  </a:lnTo>
                  <a:close/>
                </a:path>
                <a:path w="601979" h="20320">
                  <a:moveTo>
                    <a:pt x="278612" y="0"/>
                  </a:moveTo>
                  <a:lnTo>
                    <a:pt x="266700" y="0"/>
                  </a:lnTo>
                  <a:lnTo>
                    <a:pt x="266700" y="19812"/>
                  </a:lnTo>
                  <a:lnTo>
                    <a:pt x="278612" y="19812"/>
                  </a:lnTo>
                  <a:lnTo>
                    <a:pt x="278612" y="0"/>
                  </a:lnTo>
                  <a:close/>
                </a:path>
                <a:path w="601979" h="20320">
                  <a:moveTo>
                    <a:pt x="344144" y="0"/>
                  </a:moveTo>
                  <a:lnTo>
                    <a:pt x="332232" y="0"/>
                  </a:lnTo>
                  <a:lnTo>
                    <a:pt x="332232" y="19812"/>
                  </a:lnTo>
                  <a:lnTo>
                    <a:pt x="344144" y="19812"/>
                  </a:lnTo>
                  <a:lnTo>
                    <a:pt x="344144" y="0"/>
                  </a:lnTo>
                  <a:close/>
                </a:path>
                <a:path w="601979" h="20320">
                  <a:moveTo>
                    <a:pt x="384530" y="0"/>
                  </a:moveTo>
                  <a:lnTo>
                    <a:pt x="372605" y="0"/>
                  </a:lnTo>
                  <a:lnTo>
                    <a:pt x="372605" y="19812"/>
                  </a:lnTo>
                  <a:lnTo>
                    <a:pt x="384530" y="19812"/>
                  </a:lnTo>
                  <a:lnTo>
                    <a:pt x="384530" y="0"/>
                  </a:lnTo>
                  <a:close/>
                </a:path>
                <a:path w="601979" h="20320">
                  <a:moveTo>
                    <a:pt x="561314" y="0"/>
                  </a:moveTo>
                  <a:lnTo>
                    <a:pt x="549389" y="0"/>
                  </a:lnTo>
                  <a:lnTo>
                    <a:pt x="549389" y="19812"/>
                  </a:lnTo>
                  <a:lnTo>
                    <a:pt x="561314" y="19812"/>
                  </a:lnTo>
                  <a:lnTo>
                    <a:pt x="561314" y="0"/>
                  </a:lnTo>
                  <a:close/>
                </a:path>
                <a:path w="601979" h="20320">
                  <a:moveTo>
                    <a:pt x="601700" y="0"/>
                  </a:moveTo>
                  <a:lnTo>
                    <a:pt x="589788" y="0"/>
                  </a:lnTo>
                  <a:lnTo>
                    <a:pt x="589788" y="19812"/>
                  </a:lnTo>
                  <a:lnTo>
                    <a:pt x="601700" y="19812"/>
                  </a:lnTo>
                  <a:lnTo>
                    <a:pt x="601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86421" y="5490210"/>
              <a:ext cx="36830" cy="20955"/>
            </a:xfrm>
            <a:custGeom>
              <a:avLst/>
              <a:gdLst/>
              <a:ahLst/>
              <a:cxnLst/>
              <a:rect l="l" t="t" r="r" b="b"/>
              <a:pathLst>
                <a:path w="36829" h="20954">
                  <a:moveTo>
                    <a:pt x="0" y="20574"/>
                  </a:moveTo>
                  <a:lnTo>
                    <a:pt x="36575" y="0"/>
                  </a:lnTo>
                </a:path>
              </a:pathLst>
            </a:custGeom>
            <a:ln w="11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22997" y="5496306"/>
              <a:ext cx="53340" cy="281940"/>
            </a:xfrm>
            <a:custGeom>
              <a:avLst/>
              <a:gdLst/>
              <a:ahLst/>
              <a:cxnLst/>
              <a:rect l="l" t="t" r="r" b="b"/>
              <a:pathLst>
                <a:path w="53340" h="281939">
                  <a:moveTo>
                    <a:pt x="0" y="0"/>
                  </a:moveTo>
                  <a:lnTo>
                    <a:pt x="53340" y="281940"/>
                  </a:lnTo>
                </a:path>
              </a:pathLst>
            </a:custGeom>
            <a:ln w="23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281671" y="5353050"/>
              <a:ext cx="39370" cy="425450"/>
            </a:xfrm>
            <a:custGeom>
              <a:avLst/>
              <a:gdLst/>
              <a:ahLst/>
              <a:cxnLst/>
              <a:rect l="l" t="t" r="r" b="b"/>
              <a:pathLst>
                <a:path w="39370" h="425450">
                  <a:moveTo>
                    <a:pt x="0" y="425196"/>
                  </a:moveTo>
                  <a:lnTo>
                    <a:pt x="39275" y="0"/>
                  </a:lnTo>
                </a:path>
              </a:pathLst>
            </a:custGeom>
            <a:ln w="11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071103" y="5490210"/>
              <a:ext cx="36830" cy="20955"/>
            </a:xfrm>
            <a:custGeom>
              <a:avLst/>
              <a:gdLst/>
              <a:ahLst/>
              <a:cxnLst/>
              <a:rect l="l" t="t" r="r" b="b"/>
              <a:pathLst>
                <a:path w="36829" h="20954">
                  <a:moveTo>
                    <a:pt x="0" y="20574"/>
                  </a:moveTo>
                  <a:lnTo>
                    <a:pt x="36575" y="0"/>
                  </a:lnTo>
                </a:path>
              </a:pathLst>
            </a:custGeom>
            <a:ln w="11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107679" y="5496306"/>
              <a:ext cx="53340" cy="281940"/>
            </a:xfrm>
            <a:custGeom>
              <a:avLst/>
              <a:gdLst/>
              <a:ahLst/>
              <a:cxnLst/>
              <a:rect l="l" t="t" r="r" b="b"/>
              <a:pathLst>
                <a:path w="53340" h="281939">
                  <a:moveTo>
                    <a:pt x="0" y="0"/>
                  </a:moveTo>
                  <a:lnTo>
                    <a:pt x="53340" y="281940"/>
                  </a:lnTo>
                </a:path>
              </a:pathLst>
            </a:custGeom>
            <a:ln w="238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167115" y="5353050"/>
              <a:ext cx="39370" cy="425450"/>
            </a:xfrm>
            <a:custGeom>
              <a:avLst/>
              <a:gdLst/>
              <a:ahLst/>
              <a:cxnLst/>
              <a:rect l="l" t="t" r="r" b="b"/>
              <a:pathLst>
                <a:path w="39370" h="425450">
                  <a:moveTo>
                    <a:pt x="0" y="425196"/>
                  </a:moveTo>
                  <a:lnTo>
                    <a:pt x="39275" y="0"/>
                  </a:lnTo>
                </a:path>
              </a:pathLst>
            </a:custGeom>
            <a:ln w="11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712954" y="5383029"/>
            <a:ext cx="72390" cy="226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300" i="1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35893" y="5383029"/>
            <a:ext cx="72390" cy="226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300" i="1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71736" y="5043606"/>
            <a:ext cx="34417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8395" sz="3375" i="1">
                <a:latin typeface="Times New Roman"/>
                <a:cs typeface="Times New Roman"/>
              </a:rPr>
              <a:t>z</a:t>
            </a:r>
            <a:r>
              <a:rPr dirty="0" baseline="-28395" sz="3375" spc="-82" i="1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87056" y="5043606"/>
            <a:ext cx="35179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8395" sz="3375" i="1">
                <a:latin typeface="Times New Roman"/>
                <a:cs typeface="Times New Roman"/>
              </a:rPr>
              <a:t>x</a:t>
            </a:r>
            <a:r>
              <a:rPr dirty="0" baseline="-28395" sz="3375" spc="-179" i="1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39759" y="5021071"/>
            <a:ext cx="318770" cy="7899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0795">
              <a:lnSpc>
                <a:spcPts val="1160"/>
              </a:lnSpc>
              <a:spcBef>
                <a:spcPts val="115"/>
              </a:spcBef>
            </a:pPr>
            <a:r>
              <a:rPr dirty="0" sz="1300" spc="5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dirty="0" sz="3350" spc="-1520">
                <a:latin typeface="Symbol"/>
                <a:cs typeface="Symbol"/>
              </a:rPr>
              <a:t></a:t>
            </a:r>
            <a:endParaRPr sz="3350">
              <a:latin typeface="Symbol"/>
              <a:cs typeface="Symbol"/>
            </a:endParaRPr>
          </a:p>
          <a:p>
            <a:pPr marL="57150">
              <a:lnSpc>
                <a:spcPts val="1390"/>
              </a:lnSpc>
            </a:pPr>
            <a:r>
              <a:rPr dirty="0" sz="1300" spc="10" i="1">
                <a:latin typeface="Times New Roman"/>
                <a:cs typeface="Times New Roman"/>
              </a:rPr>
              <a:t>i</a:t>
            </a:r>
            <a:r>
              <a:rPr dirty="0" sz="1300" spc="10">
                <a:latin typeface="Symbol"/>
                <a:cs typeface="Symbol"/>
              </a:rPr>
              <a:t></a:t>
            </a:r>
            <a:r>
              <a:rPr dirty="0" sz="1300" spc="1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55078" y="5021071"/>
            <a:ext cx="318770" cy="7899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9525">
              <a:lnSpc>
                <a:spcPts val="1160"/>
              </a:lnSpc>
              <a:spcBef>
                <a:spcPts val="115"/>
              </a:spcBef>
            </a:pPr>
            <a:r>
              <a:rPr dirty="0" sz="1300" spc="5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dirty="0" sz="3350" spc="-1525">
                <a:latin typeface="Symbol"/>
                <a:cs typeface="Symbol"/>
              </a:rPr>
              <a:t></a:t>
            </a:r>
            <a:endParaRPr sz="3350">
              <a:latin typeface="Symbol"/>
              <a:cs typeface="Symbol"/>
            </a:endParaRPr>
          </a:p>
          <a:p>
            <a:pPr marL="56515">
              <a:lnSpc>
                <a:spcPts val="1390"/>
              </a:lnSpc>
            </a:pPr>
            <a:r>
              <a:rPr dirty="0" sz="1300" spc="15" i="1">
                <a:latin typeface="Times New Roman"/>
                <a:cs typeface="Times New Roman"/>
              </a:rPr>
              <a:t>i</a:t>
            </a:r>
            <a:r>
              <a:rPr dirty="0" sz="1300" spc="15">
                <a:latin typeface="Symbol"/>
                <a:cs typeface="Symbol"/>
              </a:rPr>
              <a:t></a:t>
            </a:r>
            <a:r>
              <a:rPr dirty="0" sz="1300" spc="1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Chuẩn</a:t>
            </a:r>
            <a:r>
              <a:rPr dirty="0" spc="-35"/>
              <a:t> </a:t>
            </a:r>
            <a:r>
              <a:rPr dirty="0"/>
              <a:t>hóa</a:t>
            </a:r>
            <a:r>
              <a:rPr dirty="0" spc="-10"/>
              <a:t> </a:t>
            </a:r>
            <a:r>
              <a:rPr dirty="0" spc="-5"/>
              <a:t>miền</a:t>
            </a:r>
            <a:r>
              <a:rPr dirty="0" spc="-15"/>
              <a:t> </a:t>
            </a:r>
            <a:r>
              <a:rPr dirty="0" spc="-5"/>
              <a:t>giá</a:t>
            </a:r>
            <a:r>
              <a:rPr dirty="0" spc="-20"/>
              <a:t> </a:t>
            </a:r>
            <a:r>
              <a:rPr dirty="0" spc="-5"/>
              <a:t>trị</a:t>
            </a:r>
            <a:r>
              <a:rPr dirty="0" spc="-10"/>
              <a:t> </a:t>
            </a:r>
            <a:r>
              <a:rPr dirty="0" spc="-5"/>
              <a:t>thuộc</a:t>
            </a:r>
            <a:r>
              <a:rPr dirty="0" spc="-25"/>
              <a:t> </a:t>
            </a:r>
            <a:r>
              <a:rPr dirty="0"/>
              <a:t>tính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778762"/>
            <a:ext cx="36226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</a:tabLst>
            </a:pP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kho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Euclid: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23399" y="1592903"/>
            <a:ext cx="1475740" cy="755015"/>
            <a:chOff x="6323399" y="1592903"/>
            <a:chExt cx="1475740" cy="755015"/>
          </a:xfrm>
        </p:grpSpPr>
        <p:sp>
          <p:nvSpPr>
            <p:cNvPr id="5" name="object 5"/>
            <p:cNvSpPr/>
            <p:nvPr/>
          </p:nvSpPr>
          <p:spPr>
            <a:xfrm>
              <a:off x="6329171" y="2055875"/>
              <a:ext cx="35560" cy="20955"/>
            </a:xfrm>
            <a:custGeom>
              <a:avLst/>
              <a:gdLst/>
              <a:ahLst/>
              <a:cxnLst/>
              <a:rect l="l" t="t" r="r" b="b"/>
              <a:pathLst>
                <a:path w="35560" h="20955">
                  <a:moveTo>
                    <a:pt x="0" y="20573"/>
                  </a:moveTo>
                  <a:lnTo>
                    <a:pt x="35051" y="0"/>
                  </a:lnTo>
                </a:path>
              </a:pathLst>
            </a:custGeom>
            <a:ln w="11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64223" y="2061972"/>
              <a:ext cx="52069" cy="274320"/>
            </a:xfrm>
            <a:custGeom>
              <a:avLst/>
              <a:gdLst/>
              <a:ahLst/>
              <a:cxnLst/>
              <a:rect l="l" t="t" r="r" b="b"/>
              <a:pathLst>
                <a:path w="52070" h="274319">
                  <a:moveTo>
                    <a:pt x="0" y="0"/>
                  </a:moveTo>
                  <a:lnTo>
                    <a:pt x="51815" y="274319"/>
                  </a:lnTo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21373" y="1598675"/>
              <a:ext cx="1377950" cy="737870"/>
            </a:xfrm>
            <a:custGeom>
              <a:avLst/>
              <a:gdLst/>
              <a:ahLst/>
              <a:cxnLst/>
              <a:rect l="l" t="t" r="r" b="b"/>
              <a:pathLst>
                <a:path w="1377950" h="737869">
                  <a:moveTo>
                    <a:pt x="0" y="737616"/>
                  </a:moveTo>
                  <a:lnTo>
                    <a:pt x="68579" y="0"/>
                  </a:lnTo>
                </a:path>
                <a:path w="1377950" h="737869">
                  <a:moveTo>
                    <a:pt x="68579" y="0"/>
                  </a:moveTo>
                  <a:lnTo>
                    <a:pt x="1377696" y="0"/>
                  </a:lnTo>
                </a:path>
              </a:pathLst>
            </a:custGeom>
            <a:ln w="11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91732" y="1691816"/>
            <a:ext cx="323215" cy="525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50" spc="20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7023" y="1766011"/>
            <a:ext cx="98044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5" i="1">
                <a:latin typeface="Times New Roman"/>
                <a:cs typeface="Times New Roman"/>
              </a:rPr>
              <a:t>d</a:t>
            </a:r>
            <a:r>
              <a:rPr dirty="0" sz="2150" spc="-300" i="1">
                <a:latin typeface="Times New Roman"/>
                <a:cs typeface="Times New Roman"/>
              </a:rPr>
              <a:t> </a:t>
            </a:r>
            <a:r>
              <a:rPr dirty="0" sz="2150" spc="165">
                <a:latin typeface="Times New Roman"/>
                <a:cs typeface="Times New Roman"/>
              </a:rPr>
              <a:t>(</a:t>
            </a:r>
            <a:r>
              <a:rPr dirty="0" sz="2150" spc="30" i="1">
                <a:latin typeface="Times New Roman"/>
                <a:cs typeface="Times New Roman"/>
              </a:rPr>
              <a:t>x</a:t>
            </a:r>
            <a:r>
              <a:rPr dirty="0" sz="2150" spc="5">
                <a:latin typeface="Times New Roman"/>
                <a:cs typeface="Times New Roman"/>
              </a:rPr>
              <a:t>,</a:t>
            </a:r>
            <a:r>
              <a:rPr dirty="0" sz="2150" spc="-165">
                <a:latin typeface="Times New Roman"/>
                <a:cs typeface="Times New Roman"/>
              </a:rPr>
              <a:t> </a:t>
            </a:r>
            <a:r>
              <a:rPr dirty="0" sz="2150" spc="110" i="1">
                <a:latin typeface="Times New Roman"/>
                <a:cs typeface="Times New Roman"/>
              </a:rPr>
              <a:t>z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9173" y="1599873"/>
            <a:ext cx="1066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1141" y="1951164"/>
            <a:ext cx="5200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1645" algn="l"/>
              </a:tabLst>
            </a:pP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sz="1250" spc="5" i="1">
                <a:latin typeface="Times New Roman"/>
                <a:cs typeface="Times New Roman"/>
              </a:rPr>
              <a:t>	</a:t>
            </a:r>
            <a:r>
              <a:rPr dirty="0" sz="1250" spc="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0916" y="1676984"/>
            <a:ext cx="876300" cy="4660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850" spc="-75">
                <a:latin typeface="Symbol"/>
                <a:cs typeface="Symbol"/>
              </a:rPr>
              <a:t></a:t>
            </a:r>
            <a:r>
              <a:rPr dirty="0" sz="2150" spc="-75" i="1">
                <a:latin typeface="Times New Roman"/>
                <a:cs typeface="Times New Roman"/>
              </a:rPr>
              <a:t>x</a:t>
            </a:r>
            <a:r>
              <a:rPr dirty="0" sz="2150" spc="380" i="1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</a:t>
            </a:r>
            <a:r>
              <a:rPr dirty="0" sz="2150" spc="-80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z</a:t>
            </a:r>
            <a:r>
              <a:rPr dirty="0" sz="2150" spc="170" i="1">
                <a:latin typeface="Times New Roman"/>
                <a:cs typeface="Times New Roman"/>
              </a:rPr>
              <a:t> </a:t>
            </a:r>
            <a:r>
              <a:rPr dirty="0" sz="2850" spc="-235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5166" y="2147756"/>
            <a:ext cx="2457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5" i="1">
                <a:latin typeface="Times New Roman"/>
                <a:cs typeface="Times New Roman"/>
              </a:rPr>
              <a:t>i</a:t>
            </a:r>
            <a:r>
              <a:rPr dirty="0" sz="1250" spc="-55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3684" y="1737041"/>
            <a:ext cx="1066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339470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42339" y="2431795"/>
            <a:ext cx="8312150" cy="4069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100" marR="262255" indent="-22923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2100" algn="l"/>
                <a:tab pos="5967095" algn="l"/>
              </a:tabLst>
            </a:pP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0">
                <a:latin typeface="Arial MT"/>
                <a:cs typeface="Arial MT"/>
              </a:rPr>
              <a:t>i</a:t>
            </a:r>
            <a:r>
              <a:rPr dirty="0" sz="2000" spc="-890">
                <a:latin typeface="Arial MT"/>
                <a:cs typeface="Arial MT"/>
              </a:rPr>
              <a:t>ả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</a:t>
            </a:r>
            <a:r>
              <a:rPr dirty="0" sz="2000" spc="-665">
                <a:latin typeface="Arial MT"/>
                <a:cs typeface="Arial MT"/>
              </a:rPr>
              <a:t>ử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bi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ễ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</a:t>
            </a:r>
            <a:r>
              <a:rPr dirty="0" sz="2000" spc="-695">
                <a:latin typeface="Arial MT"/>
                <a:cs typeface="Arial MT"/>
              </a:rPr>
              <a:t>ở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3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Age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Income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(cho  </a:t>
            </a: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tháng),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Height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300">
                <a:latin typeface="Arial MT"/>
                <a:cs typeface="Arial MT"/>
              </a:rPr>
              <a:t>(đo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theo</a:t>
            </a:r>
            <a:r>
              <a:rPr dirty="0" sz="2000" spc="-10">
                <a:latin typeface="Arial MT"/>
                <a:cs typeface="Arial MT"/>
              </a:rPr>
              <a:t> mét)</a:t>
            </a:r>
            <a:endParaRPr sz="2000">
              <a:latin typeface="Arial MT"/>
              <a:cs typeface="Arial MT"/>
            </a:endParaRPr>
          </a:p>
          <a:p>
            <a:pPr lvl="1" marL="732790" indent="-212725">
              <a:lnSpc>
                <a:spcPct val="100000"/>
              </a:lnSpc>
              <a:spcBef>
                <a:spcPts val="455"/>
              </a:spcBef>
              <a:buClr>
                <a:srgbClr val="3B822F"/>
              </a:buClr>
              <a:buChar char="•"/>
              <a:tabLst>
                <a:tab pos="733425" algn="l"/>
              </a:tabLst>
            </a:pPr>
            <a:r>
              <a:rPr dirty="0" sz="1800" spc="-5">
                <a:latin typeface="Courier New"/>
                <a:cs typeface="Courier New"/>
              </a:rPr>
              <a:t>x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10">
                <a:latin typeface="Courier New"/>
                <a:cs typeface="Courier New"/>
              </a:rPr>
              <a:t>Ag</a:t>
            </a:r>
            <a:r>
              <a:rPr dirty="0" sz="1800" spc="-5">
                <a:latin typeface="Courier New"/>
                <a:cs typeface="Courier New"/>
              </a:rPr>
              <a:t>e</a:t>
            </a:r>
            <a:r>
              <a:rPr dirty="0" sz="1800" spc="-5">
                <a:latin typeface="Arial MT"/>
                <a:cs typeface="Arial MT"/>
              </a:rPr>
              <a:t>=20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Income</a:t>
            </a:r>
            <a:r>
              <a:rPr dirty="0" sz="1800" spc="-5">
                <a:latin typeface="Arial MT"/>
                <a:cs typeface="Arial MT"/>
              </a:rPr>
              <a:t>=12000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Height</a:t>
            </a:r>
            <a:r>
              <a:rPr dirty="0" sz="1800">
                <a:latin typeface="Arial MT"/>
                <a:cs typeface="Arial MT"/>
              </a:rPr>
              <a:t>=1.68)</a:t>
            </a:r>
            <a:endParaRPr sz="1800">
              <a:latin typeface="Arial MT"/>
              <a:cs typeface="Arial MT"/>
            </a:endParaRPr>
          </a:p>
          <a:p>
            <a:pPr lvl="1" marL="732790" indent="-21272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733425" algn="l"/>
              </a:tabLst>
            </a:pPr>
            <a:r>
              <a:rPr dirty="0" sz="1800" spc="-5">
                <a:latin typeface="Courier New"/>
                <a:cs typeface="Courier New"/>
              </a:rPr>
              <a:t>z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10">
                <a:latin typeface="Courier New"/>
                <a:cs typeface="Courier New"/>
              </a:rPr>
              <a:t>Ag</a:t>
            </a:r>
            <a:r>
              <a:rPr dirty="0" sz="1800" spc="-5">
                <a:latin typeface="Courier New"/>
                <a:cs typeface="Courier New"/>
              </a:rPr>
              <a:t>e</a:t>
            </a:r>
            <a:r>
              <a:rPr dirty="0" sz="1800" spc="-5">
                <a:latin typeface="Arial MT"/>
                <a:cs typeface="Arial MT"/>
              </a:rPr>
              <a:t>=40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Income</a:t>
            </a:r>
            <a:r>
              <a:rPr dirty="0" sz="1800" spc="-5">
                <a:latin typeface="Arial MT"/>
                <a:cs typeface="Arial MT"/>
              </a:rPr>
              <a:t>=1300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Height</a:t>
            </a:r>
            <a:r>
              <a:rPr dirty="0" sz="1800" spc="-5">
                <a:latin typeface="Arial MT"/>
                <a:cs typeface="Arial MT"/>
              </a:rPr>
              <a:t>=1.75)</a:t>
            </a:r>
            <a:endParaRPr sz="1800">
              <a:latin typeface="Arial MT"/>
              <a:cs typeface="Arial MT"/>
            </a:endParaRPr>
          </a:p>
          <a:p>
            <a:pPr marL="292100" indent="-228600">
              <a:lnSpc>
                <a:spcPct val="100000"/>
              </a:lnSpc>
              <a:spcBef>
                <a:spcPts val="9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2100" algn="l"/>
              </a:tabLst>
            </a:pPr>
            <a:r>
              <a:rPr dirty="0" sz="2000" spc="-10">
                <a:latin typeface="Arial MT"/>
                <a:cs typeface="Arial MT"/>
              </a:rPr>
              <a:t>Kho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x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z</a:t>
            </a:r>
            <a:endParaRPr sz="2000">
              <a:latin typeface="Courier New"/>
              <a:cs typeface="Courier New"/>
            </a:endParaRPr>
          </a:p>
          <a:p>
            <a:pPr lvl="1" marL="732790" indent="-212725">
              <a:lnSpc>
                <a:spcPct val="100000"/>
              </a:lnSpc>
              <a:spcBef>
                <a:spcPts val="455"/>
              </a:spcBef>
              <a:buClr>
                <a:srgbClr val="3B822F"/>
              </a:buClr>
              <a:buChar char="•"/>
              <a:tabLst>
                <a:tab pos="733425" algn="l"/>
              </a:tabLst>
            </a:pPr>
            <a:r>
              <a:rPr dirty="0" sz="1800" spc="-5">
                <a:latin typeface="Courier New"/>
                <a:cs typeface="Courier New"/>
              </a:rPr>
              <a:t>d(x,z)</a:t>
            </a:r>
            <a:r>
              <a:rPr dirty="0" sz="1800" spc="-61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= </a:t>
            </a:r>
            <a:r>
              <a:rPr dirty="0" sz="1800" spc="-5">
                <a:latin typeface="Arial MT"/>
                <a:cs typeface="Arial MT"/>
              </a:rPr>
              <a:t>[(20-40)</a:t>
            </a:r>
            <a:r>
              <a:rPr dirty="0" baseline="25462" sz="1800" spc="-7">
                <a:latin typeface="Arial MT"/>
                <a:cs typeface="Arial MT"/>
              </a:rPr>
              <a:t>2</a:t>
            </a:r>
            <a:r>
              <a:rPr dirty="0" baseline="25462" sz="1800" spc="2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+ (12000-1300)</a:t>
            </a:r>
            <a:r>
              <a:rPr dirty="0" baseline="25462" sz="1800">
                <a:latin typeface="Arial MT"/>
                <a:cs typeface="Arial MT"/>
              </a:rPr>
              <a:t>2</a:t>
            </a:r>
            <a:r>
              <a:rPr dirty="0" baseline="25462" sz="1800" spc="217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+</a:t>
            </a:r>
            <a:r>
              <a:rPr dirty="0" sz="1800" spc="-5">
                <a:latin typeface="Arial MT"/>
                <a:cs typeface="Arial MT"/>
              </a:rPr>
              <a:t> (1.68-1.75)</a:t>
            </a:r>
            <a:r>
              <a:rPr dirty="0" baseline="25462" sz="1800" spc="-7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]</a:t>
            </a:r>
            <a:r>
              <a:rPr dirty="0" baseline="25462" sz="1800" spc="-7">
                <a:latin typeface="Arial MT"/>
                <a:cs typeface="Arial MT"/>
              </a:rPr>
              <a:t>1/2</a:t>
            </a:r>
            <a:endParaRPr baseline="25462" sz="1800">
              <a:latin typeface="Arial MT"/>
              <a:cs typeface="Arial MT"/>
            </a:endParaRPr>
          </a:p>
          <a:p>
            <a:pPr marL="732790" marR="169545" indent="-212725">
              <a:lnSpc>
                <a:spcPts val="2030"/>
              </a:lnSpc>
              <a:spcBef>
                <a:spcPts val="730"/>
              </a:spcBef>
              <a:buClr>
                <a:srgbClr val="3B822F"/>
              </a:buClr>
              <a:buChar char="•"/>
              <a:tabLst>
                <a:tab pos="732790" algn="l"/>
                <a:tab pos="733425" algn="l"/>
              </a:tabLst>
            </a:pPr>
            <a:r>
              <a:rPr dirty="0" sz="1800">
                <a:latin typeface="Arial MT"/>
                <a:cs typeface="Arial MT"/>
              </a:rPr>
              <a:t>Giá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470">
                <a:latin typeface="Arial MT"/>
                <a:cs typeface="Arial MT"/>
              </a:rPr>
              <a:t>trị</a:t>
            </a:r>
            <a:r>
              <a:rPr dirty="0" sz="1800" spc="-445">
                <a:latin typeface="Arial MT"/>
                <a:cs typeface="Arial MT"/>
              </a:rPr>
              <a:t> </a:t>
            </a:r>
            <a:r>
              <a:rPr dirty="0" sz="1800" spc="-140">
                <a:latin typeface="Arial MT"/>
                <a:cs typeface="Arial MT"/>
              </a:rPr>
              <a:t>khoảng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cách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này </a:t>
            </a:r>
            <a:r>
              <a:rPr dirty="0" sz="1800" spc="-695">
                <a:latin typeface="Arial MT"/>
                <a:cs typeface="Arial MT"/>
              </a:rPr>
              <a:t>bị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quyết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50">
                <a:latin typeface="Arial MT"/>
                <a:cs typeface="Arial MT"/>
              </a:rPr>
              <a:t>định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chủ</a:t>
            </a:r>
            <a:r>
              <a:rPr dirty="0" sz="1800" spc="-23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yếu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bởi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470">
                <a:latin typeface="Arial MT"/>
                <a:cs typeface="Arial MT"/>
              </a:rPr>
              <a:t>trị</a:t>
            </a:r>
            <a:r>
              <a:rPr dirty="0" sz="1800" spc="-445">
                <a:latin typeface="Arial MT"/>
                <a:cs typeface="Arial MT"/>
              </a:rPr>
              <a:t> </a:t>
            </a:r>
            <a:r>
              <a:rPr dirty="0" sz="1800" spc="-140">
                <a:latin typeface="Arial MT"/>
                <a:cs typeface="Arial MT"/>
              </a:rPr>
              <a:t>khoảng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cách </a:t>
            </a:r>
            <a:r>
              <a:rPr dirty="0" sz="1800" spc="-200">
                <a:latin typeface="Arial MT"/>
                <a:cs typeface="Arial MT"/>
              </a:rPr>
              <a:t>(sự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khác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biệt)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50">
                <a:latin typeface="Arial MT"/>
                <a:cs typeface="Arial MT"/>
              </a:rPr>
              <a:t>giữa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</a:t>
            </a:r>
            <a:r>
              <a:rPr dirty="0" sz="1800" spc="-5">
                <a:latin typeface="Arial MT"/>
                <a:cs typeface="Arial MT"/>
              </a:rPr>
              <a:t> ví </a:t>
            </a:r>
            <a:r>
              <a:rPr dirty="0" sz="1800" spc="-400">
                <a:latin typeface="Arial MT"/>
                <a:cs typeface="Arial MT"/>
              </a:rPr>
              <a:t>dụ</a:t>
            </a:r>
            <a:r>
              <a:rPr dirty="0" sz="1800" spc="-300">
                <a:latin typeface="Arial MT"/>
                <a:cs typeface="Arial MT"/>
              </a:rPr>
              <a:t> </a:t>
            </a:r>
            <a:r>
              <a:rPr dirty="0" sz="1800" spc="-535">
                <a:latin typeface="Arial MT"/>
                <a:cs typeface="Arial MT"/>
              </a:rPr>
              <a:t>đối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với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thuộc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Income</a:t>
            </a:r>
            <a:endParaRPr sz="1800">
              <a:latin typeface="Courier New"/>
              <a:cs typeface="Courier New"/>
            </a:endParaRPr>
          </a:p>
          <a:p>
            <a:pPr marL="688975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006533"/>
                </a:solidFill>
                <a:latin typeface="Arial MT"/>
                <a:cs typeface="Arial MT"/>
              </a:rPr>
              <a:t>→</a:t>
            </a:r>
            <a:r>
              <a:rPr dirty="0" sz="1800" spc="-180">
                <a:solidFill>
                  <a:srgbClr val="006533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Vì:</a:t>
            </a:r>
            <a:r>
              <a:rPr dirty="0" sz="1800" spc="49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Thuộc</a:t>
            </a:r>
            <a:r>
              <a:rPr dirty="0" sz="1800" spc="-5">
                <a:latin typeface="Arial MT"/>
                <a:cs typeface="Arial MT"/>
              </a:rPr>
              <a:t> tính </a:t>
            </a:r>
            <a:r>
              <a:rPr dirty="0" sz="1800" spc="-5">
                <a:latin typeface="Courier New"/>
                <a:cs typeface="Courier New"/>
              </a:rPr>
              <a:t>Income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00">
                <a:latin typeface="Arial MT"/>
                <a:cs typeface="Arial MT"/>
              </a:rPr>
              <a:t>miền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470">
                <a:latin typeface="Arial MT"/>
                <a:cs typeface="Arial MT"/>
              </a:rPr>
              <a:t>trị</a:t>
            </a:r>
            <a:r>
              <a:rPr dirty="0" sz="1800" spc="-409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rất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lớn</a:t>
            </a:r>
            <a:r>
              <a:rPr dirty="0" sz="1800" spc="-5">
                <a:latin typeface="Arial MT"/>
                <a:cs typeface="Arial MT"/>
              </a:rPr>
              <a:t> so </a:t>
            </a:r>
            <a:r>
              <a:rPr dirty="0" sz="1800" spc="-210">
                <a:latin typeface="Arial MT"/>
                <a:cs typeface="Arial MT"/>
              </a:rPr>
              <a:t>với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các </a:t>
            </a:r>
            <a:r>
              <a:rPr dirty="0" sz="1800" spc="-165">
                <a:latin typeface="Arial MT"/>
                <a:cs typeface="Arial MT"/>
              </a:rPr>
              <a:t>thuộc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5">
                <a:latin typeface="Arial MT"/>
                <a:cs typeface="Arial MT"/>
              </a:rPr>
              <a:t> khác</a:t>
            </a:r>
            <a:endParaRPr sz="1800">
              <a:latin typeface="Arial MT"/>
              <a:cs typeface="Arial MT"/>
            </a:endParaRPr>
          </a:p>
          <a:p>
            <a:pPr marL="292100" indent="-228600">
              <a:lnSpc>
                <a:spcPct val="100000"/>
              </a:lnSpc>
              <a:spcBef>
                <a:spcPts val="10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92100" algn="l"/>
              </a:tabLst>
            </a:pPr>
            <a:r>
              <a:rPr dirty="0" sz="2000" spc="-305">
                <a:latin typeface="Arial MT"/>
                <a:cs typeface="Arial MT"/>
              </a:rPr>
              <a:t>Cần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phải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chuẩn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hóa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miền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430">
                <a:latin typeface="Arial MT"/>
                <a:cs typeface="Arial MT"/>
              </a:rPr>
              <a:t> </a:t>
            </a:r>
            <a:r>
              <a:rPr dirty="0" sz="2000" spc="-390">
                <a:latin typeface="Arial MT"/>
                <a:cs typeface="Arial MT"/>
              </a:rPr>
              <a:t>(đưa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về</a:t>
            </a:r>
            <a:r>
              <a:rPr dirty="0" sz="2000" spc="-1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cùng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một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khoảng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90">
                <a:latin typeface="Arial MT"/>
                <a:cs typeface="Arial MT"/>
              </a:rPr>
              <a:t>trị)</a:t>
            </a:r>
            <a:endParaRPr sz="2000">
              <a:latin typeface="Arial MT"/>
              <a:cs typeface="Arial MT"/>
            </a:endParaRPr>
          </a:p>
          <a:p>
            <a:pPr lvl="1" marL="732790" indent="-212725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Char char="•"/>
              <a:tabLst>
                <a:tab pos="732790" algn="l"/>
                <a:tab pos="733425" algn="l"/>
              </a:tabLst>
            </a:pPr>
            <a:r>
              <a:rPr dirty="0" sz="1800">
                <a:latin typeface="Arial MT"/>
                <a:cs typeface="Arial MT"/>
              </a:rPr>
              <a:t>Kho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[0,1</a:t>
            </a:r>
            <a:r>
              <a:rPr dirty="0" sz="1800">
                <a:latin typeface="Arial MT"/>
                <a:cs typeface="Arial MT"/>
              </a:rPr>
              <a:t>] </a:t>
            </a:r>
            <a:r>
              <a:rPr dirty="0" sz="1800" spc="-5">
                <a:latin typeface="Arial MT"/>
                <a:cs typeface="Arial MT"/>
              </a:rPr>
              <a:t>th</a:t>
            </a:r>
            <a:r>
              <a:rPr dirty="0" sz="1800" spc="-610">
                <a:latin typeface="Arial MT"/>
                <a:cs typeface="Arial MT"/>
              </a:rPr>
              <a:t>ườ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</a:t>
            </a:r>
            <a:r>
              <a:rPr dirty="0" sz="1800" spc="-595">
                <a:latin typeface="Arial MT"/>
                <a:cs typeface="Arial MT"/>
              </a:rPr>
              <a:t>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  <a:p>
            <a:pPr lvl="1" marL="732790" indent="-212725">
              <a:lnSpc>
                <a:spcPct val="100000"/>
              </a:lnSpc>
              <a:spcBef>
                <a:spcPts val="305"/>
              </a:spcBef>
              <a:buClr>
                <a:srgbClr val="3B822F"/>
              </a:buClr>
              <a:buChar char="•"/>
              <a:tabLst>
                <a:tab pos="732790" algn="l"/>
                <a:tab pos="733425" algn="l"/>
                <a:tab pos="3532504" algn="l"/>
              </a:tabLst>
            </a:pPr>
            <a:r>
              <a:rPr dirty="0" sz="1800" spc="-434">
                <a:latin typeface="Arial MT"/>
                <a:cs typeface="Arial MT"/>
              </a:rPr>
              <a:t>Đối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-210">
                <a:latin typeface="Arial MT"/>
                <a:cs typeface="Arial MT"/>
              </a:rPr>
              <a:t>với</a:t>
            </a:r>
            <a:r>
              <a:rPr dirty="0" sz="1800" spc="7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mỗi</a:t>
            </a:r>
            <a:r>
              <a:rPr dirty="0" sz="1800" spc="8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thuộc</a:t>
            </a:r>
            <a:r>
              <a:rPr dirty="0" sz="1800" spc="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tính</a:t>
            </a:r>
            <a:r>
              <a:rPr dirty="0" sz="1800" spc="58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</a:t>
            </a:r>
            <a:r>
              <a:rPr dirty="0" sz="1800" spc="-5">
                <a:latin typeface="Arial MT"/>
                <a:cs typeface="Arial MT"/>
              </a:rPr>
              <a:t>:	</a:t>
            </a:r>
            <a:r>
              <a:rPr dirty="0" sz="1800" spc="-5">
                <a:latin typeface="Courier New"/>
                <a:cs typeface="Courier New"/>
              </a:rPr>
              <a:t>x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baseline="-20833" sz="1800" spc="-322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75">
                <a:latin typeface="Courier New"/>
                <a:cs typeface="Courier New"/>
              </a:rPr>
              <a:t>x</a:t>
            </a:r>
            <a:r>
              <a:rPr dirty="0" baseline="-20833" sz="1800" spc="-262">
                <a:latin typeface="Courier New"/>
                <a:cs typeface="Courier New"/>
              </a:rPr>
              <a:t>i</a:t>
            </a:r>
            <a:r>
              <a:rPr dirty="0" sz="1800" spc="-175">
                <a:latin typeface="Arial MT"/>
                <a:cs typeface="Arial MT"/>
              </a:rPr>
              <a:t>/giá_trị_cực_đại_đối_với_thuộc_tính_</a:t>
            </a:r>
            <a:r>
              <a:rPr dirty="0" sz="1800" spc="-175" i="1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44474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Trọng</a:t>
            </a:r>
            <a:r>
              <a:rPr dirty="0" sz="4200" spc="-30"/>
              <a:t> </a:t>
            </a:r>
            <a:r>
              <a:rPr dirty="0" sz="4200"/>
              <a:t>số</a:t>
            </a:r>
            <a:r>
              <a:rPr dirty="0" sz="4200" spc="-15"/>
              <a:t> </a:t>
            </a:r>
            <a:r>
              <a:rPr dirty="0" sz="4200"/>
              <a:t>của</a:t>
            </a:r>
            <a:r>
              <a:rPr dirty="0" sz="4200" spc="-10"/>
              <a:t> </a:t>
            </a:r>
            <a:r>
              <a:rPr dirty="0" sz="4200" spc="-5"/>
              <a:t>các</a:t>
            </a:r>
            <a:r>
              <a:rPr dirty="0" sz="4200" spc="-15"/>
              <a:t> </a:t>
            </a:r>
            <a:r>
              <a:rPr dirty="0" sz="4200" spc="-5"/>
              <a:t>thuộc</a:t>
            </a:r>
            <a:r>
              <a:rPr dirty="0" sz="4200" spc="-10"/>
              <a:t> </a:t>
            </a:r>
            <a:r>
              <a:rPr dirty="0" sz="4200"/>
              <a:t>tính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3139" y="1702562"/>
            <a:ext cx="31305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</a:tabLst>
            </a:pP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Euclid: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46939" y="1668843"/>
            <a:ext cx="1482090" cy="755650"/>
            <a:chOff x="6246939" y="1668843"/>
            <a:chExt cx="1482090" cy="755650"/>
          </a:xfrm>
        </p:grpSpPr>
        <p:sp>
          <p:nvSpPr>
            <p:cNvPr id="10" name="object 10"/>
            <p:cNvSpPr/>
            <p:nvPr/>
          </p:nvSpPr>
          <p:spPr>
            <a:xfrm>
              <a:off x="6252972" y="2132075"/>
              <a:ext cx="35560" cy="20955"/>
            </a:xfrm>
            <a:custGeom>
              <a:avLst/>
              <a:gdLst/>
              <a:ahLst/>
              <a:cxnLst/>
              <a:rect l="l" t="t" r="r" b="b"/>
              <a:pathLst>
                <a:path w="35560" h="20955">
                  <a:moveTo>
                    <a:pt x="0" y="20573"/>
                  </a:moveTo>
                  <a:lnTo>
                    <a:pt x="35051" y="0"/>
                  </a:lnTo>
                </a:path>
              </a:pathLst>
            </a:custGeom>
            <a:ln w="11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88024" y="2138172"/>
              <a:ext cx="52069" cy="274320"/>
            </a:xfrm>
            <a:custGeom>
              <a:avLst/>
              <a:gdLst/>
              <a:ahLst/>
              <a:cxnLst/>
              <a:rect l="l" t="t" r="r" b="b"/>
              <a:pathLst>
                <a:path w="52070" h="274319">
                  <a:moveTo>
                    <a:pt x="0" y="0"/>
                  </a:moveTo>
                  <a:lnTo>
                    <a:pt x="51815" y="274319"/>
                  </a:lnTo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345174" y="1674875"/>
              <a:ext cx="68580" cy="737870"/>
            </a:xfrm>
            <a:custGeom>
              <a:avLst/>
              <a:gdLst/>
              <a:ahLst/>
              <a:cxnLst/>
              <a:rect l="l" t="t" r="r" b="b"/>
              <a:pathLst>
                <a:path w="68579" h="737869">
                  <a:moveTo>
                    <a:pt x="0" y="737615"/>
                  </a:moveTo>
                  <a:lnTo>
                    <a:pt x="68579" y="0"/>
                  </a:lnTo>
                </a:path>
              </a:pathLst>
            </a:custGeom>
            <a:ln w="11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13754" y="1674875"/>
              <a:ext cx="1309370" cy="0"/>
            </a:xfrm>
            <a:custGeom>
              <a:avLst/>
              <a:gdLst/>
              <a:ahLst/>
              <a:cxnLst/>
              <a:rect l="l" t="t" r="r" b="b"/>
              <a:pathLst>
                <a:path w="1309370" h="0">
                  <a:moveTo>
                    <a:pt x="0" y="0"/>
                  </a:moveTo>
                  <a:lnTo>
                    <a:pt x="1309116" y="0"/>
                  </a:lnTo>
                </a:path>
              </a:pathLst>
            </a:custGeom>
            <a:ln w="11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6415532" y="1676073"/>
            <a:ext cx="310515" cy="617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1430">
              <a:lnSpc>
                <a:spcPts val="1115"/>
              </a:lnSpc>
              <a:spcBef>
                <a:spcPts val="125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3515"/>
              </a:lnSpc>
            </a:pPr>
            <a:r>
              <a:rPr dirty="0" sz="3250" spc="-147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4941" y="2027364"/>
            <a:ext cx="5200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1645" algn="l"/>
              </a:tabLst>
            </a:pP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sz="1250" spc="5" i="1">
                <a:latin typeface="Times New Roman"/>
                <a:cs typeface="Times New Roman"/>
              </a:rPr>
              <a:t>	</a:t>
            </a:r>
            <a:r>
              <a:rPr dirty="0" sz="1250" spc="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4716" y="1753184"/>
            <a:ext cx="876300" cy="4660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850" spc="-75">
                <a:latin typeface="Symbol"/>
                <a:cs typeface="Symbol"/>
              </a:rPr>
              <a:t></a:t>
            </a:r>
            <a:r>
              <a:rPr dirty="0" sz="2150" spc="-75" i="1">
                <a:latin typeface="Times New Roman"/>
                <a:cs typeface="Times New Roman"/>
              </a:rPr>
              <a:t>x</a:t>
            </a:r>
            <a:r>
              <a:rPr dirty="0" sz="2150" spc="380" i="1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</a:t>
            </a:r>
            <a:r>
              <a:rPr dirty="0" sz="2150" spc="-80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z</a:t>
            </a:r>
            <a:r>
              <a:rPr dirty="0" sz="2150" spc="170" i="1">
                <a:latin typeface="Times New Roman"/>
                <a:cs typeface="Times New Roman"/>
              </a:rPr>
              <a:t> </a:t>
            </a:r>
            <a:r>
              <a:rPr dirty="0" sz="2850" spc="-235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8967" y="2223956"/>
            <a:ext cx="2457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5" i="1">
                <a:latin typeface="Times New Roman"/>
                <a:cs typeface="Times New Roman"/>
              </a:rPr>
              <a:t>i</a:t>
            </a:r>
            <a:r>
              <a:rPr dirty="0" sz="1250" spc="-55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7484" y="1813241"/>
            <a:ext cx="1066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0823" y="1842211"/>
            <a:ext cx="98044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5" i="1">
                <a:latin typeface="Times New Roman"/>
                <a:cs typeface="Times New Roman"/>
              </a:rPr>
              <a:t>d</a:t>
            </a:r>
            <a:r>
              <a:rPr dirty="0" sz="2150" spc="-300" i="1">
                <a:latin typeface="Times New Roman"/>
                <a:cs typeface="Times New Roman"/>
              </a:rPr>
              <a:t> </a:t>
            </a:r>
            <a:r>
              <a:rPr dirty="0" sz="2150" spc="165">
                <a:latin typeface="Times New Roman"/>
                <a:cs typeface="Times New Roman"/>
              </a:rPr>
              <a:t>(</a:t>
            </a:r>
            <a:r>
              <a:rPr dirty="0" sz="2150" spc="30" i="1">
                <a:latin typeface="Times New Roman"/>
                <a:cs typeface="Times New Roman"/>
              </a:rPr>
              <a:t>x</a:t>
            </a:r>
            <a:r>
              <a:rPr dirty="0" sz="2150" spc="5">
                <a:latin typeface="Times New Roman"/>
                <a:cs typeface="Times New Roman"/>
              </a:rPr>
              <a:t>,</a:t>
            </a:r>
            <a:r>
              <a:rPr dirty="0" sz="2150" spc="-165">
                <a:latin typeface="Times New Roman"/>
                <a:cs typeface="Times New Roman"/>
              </a:rPr>
              <a:t> </a:t>
            </a:r>
            <a:r>
              <a:rPr dirty="0" sz="2150" spc="110" i="1">
                <a:latin typeface="Times New Roman"/>
                <a:cs typeface="Times New Roman"/>
              </a:rPr>
              <a:t>z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" y="24155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993139" y="2465323"/>
            <a:ext cx="7843520" cy="203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0" marR="457834" indent="-172085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Char char="•"/>
              <a:tabLst>
                <a:tab pos="641350" algn="l"/>
              </a:tabLst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ấ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 cá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th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có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cùng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(n</a:t>
            </a:r>
            <a:r>
              <a:rPr dirty="0" sz="1800" spc="-5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nhau</a:t>
            </a:r>
            <a:r>
              <a:rPr dirty="0" sz="1800">
                <a:latin typeface="Arial MT"/>
                <a:cs typeface="Arial MT"/>
              </a:rPr>
              <a:t>) 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ưở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đố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giá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</a:t>
            </a:r>
            <a:r>
              <a:rPr dirty="0" sz="1800" spc="-730">
                <a:latin typeface="Arial MT"/>
                <a:cs typeface="Arial MT"/>
              </a:rPr>
              <a:t>ị  </a:t>
            </a:r>
            <a:r>
              <a:rPr dirty="0" sz="1800">
                <a:latin typeface="Arial MT"/>
                <a:cs typeface="Arial MT"/>
              </a:rPr>
              <a:t>kho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cách</a:t>
            </a:r>
            <a:endParaRPr sz="1800">
              <a:latin typeface="Arial MT"/>
              <a:cs typeface="Arial MT"/>
            </a:endParaRPr>
          </a:p>
          <a:p>
            <a:pPr marL="241300" marR="98425" indent="-229235">
              <a:lnSpc>
                <a:spcPct val="100000"/>
              </a:lnSpc>
              <a:spcBef>
                <a:spcPts val="95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</a:tabLst>
            </a:pP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khác nhau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thể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(nên) có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mức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ảnh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280">
                <a:latin typeface="Arial MT"/>
                <a:cs typeface="Arial MT"/>
              </a:rPr>
              <a:t>hưởng</a:t>
            </a:r>
            <a:r>
              <a:rPr dirty="0" sz="2000" spc="-26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khác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nha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</a:t>
            </a:r>
            <a:r>
              <a:rPr dirty="0" sz="2000" spc="-5">
                <a:latin typeface="Arial MT"/>
                <a:cs typeface="Arial MT"/>
              </a:rPr>
              <a:t>á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</a:t>
            </a:r>
            <a:r>
              <a:rPr dirty="0" sz="2000" spc="-10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cách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ct val="100000"/>
              </a:lnSpc>
              <a:spcBef>
                <a:spcPts val="9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7830184" algn="l"/>
              </a:tabLst>
            </a:pPr>
            <a:r>
              <a:rPr dirty="0" sz="2000" spc="-305">
                <a:latin typeface="Arial MT"/>
                <a:cs typeface="Arial MT"/>
              </a:rPr>
              <a:t>Cần</a:t>
            </a:r>
            <a:r>
              <a:rPr dirty="0" sz="2000" spc="-24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phải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tích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hợp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90">
                <a:latin typeface="Arial MT"/>
                <a:cs typeface="Arial MT"/>
              </a:rPr>
              <a:t>(đưa</a:t>
            </a:r>
            <a:r>
              <a:rPr dirty="0" sz="2000" spc="-33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vào)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5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trọng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34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ác </a:t>
            </a:r>
            <a:r>
              <a:rPr dirty="0" u="sng" sz="2000" spc="-18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thuộc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tính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hà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cách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7200" y="4169416"/>
            <a:ext cx="9144000" cy="1183640"/>
            <a:chOff x="457200" y="4169416"/>
            <a:chExt cx="9144000" cy="1183640"/>
          </a:xfrm>
        </p:grpSpPr>
        <p:sp>
          <p:nvSpPr>
            <p:cNvPr id="23" name="object 23"/>
            <p:cNvSpPr/>
            <p:nvPr/>
          </p:nvSpPr>
          <p:spPr>
            <a:xfrm>
              <a:off x="7243476" y="418370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w="0" h="190500">
                  <a:moveTo>
                    <a:pt x="0" y="0"/>
                  </a:moveTo>
                  <a:lnTo>
                    <a:pt x="0" y="190176"/>
                  </a:lnTo>
                </a:path>
              </a:pathLst>
            </a:custGeom>
            <a:ln w="28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7200" y="437388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424939" y="4680457"/>
            <a:ext cx="3432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Char char="•"/>
              <a:tabLst>
                <a:tab pos="209550" algn="l"/>
              </a:tabLst>
            </a:pPr>
            <a:r>
              <a:rPr dirty="0" sz="1800" spc="-5">
                <a:latin typeface="Courier New"/>
                <a:cs typeface="Courier New"/>
              </a:rPr>
              <a:t>w</a:t>
            </a:r>
            <a:r>
              <a:rPr dirty="0" baseline="-20833" sz="1800" spc="-7">
                <a:latin typeface="Courier New"/>
                <a:cs typeface="Courier New"/>
              </a:rPr>
              <a:t>i</a:t>
            </a:r>
            <a:r>
              <a:rPr dirty="0" baseline="-20833" sz="1800" spc="412">
                <a:latin typeface="Courier New"/>
                <a:cs typeface="Courier New"/>
              </a:rPr>
              <a:t> </a:t>
            </a:r>
            <a:r>
              <a:rPr dirty="0" sz="1800" spc="-5">
                <a:latin typeface="Arial MT"/>
                <a:cs typeface="Arial MT"/>
              </a:rPr>
              <a:t>l</a:t>
            </a:r>
            <a:r>
              <a:rPr dirty="0" sz="1800">
                <a:latin typeface="Arial MT"/>
                <a:cs typeface="Arial MT"/>
              </a:rPr>
              <a:t>à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</a:t>
            </a:r>
            <a:r>
              <a:rPr dirty="0" sz="1800" spc="-5">
                <a:latin typeface="Arial MT"/>
                <a:cs typeface="Arial MT"/>
              </a:rPr>
              <a:t>u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 </a:t>
            </a:r>
            <a:r>
              <a:rPr dirty="0" sz="1800" spc="-5">
                <a:latin typeface="Courier New"/>
                <a:cs typeface="Courier New"/>
              </a:rPr>
              <a:t>i</a:t>
            </a:r>
            <a:r>
              <a:rPr dirty="0" sz="180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85139" y="4367847"/>
            <a:ext cx="156210" cy="571500"/>
            <a:chOff x="7085139" y="4367847"/>
            <a:chExt cx="156210" cy="571500"/>
          </a:xfrm>
        </p:grpSpPr>
        <p:sp>
          <p:nvSpPr>
            <p:cNvPr id="27" name="object 27"/>
            <p:cNvSpPr/>
            <p:nvPr/>
          </p:nvSpPr>
          <p:spPr>
            <a:xfrm>
              <a:off x="7091172" y="4646675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5" h="20954">
                  <a:moveTo>
                    <a:pt x="0" y="20574"/>
                  </a:moveTo>
                  <a:lnTo>
                    <a:pt x="35813" y="0"/>
                  </a:lnTo>
                </a:path>
              </a:pathLst>
            </a:custGeom>
            <a:ln w="11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126986" y="4652771"/>
              <a:ext cx="51435" cy="274320"/>
            </a:xfrm>
            <a:custGeom>
              <a:avLst/>
              <a:gdLst/>
              <a:ahLst/>
              <a:cxnLst/>
              <a:rect l="l" t="t" r="r" b="b"/>
              <a:pathLst>
                <a:path w="51434" h="274320">
                  <a:moveTo>
                    <a:pt x="0" y="0"/>
                  </a:moveTo>
                  <a:lnTo>
                    <a:pt x="51054" y="274319"/>
                  </a:lnTo>
                </a:path>
              </a:pathLst>
            </a:custGeom>
            <a:ln w="2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84136" y="4373879"/>
              <a:ext cx="51435" cy="553720"/>
            </a:xfrm>
            <a:custGeom>
              <a:avLst/>
              <a:gdLst/>
              <a:ahLst/>
              <a:cxnLst/>
              <a:rect l="l" t="t" r="r" b="b"/>
              <a:pathLst>
                <a:path w="51434" h="553720">
                  <a:moveTo>
                    <a:pt x="0" y="553212"/>
                  </a:moveTo>
                  <a:lnTo>
                    <a:pt x="50863" y="0"/>
                  </a:lnTo>
                </a:path>
              </a:pathLst>
            </a:custGeom>
            <a:ln w="11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254493" y="4190673"/>
            <a:ext cx="310515" cy="617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9525">
              <a:lnSpc>
                <a:spcPts val="1115"/>
              </a:lnSpc>
              <a:spcBef>
                <a:spcPts val="125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3515"/>
              </a:lnSpc>
            </a:pPr>
            <a:r>
              <a:rPr dirty="0" sz="3250" spc="-148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15595" y="4541959"/>
            <a:ext cx="704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65024" y="4541959"/>
            <a:ext cx="37084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2420" algn="l"/>
              </a:tabLst>
            </a:pP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sz="1250" spc="5" i="1">
                <a:latin typeface="Times New Roman"/>
                <a:cs typeface="Times New Roman"/>
              </a:rPr>
              <a:t>	</a:t>
            </a:r>
            <a:r>
              <a:rPr dirty="0" sz="1250" spc="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92838" y="4267784"/>
            <a:ext cx="1129665" cy="4660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150" spc="25" i="1">
                <a:latin typeface="Times New Roman"/>
                <a:cs typeface="Times New Roman"/>
              </a:rPr>
              <a:t>w</a:t>
            </a:r>
            <a:r>
              <a:rPr dirty="0" sz="2150" spc="-30" i="1">
                <a:latin typeface="Times New Roman"/>
                <a:cs typeface="Times New Roman"/>
              </a:rPr>
              <a:t> </a:t>
            </a:r>
            <a:r>
              <a:rPr dirty="0" sz="2850" spc="-75">
                <a:latin typeface="Symbol"/>
                <a:cs typeface="Symbol"/>
              </a:rPr>
              <a:t></a:t>
            </a:r>
            <a:r>
              <a:rPr dirty="0" sz="2150" spc="-75" i="1">
                <a:latin typeface="Times New Roman"/>
                <a:cs typeface="Times New Roman"/>
              </a:rPr>
              <a:t>x</a:t>
            </a:r>
            <a:r>
              <a:rPr dirty="0" sz="2150" spc="390" i="1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</a:t>
            </a:r>
            <a:r>
              <a:rPr dirty="0" sz="2150" spc="-90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z</a:t>
            </a:r>
            <a:r>
              <a:rPr dirty="0" sz="2150" spc="185" i="1">
                <a:latin typeface="Times New Roman"/>
                <a:cs typeface="Times New Roman"/>
              </a:rPr>
              <a:t> </a:t>
            </a:r>
            <a:r>
              <a:rPr dirty="0" sz="2850" spc="-235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97928" y="4738551"/>
            <a:ext cx="24447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5" i="1">
                <a:latin typeface="Times New Roman"/>
                <a:cs typeface="Times New Roman"/>
              </a:rPr>
              <a:t>i</a:t>
            </a:r>
            <a:r>
              <a:rPr dirty="0" sz="1250" spc="-65">
                <a:latin typeface="Symbol"/>
                <a:cs typeface="Symbol"/>
              </a:rPr>
              <a:t></a:t>
            </a:r>
            <a:r>
              <a:rPr dirty="0" sz="1250" spc="1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88568" y="4327842"/>
            <a:ext cx="1066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49038" y="4356811"/>
            <a:ext cx="98044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5" i="1">
                <a:latin typeface="Times New Roman"/>
                <a:cs typeface="Times New Roman"/>
              </a:rPr>
              <a:t>d</a:t>
            </a:r>
            <a:r>
              <a:rPr dirty="0" sz="2150" spc="-305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Times New Roman"/>
                <a:cs typeface="Times New Roman"/>
              </a:rPr>
              <a:t>(</a:t>
            </a:r>
            <a:r>
              <a:rPr dirty="0" sz="2150" spc="-380">
                <a:latin typeface="Times New Roman"/>
                <a:cs typeface="Times New Roman"/>
              </a:rPr>
              <a:t> </a:t>
            </a:r>
            <a:r>
              <a:rPr dirty="0" sz="2150" spc="30" i="1">
                <a:latin typeface="Times New Roman"/>
                <a:cs typeface="Times New Roman"/>
              </a:rPr>
              <a:t>x</a:t>
            </a:r>
            <a:r>
              <a:rPr dirty="0" sz="2150" spc="5">
                <a:latin typeface="Times New Roman"/>
                <a:cs typeface="Times New Roman"/>
              </a:rPr>
              <a:t>,</a:t>
            </a:r>
            <a:r>
              <a:rPr dirty="0" sz="2150" spc="-165">
                <a:latin typeface="Times New Roman"/>
                <a:cs typeface="Times New Roman"/>
              </a:rPr>
              <a:t> </a:t>
            </a:r>
            <a:r>
              <a:rPr dirty="0" sz="2150" spc="110" i="1">
                <a:latin typeface="Times New Roman"/>
                <a:cs typeface="Times New Roman"/>
              </a:rPr>
              <a:t>z</a:t>
            </a:r>
            <a:r>
              <a:rPr dirty="0" sz="2150" spc="10">
                <a:latin typeface="Times New Roman"/>
                <a:cs typeface="Times New Roman"/>
              </a:rPr>
              <a:t>)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7200" y="5353050"/>
            <a:ext cx="9144000" cy="1962150"/>
            <a:chOff x="457200" y="5353050"/>
            <a:chExt cx="9144000" cy="1962150"/>
          </a:xfrm>
        </p:grpSpPr>
        <p:sp>
          <p:nvSpPr>
            <p:cNvPr id="38" name="object 38"/>
            <p:cNvSpPr/>
            <p:nvPr/>
          </p:nvSpPr>
          <p:spPr>
            <a:xfrm>
              <a:off x="457200" y="53530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993139" y="5060334"/>
            <a:ext cx="7791450" cy="16002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</a:tabLst>
            </a:pPr>
            <a:r>
              <a:rPr dirty="0" sz="2000" spc="-5">
                <a:latin typeface="Arial MT"/>
                <a:cs typeface="Arial MT"/>
              </a:rPr>
              <a:t>Làm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sao </a:t>
            </a:r>
            <a:r>
              <a:rPr dirty="0" sz="2000" spc="-894">
                <a:latin typeface="Arial MT"/>
                <a:cs typeface="Arial MT"/>
              </a:rPr>
              <a:t>để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 </a:t>
            </a:r>
            <a:r>
              <a:rPr dirty="0" sz="2000" spc="-615">
                <a:latin typeface="Arial MT"/>
                <a:cs typeface="Arial MT"/>
              </a:rPr>
              <a:t>định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trọng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số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thuộc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tính?</a:t>
            </a:r>
            <a:endParaRPr sz="2000">
              <a:latin typeface="Arial MT"/>
              <a:cs typeface="Arial MT"/>
            </a:endParaRPr>
          </a:p>
          <a:p>
            <a:pPr lvl="1" marL="640715" marR="277495" indent="-171450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Char char="•"/>
              <a:tabLst>
                <a:tab pos="641350" algn="l"/>
                <a:tab pos="5301615" algn="l"/>
              </a:tabLst>
            </a:pP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trên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1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ứ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ụ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">
                <a:latin typeface="Arial MT"/>
                <a:cs typeface="Arial MT"/>
              </a:rPr>
              <a:t> bà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toán</a:t>
            </a:r>
            <a:r>
              <a:rPr dirty="0" sz="1800" spc="-5">
                <a:latin typeface="Arial MT"/>
                <a:cs typeface="Arial MT"/>
              </a:rPr>
              <a:t> (vd</a:t>
            </a:r>
            <a:r>
              <a:rPr dirty="0" sz="1800">
                <a:latin typeface="Arial MT"/>
                <a:cs typeface="Arial MT"/>
              </a:rPr>
              <a:t>:	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</a:t>
            </a:r>
            <a:r>
              <a:rPr dirty="0" sz="1800" spc="-1405">
                <a:latin typeface="Arial MT"/>
                <a:cs typeface="Arial MT"/>
              </a:rPr>
              <a:t>ỉ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620">
                <a:latin typeface="Arial MT"/>
                <a:cs typeface="Arial MT"/>
              </a:rPr>
              <a:t>ở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  chuyên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trong</a:t>
            </a:r>
            <a:r>
              <a:rPr dirty="0" sz="1800" spc="-5">
                <a:latin typeface="Arial MT"/>
                <a:cs typeface="Arial MT"/>
              </a:rPr>
              <a:t> l</a:t>
            </a:r>
            <a:r>
              <a:rPr dirty="0" sz="1800" spc="-1305">
                <a:latin typeface="Arial MT"/>
                <a:cs typeface="Arial MT"/>
              </a:rPr>
              <a:t>ĩ</a:t>
            </a:r>
            <a:r>
              <a:rPr dirty="0" sz="1800">
                <a:latin typeface="Arial MT"/>
                <a:cs typeface="Arial MT"/>
              </a:rPr>
              <a:t>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bà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toán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 spc="-5">
                <a:latin typeface="Arial MT"/>
                <a:cs typeface="Arial MT"/>
              </a:rPr>
              <a:t>an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xét)</a:t>
            </a:r>
            <a:endParaRPr sz="1800">
              <a:latin typeface="Arial MT"/>
              <a:cs typeface="Arial MT"/>
            </a:endParaRPr>
          </a:p>
          <a:p>
            <a:pPr lvl="1" marL="640715" marR="5080" indent="-17145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641985" algn="l"/>
              </a:tabLst>
            </a:pPr>
            <a:r>
              <a:rPr dirty="0" sz="1800" spc="-204">
                <a:latin typeface="Arial MT"/>
                <a:cs typeface="Arial MT"/>
              </a:rPr>
              <a:t>Bằng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một</a:t>
            </a:r>
            <a:r>
              <a:rPr dirty="0" sz="1800" spc="-2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quá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trình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tối</a:t>
            </a:r>
            <a:r>
              <a:rPr dirty="0" sz="1800" spc="-225">
                <a:latin typeface="Arial MT"/>
                <a:cs typeface="Arial MT"/>
              </a:rPr>
              <a:t> </a:t>
            </a:r>
            <a:r>
              <a:rPr dirty="0" sz="1800" spc="-300">
                <a:latin typeface="Arial MT"/>
                <a:cs typeface="Arial MT"/>
              </a:rPr>
              <a:t>ưu</a:t>
            </a:r>
            <a:r>
              <a:rPr dirty="0" sz="1800" spc="-2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hóa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 </a:t>
            </a:r>
            <a:r>
              <a:rPr dirty="0" sz="1800" spc="-5">
                <a:latin typeface="Arial MT"/>
                <a:cs typeface="Arial MT"/>
              </a:rPr>
              <a:t>giá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470">
                <a:latin typeface="Arial MT"/>
                <a:cs typeface="Arial MT"/>
              </a:rPr>
              <a:t>trị</a:t>
            </a:r>
            <a:r>
              <a:rPr dirty="0" sz="1800" spc="-450">
                <a:latin typeface="Arial MT"/>
                <a:cs typeface="Arial MT"/>
              </a:rPr>
              <a:t> </a:t>
            </a:r>
            <a:r>
              <a:rPr dirty="0" sz="1800" spc="-165">
                <a:latin typeface="Arial MT"/>
                <a:cs typeface="Arial MT"/>
              </a:rPr>
              <a:t>trọng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405">
                <a:latin typeface="Arial MT"/>
                <a:cs typeface="Arial MT"/>
              </a:rPr>
              <a:t>số</a:t>
            </a:r>
            <a:r>
              <a:rPr dirty="0" sz="1800" spc="-38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(vd: </a:t>
            </a:r>
            <a:r>
              <a:rPr dirty="0" sz="1800" spc="-300">
                <a:latin typeface="Arial MT"/>
                <a:cs typeface="Arial MT"/>
              </a:rPr>
              <a:t>sử</a:t>
            </a:r>
            <a:r>
              <a:rPr dirty="0" sz="1800" spc="-200">
                <a:latin typeface="Arial MT"/>
                <a:cs typeface="Arial MT"/>
              </a:rPr>
              <a:t> dụng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một</a:t>
            </a:r>
            <a:r>
              <a:rPr dirty="0" sz="1800" spc="-229">
                <a:latin typeface="Arial MT"/>
                <a:cs typeface="Arial MT"/>
              </a:rPr>
              <a:t> </a:t>
            </a:r>
            <a:r>
              <a:rPr dirty="0" sz="1800" spc="-270">
                <a:latin typeface="Arial MT"/>
                <a:cs typeface="Arial MT"/>
              </a:rPr>
              <a:t>tập </a:t>
            </a:r>
            <a:r>
              <a:rPr dirty="0" sz="1800" spc="-4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để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gi</a:t>
            </a:r>
            <a:r>
              <a:rPr dirty="0" sz="1800">
                <a:latin typeface="Arial MT"/>
                <a:cs typeface="Arial MT"/>
              </a:rPr>
              <a:t>á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</a:t>
            </a:r>
            <a:r>
              <a:rPr dirty="0" sz="1800" spc="-5">
                <a:latin typeface="Arial MT"/>
                <a:cs typeface="Arial MT"/>
              </a:rPr>
              <a:t>r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i 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>
                <a:latin typeface="Arial MT"/>
                <a:cs typeface="Arial MT"/>
              </a:rPr>
              <a:t>u)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056" y="676655"/>
            <a:ext cx="8249284" cy="857250"/>
          </a:xfrm>
          <a:custGeom>
            <a:avLst/>
            <a:gdLst/>
            <a:ahLst/>
            <a:cxnLst/>
            <a:rect l="l" t="t" r="r" b="b"/>
            <a:pathLst>
              <a:path w="8249284" h="857250">
                <a:moveTo>
                  <a:pt x="8248904" y="759714"/>
                </a:moveTo>
                <a:lnTo>
                  <a:pt x="8238744" y="759714"/>
                </a:lnTo>
                <a:lnTo>
                  <a:pt x="8234299" y="759714"/>
                </a:lnTo>
                <a:lnTo>
                  <a:pt x="8234299" y="842645"/>
                </a:lnTo>
                <a:lnTo>
                  <a:pt x="8229854" y="847090"/>
                </a:lnTo>
                <a:lnTo>
                  <a:pt x="8229854" y="842645"/>
                </a:lnTo>
                <a:lnTo>
                  <a:pt x="8234299" y="842645"/>
                </a:lnTo>
                <a:lnTo>
                  <a:pt x="8234299" y="759714"/>
                </a:lnTo>
                <a:lnTo>
                  <a:pt x="8229854" y="759714"/>
                </a:lnTo>
                <a:lnTo>
                  <a:pt x="8229854" y="838200"/>
                </a:lnTo>
                <a:lnTo>
                  <a:pt x="19050" y="838200"/>
                </a:lnTo>
                <a:lnTo>
                  <a:pt x="19050" y="759714"/>
                </a:lnTo>
                <a:lnTo>
                  <a:pt x="19037" y="19050"/>
                </a:lnTo>
                <a:lnTo>
                  <a:pt x="19037" y="13970"/>
                </a:lnTo>
                <a:lnTo>
                  <a:pt x="19304" y="13970"/>
                </a:lnTo>
                <a:lnTo>
                  <a:pt x="19304" y="19050"/>
                </a:lnTo>
                <a:lnTo>
                  <a:pt x="8238744" y="19050"/>
                </a:lnTo>
                <a:lnTo>
                  <a:pt x="8238744" y="0"/>
                </a:lnTo>
                <a:lnTo>
                  <a:pt x="19304" y="0"/>
                </a:lnTo>
                <a:lnTo>
                  <a:pt x="14211" y="0"/>
                </a:lnTo>
                <a:lnTo>
                  <a:pt x="14211" y="13970"/>
                </a:lnTo>
                <a:lnTo>
                  <a:pt x="9144" y="19050"/>
                </a:lnTo>
                <a:lnTo>
                  <a:pt x="9144" y="13970"/>
                </a:lnTo>
                <a:lnTo>
                  <a:pt x="14211" y="13970"/>
                </a:lnTo>
                <a:lnTo>
                  <a:pt x="14211" y="0"/>
                </a:lnTo>
                <a:lnTo>
                  <a:pt x="9144" y="0"/>
                </a:lnTo>
                <a:lnTo>
                  <a:pt x="254" y="0"/>
                </a:lnTo>
                <a:lnTo>
                  <a:pt x="254" y="759714"/>
                </a:lnTo>
                <a:lnTo>
                  <a:pt x="0" y="759714"/>
                </a:lnTo>
                <a:lnTo>
                  <a:pt x="0" y="847344"/>
                </a:lnTo>
                <a:lnTo>
                  <a:pt x="9144" y="847344"/>
                </a:lnTo>
                <a:lnTo>
                  <a:pt x="9144" y="857250"/>
                </a:lnTo>
                <a:lnTo>
                  <a:pt x="8229600" y="857250"/>
                </a:lnTo>
                <a:lnTo>
                  <a:pt x="8229854" y="857250"/>
                </a:lnTo>
                <a:lnTo>
                  <a:pt x="8238744" y="857250"/>
                </a:lnTo>
                <a:lnTo>
                  <a:pt x="8248904" y="857250"/>
                </a:lnTo>
                <a:lnTo>
                  <a:pt x="8248904" y="75971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Khoảng</a:t>
            </a:r>
            <a:r>
              <a:rPr dirty="0" spc="-25"/>
              <a:t> </a:t>
            </a:r>
            <a:r>
              <a:rPr dirty="0" spc="-5"/>
              <a:t>cách</a:t>
            </a:r>
            <a:r>
              <a:rPr dirty="0" spc="-20"/>
              <a:t> </a:t>
            </a:r>
            <a:r>
              <a:rPr dirty="0"/>
              <a:t>của</a:t>
            </a:r>
            <a:r>
              <a:rPr dirty="0" spc="-15"/>
              <a:t> </a:t>
            </a:r>
            <a:r>
              <a:rPr dirty="0"/>
              <a:t>các</a:t>
            </a:r>
            <a:r>
              <a:rPr dirty="0" spc="-15"/>
              <a:t> </a:t>
            </a:r>
            <a:r>
              <a:rPr dirty="0" spc="-5"/>
              <a:t>láng</a:t>
            </a:r>
            <a:r>
              <a:rPr dirty="0" spc="-25"/>
              <a:t> </a:t>
            </a:r>
            <a:r>
              <a:rPr dirty="0" spc="-5"/>
              <a:t>giềng</a:t>
            </a:r>
            <a:r>
              <a:rPr dirty="0" spc="-20"/>
              <a:t> </a:t>
            </a:r>
            <a:r>
              <a:rPr dirty="0" spc="-5"/>
              <a:t>(1)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1835149"/>
            <a:ext cx="501713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  <a:tab pos="1282065" algn="l"/>
              </a:tabLst>
            </a:pPr>
            <a:r>
              <a:rPr dirty="0" sz="2200">
                <a:latin typeface="Arial MT"/>
                <a:cs typeface="Arial MT"/>
              </a:rPr>
              <a:t>Xét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985">
                <a:latin typeface="Arial MT"/>
                <a:cs typeface="Arial MT"/>
              </a:rPr>
              <a:t>ậ</a:t>
            </a:r>
            <a:r>
              <a:rPr dirty="0" sz="2200">
                <a:latin typeface="Arial MT"/>
                <a:cs typeface="Arial MT"/>
              </a:rPr>
              <a:t>p</a:t>
            </a:r>
            <a:r>
              <a:rPr dirty="0" sz="2200">
                <a:latin typeface="Arial MT"/>
                <a:cs typeface="Arial MT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NB(z</a:t>
            </a:r>
            <a:r>
              <a:rPr dirty="0" sz="2200">
                <a:latin typeface="Courier New"/>
                <a:cs typeface="Courier New"/>
              </a:rPr>
              <a:t>)</a:t>
            </a:r>
            <a:r>
              <a:rPr dirty="0" sz="2200" spc="-685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–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ồ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i="1">
                <a:latin typeface="Courier New"/>
                <a:cs typeface="Courier New"/>
              </a:rPr>
              <a:t>k</a:t>
            </a:r>
            <a:r>
              <a:rPr dirty="0" sz="2200" spc="-705" i="1">
                <a:latin typeface="Courier New"/>
                <a:cs typeface="Courier New"/>
              </a:rPr>
              <a:t> </a:t>
            </a:r>
            <a:r>
              <a:rPr dirty="0" sz="2200" spc="-5">
                <a:latin typeface="Arial MT"/>
                <a:cs typeface="Arial MT"/>
              </a:rPr>
              <a:t>v</a:t>
            </a:r>
            <a:r>
              <a:rPr dirty="0" sz="2200">
                <a:latin typeface="Arial MT"/>
                <a:cs typeface="Arial MT"/>
              </a:rPr>
              <a:t>í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  </a:t>
            </a:r>
            <a:r>
              <a:rPr dirty="0" sz="2200" spc="-5">
                <a:latin typeface="Arial MT"/>
                <a:cs typeface="Arial MT"/>
              </a:rPr>
              <a:t>nh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ví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980">
                <a:latin typeface="Arial MT"/>
                <a:cs typeface="Arial MT"/>
              </a:rPr>
              <a:t>ụ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 spc="-5">
                <a:latin typeface="Arial MT"/>
                <a:cs typeface="Arial MT"/>
              </a:rPr>
              <a:t>p/d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oá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z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8740" y="2068321"/>
            <a:ext cx="1508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test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instance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z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200" y="2415539"/>
            <a:ext cx="9144000" cy="1806575"/>
            <a:chOff x="457200" y="2415539"/>
            <a:chExt cx="9144000" cy="1806575"/>
          </a:xfrm>
        </p:grpSpPr>
        <p:sp>
          <p:nvSpPr>
            <p:cNvPr id="8" name="object 8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1779" y="2433827"/>
              <a:ext cx="1560576" cy="178767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93139" y="2586482"/>
            <a:ext cx="5102225" cy="360997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just" marL="641350" marR="140335" indent="-172085">
              <a:lnSpc>
                <a:spcPct val="93900"/>
              </a:lnSpc>
              <a:spcBef>
                <a:spcPts val="244"/>
              </a:spcBef>
              <a:buClr>
                <a:srgbClr val="3B822F"/>
              </a:buClr>
              <a:buChar char="•"/>
              <a:tabLst>
                <a:tab pos="641350" algn="l"/>
              </a:tabLst>
            </a:pP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(lán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894">
                <a:latin typeface="Arial MT"/>
                <a:cs typeface="Arial MT"/>
              </a:rPr>
              <a:t>ấ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nà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có  </a:t>
            </a:r>
            <a:r>
              <a:rPr dirty="0" sz="2000" spc="-5">
                <a:latin typeface="Arial MT"/>
                <a:cs typeface="Arial MT"/>
              </a:rPr>
              <a:t>kh</a:t>
            </a:r>
            <a:r>
              <a:rPr dirty="0" sz="2000" spc="-10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nha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đế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z</a:t>
            </a:r>
            <a:endParaRPr sz="2400">
              <a:latin typeface="Courier New"/>
              <a:cs typeface="Courier New"/>
            </a:endParaRPr>
          </a:p>
          <a:p>
            <a:pPr algn="just" marL="640715" marR="41910" indent="-171450">
              <a:lnSpc>
                <a:spcPct val="95700"/>
              </a:lnSpc>
              <a:spcBef>
                <a:spcPts val="755"/>
              </a:spcBef>
              <a:buClr>
                <a:srgbClr val="3B822F"/>
              </a:buClr>
              <a:buChar char="•"/>
              <a:tabLst>
                <a:tab pos="641350" algn="l"/>
              </a:tabLst>
            </a:pPr>
            <a:r>
              <a:rPr dirty="0" sz="2000" spc="-10">
                <a:latin typeface="Arial MT"/>
                <a:cs typeface="Arial MT"/>
              </a:rPr>
              <a:t>Cá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lán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nà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ư</a:t>
            </a:r>
            <a:r>
              <a:rPr dirty="0" sz="2000" spc="-695">
                <a:latin typeface="Arial MT"/>
                <a:cs typeface="Arial MT"/>
              </a:rPr>
              <a:t>ở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345">
                <a:latin typeface="Arial MT"/>
                <a:cs typeface="Arial MT"/>
              </a:rPr>
              <a:t>ư  </a:t>
            </a:r>
            <a:r>
              <a:rPr dirty="0" sz="2000" spc="-10">
                <a:latin typeface="Arial MT"/>
                <a:cs typeface="Arial MT"/>
              </a:rPr>
              <a:t>nha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vi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p/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oáncho  </a:t>
            </a:r>
            <a:r>
              <a:rPr dirty="0" sz="2400" spc="-5">
                <a:latin typeface="Courier New"/>
                <a:cs typeface="Courier New"/>
              </a:rPr>
              <a:t>z</a:t>
            </a:r>
            <a:r>
              <a:rPr dirty="0" sz="2000" spc="-5">
                <a:latin typeface="Arial MT"/>
                <a:cs typeface="Arial MT"/>
              </a:rPr>
              <a:t>?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→ </a:t>
            </a:r>
            <a:r>
              <a:rPr dirty="0" sz="2000" spc="-10">
                <a:latin typeface="Arial MT"/>
                <a:cs typeface="Arial MT"/>
              </a:rPr>
              <a:t>KHÔNG!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ct val="97200"/>
              </a:lnSpc>
              <a:spcBef>
                <a:spcPts val="188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 spc="-5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gá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730">
                <a:latin typeface="Arial MT"/>
                <a:cs typeface="Arial MT"/>
              </a:rPr>
              <a:t>ứ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980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ả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745">
                <a:latin typeface="Arial MT"/>
                <a:cs typeface="Arial MT"/>
              </a:rPr>
              <a:t>ưở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</a:t>
            </a:r>
            <a:r>
              <a:rPr dirty="0" sz="2200" spc="-985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óng  </a:t>
            </a:r>
            <a:r>
              <a:rPr dirty="0" sz="2200">
                <a:latin typeface="Arial MT"/>
                <a:cs typeface="Arial MT"/>
              </a:rPr>
              <a:t>góp)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ỗ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lán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5">
                <a:latin typeface="Arial MT"/>
                <a:cs typeface="Arial MT"/>
              </a:rPr>
              <a:t>i</a:t>
            </a:r>
            <a:r>
              <a:rPr dirty="0" sz="2200" spc="-985">
                <a:latin typeface="Arial MT"/>
                <a:cs typeface="Arial MT"/>
              </a:rPr>
              <a:t>ề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ầ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ấ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tùy  theo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kh</a:t>
            </a:r>
            <a:r>
              <a:rPr dirty="0" sz="2200" spc="-5">
                <a:latin typeface="Arial MT"/>
                <a:cs typeface="Arial MT"/>
              </a:rPr>
              <a:t>o</a:t>
            </a:r>
            <a:r>
              <a:rPr dirty="0" sz="2200" spc="-985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ng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cách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</a:t>
            </a:r>
            <a:r>
              <a:rPr dirty="0" sz="2200" spc="-985">
                <a:latin typeface="Arial MT"/>
                <a:cs typeface="Arial MT"/>
              </a:rPr>
              <a:t>ủ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ó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5">
                <a:latin typeface="Arial MT"/>
                <a:cs typeface="Arial MT"/>
              </a:rPr>
              <a:t>đế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z</a:t>
            </a:r>
            <a:endParaRPr sz="2200">
              <a:latin typeface="Courier New"/>
              <a:cs typeface="Courier New"/>
            </a:endParaRPr>
          </a:p>
          <a:p>
            <a:pPr lvl="1" marL="641350" marR="325755" indent="-171450">
              <a:lnSpc>
                <a:spcPct val="100000"/>
              </a:lnSpc>
              <a:spcBef>
                <a:spcPts val="630"/>
              </a:spcBef>
              <a:buClr>
                <a:srgbClr val="3B822F"/>
              </a:buClr>
              <a:buChar char="•"/>
              <a:tabLst>
                <a:tab pos="641350" algn="l"/>
              </a:tabLst>
            </a:pP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665">
                <a:latin typeface="Arial MT"/>
                <a:cs typeface="Arial MT"/>
              </a:rPr>
              <a:t>ứ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890">
                <a:latin typeface="Arial MT"/>
                <a:cs typeface="Arial MT"/>
              </a:rPr>
              <a:t>ộ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85">
                <a:latin typeface="Arial MT"/>
                <a:cs typeface="Arial MT"/>
              </a:rPr>
              <a:t>ưở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ca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 </a:t>
            </a:r>
            <a:r>
              <a:rPr dirty="0" sz="2000" spc="-10">
                <a:latin typeface="Arial MT"/>
                <a:cs typeface="Arial MT"/>
              </a:rPr>
              <a:t>lán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ầ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95">
                <a:latin typeface="Arial MT"/>
                <a:cs typeface="Arial MT"/>
              </a:rPr>
              <a:t>ơ</a:t>
            </a:r>
            <a:r>
              <a:rPr dirty="0" sz="2000" spc="-10">
                <a:latin typeface="Arial MT"/>
                <a:cs typeface="Arial MT"/>
              </a:rPr>
              <a:t>n!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Các</a:t>
            </a:r>
            <a:r>
              <a:rPr dirty="0" spc="-25"/>
              <a:t> </a:t>
            </a:r>
            <a:r>
              <a:rPr dirty="0"/>
              <a:t>ví</a:t>
            </a:r>
            <a:r>
              <a:rPr dirty="0" spc="-20"/>
              <a:t> </a:t>
            </a:r>
            <a:r>
              <a:rPr dirty="0"/>
              <a:t>dụ</a:t>
            </a:r>
            <a:r>
              <a:rPr dirty="0" spc="-20"/>
              <a:t> </a:t>
            </a:r>
            <a:r>
              <a:rPr dirty="0"/>
              <a:t>của</a:t>
            </a:r>
            <a:r>
              <a:rPr dirty="0" spc="-15"/>
              <a:t> </a:t>
            </a:r>
            <a:r>
              <a:rPr dirty="0" spc="-5"/>
              <a:t>bài</a:t>
            </a:r>
            <a:r>
              <a:rPr dirty="0" spc="-15"/>
              <a:t> </a:t>
            </a:r>
            <a:r>
              <a:rPr dirty="0" spc="-5"/>
              <a:t>toán</a:t>
            </a:r>
            <a:r>
              <a:rPr dirty="0" spc="-20"/>
              <a:t> </a:t>
            </a:r>
            <a:r>
              <a:rPr dirty="0" spc="-5"/>
              <a:t>học</a:t>
            </a:r>
            <a:r>
              <a:rPr dirty="0" spc="-20"/>
              <a:t> </a:t>
            </a:r>
            <a:r>
              <a:rPr dirty="0"/>
              <a:t>máy</a:t>
            </a:r>
            <a:r>
              <a:rPr dirty="0" spc="-15"/>
              <a:t> </a:t>
            </a:r>
            <a:r>
              <a:rPr dirty="0" spc="-5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3139" y="1592344"/>
            <a:ext cx="7378700" cy="225425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400" spc="-5">
                <a:latin typeface="Arial MT"/>
                <a:cs typeface="Arial MT"/>
              </a:rPr>
              <a:t>Bà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toá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phâ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lo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>
                <a:latin typeface="Arial MT"/>
                <a:cs typeface="Arial MT"/>
              </a:rPr>
              <a:t>i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tran</a:t>
            </a:r>
            <a:r>
              <a:rPr dirty="0" sz="2400">
                <a:latin typeface="Arial MT"/>
                <a:cs typeface="Arial MT"/>
              </a:rPr>
              <a:t>g </a:t>
            </a:r>
            <a:r>
              <a:rPr dirty="0" sz="2400" spc="-5">
                <a:latin typeface="Arial MT"/>
                <a:cs typeface="Arial MT"/>
              </a:rPr>
              <a:t>We</a:t>
            </a:r>
            <a:r>
              <a:rPr dirty="0" sz="2400">
                <a:latin typeface="Arial MT"/>
                <a:cs typeface="Arial MT"/>
              </a:rPr>
              <a:t>b </a:t>
            </a: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o </a:t>
            </a:r>
            <a:r>
              <a:rPr dirty="0" sz="2400" spc="-5">
                <a:latin typeface="Arial MT"/>
                <a:cs typeface="Arial MT"/>
              </a:rPr>
              <a:t>cá</a:t>
            </a:r>
            <a:r>
              <a:rPr dirty="0" sz="2400">
                <a:latin typeface="Arial MT"/>
                <a:cs typeface="Arial MT"/>
              </a:rPr>
              <a:t>c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 spc="-15">
                <a:latin typeface="Arial MT"/>
                <a:cs typeface="Arial MT"/>
              </a:rPr>
              <a:t>h</a:t>
            </a:r>
            <a:r>
              <a:rPr dirty="0" sz="2400" spc="-1070">
                <a:latin typeface="Arial MT"/>
                <a:cs typeface="Arial MT"/>
              </a:rPr>
              <a:t>ủ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đề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1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06425" algn="l"/>
              </a:tabLst>
            </a:pPr>
            <a:r>
              <a:rPr dirty="0" sz="2000" spc="-10" b="1">
                <a:latin typeface="Arial"/>
                <a:cs typeface="Arial"/>
              </a:rPr>
              <a:t>T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10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We</a:t>
            </a:r>
            <a:r>
              <a:rPr dirty="0" sz="2000" spc="-5">
                <a:latin typeface="Arial MT"/>
                <a:cs typeface="Arial MT"/>
              </a:rPr>
              <a:t>b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he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890">
                <a:latin typeface="Arial MT"/>
                <a:cs typeface="Arial MT"/>
              </a:rPr>
              <a:t>ề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ã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665">
                <a:latin typeface="Arial MT"/>
                <a:cs typeface="Arial MT"/>
              </a:rPr>
              <a:t>ư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20395" algn="l"/>
              </a:tabLst>
            </a:pPr>
            <a:r>
              <a:rPr dirty="0" sz="2000" spc="-5" b="1">
                <a:latin typeface="Arial"/>
                <a:cs typeface="Arial"/>
              </a:rPr>
              <a:t>P</a:t>
            </a:r>
            <a:r>
              <a:rPr dirty="0" sz="2000" spc="-5">
                <a:latin typeface="Arial MT"/>
                <a:cs typeface="Arial MT"/>
              </a:rPr>
              <a:t>:	</a:t>
            </a:r>
            <a:r>
              <a:rPr dirty="0" sz="2000" spc="-505">
                <a:latin typeface="Arial MT"/>
                <a:cs typeface="Arial MT"/>
              </a:rPr>
              <a:t>Tỷ</a:t>
            </a:r>
            <a:r>
              <a:rPr dirty="0" sz="2000" spc="-35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lệ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(%)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Web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65">
                <a:latin typeface="Arial MT"/>
                <a:cs typeface="Arial MT"/>
              </a:rPr>
              <a:t>được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phân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loại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chính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xác</a:t>
            </a:r>
            <a:endParaRPr sz="2000">
              <a:latin typeface="Arial MT"/>
              <a:cs typeface="Arial MT"/>
            </a:endParaRPr>
          </a:p>
          <a:p>
            <a:pPr marL="240665" marR="5080" indent="-22860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20395" algn="l"/>
              </a:tabLst>
            </a:pPr>
            <a:r>
              <a:rPr dirty="0" sz="2000" spc="-10" b="1">
                <a:latin typeface="Arial"/>
                <a:cs typeface="Arial"/>
              </a:rPr>
              <a:t>E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Web</a:t>
            </a:r>
            <a:r>
              <a:rPr dirty="0" sz="2000" spc="-5">
                <a:latin typeface="Arial MT"/>
                <a:cs typeface="Arial MT"/>
              </a:rPr>
              <a:t>,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ron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ran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We</a:t>
            </a:r>
            <a:r>
              <a:rPr dirty="0" sz="2000" spc="-5">
                <a:latin typeface="Arial MT"/>
                <a:cs typeface="Arial MT"/>
              </a:rPr>
              <a:t>b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  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ủ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đề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2200" y="4267199"/>
            <a:ext cx="4380230" cy="1085850"/>
            <a:chOff x="2362200" y="4267199"/>
            <a:chExt cx="4380230" cy="1085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0" y="4267199"/>
              <a:ext cx="1865376" cy="10858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9855" y="4600956"/>
              <a:ext cx="933450" cy="704850"/>
            </a:xfrm>
            <a:custGeom>
              <a:avLst/>
              <a:gdLst/>
              <a:ahLst/>
              <a:cxnLst/>
              <a:rect l="l" t="t" r="r" b="b"/>
              <a:pathLst>
                <a:path w="933450" h="704850">
                  <a:moveTo>
                    <a:pt x="472440" y="19205"/>
                  </a:moveTo>
                  <a:lnTo>
                    <a:pt x="472440" y="1524"/>
                  </a:lnTo>
                  <a:lnTo>
                    <a:pt x="467106" y="0"/>
                  </a:lnTo>
                  <a:lnTo>
                    <a:pt x="421706" y="995"/>
                  </a:lnTo>
                  <a:lnTo>
                    <a:pt x="376135" y="5964"/>
                  </a:lnTo>
                  <a:lnTo>
                    <a:pt x="330301" y="14844"/>
                  </a:lnTo>
                  <a:lnTo>
                    <a:pt x="284871" y="27574"/>
                  </a:lnTo>
                  <a:lnTo>
                    <a:pt x="240515" y="44089"/>
                  </a:lnTo>
                  <a:lnTo>
                    <a:pt x="197902" y="64329"/>
                  </a:lnTo>
                  <a:lnTo>
                    <a:pt x="157700" y="88230"/>
                  </a:lnTo>
                  <a:lnTo>
                    <a:pt x="120579" y="115729"/>
                  </a:lnTo>
                  <a:lnTo>
                    <a:pt x="87207" y="146765"/>
                  </a:lnTo>
                  <a:lnTo>
                    <a:pt x="58254" y="181276"/>
                  </a:lnTo>
                  <a:lnTo>
                    <a:pt x="34387" y="219197"/>
                  </a:lnTo>
                  <a:lnTo>
                    <a:pt x="16277" y="260468"/>
                  </a:lnTo>
                  <a:lnTo>
                    <a:pt x="4591" y="305025"/>
                  </a:lnTo>
                  <a:lnTo>
                    <a:pt x="0" y="352806"/>
                  </a:lnTo>
                  <a:lnTo>
                    <a:pt x="0" y="361950"/>
                  </a:lnTo>
                  <a:lnTo>
                    <a:pt x="6327" y="408880"/>
                  </a:lnTo>
                  <a:lnTo>
                    <a:pt x="19050" y="451577"/>
                  </a:lnTo>
                  <a:lnTo>
                    <a:pt x="19050" y="352044"/>
                  </a:lnTo>
                  <a:lnTo>
                    <a:pt x="23754" y="306400"/>
                  </a:lnTo>
                  <a:lnTo>
                    <a:pt x="35262" y="263991"/>
                  </a:lnTo>
                  <a:lnTo>
                    <a:pt x="52919" y="224849"/>
                  </a:lnTo>
                  <a:lnTo>
                    <a:pt x="76074" y="189004"/>
                  </a:lnTo>
                  <a:lnTo>
                    <a:pt x="104073" y="156491"/>
                  </a:lnTo>
                  <a:lnTo>
                    <a:pt x="136263" y="127340"/>
                  </a:lnTo>
                  <a:lnTo>
                    <a:pt x="171992" y="101584"/>
                  </a:lnTo>
                  <a:lnTo>
                    <a:pt x="210607" y="79255"/>
                  </a:lnTo>
                  <a:lnTo>
                    <a:pt x="251455" y="60385"/>
                  </a:lnTo>
                  <a:lnTo>
                    <a:pt x="293884" y="45006"/>
                  </a:lnTo>
                  <a:lnTo>
                    <a:pt x="337240" y="33151"/>
                  </a:lnTo>
                  <a:lnTo>
                    <a:pt x="380870" y="24852"/>
                  </a:lnTo>
                  <a:lnTo>
                    <a:pt x="424122" y="20141"/>
                  </a:lnTo>
                  <a:lnTo>
                    <a:pt x="461010" y="19187"/>
                  </a:lnTo>
                  <a:lnTo>
                    <a:pt x="461010" y="16764"/>
                  </a:lnTo>
                  <a:lnTo>
                    <a:pt x="466344" y="19050"/>
                  </a:lnTo>
                  <a:lnTo>
                    <a:pt x="472440" y="19205"/>
                  </a:lnTo>
                  <a:close/>
                </a:path>
                <a:path w="933450" h="704850">
                  <a:moveTo>
                    <a:pt x="466738" y="685789"/>
                  </a:moveTo>
                  <a:lnTo>
                    <a:pt x="424122" y="684607"/>
                  </a:lnTo>
                  <a:lnTo>
                    <a:pt x="375820" y="679191"/>
                  </a:lnTo>
                  <a:lnTo>
                    <a:pt x="329330" y="669767"/>
                  </a:lnTo>
                  <a:lnTo>
                    <a:pt x="283314" y="656315"/>
                  </a:lnTo>
                  <a:lnTo>
                    <a:pt x="238551" y="638874"/>
                  </a:lnTo>
                  <a:lnTo>
                    <a:pt x="195820" y="617483"/>
                  </a:lnTo>
                  <a:lnTo>
                    <a:pt x="155900" y="592181"/>
                  </a:lnTo>
                  <a:lnTo>
                    <a:pt x="119570" y="563007"/>
                  </a:lnTo>
                  <a:lnTo>
                    <a:pt x="87611" y="530000"/>
                  </a:lnTo>
                  <a:lnTo>
                    <a:pt x="60799" y="493200"/>
                  </a:lnTo>
                  <a:lnTo>
                    <a:pt x="39916" y="452644"/>
                  </a:lnTo>
                  <a:lnTo>
                    <a:pt x="25740" y="408373"/>
                  </a:lnTo>
                  <a:lnTo>
                    <a:pt x="19050" y="360426"/>
                  </a:lnTo>
                  <a:lnTo>
                    <a:pt x="19050" y="451577"/>
                  </a:lnTo>
                  <a:lnTo>
                    <a:pt x="38357" y="492757"/>
                  </a:lnTo>
                  <a:lnTo>
                    <a:pt x="62800" y="529636"/>
                  </a:lnTo>
                  <a:lnTo>
                    <a:pt x="92024" y="563097"/>
                  </a:lnTo>
                  <a:lnTo>
                    <a:pt x="125399" y="593106"/>
                  </a:lnTo>
                  <a:lnTo>
                    <a:pt x="162296" y="619629"/>
                  </a:lnTo>
                  <a:lnTo>
                    <a:pt x="202086" y="642633"/>
                  </a:lnTo>
                  <a:lnTo>
                    <a:pt x="244140" y="662083"/>
                  </a:lnTo>
                  <a:lnTo>
                    <a:pt x="287828" y="677946"/>
                  </a:lnTo>
                  <a:lnTo>
                    <a:pt x="332521" y="690188"/>
                  </a:lnTo>
                  <a:lnTo>
                    <a:pt x="377591" y="698775"/>
                  </a:lnTo>
                  <a:lnTo>
                    <a:pt x="421706" y="703597"/>
                  </a:lnTo>
                  <a:lnTo>
                    <a:pt x="457200" y="704605"/>
                  </a:lnTo>
                  <a:lnTo>
                    <a:pt x="457200" y="690372"/>
                  </a:lnTo>
                  <a:lnTo>
                    <a:pt x="461010" y="685800"/>
                  </a:lnTo>
                  <a:lnTo>
                    <a:pt x="466738" y="685789"/>
                  </a:lnTo>
                  <a:close/>
                </a:path>
                <a:path w="933450" h="704850">
                  <a:moveTo>
                    <a:pt x="467106" y="704850"/>
                  </a:moveTo>
                  <a:lnTo>
                    <a:pt x="466344" y="685800"/>
                  </a:lnTo>
                  <a:lnTo>
                    <a:pt x="461010" y="685800"/>
                  </a:lnTo>
                  <a:lnTo>
                    <a:pt x="457200" y="690372"/>
                  </a:lnTo>
                  <a:lnTo>
                    <a:pt x="457200" y="700278"/>
                  </a:lnTo>
                  <a:lnTo>
                    <a:pt x="460888" y="704703"/>
                  </a:lnTo>
                  <a:lnTo>
                    <a:pt x="464820" y="704809"/>
                  </a:lnTo>
                  <a:lnTo>
                    <a:pt x="467106" y="704850"/>
                  </a:lnTo>
                  <a:close/>
                </a:path>
                <a:path w="933450" h="704850">
                  <a:moveTo>
                    <a:pt x="460888" y="704703"/>
                  </a:moveTo>
                  <a:lnTo>
                    <a:pt x="457200" y="700278"/>
                  </a:lnTo>
                  <a:lnTo>
                    <a:pt x="457200" y="704605"/>
                  </a:lnTo>
                  <a:lnTo>
                    <a:pt x="460888" y="704703"/>
                  </a:lnTo>
                  <a:close/>
                </a:path>
                <a:path w="933450" h="704850">
                  <a:moveTo>
                    <a:pt x="466344" y="704850"/>
                  </a:moveTo>
                  <a:lnTo>
                    <a:pt x="460888" y="704703"/>
                  </a:lnTo>
                  <a:lnTo>
                    <a:pt x="461010" y="704850"/>
                  </a:lnTo>
                  <a:lnTo>
                    <a:pt x="466344" y="704850"/>
                  </a:lnTo>
                  <a:close/>
                </a:path>
                <a:path w="933450" h="704850">
                  <a:moveTo>
                    <a:pt x="466344" y="19050"/>
                  </a:moveTo>
                  <a:lnTo>
                    <a:pt x="461010" y="16764"/>
                  </a:lnTo>
                  <a:lnTo>
                    <a:pt x="462534" y="18288"/>
                  </a:lnTo>
                  <a:lnTo>
                    <a:pt x="464820" y="19050"/>
                  </a:lnTo>
                  <a:lnTo>
                    <a:pt x="466344" y="19050"/>
                  </a:lnTo>
                  <a:close/>
                </a:path>
                <a:path w="933450" h="704850">
                  <a:moveTo>
                    <a:pt x="466344" y="19050"/>
                  </a:moveTo>
                  <a:lnTo>
                    <a:pt x="464820" y="19050"/>
                  </a:lnTo>
                  <a:lnTo>
                    <a:pt x="462534" y="18288"/>
                  </a:lnTo>
                  <a:lnTo>
                    <a:pt x="461010" y="16764"/>
                  </a:lnTo>
                  <a:lnTo>
                    <a:pt x="461010" y="19187"/>
                  </a:lnTo>
                  <a:lnTo>
                    <a:pt x="466344" y="19050"/>
                  </a:lnTo>
                  <a:close/>
                </a:path>
                <a:path w="933450" h="704850">
                  <a:moveTo>
                    <a:pt x="476250" y="700278"/>
                  </a:moveTo>
                  <a:lnTo>
                    <a:pt x="476250" y="690372"/>
                  </a:lnTo>
                  <a:lnTo>
                    <a:pt x="472440" y="685800"/>
                  </a:lnTo>
                  <a:lnTo>
                    <a:pt x="466344" y="685800"/>
                  </a:lnTo>
                  <a:lnTo>
                    <a:pt x="467106" y="704850"/>
                  </a:lnTo>
                  <a:lnTo>
                    <a:pt x="471792" y="704735"/>
                  </a:lnTo>
                  <a:lnTo>
                    <a:pt x="476250" y="700278"/>
                  </a:lnTo>
                  <a:close/>
                </a:path>
                <a:path w="933450" h="704850">
                  <a:moveTo>
                    <a:pt x="914400" y="450403"/>
                  </a:moveTo>
                  <a:lnTo>
                    <a:pt x="914400" y="352806"/>
                  </a:lnTo>
                  <a:lnTo>
                    <a:pt x="909684" y="398484"/>
                  </a:lnTo>
                  <a:lnTo>
                    <a:pt x="898148" y="440917"/>
                  </a:lnTo>
                  <a:lnTo>
                    <a:pt x="880445" y="480075"/>
                  </a:lnTo>
                  <a:lnTo>
                    <a:pt x="857233" y="515926"/>
                  </a:lnTo>
                  <a:lnTo>
                    <a:pt x="829166" y="548440"/>
                  </a:lnTo>
                  <a:lnTo>
                    <a:pt x="796902" y="577585"/>
                  </a:lnTo>
                  <a:lnTo>
                    <a:pt x="761095" y="603332"/>
                  </a:lnTo>
                  <a:lnTo>
                    <a:pt x="722401" y="625649"/>
                  </a:lnTo>
                  <a:lnTo>
                    <a:pt x="681476" y="644505"/>
                  </a:lnTo>
                  <a:lnTo>
                    <a:pt x="638976" y="659870"/>
                  </a:lnTo>
                  <a:lnTo>
                    <a:pt x="595558" y="671713"/>
                  </a:lnTo>
                  <a:lnTo>
                    <a:pt x="551875" y="680003"/>
                  </a:lnTo>
                  <a:lnTo>
                    <a:pt x="508585" y="684708"/>
                  </a:lnTo>
                  <a:lnTo>
                    <a:pt x="466738" y="685789"/>
                  </a:lnTo>
                  <a:lnTo>
                    <a:pt x="472440" y="685800"/>
                  </a:lnTo>
                  <a:lnTo>
                    <a:pt x="476250" y="690372"/>
                  </a:lnTo>
                  <a:lnTo>
                    <a:pt x="476250" y="704626"/>
                  </a:lnTo>
                  <a:lnTo>
                    <a:pt x="511794" y="703758"/>
                  </a:lnTo>
                  <a:lnTo>
                    <a:pt x="557388" y="698722"/>
                  </a:lnTo>
                  <a:lnTo>
                    <a:pt x="603224" y="689799"/>
                  </a:lnTo>
                  <a:lnTo>
                    <a:pt x="648638" y="677050"/>
                  </a:lnTo>
                  <a:lnTo>
                    <a:pt x="692966" y="660532"/>
                  </a:lnTo>
                  <a:lnTo>
                    <a:pt x="735543" y="640306"/>
                  </a:lnTo>
                  <a:lnTo>
                    <a:pt x="775706" y="616429"/>
                  </a:lnTo>
                  <a:lnTo>
                    <a:pt x="812790" y="588961"/>
                  </a:lnTo>
                  <a:lnTo>
                    <a:pt x="846131" y="557961"/>
                  </a:lnTo>
                  <a:lnTo>
                    <a:pt x="875065" y="523488"/>
                  </a:lnTo>
                  <a:lnTo>
                    <a:pt x="898928" y="485601"/>
                  </a:lnTo>
                  <a:lnTo>
                    <a:pt x="914400" y="450403"/>
                  </a:lnTo>
                  <a:close/>
                </a:path>
                <a:path w="933450" h="704850">
                  <a:moveTo>
                    <a:pt x="472440" y="1524"/>
                  </a:moveTo>
                  <a:lnTo>
                    <a:pt x="470154" y="762"/>
                  </a:lnTo>
                  <a:lnTo>
                    <a:pt x="468709" y="39"/>
                  </a:lnTo>
                  <a:lnTo>
                    <a:pt x="467106" y="0"/>
                  </a:lnTo>
                  <a:lnTo>
                    <a:pt x="472440" y="1524"/>
                  </a:lnTo>
                  <a:close/>
                </a:path>
                <a:path w="933450" h="704850">
                  <a:moveTo>
                    <a:pt x="933450" y="352044"/>
                  </a:moveTo>
                  <a:lnTo>
                    <a:pt x="928673" y="304133"/>
                  </a:lnTo>
                  <a:lnTo>
                    <a:pt x="916834" y="259528"/>
                  </a:lnTo>
                  <a:lnTo>
                    <a:pt x="898601" y="218278"/>
                  </a:lnTo>
                  <a:lnTo>
                    <a:pt x="874642" y="180431"/>
                  </a:lnTo>
                  <a:lnTo>
                    <a:pt x="845626" y="146038"/>
                  </a:lnTo>
                  <a:lnTo>
                    <a:pt x="812220" y="115146"/>
                  </a:lnTo>
                  <a:lnTo>
                    <a:pt x="775092" y="87806"/>
                  </a:lnTo>
                  <a:lnTo>
                    <a:pt x="734910" y="64066"/>
                  </a:lnTo>
                  <a:lnTo>
                    <a:pt x="692343" y="43976"/>
                  </a:lnTo>
                  <a:lnTo>
                    <a:pt x="648058" y="27586"/>
                  </a:lnTo>
                  <a:lnTo>
                    <a:pt x="602724" y="14944"/>
                  </a:lnTo>
                  <a:lnTo>
                    <a:pt x="557009" y="6099"/>
                  </a:lnTo>
                  <a:lnTo>
                    <a:pt x="511794" y="1125"/>
                  </a:lnTo>
                  <a:lnTo>
                    <a:pt x="468709" y="39"/>
                  </a:lnTo>
                  <a:lnTo>
                    <a:pt x="470154" y="762"/>
                  </a:lnTo>
                  <a:lnTo>
                    <a:pt x="472440" y="1524"/>
                  </a:lnTo>
                  <a:lnTo>
                    <a:pt x="472440" y="19205"/>
                  </a:lnTo>
                  <a:lnTo>
                    <a:pt x="552113" y="24830"/>
                  </a:lnTo>
                  <a:lnTo>
                    <a:pt x="595862" y="33121"/>
                  </a:lnTo>
                  <a:lnTo>
                    <a:pt x="639319" y="44973"/>
                  </a:lnTo>
                  <a:lnTo>
                    <a:pt x="681830" y="60356"/>
                  </a:lnTo>
                  <a:lnTo>
                    <a:pt x="722746" y="79241"/>
                  </a:lnTo>
                  <a:lnTo>
                    <a:pt x="761414" y="101598"/>
                  </a:lnTo>
                  <a:lnTo>
                    <a:pt x="797182" y="127397"/>
                  </a:lnTo>
                  <a:lnTo>
                    <a:pt x="829398" y="156608"/>
                  </a:lnTo>
                  <a:lnTo>
                    <a:pt x="857412" y="189201"/>
                  </a:lnTo>
                  <a:lnTo>
                    <a:pt x="880570" y="225147"/>
                  </a:lnTo>
                  <a:lnTo>
                    <a:pt x="898222" y="264417"/>
                  </a:lnTo>
                  <a:lnTo>
                    <a:pt x="909716" y="306979"/>
                  </a:lnTo>
                  <a:lnTo>
                    <a:pt x="914400" y="352806"/>
                  </a:lnTo>
                  <a:lnTo>
                    <a:pt x="914400" y="450403"/>
                  </a:lnTo>
                  <a:lnTo>
                    <a:pt x="917056" y="444358"/>
                  </a:lnTo>
                  <a:lnTo>
                    <a:pt x="928785" y="399819"/>
                  </a:lnTo>
                  <a:lnTo>
                    <a:pt x="933450" y="352044"/>
                  </a:lnTo>
                  <a:close/>
                </a:path>
                <a:path w="933450" h="704850">
                  <a:moveTo>
                    <a:pt x="476250" y="704626"/>
                  </a:moveTo>
                  <a:lnTo>
                    <a:pt x="476250" y="700278"/>
                  </a:lnTo>
                  <a:lnTo>
                    <a:pt x="471792" y="704735"/>
                  </a:lnTo>
                  <a:lnTo>
                    <a:pt x="476250" y="704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4495799"/>
              <a:ext cx="924306" cy="857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63900" y="4690364"/>
            <a:ext cx="9398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230" algn="l"/>
              </a:tabLst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600" spc="-1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spc="-5" b="1">
                <a:latin typeface="Arial"/>
                <a:cs typeface="Arial"/>
              </a:rPr>
              <a:t>Which</a:t>
            </a:r>
            <a:endParaRPr sz="16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cat.?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62200" y="4413503"/>
            <a:ext cx="4294505" cy="1566545"/>
            <a:chOff x="2362200" y="4413503"/>
            <a:chExt cx="4294505" cy="1566545"/>
          </a:xfrm>
        </p:grpSpPr>
        <p:sp>
          <p:nvSpPr>
            <p:cNvPr id="11" name="object 11"/>
            <p:cNvSpPr/>
            <p:nvPr/>
          </p:nvSpPr>
          <p:spPr>
            <a:xfrm>
              <a:off x="4335780" y="4413503"/>
              <a:ext cx="548005" cy="939800"/>
            </a:xfrm>
            <a:custGeom>
              <a:avLst/>
              <a:gdLst/>
              <a:ahLst/>
              <a:cxnLst/>
              <a:rect l="l" t="t" r="r" b="b"/>
              <a:pathLst>
                <a:path w="548004" h="939800">
                  <a:moveTo>
                    <a:pt x="547878" y="12954"/>
                  </a:moveTo>
                  <a:lnTo>
                    <a:pt x="534924" y="0"/>
                  </a:lnTo>
                  <a:lnTo>
                    <a:pt x="1524" y="533400"/>
                  </a:lnTo>
                  <a:lnTo>
                    <a:pt x="8001" y="539877"/>
                  </a:lnTo>
                  <a:lnTo>
                    <a:pt x="0" y="544830"/>
                  </a:lnTo>
                  <a:lnTo>
                    <a:pt x="838" y="546290"/>
                  </a:lnTo>
                  <a:lnTo>
                    <a:pt x="1143" y="546798"/>
                  </a:lnTo>
                  <a:lnTo>
                    <a:pt x="230251" y="939546"/>
                  </a:lnTo>
                  <a:lnTo>
                    <a:pt x="252031" y="939546"/>
                  </a:lnTo>
                  <a:lnTo>
                    <a:pt x="66484" y="621474"/>
                  </a:lnTo>
                  <a:lnTo>
                    <a:pt x="344792" y="939546"/>
                  </a:lnTo>
                  <a:lnTo>
                    <a:pt x="370611" y="939546"/>
                  </a:lnTo>
                  <a:lnTo>
                    <a:pt x="52755" y="576300"/>
                  </a:lnTo>
                  <a:lnTo>
                    <a:pt x="536448" y="852678"/>
                  </a:lnTo>
                  <a:lnTo>
                    <a:pt x="546354" y="836676"/>
                  </a:lnTo>
                  <a:lnTo>
                    <a:pt x="55880" y="556412"/>
                  </a:lnTo>
                  <a:lnTo>
                    <a:pt x="540258" y="625602"/>
                  </a:lnTo>
                  <a:lnTo>
                    <a:pt x="542544" y="606552"/>
                  </a:lnTo>
                  <a:lnTo>
                    <a:pt x="42862" y="535178"/>
                  </a:lnTo>
                  <a:lnTo>
                    <a:pt x="544830" y="320040"/>
                  </a:lnTo>
                  <a:lnTo>
                    <a:pt x="537972" y="302514"/>
                  </a:lnTo>
                  <a:lnTo>
                    <a:pt x="48577" y="512254"/>
                  </a:lnTo>
                  <a:lnTo>
                    <a:pt x="547878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2200" y="5353049"/>
              <a:ext cx="924306" cy="1386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5254" y="5353049"/>
              <a:ext cx="1711353" cy="6266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66031" y="5353049"/>
              <a:ext cx="319405" cy="520065"/>
            </a:xfrm>
            <a:custGeom>
              <a:avLst/>
              <a:gdLst/>
              <a:ahLst/>
              <a:cxnLst/>
              <a:rect l="l" t="t" r="r" b="b"/>
              <a:pathLst>
                <a:path w="319404" h="520064">
                  <a:moveTo>
                    <a:pt x="318389" y="203454"/>
                  </a:moveTo>
                  <a:lnTo>
                    <a:pt x="140360" y="0"/>
                  </a:lnTo>
                  <a:lnTo>
                    <a:pt x="114541" y="0"/>
                  </a:lnTo>
                  <a:lnTo>
                    <a:pt x="303911" y="216408"/>
                  </a:lnTo>
                  <a:lnTo>
                    <a:pt x="318389" y="203454"/>
                  </a:lnTo>
                  <a:close/>
                </a:path>
                <a:path w="319404" h="520064">
                  <a:moveTo>
                    <a:pt x="319151" y="509778"/>
                  </a:moveTo>
                  <a:lnTo>
                    <a:pt x="21780" y="0"/>
                  </a:lnTo>
                  <a:lnTo>
                    <a:pt x="0" y="0"/>
                  </a:lnTo>
                  <a:lnTo>
                    <a:pt x="303149" y="519684"/>
                  </a:lnTo>
                  <a:lnTo>
                    <a:pt x="319151" y="5097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056" y="676655"/>
            <a:ext cx="8249284" cy="857250"/>
          </a:xfrm>
          <a:custGeom>
            <a:avLst/>
            <a:gdLst/>
            <a:ahLst/>
            <a:cxnLst/>
            <a:rect l="l" t="t" r="r" b="b"/>
            <a:pathLst>
              <a:path w="8249284" h="857250">
                <a:moveTo>
                  <a:pt x="8248904" y="759714"/>
                </a:moveTo>
                <a:lnTo>
                  <a:pt x="8238744" y="759714"/>
                </a:lnTo>
                <a:lnTo>
                  <a:pt x="8234299" y="759714"/>
                </a:lnTo>
                <a:lnTo>
                  <a:pt x="8234299" y="842645"/>
                </a:lnTo>
                <a:lnTo>
                  <a:pt x="8229854" y="847090"/>
                </a:lnTo>
                <a:lnTo>
                  <a:pt x="8229854" y="842645"/>
                </a:lnTo>
                <a:lnTo>
                  <a:pt x="8234299" y="842645"/>
                </a:lnTo>
                <a:lnTo>
                  <a:pt x="8234299" y="759714"/>
                </a:lnTo>
                <a:lnTo>
                  <a:pt x="8229854" y="759714"/>
                </a:lnTo>
                <a:lnTo>
                  <a:pt x="8229854" y="838200"/>
                </a:lnTo>
                <a:lnTo>
                  <a:pt x="19050" y="838200"/>
                </a:lnTo>
                <a:lnTo>
                  <a:pt x="19050" y="759714"/>
                </a:lnTo>
                <a:lnTo>
                  <a:pt x="19037" y="19050"/>
                </a:lnTo>
                <a:lnTo>
                  <a:pt x="19037" y="13970"/>
                </a:lnTo>
                <a:lnTo>
                  <a:pt x="19304" y="13970"/>
                </a:lnTo>
                <a:lnTo>
                  <a:pt x="19304" y="19050"/>
                </a:lnTo>
                <a:lnTo>
                  <a:pt x="8238744" y="19050"/>
                </a:lnTo>
                <a:lnTo>
                  <a:pt x="8238744" y="0"/>
                </a:lnTo>
                <a:lnTo>
                  <a:pt x="19304" y="0"/>
                </a:lnTo>
                <a:lnTo>
                  <a:pt x="14211" y="0"/>
                </a:lnTo>
                <a:lnTo>
                  <a:pt x="14211" y="13970"/>
                </a:lnTo>
                <a:lnTo>
                  <a:pt x="9144" y="19050"/>
                </a:lnTo>
                <a:lnTo>
                  <a:pt x="9144" y="13970"/>
                </a:lnTo>
                <a:lnTo>
                  <a:pt x="14211" y="13970"/>
                </a:lnTo>
                <a:lnTo>
                  <a:pt x="14211" y="0"/>
                </a:lnTo>
                <a:lnTo>
                  <a:pt x="9144" y="0"/>
                </a:lnTo>
                <a:lnTo>
                  <a:pt x="254" y="0"/>
                </a:lnTo>
                <a:lnTo>
                  <a:pt x="254" y="759714"/>
                </a:lnTo>
                <a:lnTo>
                  <a:pt x="0" y="759714"/>
                </a:lnTo>
                <a:lnTo>
                  <a:pt x="0" y="847344"/>
                </a:lnTo>
                <a:lnTo>
                  <a:pt x="9144" y="847344"/>
                </a:lnTo>
                <a:lnTo>
                  <a:pt x="9144" y="857250"/>
                </a:lnTo>
                <a:lnTo>
                  <a:pt x="8229600" y="857250"/>
                </a:lnTo>
                <a:lnTo>
                  <a:pt x="8229854" y="857250"/>
                </a:lnTo>
                <a:lnTo>
                  <a:pt x="8238744" y="857250"/>
                </a:lnTo>
                <a:lnTo>
                  <a:pt x="8248904" y="857250"/>
                </a:lnTo>
                <a:lnTo>
                  <a:pt x="8248904" y="759714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Khoảng</a:t>
            </a:r>
            <a:r>
              <a:rPr dirty="0" spc="-25"/>
              <a:t> </a:t>
            </a:r>
            <a:r>
              <a:rPr dirty="0" spc="-5"/>
              <a:t>cách</a:t>
            </a:r>
            <a:r>
              <a:rPr dirty="0" spc="-20"/>
              <a:t> </a:t>
            </a:r>
            <a:r>
              <a:rPr dirty="0"/>
              <a:t>của</a:t>
            </a:r>
            <a:r>
              <a:rPr dirty="0" spc="-15"/>
              <a:t> </a:t>
            </a:r>
            <a:r>
              <a:rPr dirty="0"/>
              <a:t>các</a:t>
            </a:r>
            <a:r>
              <a:rPr dirty="0" spc="-15"/>
              <a:t> </a:t>
            </a:r>
            <a:r>
              <a:rPr dirty="0" spc="-5"/>
              <a:t>láng</a:t>
            </a:r>
            <a:r>
              <a:rPr dirty="0" spc="-25"/>
              <a:t> </a:t>
            </a:r>
            <a:r>
              <a:rPr dirty="0" spc="-5"/>
              <a:t>giềng</a:t>
            </a:r>
            <a:r>
              <a:rPr dirty="0" spc="-20"/>
              <a:t> </a:t>
            </a:r>
            <a:r>
              <a:rPr dirty="0" spc="-5"/>
              <a:t>(2)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2850895"/>
            <a:ext cx="34645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 spc="-800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toá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phâ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5">
                <a:latin typeface="Arial MT"/>
                <a:cs typeface="Arial MT"/>
              </a:rPr>
              <a:t>l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 spc="-5">
                <a:latin typeface="Arial MT"/>
                <a:cs typeface="Arial MT"/>
              </a:rPr>
              <a:t>p: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4837" y="3126975"/>
            <a:ext cx="5810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35" i="1">
                <a:latin typeface="Times New Roman"/>
                <a:cs typeface="Times New Roman"/>
              </a:rPr>
              <a:t>x</a:t>
            </a:r>
            <a:r>
              <a:rPr dirty="0" sz="1150" spc="25">
                <a:latin typeface="Symbol"/>
                <a:cs typeface="Symbol"/>
              </a:rPr>
              <a:t></a:t>
            </a:r>
            <a:r>
              <a:rPr dirty="0" sz="1150" i="1">
                <a:latin typeface="Times New Roman"/>
                <a:cs typeface="Times New Roman"/>
              </a:rPr>
              <a:t>NB</a:t>
            </a:r>
            <a:r>
              <a:rPr dirty="0" sz="1150" spc="-170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</a:t>
            </a:r>
            <a:r>
              <a:rPr dirty="0" sz="1150" spc="-155">
                <a:latin typeface="Times New Roman"/>
                <a:cs typeface="Times New Roman"/>
              </a:rPr>
              <a:t> </a:t>
            </a:r>
            <a:r>
              <a:rPr dirty="0" sz="1150" spc="-5" i="1">
                <a:latin typeface="Times New Roman"/>
                <a:cs typeface="Times New Roman"/>
              </a:rPr>
              <a:t>z</a:t>
            </a:r>
            <a:r>
              <a:rPr dirty="0" sz="1150" spc="-180" i="1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739" y="1694433"/>
            <a:ext cx="7886700" cy="144716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66700" algn="l"/>
              </a:tabLst>
            </a:pPr>
            <a:r>
              <a:rPr dirty="0" sz="2200" spc="-5">
                <a:latin typeface="Arial MT"/>
                <a:cs typeface="Arial MT"/>
              </a:rPr>
              <a:t>G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Courier New"/>
                <a:cs typeface="Courier New"/>
              </a:rPr>
              <a:t>v</a:t>
            </a:r>
            <a:r>
              <a:rPr dirty="0" sz="2200" spc="-705">
                <a:latin typeface="Courier New"/>
                <a:cs typeface="Courier New"/>
              </a:rPr>
              <a:t> </a:t>
            </a:r>
            <a:r>
              <a:rPr dirty="0" sz="2200">
                <a:latin typeface="Arial MT"/>
                <a:cs typeface="Arial MT"/>
              </a:rPr>
              <a:t>là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hàm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350">
                <a:latin typeface="Arial MT"/>
                <a:cs typeface="Arial MT"/>
              </a:rPr>
              <a:t>đ</a:t>
            </a:r>
            <a:r>
              <a:rPr dirty="0" sz="2200" spc="-1345">
                <a:latin typeface="Arial MT"/>
                <a:cs typeface="Arial MT"/>
              </a:rPr>
              <a:t>ị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r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980">
                <a:latin typeface="Arial MT"/>
                <a:cs typeface="Arial MT"/>
              </a:rPr>
              <a:t>ố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kh</a:t>
            </a:r>
            <a:r>
              <a:rPr dirty="0" sz="2200" spc="-5">
                <a:latin typeface="Arial MT"/>
                <a:cs typeface="Arial MT"/>
              </a:rPr>
              <a:t>o</a:t>
            </a:r>
            <a:r>
              <a:rPr dirty="0" sz="2200" spc="-985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ng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cách</a:t>
            </a:r>
            <a:endParaRPr sz="2200">
              <a:latin typeface="Arial MT"/>
              <a:cs typeface="Arial MT"/>
            </a:endParaRPr>
          </a:p>
          <a:p>
            <a:pPr lvl="1" marL="666750" indent="-171450">
              <a:lnSpc>
                <a:spcPct val="100000"/>
              </a:lnSpc>
              <a:spcBef>
                <a:spcPts val="244"/>
              </a:spcBef>
              <a:buClr>
                <a:srgbClr val="3B822F"/>
              </a:buClr>
              <a:buChar char="•"/>
              <a:tabLst>
                <a:tab pos="666750" algn="l"/>
                <a:tab pos="2580640" algn="l"/>
              </a:tabLst>
            </a:pPr>
            <a:r>
              <a:rPr dirty="0" sz="1800" spc="-650">
                <a:latin typeface="Arial MT"/>
                <a:cs typeface="Arial MT"/>
              </a:rPr>
              <a:t>Đố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t giá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r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spc="-10">
                <a:latin typeface="Courier New"/>
                <a:cs typeface="Courier New"/>
              </a:rPr>
              <a:t>d(x,z</a:t>
            </a:r>
            <a:r>
              <a:rPr dirty="0" sz="1800" spc="-5">
                <a:latin typeface="Courier New"/>
                <a:cs typeface="Courier New"/>
              </a:rPr>
              <a:t>)</a:t>
            </a:r>
            <a:r>
              <a:rPr dirty="0" sz="1800" spc="-605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–</a:t>
            </a:r>
            <a:r>
              <a:rPr dirty="0" sz="1800" spc="-5">
                <a:latin typeface="Arial MT"/>
                <a:cs typeface="Arial MT"/>
              </a:rPr>
              <a:t> k</a:t>
            </a:r>
            <a:r>
              <a:rPr dirty="0" sz="1800">
                <a:latin typeface="Arial MT"/>
                <a:cs typeface="Arial MT"/>
              </a:rPr>
              <a:t>ho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các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 spc="-595">
                <a:latin typeface="Arial MT"/>
                <a:cs typeface="Arial MT"/>
              </a:rPr>
              <a:t>ữ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x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>
                <a:latin typeface="Arial MT"/>
                <a:cs typeface="Arial MT"/>
              </a:rPr>
              <a:t>và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z</a:t>
            </a:r>
            <a:endParaRPr sz="1800">
              <a:latin typeface="Courier New"/>
              <a:cs typeface="Courier New"/>
            </a:endParaRPr>
          </a:p>
          <a:p>
            <a:pPr marL="666750" indent="-171450">
              <a:lnSpc>
                <a:spcPct val="100000"/>
              </a:lnSpc>
              <a:spcBef>
                <a:spcPts val="215"/>
              </a:spcBef>
              <a:buClr>
                <a:srgbClr val="3B822F"/>
              </a:buClr>
              <a:buChar char="•"/>
              <a:tabLst>
                <a:tab pos="666750" algn="l"/>
              </a:tabLst>
            </a:pPr>
            <a:r>
              <a:rPr dirty="0" sz="1800" spc="-10">
                <a:latin typeface="Courier New"/>
                <a:cs typeface="Courier New"/>
              </a:rPr>
              <a:t>v(x,z</a:t>
            </a:r>
            <a:r>
              <a:rPr dirty="0" sz="1800" spc="-5">
                <a:latin typeface="Courier New"/>
                <a:cs typeface="Courier New"/>
              </a:rPr>
              <a:t>)</a:t>
            </a:r>
            <a:r>
              <a:rPr dirty="0" sz="1800" spc="-110">
                <a:latin typeface="Courier New"/>
                <a:cs typeface="Courier New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900">
                <a:latin typeface="Arial MT"/>
                <a:cs typeface="Arial MT"/>
              </a:rPr>
              <a:t>ỷ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ngh</a:t>
            </a:r>
            <a:r>
              <a:rPr dirty="0" sz="1800" spc="-1405">
                <a:latin typeface="Arial MT"/>
                <a:cs typeface="Arial MT"/>
              </a:rPr>
              <a:t>ị</a:t>
            </a:r>
            <a:r>
              <a:rPr dirty="0" sz="1800">
                <a:latin typeface="Arial MT"/>
                <a:cs typeface="Arial MT"/>
              </a:rPr>
              <a:t>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 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d(x,z)</a:t>
            </a:r>
            <a:endParaRPr sz="1800">
              <a:latin typeface="Courier New"/>
              <a:cs typeface="Courier New"/>
            </a:endParaRPr>
          </a:p>
          <a:p>
            <a:pPr marL="3997960">
              <a:lnSpc>
                <a:spcPct val="100000"/>
              </a:lnSpc>
              <a:spcBef>
                <a:spcPts val="710"/>
              </a:spcBef>
              <a:tabLst>
                <a:tab pos="5457190" algn="l"/>
              </a:tabLst>
            </a:pPr>
            <a:r>
              <a:rPr dirty="0" sz="1650" spc="55" i="1">
                <a:latin typeface="Times New Roman"/>
                <a:cs typeface="Times New Roman"/>
              </a:rPr>
              <a:t>c</a:t>
            </a:r>
            <a:r>
              <a:rPr dirty="0" sz="1650" spc="130">
                <a:latin typeface="Times New Roman"/>
                <a:cs typeface="Times New Roman"/>
              </a:rPr>
              <a:t>(</a:t>
            </a:r>
            <a:r>
              <a:rPr dirty="0" sz="1650" spc="95" i="1">
                <a:latin typeface="Times New Roman"/>
                <a:cs typeface="Times New Roman"/>
              </a:rPr>
              <a:t>z</a:t>
            </a:r>
            <a:r>
              <a:rPr dirty="0" sz="1650" spc="-5">
                <a:latin typeface="Times New Roman"/>
                <a:cs typeface="Times New Roman"/>
              </a:rPr>
              <a:t>)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Symbol"/>
                <a:cs typeface="Symbol"/>
              </a:rPr>
              <a:t>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arg</a:t>
            </a:r>
            <a:r>
              <a:rPr dirty="0" sz="1650" spc="-105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max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baseline="-8454" sz="3450">
                <a:latin typeface="Symbol"/>
                <a:cs typeface="Symbol"/>
              </a:rPr>
              <a:t></a:t>
            </a:r>
            <a:r>
              <a:rPr dirty="0" baseline="-8454" sz="3450" spc="-487">
                <a:latin typeface="Times New Roman"/>
                <a:cs typeface="Times New Roman"/>
              </a:rPr>
              <a:t> </a:t>
            </a:r>
            <a:r>
              <a:rPr dirty="0" sz="1650" spc="55" i="1">
                <a:latin typeface="Times New Roman"/>
                <a:cs typeface="Times New Roman"/>
              </a:rPr>
              <a:t>v</a:t>
            </a:r>
            <a:r>
              <a:rPr dirty="0" sz="1650" spc="-5">
                <a:latin typeface="Times New Roman"/>
                <a:cs typeface="Times New Roman"/>
              </a:rPr>
              <a:t>(</a:t>
            </a:r>
            <a:r>
              <a:rPr dirty="0" sz="1650" spc="-270">
                <a:latin typeface="Times New Roman"/>
                <a:cs typeface="Times New Roman"/>
              </a:rPr>
              <a:t> </a:t>
            </a:r>
            <a:r>
              <a:rPr dirty="0" sz="1650" spc="30" i="1">
                <a:latin typeface="Times New Roman"/>
                <a:cs typeface="Times New Roman"/>
              </a:rPr>
              <a:t>x</a:t>
            </a:r>
            <a:r>
              <a:rPr dirty="0" sz="1650" spc="-5">
                <a:latin typeface="Times New Roman"/>
                <a:cs typeface="Times New Roman"/>
              </a:rPr>
              <a:t>,</a:t>
            </a:r>
            <a:r>
              <a:rPr dirty="0" sz="1650" spc="-110">
                <a:latin typeface="Times New Roman"/>
                <a:cs typeface="Times New Roman"/>
              </a:rPr>
              <a:t> </a:t>
            </a:r>
            <a:r>
              <a:rPr dirty="0" sz="1650" spc="90" i="1">
                <a:latin typeface="Times New Roman"/>
                <a:cs typeface="Times New Roman"/>
              </a:rPr>
              <a:t>z</a:t>
            </a:r>
            <a:r>
              <a:rPr dirty="0" sz="1650" spc="-5">
                <a:latin typeface="Times New Roman"/>
                <a:cs typeface="Times New Roman"/>
              </a:rPr>
              <a:t>)</a:t>
            </a:r>
            <a:r>
              <a:rPr dirty="0" sz="1650" spc="15">
                <a:latin typeface="Times New Roman"/>
                <a:cs typeface="Times New Roman"/>
              </a:rPr>
              <a:t>.</a:t>
            </a:r>
            <a:r>
              <a:rPr dirty="0" sz="1650" spc="-5" i="1">
                <a:latin typeface="Times New Roman"/>
                <a:cs typeface="Times New Roman"/>
              </a:rPr>
              <a:t>Identical</a:t>
            </a:r>
            <a:r>
              <a:rPr dirty="0" sz="1650" spc="-145" i="1">
                <a:latin typeface="Times New Roman"/>
                <a:cs typeface="Times New Roman"/>
              </a:rPr>
              <a:t> </a:t>
            </a:r>
            <a:r>
              <a:rPr dirty="0" sz="1650" spc="25">
                <a:latin typeface="Times New Roman"/>
                <a:cs typeface="Times New Roman"/>
              </a:rPr>
              <a:t>(</a:t>
            </a:r>
            <a:r>
              <a:rPr dirty="0" sz="1650" spc="-5" i="1">
                <a:latin typeface="Times New Roman"/>
                <a:cs typeface="Times New Roman"/>
              </a:rPr>
              <a:t>c</a:t>
            </a:r>
            <a:r>
              <a:rPr dirty="0" sz="1650" spc="-135" i="1">
                <a:latin typeface="Times New Roman"/>
                <a:cs typeface="Times New Roman"/>
              </a:rPr>
              <a:t> </a:t>
            </a:r>
            <a:r>
              <a:rPr dirty="0" baseline="-19323" sz="1725" i="1">
                <a:latin typeface="Times New Roman"/>
                <a:cs typeface="Times New Roman"/>
              </a:rPr>
              <a:t>j</a:t>
            </a:r>
            <a:r>
              <a:rPr dirty="0" baseline="-19323" sz="1725" spc="-52" i="1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,</a:t>
            </a:r>
            <a:r>
              <a:rPr dirty="0" sz="1650" spc="-215">
                <a:latin typeface="Times New Roman"/>
                <a:cs typeface="Times New Roman"/>
              </a:rPr>
              <a:t> </a:t>
            </a:r>
            <a:r>
              <a:rPr dirty="0" sz="1650" spc="55" i="1">
                <a:latin typeface="Times New Roman"/>
                <a:cs typeface="Times New Roman"/>
              </a:rPr>
              <a:t>c</a:t>
            </a:r>
            <a:r>
              <a:rPr dirty="0" sz="1650" spc="-5">
                <a:latin typeface="Times New Roman"/>
                <a:cs typeface="Times New Roman"/>
              </a:rPr>
              <a:t>(</a:t>
            </a:r>
            <a:r>
              <a:rPr dirty="0" sz="1650" spc="-270">
                <a:latin typeface="Times New Roman"/>
                <a:cs typeface="Times New Roman"/>
              </a:rPr>
              <a:t> </a:t>
            </a:r>
            <a:r>
              <a:rPr dirty="0" sz="1650" spc="55" i="1">
                <a:latin typeface="Times New Roman"/>
                <a:cs typeface="Times New Roman"/>
              </a:rPr>
              <a:t>x</a:t>
            </a:r>
            <a:r>
              <a:rPr dirty="0" sz="1650" spc="-5">
                <a:latin typeface="Times New Roman"/>
                <a:cs typeface="Times New Roman"/>
              </a:rPr>
              <a:t>))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5471" y="3103355"/>
            <a:ext cx="4191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i="1">
                <a:latin typeface="Times New Roman"/>
                <a:cs typeface="Times New Roman"/>
              </a:rPr>
              <a:t>c</a:t>
            </a:r>
            <a:r>
              <a:rPr dirty="0" sz="1150" spc="-100" i="1">
                <a:latin typeface="Times New Roman"/>
                <a:cs typeface="Times New Roman"/>
              </a:rPr>
              <a:t> </a:t>
            </a:r>
            <a:r>
              <a:rPr dirty="0" baseline="-20833" sz="1200" spc="7" i="1">
                <a:latin typeface="Times New Roman"/>
                <a:cs typeface="Times New Roman"/>
              </a:rPr>
              <a:t>j</a:t>
            </a:r>
            <a:r>
              <a:rPr dirty="0" baseline="-20833" sz="1200" spc="-37" i="1">
                <a:latin typeface="Times New Roman"/>
                <a:cs typeface="Times New Roman"/>
              </a:rPr>
              <a:t> </a:t>
            </a:r>
            <a:r>
              <a:rPr dirty="0" sz="1150">
                <a:latin typeface="Symbol"/>
                <a:cs typeface="Symbol"/>
              </a:rPr>
              <a:t></a:t>
            </a:r>
            <a:r>
              <a:rPr dirty="0" sz="1150" i="1">
                <a:latin typeface="Times New Roman"/>
                <a:cs typeface="Times New Roman"/>
              </a:rPr>
              <a:t>C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1630" y="3541014"/>
            <a:ext cx="13335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5">
                <a:latin typeface="Symbol"/>
                <a:cs typeface="Symbol"/>
              </a:rPr>
              <a:t>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6230" y="3670544"/>
            <a:ext cx="112903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13071" sz="2550" spc="-30">
                <a:latin typeface="Symbol"/>
                <a:cs typeface="Symbol"/>
              </a:rPr>
              <a:t></a:t>
            </a:r>
            <a:r>
              <a:rPr dirty="0" sz="1700" spc="-20">
                <a:latin typeface="Times New Roman"/>
                <a:cs typeface="Times New Roman"/>
              </a:rPr>
              <a:t>0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-270">
                <a:latin typeface="Times New Roman"/>
                <a:cs typeface="Times New Roman"/>
              </a:rPr>
              <a:t> </a:t>
            </a:r>
            <a:r>
              <a:rPr dirty="0" sz="1700" spc="5" i="1">
                <a:latin typeface="Times New Roman"/>
                <a:cs typeface="Times New Roman"/>
              </a:rPr>
              <a:t>if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(</a:t>
            </a:r>
            <a:r>
              <a:rPr dirty="0" sz="1700" spc="5" i="1">
                <a:latin typeface="Times New Roman"/>
                <a:cs typeface="Times New Roman"/>
              </a:rPr>
              <a:t>a</a:t>
            </a:r>
            <a:r>
              <a:rPr dirty="0" sz="1700" spc="-5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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25" i="1">
                <a:latin typeface="Times New Roman"/>
                <a:cs typeface="Times New Roman"/>
              </a:rPr>
              <a:t>b</a:t>
            </a:r>
            <a:r>
              <a:rPr dirty="0" sz="1700" spc="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8540" y="3503677"/>
            <a:ext cx="256667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700" spc="5" i="1">
                <a:latin typeface="Times New Roman"/>
                <a:cs typeface="Times New Roman"/>
              </a:rPr>
              <a:t>Identica</a:t>
            </a:r>
            <a:r>
              <a:rPr dirty="0" sz="1700" spc="90" i="1">
                <a:latin typeface="Times New Roman"/>
                <a:cs typeface="Times New Roman"/>
              </a:rPr>
              <a:t>l</a:t>
            </a:r>
            <a:r>
              <a:rPr dirty="0" sz="1700" spc="50">
                <a:latin typeface="Times New Roman"/>
                <a:cs typeface="Times New Roman"/>
              </a:rPr>
              <a:t>(</a:t>
            </a:r>
            <a:r>
              <a:rPr dirty="0" sz="1700" spc="30" i="1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-270">
                <a:latin typeface="Times New Roman"/>
                <a:cs typeface="Times New Roman"/>
              </a:rPr>
              <a:t> </a:t>
            </a:r>
            <a:r>
              <a:rPr dirty="0" sz="1700" spc="25" i="1">
                <a:latin typeface="Times New Roman"/>
                <a:cs typeface="Times New Roman"/>
              </a:rPr>
              <a:t>b</a:t>
            </a:r>
            <a:r>
              <a:rPr dirty="0" sz="1700" spc="5">
                <a:latin typeface="Times New Roman"/>
                <a:cs typeface="Times New Roman"/>
              </a:rPr>
              <a:t>)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Symbol"/>
                <a:cs typeface="Symbol"/>
              </a:rPr>
              <a:t>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baseline="37581" sz="2550" spc="-30">
                <a:latin typeface="Symbol"/>
                <a:cs typeface="Symbol"/>
              </a:rPr>
              <a:t></a:t>
            </a:r>
            <a:r>
              <a:rPr dirty="0" baseline="40849" sz="2550" spc="-240">
                <a:latin typeface="Times New Roman"/>
                <a:cs typeface="Times New Roman"/>
              </a:rPr>
              <a:t>1</a:t>
            </a:r>
            <a:r>
              <a:rPr dirty="0" baseline="40849" sz="2550">
                <a:latin typeface="Times New Roman"/>
                <a:cs typeface="Times New Roman"/>
              </a:rPr>
              <a:t>,</a:t>
            </a:r>
            <a:r>
              <a:rPr dirty="0" baseline="40849" sz="2550" spc="-397">
                <a:latin typeface="Times New Roman"/>
                <a:cs typeface="Times New Roman"/>
              </a:rPr>
              <a:t> </a:t>
            </a:r>
            <a:r>
              <a:rPr dirty="0" baseline="40849" sz="2550" i="1">
                <a:latin typeface="Times New Roman"/>
                <a:cs typeface="Times New Roman"/>
              </a:rPr>
              <a:t>i</a:t>
            </a:r>
            <a:r>
              <a:rPr dirty="0" baseline="40849" sz="2550" spc="7" i="1">
                <a:latin typeface="Times New Roman"/>
                <a:cs typeface="Times New Roman"/>
              </a:rPr>
              <a:t>f</a:t>
            </a:r>
            <a:r>
              <a:rPr dirty="0" baseline="40849" sz="2550" spc="-30" i="1">
                <a:latin typeface="Times New Roman"/>
                <a:cs typeface="Times New Roman"/>
              </a:rPr>
              <a:t> </a:t>
            </a:r>
            <a:r>
              <a:rPr dirty="0" baseline="40849" sz="2550" spc="75">
                <a:latin typeface="Times New Roman"/>
                <a:cs typeface="Times New Roman"/>
              </a:rPr>
              <a:t>(</a:t>
            </a:r>
            <a:r>
              <a:rPr dirty="0" baseline="40849" sz="2550" spc="7" i="1">
                <a:latin typeface="Times New Roman"/>
                <a:cs typeface="Times New Roman"/>
              </a:rPr>
              <a:t>a</a:t>
            </a:r>
            <a:r>
              <a:rPr dirty="0" baseline="40849" sz="2550" spc="7" i="1">
                <a:latin typeface="Times New Roman"/>
                <a:cs typeface="Times New Roman"/>
              </a:rPr>
              <a:t> </a:t>
            </a:r>
            <a:r>
              <a:rPr dirty="0" baseline="40849" sz="2550" spc="7">
                <a:latin typeface="Symbol"/>
                <a:cs typeface="Symbol"/>
              </a:rPr>
              <a:t></a:t>
            </a:r>
            <a:r>
              <a:rPr dirty="0" baseline="40849" sz="2550" spc="-127">
                <a:latin typeface="Times New Roman"/>
                <a:cs typeface="Times New Roman"/>
              </a:rPr>
              <a:t> </a:t>
            </a:r>
            <a:r>
              <a:rPr dirty="0" baseline="40849" sz="2550" spc="44" i="1">
                <a:latin typeface="Times New Roman"/>
                <a:cs typeface="Times New Roman"/>
              </a:rPr>
              <a:t>b</a:t>
            </a:r>
            <a:r>
              <a:rPr dirty="0" baseline="40849" sz="2550" spc="7">
                <a:latin typeface="Times New Roman"/>
                <a:cs typeface="Times New Roman"/>
              </a:rPr>
              <a:t>)</a:t>
            </a:r>
            <a:endParaRPr baseline="40849"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1423" y="3988812"/>
            <a:ext cx="1515745" cy="469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-8620" sz="4350" spc="352">
                <a:latin typeface="Symbol"/>
                <a:cs typeface="Symbol"/>
              </a:rPr>
              <a:t></a:t>
            </a:r>
            <a:r>
              <a:rPr dirty="0" sz="1950" spc="40" i="1">
                <a:latin typeface="Times New Roman"/>
                <a:cs typeface="Times New Roman"/>
              </a:rPr>
              <a:t>v</a:t>
            </a:r>
            <a:r>
              <a:rPr dirty="0" sz="1950" spc="13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-5">
                <a:latin typeface="Times New Roman"/>
                <a:cs typeface="Times New Roman"/>
              </a:rPr>
              <a:t>,</a:t>
            </a:r>
            <a:r>
              <a:rPr dirty="0" sz="1950" spc="-155">
                <a:latin typeface="Times New Roman"/>
                <a:cs typeface="Times New Roman"/>
              </a:rPr>
              <a:t> </a:t>
            </a:r>
            <a:r>
              <a:rPr dirty="0" sz="1950" spc="85" i="1">
                <a:latin typeface="Times New Roman"/>
                <a:cs typeface="Times New Roman"/>
              </a:rPr>
              <a:t>z</a:t>
            </a:r>
            <a:r>
              <a:rPr dirty="0" sz="1950" spc="-5">
                <a:latin typeface="Times New Roman"/>
                <a:cs typeface="Times New Roman"/>
              </a:rPr>
              <a:t>).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sz="1950" spc="-5" i="1">
                <a:latin typeface="Times New Roman"/>
                <a:cs typeface="Times New Roman"/>
              </a:rPr>
              <a:t>f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140">
                <a:latin typeface="Times New Roman"/>
                <a:cs typeface="Times New Roman"/>
              </a:rPr>
              <a:t>(</a:t>
            </a:r>
            <a:r>
              <a:rPr dirty="0" sz="1950" spc="40" i="1">
                <a:latin typeface="Times New Roman"/>
                <a:cs typeface="Times New Roman"/>
              </a:rPr>
              <a:t>x</a:t>
            </a:r>
            <a:r>
              <a:rPr dirty="0" sz="1950" spc="-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93139" y="4460240"/>
            <a:ext cx="45720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 spc="-800">
                <a:latin typeface="Arial MT"/>
                <a:cs typeface="Arial MT"/>
              </a:rPr>
              <a:t>Đố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v</a:t>
            </a:r>
            <a:r>
              <a:rPr dirty="0" sz="2200" spc="-760">
                <a:latin typeface="Arial MT"/>
                <a:cs typeface="Arial MT"/>
              </a:rPr>
              <a:t>ớ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 spc="-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bà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toá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980">
                <a:latin typeface="Arial MT"/>
                <a:cs typeface="Arial MT"/>
              </a:rPr>
              <a:t>đ</a:t>
            </a:r>
            <a:r>
              <a:rPr dirty="0" sz="2200" spc="-5">
                <a:latin typeface="Arial MT"/>
                <a:cs typeface="Arial MT"/>
              </a:rPr>
              <a:t>oá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985">
                <a:latin typeface="Arial MT"/>
                <a:cs typeface="Arial MT"/>
              </a:rPr>
              <a:t>ồ</a:t>
            </a:r>
            <a:r>
              <a:rPr dirty="0" sz="2200">
                <a:latin typeface="Arial MT"/>
                <a:cs typeface="Arial MT"/>
              </a:rPr>
              <a:t>i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quy):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97980" y="4670297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 h="0">
                <a:moveTo>
                  <a:pt x="0" y="0"/>
                </a:moveTo>
                <a:lnTo>
                  <a:pt x="1612392" y="0"/>
                </a:lnTo>
              </a:path>
            </a:pathLst>
          </a:custGeom>
          <a:ln w="10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72553" y="5003643"/>
            <a:ext cx="56769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40" i="1">
                <a:latin typeface="Times New Roman"/>
                <a:cs typeface="Times New Roman"/>
              </a:rPr>
              <a:t>x</a:t>
            </a:r>
            <a:r>
              <a:rPr dirty="0" sz="1100" spc="20">
                <a:latin typeface="Symbol"/>
                <a:cs typeface="Symbol"/>
              </a:rPr>
              <a:t></a:t>
            </a:r>
            <a:r>
              <a:rPr dirty="0" sz="1100" spc="20" i="1">
                <a:latin typeface="Times New Roman"/>
                <a:cs typeface="Times New Roman"/>
              </a:rPr>
              <a:t>NB</a:t>
            </a:r>
            <a:r>
              <a:rPr dirty="0" sz="1100" spc="-18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z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3552" y="4541262"/>
            <a:ext cx="990600" cy="4699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baseline="-8620" sz="4350" spc="352">
                <a:latin typeface="Symbol"/>
                <a:cs typeface="Symbol"/>
              </a:rPr>
              <a:t></a:t>
            </a:r>
            <a:r>
              <a:rPr dirty="0" sz="1950" spc="40" i="1">
                <a:latin typeface="Times New Roman"/>
                <a:cs typeface="Times New Roman"/>
              </a:rPr>
              <a:t>v</a:t>
            </a:r>
            <a:r>
              <a:rPr dirty="0" sz="1950" spc="13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x</a:t>
            </a:r>
            <a:r>
              <a:rPr dirty="0" sz="1950" spc="-5">
                <a:latin typeface="Times New Roman"/>
                <a:cs typeface="Times New Roman"/>
              </a:rPr>
              <a:t>,</a:t>
            </a:r>
            <a:r>
              <a:rPr dirty="0" sz="1950" spc="-155">
                <a:latin typeface="Times New Roman"/>
                <a:cs typeface="Times New Roman"/>
              </a:rPr>
              <a:t> </a:t>
            </a:r>
            <a:r>
              <a:rPr dirty="0" sz="1950" spc="85" i="1">
                <a:latin typeface="Times New Roman"/>
                <a:cs typeface="Times New Roman"/>
              </a:rPr>
              <a:t>z</a:t>
            </a:r>
            <a:r>
              <a:rPr dirty="0" sz="1950" spc="-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9313" y="4348390"/>
            <a:ext cx="131381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7065" sz="2925" spc="-7" i="1">
                <a:latin typeface="Times New Roman"/>
                <a:cs typeface="Times New Roman"/>
              </a:rPr>
              <a:t>f</a:t>
            </a:r>
            <a:r>
              <a:rPr dirty="0" baseline="-27065" sz="2925" spc="-44" i="1">
                <a:latin typeface="Times New Roman"/>
                <a:cs typeface="Times New Roman"/>
              </a:rPr>
              <a:t> </a:t>
            </a:r>
            <a:r>
              <a:rPr dirty="0" baseline="-27065" sz="2925" spc="195">
                <a:latin typeface="Times New Roman"/>
                <a:cs typeface="Times New Roman"/>
              </a:rPr>
              <a:t>(</a:t>
            </a:r>
            <a:r>
              <a:rPr dirty="0" baseline="-27065" sz="2925" spc="135" i="1">
                <a:latin typeface="Times New Roman"/>
                <a:cs typeface="Times New Roman"/>
              </a:rPr>
              <a:t>z</a:t>
            </a:r>
            <a:r>
              <a:rPr dirty="0" baseline="-27065" sz="2925" spc="-7">
                <a:latin typeface="Times New Roman"/>
                <a:cs typeface="Times New Roman"/>
              </a:rPr>
              <a:t>)</a:t>
            </a:r>
            <a:r>
              <a:rPr dirty="0" baseline="-27065" sz="2925" spc="-67">
                <a:latin typeface="Times New Roman"/>
                <a:cs typeface="Times New Roman"/>
              </a:rPr>
              <a:t> </a:t>
            </a:r>
            <a:r>
              <a:rPr dirty="0" baseline="-27065" sz="2925" spc="-7">
                <a:latin typeface="Symbol"/>
                <a:cs typeface="Symbol"/>
              </a:rPr>
              <a:t></a:t>
            </a:r>
            <a:r>
              <a:rPr dirty="0" baseline="-27065" sz="2925" spc="284">
                <a:latin typeface="Times New Roman"/>
                <a:cs typeface="Times New Roman"/>
              </a:rPr>
              <a:t> </a:t>
            </a:r>
            <a:r>
              <a:rPr dirty="0" sz="1100" spc="-40" i="1">
                <a:latin typeface="Times New Roman"/>
                <a:cs typeface="Times New Roman"/>
              </a:rPr>
              <a:t>x</a:t>
            </a:r>
            <a:r>
              <a:rPr dirty="0" sz="1100" spc="20">
                <a:latin typeface="Symbol"/>
                <a:cs typeface="Symbol"/>
              </a:rPr>
              <a:t></a:t>
            </a:r>
            <a:r>
              <a:rPr dirty="0" sz="1100" spc="20" i="1">
                <a:latin typeface="Times New Roman"/>
                <a:cs typeface="Times New Roman"/>
              </a:rPr>
              <a:t>NB</a:t>
            </a:r>
            <a:r>
              <a:rPr dirty="0" sz="1100" spc="-180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(</a:t>
            </a:r>
            <a:r>
              <a:rPr dirty="0" sz="1100" spc="-135">
                <a:latin typeface="Times New Roman"/>
                <a:cs typeface="Times New Roman"/>
              </a:rPr>
              <a:t> </a:t>
            </a:r>
            <a:r>
              <a:rPr dirty="0" sz="1100" spc="10" i="1">
                <a:latin typeface="Times New Roman"/>
                <a:cs typeface="Times New Roman"/>
              </a:rPr>
              <a:t>z</a:t>
            </a:r>
            <a:r>
              <a:rPr dirty="0" sz="1100" spc="-165" i="1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139" y="5365496"/>
            <a:ext cx="71755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1300" algn="l"/>
              </a:tabLst>
            </a:pPr>
            <a:r>
              <a:rPr dirty="0" sz="2200" spc="-5">
                <a:latin typeface="Arial MT"/>
                <a:cs typeface="Arial MT"/>
              </a:rPr>
              <a:t>L</a:t>
            </a:r>
            <a:r>
              <a:rPr dirty="0" sz="2200" spc="-730">
                <a:latin typeface="Arial MT"/>
                <a:cs typeface="Arial MT"/>
              </a:rPr>
              <a:t>ự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>
                <a:latin typeface="Arial MT"/>
                <a:cs typeface="Arial MT"/>
              </a:rPr>
              <a:t>n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 spc="-985">
                <a:latin typeface="Arial MT"/>
                <a:cs typeface="Arial MT"/>
              </a:rPr>
              <a:t>ộ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hà</a:t>
            </a:r>
            <a:r>
              <a:rPr dirty="0" sz="2200">
                <a:latin typeface="Arial MT"/>
                <a:cs typeface="Arial MT"/>
              </a:rPr>
              <a:t>m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xác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 spc="-1350">
                <a:latin typeface="Arial MT"/>
                <a:cs typeface="Arial MT"/>
              </a:rPr>
              <a:t>đ</a:t>
            </a:r>
            <a:r>
              <a:rPr dirty="0" sz="2200" spc="-1345">
                <a:latin typeface="Arial MT"/>
                <a:cs typeface="Arial MT"/>
              </a:rPr>
              <a:t>ị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h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</a:t>
            </a:r>
            <a:r>
              <a:rPr dirty="0" sz="2200" spc="-5">
                <a:latin typeface="Arial MT"/>
                <a:cs typeface="Arial MT"/>
              </a:rPr>
              <a:t>r</a:t>
            </a:r>
            <a:r>
              <a:rPr dirty="0" sz="2200" spc="-985">
                <a:latin typeface="Arial MT"/>
                <a:cs typeface="Arial MT"/>
              </a:rPr>
              <a:t>ọ</a:t>
            </a:r>
            <a:r>
              <a:rPr dirty="0" sz="2200" spc="-5">
                <a:latin typeface="Arial MT"/>
                <a:cs typeface="Arial MT"/>
              </a:rPr>
              <a:t>n</a:t>
            </a:r>
            <a:r>
              <a:rPr dirty="0" sz="2200">
                <a:latin typeface="Arial MT"/>
                <a:cs typeface="Arial MT"/>
              </a:rPr>
              <a:t>g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</a:t>
            </a:r>
            <a:r>
              <a:rPr dirty="0" sz="2200" spc="-980">
                <a:latin typeface="Arial MT"/>
                <a:cs typeface="Arial MT"/>
              </a:rPr>
              <a:t>ố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theo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kh</a:t>
            </a:r>
            <a:r>
              <a:rPr dirty="0" sz="2200" spc="-5">
                <a:latin typeface="Arial MT"/>
                <a:cs typeface="Arial MT"/>
              </a:rPr>
              <a:t>o</a:t>
            </a:r>
            <a:r>
              <a:rPr dirty="0" sz="2200" spc="-985">
                <a:latin typeface="Arial MT"/>
                <a:cs typeface="Arial MT"/>
              </a:rPr>
              <a:t>ả</a:t>
            </a:r>
            <a:r>
              <a:rPr dirty="0" sz="2200">
                <a:latin typeface="Arial MT"/>
                <a:cs typeface="Arial MT"/>
              </a:rPr>
              <a:t>ng</a:t>
            </a:r>
            <a:r>
              <a:rPr dirty="0" sz="2200" spc="-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cách: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98192" y="6175247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29" h="0">
                <a:moveTo>
                  <a:pt x="0" y="0"/>
                </a:moveTo>
                <a:lnTo>
                  <a:pt x="1002030" y="0"/>
                </a:lnTo>
              </a:path>
            </a:pathLst>
          </a:custGeom>
          <a:ln w="96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66346" y="5989368"/>
            <a:ext cx="787400" cy="302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45" i="1">
                <a:latin typeface="Times New Roman"/>
                <a:cs typeface="Times New Roman"/>
              </a:rPr>
              <a:t>v</a:t>
            </a:r>
            <a:r>
              <a:rPr dirty="0" sz="1800" spc="135">
                <a:latin typeface="Times New Roman"/>
                <a:cs typeface="Times New Roman"/>
              </a:rPr>
              <a:t>(</a:t>
            </a:r>
            <a:r>
              <a:rPr dirty="0" sz="1800" spc="25" i="1">
                <a:latin typeface="Times New Roman"/>
                <a:cs typeface="Times New Roman"/>
              </a:rPr>
              <a:t>x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95" i="1">
                <a:latin typeface="Times New Roman"/>
                <a:cs typeface="Times New Roman"/>
              </a:rPr>
              <a:t>z</a:t>
            </a:r>
            <a:r>
              <a:rPr dirty="0" sz="1800" spc="5">
                <a:latin typeface="Times New Roman"/>
                <a:cs typeface="Times New Roman"/>
              </a:rPr>
              <a:t>)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37353" y="6175247"/>
            <a:ext cx="1234440" cy="0"/>
          </a:xfrm>
          <a:custGeom>
            <a:avLst/>
            <a:gdLst/>
            <a:ahLst/>
            <a:cxnLst/>
            <a:rect l="l" t="t" r="r" b="b"/>
            <a:pathLst>
              <a:path w="1234439" h="0">
                <a:moveTo>
                  <a:pt x="0" y="0"/>
                </a:moveTo>
                <a:lnTo>
                  <a:pt x="1234440" y="0"/>
                </a:lnTo>
              </a:path>
            </a:pathLst>
          </a:custGeom>
          <a:ln w="96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28214" y="5843826"/>
            <a:ext cx="2696845" cy="302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67940" algn="l"/>
              </a:tabLst>
            </a:pPr>
            <a:r>
              <a:rPr dirty="0" sz="1800" spc="5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	</a:t>
            </a:r>
            <a:r>
              <a:rPr dirty="0" sz="1800" spc="5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04745" y="5989368"/>
            <a:ext cx="788035" cy="302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45" i="1">
                <a:latin typeface="Times New Roman"/>
                <a:cs typeface="Times New Roman"/>
              </a:rPr>
              <a:t>v</a:t>
            </a:r>
            <a:r>
              <a:rPr dirty="0" sz="1800" spc="135">
                <a:latin typeface="Times New Roman"/>
                <a:cs typeface="Times New Roman"/>
              </a:rPr>
              <a:t>(</a:t>
            </a:r>
            <a:r>
              <a:rPr dirty="0" sz="1800" spc="25" i="1">
                <a:latin typeface="Times New Roman"/>
                <a:cs typeface="Times New Roman"/>
              </a:rPr>
              <a:t>x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85" i="1">
                <a:latin typeface="Times New Roman"/>
                <a:cs typeface="Times New Roman"/>
              </a:rPr>
              <a:t>z</a:t>
            </a:r>
            <a:r>
              <a:rPr dirty="0" sz="1800" spc="5">
                <a:latin typeface="Times New Roman"/>
                <a:cs typeface="Times New Roman"/>
              </a:rPr>
              <a:t>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002523" y="5951220"/>
            <a:ext cx="610870" cy="0"/>
          </a:xfrm>
          <a:custGeom>
            <a:avLst/>
            <a:gdLst/>
            <a:ahLst/>
            <a:cxnLst/>
            <a:rect l="l" t="t" r="r" b="b"/>
            <a:pathLst>
              <a:path w="610870" h="0">
                <a:moveTo>
                  <a:pt x="0" y="0"/>
                </a:moveTo>
                <a:lnTo>
                  <a:pt x="610361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150352" y="5870942"/>
            <a:ext cx="28511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2988" sz="2175" spc="-44">
                <a:latin typeface="Symbol"/>
                <a:cs typeface="Symbol"/>
              </a:rPr>
              <a:t></a:t>
            </a:r>
            <a:r>
              <a:rPr dirty="0" baseline="-22988" sz="2175" spc="-104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53933" y="5693605"/>
            <a:ext cx="7702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5714" sz="2100">
                <a:latin typeface="Symbol"/>
                <a:cs typeface="Symbol"/>
              </a:rPr>
              <a:t></a:t>
            </a:r>
            <a:r>
              <a:rPr dirty="0" baseline="-35714" sz="2100" spc="-232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d</a:t>
            </a:r>
            <a:r>
              <a:rPr dirty="0" sz="1400" spc="-12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175">
                <a:latin typeface="Times New Roman"/>
                <a:cs typeface="Times New Roman"/>
              </a:rPr>
              <a:t> </a:t>
            </a:r>
            <a:r>
              <a:rPr dirty="0" sz="1400" spc="90" i="1">
                <a:latin typeface="Times New Roman"/>
                <a:cs typeface="Times New Roman"/>
              </a:rPr>
              <a:t>x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29">
                <a:latin typeface="Times New Roman"/>
                <a:cs typeface="Times New Roman"/>
              </a:rPr>
              <a:t> </a:t>
            </a:r>
            <a:r>
              <a:rPr dirty="0" sz="1400" spc="-5" i="1">
                <a:latin typeface="Times New Roman"/>
                <a:cs typeface="Times New Roman"/>
              </a:rPr>
              <a:t>z</a:t>
            </a:r>
            <a:r>
              <a:rPr dirty="0" sz="1400" spc="-204" i="1">
                <a:latin typeface="Times New Roman"/>
                <a:cs typeface="Times New Roman"/>
              </a:rPr>
              <a:t> </a:t>
            </a:r>
            <a:r>
              <a:rPr dirty="0" sz="1400" spc="75">
                <a:latin typeface="Times New Roman"/>
                <a:cs typeface="Times New Roman"/>
              </a:rPr>
              <a:t>)</a:t>
            </a:r>
            <a:r>
              <a:rPr dirty="0" baseline="33333" sz="1500">
                <a:latin typeface="Times New Roman"/>
                <a:cs typeface="Times New Roman"/>
              </a:rPr>
              <a:t>2</a:t>
            </a:r>
            <a:endParaRPr baseline="33333"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57847" y="5930794"/>
            <a:ext cx="12325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 i="1">
                <a:latin typeface="Times New Roman"/>
                <a:cs typeface="Times New Roman"/>
              </a:rPr>
              <a:t>v</a:t>
            </a:r>
            <a:r>
              <a:rPr dirty="0" sz="2400" spc="170">
                <a:latin typeface="Times New Roman"/>
                <a:cs typeface="Times New Roman"/>
              </a:rPr>
              <a:t>(</a:t>
            </a:r>
            <a:r>
              <a:rPr dirty="0" sz="2400" spc="20" i="1">
                <a:latin typeface="Times New Roman"/>
                <a:cs typeface="Times New Roman"/>
              </a:rPr>
              <a:t>x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 spc="110" i="1">
                <a:latin typeface="Times New Roman"/>
                <a:cs typeface="Times New Roman"/>
              </a:rPr>
              <a:t>z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7200" y="6332220"/>
            <a:ext cx="9144000" cy="982980"/>
            <a:chOff x="457200" y="6332220"/>
            <a:chExt cx="9144000" cy="982980"/>
          </a:xfrm>
        </p:grpSpPr>
        <p:sp>
          <p:nvSpPr>
            <p:cNvPr id="30" name="object 30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14400" y="66964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466594" y="6169962"/>
            <a:ext cx="3522345" cy="3028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477135" algn="l"/>
              </a:tabLst>
            </a:pPr>
            <a:r>
              <a:rPr dirty="0" sz="1800" spc="10">
                <a:latin typeface="Symbol"/>
                <a:cs typeface="Symbol"/>
              </a:rPr>
              <a:t>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d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x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85" i="1">
                <a:latin typeface="Times New Roman"/>
                <a:cs typeface="Times New Roman"/>
              </a:rPr>
              <a:t>z</a:t>
            </a:r>
            <a:r>
              <a:rPr dirty="0" sz="1800" spc="5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204">
                <a:latin typeface="Symbol"/>
                <a:cs typeface="Symbol"/>
              </a:rPr>
              <a:t></a:t>
            </a:r>
            <a:r>
              <a:rPr dirty="0" sz="1800" spc="50">
                <a:latin typeface="Times New Roman"/>
                <a:cs typeface="Times New Roman"/>
              </a:rPr>
              <a:t>[</a:t>
            </a:r>
            <a:r>
              <a:rPr dirty="0" sz="1800" spc="5" i="1">
                <a:latin typeface="Times New Roman"/>
                <a:cs typeface="Times New Roman"/>
              </a:rPr>
              <a:t>d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(</a:t>
            </a:r>
            <a:r>
              <a:rPr dirty="0" sz="1800" spc="25" i="1">
                <a:latin typeface="Times New Roman"/>
                <a:cs typeface="Times New Roman"/>
              </a:rPr>
              <a:t>x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85" i="1">
                <a:latin typeface="Times New Roman"/>
                <a:cs typeface="Times New Roman"/>
              </a:rPr>
              <a:t>z</a:t>
            </a:r>
            <a:r>
              <a:rPr dirty="0" sz="1800" spc="5">
                <a:latin typeface="Times New Roman"/>
                <a:cs typeface="Times New Roman"/>
              </a:rPr>
              <a:t>)]</a:t>
            </a:r>
            <a:r>
              <a:rPr dirty="0" baseline="42328" sz="1575" spc="7">
                <a:latin typeface="Times New Roman"/>
                <a:cs typeface="Times New Roman"/>
              </a:rPr>
              <a:t>2</a:t>
            </a:r>
            <a:endParaRPr baseline="42328" sz="157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0399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Học</a:t>
            </a:r>
            <a:r>
              <a:rPr dirty="0" sz="4200" spc="-35"/>
              <a:t> </a:t>
            </a:r>
            <a:r>
              <a:rPr dirty="0" sz="4200"/>
              <a:t>NN</a:t>
            </a:r>
            <a:r>
              <a:rPr dirty="0" sz="4200" spc="-30"/>
              <a:t> </a:t>
            </a:r>
            <a:r>
              <a:rPr dirty="0" sz="4200"/>
              <a:t>–</a:t>
            </a:r>
            <a:r>
              <a:rPr dirty="0" sz="4200" spc="-20"/>
              <a:t> </a:t>
            </a:r>
            <a:r>
              <a:rPr dirty="0" sz="4200"/>
              <a:t>Khi</a:t>
            </a:r>
            <a:r>
              <a:rPr dirty="0" sz="4200" spc="-30"/>
              <a:t> </a:t>
            </a:r>
            <a:r>
              <a:rPr dirty="0" sz="4200"/>
              <a:t>nào?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457200" y="5353050"/>
            <a:ext cx="9144000" cy="1962150"/>
          </a:xfrm>
          <a:custGeom>
            <a:avLst/>
            <a:gdLst/>
            <a:ahLst/>
            <a:cxnLst/>
            <a:rect l="l" t="t" r="r" b="b"/>
            <a:pathLst>
              <a:path w="9144000" h="196215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62150"/>
                </a:lnTo>
                <a:lnTo>
                  <a:pt x="9144000" y="196215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347980" indent="-229235">
              <a:lnSpc>
                <a:spcPct val="100000"/>
              </a:lnSpc>
              <a:spcBef>
                <a:spcPts val="7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7980" algn="l"/>
              </a:tabLst>
            </a:pPr>
            <a:r>
              <a:rPr dirty="0" spc="-5"/>
              <a:t>Các ví</a:t>
            </a:r>
            <a:r>
              <a:rPr dirty="0" spc="-15"/>
              <a:t> </a:t>
            </a:r>
            <a:r>
              <a:rPr dirty="0" spc="-450"/>
              <a:t>dụ</a:t>
            </a:r>
            <a:r>
              <a:rPr dirty="0" spc="-310"/>
              <a:t> </a:t>
            </a:r>
            <a:r>
              <a:rPr dirty="0" spc="-565"/>
              <a:t>được</a:t>
            </a:r>
            <a:r>
              <a:rPr dirty="0"/>
              <a:t> </a:t>
            </a:r>
            <a:r>
              <a:rPr dirty="0" spc="-225"/>
              <a:t>biểu</a:t>
            </a:r>
            <a:r>
              <a:rPr dirty="0" spc="5"/>
              <a:t> </a:t>
            </a:r>
            <a:r>
              <a:rPr dirty="0" spc="-229"/>
              <a:t>diễn</a:t>
            </a:r>
            <a:r>
              <a:rPr dirty="0" spc="10"/>
              <a:t> </a:t>
            </a:r>
            <a:r>
              <a:rPr dirty="0" spc="-5"/>
              <a:t>là</a:t>
            </a:r>
            <a:r>
              <a:rPr dirty="0" spc="5"/>
              <a:t> </a:t>
            </a:r>
            <a:r>
              <a:rPr dirty="0" spc="-5"/>
              <a:t>các</a:t>
            </a:r>
            <a:r>
              <a:rPr dirty="0"/>
              <a:t> </a:t>
            </a:r>
            <a:r>
              <a:rPr dirty="0" spc="-140"/>
              <a:t>vectơ</a:t>
            </a:r>
            <a:r>
              <a:rPr dirty="0" spc="-15"/>
              <a:t> </a:t>
            </a:r>
            <a:r>
              <a:rPr dirty="0" spc="-5"/>
              <a:t>trong </a:t>
            </a:r>
            <a:r>
              <a:rPr dirty="0" spc="-10"/>
              <a:t>không</a:t>
            </a:r>
            <a:r>
              <a:rPr dirty="0"/>
              <a:t> </a:t>
            </a:r>
            <a:r>
              <a:rPr dirty="0" spc="-5"/>
              <a:t>gian</a:t>
            </a:r>
            <a:r>
              <a:rPr dirty="0"/>
              <a:t> </a:t>
            </a:r>
            <a:r>
              <a:rPr dirty="0" spc="-445"/>
              <a:t>số</a:t>
            </a:r>
            <a:r>
              <a:rPr dirty="0" spc="-220"/>
              <a:t> </a:t>
            </a:r>
            <a:r>
              <a:rPr dirty="0" spc="-170"/>
              <a:t>thực</a:t>
            </a:r>
            <a:r>
              <a:rPr dirty="0" spc="-5"/>
              <a:t> </a:t>
            </a:r>
            <a:r>
              <a:rPr dirty="0"/>
              <a:t>(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dirty="0" baseline="25641" sz="1950">
                <a:latin typeface="Courier New"/>
                <a:cs typeface="Courier New"/>
              </a:rPr>
              <a:t>n</a:t>
            </a:r>
            <a:r>
              <a:rPr dirty="0" sz="2000"/>
              <a:t>)</a:t>
            </a:r>
            <a:endParaRPr sz="2000">
              <a:latin typeface="Courier New"/>
              <a:cs typeface="Courier New"/>
            </a:endParaRPr>
          </a:p>
          <a:p>
            <a:pPr marL="347980" indent="-229235">
              <a:lnSpc>
                <a:spcPct val="100000"/>
              </a:lnSpc>
              <a:spcBef>
                <a:spcPts val="62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7980" algn="l"/>
              </a:tabLst>
            </a:pPr>
            <a:r>
              <a:rPr dirty="0" spc="-450"/>
              <a:t>Số</a:t>
            </a:r>
            <a:r>
              <a:rPr dirty="0" spc="-415"/>
              <a:t> </a:t>
            </a:r>
            <a:r>
              <a:rPr dirty="0" spc="-275"/>
              <a:t>lượng</a:t>
            </a:r>
            <a:r>
              <a:rPr dirty="0" spc="5"/>
              <a:t> </a:t>
            </a:r>
            <a:r>
              <a:rPr dirty="0" spc="-5"/>
              <a:t>các</a:t>
            </a:r>
            <a:r>
              <a:rPr dirty="0"/>
              <a:t> </a:t>
            </a:r>
            <a:r>
              <a:rPr dirty="0" spc="-185"/>
              <a:t>thuộc</a:t>
            </a:r>
            <a:r>
              <a:rPr dirty="0" spc="-10"/>
              <a:t> </a:t>
            </a:r>
            <a:r>
              <a:rPr dirty="0" spc="-5"/>
              <a:t>tính</a:t>
            </a:r>
            <a:r>
              <a:rPr dirty="0" spc="-10"/>
              <a:t> </a:t>
            </a:r>
            <a:r>
              <a:rPr dirty="0" spc="-300"/>
              <a:t>(số</a:t>
            </a:r>
            <a:r>
              <a:rPr dirty="0" spc="-10"/>
              <a:t> </a:t>
            </a:r>
            <a:r>
              <a:rPr dirty="0" spc="-185"/>
              <a:t>chiều</a:t>
            </a:r>
            <a:r>
              <a:rPr dirty="0" spc="5"/>
              <a:t> </a:t>
            </a:r>
            <a:r>
              <a:rPr dirty="0" spc="-300"/>
              <a:t>của</a:t>
            </a:r>
            <a:r>
              <a:rPr dirty="0" spc="5"/>
              <a:t> </a:t>
            </a:r>
            <a:r>
              <a:rPr dirty="0" spc="-10"/>
              <a:t>không</a:t>
            </a:r>
            <a:r>
              <a:rPr dirty="0" spc="5"/>
              <a:t> </a:t>
            </a:r>
            <a:r>
              <a:rPr dirty="0" spc="-5"/>
              <a:t>gian)</a:t>
            </a:r>
            <a:r>
              <a:rPr dirty="0" spc="10"/>
              <a:t> </a:t>
            </a:r>
            <a:r>
              <a:rPr dirty="0" spc="-600"/>
              <a:t>đầu</a:t>
            </a:r>
            <a:r>
              <a:rPr dirty="0"/>
              <a:t> </a:t>
            </a:r>
            <a:r>
              <a:rPr dirty="0" spc="-5"/>
              <a:t>vào</a:t>
            </a:r>
            <a:r>
              <a:rPr dirty="0" spc="5"/>
              <a:t> </a:t>
            </a:r>
            <a:r>
              <a:rPr dirty="0" spc="-10"/>
              <a:t>không</a:t>
            </a:r>
            <a:r>
              <a:rPr dirty="0" spc="5"/>
              <a:t> </a:t>
            </a:r>
            <a:r>
              <a:rPr dirty="0" spc="-235"/>
              <a:t>lớn</a:t>
            </a:r>
          </a:p>
          <a:p>
            <a:pPr marL="347980" indent="-22923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47980" algn="l"/>
              </a:tabLst>
            </a:pPr>
            <a:r>
              <a:rPr dirty="0" spc="-10"/>
              <a:t>T</a:t>
            </a:r>
            <a:r>
              <a:rPr dirty="0" spc="-894"/>
              <a:t>ậ</a:t>
            </a:r>
            <a:r>
              <a:rPr dirty="0" spc="-5"/>
              <a:t>p</a:t>
            </a:r>
            <a:r>
              <a:rPr dirty="0"/>
              <a:t> </a:t>
            </a:r>
            <a:r>
              <a:rPr dirty="0" spc="-10"/>
              <a:t>h</a:t>
            </a:r>
            <a:r>
              <a:rPr dirty="0" spc="-894"/>
              <a:t>ọ</a:t>
            </a:r>
            <a:r>
              <a:rPr dirty="0" spc="-5"/>
              <a:t>c</a:t>
            </a:r>
            <a:r>
              <a:rPr dirty="0" spc="-5"/>
              <a:t> </a:t>
            </a:r>
            <a:r>
              <a:rPr dirty="0" spc="-5"/>
              <a:t>khá</a:t>
            </a:r>
            <a:r>
              <a:rPr dirty="0" spc="-5"/>
              <a:t> </a:t>
            </a:r>
            <a:r>
              <a:rPr dirty="0" spc="-10"/>
              <a:t>l</a:t>
            </a:r>
            <a:r>
              <a:rPr dirty="0" spc="-695"/>
              <a:t>ớ</a:t>
            </a:r>
            <a:r>
              <a:rPr dirty="0" spc="-5"/>
              <a:t>n</a:t>
            </a:r>
            <a:r>
              <a:rPr dirty="0" spc="5"/>
              <a:t> </a:t>
            </a:r>
            <a:r>
              <a:rPr dirty="0" spc="-10"/>
              <a:t>(nh</a:t>
            </a:r>
            <a:r>
              <a:rPr dirty="0" spc="-5"/>
              <a:t>i</a:t>
            </a:r>
            <a:r>
              <a:rPr dirty="0" spc="-894"/>
              <a:t>ề</a:t>
            </a:r>
            <a:r>
              <a:rPr dirty="0" spc="-5"/>
              <a:t>u</a:t>
            </a:r>
            <a:r>
              <a:rPr dirty="0" spc="5"/>
              <a:t> </a:t>
            </a:r>
            <a:r>
              <a:rPr dirty="0" spc="-5"/>
              <a:t>ví</a:t>
            </a:r>
            <a:r>
              <a:rPr dirty="0" spc="-15"/>
              <a:t> </a:t>
            </a:r>
            <a:r>
              <a:rPr dirty="0" spc="-5"/>
              <a:t>d</a:t>
            </a:r>
            <a:r>
              <a:rPr dirty="0" spc="-890"/>
              <a:t>ụ</a:t>
            </a:r>
            <a:r>
              <a:rPr dirty="0" spc="-5"/>
              <a:t> </a:t>
            </a:r>
            <a:r>
              <a:rPr dirty="0" spc="-10"/>
              <a:t>h</a:t>
            </a:r>
            <a:r>
              <a:rPr dirty="0" spc="-894"/>
              <a:t>ọ</a:t>
            </a:r>
            <a:r>
              <a:rPr dirty="0" spc="-5"/>
              <a:t>c)</a:t>
            </a:r>
          </a:p>
          <a:p>
            <a:pPr marL="347980" indent="-22923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47980" algn="l"/>
              </a:tabLst>
            </a:pPr>
            <a:r>
              <a:rPr dirty="0" sz="2200"/>
              <a:t>Các</a:t>
            </a:r>
            <a:r>
              <a:rPr dirty="0" sz="2200" spc="-15"/>
              <a:t> </a:t>
            </a:r>
            <a:r>
              <a:rPr dirty="0" sz="2200" spc="-730"/>
              <a:t>ư</a:t>
            </a:r>
            <a:r>
              <a:rPr dirty="0" sz="2200"/>
              <a:t>u</a:t>
            </a:r>
            <a:r>
              <a:rPr dirty="0" sz="2200"/>
              <a:t> </a:t>
            </a:r>
            <a:r>
              <a:rPr dirty="0" sz="2200" spc="-985"/>
              <a:t>đ</a:t>
            </a:r>
            <a:r>
              <a:rPr dirty="0" sz="2200"/>
              <a:t>i</a:t>
            </a:r>
            <a:r>
              <a:rPr dirty="0" sz="2200" spc="-985"/>
              <a:t>ể</a:t>
            </a:r>
            <a:r>
              <a:rPr dirty="0" sz="2200"/>
              <a:t>m</a:t>
            </a:r>
            <a:endParaRPr sz="2200"/>
          </a:p>
          <a:p>
            <a:pPr lvl="1" marL="592455" indent="-1473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593090" algn="l"/>
              </a:tabLst>
            </a:pPr>
            <a:r>
              <a:rPr dirty="0" sz="2000" spc="-10">
                <a:latin typeface="Arial MT"/>
                <a:cs typeface="Arial MT"/>
              </a:rPr>
              <a:t>Không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cần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45">
                <a:latin typeface="Arial MT"/>
                <a:cs typeface="Arial MT"/>
              </a:rPr>
              <a:t>bước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(hệ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thống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chỉ</a:t>
            </a:r>
            <a:r>
              <a:rPr dirty="0" sz="2000" spc="-145">
                <a:latin typeface="Arial MT"/>
                <a:cs typeface="Arial MT"/>
              </a:rPr>
              <a:t> </a:t>
            </a:r>
            <a:r>
              <a:rPr dirty="0" sz="2000" spc="-530">
                <a:latin typeface="Arial MT"/>
                <a:cs typeface="Arial MT"/>
              </a:rPr>
              <a:t>đơn</a:t>
            </a:r>
            <a:r>
              <a:rPr dirty="0" sz="2000" spc="-17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giản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là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225">
                <a:latin typeface="Arial MT"/>
                <a:cs typeface="Arial MT"/>
              </a:rPr>
              <a:t>lưu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lại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học)</a:t>
            </a:r>
            <a:endParaRPr sz="2000">
              <a:latin typeface="Arial MT"/>
              <a:cs typeface="Arial MT"/>
            </a:endParaRPr>
          </a:p>
          <a:p>
            <a:pPr lvl="1" marL="592455" indent="-1473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Char char="•"/>
              <a:tabLst>
                <a:tab pos="593090" algn="l"/>
              </a:tabLst>
            </a:pPr>
            <a:r>
              <a:rPr dirty="0" sz="2000" spc="-10">
                <a:latin typeface="Arial MT"/>
                <a:cs typeface="Arial MT"/>
              </a:rPr>
              <a:t>Ho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bài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</a:t>
            </a:r>
            <a:r>
              <a:rPr dirty="0" sz="2000" spc="-890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</a:t>
            </a:r>
            <a:r>
              <a:rPr dirty="0" sz="2000" spc="-5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  <a:p>
            <a:pPr marL="804545">
              <a:lnSpc>
                <a:spcPct val="100000"/>
              </a:lnSpc>
              <a:spcBef>
                <a:spcPts val="315"/>
              </a:spcBef>
            </a:pPr>
            <a:r>
              <a:rPr dirty="0" sz="1800">
                <a:solidFill>
                  <a:srgbClr val="006533"/>
                </a:solidFill>
              </a:rPr>
              <a:t>→</a:t>
            </a:r>
            <a:r>
              <a:rPr dirty="0" sz="1800" spc="-55">
                <a:solidFill>
                  <a:srgbClr val="006533"/>
                </a:solidFill>
              </a:rPr>
              <a:t> </a:t>
            </a:r>
            <a:r>
              <a:rPr dirty="0" sz="1800"/>
              <a:t>Không</a:t>
            </a:r>
            <a:r>
              <a:rPr dirty="0" sz="1800" spc="-15"/>
              <a:t> </a:t>
            </a:r>
            <a:r>
              <a:rPr dirty="0" sz="1800" spc="-5"/>
              <a:t>c</a:t>
            </a:r>
            <a:r>
              <a:rPr dirty="0" sz="1800" spc="-800"/>
              <a:t>ầ</a:t>
            </a:r>
            <a:r>
              <a:rPr dirty="0" sz="1800"/>
              <a:t>n</a:t>
            </a:r>
            <a:r>
              <a:rPr dirty="0" sz="1800" spc="-5"/>
              <a:t> </a:t>
            </a:r>
            <a:r>
              <a:rPr dirty="0" sz="1800"/>
              <a:t>ph</a:t>
            </a:r>
            <a:r>
              <a:rPr dirty="0" sz="1800" spc="-800"/>
              <a:t>ả</a:t>
            </a:r>
            <a:r>
              <a:rPr dirty="0" sz="1800"/>
              <a:t>i</a:t>
            </a:r>
            <a:r>
              <a:rPr dirty="0" sz="1800" spc="-10"/>
              <a:t> </a:t>
            </a:r>
            <a:r>
              <a:rPr dirty="0" sz="1800"/>
              <a:t>h</a:t>
            </a:r>
            <a:r>
              <a:rPr dirty="0" sz="1800" spc="-800"/>
              <a:t>ọ</a:t>
            </a:r>
            <a:r>
              <a:rPr dirty="0" sz="1800"/>
              <a:t>c</a:t>
            </a:r>
            <a:r>
              <a:rPr dirty="0" sz="1800" spc="-10"/>
              <a:t> </a:t>
            </a:r>
            <a:r>
              <a:rPr dirty="0" sz="1800"/>
              <a:t>riêng</a:t>
            </a:r>
            <a:r>
              <a:rPr dirty="0" sz="1800" spc="-10"/>
              <a:t> </a:t>
            </a:r>
            <a:r>
              <a:rPr dirty="0" sz="1800"/>
              <a:t>r</a:t>
            </a:r>
            <a:r>
              <a:rPr dirty="0" sz="1800" spc="-800"/>
              <a:t>ẽ</a:t>
            </a:r>
            <a:r>
              <a:rPr dirty="0" sz="1800" spc="-5"/>
              <a:t> </a:t>
            </a:r>
            <a:r>
              <a:rPr dirty="0" sz="1800" spc="-5">
                <a:latin typeface="Courier New"/>
                <a:cs typeface="Courier New"/>
              </a:rPr>
              <a:t>n</a:t>
            </a:r>
            <a:r>
              <a:rPr dirty="0" sz="1800" spc="-585">
                <a:latin typeface="Courier New"/>
                <a:cs typeface="Courier New"/>
              </a:rPr>
              <a:t> </a:t>
            </a:r>
            <a:r>
              <a:rPr dirty="0" sz="1800"/>
              <a:t>b</a:t>
            </a:r>
            <a:r>
              <a:rPr dirty="0" sz="1800" spc="-800"/>
              <a:t>ộ</a:t>
            </a:r>
            <a:r>
              <a:rPr dirty="0" sz="1800" spc="-5"/>
              <a:t> phâ</a:t>
            </a:r>
            <a:r>
              <a:rPr dirty="0" sz="1800"/>
              <a:t>n</a:t>
            </a:r>
            <a:r>
              <a:rPr dirty="0" sz="1800" spc="-5"/>
              <a:t> </a:t>
            </a:r>
            <a:r>
              <a:rPr dirty="0" sz="1800" spc="5"/>
              <a:t>l</a:t>
            </a:r>
            <a:r>
              <a:rPr dirty="0" sz="1800" spc="-620"/>
              <a:t>ớ</a:t>
            </a:r>
            <a:r>
              <a:rPr dirty="0" sz="1800"/>
              <a:t>p</a:t>
            </a:r>
            <a:r>
              <a:rPr dirty="0" sz="1800" spc="-15"/>
              <a:t> </a:t>
            </a:r>
            <a:r>
              <a:rPr dirty="0" sz="1800"/>
              <a:t>cho</a:t>
            </a:r>
            <a:r>
              <a:rPr dirty="0" sz="1800" spc="-5"/>
              <a:t> </a:t>
            </a:r>
            <a:r>
              <a:rPr dirty="0" sz="1800" spc="-5">
                <a:latin typeface="Courier New"/>
                <a:cs typeface="Courier New"/>
              </a:rPr>
              <a:t>n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/>
              <a:t>l</a:t>
            </a:r>
            <a:r>
              <a:rPr dirty="0" sz="1800" spc="-620"/>
              <a:t>ớ</a:t>
            </a:r>
            <a:r>
              <a:rPr dirty="0" sz="1800"/>
              <a:t>p</a:t>
            </a:r>
            <a:endParaRPr sz="1800">
              <a:latin typeface="Courier New"/>
              <a:cs typeface="Courier New"/>
            </a:endParaRPr>
          </a:p>
          <a:p>
            <a:pPr lvl="1" marL="592455" indent="-14732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593090" algn="l"/>
              </a:tabLst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10">
                <a:latin typeface="Arial MT"/>
                <a:cs typeface="Arial MT"/>
              </a:rPr>
              <a:t>ươ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pháp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 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k</a:t>
            </a:r>
            <a:r>
              <a:rPr dirty="0" sz="1800">
                <a:latin typeface="Arial MT"/>
                <a:cs typeface="Arial MT"/>
              </a:rPr>
              <a:t>-NN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(</a:t>
            </a:r>
            <a:r>
              <a:rPr dirty="0" sz="1800" spc="-5">
                <a:latin typeface="Courier New"/>
                <a:cs typeface="Courier New"/>
              </a:rPr>
              <a:t>k</a:t>
            </a:r>
            <a:r>
              <a:rPr dirty="0" sz="1800" spc="-585">
                <a:latin typeface="Courier New"/>
                <a:cs typeface="Courier New"/>
              </a:rPr>
              <a:t> </a:t>
            </a:r>
            <a:r>
              <a:rPr dirty="0" sz="1800" spc="-5">
                <a:latin typeface="Arial MT"/>
                <a:cs typeface="Arial MT"/>
              </a:rPr>
              <a:t>&gt;&gt;1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5">
                <a:latin typeface="Arial MT"/>
                <a:cs typeface="Arial MT"/>
              </a:rPr>
              <a:t> c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 spc="-5">
                <a:latin typeface="Arial MT"/>
                <a:cs typeface="Arial MT"/>
              </a:rPr>
              <a:t> là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5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675">
                <a:latin typeface="Arial MT"/>
                <a:cs typeface="Arial MT"/>
              </a:rPr>
              <a:t>đượ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 spc="-5">
                <a:latin typeface="Arial MT"/>
                <a:cs typeface="Arial MT"/>
              </a:rPr>
              <a:t> v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95">
                <a:latin typeface="Arial MT"/>
                <a:cs typeface="Arial MT"/>
              </a:rPr>
              <a:t>ữ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800">
                <a:latin typeface="Arial MT"/>
                <a:cs typeface="Arial MT"/>
              </a:rPr>
              <a:t>ỗ</a:t>
            </a:r>
            <a:r>
              <a:rPr dirty="0" sz="1800"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  <a:p>
            <a:pPr marL="80454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solidFill>
                  <a:srgbClr val="006533"/>
                </a:solidFill>
              </a:rPr>
              <a:t>→</a:t>
            </a:r>
            <a:r>
              <a:rPr dirty="0" sz="1800" spc="-55">
                <a:solidFill>
                  <a:srgbClr val="006533"/>
                </a:solidFill>
              </a:rPr>
              <a:t> </a:t>
            </a:r>
            <a:r>
              <a:rPr dirty="0" sz="1800" spc="-5"/>
              <a:t>V</a:t>
            </a:r>
            <a:r>
              <a:rPr dirty="0" sz="1800"/>
              <a:t>i</a:t>
            </a:r>
            <a:r>
              <a:rPr dirty="0" sz="1800" spc="-800"/>
              <a:t>ệ</a:t>
            </a:r>
            <a:r>
              <a:rPr dirty="0" sz="1800"/>
              <a:t>c</a:t>
            </a:r>
            <a:r>
              <a:rPr dirty="0" sz="1800" spc="-10"/>
              <a:t> </a:t>
            </a:r>
            <a:r>
              <a:rPr dirty="0" sz="1800"/>
              <a:t>phân</a:t>
            </a:r>
            <a:r>
              <a:rPr dirty="0" sz="1800" spc="-10"/>
              <a:t> </a:t>
            </a:r>
            <a:r>
              <a:rPr dirty="0" sz="1800"/>
              <a:t>l</a:t>
            </a:r>
            <a:r>
              <a:rPr dirty="0" sz="1800" spc="-620"/>
              <a:t>ớ</a:t>
            </a:r>
            <a:r>
              <a:rPr dirty="0" sz="1800" spc="-5"/>
              <a:t>p/</a:t>
            </a:r>
            <a:r>
              <a:rPr dirty="0" sz="1800"/>
              <a:t>d</a:t>
            </a:r>
            <a:r>
              <a:rPr dirty="0" sz="1800" spc="-595"/>
              <a:t>ự</a:t>
            </a:r>
            <a:r>
              <a:rPr dirty="0" sz="1800" spc="-20"/>
              <a:t> </a:t>
            </a:r>
            <a:r>
              <a:rPr dirty="0" sz="1800" spc="-800"/>
              <a:t>đ</a:t>
            </a:r>
            <a:r>
              <a:rPr dirty="0" sz="1800"/>
              <a:t>oán</a:t>
            </a:r>
            <a:r>
              <a:rPr dirty="0" sz="1800" spc="-10"/>
              <a:t> </a:t>
            </a:r>
            <a:r>
              <a:rPr dirty="0" sz="1800"/>
              <a:t>d</a:t>
            </a:r>
            <a:r>
              <a:rPr dirty="0" sz="1800" spc="-595"/>
              <a:t>ự</a:t>
            </a:r>
            <a:r>
              <a:rPr dirty="0" sz="1800"/>
              <a:t>a</a:t>
            </a:r>
            <a:r>
              <a:rPr dirty="0" sz="1800" spc="-10"/>
              <a:t> </a:t>
            </a:r>
            <a:r>
              <a:rPr dirty="0" sz="1800"/>
              <a:t>trên</a:t>
            </a:r>
            <a:r>
              <a:rPr dirty="0" sz="1800" spc="-5"/>
              <a:t> </a:t>
            </a:r>
            <a:r>
              <a:rPr dirty="0" sz="1800" spc="-5">
                <a:latin typeface="Courier New"/>
                <a:cs typeface="Courier New"/>
              </a:rPr>
              <a:t>k</a:t>
            </a:r>
            <a:r>
              <a:rPr dirty="0" sz="1800" spc="-590">
                <a:latin typeface="Courier New"/>
                <a:cs typeface="Courier New"/>
              </a:rPr>
              <a:t> </a:t>
            </a:r>
            <a:r>
              <a:rPr dirty="0" sz="1800"/>
              <a:t>láng</a:t>
            </a:r>
            <a:r>
              <a:rPr dirty="0" sz="1800" spc="-10"/>
              <a:t> </a:t>
            </a:r>
            <a:r>
              <a:rPr dirty="0" sz="1800"/>
              <a:t>g</a:t>
            </a:r>
            <a:r>
              <a:rPr dirty="0" sz="1800" spc="5"/>
              <a:t>i</a:t>
            </a:r>
            <a:r>
              <a:rPr dirty="0" sz="1800" spc="-800"/>
              <a:t>ề</a:t>
            </a:r>
            <a:r>
              <a:rPr dirty="0" sz="1800"/>
              <a:t>ng</a:t>
            </a:r>
            <a:r>
              <a:rPr dirty="0" sz="1800" spc="-10"/>
              <a:t> </a:t>
            </a:r>
            <a:r>
              <a:rPr dirty="0" sz="1800"/>
              <a:t>g</a:t>
            </a:r>
            <a:r>
              <a:rPr dirty="0" sz="1800" spc="-800"/>
              <a:t>ầ</a:t>
            </a:r>
            <a:r>
              <a:rPr dirty="0" sz="1800"/>
              <a:t>n</a:t>
            </a:r>
            <a:r>
              <a:rPr dirty="0" sz="1800" spc="-10"/>
              <a:t> </a:t>
            </a:r>
            <a:r>
              <a:rPr dirty="0" sz="1800"/>
              <a:t>nh</a:t>
            </a:r>
            <a:r>
              <a:rPr dirty="0" sz="1800" spc="-800"/>
              <a:t>ấ</a:t>
            </a:r>
            <a:r>
              <a:rPr dirty="0" sz="1800"/>
              <a:t>t</a:t>
            </a:r>
            <a:endParaRPr sz="1800">
              <a:latin typeface="Courier New"/>
              <a:cs typeface="Courier New"/>
            </a:endParaRPr>
          </a:p>
          <a:p>
            <a:pPr marL="347980" indent="-228600">
              <a:lnSpc>
                <a:spcPct val="100000"/>
              </a:lnSpc>
              <a:spcBef>
                <a:spcPts val="117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47980" algn="l"/>
              </a:tabLst>
            </a:pPr>
            <a:r>
              <a:rPr dirty="0" sz="2200" spc="-5"/>
              <a:t>Cá</a:t>
            </a:r>
            <a:r>
              <a:rPr dirty="0" sz="2200"/>
              <a:t>c</a:t>
            </a:r>
            <a:r>
              <a:rPr dirty="0" sz="2200" spc="-10"/>
              <a:t> </a:t>
            </a:r>
            <a:r>
              <a:rPr dirty="0" sz="2200" spc="-5"/>
              <a:t>n</a:t>
            </a:r>
            <a:r>
              <a:rPr dirty="0" sz="2200"/>
              <a:t>h</a:t>
            </a:r>
            <a:r>
              <a:rPr dirty="0" sz="2200" spc="-745"/>
              <a:t>ượ</a:t>
            </a:r>
            <a:r>
              <a:rPr dirty="0" sz="2200"/>
              <a:t>c</a:t>
            </a:r>
            <a:r>
              <a:rPr dirty="0" sz="2200" spc="-10"/>
              <a:t> </a:t>
            </a:r>
            <a:r>
              <a:rPr dirty="0" sz="2200" spc="-985"/>
              <a:t>đ</a:t>
            </a:r>
            <a:r>
              <a:rPr dirty="0" sz="2200"/>
              <a:t>i</a:t>
            </a:r>
            <a:r>
              <a:rPr dirty="0" sz="2200" spc="-985"/>
              <a:t>ể</a:t>
            </a:r>
            <a:r>
              <a:rPr dirty="0" sz="2200"/>
              <a:t>m</a:t>
            </a:r>
            <a:endParaRPr sz="2200"/>
          </a:p>
          <a:p>
            <a:pPr lvl="1" marL="592455" indent="-147320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Char char="•"/>
              <a:tabLst>
                <a:tab pos="593090" algn="l"/>
              </a:tabLst>
            </a:pPr>
            <a:r>
              <a:rPr dirty="0" sz="1800" spc="-5">
                <a:latin typeface="Arial MT"/>
                <a:cs typeface="Arial MT"/>
              </a:rPr>
              <a:t>P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100">
                <a:latin typeface="Arial MT"/>
                <a:cs typeface="Arial MT"/>
              </a:rPr>
              <a:t>đị</a:t>
            </a:r>
            <a:r>
              <a:rPr dirty="0" sz="1800" spc="-5">
                <a:latin typeface="Arial MT"/>
                <a:cs typeface="Arial MT"/>
              </a:rPr>
              <a:t>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">
                <a:latin typeface="Arial MT"/>
                <a:cs typeface="Arial MT"/>
              </a:rPr>
              <a:t> hà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kho</a:t>
            </a:r>
            <a:r>
              <a:rPr dirty="0" sz="1800" spc="-800">
                <a:latin typeface="Arial MT"/>
                <a:cs typeface="Arial MT"/>
              </a:rPr>
              <a:t>ả</a:t>
            </a:r>
            <a:r>
              <a:rPr dirty="0" sz="1800">
                <a:latin typeface="Arial MT"/>
                <a:cs typeface="Arial MT"/>
              </a:rPr>
              <a:t>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phù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ợ</a:t>
            </a:r>
            <a:r>
              <a:rPr dirty="0" sz="1800">
                <a:latin typeface="Arial MT"/>
                <a:cs typeface="Arial MT"/>
              </a:rPr>
              <a:t>p</a:t>
            </a:r>
            <a:endParaRPr sz="1800">
              <a:latin typeface="Arial MT"/>
              <a:cs typeface="Arial MT"/>
            </a:endParaRPr>
          </a:p>
          <a:p>
            <a:pPr lvl="1" marL="592455" indent="-147320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Char char="•"/>
              <a:tabLst>
                <a:tab pos="593090" algn="l"/>
              </a:tabLst>
            </a:pPr>
            <a:r>
              <a:rPr dirty="0" sz="1800" spc="-5">
                <a:latin typeface="Arial MT"/>
                <a:cs typeface="Arial MT"/>
              </a:rPr>
              <a:t>Ch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ph</a:t>
            </a:r>
            <a:r>
              <a:rPr dirty="0" sz="1800">
                <a:latin typeface="Arial MT"/>
                <a:cs typeface="Arial MT"/>
              </a:rPr>
              <a:t>í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toán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</a:t>
            </a:r>
            <a:r>
              <a:rPr dirty="0" sz="1800" spc="-5">
                <a:latin typeface="Arial MT"/>
                <a:cs typeface="Arial MT"/>
              </a:rPr>
              <a:t>v</a:t>
            </a:r>
            <a:r>
              <a:rPr dirty="0" sz="1800" spc="-800">
                <a:latin typeface="Arial MT"/>
                <a:cs typeface="Arial MT"/>
              </a:rPr>
              <a:t>ề</a:t>
            </a:r>
            <a:r>
              <a:rPr dirty="0" sz="1800" spc="-5">
                <a:latin typeface="Arial MT"/>
                <a:cs typeface="Arial MT"/>
              </a:rPr>
              <a:t> 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ờ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gian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và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 spc="-5">
                <a:latin typeface="Arial MT"/>
                <a:cs typeface="Arial MT"/>
              </a:rPr>
              <a:t> n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>
                <a:latin typeface="Arial MT"/>
                <a:cs typeface="Arial MT"/>
              </a:rPr>
              <a:t>)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ạ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</a:t>
            </a:r>
            <a:r>
              <a:rPr dirty="0" sz="1800" spc="-620">
                <a:latin typeface="Arial MT"/>
                <a:cs typeface="Arial MT"/>
              </a:rPr>
              <a:t>ờ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>
                <a:latin typeface="Arial MT"/>
                <a:cs typeface="Arial MT"/>
              </a:rPr>
              <a:t>m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phân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 spc="-5">
                <a:latin typeface="Arial MT"/>
                <a:cs typeface="Arial MT"/>
              </a:rPr>
              <a:t>p/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oán</a:t>
            </a:r>
            <a:endParaRPr sz="1800">
              <a:latin typeface="Arial MT"/>
              <a:cs typeface="Arial MT"/>
            </a:endParaRPr>
          </a:p>
          <a:p>
            <a:pPr lvl="1" marL="592455" indent="-14732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Char char="•"/>
              <a:tabLst>
                <a:tab pos="593090" algn="l"/>
              </a:tabLst>
            </a:pPr>
            <a:r>
              <a:rPr dirty="0" sz="1800" spc="-5">
                <a:latin typeface="Arial MT"/>
                <a:cs typeface="Arial MT"/>
              </a:rPr>
              <a:t>C</a:t>
            </a:r>
            <a:r>
              <a:rPr dirty="0" sz="1800">
                <a:latin typeface="Arial MT"/>
                <a:cs typeface="Arial MT"/>
              </a:rPr>
              <a:t>ó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</a:t>
            </a:r>
            <a:r>
              <a:rPr dirty="0" sz="1800" spc="-800">
                <a:latin typeface="Arial MT"/>
                <a:cs typeface="Arial MT"/>
              </a:rPr>
              <a:t>ể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phân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</a:t>
            </a:r>
            <a:r>
              <a:rPr dirty="0" sz="1800" spc="-620">
                <a:latin typeface="Arial MT"/>
                <a:cs typeface="Arial MT"/>
              </a:rPr>
              <a:t>ớ</a:t>
            </a:r>
            <a:r>
              <a:rPr dirty="0" sz="1800" spc="-5">
                <a:latin typeface="Arial MT"/>
                <a:cs typeface="Arial MT"/>
              </a:rPr>
              <a:t>p/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95">
                <a:latin typeface="Arial MT"/>
                <a:cs typeface="Arial MT"/>
              </a:rPr>
              <a:t>ự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oán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sai , do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các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thu</a:t>
            </a:r>
            <a:r>
              <a:rPr dirty="0" sz="1800" spc="-800">
                <a:latin typeface="Arial MT"/>
                <a:cs typeface="Arial MT"/>
              </a:rPr>
              <a:t>ộ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tính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không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liên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quan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(irrelevant</a:t>
            </a:r>
            <a:endParaRPr sz="18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  <a:tabLst>
                <a:tab pos="592455" algn="l"/>
                <a:tab pos="8256905" algn="l"/>
              </a:tabLst>
            </a:pPr>
            <a:r>
              <a:rPr dirty="0" u="heavy" sz="1800">
                <a:uFill>
                  <a:solidFill>
                    <a:srgbClr val="CC9900"/>
                  </a:solidFill>
                </a:uFill>
              </a:rPr>
              <a:t> 	</a:t>
            </a:r>
            <a:r>
              <a:rPr dirty="0" u="heavy" sz="1800" spc="-5">
                <a:uFill>
                  <a:solidFill>
                    <a:srgbClr val="CC9900"/>
                  </a:solidFill>
                </a:uFill>
              </a:rPr>
              <a:t>attributes)	</a:t>
            </a:r>
            <a:endParaRPr sz="18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0145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Tài</a:t>
            </a:r>
            <a:r>
              <a:rPr dirty="0" sz="4200" spc="-30"/>
              <a:t> </a:t>
            </a:r>
            <a:r>
              <a:rPr dirty="0" sz="4200" spc="-5"/>
              <a:t>liệu</a:t>
            </a:r>
            <a:r>
              <a:rPr dirty="0" sz="4200" spc="-25"/>
              <a:t> </a:t>
            </a:r>
            <a:r>
              <a:rPr dirty="0" sz="4200" spc="-5"/>
              <a:t>tham</a:t>
            </a:r>
            <a:r>
              <a:rPr dirty="0" sz="4200" spc="-20"/>
              <a:t> </a:t>
            </a:r>
            <a:r>
              <a:rPr dirty="0" sz="4200" spc="-5"/>
              <a:t>khảo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3139" y="1870202"/>
            <a:ext cx="7628890" cy="192151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41300" marR="5715" indent="-228600">
              <a:lnSpc>
                <a:spcPct val="80000"/>
              </a:lnSpc>
              <a:spcBef>
                <a:spcPts val="530"/>
              </a:spcBef>
              <a:buClr>
                <a:srgbClr val="006533"/>
              </a:buClr>
              <a:buChar char="•"/>
              <a:tabLst>
                <a:tab pos="241300" algn="l"/>
              </a:tabLst>
            </a:pPr>
            <a:r>
              <a:rPr dirty="0" sz="1800" spc="-5">
                <a:latin typeface="Courier New"/>
                <a:cs typeface="Courier New"/>
              </a:rPr>
              <a:t>E. Alpaydin. </a:t>
            </a:r>
            <a:r>
              <a:rPr dirty="0" sz="1800" spc="-10" i="1">
                <a:latin typeface="Courier New"/>
                <a:cs typeface="Courier New"/>
              </a:rPr>
              <a:t>Introduction to Machine Learning</a:t>
            </a:r>
            <a:r>
              <a:rPr dirty="0" sz="1800" spc="-10">
                <a:latin typeface="Courier New"/>
                <a:cs typeface="Courier New"/>
              </a:rPr>
              <a:t>. The </a:t>
            </a:r>
            <a:r>
              <a:rPr dirty="0" sz="1800" spc="-15">
                <a:latin typeface="Courier New"/>
                <a:cs typeface="Courier New"/>
              </a:rPr>
              <a:t>MIT </a:t>
            </a:r>
            <a:r>
              <a:rPr dirty="0" sz="1800" spc="-10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Press,</a:t>
            </a:r>
            <a:r>
              <a:rPr dirty="0" sz="1800" spc="-15">
                <a:latin typeface="Courier New"/>
                <a:cs typeface="Courier New"/>
              </a:rPr>
              <a:t> 2004.</a:t>
            </a:r>
            <a:endParaRPr sz="18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006533"/>
              </a:buClr>
              <a:buChar char="•"/>
              <a:tabLst>
                <a:tab pos="241300" algn="l"/>
              </a:tabLst>
            </a:pPr>
            <a:r>
              <a:rPr dirty="0" sz="1800" spc="-5">
                <a:latin typeface="Courier New"/>
                <a:cs typeface="Courier New"/>
              </a:rPr>
              <a:t>T.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M.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Mitchell.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Machine</a:t>
            </a:r>
            <a:r>
              <a:rPr dirty="0" sz="1800" spc="-25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Learning</a:t>
            </a:r>
            <a:r>
              <a:rPr dirty="0" sz="1800" spc="-5">
                <a:latin typeface="Courier New"/>
                <a:cs typeface="Courier New"/>
              </a:rPr>
              <a:t>.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McGraw-Hill,</a:t>
            </a:r>
            <a:r>
              <a:rPr dirty="0" sz="1800" spc="-15">
                <a:latin typeface="Courier New"/>
                <a:cs typeface="Courier New"/>
              </a:rPr>
              <a:t> 1997.</a:t>
            </a:r>
            <a:endParaRPr sz="1800">
              <a:latin typeface="Courier New"/>
              <a:cs typeface="Courier New"/>
            </a:endParaRPr>
          </a:p>
          <a:p>
            <a:pPr marL="241300" marR="5080" indent="-228600">
              <a:lnSpc>
                <a:spcPct val="80000"/>
              </a:lnSpc>
              <a:spcBef>
                <a:spcPts val="1200"/>
              </a:spcBef>
              <a:buClr>
                <a:srgbClr val="006533"/>
              </a:buClr>
              <a:buChar char="•"/>
              <a:tabLst>
                <a:tab pos="241300" algn="l"/>
              </a:tabLst>
            </a:pPr>
            <a:r>
              <a:rPr dirty="0" sz="1800" spc="-5">
                <a:latin typeface="Courier New"/>
                <a:cs typeface="Courier New"/>
              </a:rPr>
              <a:t>H. A. Simon. </a:t>
            </a:r>
            <a:r>
              <a:rPr dirty="0" sz="1800" spc="-10" i="1">
                <a:latin typeface="Courier New"/>
                <a:cs typeface="Courier New"/>
              </a:rPr>
              <a:t>Why Should Machines Learn? </a:t>
            </a:r>
            <a:r>
              <a:rPr dirty="0" sz="1800" spc="-5">
                <a:latin typeface="Courier New"/>
                <a:cs typeface="Courier New"/>
              </a:rPr>
              <a:t>In R. </a:t>
            </a:r>
            <a:r>
              <a:rPr dirty="0" sz="1800" spc="-10">
                <a:latin typeface="Courier New"/>
                <a:cs typeface="Courier New"/>
              </a:rPr>
              <a:t>S. </a:t>
            </a:r>
            <a:r>
              <a:rPr dirty="0" sz="1800" spc="-5">
                <a:latin typeface="Courier New"/>
                <a:cs typeface="Courier New"/>
              </a:rPr>
              <a:t> Michalski, J. Carbonell, and </a:t>
            </a:r>
            <a:r>
              <a:rPr dirty="0" sz="1800" spc="-10">
                <a:latin typeface="Courier New"/>
                <a:cs typeface="Courier New"/>
              </a:rPr>
              <a:t>T. M. Mitchell </a:t>
            </a:r>
            <a:r>
              <a:rPr dirty="0" sz="1800" spc="-15">
                <a:latin typeface="Courier New"/>
                <a:cs typeface="Courier New"/>
              </a:rPr>
              <a:t>(Eds.): </a:t>
            </a:r>
            <a:r>
              <a:rPr dirty="0" sz="1800" spc="-10">
                <a:latin typeface="Courier New"/>
                <a:cs typeface="Courier New"/>
              </a:rPr>
              <a:t> Machine learning: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An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artificial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intelligence approach,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chapter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2,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pp.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25-38. Morgan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Kaufmann,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1983.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39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Các</a:t>
            </a:r>
            <a:r>
              <a:rPr dirty="0" spc="-25"/>
              <a:t> </a:t>
            </a:r>
            <a:r>
              <a:rPr dirty="0"/>
              <a:t>ví</a:t>
            </a:r>
            <a:r>
              <a:rPr dirty="0" spc="-20"/>
              <a:t> </a:t>
            </a:r>
            <a:r>
              <a:rPr dirty="0"/>
              <a:t>dụ</a:t>
            </a:r>
            <a:r>
              <a:rPr dirty="0" spc="-20"/>
              <a:t> </a:t>
            </a:r>
            <a:r>
              <a:rPr dirty="0"/>
              <a:t>của</a:t>
            </a:r>
            <a:r>
              <a:rPr dirty="0" spc="-15"/>
              <a:t> </a:t>
            </a:r>
            <a:r>
              <a:rPr dirty="0" spc="-5"/>
              <a:t>bài</a:t>
            </a:r>
            <a:r>
              <a:rPr dirty="0" spc="-15"/>
              <a:t> </a:t>
            </a:r>
            <a:r>
              <a:rPr dirty="0" spc="-5"/>
              <a:t>toán</a:t>
            </a:r>
            <a:r>
              <a:rPr dirty="0" spc="-20"/>
              <a:t> </a:t>
            </a:r>
            <a:r>
              <a:rPr dirty="0" spc="-5"/>
              <a:t>học</a:t>
            </a:r>
            <a:r>
              <a:rPr dirty="0" spc="-20"/>
              <a:t> </a:t>
            </a:r>
            <a:r>
              <a:rPr dirty="0"/>
              <a:t>máy</a:t>
            </a:r>
            <a:r>
              <a:rPr dirty="0" spc="-15"/>
              <a:t> </a:t>
            </a:r>
            <a:r>
              <a:rPr dirty="0" spc="-5"/>
              <a:t>(3)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2285999"/>
            <a:ext cx="9144000" cy="1108710"/>
            <a:chOff x="457200" y="2285999"/>
            <a:chExt cx="9144000" cy="1108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99" y="2285999"/>
              <a:ext cx="1428749" cy="1295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" y="241554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93139" y="1777238"/>
            <a:ext cx="3766820" cy="152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085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Bà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toá</a:t>
            </a:r>
            <a:r>
              <a:rPr dirty="0" sz="2400">
                <a:latin typeface="Arial MT"/>
                <a:cs typeface="Arial MT"/>
              </a:rPr>
              <a:t>n 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ậ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 spc="-1075">
                <a:latin typeface="Arial MT"/>
                <a:cs typeface="Arial MT"/>
              </a:rPr>
              <a:t>ạ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</a:t>
            </a:r>
            <a:r>
              <a:rPr dirty="0" sz="2400" spc="-415">
                <a:latin typeface="Arial MT"/>
                <a:cs typeface="Arial MT"/>
              </a:rPr>
              <a:t>ữ  </a:t>
            </a:r>
            <a:r>
              <a:rPr dirty="0" sz="2400">
                <a:latin typeface="Arial MT"/>
                <a:cs typeface="Arial MT"/>
              </a:rPr>
              <a:t>vi</a:t>
            </a:r>
            <a:r>
              <a:rPr dirty="0" sz="2400" spc="-1075">
                <a:latin typeface="Arial MT"/>
                <a:cs typeface="Arial MT"/>
              </a:rPr>
              <a:t>ế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tay</a:t>
            </a:r>
            <a:endParaRPr sz="2400">
              <a:latin typeface="Arial MT"/>
              <a:cs typeface="Arial MT"/>
            </a:endParaRPr>
          </a:p>
          <a:p>
            <a:pPr marL="241300" marR="5080" indent="-229235">
              <a:lnSpc>
                <a:spcPct val="100000"/>
              </a:lnSpc>
              <a:spcBef>
                <a:spcPts val="121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06425" algn="l"/>
              </a:tabLst>
            </a:pPr>
            <a:r>
              <a:rPr dirty="0" sz="2000" spc="-10" b="1">
                <a:latin typeface="Arial"/>
                <a:cs typeface="Arial"/>
              </a:rPr>
              <a:t>T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á</a:t>
            </a:r>
            <a:r>
              <a:rPr dirty="0" sz="2000" spc="-5">
                <a:latin typeface="Arial MT"/>
                <a:cs typeface="Arial MT"/>
              </a:rPr>
              <a:t>c  t</a:t>
            </a:r>
            <a:r>
              <a:rPr dirty="0" sz="2000" spc="-665">
                <a:latin typeface="Arial MT"/>
                <a:cs typeface="Arial MT"/>
              </a:rPr>
              <a:t>ừ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nh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vi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a</a:t>
            </a:r>
            <a:r>
              <a:rPr dirty="0" sz="2000" spc="-5"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15455" y="2415539"/>
            <a:ext cx="1695450" cy="1557655"/>
            <a:chOff x="6315455" y="2415539"/>
            <a:chExt cx="1695450" cy="15576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99" y="2415539"/>
              <a:ext cx="1428749" cy="9372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15456" y="3352799"/>
              <a:ext cx="1695450" cy="620395"/>
            </a:xfrm>
            <a:custGeom>
              <a:avLst/>
              <a:gdLst/>
              <a:ahLst/>
              <a:cxnLst/>
              <a:rect l="l" t="t" r="r" b="b"/>
              <a:pathLst>
                <a:path w="1695450" h="620395">
                  <a:moveTo>
                    <a:pt x="857250" y="0"/>
                  </a:moveTo>
                  <a:lnTo>
                    <a:pt x="838200" y="0"/>
                  </a:lnTo>
                  <a:lnTo>
                    <a:pt x="838200" y="41910"/>
                  </a:lnTo>
                  <a:lnTo>
                    <a:pt x="857250" y="41910"/>
                  </a:lnTo>
                  <a:lnTo>
                    <a:pt x="857250" y="0"/>
                  </a:lnTo>
                  <a:close/>
                </a:path>
                <a:path w="1695450" h="620395">
                  <a:moveTo>
                    <a:pt x="1695450" y="380238"/>
                  </a:moveTo>
                  <a:lnTo>
                    <a:pt x="1693926" y="368808"/>
                  </a:lnTo>
                  <a:lnTo>
                    <a:pt x="1693926" y="367284"/>
                  </a:lnTo>
                  <a:lnTo>
                    <a:pt x="1690878" y="355092"/>
                  </a:lnTo>
                  <a:lnTo>
                    <a:pt x="1690116" y="354330"/>
                  </a:lnTo>
                  <a:lnTo>
                    <a:pt x="1690116" y="353568"/>
                  </a:lnTo>
                  <a:lnTo>
                    <a:pt x="1684782" y="342138"/>
                  </a:lnTo>
                  <a:lnTo>
                    <a:pt x="1684782" y="341376"/>
                  </a:lnTo>
                  <a:lnTo>
                    <a:pt x="1684020" y="341376"/>
                  </a:lnTo>
                  <a:lnTo>
                    <a:pt x="1676374" y="331990"/>
                  </a:lnTo>
                  <a:lnTo>
                    <a:pt x="1676374" y="382117"/>
                  </a:lnTo>
                  <a:lnTo>
                    <a:pt x="1675638" y="392430"/>
                  </a:lnTo>
                  <a:lnTo>
                    <a:pt x="1675638" y="390906"/>
                  </a:lnTo>
                  <a:lnTo>
                    <a:pt x="1672590" y="402336"/>
                  </a:lnTo>
                  <a:lnTo>
                    <a:pt x="1672590" y="400812"/>
                  </a:lnTo>
                  <a:lnTo>
                    <a:pt x="1667891" y="410857"/>
                  </a:lnTo>
                  <a:lnTo>
                    <a:pt x="1646707" y="436321"/>
                  </a:lnTo>
                  <a:lnTo>
                    <a:pt x="1582508" y="480847"/>
                  </a:lnTo>
                  <a:lnTo>
                    <a:pt x="1541335" y="499960"/>
                  </a:lnTo>
                  <a:lnTo>
                    <a:pt x="1495298" y="517080"/>
                  </a:lnTo>
                  <a:lnTo>
                    <a:pt x="1445234" y="532320"/>
                  </a:lnTo>
                  <a:lnTo>
                    <a:pt x="1392021" y="545744"/>
                  </a:lnTo>
                  <a:lnTo>
                    <a:pt x="1336535" y="557466"/>
                  </a:lnTo>
                  <a:lnTo>
                    <a:pt x="1279639" y="567563"/>
                  </a:lnTo>
                  <a:lnTo>
                    <a:pt x="1222209" y="576135"/>
                  </a:lnTo>
                  <a:lnTo>
                    <a:pt x="1165098" y="583260"/>
                  </a:lnTo>
                  <a:lnTo>
                    <a:pt x="1109167" y="589051"/>
                  </a:lnTo>
                  <a:lnTo>
                    <a:pt x="1055319" y="593572"/>
                  </a:lnTo>
                  <a:lnTo>
                    <a:pt x="1004392" y="596925"/>
                  </a:lnTo>
                  <a:lnTo>
                    <a:pt x="957262" y="599198"/>
                  </a:lnTo>
                  <a:lnTo>
                    <a:pt x="914793" y="600481"/>
                  </a:lnTo>
                  <a:lnTo>
                    <a:pt x="877862" y="600875"/>
                  </a:lnTo>
                  <a:lnTo>
                    <a:pt x="847344" y="600456"/>
                  </a:lnTo>
                  <a:lnTo>
                    <a:pt x="797801" y="599960"/>
                  </a:lnTo>
                  <a:lnTo>
                    <a:pt x="748220" y="598779"/>
                  </a:lnTo>
                  <a:lnTo>
                    <a:pt x="698652" y="596861"/>
                  </a:lnTo>
                  <a:lnTo>
                    <a:pt x="649109" y="594118"/>
                  </a:lnTo>
                  <a:lnTo>
                    <a:pt x="599617" y="590499"/>
                  </a:lnTo>
                  <a:lnTo>
                    <a:pt x="550227" y="585914"/>
                  </a:lnTo>
                  <a:lnTo>
                    <a:pt x="500964" y="580301"/>
                  </a:lnTo>
                  <a:lnTo>
                    <a:pt x="451840" y="573570"/>
                  </a:lnTo>
                  <a:lnTo>
                    <a:pt x="402920" y="565670"/>
                  </a:lnTo>
                  <a:lnTo>
                    <a:pt x="354203" y="556514"/>
                  </a:lnTo>
                  <a:lnTo>
                    <a:pt x="305739" y="546036"/>
                  </a:lnTo>
                  <a:lnTo>
                    <a:pt x="257543" y="534162"/>
                  </a:lnTo>
                  <a:lnTo>
                    <a:pt x="211328" y="520001"/>
                  </a:lnTo>
                  <a:lnTo>
                    <a:pt x="158127" y="501103"/>
                  </a:lnTo>
                  <a:lnTo>
                    <a:pt x="105016" y="476948"/>
                  </a:lnTo>
                  <a:lnTo>
                    <a:pt x="59093" y="446989"/>
                  </a:lnTo>
                  <a:lnTo>
                    <a:pt x="27432" y="410718"/>
                  </a:lnTo>
                  <a:lnTo>
                    <a:pt x="27432" y="412242"/>
                  </a:lnTo>
                  <a:lnTo>
                    <a:pt x="22098" y="400812"/>
                  </a:lnTo>
                  <a:lnTo>
                    <a:pt x="22860" y="402336"/>
                  </a:lnTo>
                  <a:lnTo>
                    <a:pt x="19812" y="390906"/>
                  </a:lnTo>
                  <a:lnTo>
                    <a:pt x="19812" y="392430"/>
                  </a:lnTo>
                  <a:lnTo>
                    <a:pt x="19075" y="380644"/>
                  </a:lnTo>
                  <a:lnTo>
                    <a:pt x="19812" y="370332"/>
                  </a:lnTo>
                  <a:lnTo>
                    <a:pt x="19812" y="371856"/>
                  </a:lnTo>
                  <a:lnTo>
                    <a:pt x="22098" y="363283"/>
                  </a:lnTo>
                  <a:lnTo>
                    <a:pt x="22860" y="360426"/>
                  </a:lnTo>
                  <a:lnTo>
                    <a:pt x="22098" y="361950"/>
                  </a:lnTo>
                  <a:lnTo>
                    <a:pt x="27432" y="350520"/>
                  </a:lnTo>
                  <a:lnTo>
                    <a:pt x="27432" y="352044"/>
                  </a:lnTo>
                  <a:lnTo>
                    <a:pt x="48641" y="326453"/>
                  </a:lnTo>
                  <a:lnTo>
                    <a:pt x="77381" y="303110"/>
                  </a:lnTo>
                  <a:lnTo>
                    <a:pt x="112763" y="281940"/>
                  </a:lnTo>
                  <a:lnTo>
                    <a:pt x="153911" y="262826"/>
                  </a:lnTo>
                  <a:lnTo>
                    <a:pt x="199974" y="245706"/>
                  </a:lnTo>
                  <a:lnTo>
                    <a:pt x="250050" y="230466"/>
                  </a:lnTo>
                  <a:lnTo>
                    <a:pt x="303301" y="217030"/>
                  </a:lnTo>
                  <a:lnTo>
                    <a:pt x="358825" y="205308"/>
                  </a:lnTo>
                  <a:lnTo>
                    <a:pt x="415772" y="195211"/>
                  </a:lnTo>
                  <a:lnTo>
                    <a:pt x="473265" y="186639"/>
                  </a:lnTo>
                  <a:lnTo>
                    <a:pt x="530428" y="179501"/>
                  </a:lnTo>
                  <a:lnTo>
                    <a:pt x="586384" y="173723"/>
                  </a:lnTo>
                  <a:lnTo>
                    <a:pt x="640270" y="169202"/>
                  </a:lnTo>
                  <a:lnTo>
                    <a:pt x="691210" y="165836"/>
                  </a:lnTo>
                  <a:lnTo>
                    <a:pt x="738339" y="163563"/>
                  </a:lnTo>
                  <a:lnTo>
                    <a:pt x="780770" y="162280"/>
                  </a:lnTo>
                  <a:lnTo>
                    <a:pt x="817651" y="161886"/>
                  </a:lnTo>
                  <a:lnTo>
                    <a:pt x="848106" y="162306"/>
                  </a:lnTo>
                  <a:lnTo>
                    <a:pt x="897636" y="162814"/>
                  </a:lnTo>
                  <a:lnTo>
                    <a:pt x="947216" y="163995"/>
                  </a:lnTo>
                  <a:lnTo>
                    <a:pt x="996784" y="165912"/>
                  </a:lnTo>
                  <a:lnTo>
                    <a:pt x="1046327" y="168656"/>
                  </a:lnTo>
                  <a:lnTo>
                    <a:pt x="1095819" y="172275"/>
                  </a:lnTo>
                  <a:lnTo>
                    <a:pt x="1145209" y="176860"/>
                  </a:lnTo>
                  <a:lnTo>
                    <a:pt x="1194473" y="182473"/>
                  </a:lnTo>
                  <a:lnTo>
                    <a:pt x="1243596" y="189204"/>
                  </a:lnTo>
                  <a:lnTo>
                    <a:pt x="1292517" y="197104"/>
                  </a:lnTo>
                  <a:lnTo>
                    <a:pt x="1341234" y="206260"/>
                  </a:lnTo>
                  <a:lnTo>
                    <a:pt x="1389697" y="216738"/>
                  </a:lnTo>
                  <a:lnTo>
                    <a:pt x="1437894" y="228600"/>
                  </a:lnTo>
                  <a:lnTo>
                    <a:pt x="1484109" y="242773"/>
                  </a:lnTo>
                  <a:lnTo>
                    <a:pt x="1537309" y="261670"/>
                  </a:lnTo>
                  <a:lnTo>
                    <a:pt x="1590421" y="285838"/>
                  </a:lnTo>
                  <a:lnTo>
                    <a:pt x="1636344" y="315785"/>
                  </a:lnTo>
                  <a:lnTo>
                    <a:pt x="1667256" y="351180"/>
                  </a:lnTo>
                  <a:lnTo>
                    <a:pt x="1672590" y="361950"/>
                  </a:lnTo>
                  <a:lnTo>
                    <a:pt x="1672590" y="360426"/>
                  </a:lnTo>
                  <a:lnTo>
                    <a:pt x="1675638" y="371856"/>
                  </a:lnTo>
                  <a:lnTo>
                    <a:pt x="1675638" y="370332"/>
                  </a:lnTo>
                  <a:lnTo>
                    <a:pt x="1676374" y="382117"/>
                  </a:lnTo>
                  <a:lnTo>
                    <a:pt x="1676374" y="331990"/>
                  </a:lnTo>
                  <a:lnTo>
                    <a:pt x="1662099" y="314464"/>
                  </a:lnTo>
                  <a:lnTo>
                    <a:pt x="1632661" y="289966"/>
                  </a:lnTo>
                  <a:lnTo>
                    <a:pt x="1596593" y="267792"/>
                  </a:lnTo>
                  <a:lnTo>
                    <a:pt x="1554734" y="247815"/>
                  </a:lnTo>
                  <a:lnTo>
                    <a:pt x="1507972" y="229958"/>
                  </a:lnTo>
                  <a:lnTo>
                    <a:pt x="1457172" y="214096"/>
                  </a:lnTo>
                  <a:lnTo>
                    <a:pt x="1403184" y="200152"/>
                  </a:lnTo>
                  <a:lnTo>
                    <a:pt x="1346885" y="188010"/>
                  </a:lnTo>
                  <a:lnTo>
                    <a:pt x="1289138" y="177558"/>
                  </a:lnTo>
                  <a:lnTo>
                    <a:pt x="1230820" y="168719"/>
                  </a:lnTo>
                  <a:lnTo>
                    <a:pt x="1172781" y="161366"/>
                  </a:lnTo>
                  <a:lnTo>
                    <a:pt x="1115898" y="155409"/>
                  </a:lnTo>
                  <a:lnTo>
                    <a:pt x="1061034" y="150749"/>
                  </a:lnTo>
                  <a:lnTo>
                    <a:pt x="1009053" y="147281"/>
                  </a:lnTo>
                  <a:lnTo>
                    <a:pt x="960831" y="144907"/>
                  </a:lnTo>
                  <a:lnTo>
                    <a:pt x="917854" y="143522"/>
                  </a:lnTo>
                  <a:lnTo>
                    <a:pt x="879792" y="143002"/>
                  </a:lnTo>
                  <a:lnTo>
                    <a:pt x="877862" y="143002"/>
                  </a:lnTo>
                  <a:lnTo>
                    <a:pt x="847344" y="143256"/>
                  </a:lnTo>
                  <a:lnTo>
                    <a:pt x="815555" y="143002"/>
                  </a:lnTo>
                  <a:lnTo>
                    <a:pt x="777443" y="143522"/>
                  </a:lnTo>
                  <a:lnTo>
                    <a:pt x="733856" y="144919"/>
                  </a:lnTo>
                  <a:lnTo>
                    <a:pt x="685660" y="147307"/>
                  </a:lnTo>
                  <a:lnTo>
                    <a:pt x="633717" y="150787"/>
                  </a:lnTo>
                  <a:lnTo>
                    <a:pt x="578891" y="155460"/>
                  </a:lnTo>
                  <a:lnTo>
                    <a:pt x="522058" y="161417"/>
                  </a:lnTo>
                  <a:lnTo>
                    <a:pt x="464070" y="168770"/>
                  </a:lnTo>
                  <a:lnTo>
                    <a:pt x="405815" y="177622"/>
                  </a:lnTo>
                  <a:lnTo>
                    <a:pt x="348132" y="188074"/>
                  </a:lnTo>
                  <a:lnTo>
                    <a:pt x="291896" y="200215"/>
                  </a:lnTo>
                  <a:lnTo>
                    <a:pt x="237972" y="214160"/>
                  </a:lnTo>
                  <a:lnTo>
                    <a:pt x="187223" y="230009"/>
                  </a:lnTo>
                  <a:lnTo>
                    <a:pt x="140512" y="247865"/>
                  </a:lnTo>
                  <a:lnTo>
                    <a:pt x="98717" y="267830"/>
                  </a:lnTo>
                  <a:lnTo>
                    <a:pt x="62687" y="290004"/>
                  </a:lnTo>
                  <a:lnTo>
                    <a:pt x="33312" y="314490"/>
                  </a:lnTo>
                  <a:lnTo>
                    <a:pt x="11430" y="341376"/>
                  </a:lnTo>
                  <a:lnTo>
                    <a:pt x="10668" y="341376"/>
                  </a:lnTo>
                  <a:lnTo>
                    <a:pt x="10668" y="342138"/>
                  </a:lnTo>
                  <a:lnTo>
                    <a:pt x="5334" y="353568"/>
                  </a:lnTo>
                  <a:lnTo>
                    <a:pt x="5334" y="354330"/>
                  </a:lnTo>
                  <a:lnTo>
                    <a:pt x="4572" y="355092"/>
                  </a:lnTo>
                  <a:lnTo>
                    <a:pt x="1524" y="367284"/>
                  </a:lnTo>
                  <a:lnTo>
                    <a:pt x="1524" y="368046"/>
                  </a:lnTo>
                  <a:lnTo>
                    <a:pt x="762" y="368808"/>
                  </a:lnTo>
                  <a:lnTo>
                    <a:pt x="0" y="381000"/>
                  </a:lnTo>
                  <a:lnTo>
                    <a:pt x="0" y="382524"/>
                  </a:lnTo>
                  <a:lnTo>
                    <a:pt x="762" y="393954"/>
                  </a:lnTo>
                  <a:lnTo>
                    <a:pt x="1524" y="394716"/>
                  </a:lnTo>
                  <a:lnTo>
                    <a:pt x="1524" y="395478"/>
                  </a:lnTo>
                  <a:lnTo>
                    <a:pt x="4572" y="407670"/>
                  </a:lnTo>
                  <a:lnTo>
                    <a:pt x="5334" y="408432"/>
                  </a:lnTo>
                  <a:lnTo>
                    <a:pt x="5334" y="409194"/>
                  </a:lnTo>
                  <a:lnTo>
                    <a:pt x="10668" y="420624"/>
                  </a:lnTo>
                  <a:lnTo>
                    <a:pt x="10668" y="421386"/>
                  </a:lnTo>
                  <a:lnTo>
                    <a:pt x="11430" y="421386"/>
                  </a:lnTo>
                  <a:lnTo>
                    <a:pt x="19050" y="430745"/>
                  </a:lnTo>
                  <a:lnTo>
                    <a:pt x="22098" y="434492"/>
                  </a:lnTo>
                  <a:lnTo>
                    <a:pt x="33337" y="448310"/>
                  </a:lnTo>
                  <a:lnTo>
                    <a:pt x="62763" y="472808"/>
                  </a:lnTo>
                  <a:lnTo>
                    <a:pt x="98844" y="494982"/>
                  </a:lnTo>
                  <a:lnTo>
                    <a:pt x="140690" y="514959"/>
                  </a:lnTo>
                  <a:lnTo>
                    <a:pt x="187452" y="532815"/>
                  </a:lnTo>
                  <a:lnTo>
                    <a:pt x="238264" y="548678"/>
                  </a:lnTo>
                  <a:lnTo>
                    <a:pt x="292252" y="562622"/>
                  </a:lnTo>
                  <a:lnTo>
                    <a:pt x="348551" y="574763"/>
                  </a:lnTo>
                  <a:lnTo>
                    <a:pt x="406285" y="585216"/>
                  </a:lnTo>
                  <a:lnTo>
                    <a:pt x="464616" y="594055"/>
                  </a:lnTo>
                  <a:lnTo>
                    <a:pt x="522655" y="601408"/>
                  </a:lnTo>
                  <a:lnTo>
                    <a:pt x="579539" y="607364"/>
                  </a:lnTo>
                  <a:lnTo>
                    <a:pt x="634403" y="612025"/>
                  </a:lnTo>
                  <a:lnTo>
                    <a:pt x="686384" y="615492"/>
                  </a:lnTo>
                  <a:lnTo>
                    <a:pt x="734606" y="617867"/>
                  </a:lnTo>
                  <a:lnTo>
                    <a:pt x="777443" y="619239"/>
                  </a:lnTo>
                  <a:lnTo>
                    <a:pt x="815555" y="619772"/>
                  </a:lnTo>
                  <a:lnTo>
                    <a:pt x="817651" y="619772"/>
                  </a:lnTo>
                  <a:lnTo>
                    <a:pt x="848106" y="619506"/>
                  </a:lnTo>
                  <a:lnTo>
                    <a:pt x="879792" y="619798"/>
                  </a:lnTo>
                  <a:lnTo>
                    <a:pt x="961415" y="617893"/>
                  </a:lnTo>
                  <a:lnTo>
                    <a:pt x="1009599" y="615492"/>
                  </a:lnTo>
                  <a:lnTo>
                    <a:pt x="1061554" y="612013"/>
                  </a:lnTo>
                  <a:lnTo>
                    <a:pt x="1116406" y="607326"/>
                  </a:lnTo>
                  <a:lnTo>
                    <a:pt x="1173276" y="601357"/>
                  </a:lnTo>
                  <a:lnTo>
                    <a:pt x="1231303" y="593991"/>
                  </a:lnTo>
                  <a:lnTo>
                    <a:pt x="1289608" y="585127"/>
                  </a:lnTo>
                  <a:lnTo>
                    <a:pt x="1347343" y="574662"/>
                  </a:lnTo>
                  <a:lnTo>
                    <a:pt x="1403629" y="562495"/>
                  </a:lnTo>
                  <a:lnTo>
                    <a:pt x="1457591" y="548538"/>
                  </a:lnTo>
                  <a:lnTo>
                    <a:pt x="1508366" y="532688"/>
                  </a:lnTo>
                  <a:lnTo>
                    <a:pt x="1555076" y="514832"/>
                  </a:lnTo>
                  <a:lnTo>
                    <a:pt x="1596872" y="494868"/>
                  </a:lnTo>
                  <a:lnTo>
                    <a:pt x="1632877" y="472719"/>
                  </a:lnTo>
                  <a:lnTo>
                    <a:pt x="1662214" y="448259"/>
                  </a:lnTo>
                  <a:lnTo>
                    <a:pt x="1668018" y="441109"/>
                  </a:lnTo>
                  <a:lnTo>
                    <a:pt x="1676400" y="430784"/>
                  </a:lnTo>
                  <a:lnTo>
                    <a:pt x="1684020" y="421386"/>
                  </a:lnTo>
                  <a:lnTo>
                    <a:pt x="1684782" y="421386"/>
                  </a:lnTo>
                  <a:lnTo>
                    <a:pt x="1684782" y="420624"/>
                  </a:lnTo>
                  <a:lnTo>
                    <a:pt x="1690116" y="409194"/>
                  </a:lnTo>
                  <a:lnTo>
                    <a:pt x="1690116" y="408432"/>
                  </a:lnTo>
                  <a:lnTo>
                    <a:pt x="1690878" y="407670"/>
                  </a:lnTo>
                  <a:lnTo>
                    <a:pt x="1693926" y="395478"/>
                  </a:lnTo>
                  <a:lnTo>
                    <a:pt x="1693926" y="393954"/>
                  </a:lnTo>
                  <a:lnTo>
                    <a:pt x="1695450" y="381762"/>
                  </a:lnTo>
                  <a:lnTo>
                    <a:pt x="1695450" y="380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512306" y="3593084"/>
            <a:ext cx="13023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Which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word?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3394709"/>
            <a:ext cx="9144000" cy="1958339"/>
            <a:chOff x="457200" y="3394709"/>
            <a:chExt cx="9144000" cy="1958339"/>
          </a:xfrm>
        </p:grpSpPr>
        <p:sp>
          <p:nvSpPr>
            <p:cNvPr id="12" name="object 12"/>
            <p:cNvSpPr/>
            <p:nvPr/>
          </p:nvSpPr>
          <p:spPr>
            <a:xfrm>
              <a:off x="6020117" y="3394709"/>
              <a:ext cx="2226310" cy="979169"/>
            </a:xfrm>
            <a:custGeom>
              <a:avLst/>
              <a:gdLst/>
              <a:ahLst/>
              <a:cxnLst/>
              <a:rect l="l" t="t" r="r" b="b"/>
              <a:pathLst>
                <a:path w="2226309" h="979170">
                  <a:moveTo>
                    <a:pt x="1152588" y="0"/>
                  </a:moveTo>
                  <a:lnTo>
                    <a:pt x="1133538" y="0"/>
                  </a:lnTo>
                  <a:lnTo>
                    <a:pt x="1133538" y="110490"/>
                  </a:lnTo>
                  <a:lnTo>
                    <a:pt x="1152588" y="110490"/>
                  </a:lnTo>
                  <a:lnTo>
                    <a:pt x="1152588" y="0"/>
                  </a:lnTo>
                  <a:close/>
                </a:path>
                <a:path w="2226309" h="979170">
                  <a:moveTo>
                    <a:pt x="2226132" y="979170"/>
                  </a:moveTo>
                  <a:lnTo>
                    <a:pt x="1146492" y="559308"/>
                  </a:lnTo>
                  <a:lnTo>
                    <a:pt x="1143101" y="567969"/>
                  </a:lnTo>
                  <a:lnTo>
                    <a:pt x="1139634" y="559308"/>
                  </a:lnTo>
                  <a:lnTo>
                    <a:pt x="0" y="979170"/>
                  </a:lnTo>
                  <a:lnTo>
                    <a:pt x="54432" y="979170"/>
                  </a:lnTo>
                  <a:lnTo>
                    <a:pt x="1045730" y="613956"/>
                  </a:lnTo>
                  <a:lnTo>
                    <a:pt x="419646" y="979170"/>
                  </a:lnTo>
                  <a:lnTo>
                    <a:pt x="456984" y="979170"/>
                  </a:lnTo>
                  <a:lnTo>
                    <a:pt x="1109002" y="598830"/>
                  </a:lnTo>
                  <a:lnTo>
                    <a:pt x="837336" y="979170"/>
                  </a:lnTo>
                  <a:lnTo>
                    <a:pt x="861504" y="979170"/>
                  </a:lnTo>
                  <a:lnTo>
                    <a:pt x="1139164" y="590448"/>
                  </a:lnTo>
                  <a:lnTo>
                    <a:pt x="1250226" y="979170"/>
                  </a:lnTo>
                  <a:lnTo>
                    <a:pt x="1270038" y="979170"/>
                  </a:lnTo>
                  <a:lnTo>
                    <a:pt x="1159598" y="592620"/>
                  </a:lnTo>
                  <a:lnTo>
                    <a:pt x="1656588" y="979170"/>
                  </a:lnTo>
                  <a:lnTo>
                    <a:pt x="1686636" y="979170"/>
                  </a:lnTo>
                  <a:lnTo>
                    <a:pt x="1199057" y="599960"/>
                  </a:lnTo>
                  <a:lnTo>
                    <a:pt x="2174202" y="979170"/>
                  </a:lnTo>
                  <a:lnTo>
                    <a:pt x="2226132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93139" y="3424682"/>
            <a:ext cx="373062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20395" algn="l"/>
              </a:tabLst>
            </a:pPr>
            <a:r>
              <a:rPr dirty="0" sz="2000" spc="-10" b="1">
                <a:latin typeface="Arial"/>
                <a:cs typeface="Arial"/>
              </a:rPr>
              <a:t>P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T</a:t>
            </a:r>
            <a:r>
              <a:rPr dirty="0" sz="2000" spc="-1005">
                <a:latin typeface="Arial MT"/>
                <a:cs typeface="Arial MT"/>
              </a:rPr>
              <a:t>ỷ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890">
                <a:latin typeface="Arial MT"/>
                <a:cs typeface="Arial MT"/>
              </a:rPr>
              <a:t>ệ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(%)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ừ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670">
                <a:latin typeface="Arial MT"/>
                <a:cs typeface="Arial MT"/>
              </a:rPr>
              <a:t>ư</a:t>
            </a:r>
            <a:r>
              <a:rPr dirty="0" sz="2000" spc="-690">
                <a:latin typeface="Arial MT"/>
                <a:cs typeface="Arial MT"/>
              </a:rPr>
              <a:t>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nh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n 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phâ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lo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10">
                <a:latin typeface="Arial MT"/>
                <a:cs typeface="Arial MT"/>
              </a:rPr>
              <a:t>úng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20395" algn="l"/>
              </a:tabLst>
            </a:pPr>
            <a:r>
              <a:rPr dirty="0" sz="2000" spc="-10" b="1">
                <a:latin typeface="Arial"/>
                <a:cs typeface="Arial"/>
              </a:rPr>
              <a:t>E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665">
                <a:latin typeface="Arial MT"/>
                <a:cs typeface="Arial MT"/>
              </a:rPr>
              <a:t>ữ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vi</a:t>
            </a:r>
            <a:r>
              <a:rPr dirty="0" sz="2000" spc="-894">
                <a:latin typeface="Arial MT"/>
                <a:cs typeface="Arial MT"/>
              </a:rPr>
              <a:t>ế</a:t>
            </a:r>
            <a:r>
              <a:rPr dirty="0" sz="2000" spc="-5">
                <a:latin typeface="Arial MT"/>
                <a:cs typeface="Arial MT"/>
              </a:rPr>
              <a:t>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1739" y="4491482"/>
            <a:ext cx="357377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 MT"/>
                <a:cs typeface="Arial MT"/>
              </a:rPr>
              <a:t>tay,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trong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ó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ắ</a:t>
            </a:r>
            <a:r>
              <a:rPr dirty="0" sz="2000" spc="-5">
                <a:latin typeface="Arial MT"/>
                <a:cs typeface="Arial MT"/>
              </a:rPr>
              <a:t>n  v</a:t>
            </a:r>
            <a:r>
              <a:rPr dirty="0" sz="2000" spc="-695">
                <a:latin typeface="Arial MT"/>
                <a:cs typeface="Arial MT"/>
              </a:rPr>
              <a:t>ớ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230">
                <a:latin typeface="Arial MT"/>
                <a:cs typeface="Arial MT"/>
              </a:rPr>
              <a:t>đ</a:t>
            </a:r>
            <a:r>
              <a:rPr dirty="0" sz="2000" spc="-1225">
                <a:latin typeface="Arial MT"/>
                <a:cs typeface="Arial MT"/>
              </a:rPr>
              <a:t>ị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dan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ừ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1952" y="4373879"/>
            <a:ext cx="363220" cy="131445"/>
          </a:xfrm>
          <a:custGeom>
            <a:avLst/>
            <a:gdLst/>
            <a:ahLst/>
            <a:cxnLst/>
            <a:rect l="l" t="t" r="r" b="b"/>
            <a:pathLst>
              <a:path w="363220" h="131445">
                <a:moveTo>
                  <a:pt x="362603" y="0"/>
                </a:moveTo>
                <a:lnTo>
                  <a:pt x="308174" y="0"/>
                </a:lnTo>
                <a:lnTo>
                  <a:pt x="0" y="113538"/>
                </a:lnTo>
                <a:lnTo>
                  <a:pt x="6858" y="131064"/>
                </a:lnTo>
                <a:lnTo>
                  <a:pt x="362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65138" y="4522723"/>
            <a:ext cx="32061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  <a:tab pos="1155065" algn="l"/>
                <a:tab pos="1612265" algn="l"/>
                <a:tab pos="2145665" algn="l"/>
                <a:tab pos="2831465" algn="l"/>
              </a:tabLst>
            </a:pPr>
            <a:r>
              <a:rPr dirty="0" sz="1600" spc="-5">
                <a:latin typeface="Arial MT"/>
                <a:cs typeface="Arial MT"/>
              </a:rPr>
              <a:t>w</a:t>
            </a:r>
            <a:r>
              <a:rPr dirty="0" sz="1600">
                <a:latin typeface="Arial MT"/>
                <a:cs typeface="Arial MT"/>
              </a:rPr>
              <a:t>e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5">
                <a:latin typeface="Arial MT"/>
                <a:cs typeface="Arial MT"/>
              </a:rPr>
              <a:t>d</a:t>
            </a:r>
            <a:r>
              <a:rPr dirty="0" sz="1600">
                <a:latin typeface="Arial MT"/>
                <a:cs typeface="Arial MT"/>
              </a:rPr>
              <a:t>o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5">
                <a:latin typeface="Arial MT"/>
                <a:cs typeface="Arial MT"/>
              </a:rPr>
              <a:t>i</a:t>
            </a:r>
            <a:r>
              <a:rPr dirty="0" sz="1600">
                <a:latin typeface="Arial MT"/>
                <a:cs typeface="Arial MT"/>
              </a:rPr>
              <a:t>n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5">
                <a:latin typeface="Arial MT"/>
                <a:cs typeface="Arial MT"/>
              </a:rPr>
              <a:t>th</a:t>
            </a:r>
            <a:r>
              <a:rPr dirty="0" sz="1600">
                <a:latin typeface="Arial MT"/>
                <a:cs typeface="Arial MT"/>
              </a:rPr>
              <a:t>e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5">
                <a:latin typeface="Arial MT"/>
                <a:cs typeface="Arial MT"/>
              </a:rPr>
              <a:t>righ</a:t>
            </a:r>
            <a:r>
              <a:rPr dirty="0" sz="1600">
                <a:latin typeface="Arial MT"/>
                <a:cs typeface="Arial MT"/>
              </a:rPr>
              <a:t>t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5">
                <a:latin typeface="Arial MT"/>
                <a:cs typeface="Arial MT"/>
              </a:rPr>
              <a:t>way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43828" y="4373879"/>
            <a:ext cx="2294890" cy="131445"/>
          </a:xfrm>
          <a:custGeom>
            <a:avLst/>
            <a:gdLst/>
            <a:ahLst/>
            <a:cxnLst/>
            <a:rect l="l" t="t" r="r" b="b"/>
            <a:pathLst>
              <a:path w="2294890" h="131445">
                <a:moveTo>
                  <a:pt x="233273" y="0"/>
                </a:moveTo>
                <a:lnTo>
                  <a:pt x="195935" y="0"/>
                </a:lnTo>
                <a:lnTo>
                  <a:pt x="0" y="114300"/>
                </a:lnTo>
                <a:lnTo>
                  <a:pt x="9906" y="130302"/>
                </a:lnTo>
                <a:lnTo>
                  <a:pt x="233273" y="0"/>
                </a:lnTo>
                <a:close/>
              </a:path>
              <a:path w="2294890" h="131445">
                <a:moveTo>
                  <a:pt x="637794" y="0"/>
                </a:moveTo>
                <a:lnTo>
                  <a:pt x="613625" y="0"/>
                </a:lnTo>
                <a:lnTo>
                  <a:pt x="530352" y="116586"/>
                </a:lnTo>
                <a:lnTo>
                  <a:pt x="546354" y="128016"/>
                </a:lnTo>
                <a:lnTo>
                  <a:pt x="637794" y="0"/>
                </a:lnTo>
                <a:close/>
              </a:path>
              <a:path w="2294890" h="131445">
                <a:moveTo>
                  <a:pt x="1080516" y="119634"/>
                </a:moveTo>
                <a:lnTo>
                  <a:pt x="1046327" y="0"/>
                </a:lnTo>
                <a:lnTo>
                  <a:pt x="1026515" y="0"/>
                </a:lnTo>
                <a:lnTo>
                  <a:pt x="1062228" y="124968"/>
                </a:lnTo>
                <a:lnTo>
                  <a:pt x="1080516" y="119634"/>
                </a:lnTo>
                <a:close/>
              </a:path>
              <a:path w="2294890" h="131445">
                <a:moveTo>
                  <a:pt x="1610868" y="115062"/>
                </a:moveTo>
                <a:lnTo>
                  <a:pt x="1462925" y="0"/>
                </a:lnTo>
                <a:lnTo>
                  <a:pt x="1432877" y="0"/>
                </a:lnTo>
                <a:lnTo>
                  <a:pt x="1599438" y="129540"/>
                </a:lnTo>
                <a:lnTo>
                  <a:pt x="1610868" y="115062"/>
                </a:lnTo>
                <a:close/>
              </a:path>
              <a:path w="2294890" h="131445">
                <a:moveTo>
                  <a:pt x="2294382" y="113538"/>
                </a:moveTo>
                <a:lnTo>
                  <a:pt x="2002421" y="0"/>
                </a:lnTo>
                <a:lnTo>
                  <a:pt x="1950491" y="0"/>
                </a:lnTo>
                <a:lnTo>
                  <a:pt x="2287524" y="131064"/>
                </a:lnTo>
                <a:lnTo>
                  <a:pt x="2294382" y="113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35" y="686180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930"/>
              </a:spcBef>
            </a:pPr>
            <a:r>
              <a:rPr dirty="0" spc="-5"/>
              <a:t>Các</a:t>
            </a:r>
            <a:r>
              <a:rPr dirty="0" spc="-25"/>
              <a:t> </a:t>
            </a:r>
            <a:r>
              <a:rPr dirty="0"/>
              <a:t>ví</a:t>
            </a:r>
            <a:r>
              <a:rPr dirty="0" spc="-20"/>
              <a:t> </a:t>
            </a:r>
            <a:r>
              <a:rPr dirty="0"/>
              <a:t>dụ</a:t>
            </a:r>
            <a:r>
              <a:rPr dirty="0" spc="-20"/>
              <a:t> </a:t>
            </a:r>
            <a:r>
              <a:rPr dirty="0"/>
              <a:t>của</a:t>
            </a:r>
            <a:r>
              <a:rPr dirty="0" spc="-15"/>
              <a:t> </a:t>
            </a:r>
            <a:r>
              <a:rPr dirty="0" spc="-5"/>
              <a:t>bài</a:t>
            </a:r>
            <a:r>
              <a:rPr dirty="0" spc="-15"/>
              <a:t> </a:t>
            </a:r>
            <a:r>
              <a:rPr dirty="0" spc="-5"/>
              <a:t>toán</a:t>
            </a:r>
            <a:r>
              <a:rPr dirty="0" spc="-20"/>
              <a:t> </a:t>
            </a:r>
            <a:r>
              <a:rPr dirty="0" spc="-5"/>
              <a:t>học</a:t>
            </a:r>
            <a:r>
              <a:rPr dirty="0" spc="-20"/>
              <a:t> </a:t>
            </a:r>
            <a:r>
              <a:rPr dirty="0"/>
              <a:t>máy</a:t>
            </a:r>
            <a:r>
              <a:rPr dirty="0" spc="-15"/>
              <a:t> </a:t>
            </a:r>
            <a:r>
              <a:rPr dirty="0" spc="-5"/>
              <a:t>(4)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34455" y="2285999"/>
            <a:ext cx="2228850" cy="1763395"/>
            <a:chOff x="5934455" y="2285999"/>
            <a:chExt cx="2228850" cy="1763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399" y="2285999"/>
              <a:ext cx="1498853" cy="9989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34456" y="3276599"/>
              <a:ext cx="2228850" cy="772795"/>
            </a:xfrm>
            <a:custGeom>
              <a:avLst/>
              <a:gdLst/>
              <a:ahLst/>
              <a:cxnLst/>
              <a:rect l="l" t="t" r="r" b="b"/>
              <a:pathLst>
                <a:path w="2228850" h="772795">
                  <a:moveTo>
                    <a:pt x="2228850" y="456438"/>
                  </a:moveTo>
                  <a:lnTo>
                    <a:pt x="2227326" y="441198"/>
                  </a:lnTo>
                  <a:lnTo>
                    <a:pt x="2227326" y="439674"/>
                  </a:lnTo>
                  <a:lnTo>
                    <a:pt x="2222754" y="423672"/>
                  </a:lnTo>
                  <a:lnTo>
                    <a:pt x="2222754" y="422910"/>
                  </a:lnTo>
                  <a:lnTo>
                    <a:pt x="2221992" y="422148"/>
                  </a:lnTo>
                  <a:lnTo>
                    <a:pt x="2215134" y="406908"/>
                  </a:lnTo>
                  <a:lnTo>
                    <a:pt x="2215134" y="406146"/>
                  </a:lnTo>
                  <a:lnTo>
                    <a:pt x="2214372" y="406146"/>
                  </a:lnTo>
                  <a:lnTo>
                    <a:pt x="2209749" y="400126"/>
                  </a:lnTo>
                  <a:lnTo>
                    <a:pt x="2209749" y="458330"/>
                  </a:lnTo>
                  <a:lnTo>
                    <a:pt x="2208276" y="472440"/>
                  </a:lnTo>
                  <a:lnTo>
                    <a:pt x="2209038" y="470916"/>
                  </a:lnTo>
                  <a:lnTo>
                    <a:pt x="2204466" y="486156"/>
                  </a:lnTo>
                  <a:lnTo>
                    <a:pt x="2197608" y="499872"/>
                  </a:lnTo>
                  <a:lnTo>
                    <a:pt x="2198370" y="499110"/>
                  </a:lnTo>
                  <a:lnTo>
                    <a:pt x="2173389" y="531380"/>
                  </a:lnTo>
                  <a:lnTo>
                    <a:pt x="2138680" y="560552"/>
                  </a:lnTo>
                  <a:lnTo>
                    <a:pt x="2096516" y="586689"/>
                  </a:lnTo>
                  <a:lnTo>
                    <a:pt x="2049208" y="609879"/>
                  </a:lnTo>
                  <a:lnTo>
                    <a:pt x="1999005" y="630161"/>
                  </a:lnTo>
                  <a:lnTo>
                    <a:pt x="1948218" y="647598"/>
                  </a:lnTo>
                  <a:lnTo>
                    <a:pt x="1899107" y="662266"/>
                  </a:lnTo>
                  <a:lnTo>
                    <a:pt x="1853971" y="674217"/>
                  </a:lnTo>
                  <a:lnTo>
                    <a:pt x="1815084" y="683514"/>
                  </a:lnTo>
                  <a:lnTo>
                    <a:pt x="1766074" y="693978"/>
                  </a:lnTo>
                  <a:lnTo>
                    <a:pt x="1716735" y="703440"/>
                  </a:lnTo>
                  <a:lnTo>
                    <a:pt x="1667103" y="711936"/>
                  </a:lnTo>
                  <a:lnTo>
                    <a:pt x="1617230" y="719518"/>
                  </a:lnTo>
                  <a:lnTo>
                    <a:pt x="1567141" y="726224"/>
                  </a:lnTo>
                  <a:lnTo>
                    <a:pt x="1516900" y="732078"/>
                  </a:lnTo>
                  <a:lnTo>
                    <a:pt x="1466532" y="737120"/>
                  </a:lnTo>
                  <a:lnTo>
                    <a:pt x="1416075" y="741387"/>
                  </a:lnTo>
                  <a:lnTo>
                    <a:pt x="1364678" y="744982"/>
                  </a:lnTo>
                  <a:lnTo>
                    <a:pt x="1315110" y="747763"/>
                  </a:lnTo>
                  <a:lnTo>
                    <a:pt x="1264666" y="749935"/>
                  </a:lnTo>
                  <a:lnTo>
                    <a:pt x="1213319" y="751509"/>
                  </a:lnTo>
                  <a:lnTo>
                    <a:pt x="1163916" y="752449"/>
                  </a:lnTo>
                  <a:lnTo>
                    <a:pt x="1114044" y="752856"/>
                  </a:lnTo>
                  <a:lnTo>
                    <a:pt x="1064247" y="752411"/>
                  </a:lnTo>
                  <a:lnTo>
                    <a:pt x="1014323" y="751420"/>
                  </a:lnTo>
                  <a:lnTo>
                    <a:pt x="965847" y="749947"/>
                  </a:lnTo>
                  <a:lnTo>
                    <a:pt x="916038" y="747839"/>
                  </a:lnTo>
                  <a:lnTo>
                    <a:pt x="866114" y="745096"/>
                  </a:lnTo>
                  <a:lnTo>
                    <a:pt x="816127" y="741667"/>
                  </a:lnTo>
                  <a:lnTo>
                    <a:pt x="766152" y="737527"/>
                  </a:lnTo>
                  <a:lnTo>
                    <a:pt x="716241" y="732637"/>
                  </a:lnTo>
                  <a:lnTo>
                    <a:pt x="666445" y="726935"/>
                  </a:lnTo>
                  <a:lnTo>
                    <a:pt x="616826" y="720382"/>
                  </a:lnTo>
                  <a:lnTo>
                    <a:pt x="567436" y="712965"/>
                  </a:lnTo>
                  <a:lnTo>
                    <a:pt x="518337" y="704608"/>
                  </a:lnTo>
                  <a:lnTo>
                    <a:pt x="469595" y="695299"/>
                  </a:lnTo>
                  <a:lnTo>
                    <a:pt x="421246" y="684974"/>
                  </a:lnTo>
                  <a:lnTo>
                    <a:pt x="373380" y="673608"/>
                  </a:lnTo>
                  <a:lnTo>
                    <a:pt x="333044" y="662952"/>
                  </a:lnTo>
                  <a:lnTo>
                    <a:pt x="286448" y="649249"/>
                  </a:lnTo>
                  <a:lnTo>
                    <a:pt x="236347" y="632421"/>
                  </a:lnTo>
                  <a:lnTo>
                    <a:pt x="185521" y="612419"/>
                  </a:lnTo>
                  <a:lnTo>
                    <a:pt x="136753" y="589153"/>
                  </a:lnTo>
                  <a:lnTo>
                    <a:pt x="92798" y="562571"/>
                  </a:lnTo>
                  <a:lnTo>
                    <a:pt x="56451" y="532574"/>
                  </a:lnTo>
                  <a:lnTo>
                    <a:pt x="30480" y="499110"/>
                  </a:lnTo>
                  <a:lnTo>
                    <a:pt x="31242" y="499872"/>
                  </a:lnTo>
                  <a:lnTo>
                    <a:pt x="24384" y="486156"/>
                  </a:lnTo>
                  <a:lnTo>
                    <a:pt x="19812" y="470916"/>
                  </a:lnTo>
                  <a:lnTo>
                    <a:pt x="20574" y="472440"/>
                  </a:lnTo>
                  <a:lnTo>
                    <a:pt x="19075" y="456844"/>
                  </a:lnTo>
                  <a:lnTo>
                    <a:pt x="19812" y="449961"/>
                  </a:lnTo>
                  <a:lnTo>
                    <a:pt x="20574" y="442722"/>
                  </a:lnTo>
                  <a:lnTo>
                    <a:pt x="19812" y="444246"/>
                  </a:lnTo>
                  <a:lnTo>
                    <a:pt x="23622" y="431546"/>
                  </a:lnTo>
                  <a:lnTo>
                    <a:pt x="24384" y="429006"/>
                  </a:lnTo>
                  <a:lnTo>
                    <a:pt x="30480" y="416814"/>
                  </a:lnTo>
                  <a:lnTo>
                    <a:pt x="31242" y="415290"/>
                  </a:lnTo>
                  <a:lnTo>
                    <a:pt x="30480" y="416052"/>
                  </a:lnTo>
                  <a:lnTo>
                    <a:pt x="55448" y="383794"/>
                  </a:lnTo>
                  <a:lnTo>
                    <a:pt x="90157" y="354622"/>
                  </a:lnTo>
                  <a:lnTo>
                    <a:pt x="132321" y="328472"/>
                  </a:lnTo>
                  <a:lnTo>
                    <a:pt x="179628" y="305295"/>
                  </a:lnTo>
                  <a:lnTo>
                    <a:pt x="229831" y="285013"/>
                  </a:lnTo>
                  <a:lnTo>
                    <a:pt x="280619" y="267576"/>
                  </a:lnTo>
                  <a:lnTo>
                    <a:pt x="329730" y="252907"/>
                  </a:lnTo>
                  <a:lnTo>
                    <a:pt x="374865" y="240957"/>
                  </a:lnTo>
                  <a:lnTo>
                    <a:pt x="413766" y="231648"/>
                  </a:lnTo>
                  <a:lnTo>
                    <a:pt x="462762" y="221195"/>
                  </a:lnTo>
                  <a:lnTo>
                    <a:pt x="512102" y="211734"/>
                  </a:lnTo>
                  <a:lnTo>
                    <a:pt x="561733" y="203238"/>
                  </a:lnTo>
                  <a:lnTo>
                    <a:pt x="611606" y="195656"/>
                  </a:lnTo>
                  <a:lnTo>
                    <a:pt x="661695" y="188950"/>
                  </a:lnTo>
                  <a:lnTo>
                    <a:pt x="711936" y="183095"/>
                  </a:lnTo>
                  <a:lnTo>
                    <a:pt x="762304" y="178054"/>
                  </a:lnTo>
                  <a:lnTo>
                    <a:pt x="812761" y="173786"/>
                  </a:lnTo>
                  <a:lnTo>
                    <a:pt x="863244" y="170243"/>
                  </a:lnTo>
                  <a:lnTo>
                    <a:pt x="913726" y="167411"/>
                  </a:lnTo>
                  <a:lnTo>
                    <a:pt x="964311" y="165227"/>
                  </a:lnTo>
                  <a:lnTo>
                    <a:pt x="1015492" y="163664"/>
                  </a:lnTo>
                  <a:lnTo>
                    <a:pt x="1064907" y="162725"/>
                  </a:lnTo>
                  <a:lnTo>
                    <a:pt x="1114806" y="162306"/>
                  </a:lnTo>
                  <a:lnTo>
                    <a:pt x="1164590" y="162775"/>
                  </a:lnTo>
                  <a:lnTo>
                    <a:pt x="1213319" y="163715"/>
                  </a:lnTo>
                  <a:lnTo>
                    <a:pt x="1262964" y="165227"/>
                  </a:lnTo>
                  <a:lnTo>
                    <a:pt x="1312773" y="167335"/>
                  </a:lnTo>
                  <a:lnTo>
                    <a:pt x="1362697" y="170091"/>
                  </a:lnTo>
                  <a:lnTo>
                    <a:pt x="1412684" y="173507"/>
                  </a:lnTo>
                  <a:lnTo>
                    <a:pt x="1462671" y="177660"/>
                  </a:lnTo>
                  <a:lnTo>
                    <a:pt x="1512595" y="182562"/>
                  </a:lnTo>
                  <a:lnTo>
                    <a:pt x="1562404" y="188264"/>
                  </a:lnTo>
                  <a:lnTo>
                    <a:pt x="1612036" y="194805"/>
                  </a:lnTo>
                  <a:lnTo>
                    <a:pt x="1661426" y="202234"/>
                  </a:lnTo>
                  <a:lnTo>
                    <a:pt x="1710524" y="210578"/>
                  </a:lnTo>
                  <a:lnTo>
                    <a:pt x="1759267" y="219887"/>
                  </a:lnTo>
                  <a:lnTo>
                    <a:pt x="1807603" y="230200"/>
                  </a:lnTo>
                  <a:lnTo>
                    <a:pt x="1855470" y="241554"/>
                  </a:lnTo>
                  <a:lnTo>
                    <a:pt x="1896135" y="252361"/>
                  </a:lnTo>
                  <a:lnTo>
                    <a:pt x="1942769" y="266077"/>
                  </a:lnTo>
                  <a:lnTo>
                    <a:pt x="1992706" y="282803"/>
                  </a:lnTo>
                  <a:lnTo>
                    <a:pt x="2043264" y="302679"/>
                  </a:lnTo>
                  <a:lnTo>
                    <a:pt x="2091778" y="325818"/>
                  </a:lnTo>
                  <a:lnTo>
                    <a:pt x="2135581" y="352348"/>
                  </a:lnTo>
                  <a:lnTo>
                    <a:pt x="2172004" y="382384"/>
                  </a:lnTo>
                  <a:lnTo>
                    <a:pt x="2198370" y="416052"/>
                  </a:lnTo>
                  <a:lnTo>
                    <a:pt x="2197608" y="415290"/>
                  </a:lnTo>
                  <a:lnTo>
                    <a:pt x="2198370" y="416814"/>
                  </a:lnTo>
                  <a:lnTo>
                    <a:pt x="2204466" y="429006"/>
                  </a:lnTo>
                  <a:lnTo>
                    <a:pt x="2205228" y="431546"/>
                  </a:lnTo>
                  <a:lnTo>
                    <a:pt x="2209038" y="444246"/>
                  </a:lnTo>
                  <a:lnTo>
                    <a:pt x="2208276" y="442722"/>
                  </a:lnTo>
                  <a:lnTo>
                    <a:pt x="2209038" y="450735"/>
                  </a:lnTo>
                  <a:lnTo>
                    <a:pt x="2209749" y="458330"/>
                  </a:lnTo>
                  <a:lnTo>
                    <a:pt x="2209749" y="400126"/>
                  </a:lnTo>
                  <a:lnTo>
                    <a:pt x="2193709" y="379234"/>
                  </a:lnTo>
                  <a:lnTo>
                    <a:pt x="2135987" y="330720"/>
                  </a:lnTo>
                  <a:lnTo>
                    <a:pt x="2099868" y="309029"/>
                  </a:lnTo>
                  <a:lnTo>
                    <a:pt x="2059533" y="288950"/>
                  </a:lnTo>
                  <a:lnTo>
                    <a:pt x="2015451" y="270459"/>
                  </a:lnTo>
                  <a:lnTo>
                    <a:pt x="1968093" y="253479"/>
                  </a:lnTo>
                  <a:lnTo>
                    <a:pt x="1917915" y="237959"/>
                  </a:lnTo>
                  <a:lnTo>
                    <a:pt x="1865388" y="223850"/>
                  </a:lnTo>
                  <a:lnTo>
                    <a:pt x="1810981" y="211086"/>
                  </a:lnTo>
                  <a:lnTo>
                    <a:pt x="1755165" y="199618"/>
                  </a:lnTo>
                  <a:lnTo>
                    <a:pt x="1698409" y="189395"/>
                  </a:lnTo>
                  <a:lnTo>
                    <a:pt x="1641182" y="180365"/>
                  </a:lnTo>
                  <a:lnTo>
                    <a:pt x="1583944" y="172453"/>
                  </a:lnTo>
                  <a:lnTo>
                    <a:pt x="1527162" y="165620"/>
                  </a:lnTo>
                  <a:lnTo>
                    <a:pt x="1471307" y="159804"/>
                  </a:lnTo>
                  <a:lnTo>
                    <a:pt x="1416075" y="154889"/>
                  </a:lnTo>
                  <a:lnTo>
                    <a:pt x="1364259" y="151003"/>
                  </a:lnTo>
                  <a:lnTo>
                    <a:pt x="1314589" y="147942"/>
                  </a:lnTo>
                  <a:lnTo>
                    <a:pt x="1266532" y="145605"/>
                  </a:lnTo>
                  <a:lnTo>
                    <a:pt x="1222349" y="144043"/>
                  </a:lnTo>
                  <a:lnTo>
                    <a:pt x="1181887" y="143179"/>
                  </a:lnTo>
                  <a:lnTo>
                    <a:pt x="1145628" y="142925"/>
                  </a:lnTo>
                  <a:lnTo>
                    <a:pt x="1114044" y="143256"/>
                  </a:lnTo>
                  <a:lnTo>
                    <a:pt x="1085850" y="143484"/>
                  </a:lnTo>
                  <a:lnTo>
                    <a:pt x="1085850" y="118110"/>
                  </a:lnTo>
                  <a:lnTo>
                    <a:pt x="1085850" y="0"/>
                  </a:lnTo>
                  <a:lnTo>
                    <a:pt x="1066800" y="0"/>
                  </a:lnTo>
                  <a:lnTo>
                    <a:pt x="1066800" y="118110"/>
                  </a:lnTo>
                  <a:lnTo>
                    <a:pt x="1066800" y="143637"/>
                  </a:lnTo>
                  <a:lnTo>
                    <a:pt x="1064247" y="143649"/>
                  </a:lnTo>
                  <a:lnTo>
                    <a:pt x="1014323" y="144589"/>
                  </a:lnTo>
                  <a:lnTo>
                    <a:pt x="964311" y="146126"/>
                  </a:lnTo>
                  <a:lnTo>
                    <a:pt x="913726" y="148310"/>
                  </a:lnTo>
                  <a:lnTo>
                    <a:pt x="863244" y="151168"/>
                  </a:lnTo>
                  <a:lnTo>
                    <a:pt x="814070" y="154609"/>
                  </a:lnTo>
                  <a:lnTo>
                    <a:pt x="764019" y="158838"/>
                  </a:lnTo>
                  <a:lnTo>
                    <a:pt x="714032" y="163817"/>
                  </a:lnTo>
                  <a:lnTo>
                    <a:pt x="664159" y="169583"/>
                  </a:lnTo>
                  <a:lnTo>
                    <a:pt x="614413" y="176161"/>
                  </a:lnTo>
                  <a:lnTo>
                    <a:pt x="564832" y="183603"/>
                  </a:lnTo>
                  <a:lnTo>
                    <a:pt x="515442" y="191922"/>
                  </a:lnTo>
                  <a:lnTo>
                    <a:pt x="466293" y="201155"/>
                  </a:lnTo>
                  <a:lnTo>
                    <a:pt x="417398" y="211340"/>
                  </a:lnTo>
                  <a:lnTo>
                    <a:pt x="368808" y="222504"/>
                  </a:lnTo>
                  <a:lnTo>
                    <a:pt x="325983" y="234238"/>
                  </a:lnTo>
                  <a:lnTo>
                    <a:pt x="277571" y="248729"/>
                  </a:lnTo>
                  <a:lnTo>
                    <a:pt x="226136" y="266217"/>
                  </a:lnTo>
                  <a:lnTo>
                    <a:pt x="174282" y="286918"/>
                  </a:lnTo>
                  <a:lnTo>
                    <a:pt x="124599" y="311048"/>
                  </a:lnTo>
                  <a:lnTo>
                    <a:pt x="79679" y="338810"/>
                  </a:lnTo>
                  <a:lnTo>
                    <a:pt x="42100" y="370446"/>
                  </a:lnTo>
                  <a:lnTo>
                    <a:pt x="14478" y="406146"/>
                  </a:lnTo>
                  <a:lnTo>
                    <a:pt x="13716" y="406146"/>
                  </a:lnTo>
                  <a:lnTo>
                    <a:pt x="13716" y="406908"/>
                  </a:lnTo>
                  <a:lnTo>
                    <a:pt x="6858" y="422148"/>
                  </a:lnTo>
                  <a:lnTo>
                    <a:pt x="6096" y="422910"/>
                  </a:lnTo>
                  <a:lnTo>
                    <a:pt x="6096" y="423672"/>
                  </a:lnTo>
                  <a:lnTo>
                    <a:pt x="1524" y="439674"/>
                  </a:lnTo>
                  <a:lnTo>
                    <a:pt x="1524" y="441198"/>
                  </a:lnTo>
                  <a:lnTo>
                    <a:pt x="0" y="457200"/>
                  </a:lnTo>
                  <a:lnTo>
                    <a:pt x="0" y="458724"/>
                  </a:lnTo>
                  <a:lnTo>
                    <a:pt x="1524" y="473964"/>
                  </a:lnTo>
                  <a:lnTo>
                    <a:pt x="1524" y="475488"/>
                  </a:lnTo>
                  <a:lnTo>
                    <a:pt x="6096" y="491490"/>
                  </a:lnTo>
                  <a:lnTo>
                    <a:pt x="6096" y="492252"/>
                  </a:lnTo>
                  <a:lnTo>
                    <a:pt x="6858" y="493014"/>
                  </a:lnTo>
                  <a:lnTo>
                    <a:pt x="13716" y="508254"/>
                  </a:lnTo>
                  <a:lnTo>
                    <a:pt x="13716" y="509016"/>
                  </a:lnTo>
                  <a:lnTo>
                    <a:pt x="14478" y="509016"/>
                  </a:lnTo>
                  <a:lnTo>
                    <a:pt x="19050" y="514985"/>
                  </a:lnTo>
                  <a:lnTo>
                    <a:pt x="19812" y="515975"/>
                  </a:lnTo>
                  <a:lnTo>
                    <a:pt x="23622" y="520954"/>
                  </a:lnTo>
                  <a:lnTo>
                    <a:pt x="30480" y="529894"/>
                  </a:lnTo>
                  <a:lnTo>
                    <a:pt x="35115" y="535952"/>
                  </a:lnTo>
                  <a:lnTo>
                    <a:pt x="61391" y="561073"/>
                  </a:lnTo>
                  <a:lnTo>
                    <a:pt x="92811" y="584466"/>
                  </a:lnTo>
                  <a:lnTo>
                    <a:pt x="128917" y="606171"/>
                  </a:lnTo>
                  <a:lnTo>
                    <a:pt x="169252" y="626237"/>
                  </a:lnTo>
                  <a:lnTo>
                    <a:pt x="213334" y="644740"/>
                  </a:lnTo>
                  <a:lnTo>
                    <a:pt x="260705" y="661720"/>
                  </a:lnTo>
                  <a:lnTo>
                    <a:pt x="310883" y="677240"/>
                  </a:lnTo>
                  <a:lnTo>
                    <a:pt x="363410" y="691349"/>
                  </a:lnTo>
                  <a:lnTo>
                    <a:pt x="417817" y="704100"/>
                  </a:lnTo>
                  <a:lnTo>
                    <a:pt x="473633" y="715568"/>
                  </a:lnTo>
                  <a:lnTo>
                    <a:pt x="530402" y="725792"/>
                  </a:lnTo>
                  <a:lnTo>
                    <a:pt x="587641" y="734822"/>
                  </a:lnTo>
                  <a:lnTo>
                    <a:pt x="644880" y="742734"/>
                  </a:lnTo>
                  <a:lnTo>
                    <a:pt x="701675" y="749566"/>
                  </a:lnTo>
                  <a:lnTo>
                    <a:pt x="757529" y="755370"/>
                  </a:lnTo>
                  <a:lnTo>
                    <a:pt x="812761" y="760285"/>
                  </a:lnTo>
                  <a:lnTo>
                    <a:pt x="864590" y="764171"/>
                  </a:lnTo>
                  <a:lnTo>
                    <a:pt x="913726" y="767194"/>
                  </a:lnTo>
                  <a:lnTo>
                    <a:pt x="962317" y="769569"/>
                  </a:lnTo>
                  <a:lnTo>
                    <a:pt x="1006500" y="771118"/>
                  </a:lnTo>
                  <a:lnTo>
                    <a:pt x="1046962" y="771994"/>
                  </a:lnTo>
                  <a:lnTo>
                    <a:pt x="1083221" y="772236"/>
                  </a:lnTo>
                  <a:lnTo>
                    <a:pt x="1114806" y="771906"/>
                  </a:lnTo>
                  <a:lnTo>
                    <a:pt x="1164590" y="771525"/>
                  </a:lnTo>
                  <a:lnTo>
                    <a:pt x="1214513" y="770585"/>
                  </a:lnTo>
                  <a:lnTo>
                    <a:pt x="1264666" y="769035"/>
                  </a:lnTo>
                  <a:lnTo>
                    <a:pt x="1315110" y="766851"/>
                  </a:lnTo>
                  <a:lnTo>
                    <a:pt x="1365592" y="764006"/>
                  </a:lnTo>
                  <a:lnTo>
                    <a:pt x="1414767" y="760564"/>
                  </a:lnTo>
                  <a:lnTo>
                    <a:pt x="1464830" y="756335"/>
                  </a:lnTo>
                  <a:lnTo>
                    <a:pt x="1514805" y="751357"/>
                  </a:lnTo>
                  <a:lnTo>
                    <a:pt x="1564690" y="745591"/>
                  </a:lnTo>
                  <a:lnTo>
                    <a:pt x="1614436" y="739000"/>
                  </a:lnTo>
                  <a:lnTo>
                    <a:pt x="1664017" y="731570"/>
                  </a:lnTo>
                  <a:lnTo>
                    <a:pt x="1713395" y="723252"/>
                  </a:lnTo>
                  <a:lnTo>
                    <a:pt x="1762556" y="714019"/>
                  </a:lnTo>
                  <a:lnTo>
                    <a:pt x="1811439" y="703834"/>
                  </a:lnTo>
                  <a:lnTo>
                    <a:pt x="1860042" y="692658"/>
                  </a:lnTo>
                  <a:lnTo>
                    <a:pt x="1902904" y="680872"/>
                  </a:lnTo>
                  <a:lnTo>
                    <a:pt x="1951342" y="666356"/>
                  </a:lnTo>
                  <a:lnTo>
                    <a:pt x="2002751" y="648881"/>
                  </a:lnTo>
                  <a:lnTo>
                    <a:pt x="2054567" y="628230"/>
                  </a:lnTo>
                  <a:lnTo>
                    <a:pt x="2104212" y="604151"/>
                  </a:lnTo>
                  <a:lnTo>
                    <a:pt x="2149106" y="576414"/>
                  </a:lnTo>
                  <a:lnTo>
                    <a:pt x="2186686" y="544779"/>
                  </a:lnTo>
                  <a:lnTo>
                    <a:pt x="2198370" y="529691"/>
                  </a:lnTo>
                  <a:lnTo>
                    <a:pt x="2205228" y="520839"/>
                  </a:lnTo>
                  <a:lnTo>
                    <a:pt x="2209038" y="515912"/>
                  </a:lnTo>
                  <a:lnTo>
                    <a:pt x="2209800" y="514934"/>
                  </a:lnTo>
                  <a:lnTo>
                    <a:pt x="2214372" y="509016"/>
                  </a:lnTo>
                  <a:lnTo>
                    <a:pt x="2215134" y="509016"/>
                  </a:lnTo>
                  <a:lnTo>
                    <a:pt x="2215134" y="508254"/>
                  </a:lnTo>
                  <a:lnTo>
                    <a:pt x="2221992" y="493014"/>
                  </a:lnTo>
                  <a:lnTo>
                    <a:pt x="2222754" y="492252"/>
                  </a:lnTo>
                  <a:lnTo>
                    <a:pt x="2222754" y="491490"/>
                  </a:lnTo>
                  <a:lnTo>
                    <a:pt x="2227326" y="475488"/>
                  </a:lnTo>
                  <a:lnTo>
                    <a:pt x="2227326" y="473964"/>
                  </a:lnTo>
                  <a:lnTo>
                    <a:pt x="2228850" y="457962"/>
                  </a:lnTo>
                  <a:lnTo>
                    <a:pt x="2228850" y="456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364478" y="3471164"/>
            <a:ext cx="13684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Which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steering </a:t>
            </a:r>
            <a:r>
              <a:rPr dirty="0" sz="1600" spc="-43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command?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37059" y="4029455"/>
            <a:ext cx="2760345" cy="344805"/>
          </a:xfrm>
          <a:custGeom>
            <a:avLst/>
            <a:gdLst/>
            <a:ahLst/>
            <a:cxnLst/>
            <a:rect l="l" t="t" r="r" b="b"/>
            <a:pathLst>
              <a:path w="2760345" h="344804">
                <a:moveTo>
                  <a:pt x="2759976" y="344424"/>
                </a:moveTo>
                <a:lnTo>
                  <a:pt x="1175626" y="0"/>
                </a:lnTo>
                <a:lnTo>
                  <a:pt x="1173746" y="9347"/>
                </a:lnTo>
                <a:lnTo>
                  <a:pt x="1171054" y="0"/>
                </a:lnTo>
                <a:lnTo>
                  <a:pt x="0" y="344424"/>
                </a:lnTo>
                <a:lnTo>
                  <a:pt x="67525" y="344424"/>
                </a:lnTo>
                <a:lnTo>
                  <a:pt x="1132573" y="31178"/>
                </a:lnTo>
                <a:lnTo>
                  <a:pt x="756678" y="344424"/>
                </a:lnTo>
                <a:lnTo>
                  <a:pt x="786244" y="344424"/>
                </a:lnTo>
                <a:lnTo>
                  <a:pt x="1172387" y="22631"/>
                </a:lnTo>
                <a:lnTo>
                  <a:pt x="1429829" y="344424"/>
                </a:lnTo>
                <a:lnTo>
                  <a:pt x="1453451" y="344424"/>
                </a:lnTo>
                <a:lnTo>
                  <a:pt x="1202423" y="30657"/>
                </a:lnTo>
                <a:lnTo>
                  <a:pt x="2018233" y="344424"/>
                </a:lnTo>
                <a:lnTo>
                  <a:pt x="2070671" y="344424"/>
                </a:lnTo>
                <a:lnTo>
                  <a:pt x="1293444" y="45491"/>
                </a:lnTo>
                <a:lnTo>
                  <a:pt x="2668536" y="344424"/>
                </a:lnTo>
                <a:lnTo>
                  <a:pt x="2759976" y="344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12740" y="4370323"/>
            <a:ext cx="6915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Go 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straight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7143" y="4370323"/>
            <a:ext cx="5226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Move  </a:t>
            </a:r>
            <a:r>
              <a:rPr dirty="0" sz="1600" spc="-5">
                <a:latin typeface="Arial MT"/>
                <a:cs typeface="Arial MT"/>
              </a:rPr>
              <a:t>left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9140" y="4370323"/>
            <a:ext cx="5226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 MT"/>
                <a:cs typeface="Arial MT"/>
              </a:rPr>
              <a:t>Move  </a:t>
            </a:r>
            <a:r>
              <a:rPr dirty="0" sz="1600" spc="-5">
                <a:latin typeface="Arial MT"/>
                <a:cs typeface="Arial MT"/>
              </a:rPr>
              <a:t>right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4942" y="4370323"/>
            <a:ext cx="12979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z="1600" spc="-5">
                <a:latin typeface="Arial MT"/>
                <a:cs typeface="Arial MT"/>
              </a:rPr>
              <a:t>Slo</a:t>
            </a:r>
            <a:r>
              <a:rPr dirty="0" sz="1600">
                <a:latin typeface="Arial MT"/>
                <a:cs typeface="Arial MT"/>
              </a:rPr>
              <a:t>w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5">
                <a:latin typeface="Arial MT"/>
                <a:cs typeface="Arial MT"/>
              </a:rPr>
              <a:t>Speed  </a:t>
            </a:r>
            <a:r>
              <a:rPr dirty="0" sz="1600" spc="-5">
                <a:latin typeface="Arial MT"/>
                <a:cs typeface="Arial MT"/>
              </a:rPr>
              <a:t>down	up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2714" y="4373879"/>
            <a:ext cx="3053080" cy="55880"/>
          </a:xfrm>
          <a:custGeom>
            <a:avLst/>
            <a:gdLst/>
            <a:ahLst/>
            <a:cxnLst/>
            <a:rect l="l" t="t" r="r" b="b"/>
            <a:pathLst>
              <a:path w="3053079" h="55879">
                <a:moveTo>
                  <a:pt x="191871" y="0"/>
                </a:moveTo>
                <a:lnTo>
                  <a:pt x="124345" y="0"/>
                </a:lnTo>
                <a:lnTo>
                  <a:pt x="0" y="36576"/>
                </a:lnTo>
                <a:lnTo>
                  <a:pt x="5334" y="54864"/>
                </a:lnTo>
                <a:lnTo>
                  <a:pt x="191871" y="0"/>
                </a:lnTo>
                <a:close/>
              </a:path>
              <a:path w="3053079" h="55879">
                <a:moveTo>
                  <a:pt x="910590" y="0"/>
                </a:moveTo>
                <a:lnTo>
                  <a:pt x="881024" y="0"/>
                </a:lnTo>
                <a:lnTo>
                  <a:pt x="834390" y="38862"/>
                </a:lnTo>
                <a:lnTo>
                  <a:pt x="846582" y="53340"/>
                </a:lnTo>
                <a:lnTo>
                  <a:pt x="910590" y="0"/>
                </a:lnTo>
                <a:close/>
              </a:path>
              <a:path w="3053079" h="55879">
                <a:moveTo>
                  <a:pt x="1610106" y="40386"/>
                </a:moveTo>
                <a:lnTo>
                  <a:pt x="1577797" y="0"/>
                </a:lnTo>
                <a:lnTo>
                  <a:pt x="1554175" y="0"/>
                </a:lnTo>
                <a:lnTo>
                  <a:pt x="1595628" y="51816"/>
                </a:lnTo>
                <a:lnTo>
                  <a:pt x="1610106" y="40386"/>
                </a:lnTo>
                <a:close/>
              </a:path>
              <a:path w="3053079" h="55879">
                <a:moveTo>
                  <a:pt x="2292096" y="37338"/>
                </a:moveTo>
                <a:lnTo>
                  <a:pt x="2195017" y="0"/>
                </a:lnTo>
                <a:lnTo>
                  <a:pt x="2142579" y="0"/>
                </a:lnTo>
                <a:lnTo>
                  <a:pt x="2285238" y="54864"/>
                </a:lnTo>
                <a:lnTo>
                  <a:pt x="2292096" y="37338"/>
                </a:lnTo>
                <a:close/>
              </a:path>
              <a:path w="3053079" h="55879">
                <a:moveTo>
                  <a:pt x="3052572" y="36576"/>
                </a:moveTo>
                <a:lnTo>
                  <a:pt x="2884322" y="0"/>
                </a:lnTo>
                <a:lnTo>
                  <a:pt x="2792882" y="0"/>
                </a:lnTo>
                <a:lnTo>
                  <a:pt x="3048762" y="55626"/>
                </a:lnTo>
                <a:lnTo>
                  <a:pt x="3052572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93139" y="1668544"/>
            <a:ext cx="3854450" cy="377825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400" spc="-5">
                <a:latin typeface="Arial MT"/>
                <a:cs typeface="Arial MT"/>
              </a:rPr>
              <a:t>Bà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toá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robo</a:t>
            </a:r>
            <a:r>
              <a:rPr dirty="0" sz="2400">
                <a:latin typeface="Arial MT"/>
                <a:cs typeface="Arial MT"/>
              </a:rPr>
              <a:t>t </a:t>
            </a:r>
            <a:r>
              <a:rPr dirty="0" sz="2400" spc="-5">
                <a:latin typeface="Arial MT"/>
                <a:cs typeface="Arial MT"/>
              </a:rPr>
              <a:t>lá</a:t>
            </a:r>
            <a:r>
              <a:rPr dirty="0" sz="2400">
                <a:latin typeface="Arial MT"/>
                <a:cs typeface="Arial MT"/>
              </a:rPr>
              <a:t>i </a:t>
            </a:r>
            <a:r>
              <a:rPr dirty="0" sz="2400" spc="-5">
                <a:latin typeface="Arial MT"/>
                <a:cs typeface="Arial MT"/>
              </a:rPr>
              <a:t>x</a:t>
            </a:r>
            <a:r>
              <a:rPr dirty="0" sz="2400">
                <a:latin typeface="Arial MT"/>
                <a:cs typeface="Arial MT"/>
              </a:rPr>
              <a:t>e </a:t>
            </a:r>
            <a:r>
              <a:rPr dirty="0" sz="2400" spc="-10">
                <a:latin typeface="Arial MT"/>
                <a:cs typeface="Arial MT"/>
              </a:rPr>
              <a:t>t</a:t>
            </a:r>
            <a:r>
              <a:rPr dirty="0" sz="2400" spc="-795">
                <a:latin typeface="Arial MT"/>
                <a:cs typeface="Arial MT"/>
              </a:rPr>
              <a:t>ự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075">
                <a:latin typeface="Arial MT"/>
                <a:cs typeface="Arial MT"/>
              </a:rPr>
              <a:t>độ</a:t>
            </a:r>
            <a:r>
              <a:rPr dirty="0" sz="2400" spc="-5">
                <a:latin typeface="Arial MT"/>
                <a:cs typeface="Arial MT"/>
              </a:rPr>
              <a:t>ng</a:t>
            </a:r>
            <a:endParaRPr sz="2400">
              <a:latin typeface="Arial MT"/>
              <a:cs typeface="Arial MT"/>
            </a:endParaRPr>
          </a:p>
          <a:p>
            <a:pPr marL="240665" marR="26034" indent="-228600">
              <a:lnSpc>
                <a:spcPct val="100000"/>
              </a:lnSpc>
              <a:spcBef>
                <a:spcPts val="121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06425" algn="l"/>
              </a:tabLst>
            </a:pPr>
            <a:r>
              <a:rPr dirty="0" sz="2000" spc="-10" b="1">
                <a:latin typeface="Arial"/>
                <a:cs typeface="Arial"/>
              </a:rPr>
              <a:t>T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Robo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(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trang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b</a:t>
            </a:r>
            <a:r>
              <a:rPr dirty="0" sz="2000" spc="-1560">
                <a:latin typeface="Arial MT"/>
                <a:cs typeface="Arial MT"/>
              </a:rPr>
              <a:t>ị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  </a:t>
            </a:r>
            <a:r>
              <a:rPr dirty="0" sz="2000" spc="-10">
                <a:latin typeface="Arial MT"/>
                <a:cs typeface="Arial MT"/>
              </a:rPr>
              <a:t>camer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qua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sát</a:t>
            </a:r>
            <a:r>
              <a:rPr dirty="0" sz="2000" spc="-5">
                <a:latin typeface="Arial MT"/>
                <a:cs typeface="Arial MT"/>
              </a:rPr>
              <a:t>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x</a:t>
            </a:r>
            <a:r>
              <a:rPr dirty="0" sz="2000" spc="-5">
                <a:latin typeface="Arial MT"/>
                <a:cs typeface="Arial MT"/>
              </a:rPr>
              <a:t>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10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ng  </a:t>
            </a:r>
            <a:r>
              <a:rPr dirty="0" sz="2000" spc="-5">
                <a:latin typeface="Arial MT"/>
                <a:cs typeface="Arial MT"/>
              </a:rPr>
              <a:t>trên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đườ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ca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c</a:t>
            </a:r>
            <a:endParaRPr sz="2000">
              <a:latin typeface="Arial MT"/>
              <a:cs typeface="Arial MT"/>
            </a:endParaRPr>
          </a:p>
          <a:p>
            <a:pPr marL="241300" marR="111760" indent="-229235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20395" algn="l"/>
              </a:tabLst>
            </a:pPr>
            <a:r>
              <a:rPr dirty="0" sz="2000" spc="-10" b="1">
                <a:latin typeface="Arial"/>
                <a:cs typeface="Arial"/>
              </a:rPr>
              <a:t>P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">
                <a:latin typeface="Arial MT"/>
                <a:cs typeface="Arial MT"/>
              </a:rPr>
              <a:t>Kh</a:t>
            </a:r>
            <a:r>
              <a:rPr dirty="0" sz="2000" spc="-15">
                <a:latin typeface="Arial MT"/>
                <a:cs typeface="Arial MT"/>
              </a:rPr>
              <a:t>o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các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trun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bìn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mà  </a:t>
            </a:r>
            <a:r>
              <a:rPr dirty="0" sz="2000" spc="-5">
                <a:latin typeface="Arial MT"/>
                <a:cs typeface="Arial MT"/>
              </a:rPr>
              <a:t>robot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có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0">
                <a:latin typeface="Arial MT"/>
                <a:cs typeface="Arial MT"/>
              </a:rPr>
              <a:t>ể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x</a:t>
            </a:r>
            <a:r>
              <a:rPr dirty="0" sz="2000" spc="-5">
                <a:latin typeface="Arial MT"/>
                <a:cs typeface="Arial MT"/>
              </a:rPr>
              <a:t>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5">
                <a:latin typeface="Arial MT"/>
                <a:cs typeface="Arial MT"/>
              </a:rPr>
              <a:t>t</a:t>
            </a:r>
            <a:r>
              <a:rPr dirty="0" sz="2000" spc="-665">
                <a:latin typeface="Arial MT"/>
                <a:cs typeface="Arial MT"/>
              </a:rPr>
              <a:t>ự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độ</a:t>
            </a:r>
            <a:r>
              <a:rPr dirty="0" sz="2000" spc="-10">
                <a:latin typeface="Arial MT"/>
                <a:cs typeface="Arial MT"/>
              </a:rPr>
              <a:t>ng  </a:t>
            </a:r>
            <a:r>
              <a:rPr dirty="0" sz="2000" spc="-5">
                <a:latin typeface="Arial MT"/>
                <a:cs typeface="Arial MT"/>
              </a:rPr>
              <a:t>tr</a:t>
            </a:r>
            <a:r>
              <a:rPr dirty="0" sz="2000" spc="-685">
                <a:latin typeface="Arial MT"/>
                <a:cs typeface="Arial MT"/>
              </a:rPr>
              <a:t>ướ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</a:t>
            </a: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5">
                <a:latin typeface="Arial MT"/>
                <a:cs typeface="Arial MT"/>
              </a:rPr>
              <a:t>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(ta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10">
                <a:latin typeface="Arial MT"/>
                <a:cs typeface="Arial MT"/>
              </a:rPr>
              <a:t>n)</a:t>
            </a:r>
            <a:endParaRPr sz="2000">
              <a:latin typeface="Arial MT"/>
              <a:cs typeface="Arial MT"/>
            </a:endParaRPr>
          </a:p>
          <a:p>
            <a:pPr marL="241300" marR="10160" indent="-22860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1300" algn="l"/>
                <a:tab pos="620395" algn="l"/>
              </a:tabLst>
            </a:pPr>
            <a:r>
              <a:rPr dirty="0" sz="2000" spc="-10" b="1">
                <a:latin typeface="Arial"/>
                <a:cs typeface="Arial"/>
              </a:rPr>
              <a:t>E</a:t>
            </a:r>
            <a:r>
              <a:rPr dirty="0" sz="2000" spc="-5">
                <a:latin typeface="Arial MT"/>
                <a:cs typeface="Arial MT"/>
              </a:rPr>
              <a:t>: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ậ</a:t>
            </a:r>
            <a:r>
              <a:rPr dirty="0" sz="2000" spc="-5">
                <a:latin typeface="Arial MT"/>
                <a:cs typeface="Arial MT"/>
              </a:rPr>
              <a:t>p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đượ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ghi  l</a:t>
            </a:r>
            <a:r>
              <a:rPr dirty="0" sz="2000" spc="-894">
                <a:latin typeface="Arial MT"/>
                <a:cs typeface="Arial MT"/>
              </a:rPr>
              <a:t>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khi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qua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sát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685">
                <a:latin typeface="Arial MT"/>
                <a:cs typeface="Arial MT"/>
              </a:rPr>
              <a:t>ườ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lá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xe  trên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755">
                <a:latin typeface="Arial MT"/>
                <a:cs typeface="Arial MT"/>
              </a:rPr>
              <a:t>đườ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ca</a:t>
            </a:r>
            <a:r>
              <a:rPr dirty="0" sz="2000" spc="-5">
                <a:latin typeface="Arial MT"/>
                <a:cs typeface="Arial MT"/>
              </a:rPr>
              <a:t>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c,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ron</a:t>
            </a:r>
            <a:r>
              <a:rPr dirty="0" sz="2000" spc="-5">
                <a:latin typeface="Arial MT"/>
                <a:cs typeface="Arial MT"/>
              </a:rPr>
              <a:t>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ó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1739" y="5421121"/>
            <a:ext cx="337057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</a:t>
            </a:r>
            <a:r>
              <a:rPr dirty="0" sz="2000" spc="-894">
                <a:latin typeface="Arial MT"/>
                <a:cs typeface="Arial MT"/>
              </a:rPr>
              <a:t>ồ</a:t>
            </a:r>
            <a:r>
              <a:rPr dirty="0" sz="2000" spc="-5">
                <a:latin typeface="Arial MT"/>
                <a:cs typeface="Arial MT"/>
              </a:rPr>
              <a:t>m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</a:t>
            </a:r>
            <a:r>
              <a:rPr dirty="0" sz="2000" spc="-894">
                <a:latin typeface="Arial MT"/>
                <a:cs typeface="Arial MT"/>
              </a:rPr>
              <a:t>ộ</a:t>
            </a:r>
            <a:r>
              <a:rPr dirty="0" sz="2000" spc="-5">
                <a:latin typeface="Arial MT"/>
                <a:cs typeface="Arial MT"/>
              </a:rPr>
              <a:t>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</a:t>
            </a:r>
            <a:r>
              <a:rPr dirty="0" sz="2000" spc="-10">
                <a:latin typeface="Arial MT"/>
                <a:cs typeface="Arial MT"/>
              </a:rPr>
              <a:t>u</a:t>
            </a:r>
            <a:r>
              <a:rPr dirty="0" sz="2000" spc="-894">
                <a:latin typeface="Arial MT"/>
                <a:cs typeface="Arial MT"/>
              </a:rPr>
              <a:t>ỗ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894">
                <a:latin typeface="Arial MT"/>
                <a:cs typeface="Arial MT"/>
              </a:rPr>
              <a:t>ả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và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các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l</a:t>
            </a:r>
            <a:r>
              <a:rPr dirty="0" sz="2000" spc="-894">
                <a:latin typeface="Arial MT"/>
                <a:cs typeface="Arial MT"/>
              </a:rPr>
              <a:t>ệ</a:t>
            </a:r>
            <a:r>
              <a:rPr dirty="0" sz="2000" spc="-10">
                <a:latin typeface="Arial MT"/>
                <a:cs typeface="Arial MT"/>
              </a:rPr>
              <a:t>n</a:t>
            </a:r>
            <a:r>
              <a:rPr dirty="0" sz="2000" spc="-5">
                <a:latin typeface="Arial MT"/>
                <a:cs typeface="Arial MT"/>
              </a:rPr>
              <a:t>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ề</a:t>
            </a:r>
            <a:r>
              <a:rPr dirty="0" sz="2000" spc="-5">
                <a:latin typeface="Arial MT"/>
                <a:cs typeface="Arial MT"/>
              </a:rPr>
              <a:t>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</a:t>
            </a:r>
            <a:r>
              <a:rPr dirty="0" sz="2000" spc="-5">
                <a:latin typeface="Arial MT"/>
                <a:cs typeface="Arial MT"/>
              </a:rPr>
              <a:t>i</a:t>
            </a:r>
            <a:r>
              <a:rPr dirty="0" sz="2000" spc="-894">
                <a:latin typeface="Arial MT"/>
                <a:cs typeface="Arial MT"/>
              </a:rPr>
              <a:t>ể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xe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50184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Quá</a:t>
            </a:r>
            <a:r>
              <a:rPr dirty="0" sz="4200" spc="-35"/>
              <a:t> </a:t>
            </a:r>
            <a:r>
              <a:rPr dirty="0" sz="4200" spc="-5"/>
              <a:t>trình</a:t>
            </a:r>
            <a:r>
              <a:rPr dirty="0" sz="4200" spc="-40"/>
              <a:t> </a:t>
            </a:r>
            <a:r>
              <a:rPr dirty="0" sz="4200"/>
              <a:t>học</a:t>
            </a:r>
            <a:r>
              <a:rPr dirty="0" sz="4200" spc="-25"/>
              <a:t> </a:t>
            </a:r>
            <a:r>
              <a:rPr dirty="0" sz="4200" spc="-5"/>
              <a:t>máy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45407" y="1664207"/>
              <a:ext cx="1625600" cy="751840"/>
            </a:xfrm>
            <a:custGeom>
              <a:avLst/>
              <a:gdLst/>
              <a:ahLst/>
              <a:cxnLst/>
              <a:rect l="l" t="t" r="r" b="b"/>
              <a:pathLst>
                <a:path w="1625600" h="751839">
                  <a:moveTo>
                    <a:pt x="1402841" y="691200"/>
                  </a:moveTo>
                  <a:lnTo>
                    <a:pt x="1402841" y="160781"/>
                  </a:lnTo>
                  <a:lnTo>
                    <a:pt x="1397507" y="155448"/>
                  </a:lnTo>
                  <a:lnTo>
                    <a:pt x="5333" y="155448"/>
                  </a:lnTo>
                  <a:lnTo>
                    <a:pt x="0" y="160781"/>
                  </a:lnTo>
                  <a:lnTo>
                    <a:pt x="0" y="751332"/>
                  </a:lnTo>
                  <a:lnTo>
                    <a:pt x="12191" y="751332"/>
                  </a:lnTo>
                  <a:lnTo>
                    <a:pt x="12191" y="180594"/>
                  </a:lnTo>
                  <a:lnTo>
                    <a:pt x="25145" y="168402"/>
                  </a:lnTo>
                  <a:lnTo>
                    <a:pt x="25145" y="180594"/>
                  </a:lnTo>
                  <a:lnTo>
                    <a:pt x="113537" y="180594"/>
                  </a:lnTo>
                  <a:lnTo>
                    <a:pt x="113537" y="168402"/>
                  </a:lnTo>
                  <a:lnTo>
                    <a:pt x="138683" y="168402"/>
                  </a:lnTo>
                  <a:lnTo>
                    <a:pt x="138683" y="180594"/>
                  </a:lnTo>
                  <a:lnTo>
                    <a:pt x="1377695" y="180594"/>
                  </a:lnTo>
                  <a:lnTo>
                    <a:pt x="1377695" y="168402"/>
                  </a:lnTo>
                  <a:lnTo>
                    <a:pt x="1389888" y="180594"/>
                  </a:lnTo>
                  <a:lnTo>
                    <a:pt x="1389888" y="691857"/>
                  </a:lnTo>
                  <a:lnTo>
                    <a:pt x="1402841" y="691200"/>
                  </a:lnTo>
                  <a:close/>
                </a:path>
                <a:path w="1625600" h="751839">
                  <a:moveTo>
                    <a:pt x="25145" y="180594"/>
                  </a:moveTo>
                  <a:lnTo>
                    <a:pt x="25145" y="168402"/>
                  </a:lnTo>
                  <a:lnTo>
                    <a:pt x="12191" y="180594"/>
                  </a:lnTo>
                  <a:lnTo>
                    <a:pt x="25145" y="180594"/>
                  </a:lnTo>
                  <a:close/>
                </a:path>
                <a:path w="1625600" h="751839">
                  <a:moveTo>
                    <a:pt x="25145" y="751332"/>
                  </a:moveTo>
                  <a:lnTo>
                    <a:pt x="25145" y="180594"/>
                  </a:lnTo>
                  <a:lnTo>
                    <a:pt x="12191" y="180594"/>
                  </a:lnTo>
                  <a:lnTo>
                    <a:pt x="12191" y="751332"/>
                  </a:lnTo>
                  <a:lnTo>
                    <a:pt x="25145" y="751332"/>
                  </a:lnTo>
                  <a:close/>
                </a:path>
                <a:path w="1625600" h="751839">
                  <a:moveTo>
                    <a:pt x="1507236" y="611886"/>
                  </a:moveTo>
                  <a:lnTo>
                    <a:pt x="1507236" y="82296"/>
                  </a:lnTo>
                  <a:lnTo>
                    <a:pt x="1501139" y="76962"/>
                  </a:lnTo>
                  <a:lnTo>
                    <a:pt x="118871" y="76962"/>
                  </a:lnTo>
                  <a:lnTo>
                    <a:pt x="113537" y="82296"/>
                  </a:lnTo>
                  <a:lnTo>
                    <a:pt x="113537" y="155448"/>
                  </a:lnTo>
                  <a:lnTo>
                    <a:pt x="125729" y="155448"/>
                  </a:lnTo>
                  <a:lnTo>
                    <a:pt x="125729" y="102108"/>
                  </a:lnTo>
                  <a:lnTo>
                    <a:pt x="138683" y="89154"/>
                  </a:lnTo>
                  <a:lnTo>
                    <a:pt x="138683" y="102108"/>
                  </a:lnTo>
                  <a:lnTo>
                    <a:pt x="220217" y="102108"/>
                  </a:lnTo>
                  <a:lnTo>
                    <a:pt x="220217" y="89154"/>
                  </a:lnTo>
                  <a:lnTo>
                    <a:pt x="245363" y="89154"/>
                  </a:lnTo>
                  <a:lnTo>
                    <a:pt x="245363" y="102108"/>
                  </a:lnTo>
                  <a:lnTo>
                    <a:pt x="1481327" y="102108"/>
                  </a:lnTo>
                  <a:lnTo>
                    <a:pt x="1481327" y="89154"/>
                  </a:lnTo>
                  <a:lnTo>
                    <a:pt x="1494281" y="102108"/>
                  </a:lnTo>
                  <a:lnTo>
                    <a:pt x="1494281" y="612648"/>
                  </a:lnTo>
                  <a:lnTo>
                    <a:pt x="1495043" y="611886"/>
                  </a:lnTo>
                  <a:lnTo>
                    <a:pt x="1507236" y="611886"/>
                  </a:lnTo>
                  <a:close/>
                </a:path>
                <a:path w="1625600" h="751839">
                  <a:moveTo>
                    <a:pt x="138683" y="180594"/>
                  </a:moveTo>
                  <a:lnTo>
                    <a:pt x="138683" y="168402"/>
                  </a:lnTo>
                  <a:lnTo>
                    <a:pt x="113537" y="168402"/>
                  </a:lnTo>
                  <a:lnTo>
                    <a:pt x="113537" y="180594"/>
                  </a:lnTo>
                  <a:lnTo>
                    <a:pt x="138683" y="180594"/>
                  </a:lnTo>
                  <a:close/>
                </a:path>
                <a:path w="1625600" h="751839">
                  <a:moveTo>
                    <a:pt x="138683" y="102108"/>
                  </a:moveTo>
                  <a:lnTo>
                    <a:pt x="138683" y="89154"/>
                  </a:lnTo>
                  <a:lnTo>
                    <a:pt x="125729" y="102108"/>
                  </a:lnTo>
                  <a:lnTo>
                    <a:pt x="138683" y="102108"/>
                  </a:lnTo>
                  <a:close/>
                </a:path>
                <a:path w="1625600" h="751839">
                  <a:moveTo>
                    <a:pt x="138683" y="155448"/>
                  </a:moveTo>
                  <a:lnTo>
                    <a:pt x="138683" y="102108"/>
                  </a:lnTo>
                  <a:lnTo>
                    <a:pt x="125729" y="102108"/>
                  </a:lnTo>
                  <a:lnTo>
                    <a:pt x="125729" y="155448"/>
                  </a:lnTo>
                  <a:lnTo>
                    <a:pt x="138683" y="155448"/>
                  </a:lnTo>
                  <a:close/>
                </a:path>
                <a:path w="1625600" h="751839">
                  <a:moveTo>
                    <a:pt x="1625345" y="628650"/>
                  </a:moveTo>
                  <a:lnTo>
                    <a:pt x="1625345" y="5334"/>
                  </a:lnTo>
                  <a:lnTo>
                    <a:pt x="1620012" y="0"/>
                  </a:lnTo>
                  <a:lnTo>
                    <a:pt x="225551" y="0"/>
                  </a:lnTo>
                  <a:lnTo>
                    <a:pt x="220217" y="5334"/>
                  </a:lnTo>
                  <a:lnTo>
                    <a:pt x="220217" y="76962"/>
                  </a:lnTo>
                  <a:lnTo>
                    <a:pt x="232409" y="76962"/>
                  </a:lnTo>
                  <a:lnTo>
                    <a:pt x="232409" y="25146"/>
                  </a:lnTo>
                  <a:lnTo>
                    <a:pt x="245363" y="12192"/>
                  </a:lnTo>
                  <a:lnTo>
                    <a:pt x="245363" y="25146"/>
                  </a:lnTo>
                  <a:lnTo>
                    <a:pt x="1600200" y="25146"/>
                  </a:lnTo>
                  <a:lnTo>
                    <a:pt x="1600200" y="12192"/>
                  </a:lnTo>
                  <a:lnTo>
                    <a:pt x="1612391" y="25146"/>
                  </a:lnTo>
                  <a:lnTo>
                    <a:pt x="1612391" y="634743"/>
                  </a:lnTo>
                  <a:lnTo>
                    <a:pt x="1620012" y="634746"/>
                  </a:lnTo>
                  <a:lnTo>
                    <a:pt x="1625345" y="628650"/>
                  </a:lnTo>
                  <a:close/>
                </a:path>
                <a:path w="1625600" h="751839">
                  <a:moveTo>
                    <a:pt x="245363" y="102108"/>
                  </a:moveTo>
                  <a:lnTo>
                    <a:pt x="245363" y="89154"/>
                  </a:lnTo>
                  <a:lnTo>
                    <a:pt x="220217" y="89154"/>
                  </a:lnTo>
                  <a:lnTo>
                    <a:pt x="220217" y="102108"/>
                  </a:lnTo>
                  <a:lnTo>
                    <a:pt x="245363" y="102108"/>
                  </a:lnTo>
                  <a:close/>
                </a:path>
                <a:path w="1625600" h="751839">
                  <a:moveTo>
                    <a:pt x="245363" y="25146"/>
                  </a:moveTo>
                  <a:lnTo>
                    <a:pt x="245363" y="12192"/>
                  </a:lnTo>
                  <a:lnTo>
                    <a:pt x="232409" y="25146"/>
                  </a:lnTo>
                  <a:lnTo>
                    <a:pt x="245363" y="25146"/>
                  </a:lnTo>
                  <a:close/>
                </a:path>
                <a:path w="1625600" h="751839">
                  <a:moveTo>
                    <a:pt x="245363" y="76962"/>
                  </a:moveTo>
                  <a:lnTo>
                    <a:pt x="245363" y="25146"/>
                  </a:lnTo>
                  <a:lnTo>
                    <a:pt x="232409" y="25146"/>
                  </a:lnTo>
                  <a:lnTo>
                    <a:pt x="232409" y="76962"/>
                  </a:lnTo>
                  <a:lnTo>
                    <a:pt x="245363" y="76962"/>
                  </a:lnTo>
                  <a:close/>
                </a:path>
                <a:path w="1625600" h="751839">
                  <a:moveTo>
                    <a:pt x="1389888" y="180594"/>
                  </a:moveTo>
                  <a:lnTo>
                    <a:pt x="1377695" y="168402"/>
                  </a:lnTo>
                  <a:lnTo>
                    <a:pt x="1377695" y="180594"/>
                  </a:lnTo>
                  <a:lnTo>
                    <a:pt x="1389888" y="180594"/>
                  </a:lnTo>
                  <a:close/>
                </a:path>
                <a:path w="1625600" h="751839">
                  <a:moveTo>
                    <a:pt x="1389888" y="691857"/>
                  </a:moveTo>
                  <a:lnTo>
                    <a:pt x="1389888" y="180594"/>
                  </a:lnTo>
                  <a:lnTo>
                    <a:pt x="1377695" y="180594"/>
                  </a:lnTo>
                  <a:lnTo>
                    <a:pt x="1377695" y="751332"/>
                  </a:lnTo>
                  <a:lnTo>
                    <a:pt x="1389126" y="751332"/>
                  </a:lnTo>
                  <a:lnTo>
                    <a:pt x="1389126" y="691896"/>
                  </a:lnTo>
                  <a:lnTo>
                    <a:pt x="1389888" y="691857"/>
                  </a:lnTo>
                  <a:close/>
                </a:path>
                <a:path w="1625600" h="751839">
                  <a:moveTo>
                    <a:pt x="1494281" y="688086"/>
                  </a:moveTo>
                  <a:lnTo>
                    <a:pt x="1468016" y="688222"/>
                  </a:lnTo>
                  <a:lnTo>
                    <a:pt x="1441661" y="689195"/>
                  </a:lnTo>
                  <a:lnTo>
                    <a:pt x="1389126" y="691896"/>
                  </a:lnTo>
                  <a:lnTo>
                    <a:pt x="1389888" y="717804"/>
                  </a:lnTo>
                  <a:lnTo>
                    <a:pt x="1391412" y="717804"/>
                  </a:lnTo>
                  <a:lnTo>
                    <a:pt x="1392936" y="717042"/>
                  </a:lnTo>
                  <a:lnTo>
                    <a:pt x="1399793" y="717042"/>
                  </a:lnTo>
                  <a:lnTo>
                    <a:pt x="1404365" y="716280"/>
                  </a:lnTo>
                  <a:lnTo>
                    <a:pt x="1410462" y="716280"/>
                  </a:lnTo>
                  <a:lnTo>
                    <a:pt x="1416557" y="715518"/>
                  </a:lnTo>
                  <a:lnTo>
                    <a:pt x="1435974" y="714730"/>
                  </a:lnTo>
                  <a:lnTo>
                    <a:pt x="1455400" y="713989"/>
                  </a:lnTo>
                  <a:lnTo>
                    <a:pt x="1474836" y="713440"/>
                  </a:lnTo>
                  <a:lnTo>
                    <a:pt x="1481327" y="713371"/>
                  </a:lnTo>
                  <a:lnTo>
                    <a:pt x="1481327" y="700278"/>
                  </a:lnTo>
                  <a:lnTo>
                    <a:pt x="1494281" y="688086"/>
                  </a:lnTo>
                  <a:close/>
                </a:path>
                <a:path w="1625600" h="751839">
                  <a:moveTo>
                    <a:pt x="1402841" y="751332"/>
                  </a:moveTo>
                  <a:lnTo>
                    <a:pt x="1402841" y="716534"/>
                  </a:lnTo>
                  <a:lnTo>
                    <a:pt x="1399793" y="717042"/>
                  </a:lnTo>
                  <a:lnTo>
                    <a:pt x="1392936" y="717042"/>
                  </a:lnTo>
                  <a:lnTo>
                    <a:pt x="1391412" y="717804"/>
                  </a:lnTo>
                  <a:lnTo>
                    <a:pt x="1389888" y="717804"/>
                  </a:lnTo>
                  <a:lnTo>
                    <a:pt x="1389126" y="691896"/>
                  </a:lnTo>
                  <a:lnTo>
                    <a:pt x="1389126" y="751332"/>
                  </a:lnTo>
                  <a:lnTo>
                    <a:pt x="1402841" y="751332"/>
                  </a:lnTo>
                  <a:close/>
                </a:path>
                <a:path w="1625600" h="751839">
                  <a:moveTo>
                    <a:pt x="1494281" y="102108"/>
                  </a:moveTo>
                  <a:lnTo>
                    <a:pt x="1481327" y="89154"/>
                  </a:lnTo>
                  <a:lnTo>
                    <a:pt x="1481327" y="102108"/>
                  </a:lnTo>
                  <a:lnTo>
                    <a:pt x="1494281" y="102108"/>
                  </a:lnTo>
                  <a:close/>
                </a:path>
                <a:path w="1625600" h="751839">
                  <a:moveTo>
                    <a:pt x="1494281" y="612648"/>
                  </a:moveTo>
                  <a:lnTo>
                    <a:pt x="1494281" y="102108"/>
                  </a:lnTo>
                  <a:lnTo>
                    <a:pt x="1481327" y="102108"/>
                  </a:lnTo>
                  <a:lnTo>
                    <a:pt x="1481327" y="688153"/>
                  </a:lnTo>
                  <a:lnTo>
                    <a:pt x="1493519" y="688089"/>
                  </a:lnTo>
                  <a:lnTo>
                    <a:pt x="1493519" y="612648"/>
                  </a:lnTo>
                  <a:lnTo>
                    <a:pt x="1494281" y="612648"/>
                  </a:lnTo>
                  <a:close/>
                </a:path>
                <a:path w="1625600" h="751839">
                  <a:moveTo>
                    <a:pt x="1494281" y="713232"/>
                  </a:moveTo>
                  <a:lnTo>
                    <a:pt x="1494281" y="688086"/>
                  </a:lnTo>
                  <a:lnTo>
                    <a:pt x="1481327" y="700278"/>
                  </a:lnTo>
                  <a:lnTo>
                    <a:pt x="1481327" y="713371"/>
                  </a:lnTo>
                  <a:lnTo>
                    <a:pt x="1494281" y="713232"/>
                  </a:lnTo>
                  <a:close/>
                </a:path>
                <a:path w="1625600" h="751839">
                  <a:moveTo>
                    <a:pt x="1612391" y="608838"/>
                  </a:moveTo>
                  <a:lnTo>
                    <a:pt x="1563990" y="609885"/>
                  </a:lnTo>
                  <a:lnTo>
                    <a:pt x="1515617" y="611124"/>
                  </a:lnTo>
                  <a:lnTo>
                    <a:pt x="1509521" y="611886"/>
                  </a:lnTo>
                  <a:lnTo>
                    <a:pt x="1495043" y="611886"/>
                  </a:lnTo>
                  <a:lnTo>
                    <a:pt x="1494281" y="612648"/>
                  </a:lnTo>
                  <a:lnTo>
                    <a:pt x="1493519" y="612648"/>
                  </a:lnTo>
                  <a:lnTo>
                    <a:pt x="1494281" y="637794"/>
                  </a:lnTo>
                  <a:lnTo>
                    <a:pt x="1498853" y="637794"/>
                  </a:lnTo>
                  <a:lnTo>
                    <a:pt x="1500377" y="637032"/>
                  </a:lnTo>
                  <a:lnTo>
                    <a:pt x="1516379" y="637032"/>
                  </a:lnTo>
                  <a:lnTo>
                    <a:pt x="1568553" y="634993"/>
                  </a:lnTo>
                  <a:lnTo>
                    <a:pt x="1600200" y="634695"/>
                  </a:lnTo>
                  <a:lnTo>
                    <a:pt x="1600200" y="621792"/>
                  </a:lnTo>
                  <a:lnTo>
                    <a:pt x="1612391" y="608838"/>
                  </a:lnTo>
                  <a:close/>
                </a:path>
                <a:path w="1625600" h="751839">
                  <a:moveTo>
                    <a:pt x="1507236" y="707898"/>
                  </a:moveTo>
                  <a:lnTo>
                    <a:pt x="1507236" y="637032"/>
                  </a:lnTo>
                  <a:lnTo>
                    <a:pt x="1500377" y="637032"/>
                  </a:lnTo>
                  <a:lnTo>
                    <a:pt x="1498853" y="637794"/>
                  </a:lnTo>
                  <a:lnTo>
                    <a:pt x="1494281" y="637794"/>
                  </a:lnTo>
                  <a:lnTo>
                    <a:pt x="1493519" y="612648"/>
                  </a:lnTo>
                  <a:lnTo>
                    <a:pt x="1493519" y="688089"/>
                  </a:lnTo>
                  <a:lnTo>
                    <a:pt x="1494281" y="688086"/>
                  </a:lnTo>
                  <a:lnTo>
                    <a:pt x="1494281" y="713232"/>
                  </a:lnTo>
                  <a:lnTo>
                    <a:pt x="1501139" y="713232"/>
                  </a:lnTo>
                  <a:lnTo>
                    <a:pt x="1507236" y="707898"/>
                  </a:lnTo>
                  <a:close/>
                </a:path>
                <a:path w="1625600" h="751839">
                  <a:moveTo>
                    <a:pt x="1612391" y="25146"/>
                  </a:moveTo>
                  <a:lnTo>
                    <a:pt x="1600200" y="12192"/>
                  </a:lnTo>
                  <a:lnTo>
                    <a:pt x="1600200" y="25146"/>
                  </a:lnTo>
                  <a:lnTo>
                    <a:pt x="1612391" y="25146"/>
                  </a:lnTo>
                  <a:close/>
                </a:path>
                <a:path w="1625600" h="751839">
                  <a:moveTo>
                    <a:pt x="1612391" y="608838"/>
                  </a:moveTo>
                  <a:lnTo>
                    <a:pt x="1612391" y="25146"/>
                  </a:lnTo>
                  <a:lnTo>
                    <a:pt x="1600200" y="25146"/>
                  </a:lnTo>
                  <a:lnTo>
                    <a:pt x="1600200" y="609086"/>
                  </a:lnTo>
                  <a:lnTo>
                    <a:pt x="1612391" y="608838"/>
                  </a:lnTo>
                  <a:close/>
                </a:path>
                <a:path w="1625600" h="751839">
                  <a:moveTo>
                    <a:pt x="1612391" y="634743"/>
                  </a:moveTo>
                  <a:lnTo>
                    <a:pt x="1612391" y="608838"/>
                  </a:lnTo>
                  <a:lnTo>
                    <a:pt x="1600200" y="621792"/>
                  </a:lnTo>
                  <a:lnTo>
                    <a:pt x="1600200" y="634695"/>
                  </a:lnTo>
                  <a:lnTo>
                    <a:pt x="1612391" y="634743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665473" y="1900682"/>
            <a:ext cx="13627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  </a:t>
            </a:r>
            <a:r>
              <a:rPr dirty="0" sz="1800" spc="-10">
                <a:latin typeface="Arial MT"/>
                <a:cs typeface="Arial MT"/>
              </a:rPr>
              <a:t>(Training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set)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7200" y="1962150"/>
            <a:ext cx="9144000" cy="2411730"/>
            <a:chOff x="457200" y="1962150"/>
            <a:chExt cx="9144000" cy="2411730"/>
          </a:xfrm>
        </p:grpSpPr>
        <p:sp>
          <p:nvSpPr>
            <p:cNvPr id="11" name="object 11"/>
            <p:cNvSpPr/>
            <p:nvPr/>
          </p:nvSpPr>
          <p:spPr>
            <a:xfrm>
              <a:off x="5257800" y="1962149"/>
              <a:ext cx="2114550" cy="453390"/>
            </a:xfrm>
            <a:custGeom>
              <a:avLst/>
              <a:gdLst/>
              <a:ahLst/>
              <a:cxnLst/>
              <a:rect l="l" t="t" r="r" b="b"/>
              <a:pathLst>
                <a:path w="2114550" h="453389">
                  <a:moveTo>
                    <a:pt x="2114550" y="364236"/>
                  </a:moveTo>
                  <a:lnTo>
                    <a:pt x="2076564" y="363994"/>
                  </a:lnTo>
                  <a:lnTo>
                    <a:pt x="2078736" y="21336"/>
                  </a:lnTo>
                  <a:lnTo>
                    <a:pt x="2057400" y="20916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2040521" y="38100"/>
                  </a:lnTo>
                  <a:lnTo>
                    <a:pt x="2038464" y="363740"/>
                  </a:lnTo>
                  <a:lnTo>
                    <a:pt x="2000250" y="363474"/>
                  </a:lnTo>
                  <a:lnTo>
                    <a:pt x="2026399" y="453390"/>
                  </a:lnTo>
                  <a:lnTo>
                    <a:pt x="2038350" y="453390"/>
                  </a:lnTo>
                  <a:lnTo>
                    <a:pt x="2087079" y="453390"/>
                  </a:lnTo>
                  <a:lnTo>
                    <a:pt x="211455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70580" y="2123694"/>
              <a:ext cx="395605" cy="292100"/>
            </a:xfrm>
            <a:custGeom>
              <a:avLst/>
              <a:gdLst/>
              <a:ahLst/>
              <a:cxnLst/>
              <a:rect l="l" t="t" r="r" b="b"/>
              <a:pathLst>
                <a:path w="395604" h="292100">
                  <a:moveTo>
                    <a:pt x="395401" y="20574"/>
                  </a:moveTo>
                  <a:lnTo>
                    <a:pt x="379399" y="0"/>
                  </a:lnTo>
                  <a:lnTo>
                    <a:pt x="0" y="291845"/>
                  </a:lnTo>
                  <a:lnTo>
                    <a:pt x="42748" y="291845"/>
                  </a:lnTo>
                  <a:lnTo>
                    <a:pt x="395401" y="20574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7200" y="241554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608" y="2415540"/>
              <a:ext cx="4469892" cy="195833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65352" y="2815082"/>
            <a:ext cx="11817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 marR="5080" indent="-1079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-595">
                <a:latin typeface="Arial MT"/>
                <a:cs typeface="Arial MT"/>
              </a:rPr>
              <a:t>ữ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u  </a:t>
            </a:r>
            <a:r>
              <a:rPr dirty="0" sz="1800">
                <a:latin typeface="Arial MT"/>
                <a:cs typeface="Arial MT"/>
              </a:rPr>
              <a:t>(Dataset)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45408" y="2415539"/>
            <a:ext cx="4445000" cy="979169"/>
            <a:chOff x="3645408" y="2415539"/>
            <a:chExt cx="4445000" cy="979169"/>
          </a:xfrm>
        </p:grpSpPr>
        <p:sp>
          <p:nvSpPr>
            <p:cNvPr id="17" name="object 17"/>
            <p:cNvSpPr/>
            <p:nvPr/>
          </p:nvSpPr>
          <p:spPr>
            <a:xfrm>
              <a:off x="3645408" y="2415539"/>
              <a:ext cx="1403350" cy="186690"/>
            </a:xfrm>
            <a:custGeom>
              <a:avLst/>
              <a:gdLst/>
              <a:ahLst/>
              <a:cxnLst/>
              <a:rect l="l" t="t" r="r" b="b"/>
              <a:pathLst>
                <a:path w="1403350" h="186689">
                  <a:moveTo>
                    <a:pt x="25145" y="130521"/>
                  </a:moveTo>
                  <a:lnTo>
                    <a:pt x="25145" y="0"/>
                  </a:lnTo>
                  <a:lnTo>
                    <a:pt x="0" y="0"/>
                  </a:lnTo>
                  <a:lnTo>
                    <a:pt x="0" y="147065"/>
                  </a:lnTo>
                  <a:lnTo>
                    <a:pt x="4571" y="152399"/>
                  </a:lnTo>
                  <a:lnTo>
                    <a:pt x="10667" y="153161"/>
                  </a:lnTo>
                  <a:lnTo>
                    <a:pt x="14477" y="153787"/>
                  </a:lnTo>
                  <a:lnTo>
                    <a:pt x="14477" y="128777"/>
                  </a:lnTo>
                  <a:lnTo>
                    <a:pt x="25145" y="130521"/>
                  </a:lnTo>
                  <a:close/>
                </a:path>
                <a:path w="1403350" h="186689">
                  <a:moveTo>
                    <a:pt x="1389888" y="36579"/>
                  </a:moveTo>
                  <a:lnTo>
                    <a:pt x="1389888" y="11429"/>
                  </a:lnTo>
                  <a:lnTo>
                    <a:pt x="1377695" y="24383"/>
                  </a:lnTo>
                  <a:lnTo>
                    <a:pt x="1377695" y="11480"/>
                  </a:lnTo>
                  <a:lnTo>
                    <a:pt x="1337403" y="11647"/>
                  </a:lnTo>
                  <a:lnTo>
                    <a:pt x="1286031" y="13002"/>
                  </a:lnTo>
                  <a:lnTo>
                    <a:pt x="1235612" y="15484"/>
                  </a:lnTo>
                  <a:lnTo>
                    <a:pt x="1185985" y="19083"/>
                  </a:lnTo>
                  <a:lnTo>
                    <a:pt x="1136990" y="23788"/>
                  </a:lnTo>
                  <a:lnTo>
                    <a:pt x="1088466" y="29591"/>
                  </a:lnTo>
                  <a:lnTo>
                    <a:pt x="1040253" y="36480"/>
                  </a:lnTo>
                  <a:lnTo>
                    <a:pt x="992191" y="44447"/>
                  </a:lnTo>
                  <a:lnTo>
                    <a:pt x="944119" y="53480"/>
                  </a:lnTo>
                  <a:lnTo>
                    <a:pt x="895876" y="63570"/>
                  </a:lnTo>
                  <a:lnTo>
                    <a:pt x="847302" y="74707"/>
                  </a:lnTo>
                  <a:lnTo>
                    <a:pt x="798237" y="86881"/>
                  </a:lnTo>
                  <a:lnTo>
                    <a:pt x="748521" y="100082"/>
                  </a:lnTo>
                  <a:lnTo>
                    <a:pt x="697991" y="114299"/>
                  </a:lnTo>
                  <a:lnTo>
                    <a:pt x="650054" y="126955"/>
                  </a:lnTo>
                  <a:lnTo>
                    <a:pt x="601810" y="137415"/>
                  </a:lnTo>
                  <a:lnTo>
                    <a:pt x="553300" y="145782"/>
                  </a:lnTo>
                  <a:lnTo>
                    <a:pt x="504569" y="152157"/>
                  </a:lnTo>
                  <a:lnTo>
                    <a:pt x="455659" y="156643"/>
                  </a:lnTo>
                  <a:lnTo>
                    <a:pt x="406612" y="159341"/>
                  </a:lnTo>
                  <a:lnTo>
                    <a:pt x="357473" y="160353"/>
                  </a:lnTo>
                  <a:lnTo>
                    <a:pt x="308282" y="159780"/>
                  </a:lnTo>
                  <a:lnTo>
                    <a:pt x="259084" y="157726"/>
                  </a:lnTo>
                  <a:lnTo>
                    <a:pt x="209922" y="154290"/>
                  </a:lnTo>
                  <a:lnTo>
                    <a:pt x="160837" y="149576"/>
                  </a:lnTo>
                  <a:lnTo>
                    <a:pt x="111872" y="143684"/>
                  </a:lnTo>
                  <a:lnTo>
                    <a:pt x="63072" y="136718"/>
                  </a:lnTo>
                  <a:lnTo>
                    <a:pt x="14477" y="128777"/>
                  </a:lnTo>
                  <a:lnTo>
                    <a:pt x="25145" y="140969"/>
                  </a:lnTo>
                  <a:lnTo>
                    <a:pt x="25145" y="155539"/>
                  </a:lnTo>
                  <a:lnTo>
                    <a:pt x="61793" y="161558"/>
                  </a:lnTo>
                  <a:lnTo>
                    <a:pt x="112267" y="168887"/>
                  </a:lnTo>
                  <a:lnTo>
                    <a:pt x="162192" y="175051"/>
                  </a:lnTo>
                  <a:lnTo>
                    <a:pt x="211672" y="179956"/>
                  </a:lnTo>
                  <a:lnTo>
                    <a:pt x="260811" y="183505"/>
                  </a:lnTo>
                  <a:lnTo>
                    <a:pt x="309714" y="185604"/>
                  </a:lnTo>
                  <a:lnTo>
                    <a:pt x="358482" y="186156"/>
                  </a:lnTo>
                  <a:lnTo>
                    <a:pt x="407222" y="185066"/>
                  </a:lnTo>
                  <a:lnTo>
                    <a:pt x="456035" y="182238"/>
                  </a:lnTo>
                  <a:lnTo>
                    <a:pt x="505027" y="177577"/>
                  </a:lnTo>
                  <a:lnTo>
                    <a:pt x="554300" y="170986"/>
                  </a:lnTo>
                  <a:lnTo>
                    <a:pt x="603959" y="162371"/>
                  </a:lnTo>
                  <a:lnTo>
                    <a:pt x="654108" y="151635"/>
                  </a:lnTo>
                  <a:lnTo>
                    <a:pt x="704850" y="138683"/>
                  </a:lnTo>
                  <a:lnTo>
                    <a:pt x="752653" y="125097"/>
                  </a:lnTo>
                  <a:lnTo>
                    <a:pt x="800675" y="112329"/>
                  </a:lnTo>
                  <a:lnTo>
                    <a:pt x="848904" y="100416"/>
                  </a:lnTo>
                  <a:lnTo>
                    <a:pt x="897329" y="89396"/>
                  </a:lnTo>
                  <a:lnTo>
                    <a:pt x="945939" y="79306"/>
                  </a:lnTo>
                  <a:lnTo>
                    <a:pt x="994722" y="70185"/>
                  </a:lnTo>
                  <a:lnTo>
                    <a:pt x="1043668" y="62069"/>
                  </a:lnTo>
                  <a:lnTo>
                    <a:pt x="1092765" y="54997"/>
                  </a:lnTo>
                  <a:lnTo>
                    <a:pt x="1142001" y="49005"/>
                  </a:lnTo>
                  <a:lnTo>
                    <a:pt x="1191367" y="44132"/>
                  </a:lnTo>
                  <a:lnTo>
                    <a:pt x="1240849" y="40415"/>
                  </a:lnTo>
                  <a:lnTo>
                    <a:pt x="1290437" y="37892"/>
                  </a:lnTo>
                  <a:lnTo>
                    <a:pt x="1337403" y="36670"/>
                  </a:lnTo>
                  <a:lnTo>
                    <a:pt x="1377695" y="36584"/>
                  </a:lnTo>
                  <a:lnTo>
                    <a:pt x="1377695" y="24383"/>
                  </a:lnTo>
                  <a:lnTo>
                    <a:pt x="1389888" y="11429"/>
                  </a:lnTo>
                  <a:lnTo>
                    <a:pt x="1389888" y="36579"/>
                  </a:lnTo>
                  <a:close/>
                </a:path>
                <a:path w="1403350" h="186689">
                  <a:moveTo>
                    <a:pt x="25145" y="155539"/>
                  </a:moveTo>
                  <a:lnTo>
                    <a:pt x="25145" y="140969"/>
                  </a:lnTo>
                  <a:lnTo>
                    <a:pt x="14477" y="128777"/>
                  </a:lnTo>
                  <a:lnTo>
                    <a:pt x="14477" y="153787"/>
                  </a:lnTo>
                  <a:lnTo>
                    <a:pt x="25145" y="155539"/>
                  </a:lnTo>
                  <a:close/>
                </a:path>
                <a:path w="1403350" h="186689">
                  <a:moveTo>
                    <a:pt x="1402841" y="31241"/>
                  </a:moveTo>
                  <a:lnTo>
                    <a:pt x="1402841" y="0"/>
                  </a:lnTo>
                  <a:lnTo>
                    <a:pt x="1377695" y="0"/>
                  </a:lnTo>
                  <a:lnTo>
                    <a:pt x="1377695" y="11480"/>
                  </a:lnTo>
                  <a:lnTo>
                    <a:pt x="1389888" y="11429"/>
                  </a:lnTo>
                  <a:lnTo>
                    <a:pt x="1389888" y="36579"/>
                  </a:lnTo>
                  <a:lnTo>
                    <a:pt x="1397507" y="36575"/>
                  </a:lnTo>
                  <a:lnTo>
                    <a:pt x="1402841" y="31241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64808" y="2502407"/>
              <a:ext cx="1625600" cy="892810"/>
            </a:xfrm>
            <a:custGeom>
              <a:avLst/>
              <a:gdLst/>
              <a:ahLst/>
              <a:cxnLst/>
              <a:rect l="l" t="t" r="r" b="b"/>
              <a:pathLst>
                <a:path w="1625600" h="892810">
                  <a:moveTo>
                    <a:pt x="1625345" y="782574"/>
                  </a:moveTo>
                  <a:lnTo>
                    <a:pt x="1625345" y="164592"/>
                  </a:lnTo>
                  <a:lnTo>
                    <a:pt x="1621517" y="128501"/>
                  </a:lnTo>
                  <a:lnTo>
                    <a:pt x="1590529" y="63348"/>
                  </a:lnTo>
                  <a:lnTo>
                    <a:pt x="1552271" y="27907"/>
                  </a:lnTo>
                  <a:lnTo>
                    <a:pt x="1509521" y="6858"/>
                  </a:lnTo>
                  <a:lnTo>
                    <a:pt x="1501139" y="5334"/>
                  </a:lnTo>
                  <a:lnTo>
                    <a:pt x="1493519" y="3048"/>
                  </a:lnTo>
                  <a:lnTo>
                    <a:pt x="1485138" y="1524"/>
                  </a:lnTo>
                  <a:lnTo>
                    <a:pt x="1468373" y="0"/>
                  </a:lnTo>
                  <a:lnTo>
                    <a:pt x="164591" y="0"/>
                  </a:lnTo>
                  <a:lnTo>
                    <a:pt x="120936" y="5706"/>
                  </a:lnTo>
                  <a:lnTo>
                    <a:pt x="81502" y="22493"/>
                  </a:lnTo>
                  <a:lnTo>
                    <a:pt x="47991" y="48606"/>
                  </a:lnTo>
                  <a:lnTo>
                    <a:pt x="22103" y="82290"/>
                  </a:lnTo>
                  <a:lnTo>
                    <a:pt x="5539" y="121791"/>
                  </a:lnTo>
                  <a:lnTo>
                    <a:pt x="0" y="165354"/>
                  </a:lnTo>
                  <a:lnTo>
                    <a:pt x="0" y="774953"/>
                  </a:lnTo>
                  <a:lnTo>
                    <a:pt x="3828" y="811044"/>
                  </a:lnTo>
                  <a:lnTo>
                    <a:pt x="15730" y="845300"/>
                  </a:lnTo>
                  <a:lnTo>
                    <a:pt x="25145" y="860542"/>
                  </a:lnTo>
                  <a:lnTo>
                    <a:pt x="25145" y="165354"/>
                  </a:lnTo>
                  <a:lnTo>
                    <a:pt x="28422" y="134904"/>
                  </a:lnTo>
                  <a:lnTo>
                    <a:pt x="54792" y="79005"/>
                  </a:lnTo>
                  <a:lnTo>
                    <a:pt x="87782" y="48479"/>
                  </a:lnTo>
                  <a:lnTo>
                    <a:pt x="123443" y="31242"/>
                  </a:lnTo>
                  <a:lnTo>
                    <a:pt x="158495" y="25146"/>
                  </a:lnTo>
                  <a:lnTo>
                    <a:pt x="1459991" y="25146"/>
                  </a:lnTo>
                  <a:lnTo>
                    <a:pt x="1519985" y="38676"/>
                  </a:lnTo>
                  <a:lnTo>
                    <a:pt x="1568958" y="76200"/>
                  </a:lnTo>
                  <a:lnTo>
                    <a:pt x="1588998" y="109895"/>
                  </a:lnTo>
                  <a:lnTo>
                    <a:pt x="1599438" y="150875"/>
                  </a:lnTo>
                  <a:lnTo>
                    <a:pt x="1600199" y="158496"/>
                  </a:lnTo>
                  <a:lnTo>
                    <a:pt x="1600199" y="861906"/>
                  </a:lnTo>
                  <a:lnTo>
                    <a:pt x="1605662" y="852720"/>
                  </a:lnTo>
                  <a:lnTo>
                    <a:pt x="1612159" y="839173"/>
                  </a:lnTo>
                  <a:lnTo>
                    <a:pt x="1618488" y="823721"/>
                  </a:lnTo>
                  <a:lnTo>
                    <a:pt x="1620012" y="815339"/>
                  </a:lnTo>
                  <a:lnTo>
                    <a:pt x="1622297" y="807719"/>
                  </a:lnTo>
                  <a:lnTo>
                    <a:pt x="1623821" y="799338"/>
                  </a:lnTo>
                  <a:lnTo>
                    <a:pt x="1625345" y="782574"/>
                  </a:lnTo>
                  <a:close/>
                </a:path>
                <a:path w="1625600" h="892810">
                  <a:moveTo>
                    <a:pt x="91958" y="892301"/>
                  </a:moveTo>
                  <a:lnTo>
                    <a:pt x="82509" y="887451"/>
                  </a:lnTo>
                  <a:lnTo>
                    <a:pt x="52175" y="857266"/>
                  </a:lnTo>
                  <a:lnTo>
                    <a:pt x="32289" y="818798"/>
                  </a:lnTo>
                  <a:lnTo>
                    <a:pt x="25145" y="774191"/>
                  </a:lnTo>
                  <a:lnTo>
                    <a:pt x="25145" y="860542"/>
                  </a:lnTo>
                  <a:lnTo>
                    <a:pt x="34816" y="876197"/>
                  </a:lnTo>
                  <a:lnTo>
                    <a:pt x="50531" y="892301"/>
                  </a:lnTo>
                  <a:lnTo>
                    <a:pt x="91958" y="892301"/>
                  </a:lnTo>
                  <a:close/>
                </a:path>
                <a:path w="1625600" h="892810">
                  <a:moveTo>
                    <a:pt x="1600199" y="861906"/>
                  </a:moveTo>
                  <a:lnTo>
                    <a:pt x="1600199" y="774191"/>
                  </a:lnTo>
                  <a:lnTo>
                    <a:pt x="1596850" y="804976"/>
                  </a:lnTo>
                  <a:lnTo>
                    <a:pt x="1586541" y="834494"/>
                  </a:lnTo>
                  <a:lnTo>
                    <a:pt x="1570106" y="861102"/>
                  </a:lnTo>
                  <a:lnTo>
                    <a:pt x="1548384" y="883157"/>
                  </a:lnTo>
                  <a:lnTo>
                    <a:pt x="1536913" y="891517"/>
                  </a:lnTo>
                  <a:lnTo>
                    <a:pt x="1535624" y="892301"/>
                  </a:lnTo>
                  <a:lnTo>
                    <a:pt x="1574732" y="892301"/>
                  </a:lnTo>
                  <a:lnTo>
                    <a:pt x="1588008" y="879347"/>
                  </a:lnTo>
                  <a:lnTo>
                    <a:pt x="1597958" y="865675"/>
                  </a:lnTo>
                  <a:lnTo>
                    <a:pt x="1600199" y="861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648704" y="2678684"/>
            <a:ext cx="12566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Huấn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luyện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7200" y="2415539"/>
            <a:ext cx="9144000" cy="2937510"/>
            <a:chOff x="457200" y="2415539"/>
            <a:chExt cx="9144000" cy="2937510"/>
          </a:xfrm>
        </p:grpSpPr>
        <p:sp>
          <p:nvSpPr>
            <p:cNvPr id="21" name="object 21"/>
            <p:cNvSpPr/>
            <p:nvPr/>
          </p:nvSpPr>
          <p:spPr>
            <a:xfrm>
              <a:off x="5562600" y="2415539"/>
              <a:ext cx="2990850" cy="1958339"/>
            </a:xfrm>
            <a:custGeom>
              <a:avLst/>
              <a:gdLst/>
              <a:ahLst/>
              <a:cxnLst/>
              <a:rect l="l" t="t" r="r" b="b"/>
              <a:pathLst>
                <a:path w="2990850" h="1958339">
                  <a:moveTo>
                    <a:pt x="114300" y="1223010"/>
                  </a:moveTo>
                  <a:lnTo>
                    <a:pt x="0" y="1223010"/>
                  </a:lnTo>
                  <a:lnTo>
                    <a:pt x="0" y="1261110"/>
                  </a:lnTo>
                  <a:lnTo>
                    <a:pt x="114300" y="1261110"/>
                  </a:lnTo>
                  <a:lnTo>
                    <a:pt x="114300" y="1223010"/>
                  </a:lnTo>
                  <a:close/>
                </a:path>
                <a:path w="2990850" h="1958339">
                  <a:moveTo>
                    <a:pt x="266700" y="1223010"/>
                  </a:moveTo>
                  <a:lnTo>
                    <a:pt x="152400" y="1223010"/>
                  </a:lnTo>
                  <a:lnTo>
                    <a:pt x="152400" y="1261110"/>
                  </a:lnTo>
                  <a:lnTo>
                    <a:pt x="266700" y="1261110"/>
                  </a:lnTo>
                  <a:lnTo>
                    <a:pt x="266700" y="1223010"/>
                  </a:lnTo>
                  <a:close/>
                </a:path>
                <a:path w="2990850" h="1958339">
                  <a:moveTo>
                    <a:pt x="419100" y="1223010"/>
                  </a:moveTo>
                  <a:lnTo>
                    <a:pt x="304800" y="1223010"/>
                  </a:lnTo>
                  <a:lnTo>
                    <a:pt x="304800" y="1261110"/>
                  </a:lnTo>
                  <a:lnTo>
                    <a:pt x="419100" y="1261110"/>
                  </a:lnTo>
                  <a:lnTo>
                    <a:pt x="419100" y="1223010"/>
                  </a:lnTo>
                  <a:close/>
                </a:path>
                <a:path w="2990850" h="1958339">
                  <a:moveTo>
                    <a:pt x="571500" y="1223010"/>
                  </a:moveTo>
                  <a:lnTo>
                    <a:pt x="457200" y="1223010"/>
                  </a:lnTo>
                  <a:lnTo>
                    <a:pt x="457200" y="1261110"/>
                  </a:lnTo>
                  <a:lnTo>
                    <a:pt x="571500" y="1261110"/>
                  </a:lnTo>
                  <a:lnTo>
                    <a:pt x="571500" y="1223010"/>
                  </a:lnTo>
                  <a:close/>
                </a:path>
                <a:path w="2990850" h="1958339">
                  <a:moveTo>
                    <a:pt x="723900" y="1223010"/>
                  </a:moveTo>
                  <a:lnTo>
                    <a:pt x="609600" y="1223010"/>
                  </a:lnTo>
                  <a:lnTo>
                    <a:pt x="609600" y="1261110"/>
                  </a:lnTo>
                  <a:lnTo>
                    <a:pt x="723900" y="1261110"/>
                  </a:lnTo>
                  <a:lnTo>
                    <a:pt x="723900" y="1223010"/>
                  </a:lnTo>
                  <a:close/>
                </a:path>
                <a:path w="2990850" h="1958339">
                  <a:moveTo>
                    <a:pt x="876300" y="1223010"/>
                  </a:moveTo>
                  <a:lnTo>
                    <a:pt x="762000" y="1223010"/>
                  </a:lnTo>
                  <a:lnTo>
                    <a:pt x="762000" y="1261110"/>
                  </a:lnTo>
                  <a:lnTo>
                    <a:pt x="876300" y="1261110"/>
                  </a:lnTo>
                  <a:lnTo>
                    <a:pt x="876300" y="1223010"/>
                  </a:lnTo>
                  <a:close/>
                </a:path>
                <a:path w="2990850" h="1958339">
                  <a:moveTo>
                    <a:pt x="927354" y="1877568"/>
                  </a:moveTo>
                  <a:lnTo>
                    <a:pt x="902208" y="1877568"/>
                  </a:lnTo>
                  <a:lnTo>
                    <a:pt x="902208" y="1953768"/>
                  </a:lnTo>
                  <a:lnTo>
                    <a:pt x="927354" y="1953768"/>
                  </a:lnTo>
                  <a:lnTo>
                    <a:pt x="927354" y="1877568"/>
                  </a:lnTo>
                  <a:close/>
                </a:path>
                <a:path w="2990850" h="1958339">
                  <a:moveTo>
                    <a:pt x="944118" y="1785366"/>
                  </a:moveTo>
                  <a:lnTo>
                    <a:pt x="922020" y="1772412"/>
                  </a:lnTo>
                  <a:lnTo>
                    <a:pt x="922020" y="1773936"/>
                  </a:lnTo>
                  <a:lnTo>
                    <a:pt x="918210" y="1780794"/>
                  </a:lnTo>
                  <a:lnTo>
                    <a:pt x="915162" y="1787652"/>
                  </a:lnTo>
                  <a:lnTo>
                    <a:pt x="909066" y="1802892"/>
                  </a:lnTo>
                  <a:lnTo>
                    <a:pt x="907542" y="1811274"/>
                  </a:lnTo>
                  <a:lnTo>
                    <a:pt x="904925" y="1820532"/>
                  </a:lnTo>
                  <a:lnTo>
                    <a:pt x="903262" y="1831149"/>
                  </a:lnTo>
                  <a:lnTo>
                    <a:pt x="902411" y="1841931"/>
                  </a:lnTo>
                  <a:lnTo>
                    <a:pt x="902208" y="1851660"/>
                  </a:lnTo>
                  <a:lnTo>
                    <a:pt x="927354" y="1852422"/>
                  </a:lnTo>
                  <a:lnTo>
                    <a:pt x="928306" y="1834997"/>
                  </a:lnTo>
                  <a:lnTo>
                    <a:pt x="931672" y="1817890"/>
                  </a:lnTo>
                  <a:lnTo>
                    <a:pt x="937069" y="1801304"/>
                  </a:lnTo>
                  <a:lnTo>
                    <a:pt x="944118" y="1785366"/>
                  </a:lnTo>
                  <a:close/>
                </a:path>
                <a:path w="2990850" h="1958339">
                  <a:moveTo>
                    <a:pt x="1012698" y="1723644"/>
                  </a:moveTo>
                  <a:lnTo>
                    <a:pt x="1002030" y="1700022"/>
                  </a:lnTo>
                  <a:lnTo>
                    <a:pt x="983691" y="1709407"/>
                  </a:lnTo>
                  <a:lnTo>
                    <a:pt x="966546" y="1721205"/>
                  </a:lnTo>
                  <a:lnTo>
                    <a:pt x="950950" y="1734997"/>
                  </a:lnTo>
                  <a:lnTo>
                    <a:pt x="937260" y="1750314"/>
                  </a:lnTo>
                  <a:lnTo>
                    <a:pt x="957821" y="1765554"/>
                  </a:lnTo>
                  <a:lnTo>
                    <a:pt x="966444" y="1754581"/>
                  </a:lnTo>
                  <a:lnTo>
                    <a:pt x="981646" y="1741589"/>
                  </a:lnTo>
                  <a:lnTo>
                    <a:pt x="998639" y="1730108"/>
                  </a:lnTo>
                  <a:lnTo>
                    <a:pt x="1012698" y="1723644"/>
                  </a:lnTo>
                  <a:close/>
                </a:path>
                <a:path w="2990850" h="1958339">
                  <a:moveTo>
                    <a:pt x="1028700" y="1223010"/>
                  </a:moveTo>
                  <a:lnTo>
                    <a:pt x="914400" y="1223010"/>
                  </a:lnTo>
                  <a:lnTo>
                    <a:pt x="914400" y="1261110"/>
                  </a:lnTo>
                  <a:lnTo>
                    <a:pt x="1028700" y="1261110"/>
                  </a:lnTo>
                  <a:lnTo>
                    <a:pt x="1028700" y="1223010"/>
                  </a:lnTo>
                  <a:close/>
                </a:path>
                <a:path w="2990850" h="1958339">
                  <a:moveTo>
                    <a:pt x="1067549" y="1712214"/>
                  </a:moveTo>
                  <a:lnTo>
                    <a:pt x="1066800" y="1687068"/>
                  </a:lnTo>
                  <a:lnTo>
                    <a:pt x="1057960" y="1687207"/>
                  </a:lnTo>
                  <a:lnTo>
                    <a:pt x="1047394" y="1687931"/>
                  </a:lnTo>
                  <a:lnTo>
                    <a:pt x="1036993" y="1689379"/>
                  </a:lnTo>
                  <a:lnTo>
                    <a:pt x="1028700" y="1691640"/>
                  </a:lnTo>
                  <a:lnTo>
                    <a:pt x="1034021" y="1716024"/>
                  </a:lnTo>
                  <a:lnTo>
                    <a:pt x="1042352" y="1714588"/>
                  </a:lnTo>
                  <a:lnTo>
                    <a:pt x="1050696" y="1713217"/>
                  </a:lnTo>
                  <a:lnTo>
                    <a:pt x="1059091" y="1712302"/>
                  </a:lnTo>
                  <a:lnTo>
                    <a:pt x="1067549" y="1712214"/>
                  </a:lnTo>
                  <a:close/>
                </a:path>
                <a:path w="2990850" h="1958339">
                  <a:moveTo>
                    <a:pt x="1107186" y="1687068"/>
                  </a:moveTo>
                  <a:lnTo>
                    <a:pt x="1067549" y="1687068"/>
                  </a:lnTo>
                  <a:lnTo>
                    <a:pt x="1067549" y="1712214"/>
                  </a:lnTo>
                  <a:lnTo>
                    <a:pt x="1107186" y="1712214"/>
                  </a:lnTo>
                  <a:lnTo>
                    <a:pt x="1107186" y="1687068"/>
                  </a:lnTo>
                  <a:close/>
                </a:path>
                <a:path w="2990850" h="1958339">
                  <a:moveTo>
                    <a:pt x="1181100" y="1223010"/>
                  </a:moveTo>
                  <a:lnTo>
                    <a:pt x="1066800" y="1223010"/>
                  </a:lnTo>
                  <a:lnTo>
                    <a:pt x="1066800" y="1261110"/>
                  </a:lnTo>
                  <a:lnTo>
                    <a:pt x="1181100" y="1261110"/>
                  </a:lnTo>
                  <a:lnTo>
                    <a:pt x="1181100" y="1223010"/>
                  </a:lnTo>
                  <a:close/>
                </a:path>
                <a:path w="2990850" h="1958339">
                  <a:moveTo>
                    <a:pt x="1208532" y="1687068"/>
                  </a:moveTo>
                  <a:lnTo>
                    <a:pt x="1132332" y="1687068"/>
                  </a:lnTo>
                  <a:lnTo>
                    <a:pt x="1132332" y="1712214"/>
                  </a:lnTo>
                  <a:lnTo>
                    <a:pt x="1208532" y="1712214"/>
                  </a:lnTo>
                  <a:lnTo>
                    <a:pt x="1208532" y="1687068"/>
                  </a:lnTo>
                  <a:close/>
                </a:path>
                <a:path w="2990850" h="1958339">
                  <a:moveTo>
                    <a:pt x="1310640" y="1687068"/>
                  </a:moveTo>
                  <a:lnTo>
                    <a:pt x="1234440" y="1687068"/>
                  </a:lnTo>
                  <a:lnTo>
                    <a:pt x="1234440" y="1712214"/>
                  </a:lnTo>
                  <a:lnTo>
                    <a:pt x="1310640" y="1712214"/>
                  </a:lnTo>
                  <a:lnTo>
                    <a:pt x="1310640" y="1687068"/>
                  </a:lnTo>
                  <a:close/>
                </a:path>
                <a:path w="2990850" h="1958339">
                  <a:moveTo>
                    <a:pt x="1333500" y="1223010"/>
                  </a:moveTo>
                  <a:lnTo>
                    <a:pt x="1219200" y="1223010"/>
                  </a:lnTo>
                  <a:lnTo>
                    <a:pt x="1219200" y="1261110"/>
                  </a:lnTo>
                  <a:lnTo>
                    <a:pt x="1333500" y="1261110"/>
                  </a:lnTo>
                  <a:lnTo>
                    <a:pt x="1333500" y="1223010"/>
                  </a:lnTo>
                  <a:close/>
                </a:path>
                <a:path w="2990850" h="1958339">
                  <a:moveTo>
                    <a:pt x="1411986" y="1687068"/>
                  </a:moveTo>
                  <a:lnTo>
                    <a:pt x="1335786" y="1687068"/>
                  </a:lnTo>
                  <a:lnTo>
                    <a:pt x="1335786" y="1712214"/>
                  </a:lnTo>
                  <a:lnTo>
                    <a:pt x="1411986" y="1712214"/>
                  </a:lnTo>
                  <a:lnTo>
                    <a:pt x="1411986" y="1687068"/>
                  </a:lnTo>
                  <a:close/>
                </a:path>
                <a:path w="2990850" h="1958339">
                  <a:moveTo>
                    <a:pt x="1469136" y="1244346"/>
                  </a:moveTo>
                  <a:lnTo>
                    <a:pt x="1447800" y="1243926"/>
                  </a:lnTo>
                  <a:lnTo>
                    <a:pt x="1447800" y="1223010"/>
                  </a:lnTo>
                  <a:lnTo>
                    <a:pt x="1371600" y="1223010"/>
                  </a:lnTo>
                  <a:lnTo>
                    <a:pt x="1371600" y="1261110"/>
                  </a:lnTo>
                  <a:lnTo>
                    <a:pt x="1430909" y="1261110"/>
                  </a:lnTo>
                  <a:lnTo>
                    <a:pt x="1430274" y="1357884"/>
                  </a:lnTo>
                  <a:lnTo>
                    <a:pt x="1468374" y="1358646"/>
                  </a:lnTo>
                  <a:lnTo>
                    <a:pt x="1469136" y="1244346"/>
                  </a:lnTo>
                  <a:close/>
                </a:path>
                <a:path w="2990850" h="1958339">
                  <a:moveTo>
                    <a:pt x="1513332" y="1687068"/>
                  </a:moveTo>
                  <a:lnTo>
                    <a:pt x="1451521" y="1687068"/>
                  </a:lnTo>
                  <a:lnTo>
                    <a:pt x="1505712" y="1509522"/>
                  </a:lnTo>
                  <a:lnTo>
                    <a:pt x="1467612" y="1509280"/>
                  </a:lnTo>
                  <a:lnTo>
                    <a:pt x="1468374" y="1396746"/>
                  </a:lnTo>
                  <a:lnTo>
                    <a:pt x="1430274" y="1395984"/>
                  </a:lnTo>
                  <a:lnTo>
                    <a:pt x="1429512" y="1509014"/>
                  </a:lnTo>
                  <a:lnTo>
                    <a:pt x="1391412" y="1508760"/>
                  </a:lnTo>
                  <a:lnTo>
                    <a:pt x="1429512" y="1637487"/>
                  </a:lnTo>
                  <a:lnTo>
                    <a:pt x="1444180" y="1687068"/>
                  </a:lnTo>
                  <a:lnTo>
                    <a:pt x="1437132" y="1687068"/>
                  </a:lnTo>
                  <a:lnTo>
                    <a:pt x="1437132" y="1712214"/>
                  </a:lnTo>
                  <a:lnTo>
                    <a:pt x="1513332" y="1712214"/>
                  </a:lnTo>
                  <a:lnTo>
                    <a:pt x="1513332" y="1687068"/>
                  </a:lnTo>
                  <a:close/>
                </a:path>
                <a:path w="2990850" h="1958339">
                  <a:moveTo>
                    <a:pt x="1615440" y="1687068"/>
                  </a:moveTo>
                  <a:lnTo>
                    <a:pt x="1539240" y="1687068"/>
                  </a:lnTo>
                  <a:lnTo>
                    <a:pt x="1539240" y="1712214"/>
                  </a:lnTo>
                  <a:lnTo>
                    <a:pt x="1615440" y="1712214"/>
                  </a:lnTo>
                  <a:lnTo>
                    <a:pt x="1615440" y="1687068"/>
                  </a:lnTo>
                  <a:close/>
                </a:path>
                <a:path w="2990850" h="1958339">
                  <a:moveTo>
                    <a:pt x="1696974" y="1319022"/>
                  </a:moveTo>
                  <a:lnTo>
                    <a:pt x="1658874" y="1318260"/>
                  </a:lnTo>
                  <a:lnTo>
                    <a:pt x="1658112" y="1432560"/>
                  </a:lnTo>
                  <a:lnTo>
                    <a:pt x="1696212" y="1433322"/>
                  </a:lnTo>
                  <a:lnTo>
                    <a:pt x="1696974" y="1319022"/>
                  </a:lnTo>
                  <a:close/>
                </a:path>
                <a:path w="2990850" h="1958339">
                  <a:moveTo>
                    <a:pt x="1696974" y="1166622"/>
                  </a:moveTo>
                  <a:lnTo>
                    <a:pt x="1658874" y="1165860"/>
                  </a:lnTo>
                  <a:lnTo>
                    <a:pt x="1658874" y="1280160"/>
                  </a:lnTo>
                  <a:lnTo>
                    <a:pt x="1696974" y="1280922"/>
                  </a:lnTo>
                  <a:lnTo>
                    <a:pt x="1696974" y="1166622"/>
                  </a:lnTo>
                  <a:close/>
                </a:path>
                <a:path w="2990850" h="1958339">
                  <a:moveTo>
                    <a:pt x="1734312" y="1509522"/>
                  </a:moveTo>
                  <a:lnTo>
                    <a:pt x="1696212" y="1509268"/>
                  </a:lnTo>
                  <a:lnTo>
                    <a:pt x="1696212" y="1471422"/>
                  </a:lnTo>
                  <a:lnTo>
                    <a:pt x="1658112" y="1470660"/>
                  </a:lnTo>
                  <a:lnTo>
                    <a:pt x="1658112" y="1509014"/>
                  </a:lnTo>
                  <a:lnTo>
                    <a:pt x="1620012" y="1508760"/>
                  </a:lnTo>
                  <a:lnTo>
                    <a:pt x="1658112" y="1637487"/>
                  </a:lnTo>
                  <a:lnTo>
                    <a:pt x="1672780" y="1687068"/>
                  </a:lnTo>
                  <a:lnTo>
                    <a:pt x="1640586" y="1687068"/>
                  </a:lnTo>
                  <a:lnTo>
                    <a:pt x="1640586" y="1712214"/>
                  </a:lnTo>
                  <a:lnTo>
                    <a:pt x="1716786" y="1712214"/>
                  </a:lnTo>
                  <a:lnTo>
                    <a:pt x="1716786" y="1687068"/>
                  </a:lnTo>
                  <a:lnTo>
                    <a:pt x="1680121" y="1687068"/>
                  </a:lnTo>
                  <a:lnTo>
                    <a:pt x="1696212" y="1634350"/>
                  </a:lnTo>
                  <a:lnTo>
                    <a:pt x="1734312" y="1509522"/>
                  </a:lnTo>
                  <a:close/>
                </a:path>
                <a:path w="2990850" h="1958339">
                  <a:moveTo>
                    <a:pt x="1782279" y="0"/>
                  </a:moveTo>
                  <a:lnTo>
                    <a:pt x="1721599" y="0"/>
                  </a:lnTo>
                  <a:lnTo>
                    <a:pt x="1751076" y="101346"/>
                  </a:lnTo>
                  <a:lnTo>
                    <a:pt x="1782279" y="0"/>
                  </a:lnTo>
                  <a:close/>
                </a:path>
                <a:path w="2990850" h="1958339">
                  <a:moveTo>
                    <a:pt x="1818132" y="1687068"/>
                  </a:moveTo>
                  <a:lnTo>
                    <a:pt x="1741932" y="1687068"/>
                  </a:lnTo>
                  <a:lnTo>
                    <a:pt x="1741932" y="1712214"/>
                  </a:lnTo>
                  <a:lnTo>
                    <a:pt x="1818132" y="1712214"/>
                  </a:lnTo>
                  <a:lnTo>
                    <a:pt x="1818132" y="1687068"/>
                  </a:lnTo>
                  <a:close/>
                </a:path>
                <a:path w="2990850" h="1958339">
                  <a:moveTo>
                    <a:pt x="1920240" y="1687068"/>
                  </a:moveTo>
                  <a:lnTo>
                    <a:pt x="1844040" y="1687068"/>
                  </a:lnTo>
                  <a:lnTo>
                    <a:pt x="1844040" y="1712214"/>
                  </a:lnTo>
                  <a:lnTo>
                    <a:pt x="1920240" y="1712214"/>
                  </a:lnTo>
                  <a:lnTo>
                    <a:pt x="1920240" y="1687068"/>
                  </a:lnTo>
                  <a:close/>
                </a:path>
                <a:path w="2990850" h="1958339">
                  <a:moveTo>
                    <a:pt x="2021586" y="1687068"/>
                  </a:moveTo>
                  <a:lnTo>
                    <a:pt x="1945386" y="1687068"/>
                  </a:lnTo>
                  <a:lnTo>
                    <a:pt x="1945386" y="1712214"/>
                  </a:lnTo>
                  <a:lnTo>
                    <a:pt x="2021586" y="1712214"/>
                  </a:lnTo>
                  <a:lnTo>
                    <a:pt x="2021586" y="1687068"/>
                  </a:lnTo>
                  <a:close/>
                </a:path>
                <a:path w="2990850" h="1958339">
                  <a:moveTo>
                    <a:pt x="2122932" y="1687068"/>
                  </a:moveTo>
                  <a:lnTo>
                    <a:pt x="2046732" y="1687068"/>
                  </a:lnTo>
                  <a:lnTo>
                    <a:pt x="2046732" y="1712214"/>
                  </a:lnTo>
                  <a:lnTo>
                    <a:pt x="2122932" y="1712214"/>
                  </a:lnTo>
                  <a:lnTo>
                    <a:pt x="2122932" y="1687068"/>
                  </a:lnTo>
                  <a:close/>
                </a:path>
                <a:path w="2990850" h="1958339">
                  <a:moveTo>
                    <a:pt x="2225040" y="1687068"/>
                  </a:moveTo>
                  <a:lnTo>
                    <a:pt x="2148840" y="1687068"/>
                  </a:lnTo>
                  <a:lnTo>
                    <a:pt x="2148840" y="1712214"/>
                  </a:lnTo>
                  <a:lnTo>
                    <a:pt x="2225040" y="1712214"/>
                  </a:lnTo>
                  <a:lnTo>
                    <a:pt x="2225040" y="1687068"/>
                  </a:lnTo>
                  <a:close/>
                </a:path>
                <a:path w="2990850" h="1958339">
                  <a:moveTo>
                    <a:pt x="2326386" y="1687068"/>
                  </a:moveTo>
                  <a:lnTo>
                    <a:pt x="2250186" y="1687068"/>
                  </a:lnTo>
                  <a:lnTo>
                    <a:pt x="2250186" y="1712214"/>
                  </a:lnTo>
                  <a:lnTo>
                    <a:pt x="2326386" y="1712214"/>
                  </a:lnTo>
                  <a:lnTo>
                    <a:pt x="2326386" y="1687068"/>
                  </a:lnTo>
                  <a:close/>
                </a:path>
                <a:path w="2990850" h="1958339">
                  <a:moveTo>
                    <a:pt x="2427732" y="1687068"/>
                  </a:moveTo>
                  <a:lnTo>
                    <a:pt x="2351532" y="1687068"/>
                  </a:lnTo>
                  <a:lnTo>
                    <a:pt x="2351532" y="1712214"/>
                  </a:lnTo>
                  <a:lnTo>
                    <a:pt x="2427732" y="1712214"/>
                  </a:lnTo>
                  <a:lnTo>
                    <a:pt x="2427732" y="1687068"/>
                  </a:lnTo>
                  <a:close/>
                </a:path>
                <a:path w="2990850" h="1958339">
                  <a:moveTo>
                    <a:pt x="2532126" y="1716024"/>
                  </a:moveTo>
                  <a:lnTo>
                    <a:pt x="2514244" y="1705254"/>
                  </a:lnTo>
                  <a:lnTo>
                    <a:pt x="2495118" y="1696770"/>
                  </a:lnTo>
                  <a:lnTo>
                    <a:pt x="2475052" y="1690865"/>
                  </a:lnTo>
                  <a:lnTo>
                    <a:pt x="2454402" y="1687830"/>
                  </a:lnTo>
                  <a:lnTo>
                    <a:pt x="2452116" y="1712976"/>
                  </a:lnTo>
                  <a:lnTo>
                    <a:pt x="2468143" y="1715389"/>
                  </a:lnTo>
                  <a:lnTo>
                    <a:pt x="2486063" y="1720596"/>
                  </a:lnTo>
                  <a:lnTo>
                    <a:pt x="2503195" y="1727911"/>
                  </a:lnTo>
                  <a:lnTo>
                    <a:pt x="2516886" y="1736598"/>
                  </a:lnTo>
                  <a:lnTo>
                    <a:pt x="2532126" y="1716024"/>
                  </a:lnTo>
                  <a:close/>
                </a:path>
                <a:path w="2990850" h="1958339">
                  <a:moveTo>
                    <a:pt x="2596134" y="1802130"/>
                  </a:moveTo>
                  <a:lnTo>
                    <a:pt x="2588831" y="1782775"/>
                  </a:lnTo>
                  <a:lnTo>
                    <a:pt x="2578989" y="1764639"/>
                  </a:lnTo>
                  <a:lnTo>
                    <a:pt x="2566860" y="1747913"/>
                  </a:lnTo>
                  <a:lnTo>
                    <a:pt x="2552700" y="1732788"/>
                  </a:lnTo>
                  <a:lnTo>
                    <a:pt x="2535174" y="1751076"/>
                  </a:lnTo>
                  <a:lnTo>
                    <a:pt x="2545550" y="1761274"/>
                  </a:lnTo>
                  <a:lnTo>
                    <a:pt x="2556865" y="1777415"/>
                  </a:lnTo>
                  <a:lnTo>
                    <a:pt x="2566479" y="1795056"/>
                  </a:lnTo>
                  <a:lnTo>
                    <a:pt x="2571750" y="1809750"/>
                  </a:lnTo>
                  <a:lnTo>
                    <a:pt x="2596134" y="1802130"/>
                  </a:lnTo>
                  <a:close/>
                </a:path>
                <a:path w="2990850" h="1958339">
                  <a:moveTo>
                    <a:pt x="2603754" y="1932432"/>
                  </a:moveTo>
                  <a:lnTo>
                    <a:pt x="2578608" y="1932432"/>
                  </a:lnTo>
                  <a:lnTo>
                    <a:pt x="2578608" y="1958340"/>
                  </a:lnTo>
                  <a:lnTo>
                    <a:pt x="2603754" y="1958340"/>
                  </a:lnTo>
                  <a:lnTo>
                    <a:pt x="2603754" y="1932432"/>
                  </a:lnTo>
                  <a:close/>
                </a:path>
                <a:path w="2990850" h="1958339">
                  <a:moveTo>
                    <a:pt x="2603754" y="1852422"/>
                  </a:moveTo>
                  <a:lnTo>
                    <a:pt x="2578608" y="1852422"/>
                  </a:lnTo>
                  <a:lnTo>
                    <a:pt x="2578608" y="1906524"/>
                  </a:lnTo>
                  <a:lnTo>
                    <a:pt x="2603754" y="1906524"/>
                  </a:lnTo>
                  <a:lnTo>
                    <a:pt x="2603754" y="1852422"/>
                  </a:lnTo>
                  <a:close/>
                </a:path>
                <a:path w="2990850" h="1958339">
                  <a:moveTo>
                    <a:pt x="2603754" y="1843278"/>
                  </a:moveTo>
                  <a:lnTo>
                    <a:pt x="2602992" y="1834896"/>
                  </a:lnTo>
                  <a:lnTo>
                    <a:pt x="2602230" y="1828800"/>
                  </a:lnTo>
                  <a:lnTo>
                    <a:pt x="2577084" y="1831848"/>
                  </a:lnTo>
                  <a:lnTo>
                    <a:pt x="2577846" y="1837944"/>
                  </a:lnTo>
                  <a:lnTo>
                    <a:pt x="2578608" y="1845564"/>
                  </a:lnTo>
                  <a:lnTo>
                    <a:pt x="2578608" y="1852422"/>
                  </a:lnTo>
                  <a:lnTo>
                    <a:pt x="2603754" y="1851660"/>
                  </a:lnTo>
                  <a:lnTo>
                    <a:pt x="2603754" y="1843278"/>
                  </a:lnTo>
                  <a:close/>
                </a:path>
                <a:path w="2990850" h="1958339">
                  <a:moveTo>
                    <a:pt x="2990850" y="1394460"/>
                  </a:moveTo>
                  <a:lnTo>
                    <a:pt x="2971800" y="1394460"/>
                  </a:lnTo>
                  <a:lnTo>
                    <a:pt x="2971800" y="1375410"/>
                  </a:lnTo>
                  <a:lnTo>
                    <a:pt x="1924050" y="1375410"/>
                  </a:lnTo>
                  <a:lnTo>
                    <a:pt x="1924050" y="1026414"/>
                  </a:lnTo>
                  <a:lnTo>
                    <a:pt x="2362962" y="1026414"/>
                  </a:lnTo>
                  <a:lnTo>
                    <a:pt x="2399042" y="1022591"/>
                  </a:lnTo>
                  <a:lnTo>
                    <a:pt x="2433307" y="1010691"/>
                  </a:lnTo>
                  <a:lnTo>
                    <a:pt x="2464193" y="991603"/>
                  </a:lnTo>
                  <a:lnTo>
                    <a:pt x="2476931" y="979170"/>
                  </a:lnTo>
                  <a:lnTo>
                    <a:pt x="2437828" y="979170"/>
                  </a:lnTo>
                  <a:lnTo>
                    <a:pt x="2428494" y="984846"/>
                  </a:lnTo>
                  <a:lnTo>
                    <a:pt x="2417305" y="990180"/>
                  </a:lnTo>
                  <a:lnTo>
                    <a:pt x="2404110" y="995172"/>
                  </a:lnTo>
                  <a:lnTo>
                    <a:pt x="2383536" y="999744"/>
                  </a:lnTo>
                  <a:lnTo>
                    <a:pt x="2376678" y="1000506"/>
                  </a:lnTo>
                  <a:lnTo>
                    <a:pt x="2369058" y="1001268"/>
                  </a:lnTo>
                  <a:lnTo>
                    <a:pt x="1067549" y="1001268"/>
                  </a:lnTo>
                  <a:lnTo>
                    <a:pt x="1023200" y="994079"/>
                  </a:lnTo>
                  <a:lnTo>
                    <a:pt x="994156" y="979170"/>
                  </a:lnTo>
                  <a:lnTo>
                    <a:pt x="952728" y="979170"/>
                  </a:lnTo>
                  <a:lnTo>
                    <a:pt x="989025" y="1006741"/>
                  </a:lnTo>
                  <a:lnTo>
                    <a:pt x="1026414" y="1021080"/>
                  </a:lnTo>
                  <a:lnTo>
                    <a:pt x="1034021" y="1023366"/>
                  </a:lnTo>
                  <a:lnTo>
                    <a:pt x="1042416" y="1024890"/>
                  </a:lnTo>
                  <a:lnTo>
                    <a:pt x="1059180" y="1026414"/>
                  </a:lnTo>
                  <a:lnTo>
                    <a:pt x="1659547" y="1026414"/>
                  </a:lnTo>
                  <a:lnTo>
                    <a:pt x="1658874" y="1127760"/>
                  </a:lnTo>
                  <a:lnTo>
                    <a:pt x="1696974" y="1128522"/>
                  </a:lnTo>
                  <a:lnTo>
                    <a:pt x="1697647" y="1026414"/>
                  </a:lnTo>
                  <a:lnTo>
                    <a:pt x="1885950" y="1026414"/>
                  </a:lnTo>
                  <a:lnTo>
                    <a:pt x="1885950" y="1394460"/>
                  </a:lnTo>
                  <a:lnTo>
                    <a:pt x="1905000" y="1394460"/>
                  </a:lnTo>
                  <a:lnTo>
                    <a:pt x="1905000" y="1413510"/>
                  </a:lnTo>
                  <a:lnTo>
                    <a:pt x="2952750" y="1413510"/>
                  </a:lnTo>
                  <a:lnTo>
                    <a:pt x="2952750" y="1958340"/>
                  </a:lnTo>
                  <a:lnTo>
                    <a:pt x="2990850" y="1958340"/>
                  </a:lnTo>
                  <a:lnTo>
                    <a:pt x="2990850" y="1394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40607" y="4940807"/>
              <a:ext cx="2006600" cy="412750"/>
            </a:xfrm>
            <a:custGeom>
              <a:avLst/>
              <a:gdLst/>
              <a:ahLst/>
              <a:cxnLst/>
              <a:rect l="l" t="t" r="r" b="b"/>
              <a:pathLst>
                <a:path w="2006600" h="412750">
                  <a:moveTo>
                    <a:pt x="1730502" y="412241"/>
                  </a:moveTo>
                  <a:lnTo>
                    <a:pt x="1730502" y="160781"/>
                  </a:lnTo>
                  <a:lnTo>
                    <a:pt x="1725167" y="155447"/>
                  </a:lnTo>
                  <a:lnTo>
                    <a:pt x="5333" y="155447"/>
                  </a:lnTo>
                  <a:lnTo>
                    <a:pt x="0" y="160781"/>
                  </a:lnTo>
                  <a:lnTo>
                    <a:pt x="0" y="412241"/>
                  </a:lnTo>
                  <a:lnTo>
                    <a:pt x="12191" y="412241"/>
                  </a:lnTo>
                  <a:lnTo>
                    <a:pt x="12191" y="180593"/>
                  </a:lnTo>
                  <a:lnTo>
                    <a:pt x="25145" y="168401"/>
                  </a:lnTo>
                  <a:lnTo>
                    <a:pt x="25145" y="180593"/>
                  </a:lnTo>
                  <a:lnTo>
                    <a:pt x="140207" y="180593"/>
                  </a:lnTo>
                  <a:lnTo>
                    <a:pt x="140207" y="168401"/>
                  </a:lnTo>
                  <a:lnTo>
                    <a:pt x="166115" y="168401"/>
                  </a:lnTo>
                  <a:lnTo>
                    <a:pt x="166115" y="180593"/>
                  </a:lnTo>
                  <a:lnTo>
                    <a:pt x="1705355" y="180593"/>
                  </a:lnTo>
                  <a:lnTo>
                    <a:pt x="1705355" y="168401"/>
                  </a:lnTo>
                  <a:lnTo>
                    <a:pt x="1718309" y="180593"/>
                  </a:lnTo>
                  <a:lnTo>
                    <a:pt x="1718309" y="412241"/>
                  </a:lnTo>
                  <a:lnTo>
                    <a:pt x="1730502" y="412241"/>
                  </a:lnTo>
                  <a:close/>
                </a:path>
                <a:path w="2006600" h="412750">
                  <a:moveTo>
                    <a:pt x="25145" y="180593"/>
                  </a:moveTo>
                  <a:lnTo>
                    <a:pt x="25145" y="168401"/>
                  </a:lnTo>
                  <a:lnTo>
                    <a:pt x="12191" y="180593"/>
                  </a:lnTo>
                  <a:lnTo>
                    <a:pt x="25145" y="180593"/>
                  </a:lnTo>
                  <a:close/>
                </a:path>
                <a:path w="2006600" h="412750">
                  <a:moveTo>
                    <a:pt x="25145" y="412241"/>
                  </a:moveTo>
                  <a:lnTo>
                    <a:pt x="25145" y="180593"/>
                  </a:lnTo>
                  <a:lnTo>
                    <a:pt x="12191" y="180593"/>
                  </a:lnTo>
                  <a:lnTo>
                    <a:pt x="12191" y="412241"/>
                  </a:lnTo>
                  <a:lnTo>
                    <a:pt x="25145" y="412241"/>
                  </a:lnTo>
                  <a:close/>
                </a:path>
                <a:path w="2006600" h="412750">
                  <a:moveTo>
                    <a:pt x="1860041" y="412241"/>
                  </a:moveTo>
                  <a:lnTo>
                    <a:pt x="1860041" y="82295"/>
                  </a:lnTo>
                  <a:lnTo>
                    <a:pt x="1853945" y="76962"/>
                  </a:lnTo>
                  <a:lnTo>
                    <a:pt x="146303" y="76962"/>
                  </a:lnTo>
                  <a:lnTo>
                    <a:pt x="140207" y="82295"/>
                  </a:lnTo>
                  <a:lnTo>
                    <a:pt x="140207" y="155447"/>
                  </a:lnTo>
                  <a:lnTo>
                    <a:pt x="153162" y="155447"/>
                  </a:lnTo>
                  <a:lnTo>
                    <a:pt x="153162" y="102107"/>
                  </a:lnTo>
                  <a:lnTo>
                    <a:pt x="166115" y="89153"/>
                  </a:lnTo>
                  <a:lnTo>
                    <a:pt x="166115" y="102107"/>
                  </a:lnTo>
                  <a:lnTo>
                    <a:pt x="272795" y="102107"/>
                  </a:lnTo>
                  <a:lnTo>
                    <a:pt x="272795" y="89153"/>
                  </a:lnTo>
                  <a:lnTo>
                    <a:pt x="297941" y="89153"/>
                  </a:lnTo>
                  <a:lnTo>
                    <a:pt x="297941" y="102107"/>
                  </a:lnTo>
                  <a:lnTo>
                    <a:pt x="1834133" y="102107"/>
                  </a:lnTo>
                  <a:lnTo>
                    <a:pt x="1834133" y="89153"/>
                  </a:lnTo>
                  <a:lnTo>
                    <a:pt x="1847088" y="102107"/>
                  </a:lnTo>
                  <a:lnTo>
                    <a:pt x="1847088" y="412241"/>
                  </a:lnTo>
                  <a:lnTo>
                    <a:pt x="1860041" y="412241"/>
                  </a:lnTo>
                  <a:close/>
                </a:path>
                <a:path w="2006600" h="412750">
                  <a:moveTo>
                    <a:pt x="166115" y="180593"/>
                  </a:moveTo>
                  <a:lnTo>
                    <a:pt x="166115" y="168401"/>
                  </a:lnTo>
                  <a:lnTo>
                    <a:pt x="140207" y="168401"/>
                  </a:lnTo>
                  <a:lnTo>
                    <a:pt x="140207" y="180593"/>
                  </a:lnTo>
                  <a:lnTo>
                    <a:pt x="166115" y="180593"/>
                  </a:lnTo>
                  <a:close/>
                </a:path>
                <a:path w="2006600" h="412750">
                  <a:moveTo>
                    <a:pt x="166115" y="102107"/>
                  </a:moveTo>
                  <a:lnTo>
                    <a:pt x="166115" y="89153"/>
                  </a:lnTo>
                  <a:lnTo>
                    <a:pt x="153162" y="102107"/>
                  </a:lnTo>
                  <a:lnTo>
                    <a:pt x="166115" y="102107"/>
                  </a:lnTo>
                  <a:close/>
                </a:path>
                <a:path w="2006600" h="412750">
                  <a:moveTo>
                    <a:pt x="166115" y="155447"/>
                  </a:moveTo>
                  <a:lnTo>
                    <a:pt x="166115" y="102107"/>
                  </a:lnTo>
                  <a:lnTo>
                    <a:pt x="153162" y="102107"/>
                  </a:lnTo>
                  <a:lnTo>
                    <a:pt x="153162" y="155447"/>
                  </a:lnTo>
                  <a:lnTo>
                    <a:pt x="166115" y="155447"/>
                  </a:lnTo>
                  <a:close/>
                </a:path>
                <a:path w="2006600" h="412750">
                  <a:moveTo>
                    <a:pt x="2006345" y="412241"/>
                  </a:moveTo>
                  <a:lnTo>
                    <a:pt x="2006345" y="5333"/>
                  </a:lnTo>
                  <a:lnTo>
                    <a:pt x="2001012" y="0"/>
                  </a:lnTo>
                  <a:lnTo>
                    <a:pt x="278129" y="0"/>
                  </a:lnTo>
                  <a:lnTo>
                    <a:pt x="272795" y="5333"/>
                  </a:lnTo>
                  <a:lnTo>
                    <a:pt x="272795" y="76962"/>
                  </a:lnTo>
                  <a:lnTo>
                    <a:pt x="284988" y="76962"/>
                  </a:lnTo>
                  <a:lnTo>
                    <a:pt x="284988" y="25145"/>
                  </a:lnTo>
                  <a:lnTo>
                    <a:pt x="297941" y="12191"/>
                  </a:lnTo>
                  <a:lnTo>
                    <a:pt x="297941" y="25145"/>
                  </a:lnTo>
                  <a:lnTo>
                    <a:pt x="1981200" y="25145"/>
                  </a:lnTo>
                  <a:lnTo>
                    <a:pt x="1981200" y="12191"/>
                  </a:lnTo>
                  <a:lnTo>
                    <a:pt x="1993391" y="25145"/>
                  </a:lnTo>
                  <a:lnTo>
                    <a:pt x="1993391" y="412241"/>
                  </a:lnTo>
                  <a:lnTo>
                    <a:pt x="2006345" y="412241"/>
                  </a:lnTo>
                  <a:close/>
                </a:path>
                <a:path w="2006600" h="412750">
                  <a:moveTo>
                    <a:pt x="297941" y="102107"/>
                  </a:moveTo>
                  <a:lnTo>
                    <a:pt x="297941" y="89153"/>
                  </a:lnTo>
                  <a:lnTo>
                    <a:pt x="272795" y="89153"/>
                  </a:lnTo>
                  <a:lnTo>
                    <a:pt x="272795" y="102107"/>
                  </a:lnTo>
                  <a:lnTo>
                    <a:pt x="297941" y="102107"/>
                  </a:lnTo>
                  <a:close/>
                </a:path>
                <a:path w="2006600" h="412750">
                  <a:moveTo>
                    <a:pt x="297941" y="25145"/>
                  </a:moveTo>
                  <a:lnTo>
                    <a:pt x="297941" y="12191"/>
                  </a:lnTo>
                  <a:lnTo>
                    <a:pt x="284988" y="25145"/>
                  </a:lnTo>
                  <a:lnTo>
                    <a:pt x="297941" y="25145"/>
                  </a:lnTo>
                  <a:close/>
                </a:path>
                <a:path w="2006600" h="412750">
                  <a:moveTo>
                    <a:pt x="297941" y="76962"/>
                  </a:moveTo>
                  <a:lnTo>
                    <a:pt x="297941" y="25145"/>
                  </a:lnTo>
                  <a:lnTo>
                    <a:pt x="284988" y="25145"/>
                  </a:lnTo>
                  <a:lnTo>
                    <a:pt x="284988" y="76962"/>
                  </a:lnTo>
                  <a:lnTo>
                    <a:pt x="297941" y="76962"/>
                  </a:lnTo>
                  <a:close/>
                </a:path>
                <a:path w="2006600" h="412750">
                  <a:moveTo>
                    <a:pt x="1718309" y="180593"/>
                  </a:moveTo>
                  <a:lnTo>
                    <a:pt x="1705355" y="168401"/>
                  </a:lnTo>
                  <a:lnTo>
                    <a:pt x="1705355" y="180593"/>
                  </a:lnTo>
                  <a:lnTo>
                    <a:pt x="1718309" y="180593"/>
                  </a:lnTo>
                  <a:close/>
                </a:path>
                <a:path w="2006600" h="412750">
                  <a:moveTo>
                    <a:pt x="1718309" y="412241"/>
                  </a:moveTo>
                  <a:lnTo>
                    <a:pt x="1718309" y="180593"/>
                  </a:lnTo>
                  <a:lnTo>
                    <a:pt x="1705355" y="180593"/>
                  </a:lnTo>
                  <a:lnTo>
                    <a:pt x="1705355" y="412241"/>
                  </a:lnTo>
                  <a:lnTo>
                    <a:pt x="1718309" y="412241"/>
                  </a:lnTo>
                  <a:close/>
                </a:path>
                <a:path w="2006600" h="412750">
                  <a:moveTo>
                    <a:pt x="1847088" y="102107"/>
                  </a:moveTo>
                  <a:lnTo>
                    <a:pt x="1834133" y="89153"/>
                  </a:lnTo>
                  <a:lnTo>
                    <a:pt x="1834133" y="102107"/>
                  </a:lnTo>
                  <a:lnTo>
                    <a:pt x="1847088" y="102107"/>
                  </a:lnTo>
                  <a:close/>
                </a:path>
                <a:path w="2006600" h="412750">
                  <a:moveTo>
                    <a:pt x="1847088" y="412241"/>
                  </a:moveTo>
                  <a:lnTo>
                    <a:pt x="1847088" y="102107"/>
                  </a:lnTo>
                  <a:lnTo>
                    <a:pt x="1834133" y="102107"/>
                  </a:lnTo>
                  <a:lnTo>
                    <a:pt x="1834133" y="412241"/>
                  </a:lnTo>
                  <a:lnTo>
                    <a:pt x="1847088" y="412241"/>
                  </a:lnTo>
                  <a:close/>
                </a:path>
                <a:path w="2006600" h="412750">
                  <a:moveTo>
                    <a:pt x="1993391" y="25145"/>
                  </a:moveTo>
                  <a:lnTo>
                    <a:pt x="1981200" y="12191"/>
                  </a:lnTo>
                  <a:lnTo>
                    <a:pt x="1981200" y="25145"/>
                  </a:lnTo>
                  <a:lnTo>
                    <a:pt x="1993391" y="25145"/>
                  </a:lnTo>
                  <a:close/>
                </a:path>
                <a:path w="2006600" h="412750">
                  <a:moveTo>
                    <a:pt x="1993391" y="412241"/>
                  </a:moveTo>
                  <a:lnTo>
                    <a:pt x="1993391" y="25145"/>
                  </a:lnTo>
                  <a:lnTo>
                    <a:pt x="1981200" y="25145"/>
                  </a:lnTo>
                  <a:lnTo>
                    <a:pt x="1981200" y="412241"/>
                  </a:lnTo>
                  <a:lnTo>
                    <a:pt x="1993391" y="412241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64808" y="4373879"/>
              <a:ext cx="1701800" cy="668655"/>
            </a:xfrm>
            <a:custGeom>
              <a:avLst/>
              <a:gdLst/>
              <a:ahLst/>
              <a:cxnLst/>
              <a:rect l="l" t="t" r="r" b="b"/>
              <a:pathLst>
                <a:path w="1701800" h="668654">
                  <a:moveTo>
                    <a:pt x="25146" y="502920"/>
                  </a:moveTo>
                  <a:lnTo>
                    <a:pt x="25146" y="426720"/>
                  </a:lnTo>
                  <a:lnTo>
                    <a:pt x="0" y="426720"/>
                  </a:lnTo>
                  <a:lnTo>
                    <a:pt x="0" y="502920"/>
                  </a:lnTo>
                  <a:lnTo>
                    <a:pt x="25146" y="502920"/>
                  </a:lnTo>
                  <a:close/>
                </a:path>
                <a:path w="1701800" h="668654">
                  <a:moveTo>
                    <a:pt x="30479" y="542544"/>
                  </a:moveTo>
                  <a:lnTo>
                    <a:pt x="26627" y="523036"/>
                  </a:lnTo>
                  <a:lnTo>
                    <a:pt x="25366" y="513343"/>
                  </a:lnTo>
                  <a:lnTo>
                    <a:pt x="25146" y="502920"/>
                  </a:lnTo>
                  <a:lnTo>
                    <a:pt x="0" y="503682"/>
                  </a:lnTo>
                  <a:lnTo>
                    <a:pt x="238" y="515910"/>
                  </a:lnTo>
                  <a:lnTo>
                    <a:pt x="1352" y="526870"/>
                  </a:lnTo>
                  <a:lnTo>
                    <a:pt x="3314" y="537666"/>
                  </a:lnTo>
                  <a:lnTo>
                    <a:pt x="6095" y="549402"/>
                  </a:lnTo>
                  <a:lnTo>
                    <a:pt x="30479" y="542544"/>
                  </a:lnTo>
                  <a:close/>
                </a:path>
                <a:path w="1701800" h="668654">
                  <a:moveTo>
                    <a:pt x="25146" y="401574"/>
                  </a:moveTo>
                  <a:lnTo>
                    <a:pt x="25146" y="325374"/>
                  </a:lnTo>
                  <a:lnTo>
                    <a:pt x="0" y="325374"/>
                  </a:lnTo>
                  <a:lnTo>
                    <a:pt x="0" y="401574"/>
                  </a:lnTo>
                  <a:lnTo>
                    <a:pt x="25146" y="401574"/>
                  </a:lnTo>
                  <a:close/>
                </a:path>
                <a:path w="1701800" h="668654">
                  <a:moveTo>
                    <a:pt x="25146" y="300228"/>
                  </a:moveTo>
                  <a:lnTo>
                    <a:pt x="25146" y="224028"/>
                  </a:lnTo>
                  <a:lnTo>
                    <a:pt x="0" y="224028"/>
                  </a:lnTo>
                  <a:lnTo>
                    <a:pt x="0" y="300228"/>
                  </a:lnTo>
                  <a:lnTo>
                    <a:pt x="25146" y="300228"/>
                  </a:lnTo>
                  <a:close/>
                </a:path>
                <a:path w="1701800" h="668654">
                  <a:moveTo>
                    <a:pt x="25146" y="198120"/>
                  </a:moveTo>
                  <a:lnTo>
                    <a:pt x="25146" y="121920"/>
                  </a:lnTo>
                  <a:lnTo>
                    <a:pt x="0" y="121920"/>
                  </a:lnTo>
                  <a:lnTo>
                    <a:pt x="0" y="198120"/>
                  </a:lnTo>
                  <a:lnTo>
                    <a:pt x="25146" y="198120"/>
                  </a:lnTo>
                  <a:close/>
                </a:path>
                <a:path w="1701800" h="668654">
                  <a:moveTo>
                    <a:pt x="25146" y="96774"/>
                  </a:moveTo>
                  <a:lnTo>
                    <a:pt x="25146" y="20574"/>
                  </a:lnTo>
                  <a:lnTo>
                    <a:pt x="0" y="20574"/>
                  </a:lnTo>
                  <a:lnTo>
                    <a:pt x="0" y="96774"/>
                  </a:lnTo>
                  <a:lnTo>
                    <a:pt x="25146" y="96774"/>
                  </a:lnTo>
                  <a:close/>
                </a:path>
                <a:path w="1701800" h="668654">
                  <a:moveTo>
                    <a:pt x="1701545" y="50292"/>
                  </a:moveTo>
                  <a:lnTo>
                    <a:pt x="1701545" y="0"/>
                  </a:lnTo>
                  <a:lnTo>
                    <a:pt x="1676399" y="0"/>
                  </a:lnTo>
                  <a:lnTo>
                    <a:pt x="1676399" y="50292"/>
                  </a:lnTo>
                  <a:lnTo>
                    <a:pt x="1701545" y="50292"/>
                  </a:lnTo>
                  <a:close/>
                </a:path>
                <a:path w="1701800" h="668654">
                  <a:moveTo>
                    <a:pt x="1701545" y="151637"/>
                  </a:moveTo>
                  <a:lnTo>
                    <a:pt x="1701545" y="75437"/>
                  </a:lnTo>
                  <a:lnTo>
                    <a:pt x="1676399" y="75437"/>
                  </a:lnTo>
                  <a:lnTo>
                    <a:pt x="1676399" y="151637"/>
                  </a:lnTo>
                  <a:lnTo>
                    <a:pt x="1701545" y="151637"/>
                  </a:lnTo>
                  <a:close/>
                </a:path>
                <a:path w="1701800" h="668654">
                  <a:moveTo>
                    <a:pt x="1701545" y="252984"/>
                  </a:moveTo>
                  <a:lnTo>
                    <a:pt x="1701545" y="176784"/>
                  </a:lnTo>
                  <a:lnTo>
                    <a:pt x="1676399" y="176784"/>
                  </a:lnTo>
                  <a:lnTo>
                    <a:pt x="1676399" y="252984"/>
                  </a:lnTo>
                  <a:lnTo>
                    <a:pt x="1701545" y="252984"/>
                  </a:lnTo>
                  <a:close/>
                </a:path>
                <a:path w="1701800" h="668654">
                  <a:moveTo>
                    <a:pt x="1701545" y="355092"/>
                  </a:moveTo>
                  <a:lnTo>
                    <a:pt x="1701545" y="278892"/>
                  </a:lnTo>
                  <a:lnTo>
                    <a:pt x="1676399" y="278892"/>
                  </a:lnTo>
                  <a:lnTo>
                    <a:pt x="1676399" y="355092"/>
                  </a:lnTo>
                  <a:lnTo>
                    <a:pt x="1701545" y="355092"/>
                  </a:lnTo>
                  <a:close/>
                </a:path>
                <a:path w="1701800" h="668654">
                  <a:moveTo>
                    <a:pt x="1701545" y="456438"/>
                  </a:moveTo>
                  <a:lnTo>
                    <a:pt x="1701545" y="380238"/>
                  </a:lnTo>
                  <a:lnTo>
                    <a:pt x="1676399" y="380238"/>
                  </a:lnTo>
                  <a:lnTo>
                    <a:pt x="1676399" y="456438"/>
                  </a:lnTo>
                  <a:lnTo>
                    <a:pt x="1701545" y="456438"/>
                  </a:lnTo>
                  <a:close/>
                </a:path>
                <a:path w="1701800" h="668654">
                  <a:moveTo>
                    <a:pt x="1701545" y="503682"/>
                  </a:moveTo>
                  <a:lnTo>
                    <a:pt x="1676399" y="502920"/>
                  </a:lnTo>
                  <a:lnTo>
                    <a:pt x="1676399" y="510540"/>
                  </a:lnTo>
                  <a:lnTo>
                    <a:pt x="1675638" y="518160"/>
                  </a:lnTo>
                  <a:lnTo>
                    <a:pt x="1674875" y="525018"/>
                  </a:lnTo>
                  <a:lnTo>
                    <a:pt x="1671827" y="538734"/>
                  </a:lnTo>
                  <a:lnTo>
                    <a:pt x="1669541" y="544830"/>
                  </a:lnTo>
                  <a:lnTo>
                    <a:pt x="1668017" y="551688"/>
                  </a:lnTo>
                  <a:lnTo>
                    <a:pt x="1667256" y="552450"/>
                  </a:lnTo>
                  <a:lnTo>
                    <a:pt x="1690877" y="561594"/>
                  </a:lnTo>
                  <a:lnTo>
                    <a:pt x="1695714" y="547649"/>
                  </a:lnTo>
                  <a:lnTo>
                    <a:pt x="1699064" y="533204"/>
                  </a:lnTo>
                  <a:lnTo>
                    <a:pt x="1700988" y="518476"/>
                  </a:lnTo>
                  <a:lnTo>
                    <a:pt x="1701545" y="503682"/>
                  </a:lnTo>
                  <a:close/>
                </a:path>
                <a:path w="1701800" h="668654">
                  <a:moveTo>
                    <a:pt x="1701545" y="502920"/>
                  </a:moveTo>
                  <a:lnTo>
                    <a:pt x="1701545" y="481584"/>
                  </a:lnTo>
                  <a:lnTo>
                    <a:pt x="1676399" y="481584"/>
                  </a:lnTo>
                  <a:lnTo>
                    <a:pt x="1676399" y="502920"/>
                  </a:lnTo>
                  <a:lnTo>
                    <a:pt x="1701545" y="502920"/>
                  </a:lnTo>
                  <a:close/>
                </a:path>
                <a:path w="1701800" h="668654">
                  <a:moveTo>
                    <a:pt x="1679447" y="585978"/>
                  </a:moveTo>
                  <a:lnTo>
                    <a:pt x="1657349" y="573024"/>
                  </a:lnTo>
                  <a:lnTo>
                    <a:pt x="1647726" y="587742"/>
                  </a:lnTo>
                  <a:lnTo>
                    <a:pt x="1636414" y="601227"/>
                  </a:lnTo>
                  <a:lnTo>
                    <a:pt x="1623377" y="612993"/>
                  </a:lnTo>
                  <a:lnTo>
                    <a:pt x="1608582" y="622554"/>
                  </a:lnTo>
                  <a:lnTo>
                    <a:pt x="1622297" y="644652"/>
                  </a:lnTo>
                  <a:lnTo>
                    <a:pt x="1639209" y="632546"/>
                  </a:lnTo>
                  <a:lnTo>
                    <a:pt x="1654421" y="618729"/>
                  </a:lnTo>
                  <a:lnTo>
                    <a:pt x="1667859" y="603205"/>
                  </a:lnTo>
                  <a:lnTo>
                    <a:pt x="1679447" y="585978"/>
                  </a:lnTo>
                  <a:close/>
                </a:path>
                <a:path w="1701800" h="668654">
                  <a:moveTo>
                    <a:pt x="1536191" y="668274"/>
                  </a:moveTo>
                  <a:lnTo>
                    <a:pt x="1536191" y="643128"/>
                  </a:lnTo>
                  <a:lnTo>
                    <a:pt x="1517903" y="643128"/>
                  </a:lnTo>
                  <a:lnTo>
                    <a:pt x="1517903" y="668274"/>
                  </a:lnTo>
                  <a:lnTo>
                    <a:pt x="1536191" y="668274"/>
                  </a:lnTo>
                  <a:close/>
                </a:path>
                <a:path w="1701800" h="668654">
                  <a:moveTo>
                    <a:pt x="1597914" y="656844"/>
                  </a:moveTo>
                  <a:lnTo>
                    <a:pt x="1588008" y="633222"/>
                  </a:lnTo>
                  <a:lnTo>
                    <a:pt x="1576311" y="637336"/>
                  </a:lnTo>
                  <a:lnTo>
                    <a:pt x="1562557" y="640589"/>
                  </a:lnTo>
                  <a:lnTo>
                    <a:pt x="1548574" y="642635"/>
                  </a:lnTo>
                  <a:lnTo>
                    <a:pt x="1536191" y="643128"/>
                  </a:lnTo>
                  <a:lnTo>
                    <a:pt x="1536953" y="668274"/>
                  </a:lnTo>
                  <a:lnTo>
                    <a:pt x="1553662" y="667734"/>
                  </a:lnTo>
                  <a:lnTo>
                    <a:pt x="1568119" y="665530"/>
                  </a:lnTo>
                  <a:lnTo>
                    <a:pt x="1582234" y="661841"/>
                  </a:lnTo>
                  <a:lnTo>
                    <a:pt x="1597914" y="656844"/>
                  </a:lnTo>
                  <a:close/>
                </a:path>
                <a:path w="1701800" h="668654">
                  <a:moveTo>
                    <a:pt x="1492758" y="668274"/>
                  </a:moveTo>
                  <a:lnTo>
                    <a:pt x="1492758" y="643128"/>
                  </a:lnTo>
                  <a:lnTo>
                    <a:pt x="1416558" y="643128"/>
                  </a:lnTo>
                  <a:lnTo>
                    <a:pt x="1416558" y="668274"/>
                  </a:lnTo>
                  <a:lnTo>
                    <a:pt x="1492758" y="668274"/>
                  </a:lnTo>
                  <a:close/>
                </a:path>
                <a:path w="1701800" h="668654">
                  <a:moveTo>
                    <a:pt x="1391412" y="668274"/>
                  </a:moveTo>
                  <a:lnTo>
                    <a:pt x="1391412" y="643128"/>
                  </a:lnTo>
                  <a:lnTo>
                    <a:pt x="1315212" y="643128"/>
                  </a:lnTo>
                  <a:lnTo>
                    <a:pt x="1315212" y="668274"/>
                  </a:lnTo>
                  <a:lnTo>
                    <a:pt x="1391412" y="668274"/>
                  </a:lnTo>
                  <a:close/>
                </a:path>
                <a:path w="1701800" h="668654">
                  <a:moveTo>
                    <a:pt x="1289303" y="668274"/>
                  </a:moveTo>
                  <a:lnTo>
                    <a:pt x="1289303" y="643128"/>
                  </a:lnTo>
                  <a:lnTo>
                    <a:pt x="1213103" y="643128"/>
                  </a:lnTo>
                  <a:lnTo>
                    <a:pt x="1213103" y="668274"/>
                  </a:lnTo>
                  <a:lnTo>
                    <a:pt x="1289303" y="668274"/>
                  </a:lnTo>
                  <a:close/>
                </a:path>
                <a:path w="1701800" h="668654">
                  <a:moveTo>
                    <a:pt x="1187958" y="668274"/>
                  </a:moveTo>
                  <a:lnTo>
                    <a:pt x="1187958" y="643128"/>
                  </a:lnTo>
                  <a:lnTo>
                    <a:pt x="1111758" y="643128"/>
                  </a:lnTo>
                  <a:lnTo>
                    <a:pt x="1111758" y="668274"/>
                  </a:lnTo>
                  <a:lnTo>
                    <a:pt x="1187958" y="668274"/>
                  </a:lnTo>
                  <a:close/>
                </a:path>
                <a:path w="1701800" h="668654">
                  <a:moveTo>
                    <a:pt x="1086612" y="668274"/>
                  </a:moveTo>
                  <a:lnTo>
                    <a:pt x="1086612" y="643128"/>
                  </a:lnTo>
                  <a:lnTo>
                    <a:pt x="1010412" y="643128"/>
                  </a:lnTo>
                  <a:lnTo>
                    <a:pt x="1010412" y="668274"/>
                  </a:lnTo>
                  <a:lnTo>
                    <a:pt x="1086612" y="668274"/>
                  </a:lnTo>
                  <a:close/>
                </a:path>
                <a:path w="1701800" h="668654">
                  <a:moveTo>
                    <a:pt x="984503" y="668274"/>
                  </a:moveTo>
                  <a:lnTo>
                    <a:pt x="984503" y="643128"/>
                  </a:lnTo>
                  <a:lnTo>
                    <a:pt x="908303" y="643128"/>
                  </a:lnTo>
                  <a:lnTo>
                    <a:pt x="908303" y="668274"/>
                  </a:lnTo>
                  <a:lnTo>
                    <a:pt x="984503" y="668274"/>
                  </a:lnTo>
                  <a:close/>
                </a:path>
                <a:path w="1701800" h="668654">
                  <a:moveTo>
                    <a:pt x="883158" y="668274"/>
                  </a:moveTo>
                  <a:lnTo>
                    <a:pt x="883158" y="643128"/>
                  </a:lnTo>
                  <a:lnTo>
                    <a:pt x="806958" y="643128"/>
                  </a:lnTo>
                  <a:lnTo>
                    <a:pt x="806958" y="668274"/>
                  </a:lnTo>
                  <a:lnTo>
                    <a:pt x="883158" y="668274"/>
                  </a:lnTo>
                  <a:close/>
                </a:path>
                <a:path w="1701800" h="668654">
                  <a:moveTo>
                    <a:pt x="781812" y="668274"/>
                  </a:moveTo>
                  <a:lnTo>
                    <a:pt x="781812" y="643128"/>
                  </a:lnTo>
                  <a:lnTo>
                    <a:pt x="705612" y="643128"/>
                  </a:lnTo>
                  <a:lnTo>
                    <a:pt x="705612" y="668274"/>
                  </a:lnTo>
                  <a:lnTo>
                    <a:pt x="781812" y="668274"/>
                  </a:lnTo>
                  <a:close/>
                </a:path>
                <a:path w="1701800" h="668654">
                  <a:moveTo>
                    <a:pt x="679703" y="668274"/>
                  </a:moveTo>
                  <a:lnTo>
                    <a:pt x="679703" y="643128"/>
                  </a:lnTo>
                  <a:lnTo>
                    <a:pt x="603503" y="643128"/>
                  </a:lnTo>
                  <a:lnTo>
                    <a:pt x="603503" y="668274"/>
                  </a:lnTo>
                  <a:lnTo>
                    <a:pt x="679703" y="668274"/>
                  </a:lnTo>
                  <a:close/>
                </a:path>
                <a:path w="1701800" h="668654">
                  <a:moveTo>
                    <a:pt x="578358" y="668274"/>
                  </a:moveTo>
                  <a:lnTo>
                    <a:pt x="578358" y="643128"/>
                  </a:lnTo>
                  <a:lnTo>
                    <a:pt x="502158" y="643128"/>
                  </a:lnTo>
                  <a:lnTo>
                    <a:pt x="502158" y="668274"/>
                  </a:lnTo>
                  <a:lnTo>
                    <a:pt x="578358" y="668274"/>
                  </a:lnTo>
                  <a:close/>
                </a:path>
                <a:path w="1701800" h="668654">
                  <a:moveTo>
                    <a:pt x="477012" y="668274"/>
                  </a:moveTo>
                  <a:lnTo>
                    <a:pt x="477012" y="643128"/>
                  </a:lnTo>
                  <a:lnTo>
                    <a:pt x="400812" y="643128"/>
                  </a:lnTo>
                  <a:lnTo>
                    <a:pt x="400812" y="668274"/>
                  </a:lnTo>
                  <a:lnTo>
                    <a:pt x="477012" y="668274"/>
                  </a:lnTo>
                  <a:close/>
                </a:path>
                <a:path w="1701800" h="668654">
                  <a:moveTo>
                    <a:pt x="374903" y="668274"/>
                  </a:moveTo>
                  <a:lnTo>
                    <a:pt x="374903" y="643128"/>
                  </a:lnTo>
                  <a:lnTo>
                    <a:pt x="298703" y="643128"/>
                  </a:lnTo>
                  <a:lnTo>
                    <a:pt x="298703" y="668274"/>
                  </a:lnTo>
                  <a:lnTo>
                    <a:pt x="374903" y="668274"/>
                  </a:lnTo>
                  <a:close/>
                </a:path>
                <a:path w="1701800" h="668654">
                  <a:moveTo>
                    <a:pt x="273558" y="668274"/>
                  </a:moveTo>
                  <a:lnTo>
                    <a:pt x="273558" y="643128"/>
                  </a:lnTo>
                  <a:lnTo>
                    <a:pt x="197358" y="643128"/>
                  </a:lnTo>
                  <a:lnTo>
                    <a:pt x="197358" y="668274"/>
                  </a:lnTo>
                  <a:lnTo>
                    <a:pt x="273558" y="668274"/>
                  </a:lnTo>
                  <a:close/>
                </a:path>
                <a:path w="1701800" h="668654">
                  <a:moveTo>
                    <a:pt x="172212" y="668274"/>
                  </a:moveTo>
                  <a:lnTo>
                    <a:pt x="172212" y="643128"/>
                  </a:lnTo>
                  <a:lnTo>
                    <a:pt x="165354" y="643128"/>
                  </a:lnTo>
                  <a:lnTo>
                    <a:pt x="165354" y="668274"/>
                  </a:lnTo>
                  <a:lnTo>
                    <a:pt x="172212" y="668274"/>
                  </a:lnTo>
                  <a:close/>
                </a:path>
                <a:path w="1701800" h="668654">
                  <a:moveTo>
                    <a:pt x="165353" y="643128"/>
                  </a:moveTo>
                  <a:lnTo>
                    <a:pt x="123443" y="636270"/>
                  </a:lnTo>
                  <a:lnTo>
                    <a:pt x="116586" y="634746"/>
                  </a:lnTo>
                  <a:lnTo>
                    <a:pt x="110489" y="631698"/>
                  </a:lnTo>
                  <a:lnTo>
                    <a:pt x="104393" y="629412"/>
                  </a:lnTo>
                  <a:lnTo>
                    <a:pt x="103632" y="628650"/>
                  </a:lnTo>
                  <a:lnTo>
                    <a:pt x="127411" y="664154"/>
                  </a:lnTo>
                  <a:lnTo>
                    <a:pt x="164591" y="668274"/>
                  </a:lnTo>
                  <a:lnTo>
                    <a:pt x="165353" y="643128"/>
                  </a:lnTo>
                  <a:close/>
                </a:path>
                <a:path w="1701800" h="668654">
                  <a:moveTo>
                    <a:pt x="83819" y="617220"/>
                  </a:moveTo>
                  <a:lnTo>
                    <a:pt x="70006" y="606076"/>
                  </a:lnTo>
                  <a:lnTo>
                    <a:pt x="57888" y="593421"/>
                  </a:lnTo>
                  <a:lnTo>
                    <a:pt x="47495" y="579331"/>
                  </a:lnTo>
                  <a:lnTo>
                    <a:pt x="38862" y="563880"/>
                  </a:lnTo>
                  <a:lnTo>
                    <a:pt x="16001" y="575310"/>
                  </a:lnTo>
                  <a:lnTo>
                    <a:pt x="26149" y="592788"/>
                  </a:lnTo>
                  <a:lnTo>
                    <a:pt x="38614" y="609423"/>
                  </a:lnTo>
                  <a:lnTo>
                    <a:pt x="52917" y="624432"/>
                  </a:lnTo>
                  <a:lnTo>
                    <a:pt x="68580" y="637032"/>
                  </a:lnTo>
                  <a:lnTo>
                    <a:pt x="83819" y="617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603005" y="3577082"/>
            <a:ext cx="15316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177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i </a:t>
            </a:r>
            <a:r>
              <a:rPr dirty="0" sz="1800" spc="-595">
                <a:latin typeface="Arial MT"/>
                <a:cs typeface="Arial MT"/>
              </a:rPr>
              <a:t>ư</a:t>
            </a:r>
            <a:r>
              <a:rPr dirty="0" sz="1800">
                <a:latin typeface="Arial MT"/>
                <a:cs typeface="Arial MT"/>
              </a:rPr>
              <a:t>u  </a:t>
            </a:r>
            <a:r>
              <a:rPr dirty="0" sz="1800" spc="-15">
                <a:latin typeface="Arial MT"/>
                <a:cs typeface="Arial MT"/>
              </a:rPr>
              <a:t>(Validation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set)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1838" y="4141723"/>
            <a:ext cx="13462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985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Tối ưu hóa 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các </a:t>
            </a:r>
            <a:r>
              <a:rPr dirty="0" sz="1800" spc="-5">
                <a:latin typeface="Arial MT"/>
                <a:cs typeface="Arial MT"/>
              </a:rPr>
              <a:t>tham </a:t>
            </a:r>
            <a:r>
              <a:rPr dirty="0" sz="1800" spc="-400">
                <a:latin typeface="Arial MT"/>
                <a:cs typeface="Arial MT"/>
              </a:rPr>
              <a:t>số </a:t>
            </a:r>
            <a:r>
              <a:rPr dirty="0" sz="1800" spc="-3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</a:t>
            </a:r>
            <a:r>
              <a:rPr dirty="0" sz="1800" spc="-800">
                <a:latin typeface="Arial MT"/>
                <a:cs typeface="Arial MT"/>
              </a:rPr>
              <a:t>ủ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7200" y="4373879"/>
            <a:ext cx="9144000" cy="1958339"/>
            <a:chOff x="457200" y="4373879"/>
            <a:chExt cx="9144000" cy="1958339"/>
          </a:xfrm>
        </p:grpSpPr>
        <p:sp>
          <p:nvSpPr>
            <p:cNvPr id="28" name="object 28"/>
            <p:cNvSpPr/>
            <p:nvPr/>
          </p:nvSpPr>
          <p:spPr>
            <a:xfrm>
              <a:off x="3056936" y="4373879"/>
              <a:ext cx="294640" cy="979169"/>
            </a:xfrm>
            <a:custGeom>
              <a:avLst/>
              <a:gdLst/>
              <a:ahLst/>
              <a:cxnLst/>
              <a:rect l="l" t="t" r="r" b="b"/>
              <a:pathLst>
                <a:path w="294639" h="979169">
                  <a:moveTo>
                    <a:pt x="294062" y="979170"/>
                  </a:moveTo>
                  <a:lnTo>
                    <a:pt x="27016" y="0"/>
                  </a:lnTo>
                  <a:lnTo>
                    <a:pt x="0" y="0"/>
                  </a:lnTo>
                  <a:lnTo>
                    <a:pt x="267046" y="979170"/>
                  </a:lnTo>
                  <a:lnTo>
                    <a:pt x="294062" y="979170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334000" y="4373879"/>
              <a:ext cx="3219450" cy="979169"/>
            </a:xfrm>
            <a:custGeom>
              <a:avLst/>
              <a:gdLst/>
              <a:ahLst/>
              <a:cxnLst/>
              <a:rect l="l" t="t" r="r" b="b"/>
              <a:pathLst>
                <a:path w="3219450" h="979170">
                  <a:moveTo>
                    <a:pt x="1697736" y="886206"/>
                  </a:moveTo>
                  <a:lnTo>
                    <a:pt x="1676400" y="885786"/>
                  </a:lnTo>
                  <a:lnTo>
                    <a:pt x="1676400" y="864870"/>
                  </a:lnTo>
                  <a:lnTo>
                    <a:pt x="0" y="864870"/>
                  </a:lnTo>
                  <a:lnTo>
                    <a:pt x="0" y="902970"/>
                  </a:lnTo>
                  <a:lnTo>
                    <a:pt x="1659432" y="902970"/>
                  </a:lnTo>
                  <a:lnTo>
                    <a:pt x="1658556" y="979170"/>
                  </a:lnTo>
                  <a:lnTo>
                    <a:pt x="1696669" y="979170"/>
                  </a:lnTo>
                  <a:lnTo>
                    <a:pt x="1697736" y="886206"/>
                  </a:lnTo>
                  <a:close/>
                </a:path>
                <a:path w="3219450" h="979170">
                  <a:moveTo>
                    <a:pt x="1924812" y="960882"/>
                  </a:moveTo>
                  <a:lnTo>
                    <a:pt x="1886712" y="960120"/>
                  </a:lnTo>
                  <a:lnTo>
                    <a:pt x="1886712" y="979170"/>
                  </a:lnTo>
                  <a:lnTo>
                    <a:pt x="1924812" y="979170"/>
                  </a:lnTo>
                  <a:lnTo>
                    <a:pt x="1924812" y="960882"/>
                  </a:lnTo>
                  <a:close/>
                </a:path>
                <a:path w="3219450" h="979170">
                  <a:moveTo>
                    <a:pt x="1925574" y="808482"/>
                  </a:moveTo>
                  <a:lnTo>
                    <a:pt x="1887474" y="807720"/>
                  </a:lnTo>
                  <a:lnTo>
                    <a:pt x="1887474" y="922020"/>
                  </a:lnTo>
                  <a:lnTo>
                    <a:pt x="1925574" y="922782"/>
                  </a:lnTo>
                  <a:lnTo>
                    <a:pt x="1925574" y="808482"/>
                  </a:lnTo>
                  <a:close/>
                </a:path>
                <a:path w="3219450" h="979170">
                  <a:moveTo>
                    <a:pt x="1926336" y="656082"/>
                  </a:moveTo>
                  <a:lnTo>
                    <a:pt x="1888236" y="655320"/>
                  </a:lnTo>
                  <a:lnTo>
                    <a:pt x="1887474" y="769620"/>
                  </a:lnTo>
                  <a:lnTo>
                    <a:pt x="1925574" y="770382"/>
                  </a:lnTo>
                  <a:lnTo>
                    <a:pt x="1926336" y="656082"/>
                  </a:lnTo>
                  <a:close/>
                </a:path>
                <a:path w="3219450" h="979170">
                  <a:moveTo>
                    <a:pt x="3219450" y="0"/>
                  </a:moveTo>
                  <a:lnTo>
                    <a:pt x="3181350" y="0"/>
                  </a:lnTo>
                  <a:lnTo>
                    <a:pt x="3181350" y="864870"/>
                  </a:lnTo>
                  <a:lnTo>
                    <a:pt x="2133600" y="864870"/>
                  </a:lnTo>
                  <a:lnTo>
                    <a:pt x="2133600" y="884262"/>
                  </a:lnTo>
                  <a:lnTo>
                    <a:pt x="2116836" y="883920"/>
                  </a:lnTo>
                  <a:lnTo>
                    <a:pt x="2116290" y="979170"/>
                  </a:lnTo>
                  <a:lnTo>
                    <a:pt x="2154390" y="979170"/>
                  </a:lnTo>
                  <a:lnTo>
                    <a:pt x="2154821" y="902970"/>
                  </a:lnTo>
                  <a:lnTo>
                    <a:pt x="3200400" y="902970"/>
                  </a:lnTo>
                  <a:lnTo>
                    <a:pt x="3200400" y="883920"/>
                  </a:lnTo>
                  <a:lnTo>
                    <a:pt x="3219450" y="883920"/>
                  </a:lnTo>
                  <a:lnTo>
                    <a:pt x="3219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57200" y="53530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340607" y="5353049"/>
              <a:ext cx="2006600" cy="525780"/>
            </a:xfrm>
            <a:custGeom>
              <a:avLst/>
              <a:gdLst/>
              <a:ahLst/>
              <a:cxnLst/>
              <a:rect l="l" t="t" r="r" b="b"/>
              <a:pathLst>
                <a:path w="2006600" h="525779">
                  <a:moveTo>
                    <a:pt x="25145" y="469249"/>
                  </a:moveTo>
                  <a:lnTo>
                    <a:pt x="25145" y="0"/>
                  </a:lnTo>
                  <a:lnTo>
                    <a:pt x="0" y="0"/>
                  </a:lnTo>
                  <a:lnTo>
                    <a:pt x="0" y="486155"/>
                  </a:lnTo>
                  <a:lnTo>
                    <a:pt x="4571" y="491489"/>
                  </a:lnTo>
                  <a:lnTo>
                    <a:pt x="10667" y="493013"/>
                  </a:lnTo>
                  <a:lnTo>
                    <a:pt x="14477" y="493506"/>
                  </a:lnTo>
                  <a:lnTo>
                    <a:pt x="14477" y="467867"/>
                  </a:lnTo>
                  <a:lnTo>
                    <a:pt x="25145" y="469249"/>
                  </a:lnTo>
                  <a:close/>
                </a:path>
                <a:path w="2006600" h="525779">
                  <a:moveTo>
                    <a:pt x="1718309" y="350520"/>
                  </a:moveTo>
                  <a:lnTo>
                    <a:pt x="1665119" y="350480"/>
                  </a:lnTo>
                  <a:lnTo>
                    <a:pt x="1613756" y="351233"/>
                  </a:lnTo>
                  <a:lnTo>
                    <a:pt x="1562455" y="352793"/>
                  </a:lnTo>
                  <a:lnTo>
                    <a:pt x="1511692" y="355144"/>
                  </a:lnTo>
                  <a:lnTo>
                    <a:pt x="1461383" y="358276"/>
                  </a:lnTo>
                  <a:lnTo>
                    <a:pt x="1411445" y="362179"/>
                  </a:lnTo>
                  <a:lnTo>
                    <a:pt x="1361794" y="366844"/>
                  </a:lnTo>
                  <a:lnTo>
                    <a:pt x="1312345" y="372262"/>
                  </a:lnTo>
                  <a:lnTo>
                    <a:pt x="1263015" y="378425"/>
                  </a:lnTo>
                  <a:lnTo>
                    <a:pt x="1213719" y="385322"/>
                  </a:lnTo>
                  <a:lnTo>
                    <a:pt x="1164375" y="392944"/>
                  </a:lnTo>
                  <a:lnTo>
                    <a:pt x="1114898" y="401282"/>
                  </a:lnTo>
                  <a:lnTo>
                    <a:pt x="1065204" y="410327"/>
                  </a:lnTo>
                  <a:lnTo>
                    <a:pt x="1015210" y="420069"/>
                  </a:lnTo>
                  <a:lnTo>
                    <a:pt x="964831" y="430500"/>
                  </a:lnTo>
                  <a:lnTo>
                    <a:pt x="913983" y="441610"/>
                  </a:lnTo>
                  <a:lnTo>
                    <a:pt x="862583" y="453389"/>
                  </a:lnTo>
                  <a:lnTo>
                    <a:pt x="811105" y="464083"/>
                  </a:lnTo>
                  <a:lnTo>
                    <a:pt x="760232" y="473257"/>
                  </a:lnTo>
                  <a:lnTo>
                    <a:pt x="709884" y="480969"/>
                  </a:lnTo>
                  <a:lnTo>
                    <a:pt x="659980" y="487277"/>
                  </a:lnTo>
                  <a:lnTo>
                    <a:pt x="610438" y="492239"/>
                  </a:lnTo>
                  <a:lnTo>
                    <a:pt x="561175" y="495913"/>
                  </a:lnTo>
                  <a:lnTo>
                    <a:pt x="512112" y="498357"/>
                  </a:lnTo>
                  <a:lnTo>
                    <a:pt x="463166" y="499629"/>
                  </a:lnTo>
                  <a:lnTo>
                    <a:pt x="414256" y="499786"/>
                  </a:lnTo>
                  <a:lnTo>
                    <a:pt x="365217" y="498883"/>
                  </a:lnTo>
                  <a:lnTo>
                    <a:pt x="316216" y="496988"/>
                  </a:lnTo>
                  <a:lnTo>
                    <a:pt x="266924" y="494149"/>
                  </a:lnTo>
                  <a:lnTo>
                    <a:pt x="217341" y="490427"/>
                  </a:lnTo>
                  <a:lnTo>
                    <a:pt x="167387" y="485880"/>
                  </a:lnTo>
                  <a:lnTo>
                    <a:pt x="116979" y="480566"/>
                  </a:lnTo>
                  <a:lnTo>
                    <a:pt x="66037" y="474542"/>
                  </a:lnTo>
                  <a:lnTo>
                    <a:pt x="14477" y="467867"/>
                  </a:lnTo>
                  <a:lnTo>
                    <a:pt x="25145" y="480060"/>
                  </a:lnTo>
                  <a:lnTo>
                    <a:pt x="25145" y="494884"/>
                  </a:lnTo>
                  <a:lnTo>
                    <a:pt x="62649" y="499728"/>
                  </a:lnTo>
                  <a:lnTo>
                    <a:pt x="114062" y="505797"/>
                  </a:lnTo>
                  <a:lnTo>
                    <a:pt x="164982" y="511158"/>
                  </a:lnTo>
                  <a:lnTo>
                    <a:pt x="215482" y="515752"/>
                  </a:lnTo>
                  <a:lnTo>
                    <a:pt x="265638" y="519516"/>
                  </a:lnTo>
                  <a:lnTo>
                    <a:pt x="315524" y="522390"/>
                  </a:lnTo>
                  <a:lnTo>
                    <a:pt x="365300" y="524314"/>
                  </a:lnTo>
                  <a:lnTo>
                    <a:pt x="414789" y="525223"/>
                  </a:lnTo>
                  <a:lnTo>
                    <a:pt x="464318" y="525060"/>
                  </a:lnTo>
                  <a:lnTo>
                    <a:pt x="513876" y="523762"/>
                  </a:lnTo>
                  <a:lnTo>
                    <a:pt x="563539" y="521268"/>
                  </a:lnTo>
                  <a:lnTo>
                    <a:pt x="613382" y="517517"/>
                  </a:lnTo>
                  <a:lnTo>
                    <a:pt x="663480" y="512449"/>
                  </a:lnTo>
                  <a:lnTo>
                    <a:pt x="713908" y="506001"/>
                  </a:lnTo>
                  <a:lnTo>
                    <a:pt x="764740" y="498114"/>
                  </a:lnTo>
                  <a:lnTo>
                    <a:pt x="816052" y="488725"/>
                  </a:lnTo>
                  <a:lnTo>
                    <a:pt x="867917" y="477774"/>
                  </a:lnTo>
                  <a:lnTo>
                    <a:pt x="915540" y="467644"/>
                  </a:lnTo>
                  <a:lnTo>
                    <a:pt x="963127" y="457581"/>
                  </a:lnTo>
                  <a:lnTo>
                    <a:pt x="1010711" y="447706"/>
                  </a:lnTo>
                  <a:lnTo>
                    <a:pt x="1058324" y="438139"/>
                  </a:lnTo>
                  <a:lnTo>
                    <a:pt x="1106000" y="429001"/>
                  </a:lnTo>
                  <a:lnTo>
                    <a:pt x="1153770" y="420411"/>
                  </a:lnTo>
                  <a:lnTo>
                    <a:pt x="1201668" y="412491"/>
                  </a:lnTo>
                  <a:lnTo>
                    <a:pt x="1249726" y="405362"/>
                  </a:lnTo>
                  <a:lnTo>
                    <a:pt x="1297977" y="399142"/>
                  </a:lnTo>
                  <a:lnTo>
                    <a:pt x="1346453" y="393953"/>
                  </a:lnTo>
                  <a:lnTo>
                    <a:pt x="1399397" y="388608"/>
                  </a:lnTo>
                  <a:lnTo>
                    <a:pt x="1452437" y="384425"/>
                  </a:lnTo>
                  <a:lnTo>
                    <a:pt x="1505551" y="381253"/>
                  </a:lnTo>
                  <a:lnTo>
                    <a:pt x="1558717" y="378942"/>
                  </a:lnTo>
                  <a:lnTo>
                    <a:pt x="1611914" y="377341"/>
                  </a:lnTo>
                  <a:lnTo>
                    <a:pt x="1665680" y="376292"/>
                  </a:lnTo>
                  <a:lnTo>
                    <a:pt x="1705355" y="375820"/>
                  </a:lnTo>
                  <a:lnTo>
                    <a:pt x="1705355" y="363474"/>
                  </a:lnTo>
                  <a:lnTo>
                    <a:pt x="1718309" y="350520"/>
                  </a:lnTo>
                  <a:close/>
                </a:path>
                <a:path w="2006600" h="525779">
                  <a:moveTo>
                    <a:pt x="25145" y="494884"/>
                  </a:moveTo>
                  <a:lnTo>
                    <a:pt x="25145" y="480060"/>
                  </a:lnTo>
                  <a:lnTo>
                    <a:pt x="14477" y="467867"/>
                  </a:lnTo>
                  <a:lnTo>
                    <a:pt x="14477" y="493506"/>
                  </a:lnTo>
                  <a:lnTo>
                    <a:pt x="25145" y="494884"/>
                  </a:lnTo>
                  <a:close/>
                </a:path>
                <a:path w="2006600" h="525779">
                  <a:moveTo>
                    <a:pt x="1730502" y="279099"/>
                  </a:moveTo>
                  <a:lnTo>
                    <a:pt x="1730502" y="0"/>
                  </a:lnTo>
                  <a:lnTo>
                    <a:pt x="1705355" y="0"/>
                  </a:lnTo>
                  <a:lnTo>
                    <a:pt x="1705355" y="350508"/>
                  </a:lnTo>
                  <a:lnTo>
                    <a:pt x="1717547" y="350519"/>
                  </a:lnTo>
                  <a:lnTo>
                    <a:pt x="1717547" y="279653"/>
                  </a:lnTo>
                  <a:lnTo>
                    <a:pt x="1730502" y="279099"/>
                  </a:lnTo>
                  <a:close/>
                </a:path>
                <a:path w="2006600" h="525779">
                  <a:moveTo>
                    <a:pt x="1718309" y="375665"/>
                  </a:moveTo>
                  <a:lnTo>
                    <a:pt x="1718309" y="350520"/>
                  </a:lnTo>
                  <a:lnTo>
                    <a:pt x="1705355" y="363474"/>
                  </a:lnTo>
                  <a:lnTo>
                    <a:pt x="1705355" y="375820"/>
                  </a:lnTo>
                  <a:lnTo>
                    <a:pt x="1718309" y="375665"/>
                  </a:lnTo>
                  <a:close/>
                </a:path>
                <a:path w="2006600" h="525779">
                  <a:moveTo>
                    <a:pt x="1847088" y="275844"/>
                  </a:moveTo>
                  <a:lnTo>
                    <a:pt x="1814649" y="275876"/>
                  </a:lnTo>
                  <a:lnTo>
                    <a:pt x="1782222" y="276848"/>
                  </a:lnTo>
                  <a:lnTo>
                    <a:pt x="1749843" y="278271"/>
                  </a:lnTo>
                  <a:lnTo>
                    <a:pt x="1717547" y="279653"/>
                  </a:lnTo>
                  <a:lnTo>
                    <a:pt x="1718309" y="305562"/>
                  </a:lnTo>
                  <a:lnTo>
                    <a:pt x="1719833" y="305562"/>
                  </a:lnTo>
                  <a:lnTo>
                    <a:pt x="1720595" y="304800"/>
                  </a:lnTo>
                  <a:lnTo>
                    <a:pt x="1722881" y="304800"/>
                  </a:lnTo>
                  <a:lnTo>
                    <a:pt x="1730603" y="305308"/>
                  </a:lnTo>
                  <a:lnTo>
                    <a:pt x="1735188" y="303402"/>
                  </a:lnTo>
                  <a:lnTo>
                    <a:pt x="1742693" y="304038"/>
                  </a:lnTo>
                  <a:lnTo>
                    <a:pt x="1768658" y="302663"/>
                  </a:lnTo>
                  <a:lnTo>
                    <a:pt x="1794857" y="301813"/>
                  </a:lnTo>
                  <a:lnTo>
                    <a:pt x="1821073" y="301314"/>
                  </a:lnTo>
                  <a:lnTo>
                    <a:pt x="1834133" y="301151"/>
                  </a:lnTo>
                  <a:lnTo>
                    <a:pt x="1834133" y="288036"/>
                  </a:lnTo>
                  <a:lnTo>
                    <a:pt x="1847088" y="275844"/>
                  </a:lnTo>
                  <a:close/>
                </a:path>
                <a:path w="2006600" h="525779">
                  <a:moveTo>
                    <a:pt x="1730502" y="370332"/>
                  </a:moveTo>
                  <a:lnTo>
                    <a:pt x="1730502" y="305301"/>
                  </a:lnTo>
                  <a:lnTo>
                    <a:pt x="1722881" y="304800"/>
                  </a:lnTo>
                  <a:lnTo>
                    <a:pt x="1720595" y="304800"/>
                  </a:lnTo>
                  <a:lnTo>
                    <a:pt x="1719833" y="305562"/>
                  </a:lnTo>
                  <a:lnTo>
                    <a:pt x="1718309" y="305562"/>
                  </a:lnTo>
                  <a:lnTo>
                    <a:pt x="1717547" y="279653"/>
                  </a:lnTo>
                  <a:lnTo>
                    <a:pt x="1717547" y="350519"/>
                  </a:lnTo>
                  <a:lnTo>
                    <a:pt x="1718309" y="350520"/>
                  </a:lnTo>
                  <a:lnTo>
                    <a:pt x="1718309" y="375665"/>
                  </a:lnTo>
                  <a:lnTo>
                    <a:pt x="1725167" y="375665"/>
                  </a:lnTo>
                  <a:lnTo>
                    <a:pt x="1730502" y="370332"/>
                  </a:lnTo>
                  <a:close/>
                </a:path>
                <a:path w="2006600" h="525779">
                  <a:moveTo>
                    <a:pt x="1860041" y="199552"/>
                  </a:moveTo>
                  <a:lnTo>
                    <a:pt x="1860041" y="0"/>
                  </a:lnTo>
                  <a:lnTo>
                    <a:pt x="1834133" y="0"/>
                  </a:lnTo>
                  <a:lnTo>
                    <a:pt x="1834133" y="275857"/>
                  </a:lnTo>
                  <a:lnTo>
                    <a:pt x="1846326" y="275844"/>
                  </a:lnTo>
                  <a:lnTo>
                    <a:pt x="1846326" y="200405"/>
                  </a:lnTo>
                  <a:lnTo>
                    <a:pt x="1847088" y="200405"/>
                  </a:lnTo>
                  <a:lnTo>
                    <a:pt x="1848612" y="199644"/>
                  </a:lnTo>
                  <a:lnTo>
                    <a:pt x="1853945" y="199644"/>
                  </a:lnTo>
                  <a:lnTo>
                    <a:pt x="1858746" y="199377"/>
                  </a:lnTo>
                  <a:lnTo>
                    <a:pt x="1860041" y="199552"/>
                  </a:lnTo>
                  <a:close/>
                </a:path>
                <a:path w="2006600" h="525779">
                  <a:moveTo>
                    <a:pt x="1847088" y="300989"/>
                  </a:moveTo>
                  <a:lnTo>
                    <a:pt x="1847088" y="275844"/>
                  </a:lnTo>
                  <a:lnTo>
                    <a:pt x="1834133" y="288036"/>
                  </a:lnTo>
                  <a:lnTo>
                    <a:pt x="1834133" y="301151"/>
                  </a:lnTo>
                  <a:lnTo>
                    <a:pt x="1847088" y="300989"/>
                  </a:lnTo>
                  <a:close/>
                </a:path>
                <a:path w="2006600" h="525779">
                  <a:moveTo>
                    <a:pt x="1993391" y="196596"/>
                  </a:moveTo>
                  <a:lnTo>
                    <a:pt x="1962500" y="197167"/>
                  </a:lnTo>
                  <a:lnTo>
                    <a:pt x="1931674" y="197624"/>
                  </a:lnTo>
                  <a:lnTo>
                    <a:pt x="1900846" y="198139"/>
                  </a:lnTo>
                  <a:lnTo>
                    <a:pt x="1869947" y="198882"/>
                  </a:lnTo>
                  <a:lnTo>
                    <a:pt x="1865769" y="200329"/>
                  </a:lnTo>
                  <a:lnTo>
                    <a:pt x="1858746" y="199377"/>
                  </a:lnTo>
                  <a:lnTo>
                    <a:pt x="1853945" y="199644"/>
                  </a:lnTo>
                  <a:lnTo>
                    <a:pt x="1848612" y="199644"/>
                  </a:lnTo>
                  <a:lnTo>
                    <a:pt x="1847088" y="200405"/>
                  </a:lnTo>
                  <a:lnTo>
                    <a:pt x="1846326" y="200405"/>
                  </a:lnTo>
                  <a:lnTo>
                    <a:pt x="1847088" y="225551"/>
                  </a:lnTo>
                  <a:lnTo>
                    <a:pt x="1883715" y="224154"/>
                  </a:lnTo>
                  <a:lnTo>
                    <a:pt x="1920544" y="223113"/>
                  </a:lnTo>
                  <a:lnTo>
                    <a:pt x="1957412" y="222530"/>
                  </a:lnTo>
                  <a:lnTo>
                    <a:pt x="1981200" y="222515"/>
                  </a:lnTo>
                  <a:lnTo>
                    <a:pt x="1981200" y="209550"/>
                  </a:lnTo>
                  <a:lnTo>
                    <a:pt x="1993391" y="196596"/>
                  </a:lnTo>
                  <a:close/>
                </a:path>
                <a:path w="2006600" h="525779">
                  <a:moveTo>
                    <a:pt x="1860041" y="295655"/>
                  </a:moveTo>
                  <a:lnTo>
                    <a:pt x="1860041" y="225057"/>
                  </a:lnTo>
                  <a:lnTo>
                    <a:pt x="1847088" y="225551"/>
                  </a:lnTo>
                  <a:lnTo>
                    <a:pt x="1846326" y="200405"/>
                  </a:lnTo>
                  <a:lnTo>
                    <a:pt x="1846326" y="275844"/>
                  </a:lnTo>
                  <a:lnTo>
                    <a:pt x="1847088" y="275844"/>
                  </a:lnTo>
                  <a:lnTo>
                    <a:pt x="1847088" y="300989"/>
                  </a:lnTo>
                  <a:lnTo>
                    <a:pt x="1853945" y="300989"/>
                  </a:lnTo>
                  <a:lnTo>
                    <a:pt x="1860041" y="295655"/>
                  </a:lnTo>
                  <a:close/>
                </a:path>
                <a:path w="2006600" h="525779">
                  <a:moveTo>
                    <a:pt x="2006345" y="216408"/>
                  </a:moveTo>
                  <a:lnTo>
                    <a:pt x="2006345" y="0"/>
                  </a:lnTo>
                  <a:lnTo>
                    <a:pt x="1981200" y="0"/>
                  </a:lnTo>
                  <a:lnTo>
                    <a:pt x="1981200" y="196821"/>
                  </a:lnTo>
                  <a:lnTo>
                    <a:pt x="1993391" y="196596"/>
                  </a:lnTo>
                  <a:lnTo>
                    <a:pt x="1993391" y="222508"/>
                  </a:lnTo>
                  <a:lnTo>
                    <a:pt x="2001012" y="222503"/>
                  </a:lnTo>
                  <a:lnTo>
                    <a:pt x="2006345" y="216408"/>
                  </a:lnTo>
                  <a:close/>
                </a:path>
                <a:path w="2006600" h="525779">
                  <a:moveTo>
                    <a:pt x="1993391" y="222508"/>
                  </a:moveTo>
                  <a:lnTo>
                    <a:pt x="1993391" y="196596"/>
                  </a:lnTo>
                  <a:lnTo>
                    <a:pt x="1981200" y="209550"/>
                  </a:lnTo>
                  <a:lnTo>
                    <a:pt x="1981200" y="222515"/>
                  </a:lnTo>
                  <a:lnTo>
                    <a:pt x="1993391" y="222508"/>
                  </a:lnTo>
                  <a:close/>
                </a:path>
              </a:pathLst>
            </a:custGeom>
            <a:solidFill>
              <a:srgbClr val="956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385820" y="5177282"/>
            <a:ext cx="16389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885" marR="5080" indent="-33782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 spc="-800">
                <a:latin typeface="Arial MT"/>
                <a:cs typeface="Arial MT"/>
              </a:rPr>
              <a:t>ậ</a:t>
            </a: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595">
                <a:latin typeface="Arial MT"/>
                <a:cs typeface="Arial MT"/>
              </a:rPr>
              <a:t>ử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nghi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>
                <a:latin typeface="Arial MT"/>
                <a:cs typeface="Arial MT"/>
              </a:rPr>
              <a:t>m  </a:t>
            </a:r>
            <a:r>
              <a:rPr dirty="0" sz="1800" spc="-45">
                <a:latin typeface="Arial MT"/>
                <a:cs typeface="Arial MT"/>
              </a:rPr>
              <a:t>(Test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set)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64808" y="5550408"/>
            <a:ext cx="1778000" cy="782320"/>
          </a:xfrm>
          <a:custGeom>
            <a:avLst/>
            <a:gdLst/>
            <a:ahLst/>
            <a:cxnLst/>
            <a:rect l="l" t="t" r="r" b="b"/>
            <a:pathLst>
              <a:path w="1778000" h="782320">
                <a:moveTo>
                  <a:pt x="1777745" y="781812"/>
                </a:moveTo>
                <a:lnTo>
                  <a:pt x="1777745" y="164591"/>
                </a:lnTo>
                <a:lnTo>
                  <a:pt x="1773917" y="128501"/>
                </a:lnTo>
                <a:lnTo>
                  <a:pt x="1742929" y="63348"/>
                </a:lnTo>
                <a:lnTo>
                  <a:pt x="1704671" y="27903"/>
                </a:lnTo>
                <a:lnTo>
                  <a:pt x="1661921" y="6857"/>
                </a:lnTo>
                <a:lnTo>
                  <a:pt x="1653539" y="5333"/>
                </a:lnTo>
                <a:lnTo>
                  <a:pt x="1645919" y="3047"/>
                </a:lnTo>
                <a:lnTo>
                  <a:pt x="1637538" y="1524"/>
                </a:lnTo>
                <a:lnTo>
                  <a:pt x="1620773" y="0"/>
                </a:lnTo>
                <a:lnTo>
                  <a:pt x="164591" y="0"/>
                </a:lnTo>
                <a:lnTo>
                  <a:pt x="120936" y="5706"/>
                </a:lnTo>
                <a:lnTo>
                  <a:pt x="81502" y="22493"/>
                </a:lnTo>
                <a:lnTo>
                  <a:pt x="47991" y="48606"/>
                </a:lnTo>
                <a:lnTo>
                  <a:pt x="22103" y="82290"/>
                </a:lnTo>
                <a:lnTo>
                  <a:pt x="5539" y="121791"/>
                </a:lnTo>
                <a:lnTo>
                  <a:pt x="0" y="165353"/>
                </a:lnTo>
                <a:lnTo>
                  <a:pt x="0" y="774953"/>
                </a:lnTo>
                <a:lnTo>
                  <a:pt x="727" y="781812"/>
                </a:lnTo>
                <a:lnTo>
                  <a:pt x="25146" y="781812"/>
                </a:lnTo>
                <a:lnTo>
                  <a:pt x="25145" y="165353"/>
                </a:lnTo>
                <a:lnTo>
                  <a:pt x="28422" y="134904"/>
                </a:lnTo>
                <a:lnTo>
                  <a:pt x="54792" y="79005"/>
                </a:lnTo>
                <a:lnTo>
                  <a:pt x="87780" y="48479"/>
                </a:lnTo>
                <a:lnTo>
                  <a:pt x="123443" y="31241"/>
                </a:lnTo>
                <a:lnTo>
                  <a:pt x="158495" y="25145"/>
                </a:lnTo>
                <a:lnTo>
                  <a:pt x="1612391" y="25145"/>
                </a:lnTo>
                <a:lnTo>
                  <a:pt x="1672385" y="38676"/>
                </a:lnTo>
                <a:lnTo>
                  <a:pt x="1721358" y="76200"/>
                </a:lnTo>
                <a:lnTo>
                  <a:pt x="1741398" y="109895"/>
                </a:lnTo>
                <a:lnTo>
                  <a:pt x="1751838" y="150875"/>
                </a:lnTo>
                <a:lnTo>
                  <a:pt x="1752599" y="158495"/>
                </a:lnTo>
                <a:lnTo>
                  <a:pt x="1752599" y="781812"/>
                </a:lnTo>
                <a:lnTo>
                  <a:pt x="1777745" y="781812"/>
                </a:lnTo>
                <a:close/>
              </a:path>
              <a:path w="1778000" h="782320">
                <a:moveTo>
                  <a:pt x="26366" y="781812"/>
                </a:moveTo>
                <a:lnTo>
                  <a:pt x="25146" y="774191"/>
                </a:lnTo>
                <a:lnTo>
                  <a:pt x="25146" y="781812"/>
                </a:lnTo>
                <a:lnTo>
                  <a:pt x="26366" y="781812"/>
                </a:lnTo>
                <a:close/>
              </a:path>
              <a:path w="1778000" h="782320">
                <a:moveTo>
                  <a:pt x="1752599" y="781812"/>
                </a:moveTo>
                <a:lnTo>
                  <a:pt x="1752599" y="774191"/>
                </a:lnTo>
                <a:lnTo>
                  <a:pt x="1751770" y="781812"/>
                </a:lnTo>
                <a:lnTo>
                  <a:pt x="1752599" y="781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680707" y="5589523"/>
            <a:ext cx="13455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Thử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nghiệm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ệ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ố</a:t>
            </a:r>
            <a:r>
              <a:rPr dirty="0" sz="1800">
                <a:latin typeface="Arial MT"/>
                <a:cs typeface="Arial MT"/>
              </a:rPr>
              <a:t>ng  </a:t>
            </a:r>
            <a:r>
              <a:rPr dirty="0" sz="1800" spc="-800">
                <a:latin typeface="Arial MT"/>
                <a:cs typeface="Arial MT"/>
              </a:rPr>
              <a:t>đ</a:t>
            </a:r>
            <a:r>
              <a:rPr dirty="0" sz="1800">
                <a:latin typeface="Arial MT"/>
                <a:cs typeface="Arial MT"/>
              </a:rPr>
              <a:t>ã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</a:t>
            </a:r>
            <a:r>
              <a:rPr dirty="0" sz="1800" spc="-800">
                <a:latin typeface="Arial MT"/>
                <a:cs typeface="Arial MT"/>
              </a:rPr>
              <a:t>ọ</a:t>
            </a:r>
            <a:r>
              <a:rPr dirty="0" sz="1800"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7200" y="5353050"/>
            <a:ext cx="9144000" cy="1962150"/>
            <a:chOff x="457200" y="5353050"/>
            <a:chExt cx="9144000" cy="1962150"/>
          </a:xfrm>
        </p:grpSpPr>
        <p:sp>
          <p:nvSpPr>
            <p:cNvPr id="36" name="object 36"/>
            <p:cNvSpPr/>
            <p:nvPr/>
          </p:nvSpPr>
          <p:spPr>
            <a:xfrm>
              <a:off x="3323982" y="5353050"/>
              <a:ext cx="41910" cy="60960"/>
            </a:xfrm>
            <a:custGeom>
              <a:avLst/>
              <a:gdLst/>
              <a:ahLst/>
              <a:cxnLst/>
              <a:rect l="l" t="t" r="r" b="b"/>
              <a:pathLst>
                <a:path w="41910" h="60960">
                  <a:moveTo>
                    <a:pt x="41771" y="54101"/>
                  </a:moveTo>
                  <a:lnTo>
                    <a:pt x="27016" y="0"/>
                  </a:lnTo>
                  <a:lnTo>
                    <a:pt x="0" y="0"/>
                  </a:lnTo>
                  <a:lnTo>
                    <a:pt x="16625" y="60960"/>
                  </a:lnTo>
                  <a:lnTo>
                    <a:pt x="41771" y="54101"/>
                  </a:lnTo>
                  <a:close/>
                </a:path>
              </a:pathLst>
            </a:custGeom>
            <a:solidFill>
              <a:srgbClr val="CC98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2611" y="5353050"/>
              <a:ext cx="114300" cy="2095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4011" y="5353050"/>
              <a:ext cx="114300" cy="2118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1973" y="5353050"/>
              <a:ext cx="114300" cy="20955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57200" y="63322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14400" y="66964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6465535" y="6332220"/>
            <a:ext cx="1777364" cy="158115"/>
          </a:xfrm>
          <a:custGeom>
            <a:avLst/>
            <a:gdLst/>
            <a:ahLst/>
            <a:cxnLst/>
            <a:rect l="l" t="t" r="r" b="b"/>
            <a:pathLst>
              <a:path w="1777365" h="158114">
                <a:moveTo>
                  <a:pt x="1777018" y="762"/>
                </a:moveTo>
                <a:lnTo>
                  <a:pt x="1777018" y="0"/>
                </a:lnTo>
                <a:lnTo>
                  <a:pt x="1751043" y="0"/>
                </a:lnTo>
                <a:lnTo>
                  <a:pt x="1748523" y="23164"/>
                </a:lnTo>
                <a:lnTo>
                  <a:pt x="1738213" y="52682"/>
                </a:lnTo>
                <a:lnTo>
                  <a:pt x="1700056" y="101345"/>
                </a:lnTo>
                <a:lnTo>
                  <a:pt x="1666779" y="121496"/>
                </a:lnTo>
                <a:lnTo>
                  <a:pt x="1626142" y="131825"/>
                </a:lnTo>
                <a:lnTo>
                  <a:pt x="1618522" y="132587"/>
                </a:lnTo>
                <a:lnTo>
                  <a:pt x="164626" y="132587"/>
                </a:lnTo>
                <a:lnTo>
                  <a:pt x="120273" y="125398"/>
                </a:lnTo>
                <a:lnTo>
                  <a:pt x="81782" y="105639"/>
                </a:lnTo>
                <a:lnTo>
                  <a:pt x="51447" y="75454"/>
                </a:lnTo>
                <a:lnTo>
                  <a:pt x="31561" y="36986"/>
                </a:lnTo>
                <a:lnTo>
                  <a:pt x="25638" y="0"/>
                </a:lnTo>
                <a:lnTo>
                  <a:pt x="0" y="0"/>
                </a:lnTo>
                <a:lnTo>
                  <a:pt x="15003" y="63488"/>
                </a:lnTo>
                <a:lnTo>
                  <a:pt x="59470" y="120395"/>
                </a:lnTo>
                <a:lnTo>
                  <a:pt x="99645" y="144547"/>
                </a:lnTo>
                <a:lnTo>
                  <a:pt x="123478" y="152400"/>
                </a:lnTo>
                <a:lnTo>
                  <a:pt x="131098" y="154685"/>
                </a:lnTo>
                <a:lnTo>
                  <a:pt x="139480" y="156209"/>
                </a:lnTo>
                <a:lnTo>
                  <a:pt x="156244" y="157733"/>
                </a:lnTo>
                <a:lnTo>
                  <a:pt x="1612426" y="157733"/>
                </a:lnTo>
                <a:lnTo>
                  <a:pt x="1682773" y="142003"/>
                </a:lnTo>
                <a:lnTo>
                  <a:pt x="1739680" y="97535"/>
                </a:lnTo>
                <a:lnTo>
                  <a:pt x="1763831" y="57361"/>
                </a:lnTo>
                <a:lnTo>
                  <a:pt x="1771684" y="33527"/>
                </a:lnTo>
                <a:lnTo>
                  <a:pt x="1773970" y="25907"/>
                </a:lnTo>
                <a:lnTo>
                  <a:pt x="1775494" y="17525"/>
                </a:lnTo>
                <a:lnTo>
                  <a:pt x="1777018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58656" y="6858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9310" y="6766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57" y="0"/>
                </a:lnTo>
                <a:lnTo>
                  <a:pt x="13957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57" y="13970"/>
                </a:lnTo>
                <a:lnTo>
                  <a:pt x="13957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791209"/>
            <a:ext cx="79140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Học</a:t>
            </a:r>
            <a:r>
              <a:rPr dirty="0" sz="4200" spc="-25"/>
              <a:t> </a:t>
            </a:r>
            <a:r>
              <a:rPr dirty="0" sz="4200"/>
              <a:t>có</a:t>
            </a:r>
            <a:r>
              <a:rPr dirty="0" sz="4200" spc="-20"/>
              <a:t> </a:t>
            </a:r>
            <a:r>
              <a:rPr dirty="0" sz="4200"/>
              <a:t>vs.</a:t>
            </a:r>
            <a:r>
              <a:rPr dirty="0" sz="4200" spc="-20"/>
              <a:t> </a:t>
            </a:r>
            <a:r>
              <a:rPr dirty="0" sz="4200" spc="-5"/>
              <a:t>không </a:t>
            </a:r>
            <a:r>
              <a:rPr dirty="0" sz="4200"/>
              <a:t>có</a:t>
            </a:r>
            <a:r>
              <a:rPr dirty="0" sz="4200" spc="-20"/>
              <a:t> </a:t>
            </a:r>
            <a:r>
              <a:rPr dirty="0" sz="4200" spc="-5"/>
              <a:t>giám</a:t>
            </a:r>
            <a:r>
              <a:rPr dirty="0" sz="4200" spc="-15"/>
              <a:t> </a:t>
            </a:r>
            <a:r>
              <a:rPr dirty="0" sz="4200" spc="-5"/>
              <a:t>sát</a:t>
            </a:r>
            <a:endParaRPr sz="4200"/>
          </a:p>
        </p:txBody>
      </p:sp>
      <p:grpSp>
        <p:nvGrpSpPr>
          <p:cNvPr id="5" name="object 5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sp>
          <p:nvSpPr>
            <p:cNvPr id="6" name="object 6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9056" y="14363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3139" y="1702181"/>
            <a:ext cx="8021320" cy="479361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có</a:t>
            </a:r>
            <a:r>
              <a:rPr dirty="0" sz="2400" spc="-5">
                <a:latin typeface="Arial MT"/>
                <a:cs typeface="Arial MT"/>
              </a:rPr>
              <a:t> giá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5">
                <a:latin typeface="Arial MT"/>
                <a:cs typeface="Arial MT"/>
              </a:rPr>
              <a:t>á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5">
                <a:latin typeface="Arial MT"/>
                <a:cs typeface="Arial MT"/>
              </a:rPr>
              <a:t> (supervise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learning)</a:t>
            </a:r>
            <a:endParaRPr sz="2400">
              <a:latin typeface="Arial MT"/>
              <a:cs typeface="Arial MT"/>
            </a:endParaRPr>
          </a:p>
          <a:p>
            <a:pPr lvl="1" marL="624840" marR="440690" indent="-285750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gồm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2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phần: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mô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tả</a:t>
            </a:r>
            <a:r>
              <a:rPr dirty="0" sz="2000" spc="-34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(biểu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diễn)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54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415">
                <a:latin typeface="Arial MT"/>
                <a:cs typeface="Arial MT"/>
              </a:rPr>
              <a:t> </a:t>
            </a:r>
            <a:r>
              <a:rPr dirty="0" sz="2000" spc="-229">
                <a:latin typeface="Arial MT"/>
                <a:cs typeface="Arial MT"/>
              </a:rPr>
              <a:t>học,</a:t>
            </a:r>
            <a:r>
              <a:rPr dirty="0" sz="2000" spc="-5">
                <a:latin typeface="Arial MT"/>
                <a:cs typeface="Arial MT"/>
              </a:rPr>
              <a:t> và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nhãn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(hoặc</a:t>
            </a:r>
            <a:r>
              <a:rPr dirty="0" sz="2000" spc="-5">
                <a:latin typeface="Arial MT"/>
                <a:cs typeface="Arial MT"/>
              </a:rPr>
              <a:t> giá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51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đầu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muốn)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-26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-42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đó</a:t>
            </a:r>
            <a:endParaRPr sz="2000">
              <a:latin typeface="Arial MT"/>
              <a:cs typeface="Arial MT"/>
            </a:endParaRPr>
          </a:p>
          <a:p>
            <a:pPr lvl="1" marL="285115" marR="1569085" indent="-28511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5115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Bài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" b="1">
                <a:latin typeface="Arial"/>
                <a:cs typeface="Arial"/>
              </a:rPr>
              <a:t>phân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lớp </a:t>
            </a:r>
            <a:r>
              <a:rPr dirty="0" sz="2000" spc="-10" b="1">
                <a:latin typeface="Arial"/>
                <a:cs typeface="Arial"/>
              </a:rPr>
              <a:t>(classification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problem)</a:t>
            </a:r>
            <a:endParaRPr sz="2000">
              <a:latin typeface="Arial"/>
              <a:cs typeface="Arial"/>
            </a:endParaRPr>
          </a:p>
          <a:p>
            <a:pPr algn="ctr" marR="754380">
              <a:lnSpc>
                <a:spcPct val="100000"/>
              </a:lnSpc>
              <a:spcBef>
                <a:spcPts val="440"/>
              </a:spcBef>
            </a:pPr>
            <a:r>
              <a:rPr dirty="0" sz="1800" i="1">
                <a:latin typeface="Arial"/>
                <a:cs typeface="Arial"/>
              </a:rPr>
              <a:t>D_train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{(&lt;Biểu_diễn_của_x&gt;,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&lt;Nhãn_lớp_của_x&gt;)}</a:t>
            </a:r>
            <a:endParaRPr sz="1800">
              <a:latin typeface="Arial"/>
              <a:cs typeface="Arial"/>
            </a:endParaRPr>
          </a:p>
          <a:p>
            <a:pPr lvl="1" marL="624840" indent="-306705">
              <a:lnSpc>
                <a:spcPct val="100000"/>
              </a:lnSpc>
              <a:spcBef>
                <a:spcPts val="4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452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Bài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45">
                <a:latin typeface="Arial MT"/>
                <a:cs typeface="Arial MT"/>
              </a:rPr>
              <a:t> </a:t>
            </a:r>
            <a:r>
              <a:rPr dirty="0" sz="2000" spc="-5" b="1">
                <a:latin typeface="Arial"/>
                <a:cs typeface="Arial"/>
              </a:rPr>
              <a:t>dự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đoán/hồi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quy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(prediction/regression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problem)</a:t>
            </a:r>
            <a:endParaRPr sz="2000">
              <a:latin typeface="Arial"/>
              <a:cs typeface="Arial"/>
            </a:endParaRPr>
          </a:p>
          <a:p>
            <a:pPr algn="ctr" marR="231775">
              <a:lnSpc>
                <a:spcPct val="100000"/>
              </a:lnSpc>
              <a:spcBef>
                <a:spcPts val="440"/>
              </a:spcBef>
            </a:pPr>
            <a:r>
              <a:rPr dirty="0" sz="1800" spc="-5" i="1">
                <a:latin typeface="Arial"/>
                <a:cs typeface="Arial"/>
              </a:rPr>
              <a:t>D_train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{(&lt;Biểu_diễn_của_x&gt;,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&lt;Giá_trị_đầu_ra_của_x&gt;)}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7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dirty="0" sz="2400">
                <a:latin typeface="Arial MT"/>
                <a:cs typeface="Arial MT"/>
              </a:rPr>
              <a:t>H</a:t>
            </a:r>
            <a:r>
              <a:rPr dirty="0" sz="2400" spc="-1075">
                <a:latin typeface="Arial MT"/>
                <a:cs typeface="Arial MT"/>
              </a:rPr>
              <a:t>ọ</a:t>
            </a:r>
            <a:r>
              <a:rPr dirty="0" sz="2400">
                <a:latin typeface="Arial MT"/>
                <a:cs typeface="Arial MT"/>
              </a:rPr>
              <a:t>c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</a:t>
            </a:r>
            <a:r>
              <a:rPr dirty="0" sz="2400" spc="-5">
                <a:latin typeface="Arial MT"/>
                <a:cs typeface="Arial MT"/>
              </a:rPr>
              <a:t>hôn</a:t>
            </a:r>
            <a:r>
              <a:rPr dirty="0" sz="2400">
                <a:latin typeface="Arial MT"/>
                <a:cs typeface="Arial MT"/>
              </a:rPr>
              <a:t>g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ó</a:t>
            </a:r>
            <a:r>
              <a:rPr dirty="0" sz="2400" spc="-5">
                <a:latin typeface="Arial MT"/>
                <a:cs typeface="Arial MT"/>
              </a:rPr>
              <a:t> giá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sá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(unsupervise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learning)</a:t>
            </a:r>
            <a:endParaRPr sz="2400">
              <a:latin typeface="Arial MT"/>
              <a:cs typeface="Arial MT"/>
            </a:endParaRPr>
          </a:p>
          <a:p>
            <a:pPr lvl="1" marL="624840" marR="5080" indent="-285750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  <a:tab pos="7375525" algn="l"/>
              </a:tabLst>
            </a:pPr>
            <a:r>
              <a:rPr dirty="0" sz="2000" spc="-305">
                <a:latin typeface="Arial MT"/>
                <a:cs typeface="Arial MT"/>
              </a:rPr>
              <a:t>Mỗi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525">
                <a:latin typeface="Arial MT"/>
                <a:cs typeface="Arial MT"/>
              </a:rPr>
              <a:t>chỉ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chứa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mô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445">
                <a:latin typeface="Arial MT"/>
                <a:cs typeface="Arial MT"/>
              </a:rPr>
              <a:t>tả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(biểu</a:t>
            </a:r>
            <a:r>
              <a:rPr dirty="0" sz="2000" spc="3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diễn)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300">
                <a:latin typeface="Arial MT"/>
                <a:cs typeface="Arial MT"/>
              </a:rPr>
              <a:t>của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dụ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30">
                <a:latin typeface="Arial MT"/>
                <a:cs typeface="Arial MT"/>
              </a:rPr>
              <a:t> </a:t>
            </a:r>
            <a:r>
              <a:rPr dirty="0" sz="2000" spc="-450">
                <a:latin typeface="Arial MT"/>
                <a:cs typeface="Arial MT"/>
              </a:rPr>
              <a:t>đó</a:t>
            </a:r>
            <a:r>
              <a:rPr dirty="0" sz="2000" spc="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-	mà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không </a:t>
            </a:r>
            <a:r>
              <a:rPr dirty="0" sz="2000" spc="-5">
                <a:latin typeface="Arial MT"/>
                <a:cs typeface="Arial MT"/>
              </a:rPr>
              <a:t>có </a:t>
            </a:r>
            <a:r>
              <a:rPr dirty="0" sz="2000" spc="-305">
                <a:latin typeface="Arial MT"/>
                <a:cs typeface="Arial MT"/>
              </a:rPr>
              <a:t>bất</a:t>
            </a:r>
            <a:r>
              <a:rPr dirty="0" sz="2000" spc="-300">
                <a:latin typeface="Arial MT"/>
                <a:cs typeface="Arial MT"/>
              </a:rPr>
              <a:t> </a:t>
            </a:r>
            <a:r>
              <a:rPr dirty="0" sz="2000" spc="-505">
                <a:latin typeface="Arial MT"/>
                <a:cs typeface="Arial MT"/>
              </a:rPr>
              <a:t>kỳ</a:t>
            </a:r>
            <a:r>
              <a:rPr dirty="0" sz="2000" spc="-5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thông tin nào </a:t>
            </a:r>
            <a:r>
              <a:rPr dirty="0" sz="2000" spc="-445">
                <a:latin typeface="Arial MT"/>
                <a:cs typeface="Arial MT"/>
              </a:rPr>
              <a:t>về</a:t>
            </a:r>
            <a:r>
              <a:rPr dirty="0" sz="2000" spc="-4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nhãn </a:t>
            </a:r>
            <a:r>
              <a:rPr dirty="0" sz="2000" spc="-235">
                <a:latin typeface="Arial MT"/>
                <a:cs typeface="Arial MT"/>
              </a:rPr>
              <a:t>lớp</a:t>
            </a:r>
            <a:r>
              <a:rPr dirty="0" sz="2000" spc="-229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hay giá </a:t>
            </a:r>
            <a:r>
              <a:rPr dirty="0" sz="2000" spc="-520">
                <a:latin typeface="Arial MT"/>
                <a:cs typeface="Arial MT"/>
              </a:rPr>
              <a:t>trị</a:t>
            </a:r>
            <a:r>
              <a:rPr dirty="0" sz="2000" spc="-515">
                <a:latin typeface="Arial MT"/>
                <a:cs typeface="Arial MT"/>
              </a:rPr>
              <a:t> </a:t>
            </a:r>
            <a:r>
              <a:rPr dirty="0" sz="2000" spc="-600">
                <a:latin typeface="Arial MT"/>
                <a:cs typeface="Arial MT"/>
              </a:rPr>
              <a:t>đầu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 </a:t>
            </a:r>
            <a:r>
              <a:rPr dirty="0" sz="2000" spc="-10">
                <a:latin typeface="Arial MT"/>
                <a:cs typeface="Arial MT"/>
              </a:rPr>
              <a:t>mong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mu</a:t>
            </a:r>
            <a:r>
              <a:rPr dirty="0" sz="2000" spc="-894">
                <a:latin typeface="Arial MT"/>
                <a:cs typeface="Arial MT"/>
              </a:rPr>
              <a:t>ố</a:t>
            </a:r>
            <a:r>
              <a:rPr dirty="0" sz="2000" spc="-5">
                <a:latin typeface="Arial MT"/>
                <a:cs typeface="Arial MT"/>
              </a:rPr>
              <a:t>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894">
                <a:latin typeface="Arial MT"/>
                <a:cs typeface="Arial MT"/>
              </a:rPr>
              <a:t>ủ</a:t>
            </a:r>
            <a:r>
              <a:rPr dirty="0" sz="2000" spc="-5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ví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</a:t>
            </a:r>
            <a:r>
              <a:rPr dirty="0" sz="2000" spc="-890">
                <a:latin typeface="Arial MT"/>
                <a:cs typeface="Arial MT"/>
              </a:rPr>
              <a:t>ụ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h</a:t>
            </a:r>
            <a:r>
              <a:rPr dirty="0" sz="2000" spc="-894">
                <a:latin typeface="Arial MT"/>
                <a:cs typeface="Arial MT"/>
              </a:rPr>
              <a:t>ọ</a:t>
            </a:r>
            <a:r>
              <a:rPr dirty="0" sz="2000" spc="-5">
                <a:latin typeface="Arial MT"/>
                <a:cs typeface="Arial MT"/>
              </a:rPr>
              <a:t>c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894">
                <a:latin typeface="Arial MT"/>
                <a:cs typeface="Arial MT"/>
              </a:rPr>
              <a:t>đ</a:t>
            </a:r>
            <a:r>
              <a:rPr dirty="0" sz="2000" spc="-5">
                <a:latin typeface="Arial MT"/>
                <a:cs typeface="Arial MT"/>
              </a:rPr>
              <a:t>ó</a:t>
            </a:r>
            <a:endParaRPr sz="2000">
              <a:latin typeface="Arial MT"/>
              <a:cs typeface="Arial MT"/>
            </a:endParaRPr>
          </a:p>
          <a:p>
            <a:pPr lvl="1" marL="624840" indent="-28638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625475" algn="l"/>
              </a:tabLst>
            </a:pPr>
            <a:r>
              <a:rPr dirty="0" sz="2000" spc="-5">
                <a:latin typeface="Arial MT"/>
                <a:cs typeface="Arial MT"/>
              </a:rPr>
              <a:t>Bài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toán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5">
                <a:latin typeface="Arial MT"/>
                <a:cs typeface="Arial MT"/>
              </a:rPr>
              <a:t>học</a:t>
            </a:r>
            <a:r>
              <a:rPr dirty="0" sz="2000" spc="-250">
                <a:latin typeface="Arial MT"/>
                <a:cs typeface="Arial MT"/>
              </a:rPr>
              <a:t> </a:t>
            </a:r>
            <a:r>
              <a:rPr dirty="0" sz="2000" spc="-5" b="1">
                <a:latin typeface="Arial"/>
                <a:cs typeface="Arial"/>
              </a:rPr>
              <a:t>phân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cụm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(Clustering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problem)</a:t>
            </a:r>
            <a:endParaRPr sz="200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439"/>
              </a:spcBef>
            </a:pPr>
            <a:r>
              <a:rPr dirty="0" sz="1800" spc="-5" i="1">
                <a:latin typeface="Arial"/>
                <a:cs typeface="Arial"/>
              </a:rPr>
              <a:t>Tập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học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D_train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{(&lt;Biểu_diễn_của_x&gt;)}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6964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Trí</a:t>
            </a:r>
            <a:r>
              <a:rPr dirty="0" spc="-35"/>
              <a:t> </a:t>
            </a:r>
            <a:r>
              <a:rPr dirty="0" spc="-5"/>
              <a:t>Tuệ</a:t>
            </a:r>
            <a:r>
              <a:rPr dirty="0" spc="-20"/>
              <a:t> </a:t>
            </a:r>
            <a:r>
              <a:rPr dirty="0"/>
              <a:t>Nhân</a:t>
            </a:r>
            <a:r>
              <a:rPr dirty="0" spc="-20"/>
              <a:t> </a:t>
            </a:r>
            <a:r>
              <a:rPr dirty="0" spc="-5"/>
              <a:t>Tạo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4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L10-Hoc_may.ppt [Compatibility Mode]</dc:title>
  <dcterms:created xsi:type="dcterms:W3CDTF">2024-07-22T11:36:14Z</dcterms:created>
  <dcterms:modified xsi:type="dcterms:W3CDTF">2024-07-22T11:36:14Z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2010-03-19T00:00:00Z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2024-07-22T00:00:00Z</vt:filetime>
  </property>
</Properties>
</file>