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791209"/>
            <a:ext cx="770509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702181"/>
            <a:ext cx="7961630" cy="4887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736340" y="6820097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9680" y="69257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lfios"/>
                <a:cs typeface="Alfios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38" y="13246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5" b="1">
                <a:latin typeface="Tahoma"/>
                <a:cs typeface="Tahoma"/>
              </a:rPr>
              <a:t> </a:t>
            </a:r>
            <a:r>
              <a:rPr dirty="0" sz="5400" spc="-770" b="1">
                <a:latin typeface="Tahoma"/>
                <a:cs typeface="Tahoma"/>
              </a:rPr>
              <a:t>Tuệ</a:t>
            </a:r>
            <a:r>
              <a:rPr dirty="0" sz="5400" spc="2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25" b="1">
                <a:latin typeface="Tahoma"/>
                <a:cs typeface="Tahoma"/>
              </a:rPr>
              <a:t> </a:t>
            </a:r>
            <a:r>
              <a:rPr dirty="0" sz="5400" spc="-79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981200" y="54010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083305" y="42882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(1)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744780"/>
            <a:ext cx="7996555" cy="3538854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-20">
                <a:latin typeface="Arial"/>
                <a:cs typeface="Arial"/>
              </a:rPr>
              <a:t>PEAS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none" sz="2000" i="1">
                <a:latin typeface="Arial"/>
                <a:cs typeface="Arial"/>
              </a:rPr>
              <a:t>erformance</a:t>
            </a:r>
            <a:r>
              <a:rPr dirty="0" u="none" sz="2000" spc="-60" i="1">
                <a:latin typeface="Arial"/>
                <a:cs typeface="Arial"/>
              </a:rPr>
              <a:t> </a:t>
            </a:r>
            <a:r>
              <a:rPr dirty="0" u="none" sz="2000" i="1">
                <a:latin typeface="Arial"/>
                <a:cs typeface="Arial"/>
              </a:rPr>
              <a:t>measure</a:t>
            </a:r>
            <a:r>
              <a:rPr dirty="0" u="none" sz="2000">
                <a:latin typeface="Arial"/>
                <a:cs typeface="Arial"/>
              </a:rPr>
              <a:t>:</a:t>
            </a:r>
            <a:r>
              <a:rPr dirty="0" u="none" sz="2000" spc="-6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Tiêu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chí</a:t>
            </a:r>
            <a:r>
              <a:rPr dirty="0" u="none" sz="2000" spc="-7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đánh</a:t>
            </a:r>
            <a:r>
              <a:rPr dirty="0" u="none" sz="2000" spc="-5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giá</a:t>
            </a:r>
            <a:r>
              <a:rPr dirty="0" u="none" sz="2000" spc="-5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hiệu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quả</a:t>
            </a:r>
            <a:r>
              <a:rPr dirty="0" u="none" sz="2000" spc="-5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hoạt</a:t>
            </a:r>
            <a:r>
              <a:rPr dirty="0" u="none" sz="2000" spc="-60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u="heavy" sz="2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none" sz="2000" spc="-10" i="1">
                <a:latin typeface="Arial"/>
                <a:cs typeface="Arial"/>
              </a:rPr>
              <a:t>nvironment</a:t>
            </a:r>
            <a:r>
              <a:rPr dirty="0" u="none" sz="2000" spc="-10">
                <a:latin typeface="Arial"/>
                <a:cs typeface="Arial"/>
              </a:rPr>
              <a:t>:</a:t>
            </a:r>
            <a:r>
              <a:rPr dirty="0" u="none" sz="2000" spc="-6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Môi</a:t>
            </a:r>
            <a:r>
              <a:rPr dirty="0" u="none" sz="2000" spc="-5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trường</a:t>
            </a:r>
            <a:r>
              <a:rPr dirty="0" u="none" sz="2000" spc="-5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xung</a:t>
            </a:r>
            <a:r>
              <a:rPr dirty="0" u="none" sz="2000" spc="-55">
                <a:latin typeface="Arial"/>
                <a:cs typeface="Arial"/>
              </a:rPr>
              <a:t> </a:t>
            </a:r>
            <a:r>
              <a:rPr dirty="0" u="none" sz="2000" spc="-10">
                <a:latin typeface="Arial"/>
                <a:cs typeface="Arial"/>
              </a:rPr>
              <a:t>quanh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u="none" sz="2000" i="1">
                <a:latin typeface="Arial"/>
                <a:cs typeface="Arial"/>
              </a:rPr>
              <a:t>ctuators</a:t>
            </a:r>
            <a:r>
              <a:rPr dirty="0" u="none" sz="2000">
                <a:latin typeface="Arial"/>
                <a:cs typeface="Arial"/>
              </a:rPr>
              <a:t>:</a:t>
            </a:r>
            <a:r>
              <a:rPr dirty="0" u="none" sz="2000" spc="-7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Các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bộ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phận</a:t>
            </a:r>
            <a:r>
              <a:rPr dirty="0" u="none" sz="2000" spc="-4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hành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none" sz="2000" i="1">
                <a:latin typeface="Arial"/>
                <a:cs typeface="Arial"/>
              </a:rPr>
              <a:t>ensors</a:t>
            </a:r>
            <a:r>
              <a:rPr dirty="0" u="none" sz="2000">
                <a:latin typeface="Arial"/>
                <a:cs typeface="Arial"/>
              </a:rPr>
              <a:t>:</a:t>
            </a:r>
            <a:r>
              <a:rPr dirty="0" u="none" sz="2000" spc="-6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Các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bộ</a:t>
            </a:r>
            <a:r>
              <a:rPr dirty="0" u="none" sz="2000" spc="-5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phận</a:t>
            </a:r>
            <a:r>
              <a:rPr dirty="0" u="none" sz="2000" spc="-4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cảm</a:t>
            </a:r>
            <a:r>
              <a:rPr dirty="0" u="none" sz="2000" spc="-60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ts val="259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lý),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cần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(thiết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lập)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phần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PEAS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(2)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624837"/>
            <a:ext cx="8013700" cy="467995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3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132905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Thiết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lái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taxi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lvl="1" marL="730250" marR="410845" indent="-270510">
              <a:lnSpc>
                <a:spcPct val="8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  <a:tab pos="5477510" algn="l"/>
              </a:tabLst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(P):</a:t>
            </a:r>
            <a:r>
              <a:rPr dirty="0" sz="2400">
                <a:latin typeface="Arial"/>
                <a:cs typeface="Arial"/>
              </a:rPr>
              <a:t>	an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toàn,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nhanh,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lòng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khách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hàng,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tối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ưu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nhuận,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30250" marR="332105" indent="-270510">
              <a:lnSpc>
                <a:spcPts val="2300"/>
              </a:lnSpc>
              <a:spcBef>
                <a:spcPts val="17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  <a:tab pos="4744720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(E):</a:t>
            </a:r>
            <a:r>
              <a:rPr dirty="0" sz="2400">
                <a:latin typeface="Arial"/>
                <a:cs typeface="Arial"/>
              </a:rPr>
              <a:t>	các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đường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(phố),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tiện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cùng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thông,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những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người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hàng,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730250" marR="782320" indent="-270510">
              <a:lnSpc>
                <a:spcPct val="80000"/>
              </a:lnSpc>
              <a:spcBef>
                <a:spcPts val="18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  <a:tab pos="481584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(A):</a:t>
            </a:r>
            <a:r>
              <a:rPr dirty="0" sz="2400">
                <a:latin typeface="Arial"/>
                <a:cs typeface="Arial"/>
              </a:rPr>
              <a:t>	bánh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lái,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ga,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phanh,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đèn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còi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xe,…</a:t>
            </a:r>
            <a:endParaRPr sz="2400">
              <a:latin typeface="Arial"/>
              <a:cs typeface="Arial"/>
            </a:endParaRPr>
          </a:p>
          <a:p>
            <a:pPr lvl="1" marL="730250" marR="5080" indent="-270510">
              <a:lnSpc>
                <a:spcPts val="2300"/>
              </a:lnSpc>
              <a:spcBef>
                <a:spcPts val="17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  <a:tab pos="461137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(S):</a:t>
            </a:r>
            <a:r>
              <a:rPr dirty="0" sz="2400">
                <a:latin typeface="Arial"/>
                <a:cs typeface="Arial"/>
              </a:rPr>
              <a:t>	máy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(cameras),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đồng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hồ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tốc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GPS,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hồ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khoảng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quãng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đường,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cơ,…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(3)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704086"/>
            <a:ext cx="8016240" cy="16351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chuẩn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đoán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tế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427980" algn="l"/>
              </a:tabLst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(P):</a:t>
            </a:r>
            <a:r>
              <a:rPr dirty="0" sz="2400">
                <a:latin typeface="Arial"/>
                <a:cs typeface="Arial"/>
              </a:rPr>
              <a:t>	mức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khỏe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bệnh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cực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phí,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kiện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cáo,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1196" y="3386582"/>
            <a:ext cx="4078604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045" marR="76835" indent="-220979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4315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(E):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tế,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74490" y="3386582"/>
            <a:ext cx="3044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bệnh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bệnh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viện,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47258" y="4191253"/>
            <a:ext cx="2973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hiển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8" name="object 8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41196" y="4557014"/>
            <a:ext cx="7614284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hỏi,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nghiệm,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chuẩn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đoán,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endParaRPr sz="240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dẫn,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233045" marR="5080" indent="-220979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4315" algn="l"/>
                <a:tab pos="411289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(S):</a:t>
            </a:r>
            <a:r>
              <a:rPr dirty="0" sz="2400">
                <a:latin typeface="Arial"/>
                <a:cs typeface="Arial"/>
              </a:rPr>
              <a:t>	bàn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phím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vào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triệu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chứng,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lời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bệnh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nhân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hỏi,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(4)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29638"/>
            <a:ext cx="770572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nhặt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vật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427345" algn="l"/>
              </a:tabLst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(P):</a:t>
            </a:r>
            <a:r>
              <a:rPr dirty="0" sz="2400">
                <a:latin typeface="Arial"/>
                <a:cs typeface="Arial"/>
              </a:rPr>
              <a:t>	tỷ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lệ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(bao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nhiêu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trăm)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vật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đặt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thùng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  <a:tab pos="4695190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(E):</a:t>
            </a:r>
            <a:r>
              <a:rPr dirty="0" sz="2400">
                <a:latin typeface="Arial"/>
                <a:cs typeface="Arial"/>
              </a:rPr>
              <a:t>	dây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chuyền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chuyển</a:t>
            </a:r>
            <a:endParaRPr sz="2400">
              <a:latin typeface="Arial"/>
              <a:cs typeface="Arial"/>
            </a:endParaRPr>
          </a:p>
          <a:p>
            <a:pPr marL="68199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vật,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thùng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đựng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1196" y="4444238"/>
            <a:ext cx="4078604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(A):</a:t>
            </a:r>
            <a:endParaRPr sz="2400">
              <a:latin typeface="Arial"/>
              <a:cs typeface="Arial"/>
            </a:endParaRPr>
          </a:p>
          <a:p>
            <a:pPr marL="23431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nối</a:t>
            </a:r>
            <a:endParaRPr sz="24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9151" y="4444238"/>
            <a:ext cx="266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cánh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2649" y="5404357"/>
            <a:ext cx="32943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máy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(camera),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62938" y="5770117"/>
            <a:ext cx="500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góc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hướng)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(5)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29638"/>
            <a:ext cx="7780655" cy="135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dạy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tiếng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tác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427345" algn="l"/>
              </a:tabLst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(P):</a:t>
            </a:r>
            <a:r>
              <a:rPr dirty="0" sz="2400">
                <a:latin typeface="Arial"/>
                <a:cs typeface="Arial"/>
              </a:rPr>
              <a:t>	cực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điểm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tiếng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1196" y="3484117"/>
            <a:ext cx="4078604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(E):</a:t>
            </a:r>
            <a:endParaRPr sz="24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74490" y="3484117"/>
            <a:ext cx="299593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nhóm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latin typeface="Arial"/>
                <a:cs typeface="Arial"/>
              </a:rPr>
              <a:t>hiển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41196" y="4444238"/>
            <a:ext cx="539686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ý,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(chữa)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tập</a:t>
            </a:r>
            <a:endParaRPr sz="2400">
              <a:latin typeface="Arial"/>
              <a:cs typeface="Arial"/>
            </a:endParaRPr>
          </a:p>
          <a:p>
            <a:pPr marL="233679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  <a:tab pos="411289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(S):</a:t>
            </a:r>
            <a:r>
              <a:rPr dirty="0" sz="2400">
                <a:latin typeface="Arial"/>
                <a:cs typeface="Arial"/>
              </a:rPr>
              <a:t>	bàn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phím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20"/>
              </a:spcBef>
            </a:pPr>
            <a:r>
              <a:rPr dirty="0" sz="3600"/>
              <a:t>Môi</a:t>
            </a:r>
            <a:r>
              <a:rPr dirty="0" sz="3600" spc="-55"/>
              <a:t> </a:t>
            </a:r>
            <a:r>
              <a:rPr dirty="0" sz="3600"/>
              <a:t>trường</a:t>
            </a:r>
            <a:r>
              <a:rPr dirty="0" sz="3600" spc="-60"/>
              <a:t> </a:t>
            </a:r>
            <a:r>
              <a:rPr dirty="0" sz="3600"/>
              <a:t>công</a:t>
            </a:r>
            <a:r>
              <a:rPr dirty="0" sz="3600" spc="-55"/>
              <a:t> </a:t>
            </a:r>
            <a:r>
              <a:rPr dirty="0" sz="3600"/>
              <a:t>việc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45"/>
              <a:t> </a:t>
            </a:r>
            <a:r>
              <a:rPr dirty="0" sz="3600"/>
              <a:t>PEAS</a:t>
            </a:r>
            <a:r>
              <a:rPr dirty="0" sz="3600" spc="-45"/>
              <a:t> </a:t>
            </a:r>
            <a:r>
              <a:rPr dirty="0" sz="3600" spc="-25"/>
              <a:t>(6)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1929638"/>
            <a:ext cx="7775575" cy="1717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64389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lọc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(spam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emails 	filtering)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5427345" algn="l"/>
              </a:tabLst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(P):</a:t>
            </a:r>
            <a:r>
              <a:rPr dirty="0" sz="2400">
                <a:latin typeface="Arial"/>
                <a:cs typeface="Arial"/>
              </a:rPr>
              <a:t>	khả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lọc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thư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rác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(amount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error: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false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positives,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false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negatives)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1196" y="3849878"/>
            <a:ext cx="4078604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3679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(E):</a:t>
            </a:r>
            <a:endParaRPr sz="2400">
              <a:latin typeface="Arial"/>
              <a:cs typeface="Arial"/>
            </a:endParaRPr>
          </a:p>
          <a:p>
            <a:pPr marL="233045" marR="5080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43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(A):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báo</a:t>
            </a:r>
            <a:endParaRPr sz="2400">
              <a:latin typeface="Arial"/>
              <a:cs typeface="Arial"/>
            </a:endParaRPr>
          </a:p>
          <a:p>
            <a:pPr marL="233045" marR="209550" indent="-220979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343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(S):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dung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emails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75891" y="3849878"/>
            <a:ext cx="3227070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email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server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clients</a:t>
            </a:r>
            <a:endParaRPr sz="24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800"/>
              </a:spcBef>
            </a:pP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dấu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rác,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gửi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41826" y="5404357"/>
            <a:ext cx="2940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nội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4592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885" algn="l"/>
              </a:tabLst>
            </a:pPr>
            <a:r>
              <a:rPr dirty="0"/>
              <a:t>Các</a:t>
            </a:r>
            <a:r>
              <a:rPr dirty="0" spc="-65"/>
              <a:t> </a:t>
            </a:r>
            <a:r>
              <a:rPr dirty="0"/>
              <a:t>kiểu</a:t>
            </a:r>
            <a:r>
              <a:rPr dirty="0" spc="-60"/>
              <a:t> </a:t>
            </a:r>
            <a:r>
              <a:rPr dirty="0" spc="-25"/>
              <a:t>môi</a:t>
            </a:r>
            <a:r>
              <a:rPr dirty="0"/>
              <a:t>	trường</a:t>
            </a:r>
            <a:r>
              <a:rPr dirty="0" spc="-95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93139" y="1625599"/>
            <a:ext cx="7976234" cy="104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Có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thể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quan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sát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được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hoàn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toàn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(hay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phần)?</a:t>
            </a:r>
            <a:endParaRPr sz="22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cảm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truy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cập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tới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trạng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thái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đầy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93139" y="2524872"/>
            <a:ext cx="4248150" cy="90995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608965">
              <a:lnSpc>
                <a:spcPct val="100000"/>
              </a:lnSpc>
              <a:spcBef>
                <a:spcPts val="1070"/>
              </a:spcBef>
            </a:pPr>
            <a:r>
              <a:rPr dirty="0" sz="1800" i="1">
                <a:latin typeface="Arial"/>
                <a:cs typeface="Arial"/>
              </a:rPr>
              <a:t>đủ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trường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thời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điểm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định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(hay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ngẫu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nhiên)?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346708" y="3486403"/>
            <a:ext cx="767842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 marR="296545" indent="-243204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55270" algn="l"/>
              </a:tabLst>
            </a:pP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tiếp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trường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hoàn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toàn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dựa</a:t>
            </a:r>
            <a:r>
              <a:rPr dirty="0" sz="1800" spc="-20">
                <a:latin typeface="Arial"/>
                <a:cs typeface="Arial"/>
              </a:rPr>
              <a:t> trên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này)</a:t>
            </a:r>
            <a:endParaRPr sz="180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55270" algn="l"/>
              </a:tabLst>
            </a:pPr>
            <a:r>
              <a:rPr dirty="0" sz="1800">
                <a:latin typeface="Arial"/>
                <a:cs typeface="Arial"/>
              </a:rPr>
              <a:t>Nếu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trường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ngoại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trừ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các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63322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93139" y="4240896"/>
            <a:ext cx="8056245" cy="219456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608965">
              <a:lnSpc>
                <a:spcPct val="100000"/>
              </a:lnSpc>
              <a:spcBef>
                <a:spcPts val="1070"/>
              </a:spcBef>
            </a:pP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thì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gọi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môi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trường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chiến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lược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Phân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đoạn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(hay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tiếp)?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Kinh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nghiệm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thành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các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giai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đoạn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(chương/hồi)</a:t>
            </a:r>
            <a:endParaRPr sz="1800">
              <a:latin typeface="Arial"/>
              <a:cs typeface="Arial"/>
            </a:endParaRPr>
          </a:p>
          <a:p>
            <a:pPr lvl="1" marL="608965" marR="340360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đoạn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gồm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nó </a:t>
            </a:r>
            <a:r>
              <a:rPr dirty="0" sz="1800">
                <a:latin typeface="Arial"/>
                <a:cs typeface="Arial"/>
              </a:rPr>
              <a:t>thực</a:t>
            </a:r>
            <a:r>
              <a:rPr dirty="0" sz="1800" spc="-20">
                <a:latin typeface="Arial"/>
                <a:cs typeface="Arial"/>
              </a:rPr>
              <a:t> hiện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Ở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đoạn,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lựa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chọn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thực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chỉ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phụ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thuộc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4" name="object 14" descr=""/>
          <p:cNvSpPr txBox="1"/>
          <p:nvPr/>
        </p:nvSpPr>
        <p:spPr>
          <a:xfrm>
            <a:off x="901700" y="6409435"/>
            <a:ext cx="8255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0405" algn="l"/>
                <a:tab pos="8241665" algn="l"/>
              </a:tabLst>
            </a:pP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giai</a:t>
            </a:r>
            <a:r>
              <a:rPr dirty="0" u="heavy" sz="1800" spc="-2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đoạn</a:t>
            </a:r>
            <a:r>
              <a:rPr dirty="0" u="heavy" sz="1800" spc="-15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đó</a:t>
            </a:r>
            <a:r>
              <a:rPr dirty="0" u="heavy" sz="1800" spc="-5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(không</a:t>
            </a:r>
            <a:r>
              <a:rPr dirty="0" u="heavy" sz="1800" spc="-15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phụ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thuộc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vào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các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giai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đoạn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khác)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  <a:tabLst>
                <a:tab pos="3806190" algn="l"/>
              </a:tabLst>
            </a:pPr>
            <a:r>
              <a:rPr dirty="0"/>
              <a:t>Các</a:t>
            </a:r>
            <a:r>
              <a:rPr dirty="0" spc="-65"/>
              <a:t> </a:t>
            </a:r>
            <a:r>
              <a:rPr dirty="0"/>
              <a:t>kiểu</a:t>
            </a:r>
            <a:r>
              <a:rPr dirty="0" spc="-60"/>
              <a:t> </a:t>
            </a:r>
            <a:r>
              <a:rPr dirty="0" spc="-25"/>
              <a:t>môi</a:t>
            </a:r>
            <a:r>
              <a:rPr dirty="0"/>
              <a:t>	trường</a:t>
            </a:r>
            <a:r>
              <a:rPr dirty="0" spc="-145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02181"/>
            <a:ext cx="7851775" cy="482028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Tĩnh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(hay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động)?</a:t>
            </a:r>
            <a:endParaRPr sz="2400">
              <a:latin typeface="Arial"/>
              <a:cs typeface="Arial"/>
            </a:endParaRPr>
          </a:p>
          <a:p>
            <a:pPr lvl="1" marL="607695" indent="-24193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7695" algn="l"/>
              </a:tabLst>
            </a:pP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nhắc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(xem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nên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nào)</a:t>
            </a:r>
            <a:endParaRPr sz="2000">
              <a:latin typeface="Arial"/>
              <a:cs typeface="Arial"/>
            </a:endParaRPr>
          </a:p>
          <a:p>
            <a:pPr lvl="1" marL="607695" marR="5080" indent="-24193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bán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(semi-</a:t>
            </a:r>
            <a:r>
              <a:rPr dirty="0" sz="2000">
                <a:latin typeface="Arial"/>
                <a:cs typeface="Arial"/>
              </a:rPr>
              <a:t>dynamic)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thời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trôi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đổi,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quả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đổi</a:t>
            </a:r>
            <a:endParaRPr sz="2000">
              <a:latin typeface="Arial"/>
              <a:cs typeface="Arial"/>
            </a:endParaRPr>
          </a:p>
          <a:p>
            <a:pPr lvl="2" marL="962025" indent="-243204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6202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chương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trò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chơi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giờ</a:t>
            </a:r>
            <a:endParaRPr sz="18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1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Rời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rạc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(hay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tục)?</a:t>
            </a:r>
            <a:endParaRPr sz="2400">
              <a:latin typeface="Arial"/>
              <a:cs typeface="Arial"/>
            </a:endParaRPr>
          </a:p>
          <a:p>
            <a:pPr lvl="1" marL="607695" marR="329565" indent="-24193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hữu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định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biệt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rõ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ràng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Tác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đơn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lẻ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(hay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tử)?</a:t>
            </a:r>
            <a:endParaRPr sz="2400">
              <a:latin typeface="Arial"/>
              <a:cs typeface="Arial"/>
            </a:endParaRPr>
          </a:p>
          <a:p>
            <a:pPr lvl="1" marL="608965" marR="132715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phụ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trường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  <a:tabLst>
                <a:tab pos="3806190" algn="l"/>
              </a:tabLst>
            </a:pPr>
            <a:r>
              <a:rPr dirty="0"/>
              <a:t>Các</a:t>
            </a:r>
            <a:r>
              <a:rPr dirty="0" spc="-65"/>
              <a:t> </a:t>
            </a:r>
            <a:r>
              <a:rPr dirty="0"/>
              <a:t>kiểu</a:t>
            </a:r>
            <a:r>
              <a:rPr dirty="0" spc="-60"/>
              <a:t> </a:t>
            </a:r>
            <a:r>
              <a:rPr dirty="0" spc="-25"/>
              <a:t>môi</a:t>
            </a:r>
            <a:r>
              <a:rPr dirty="0"/>
              <a:t>	trường</a:t>
            </a:r>
            <a:r>
              <a:rPr dirty="0" spc="-8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Ví</a:t>
            </a:r>
            <a:r>
              <a:rPr dirty="0" spc="-65"/>
              <a:t> </a:t>
            </a:r>
            <a:r>
              <a:rPr dirty="0" spc="-25"/>
              <a:t>dụ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74089" y="1830738"/>
          <a:ext cx="8100695" cy="281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7945"/>
                <a:gridCol w="1680209"/>
                <a:gridCol w="2067560"/>
                <a:gridCol w="1663700"/>
              </a:tblGrid>
              <a:tr h="60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1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Chơi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cờ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tính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giờ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21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Chơi</a:t>
                      </a:r>
                      <a:r>
                        <a:rPr dirty="0" sz="2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cờ</a:t>
                      </a:r>
                      <a:r>
                        <a:rPr dirty="0" sz="20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tính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giờ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1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Lái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xe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taxi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Quan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sát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đầy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đủ?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Xác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định?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chiến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lược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chiến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lược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Phân</a:t>
                      </a:r>
                      <a:r>
                        <a:rPr dirty="0" sz="2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đoạn?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Tĩnh?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bán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động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Rời</a:t>
                      </a:r>
                      <a:r>
                        <a:rPr dirty="0" sz="2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rạc?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25">
                          <a:latin typeface="Arial"/>
                          <a:cs typeface="Arial"/>
                        </a:rPr>
                        <a:t>có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Tác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tử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đơn?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2000" spc="-10">
                          <a:latin typeface="Arial"/>
                          <a:cs typeface="Arial"/>
                        </a:rPr>
                        <a:t>không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93139" y="4948682"/>
            <a:ext cx="8046084" cy="14579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81940" marR="300990" indent="-269875">
              <a:lnSpc>
                <a:spcPct val="80000"/>
              </a:lnSpc>
              <a:spcBef>
                <a:spcPts val="57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ảnh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hưởng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kế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ts val="1920"/>
              </a:lnSpc>
              <a:spcBef>
                <a:spcPts val="11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điểm: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quan</a:t>
            </a:r>
            <a:r>
              <a:rPr dirty="0" sz="2000" spc="5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ngẫu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nhiêu,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(động),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đa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7" name="object 7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kiểu</a:t>
            </a:r>
            <a:r>
              <a:rPr dirty="0" spc="-40"/>
              <a:t> </a:t>
            </a:r>
            <a:r>
              <a:rPr dirty="0"/>
              <a:t>tác</a:t>
            </a:r>
            <a:r>
              <a:rPr dirty="0" spc="-40"/>
              <a:t> </a:t>
            </a:r>
            <a:r>
              <a:rPr dirty="0" spc="-25"/>
              <a:t>tử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0156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4</a:t>
            </a:r>
            <a:r>
              <a:rPr dirty="0" spc="-35"/>
              <a:t> </a:t>
            </a:r>
            <a:r>
              <a:rPr dirty="0"/>
              <a:t>kiểu</a:t>
            </a:r>
            <a:r>
              <a:rPr dirty="0" spc="-25"/>
              <a:t> </a:t>
            </a:r>
            <a:r>
              <a:rPr dirty="0"/>
              <a:t>tác</a:t>
            </a:r>
            <a:r>
              <a:rPr dirty="0" spc="-25"/>
              <a:t> </a:t>
            </a:r>
            <a:r>
              <a:rPr dirty="0"/>
              <a:t>tử</a:t>
            </a:r>
            <a:r>
              <a:rPr dirty="0" spc="-25"/>
              <a:t> </a:t>
            </a:r>
            <a:r>
              <a:rPr dirty="0"/>
              <a:t>cơ</a:t>
            </a:r>
            <a:r>
              <a:rPr dirty="0" spc="-30"/>
              <a:t> </a:t>
            </a:r>
            <a:r>
              <a:rPr dirty="0" spc="-25"/>
              <a:t>bản</a:t>
            </a:r>
          </a:p>
          <a:p>
            <a:pPr lvl="1" marL="730885" indent="-270510">
              <a:lnSpc>
                <a:spcPct val="100000"/>
              </a:lnSpc>
              <a:spcBef>
                <a:spcPts val="24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088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(simple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reflex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agents)</a:t>
            </a:r>
            <a:endParaRPr sz="2400">
              <a:latin typeface="Arial"/>
              <a:cs typeface="Arial"/>
            </a:endParaRPr>
          </a:p>
          <a:p>
            <a:pPr lvl="1" marL="730250" marR="5080" indent="-270510">
              <a:lnSpc>
                <a:spcPct val="100000"/>
              </a:lnSpc>
              <a:spcBef>
                <a:spcPts val="24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(model-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reflex 	agents)</a:t>
            </a:r>
            <a:endParaRPr sz="2400">
              <a:latin typeface="Arial"/>
              <a:cs typeface="Arial"/>
            </a:endParaRPr>
          </a:p>
          <a:p>
            <a:pPr lvl="1" marL="730885" indent="-270510">
              <a:lnSpc>
                <a:spcPct val="100000"/>
              </a:lnSpc>
              <a:spcBef>
                <a:spcPts val="24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088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(goal-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agents)</a:t>
            </a:r>
            <a:endParaRPr sz="2400">
              <a:latin typeface="Arial"/>
              <a:cs typeface="Arial"/>
            </a:endParaRPr>
          </a:p>
          <a:p>
            <a:pPr lvl="1" marL="730885" indent="-270510">
              <a:lnSpc>
                <a:spcPct val="100000"/>
              </a:lnSpc>
              <a:spcBef>
                <a:spcPts val="24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088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ích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(utility-</a:t>
            </a:r>
            <a:r>
              <a:rPr dirty="0" sz="2400">
                <a:latin typeface="Arial"/>
                <a:cs typeface="Arial"/>
              </a:rPr>
              <a:t>based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agents)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37513"/>
            <a:ext cx="326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u="none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18741" y="1443177"/>
            <a:ext cx="5932170" cy="50850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thiệu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Định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nghĩa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Môi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trường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công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kiểu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môi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trường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kiểu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tử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chắc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chắn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hoặch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202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64940" y="6743954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66707" y="69047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Alfios"/>
                <a:cs typeface="Alfios"/>
              </a:rPr>
              <a:t>2</a:t>
            </a:r>
            <a:endParaRPr sz="1200">
              <a:latin typeface="Alfios"/>
              <a:cs typeface="Alfio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60"/>
              <a:t> </a:t>
            </a:r>
            <a:r>
              <a:rPr dirty="0"/>
              <a:t>tử</a:t>
            </a:r>
            <a:r>
              <a:rPr dirty="0" spc="-70"/>
              <a:t> </a:t>
            </a:r>
            <a:r>
              <a:rPr dirty="0"/>
              <a:t>phản</a:t>
            </a:r>
            <a:r>
              <a:rPr dirty="0" spc="-55"/>
              <a:t> </a:t>
            </a:r>
            <a:r>
              <a:rPr dirty="0"/>
              <a:t>xạ</a:t>
            </a:r>
            <a:r>
              <a:rPr dirty="0" spc="-55"/>
              <a:t> </a:t>
            </a:r>
            <a:r>
              <a:rPr dirty="0"/>
              <a:t>đơn</a:t>
            </a:r>
            <a:r>
              <a:rPr dirty="0" spc="-65"/>
              <a:t> </a:t>
            </a:r>
            <a:r>
              <a:rPr dirty="0"/>
              <a:t>giản</a:t>
            </a:r>
            <a:r>
              <a:rPr dirty="0" spc="-65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436369"/>
            <a:ext cx="9144000" cy="5097780"/>
            <a:chOff x="457200" y="1436369"/>
            <a:chExt cx="9144000" cy="509778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828799"/>
              <a:ext cx="7391400" cy="470535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60"/>
              <a:t> </a:t>
            </a:r>
            <a:r>
              <a:rPr dirty="0"/>
              <a:t>tử</a:t>
            </a:r>
            <a:r>
              <a:rPr dirty="0" spc="-60"/>
              <a:t> </a:t>
            </a:r>
            <a:r>
              <a:rPr dirty="0"/>
              <a:t>phản</a:t>
            </a:r>
            <a:r>
              <a:rPr dirty="0" spc="-50"/>
              <a:t> </a:t>
            </a:r>
            <a:r>
              <a:rPr dirty="0"/>
              <a:t>xạ</a:t>
            </a:r>
            <a:r>
              <a:rPr dirty="0" spc="-50"/>
              <a:t> </a:t>
            </a:r>
            <a:r>
              <a:rPr dirty="0"/>
              <a:t>đơn</a:t>
            </a:r>
            <a:r>
              <a:rPr dirty="0" spc="-60"/>
              <a:t> </a:t>
            </a:r>
            <a:r>
              <a:rPr dirty="0"/>
              <a:t>giản</a:t>
            </a:r>
            <a:r>
              <a:rPr dirty="0" spc="-55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09828" y="3424427"/>
            <a:ext cx="8087359" cy="2677160"/>
          </a:xfrm>
          <a:custGeom>
            <a:avLst/>
            <a:gdLst/>
            <a:ahLst/>
            <a:cxnLst/>
            <a:rect l="l" t="t" r="r" b="b"/>
            <a:pathLst>
              <a:path w="8087359" h="2677160">
                <a:moveTo>
                  <a:pt x="8087106" y="0"/>
                </a:moveTo>
                <a:lnTo>
                  <a:pt x="8077200" y="0"/>
                </a:lnTo>
                <a:lnTo>
                  <a:pt x="8077200" y="9906"/>
                </a:lnTo>
                <a:lnTo>
                  <a:pt x="8077200" y="949452"/>
                </a:lnTo>
                <a:lnTo>
                  <a:pt x="8077200" y="1928622"/>
                </a:lnTo>
                <a:lnTo>
                  <a:pt x="8077200" y="2667000"/>
                </a:lnTo>
                <a:lnTo>
                  <a:pt x="9906" y="2667000"/>
                </a:lnTo>
                <a:lnTo>
                  <a:pt x="9906" y="1928622"/>
                </a:lnTo>
                <a:lnTo>
                  <a:pt x="9893" y="949452"/>
                </a:lnTo>
                <a:lnTo>
                  <a:pt x="9893" y="9906"/>
                </a:lnTo>
                <a:lnTo>
                  <a:pt x="8077200" y="9906"/>
                </a:lnTo>
                <a:lnTo>
                  <a:pt x="8077200" y="0"/>
                </a:lnTo>
                <a:lnTo>
                  <a:pt x="0" y="0"/>
                </a:lnTo>
                <a:lnTo>
                  <a:pt x="0" y="949452"/>
                </a:lnTo>
                <a:lnTo>
                  <a:pt x="0" y="1928622"/>
                </a:lnTo>
                <a:lnTo>
                  <a:pt x="0" y="2676906"/>
                </a:lnTo>
                <a:lnTo>
                  <a:pt x="4572" y="2676906"/>
                </a:lnTo>
                <a:lnTo>
                  <a:pt x="9893" y="2676906"/>
                </a:lnTo>
                <a:lnTo>
                  <a:pt x="8077200" y="2676906"/>
                </a:lnTo>
                <a:lnTo>
                  <a:pt x="8081772" y="2676906"/>
                </a:lnTo>
                <a:lnTo>
                  <a:pt x="8087106" y="2676906"/>
                </a:lnTo>
                <a:lnTo>
                  <a:pt x="8087106" y="1928622"/>
                </a:lnTo>
                <a:lnTo>
                  <a:pt x="8087106" y="949452"/>
                </a:lnTo>
                <a:lnTo>
                  <a:pt x="8087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12" y="1780286"/>
            <a:ext cx="7919084" cy="42849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giản:</a:t>
            </a:r>
            <a:endParaRPr sz="2400">
              <a:latin typeface="Arial"/>
              <a:cs typeface="Arial"/>
            </a:endParaRPr>
          </a:p>
          <a:p>
            <a:pPr marL="367030" marR="5080" indent="-35433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tắc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(luật)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hợp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trạng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thời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trường)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Arial"/>
                <a:cs typeface="Arial"/>
              </a:rPr>
              <a:t>function</a:t>
            </a:r>
            <a:r>
              <a:rPr dirty="0" sz="2200" spc="-5" b="1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SIMPLE-REFLEX-AGENT(</a:t>
            </a:r>
            <a:r>
              <a:rPr dirty="0" sz="2200" spc="-10" i="1">
                <a:latin typeface="Arial"/>
                <a:cs typeface="Arial"/>
              </a:rPr>
              <a:t>percept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b="1">
                <a:latin typeface="Arial"/>
                <a:cs typeface="Arial"/>
              </a:rPr>
              <a:t>static</a:t>
            </a:r>
            <a:r>
              <a:rPr dirty="0" sz="2200">
                <a:latin typeface="Arial"/>
                <a:cs typeface="Arial"/>
              </a:rPr>
              <a:t>: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rules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(tập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dạng: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điều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kiện-</a:t>
            </a: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động)</a:t>
            </a:r>
            <a:endParaRPr sz="2200">
              <a:latin typeface="Arial"/>
              <a:cs typeface="Arial"/>
            </a:endParaRPr>
          </a:p>
          <a:p>
            <a:pPr marL="12700" marR="3224530">
              <a:lnSpc>
                <a:spcPct val="120000"/>
              </a:lnSpc>
              <a:spcBef>
                <a:spcPts val="1875"/>
              </a:spcBef>
            </a:pPr>
            <a:r>
              <a:rPr dirty="0" sz="2200" i="1">
                <a:latin typeface="Arial"/>
                <a:cs typeface="Arial"/>
              </a:rPr>
              <a:t>state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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INTERPRET-</a:t>
            </a:r>
            <a:r>
              <a:rPr dirty="0" sz="2200" spc="-10">
                <a:latin typeface="Arial"/>
                <a:cs typeface="Arial"/>
              </a:rPr>
              <a:t>INPUT(</a:t>
            </a:r>
            <a:r>
              <a:rPr dirty="0" sz="2200" spc="-10" i="1">
                <a:latin typeface="Arial"/>
                <a:cs typeface="Arial"/>
              </a:rPr>
              <a:t>percept</a:t>
            </a:r>
            <a:r>
              <a:rPr dirty="0" sz="2200" spc="-10">
                <a:latin typeface="Arial"/>
                <a:cs typeface="Arial"/>
              </a:rPr>
              <a:t>) </a:t>
            </a:r>
            <a:r>
              <a:rPr dirty="0" sz="2200" i="1">
                <a:latin typeface="Arial"/>
                <a:cs typeface="Arial"/>
              </a:rPr>
              <a:t>rule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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RULE-MATCH(</a:t>
            </a:r>
            <a:r>
              <a:rPr dirty="0" sz="2200" i="1">
                <a:latin typeface="Arial"/>
                <a:cs typeface="Arial"/>
              </a:rPr>
              <a:t>state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rules</a:t>
            </a:r>
            <a:r>
              <a:rPr dirty="0" sz="2200" spc="-10">
                <a:latin typeface="Arial"/>
                <a:cs typeface="Arial"/>
              </a:rPr>
              <a:t>) </a:t>
            </a:r>
            <a:r>
              <a:rPr dirty="0" sz="2200" i="1">
                <a:latin typeface="Arial"/>
                <a:cs typeface="Arial"/>
              </a:rPr>
              <a:t>action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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Arial"/>
                <a:cs typeface="Arial"/>
              </a:rPr>
              <a:t>RULE-ACTION[</a:t>
            </a:r>
            <a:r>
              <a:rPr dirty="0" sz="2200" spc="-10" i="1">
                <a:latin typeface="Arial"/>
                <a:cs typeface="Arial"/>
              </a:rPr>
              <a:t>rule</a:t>
            </a:r>
            <a:r>
              <a:rPr dirty="0" sz="2200" spc="-10">
                <a:latin typeface="Arial"/>
                <a:cs typeface="Arial"/>
              </a:rPr>
              <a:t>]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b="1">
                <a:latin typeface="Arial"/>
                <a:cs typeface="Arial"/>
              </a:rPr>
              <a:t>return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action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5"/>
              </a:spcBef>
              <a:tabLst>
                <a:tab pos="1675764" algn="l"/>
              </a:tabLst>
            </a:pPr>
            <a:r>
              <a:rPr dirty="0" sz="3400"/>
              <a:t>Tác</a:t>
            </a:r>
            <a:r>
              <a:rPr dirty="0" sz="3400" spc="-90"/>
              <a:t> </a:t>
            </a:r>
            <a:r>
              <a:rPr dirty="0" sz="3400" spc="-25"/>
              <a:t>tử</a:t>
            </a:r>
            <a:r>
              <a:rPr dirty="0" sz="3400"/>
              <a:t>	phản</a:t>
            </a:r>
            <a:r>
              <a:rPr dirty="0" sz="3400" spc="-30"/>
              <a:t> </a:t>
            </a:r>
            <a:r>
              <a:rPr dirty="0" sz="3400"/>
              <a:t>xạ</a:t>
            </a:r>
            <a:r>
              <a:rPr dirty="0" sz="3400" spc="-15"/>
              <a:t> </a:t>
            </a:r>
            <a:r>
              <a:rPr dirty="0" sz="3400"/>
              <a:t>dựa</a:t>
            </a:r>
            <a:r>
              <a:rPr dirty="0" sz="3400" spc="-35"/>
              <a:t> </a:t>
            </a:r>
            <a:r>
              <a:rPr dirty="0" sz="3400"/>
              <a:t>trên</a:t>
            </a:r>
            <a:r>
              <a:rPr dirty="0" sz="3400" spc="-10"/>
              <a:t> </a:t>
            </a:r>
            <a:r>
              <a:rPr dirty="0" sz="3400"/>
              <a:t>mô</a:t>
            </a:r>
            <a:r>
              <a:rPr dirty="0" sz="3400" spc="-15"/>
              <a:t> </a:t>
            </a:r>
            <a:r>
              <a:rPr dirty="0" sz="3400"/>
              <a:t>hình</a:t>
            </a:r>
            <a:r>
              <a:rPr dirty="0" sz="3400" spc="-10"/>
              <a:t> </a:t>
            </a:r>
            <a:r>
              <a:rPr dirty="0" sz="3400" spc="-25"/>
              <a:t>(1)</a:t>
            </a:r>
            <a:endParaRPr sz="3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7391400" cy="47053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35"/>
              </a:spcBef>
              <a:tabLst>
                <a:tab pos="1675764" algn="l"/>
              </a:tabLst>
            </a:pPr>
            <a:r>
              <a:rPr dirty="0" sz="3400"/>
              <a:t>Tác</a:t>
            </a:r>
            <a:r>
              <a:rPr dirty="0" sz="3400" spc="-90"/>
              <a:t> </a:t>
            </a:r>
            <a:r>
              <a:rPr dirty="0" sz="3400" spc="-25"/>
              <a:t>tử</a:t>
            </a:r>
            <a:r>
              <a:rPr dirty="0" sz="3400"/>
              <a:t>	phản</a:t>
            </a:r>
            <a:r>
              <a:rPr dirty="0" sz="3400" spc="-30"/>
              <a:t> </a:t>
            </a:r>
            <a:r>
              <a:rPr dirty="0" sz="3400"/>
              <a:t>xạ</a:t>
            </a:r>
            <a:r>
              <a:rPr dirty="0" sz="3400" spc="-15"/>
              <a:t> </a:t>
            </a:r>
            <a:r>
              <a:rPr dirty="0" sz="3400"/>
              <a:t>dựa</a:t>
            </a:r>
            <a:r>
              <a:rPr dirty="0" sz="3400" spc="-35"/>
              <a:t> </a:t>
            </a:r>
            <a:r>
              <a:rPr dirty="0" sz="3400"/>
              <a:t>trên</a:t>
            </a:r>
            <a:r>
              <a:rPr dirty="0" sz="3400" spc="-10"/>
              <a:t> </a:t>
            </a:r>
            <a:r>
              <a:rPr dirty="0" sz="3400"/>
              <a:t>mô</a:t>
            </a:r>
            <a:r>
              <a:rPr dirty="0" sz="3400" spc="-15"/>
              <a:t> </a:t>
            </a:r>
            <a:r>
              <a:rPr dirty="0" sz="3400"/>
              <a:t>hình</a:t>
            </a:r>
            <a:r>
              <a:rPr dirty="0" sz="3400" spc="-10"/>
              <a:t> </a:t>
            </a:r>
            <a:r>
              <a:rPr dirty="0" sz="3400" spc="-25"/>
              <a:t>(2)</a:t>
            </a:r>
            <a:endParaRPr sz="3400"/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2415539"/>
            <a:ext cx="9144000" cy="4219575"/>
            <a:chOff x="457200" y="2415539"/>
            <a:chExt cx="9144000" cy="4219575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09827" y="3424427"/>
              <a:ext cx="8087359" cy="949960"/>
            </a:xfrm>
            <a:custGeom>
              <a:avLst/>
              <a:gdLst/>
              <a:ahLst/>
              <a:cxnLst/>
              <a:rect l="l" t="t" r="r" b="b"/>
              <a:pathLst>
                <a:path w="8087359" h="949960">
                  <a:moveTo>
                    <a:pt x="8087106" y="949451"/>
                  </a:moveTo>
                  <a:lnTo>
                    <a:pt x="8087106" y="0"/>
                  </a:lnTo>
                  <a:lnTo>
                    <a:pt x="0" y="0"/>
                  </a:lnTo>
                  <a:lnTo>
                    <a:pt x="0" y="949452"/>
                  </a:lnTo>
                  <a:lnTo>
                    <a:pt x="4571" y="949452"/>
                  </a:lnTo>
                  <a:lnTo>
                    <a:pt x="4571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8077200" y="9906"/>
                  </a:lnTo>
                  <a:lnTo>
                    <a:pt x="8077200" y="4572"/>
                  </a:lnTo>
                  <a:lnTo>
                    <a:pt x="8081772" y="9906"/>
                  </a:lnTo>
                  <a:lnTo>
                    <a:pt x="8081772" y="949451"/>
                  </a:lnTo>
                  <a:lnTo>
                    <a:pt x="8087106" y="949451"/>
                  </a:lnTo>
                  <a:close/>
                </a:path>
                <a:path w="8087359" h="949960">
                  <a:moveTo>
                    <a:pt x="9905" y="9906"/>
                  </a:moveTo>
                  <a:lnTo>
                    <a:pt x="9905" y="4572"/>
                  </a:lnTo>
                  <a:lnTo>
                    <a:pt x="4571" y="9906"/>
                  </a:lnTo>
                  <a:lnTo>
                    <a:pt x="9905" y="9906"/>
                  </a:lnTo>
                  <a:close/>
                </a:path>
                <a:path w="8087359" h="949960">
                  <a:moveTo>
                    <a:pt x="9905" y="949452"/>
                  </a:moveTo>
                  <a:lnTo>
                    <a:pt x="9905" y="9906"/>
                  </a:lnTo>
                  <a:lnTo>
                    <a:pt x="4571" y="9906"/>
                  </a:lnTo>
                  <a:lnTo>
                    <a:pt x="4571" y="949452"/>
                  </a:lnTo>
                  <a:lnTo>
                    <a:pt x="9905" y="949452"/>
                  </a:lnTo>
                  <a:close/>
                </a:path>
                <a:path w="8087359" h="949960">
                  <a:moveTo>
                    <a:pt x="8081772" y="9906"/>
                  </a:moveTo>
                  <a:lnTo>
                    <a:pt x="8077200" y="4572"/>
                  </a:lnTo>
                  <a:lnTo>
                    <a:pt x="8077200" y="9906"/>
                  </a:lnTo>
                  <a:lnTo>
                    <a:pt x="8081772" y="9906"/>
                  </a:lnTo>
                  <a:close/>
                </a:path>
                <a:path w="8087359" h="949960">
                  <a:moveTo>
                    <a:pt x="8081772" y="949451"/>
                  </a:moveTo>
                  <a:lnTo>
                    <a:pt x="8081772" y="9906"/>
                  </a:lnTo>
                  <a:lnTo>
                    <a:pt x="8077200" y="9906"/>
                  </a:lnTo>
                  <a:lnTo>
                    <a:pt x="8077200" y="949451"/>
                  </a:lnTo>
                  <a:lnTo>
                    <a:pt x="8081772" y="949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09828" y="4373879"/>
              <a:ext cx="8087359" cy="979169"/>
            </a:xfrm>
            <a:custGeom>
              <a:avLst/>
              <a:gdLst/>
              <a:ahLst/>
              <a:cxnLst/>
              <a:rect l="l" t="t" r="r" b="b"/>
              <a:pathLst>
                <a:path w="8087359" h="979170">
                  <a:moveTo>
                    <a:pt x="9893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893" y="979170"/>
                  </a:lnTo>
                  <a:lnTo>
                    <a:pt x="9893" y="0"/>
                  </a:lnTo>
                  <a:close/>
                </a:path>
                <a:path w="8087359" h="979170">
                  <a:moveTo>
                    <a:pt x="8087106" y="0"/>
                  </a:moveTo>
                  <a:lnTo>
                    <a:pt x="8077200" y="0"/>
                  </a:lnTo>
                  <a:lnTo>
                    <a:pt x="8077200" y="979170"/>
                  </a:lnTo>
                  <a:lnTo>
                    <a:pt x="8087106" y="979170"/>
                  </a:lnTo>
                  <a:lnTo>
                    <a:pt x="8087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9828" y="5353049"/>
              <a:ext cx="8087359" cy="1282065"/>
            </a:xfrm>
            <a:custGeom>
              <a:avLst/>
              <a:gdLst/>
              <a:ahLst/>
              <a:cxnLst/>
              <a:rect l="l" t="t" r="r" b="b"/>
              <a:pathLst>
                <a:path w="8087359" h="1282065">
                  <a:moveTo>
                    <a:pt x="8087106" y="0"/>
                  </a:moveTo>
                  <a:lnTo>
                    <a:pt x="8077200" y="0"/>
                  </a:lnTo>
                  <a:lnTo>
                    <a:pt x="8077200" y="979170"/>
                  </a:lnTo>
                  <a:lnTo>
                    <a:pt x="8077200" y="1271778"/>
                  </a:lnTo>
                  <a:lnTo>
                    <a:pt x="9906" y="1271778"/>
                  </a:lnTo>
                  <a:lnTo>
                    <a:pt x="9906" y="979170"/>
                  </a:lnTo>
                  <a:lnTo>
                    <a:pt x="9893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0" y="1281684"/>
                  </a:lnTo>
                  <a:lnTo>
                    <a:pt x="8087106" y="1281684"/>
                  </a:lnTo>
                  <a:lnTo>
                    <a:pt x="8087106" y="979170"/>
                  </a:lnTo>
                  <a:lnTo>
                    <a:pt x="8087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tử</a:t>
            </a:r>
            <a:r>
              <a:rPr dirty="0" spc="-35"/>
              <a:t> </a:t>
            </a:r>
            <a:r>
              <a:rPr dirty="0"/>
              <a:t>phản</a:t>
            </a:r>
            <a:r>
              <a:rPr dirty="0" spc="-25"/>
              <a:t> </a:t>
            </a:r>
            <a:r>
              <a:rPr dirty="0"/>
              <a:t>xạ</a:t>
            </a:r>
            <a:r>
              <a:rPr dirty="0" spc="-45"/>
              <a:t> </a:t>
            </a:r>
            <a:r>
              <a:rPr dirty="0"/>
              <a:t>dựa</a:t>
            </a:r>
            <a:r>
              <a:rPr dirty="0" spc="-30"/>
              <a:t> </a:t>
            </a:r>
            <a:r>
              <a:rPr dirty="0"/>
              <a:t>trên</a:t>
            </a:r>
            <a:r>
              <a:rPr dirty="0" spc="-30"/>
              <a:t> </a:t>
            </a:r>
            <a:r>
              <a:rPr dirty="0"/>
              <a:t>mô</a:t>
            </a:r>
            <a:r>
              <a:rPr dirty="0" spc="-35"/>
              <a:t> </a:t>
            </a:r>
            <a:r>
              <a:rPr dirty="0" spc="-10"/>
              <a:t>hình:</a:t>
            </a:r>
          </a:p>
          <a:p>
            <a:pPr marL="731520" marR="130175" indent="-27178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/>
              <a:t>Sử</a:t>
            </a:r>
            <a:r>
              <a:rPr dirty="0" sz="2000" spc="-40"/>
              <a:t> </a:t>
            </a:r>
            <a:r>
              <a:rPr dirty="0" sz="2000"/>
              <a:t>dụng</a:t>
            </a:r>
            <a:r>
              <a:rPr dirty="0" sz="2000" spc="-35"/>
              <a:t> </a:t>
            </a:r>
            <a:r>
              <a:rPr dirty="0" sz="2000"/>
              <a:t>một</a:t>
            </a:r>
            <a:r>
              <a:rPr dirty="0" sz="2000" spc="-45"/>
              <a:t> </a:t>
            </a:r>
            <a:r>
              <a:rPr dirty="0" sz="2000"/>
              <a:t>mô</a:t>
            </a:r>
            <a:r>
              <a:rPr dirty="0" sz="2000" spc="-45"/>
              <a:t> </a:t>
            </a:r>
            <a:r>
              <a:rPr dirty="0" sz="2000"/>
              <a:t>hình</a:t>
            </a:r>
            <a:r>
              <a:rPr dirty="0" sz="2000" spc="-40"/>
              <a:t> </a:t>
            </a:r>
            <a:r>
              <a:rPr dirty="0" sz="2000"/>
              <a:t>nội</a:t>
            </a:r>
            <a:r>
              <a:rPr dirty="0" sz="2000" spc="-30"/>
              <a:t> </a:t>
            </a:r>
            <a:r>
              <a:rPr dirty="0" sz="2000"/>
              <a:t>bộ</a:t>
            </a:r>
            <a:r>
              <a:rPr dirty="0" sz="2000" spc="-40"/>
              <a:t> </a:t>
            </a:r>
            <a:r>
              <a:rPr dirty="0" sz="2000"/>
              <a:t>để</a:t>
            </a:r>
            <a:r>
              <a:rPr dirty="0" sz="2000" spc="-35"/>
              <a:t> </a:t>
            </a:r>
            <a:r>
              <a:rPr dirty="0" sz="2000"/>
              <a:t>giám</a:t>
            </a:r>
            <a:r>
              <a:rPr dirty="0" sz="2000" spc="-30"/>
              <a:t> </a:t>
            </a:r>
            <a:r>
              <a:rPr dirty="0" sz="2000"/>
              <a:t>sát</a:t>
            </a:r>
            <a:r>
              <a:rPr dirty="0" sz="2000" spc="-50"/>
              <a:t> </a:t>
            </a:r>
            <a:r>
              <a:rPr dirty="0" sz="2000"/>
              <a:t>trạng</a:t>
            </a:r>
            <a:r>
              <a:rPr dirty="0" sz="2000" spc="-45"/>
              <a:t> </a:t>
            </a:r>
            <a:r>
              <a:rPr dirty="0" sz="2000"/>
              <a:t>thái</a:t>
            </a:r>
            <a:r>
              <a:rPr dirty="0" sz="2000" spc="-40"/>
              <a:t> </a:t>
            </a:r>
            <a:r>
              <a:rPr dirty="0" sz="2000"/>
              <a:t>hiện</a:t>
            </a:r>
            <a:r>
              <a:rPr dirty="0" sz="2000" spc="-30"/>
              <a:t> </a:t>
            </a:r>
            <a:r>
              <a:rPr dirty="0" sz="2000"/>
              <a:t>tại</a:t>
            </a:r>
            <a:r>
              <a:rPr dirty="0" sz="2000" spc="-40"/>
              <a:t> </a:t>
            </a:r>
            <a:r>
              <a:rPr dirty="0" sz="2000" spc="-25"/>
              <a:t>của </a:t>
            </a:r>
            <a:r>
              <a:rPr dirty="0" sz="2000"/>
              <a:t>môi</a:t>
            </a:r>
            <a:r>
              <a:rPr dirty="0" sz="2000" spc="-40"/>
              <a:t> </a:t>
            </a:r>
            <a:r>
              <a:rPr dirty="0" sz="2000" spc="-10"/>
              <a:t>trường</a:t>
            </a:r>
            <a:endParaRPr sz="2000"/>
          </a:p>
          <a:p>
            <a:pPr marL="731520" indent="-27114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/>
              <a:t>Lựa</a:t>
            </a:r>
            <a:r>
              <a:rPr dirty="0" sz="2000" spc="-50"/>
              <a:t> </a:t>
            </a:r>
            <a:r>
              <a:rPr dirty="0" sz="2000"/>
              <a:t>chọn</a:t>
            </a:r>
            <a:r>
              <a:rPr dirty="0" sz="2000" spc="-35"/>
              <a:t> </a:t>
            </a:r>
            <a:r>
              <a:rPr dirty="0" sz="2000"/>
              <a:t>hành</a:t>
            </a:r>
            <a:r>
              <a:rPr dirty="0" sz="2000" spc="-40"/>
              <a:t> </a:t>
            </a:r>
            <a:r>
              <a:rPr dirty="0" sz="2000"/>
              <a:t>động:</a:t>
            </a:r>
            <a:r>
              <a:rPr dirty="0" sz="2000" spc="-40"/>
              <a:t> </a:t>
            </a:r>
            <a:r>
              <a:rPr dirty="0" sz="2000"/>
              <a:t>giống</a:t>
            </a:r>
            <a:r>
              <a:rPr dirty="0" sz="2000" spc="-30"/>
              <a:t> </a:t>
            </a:r>
            <a:r>
              <a:rPr dirty="0" sz="2000"/>
              <a:t>như</a:t>
            </a:r>
            <a:r>
              <a:rPr dirty="0" sz="2000" spc="-40"/>
              <a:t> </a:t>
            </a:r>
            <a:r>
              <a:rPr dirty="0" sz="2000"/>
              <a:t>đối</a:t>
            </a:r>
            <a:r>
              <a:rPr dirty="0" sz="2000" spc="-35"/>
              <a:t> </a:t>
            </a:r>
            <a:r>
              <a:rPr dirty="0" sz="2000"/>
              <a:t>với</a:t>
            </a:r>
            <a:r>
              <a:rPr dirty="0" sz="2000" spc="-35"/>
              <a:t> </a:t>
            </a:r>
            <a:r>
              <a:rPr dirty="0" sz="2000"/>
              <a:t>tác</a:t>
            </a:r>
            <a:r>
              <a:rPr dirty="0" sz="2000" spc="-50"/>
              <a:t> </a:t>
            </a:r>
            <a:r>
              <a:rPr dirty="0" sz="2000"/>
              <a:t>tử</a:t>
            </a:r>
            <a:r>
              <a:rPr dirty="0" sz="2000" spc="-55"/>
              <a:t> </a:t>
            </a:r>
            <a:r>
              <a:rPr dirty="0" sz="2000"/>
              <a:t>phản</a:t>
            </a:r>
            <a:r>
              <a:rPr dirty="0" sz="2000" spc="-30"/>
              <a:t> </a:t>
            </a:r>
            <a:r>
              <a:rPr dirty="0" sz="2000"/>
              <a:t>xạ</a:t>
            </a:r>
            <a:r>
              <a:rPr dirty="0" sz="2000" spc="-55"/>
              <a:t> </a:t>
            </a:r>
            <a:r>
              <a:rPr dirty="0" sz="2000"/>
              <a:t>đơn</a:t>
            </a:r>
            <a:r>
              <a:rPr dirty="0" sz="2000" spc="-30"/>
              <a:t> </a:t>
            </a:r>
            <a:r>
              <a:rPr dirty="0" sz="2000" spc="-20"/>
              <a:t>giản</a:t>
            </a:r>
            <a:endParaRPr sz="2000"/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2000" b="1">
                <a:latin typeface="Arial"/>
                <a:cs typeface="Arial"/>
              </a:rPr>
              <a:t>function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20"/>
              <a:t>REFLEX-AGENT-WITH-</a:t>
            </a:r>
            <a:r>
              <a:rPr dirty="0" sz="2000" spc="-10"/>
              <a:t>STATE(</a:t>
            </a:r>
            <a:r>
              <a:rPr dirty="0" sz="2000" spc="-10" i="1">
                <a:latin typeface="Arial"/>
                <a:cs typeface="Arial"/>
              </a:rPr>
              <a:t>percept</a:t>
            </a:r>
            <a:r>
              <a:rPr dirty="0" sz="2000" spc="-10"/>
              <a:t>)</a:t>
            </a:r>
            <a:endParaRPr sz="2000">
              <a:latin typeface="Arial"/>
              <a:cs typeface="Arial"/>
            </a:endParaRPr>
          </a:p>
          <a:p>
            <a:pPr marL="927100" marR="1526540" indent="-914400">
              <a:lnSpc>
                <a:spcPct val="120000"/>
              </a:lnSpc>
            </a:pPr>
            <a:r>
              <a:rPr dirty="0" sz="2000" b="1">
                <a:latin typeface="Arial"/>
                <a:cs typeface="Arial"/>
              </a:rPr>
              <a:t>static</a:t>
            </a:r>
            <a:r>
              <a:rPr dirty="0" sz="2000"/>
              <a:t>:</a:t>
            </a:r>
            <a:r>
              <a:rPr dirty="0" sz="2000" spc="-50"/>
              <a:t> </a:t>
            </a:r>
            <a:r>
              <a:rPr dirty="0" sz="2000" i="1">
                <a:latin typeface="Arial"/>
                <a:cs typeface="Arial"/>
              </a:rPr>
              <a:t>state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/>
              <a:t>(mô</a:t>
            </a:r>
            <a:r>
              <a:rPr dirty="0" sz="2000" spc="-40"/>
              <a:t> </a:t>
            </a:r>
            <a:r>
              <a:rPr dirty="0" sz="2000"/>
              <a:t>tả</a:t>
            </a:r>
            <a:r>
              <a:rPr dirty="0" sz="2000" spc="-40"/>
              <a:t> </a:t>
            </a:r>
            <a:r>
              <a:rPr dirty="0" sz="2000"/>
              <a:t>trạng</a:t>
            </a:r>
            <a:r>
              <a:rPr dirty="0" sz="2000" spc="-40"/>
              <a:t> </a:t>
            </a:r>
            <a:r>
              <a:rPr dirty="0" sz="2000"/>
              <a:t>thái</a:t>
            </a:r>
            <a:r>
              <a:rPr dirty="0" sz="2000" spc="-30"/>
              <a:t> </a:t>
            </a:r>
            <a:r>
              <a:rPr dirty="0" sz="2000"/>
              <a:t>hiện</a:t>
            </a:r>
            <a:r>
              <a:rPr dirty="0" sz="2000" spc="-20"/>
              <a:t> </a:t>
            </a:r>
            <a:r>
              <a:rPr dirty="0" sz="2000"/>
              <a:t>tại</a:t>
            </a:r>
            <a:r>
              <a:rPr dirty="0" sz="2000" spc="-35"/>
              <a:t> </a:t>
            </a:r>
            <a:r>
              <a:rPr dirty="0" sz="2000"/>
              <a:t>của</a:t>
            </a:r>
            <a:r>
              <a:rPr dirty="0" sz="2000" spc="-35"/>
              <a:t> </a:t>
            </a:r>
            <a:r>
              <a:rPr dirty="0" sz="2000"/>
              <a:t>môi</a:t>
            </a:r>
            <a:r>
              <a:rPr dirty="0" sz="2000" spc="-25"/>
              <a:t> </a:t>
            </a:r>
            <a:r>
              <a:rPr dirty="0" sz="2000" spc="-10"/>
              <a:t>trường) </a:t>
            </a:r>
            <a:r>
              <a:rPr dirty="0" sz="2000" i="1">
                <a:latin typeface="Arial"/>
                <a:cs typeface="Arial"/>
              </a:rPr>
              <a:t>rules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/>
              <a:t>(tập</a:t>
            </a:r>
            <a:r>
              <a:rPr dirty="0" sz="2000" spc="-65"/>
              <a:t> </a:t>
            </a:r>
            <a:r>
              <a:rPr dirty="0" sz="2000"/>
              <a:t>các</a:t>
            </a:r>
            <a:r>
              <a:rPr dirty="0" sz="2000" spc="-50"/>
              <a:t> </a:t>
            </a:r>
            <a:r>
              <a:rPr dirty="0" sz="2000"/>
              <a:t>luật</a:t>
            </a:r>
            <a:r>
              <a:rPr dirty="0" sz="2000" spc="-50"/>
              <a:t> </a:t>
            </a:r>
            <a:r>
              <a:rPr dirty="0" sz="2000"/>
              <a:t>có</a:t>
            </a:r>
            <a:r>
              <a:rPr dirty="0" sz="2000" spc="-50"/>
              <a:t> </a:t>
            </a:r>
            <a:r>
              <a:rPr dirty="0" sz="2000"/>
              <a:t>dạng:</a:t>
            </a:r>
            <a:r>
              <a:rPr dirty="0" sz="2000" spc="-50"/>
              <a:t> </a:t>
            </a:r>
            <a:r>
              <a:rPr dirty="0" sz="2000"/>
              <a:t>điều</a:t>
            </a:r>
            <a:r>
              <a:rPr dirty="0" sz="2000" spc="-45"/>
              <a:t> </a:t>
            </a:r>
            <a:r>
              <a:rPr dirty="0" sz="2000" spc="-10"/>
              <a:t>kiện-</a:t>
            </a:r>
            <a:r>
              <a:rPr dirty="0" sz="2000"/>
              <a:t>hành</a:t>
            </a:r>
            <a:r>
              <a:rPr dirty="0" sz="2000" spc="-35"/>
              <a:t> </a:t>
            </a:r>
            <a:r>
              <a:rPr dirty="0" sz="2000" spc="-10"/>
              <a:t>động) </a:t>
            </a:r>
            <a:r>
              <a:rPr dirty="0" sz="2000" i="1">
                <a:latin typeface="Arial"/>
                <a:cs typeface="Arial"/>
              </a:rPr>
              <a:t>action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/>
              <a:t>(hành</a:t>
            </a:r>
            <a:r>
              <a:rPr dirty="0" sz="2000" spc="-55"/>
              <a:t> </a:t>
            </a:r>
            <a:r>
              <a:rPr dirty="0" sz="2000"/>
              <a:t>động</a:t>
            </a:r>
            <a:r>
              <a:rPr dirty="0" sz="2000" spc="-60"/>
              <a:t> </a:t>
            </a:r>
            <a:r>
              <a:rPr dirty="0" sz="2000"/>
              <a:t>gần</a:t>
            </a:r>
            <a:r>
              <a:rPr dirty="0" sz="2000" spc="-55"/>
              <a:t> </a:t>
            </a:r>
            <a:r>
              <a:rPr dirty="0" sz="2000" spc="-10"/>
              <a:t>nhất)</a:t>
            </a:r>
            <a:endParaRPr sz="2000">
              <a:latin typeface="Arial"/>
              <a:cs typeface="Arial"/>
            </a:endParaRPr>
          </a:p>
          <a:p>
            <a:pPr marL="12700" marR="2541270">
              <a:lnSpc>
                <a:spcPct val="120000"/>
              </a:lnSpc>
              <a:spcBef>
                <a:spcPts val="1925"/>
              </a:spcBef>
            </a:pPr>
            <a:r>
              <a:rPr dirty="0" sz="2000" i="1">
                <a:latin typeface="Arial"/>
                <a:cs typeface="Arial"/>
              </a:rPr>
              <a:t>state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0"/>
              <a:t>UPDATE-</a:t>
            </a:r>
            <a:r>
              <a:rPr dirty="0" sz="2000"/>
              <a:t>STATE(</a:t>
            </a:r>
            <a:r>
              <a:rPr dirty="0" sz="2000" i="1">
                <a:latin typeface="Arial"/>
                <a:cs typeface="Arial"/>
              </a:rPr>
              <a:t>state</a:t>
            </a:r>
            <a:r>
              <a:rPr dirty="0" sz="2000"/>
              <a:t>,</a:t>
            </a:r>
            <a:r>
              <a:rPr dirty="0" sz="2000" spc="-25"/>
              <a:t> </a:t>
            </a:r>
            <a:r>
              <a:rPr dirty="0" sz="2000" i="1">
                <a:latin typeface="Arial"/>
                <a:cs typeface="Arial"/>
              </a:rPr>
              <a:t>action</a:t>
            </a:r>
            <a:r>
              <a:rPr dirty="0" sz="2000"/>
              <a:t>,</a:t>
            </a:r>
            <a:r>
              <a:rPr dirty="0" sz="2000" spc="-35"/>
              <a:t> </a:t>
            </a:r>
            <a:r>
              <a:rPr dirty="0" sz="2000" spc="-10" i="1">
                <a:latin typeface="Arial"/>
                <a:cs typeface="Arial"/>
              </a:rPr>
              <a:t>percept</a:t>
            </a:r>
            <a:r>
              <a:rPr dirty="0" sz="2000" spc="-10"/>
              <a:t>) </a:t>
            </a:r>
            <a:r>
              <a:rPr dirty="0" sz="2000" i="1">
                <a:latin typeface="Arial"/>
                <a:cs typeface="Arial"/>
              </a:rPr>
              <a:t>rule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/>
              <a:t>RULE-</a:t>
            </a:r>
            <a:r>
              <a:rPr dirty="0" sz="2000"/>
              <a:t>MATCH(</a:t>
            </a:r>
            <a:r>
              <a:rPr dirty="0" sz="2000" i="1">
                <a:latin typeface="Arial"/>
                <a:cs typeface="Arial"/>
              </a:rPr>
              <a:t>state</a:t>
            </a:r>
            <a:r>
              <a:rPr dirty="0" sz="2000"/>
              <a:t>,</a:t>
            </a:r>
            <a:r>
              <a:rPr dirty="0" sz="2000" spc="-40"/>
              <a:t> </a:t>
            </a:r>
            <a:r>
              <a:rPr dirty="0" sz="2000" spc="-10" i="1">
                <a:latin typeface="Arial"/>
                <a:cs typeface="Arial"/>
              </a:rPr>
              <a:t>rules</a:t>
            </a:r>
            <a:r>
              <a:rPr dirty="0" sz="2000" spc="-10"/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Arial"/>
                <a:cs typeface="Arial"/>
              </a:rPr>
              <a:t>action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0"/>
              <a:t>RULE-</a:t>
            </a:r>
            <a:r>
              <a:rPr dirty="0" sz="2000" spc="-10"/>
              <a:t>ACTION[</a:t>
            </a:r>
            <a:r>
              <a:rPr dirty="0" sz="2000" spc="-10" i="1">
                <a:latin typeface="Arial"/>
                <a:cs typeface="Arial"/>
              </a:rPr>
              <a:t>rule</a:t>
            </a:r>
            <a:r>
              <a:rPr dirty="0" sz="2000" spc="-10"/>
              <a:t>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b="1">
                <a:latin typeface="Arial"/>
                <a:cs typeface="Arial"/>
              </a:rPr>
              <a:t>return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dựa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5"/>
              <a:t> </a:t>
            </a:r>
            <a:r>
              <a:rPr dirty="0"/>
              <a:t>mục</a:t>
            </a:r>
            <a:r>
              <a:rPr dirty="0" spc="-45"/>
              <a:t> </a:t>
            </a:r>
            <a:r>
              <a:rPr dirty="0"/>
              <a:t>tiêu</a:t>
            </a:r>
            <a:r>
              <a:rPr dirty="0" spc="-5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854200"/>
            <a:ext cx="8065770" cy="401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ts val="2875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Biết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chưa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đủ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0"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  <a:p>
            <a:pPr marL="281940">
              <a:lnSpc>
                <a:spcPts val="2875"/>
              </a:lnSpc>
            </a:pP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thêm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tiêu</a:t>
            </a:r>
            <a:endParaRPr sz="2400">
              <a:latin typeface="Arial"/>
              <a:cs typeface="Arial"/>
            </a:endParaRPr>
          </a:p>
          <a:p>
            <a:pPr lvl="1" marL="636905" marR="5080" indent="-17653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8175" algn="l"/>
              </a:tabLst>
            </a:pP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taxi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rẽ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trái,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thẳng</a:t>
            </a:r>
            <a:endParaRPr sz="2000">
              <a:latin typeface="Arial"/>
              <a:cs typeface="Arial"/>
            </a:endParaRPr>
          </a:p>
          <a:p>
            <a:pPr lvl="1" marL="636905" indent="-17653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6905" algn="l"/>
              </a:tabLst>
            </a:pP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tiêu: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taxi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khách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tiêu</a:t>
            </a:r>
            <a:endParaRPr sz="2400">
              <a:latin typeface="Arial"/>
              <a:cs typeface="Arial"/>
            </a:endParaRPr>
          </a:p>
          <a:p>
            <a:pPr lvl="1" marL="636905" indent="-17653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6905" algn="l"/>
              </a:tabLst>
            </a:pP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dõi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trường</a:t>
            </a:r>
            <a:endParaRPr sz="2000">
              <a:latin typeface="Arial"/>
              <a:cs typeface="Arial"/>
            </a:endParaRPr>
          </a:p>
          <a:p>
            <a:pPr lvl="1" marL="636905" indent="-17653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6905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được)</a:t>
            </a:r>
            <a:endParaRPr sz="2000">
              <a:latin typeface="Arial"/>
              <a:cs typeface="Arial"/>
            </a:endParaRPr>
          </a:p>
          <a:p>
            <a:pPr lvl="1" marL="636905" indent="-17653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6905" algn="l"/>
              </a:tabLst>
            </a:pPr>
            <a:r>
              <a:rPr dirty="0" sz="2000">
                <a:latin typeface="Arial"/>
                <a:cs typeface="Arial"/>
              </a:rPr>
              <a:t>Chọn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(rốt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cuộc)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tiêu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dựa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45"/>
              <a:t> </a:t>
            </a:r>
            <a:r>
              <a:rPr dirty="0"/>
              <a:t>mục</a:t>
            </a:r>
            <a:r>
              <a:rPr dirty="0" spc="-40"/>
              <a:t> </a:t>
            </a:r>
            <a:r>
              <a:rPr dirty="0"/>
              <a:t>tiêu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436369"/>
            <a:ext cx="9144000" cy="5097780"/>
            <a:chOff x="457200" y="1436369"/>
            <a:chExt cx="9144000" cy="509778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828799"/>
              <a:ext cx="7391400" cy="470535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50"/>
              <a:t> </a:t>
            </a:r>
            <a:r>
              <a:rPr dirty="0"/>
              <a:t>dựa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50"/>
              <a:t> </a:t>
            </a:r>
            <a:r>
              <a:rPr dirty="0"/>
              <a:t>lợi</a:t>
            </a:r>
            <a:r>
              <a:rPr dirty="0" spc="-50"/>
              <a:t> </a:t>
            </a:r>
            <a:r>
              <a:rPr dirty="0"/>
              <a:t>ích</a:t>
            </a:r>
            <a:r>
              <a:rPr dirty="0" spc="-5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956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Trong</a:t>
            </a:r>
            <a:r>
              <a:rPr dirty="0" spc="-60"/>
              <a:t> </a:t>
            </a:r>
            <a:r>
              <a:rPr dirty="0"/>
              <a:t>nhiều</a:t>
            </a:r>
            <a:r>
              <a:rPr dirty="0" spc="-45"/>
              <a:t> </a:t>
            </a:r>
            <a:r>
              <a:rPr dirty="0"/>
              <a:t>môi</a:t>
            </a:r>
            <a:r>
              <a:rPr dirty="0" spc="-50"/>
              <a:t> </a:t>
            </a:r>
            <a:r>
              <a:rPr dirty="0"/>
              <a:t>trường,</a:t>
            </a:r>
            <a:r>
              <a:rPr dirty="0" spc="-50"/>
              <a:t> </a:t>
            </a:r>
            <a:r>
              <a:rPr dirty="0"/>
              <a:t>thông</a:t>
            </a:r>
            <a:r>
              <a:rPr dirty="0" spc="-55"/>
              <a:t> </a:t>
            </a:r>
            <a:r>
              <a:rPr dirty="0"/>
              <a:t>tin</a:t>
            </a:r>
            <a:r>
              <a:rPr dirty="0" spc="-50"/>
              <a:t> </a:t>
            </a:r>
            <a:r>
              <a:rPr dirty="0"/>
              <a:t>về</a:t>
            </a:r>
            <a:r>
              <a:rPr dirty="0" spc="-60"/>
              <a:t> </a:t>
            </a:r>
            <a:r>
              <a:rPr dirty="0"/>
              <a:t>các</a:t>
            </a:r>
            <a:r>
              <a:rPr dirty="0" spc="-65"/>
              <a:t> </a:t>
            </a:r>
            <a:r>
              <a:rPr dirty="0"/>
              <a:t>mục</a:t>
            </a:r>
            <a:r>
              <a:rPr dirty="0" spc="-55"/>
              <a:t> </a:t>
            </a:r>
            <a:r>
              <a:rPr dirty="0"/>
              <a:t>tiêu</a:t>
            </a:r>
            <a:r>
              <a:rPr dirty="0" spc="-55"/>
              <a:t> </a:t>
            </a:r>
            <a:r>
              <a:rPr dirty="0" spc="-10"/>
              <a:t>không</a:t>
            </a:r>
          </a:p>
          <a:p>
            <a:pPr marL="281940">
              <a:lnSpc>
                <a:spcPct val="100000"/>
              </a:lnSpc>
            </a:pPr>
            <a:r>
              <a:rPr dirty="0"/>
              <a:t>đủ</a:t>
            </a:r>
            <a:r>
              <a:rPr dirty="0" spc="-55"/>
              <a:t> </a:t>
            </a:r>
            <a:r>
              <a:rPr dirty="0"/>
              <a:t>để</a:t>
            </a:r>
            <a:r>
              <a:rPr dirty="0" spc="-40"/>
              <a:t> </a:t>
            </a:r>
            <a:r>
              <a:rPr dirty="0"/>
              <a:t>đánh</a:t>
            </a:r>
            <a:r>
              <a:rPr dirty="0" spc="-35"/>
              <a:t> </a:t>
            </a:r>
            <a:r>
              <a:rPr dirty="0"/>
              <a:t>giá</a:t>
            </a:r>
            <a:r>
              <a:rPr dirty="0" spc="-45"/>
              <a:t> </a:t>
            </a:r>
            <a:r>
              <a:rPr dirty="0"/>
              <a:t>hiệu</a:t>
            </a:r>
            <a:r>
              <a:rPr dirty="0" spc="-40"/>
              <a:t> </a:t>
            </a:r>
            <a:r>
              <a:rPr dirty="0"/>
              <a:t>quả</a:t>
            </a:r>
            <a:r>
              <a:rPr dirty="0" spc="-40"/>
              <a:t> </a:t>
            </a:r>
            <a:r>
              <a:rPr dirty="0"/>
              <a:t>của</a:t>
            </a:r>
            <a:r>
              <a:rPr dirty="0" spc="-45"/>
              <a:t> </a:t>
            </a:r>
            <a:r>
              <a:rPr dirty="0"/>
              <a:t>các</a:t>
            </a:r>
            <a:r>
              <a:rPr dirty="0" spc="-50"/>
              <a:t> </a:t>
            </a:r>
            <a:r>
              <a:rPr dirty="0"/>
              <a:t>hành</a:t>
            </a:r>
            <a:r>
              <a:rPr dirty="0" spc="-35"/>
              <a:t> </a:t>
            </a:r>
            <a:r>
              <a:rPr dirty="0" spc="-20"/>
              <a:t>động</a:t>
            </a:r>
          </a:p>
          <a:p>
            <a:pPr lvl="1" marL="636905" marR="112395" indent="-17653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8175" algn="l"/>
              </a:tabLst>
            </a:pP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taxi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(tức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tiêu)</a:t>
            </a:r>
            <a:endParaRPr sz="2000">
              <a:latin typeface="Arial"/>
              <a:cs typeface="Arial"/>
            </a:endParaRPr>
          </a:p>
          <a:p>
            <a:pPr lvl="1" marL="636905" marR="189230" indent="-17653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8175" algn="l"/>
              </a:tabLst>
            </a:pPr>
            <a:r>
              <a:rPr dirty="0" sz="2000">
                <a:latin typeface="Arial"/>
                <a:cs typeface="Arial"/>
              </a:rPr>
              <a:t>Nhưng: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nhanh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tin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cậy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thấp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hơn?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Cần</a:t>
            </a:r>
            <a:r>
              <a:rPr dirty="0" spc="-35"/>
              <a:t> </a:t>
            </a:r>
            <a:r>
              <a:rPr dirty="0"/>
              <a:t>sự</a:t>
            </a:r>
            <a:r>
              <a:rPr dirty="0" spc="-35"/>
              <a:t> </a:t>
            </a:r>
            <a:r>
              <a:rPr dirty="0"/>
              <a:t>đánh</a:t>
            </a:r>
            <a:r>
              <a:rPr dirty="0" spc="-20"/>
              <a:t> </a:t>
            </a:r>
            <a:r>
              <a:rPr dirty="0"/>
              <a:t>giá</a:t>
            </a:r>
            <a:r>
              <a:rPr dirty="0" spc="-25"/>
              <a:t> </a:t>
            </a:r>
            <a:r>
              <a:rPr dirty="0"/>
              <a:t>lợi</a:t>
            </a:r>
            <a:r>
              <a:rPr dirty="0" spc="-30"/>
              <a:t> </a:t>
            </a:r>
            <a:r>
              <a:rPr dirty="0"/>
              <a:t>ích</a:t>
            </a:r>
            <a:r>
              <a:rPr dirty="0" spc="-35"/>
              <a:t> </a:t>
            </a:r>
            <a:r>
              <a:rPr dirty="0"/>
              <a:t>đối</a:t>
            </a:r>
            <a:r>
              <a:rPr dirty="0" spc="-25"/>
              <a:t> </a:t>
            </a:r>
            <a:r>
              <a:rPr dirty="0"/>
              <a:t>với</a:t>
            </a:r>
            <a:r>
              <a:rPr dirty="0" spc="-35"/>
              <a:t> </a:t>
            </a:r>
            <a:r>
              <a:rPr dirty="0"/>
              <a:t>tác</a:t>
            </a:r>
            <a:r>
              <a:rPr dirty="0" spc="-40"/>
              <a:t> </a:t>
            </a:r>
            <a:r>
              <a:rPr dirty="0" spc="-25"/>
              <a:t>tử</a:t>
            </a: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Hàm</a:t>
            </a:r>
            <a:r>
              <a:rPr dirty="0" spc="-55"/>
              <a:t> </a:t>
            </a:r>
            <a:r>
              <a:rPr dirty="0"/>
              <a:t>lợi</a:t>
            </a:r>
            <a:r>
              <a:rPr dirty="0" spc="-50"/>
              <a:t> </a:t>
            </a:r>
            <a:r>
              <a:rPr dirty="0"/>
              <a:t>ích</a:t>
            </a:r>
            <a:r>
              <a:rPr dirty="0" spc="-50"/>
              <a:t> </a:t>
            </a:r>
            <a:r>
              <a:rPr dirty="0"/>
              <a:t>(utility</a:t>
            </a:r>
            <a:r>
              <a:rPr dirty="0" spc="-50"/>
              <a:t> </a:t>
            </a:r>
            <a:r>
              <a:rPr dirty="0" spc="-10"/>
              <a:t>function)</a:t>
            </a:r>
          </a:p>
          <a:p>
            <a:pPr lvl="1" marL="636905" marR="194945" indent="-17653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8175" algn="l"/>
              </a:tabLst>
            </a:pPr>
            <a:r>
              <a:rPr dirty="0" sz="2000">
                <a:latin typeface="Arial"/>
                <a:cs typeface="Arial"/>
              </a:rPr>
              <a:t>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chuỗi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trường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lợi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ích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50"/>
              <a:t> </a:t>
            </a:r>
            <a:r>
              <a:rPr dirty="0"/>
              <a:t>dựa</a:t>
            </a:r>
            <a:r>
              <a:rPr dirty="0" spc="-50"/>
              <a:t> </a:t>
            </a:r>
            <a:r>
              <a:rPr dirty="0"/>
              <a:t>trên</a:t>
            </a:r>
            <a:r>
              <a:rPr dirty="0" spc="-50"/>
              <a:t> </a:t>
            </a:r>
            <a:r>
              <a:rPr dirty="0"/>
              <a:t>lợi</a:t>
            </a:r>
            <a:r>
              <a:rPr dirty="0" spc="-55"/>
              <a:t> </a:t>
            </a:r>
            <a:r>
              <a:rPr dirty="0"/>
              <a:t>ích</a:t>
            </a:r>
            <a:r>
              <a:rPr dirty="0" spc="-5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436369"/>
            <a:ext cx="9144000" cy="5021580"/>
            <a:chOff x="457200" y="1436369"/>
            <a:chExt cx="9144000" cy="502158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752599"/>
              <a:ext cx="7391400" cy="470535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65"/>
              <a:t> </a:t>
            </a:r>
            <a:r>
              <a:rPr dirty="0"/>
              <a:t>tử</a:t>
            </a:r>
            <a:r>
              <a:rPr dirty="0" spc="-70"/>
              <a:t> </a:t>
            </a:r>
            <a:r>
              <a:rPr dirty="0"/>
              <a:t>có</a:t>
            </a:r>
            <a:r>
              <a:rPr dirty="0" spc="-70"/>
              <a:t> </a:t>
            </a:r>
            <a:r>
              <a:rPr dirty="0"/>
              <a:t>khả</a:t>
            </a:r>
            <a:r>
              <a:rPr dirty="0" spc="-55"/>
              <a:t> </a:t>
            </a:r>
            <a:r>
              <a:rPr dirty="0"/>
              <a:t>năng</a:t>
            </a:r>
            <a:r>
              <a:rPr dirty="0" spc="-65"/>
              <a:t> </a:t>
            </a:r>
            <a:r>
              <a:rPr dirty="0"/>
              <a:t>học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956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Khả</a:t>
            </a:r>
            <a:r>
              <a:rPr dirty="0" spc="-55"/>
              <a:t> </a:t>
            </a:r>
            <a:r>
              <a:rPr dirty="0"/>
              <a:t>năng</a:t>
            </a:r>
            <a:r>
              <a:rPr dirty="0" spc="-35"/>
              <a:t> </a:t>
            </a:r>
            <a:r>
              <a:rPr dirty="0"/>
              <a:t>học</a:t>
            </a:r>
            <a:r>
              <a:rPr dirty="0" spc="-40"/>
              <a:t> </a:t>
            </a:r>
            <a:r>
              <a:rPr dirty="0"/>
              <a:t>cho</a:t>
            </a:r>
            <a:r>
              <a:rPr dirty="0" spc="-40"/>
              <a:t> </a:t>
            </a:r>
            <a:r>
              <a:rPr dirty="0"/>
              <a:t>phép</a:t>
            </a:r>
            <a:r>
              <a:rPr dirty="0" spc="-40"/>
              <a:t> </a:t>
            </a:r>
            <a:r>
              <a:rPr dirty="0"/>
              <a:t>tác</a:t>
            </a:r>
            <a:r>
              <a:rPr dirty="0" spc="-40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cải</a:t>
            </a:r>
            <a:r>
              <a:rPr dirty="0" spc="-50"/>
              <a:t> </a:t>
            </a:r>
            <a:r>
              <a:rPr dirty="0"/>
              <a:t>thiện</a:t>
            </a:r>
            <a:r>
              <a:rPr dirty="0" spc="-40"/>
              <a:t> </a:t>
            </a:r>
            <a:r>
              <a:rPr dirty="0"/>
              <a:t>hiệu</a:t>
            </a:r>
            <a:r>
              <a:rPr dirty="0" spc="-35"/>
              <a:t> </a:t>
            </a:r>
            <a:r>
              <a:rPr dirty="0"/>
              <a:t>quả</a:t>
            </a:r>
            <a:r>
              <a:rPr dirty="0" spc="-40"/>
              <a:t> </a:t>
            </a:r>
            <a:r>
              <a:rPr dirty="0" spc="-20"/>
              <a:t>hoạt</a:t>
            </a:r>
          </a:p>
          <a:p>
            <a:pPr marL="281940">
              <a:lnSpc>
                <a:spcPct val="100000"/>
              </a:lnSpc>
            </a:pPr>
            <a:r>
              <a:rPr dirty="0"/>
              <a:t>động</a:t>
            </a:r>
            <a:r>
              <a:rPr dirty="0" spc="-50"/>
              <a:t> </a:t>
            </a:r>
            <a:r>
              <a:rPr dirty="0"/>
              <a:t>của</a:t>
            </a:r>
            <a:r>
              <a:rPr dirty="0" spc="-50"/>
              <a:t> </a:t>
            </a:r>
            <a:r>
              <a:rPr dirty="0" spc="-25"/>
              <a:t>nó</a:t>
            </a:r>
          </a:p>
          <a:p>
            <a:pPr marL="28130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/>
              <a:t>4</a:t>
            </a:r>
            <a:r>
              <a:rPr dirty="0" spc="-55"/>
              <a:t> </a:t>
            </a:r>
            <a:r>
              <a:rPr dirty="0"/>
              <a:t>thành</a:t>
            </a:r>
            <a:r>
              <a:rPr dirty="0" spc="-30"/>
              <a:t> </a:t>
            </a:r>
            <a:r>
              <a:rPr dirty="0"/>
              <a:t>phần</a:t>
            </a:r>
            <a:r>
              <a:rPr dirty="0" spc="-35"/>
              <a:t> </a:t>
            </a:r>
            <a:r>
              <a:rPr dirty="0"/>
              <a:t>tạo</a:t>
            </a:r>
            <a:r>
              <a:rPr dirty="0" spc="-40"/>
              <a:t> </a:t>
            </a:r>
            <a:r>
              <a:rPr dirty="0"/>
              <a:t>nên</a:t>
            </a:r>
            <a:r>
              <a:rPr dirty="0" spc="-35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tử</a:t>
            </a:r>
            <a:r>
              <a:rPr dirty="0" spc="-40"/>
              <a:t> </a:t>
            </a:r>
            <a:r>
              <a:rPr dirty="0"/>
              <a:t>có</a:t>
            </a:r>
            <a:r>
              <a:rPr dirty="0" spc="-50"/>
              <a:t> </a:t>
            </a:r>
            <a:r>
              <a:rPr dirty="0"/>
              <a:t>khả</a:t>
            </a:r>
            <a:r>
              <a:rPr dirty="0" spc="-40"/>
              <a:t> </a:t>
            </a:r>
            <a:r>
              <a:rPr dirty="0"/>
              <a:t>năng</a:t>
            </a:r>
            <a:r>
              <a:rPr dirty="0" spc="-35"/>
              <a:t> </a:t>
            </a:r>
            <a:r>
              <a:rPr dirty="0" spc="-25"/>
              <a:t>học</a:t>
            </a:r>
          </a:p>
          <a:p>
            <a:pPr lvl="1" marL="608965" indent="-26987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hành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động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đảm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nhiệm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lựa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chọn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(bình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luận):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học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giúp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thiện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/>
              <a:t>đánh</a:t>
            </a:r>
            <a:r>
              <a:rPr dirty="0" sz="2000" spc="-45"/>
              <a:t> </a:t>
            </a:r>
            <a:r>
              <a:rPr dirty="0" sz="2000"/>
              <a:t>giá,</a:t>
            </a:r>
            <a:r>
              <a:rPr dirty="0" sz="2000" spc="-40"/>
              <a:t> </a:t>
            </a:r>
            <a:r>
              <a:rPr dirty="0" sz="2000"/>
              <a:t>để</a:t>
            </a:r>
            <a:r>
              <a:rPr dirty="0" sz="2000" spc="-40"/>
              <a:t> </a:t>
            </a:r>
            <a:r>
              <a:rPr dirty="0" sz="2000"/>
              <a:t>thay</a:t>
            </a:r>
            <a:r>
              <a:rPr dirty="0" sz="2000" spc="-50"/>
              <a:t> </a:t>
            </a:r>
            <a:r>
              <a:rPr dirty="0" sz="2000"/>
              <a:t>đổi</a:t>
            </a:r>
            <a:r>
              <a:rPr dirty="0" sz="2000" spc="-35"/>
              <a:t> </a:t>
            </a:r>
            <a:r>
              <a:rPr dirty="0" sz="2000"/>
              <a:t>(cải</a:t>
            </a:r>
            <a:r>
              <a:rPr dirty="0" sz="2000" spc="-40"/>
              <a:t> </a:t>
            </a:r>
            <a:r>
              <a:rPr dirty="0" sz="2000"/>
              <a:t>thiện)</a:t>
            </a:r>
            <a:r>
              <a:rPr dirty="0" sz="2000" spc="-40"/>
              <a:t> </a:t>
            </a:r>
            <a:r>
              <a:rPr dirty="0" sz="2000"/>
              <a:t>thành</a:t>
            </a:r>
            <a:r>
              <a:rPr dirty="0" sz="2000" spc="-45"/>
              <a:t> </a:t>
            </a:r>
            <a:r>
              <a:rPr dirty="0" sz="2000"/>
              <a:t>phần</a:t>
            </a:r>
            <a:r>
              <a:rPr dirty="0" sz="2000" spc="-35"/>
              <a:t> </a:t>
            </a:r>
            <a:r>
              <a:rPr dirty="0" sz="2000"/>
              <a:t>hành</a:t>
            </a:r>
            <a:r>
              <a:rPr dirty="0" sz="2000" spc="-40"/>
              <a:t> </a:t>
            </a:r>
            <a:r>
              <a:rPr dirty="0" sz="2000" spc="-20"/>
              <a:t>động</a:t>
            </a:r>
            <a:endParaRPr sz="2000"/>
          </a:p>
          <a:p>
            <a:pPr lvl="1" marL="608965" indent="-26987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sản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sinh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kinh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nghiệm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nhiệm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vụ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hành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/>
              <a:t>động</a:t>
            </a:r>
            <a:r>
              <a:rPr dirty="0" sz="2000" spc="-45"/>
              <a:t> </a:t>
            </a:r>
            <a:r>
              <a:rPr dirty="0" sz="2000"/>
              <a:t>giúp</a:t>
            </a:r>
            <a:r>
              <a:rPr dirty="0" sz="2000" spc="-35"/>
              <a:t> </a:t>
            </a:r>
            <a:r>
              <a:rPr dirty="0" sz="2000"/>
              <a:t>sản</a:t>
            </a:r>
            <a:r>
              <a:rPr dirty="0" sz="2000" spc="-50"/>
              <a:t> </a:t>
            </a:r>
            <a:r>
              <a:rPr dirty="0" sz="2000"/>
              <a:t>sinh</a:t>
            </a:r>
            <a:r>
              <a:rPr dirty="0" sz="2000" spc="-35"/>
              <a:t> </a:t>
            </a:r>
            <a:r>
              <a:rPr dirty="0" sz="2000"/>
              <a:t>ra</a:t>
            </a:r>
            <a:r>
              <a:rPr dirty="0" sz="2000" spc="-50"/>
              <a:t> </a:t>
            </a:r>
            <a:r>
              <a:rPr dirty="0" sz="2000"/>
              <a:t>(dẫn</a:t>
            </a:r>
            <a:r>
              <a:rPr dirty="0" sz="2000" spc="-45"/>
              <a:t> </a:t>
            </a:r>
            <a:r>
              <a:rPr dirty="0" sz="2000"/>
              <a:t>đến)</a:t>
            </a:r>
            <a:r>
              <a:rPr dirty="0" sz="2000" spc="-35"/>
              <a:t> </a:t>
            </a:r>
            <a:r>
              <a:rPr dirty="0" sz="2000"/>
              <a:t>các</a:t>
            </a:r>
            <a:r>
              <a:rPr dirty="0" sz="2000" spc="-50"/>
              <a:t> </a:t>
            </a:r>
            <a:r>
              <a:rPr dirty="0" sz="2000"/>
              <a:t>kinh</a:t>
            </a:r>
            <a:r>
              <a:rPr dirty="0" sz="2000" spc="-40"/>
              <a:t> </a:t>
            </a:r>
            <a:r>
              <a:rPr dirty="0" sz="2000"/>
              <a:t>nghiệm</a:t>
            </a:r>
            <a:r>
              <a:rPr dirty="0" sz="2000" spc="-30"/>
              <a:t> </a:t>
            </a:r>
            <a:r>
              <a:rPr dirty="0" sz="2000" spc="-25"/>
              <a:t>mới</a:t>
            </a:r>
            <a:endParaRPr sz="2000"/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60"/>
              <a:t> </a:t>
            </a:r>
            <a:r>
              <a:rPr dirty="0"/>
              <a:t>tử</a:t>
            </a:r>
            <a:r>
              <a:rPr dirty="0" spc="-65"/>
              <a:t> </a:t>
            </a:r>
            <a:r>
              <a:rPr dirty="0"/>
              <a:t>có</a:t>
            </a:r>
            <a:r>
              <a:rPr dirty="0" spc="-65"/>
              <a:t> </a:t>
            </a:r>
            <a:r>
              <a:rPr dirty="0"/>
              <a:t>khả</a:t>
            </a:r>
            <a:r>
              <a:rPr dirty="0" spc="-50"/>
              <a:t> </a:t>
            </a:r>
            <a:r>
              <a:rPr dirty="0"/>
              <a:t>năng</a:t>
            </a:r>
            <a:r>
              <a:rPr dirty="0" spc="-50"/>
              <a:t> </a:t>
            </a:r>
            <a:r>
              <a:rPr dirty="0"/>
              <a:t>học</a:t>
            </a:r>
            <a:r>
              <a:rPr dirty="0" spc="-55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436369"/>
            <a:ext cx="9144000" cy="5101590"/>
            <a:chOff x="457200" y="1436369"/>
            <a:chExt cx="9144000" cy="5101590"/>
          </a:xfrm>
        </p:grpSpPr>
        <p:sp>
          <p:nvSpPr>
            <p:cNvPr id="4" name="object 4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752599"/>
              <a:ext cx="6812280" cy="4785360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60"/>
              <a:t> </a:t>
            </a:r>
            <a:r>
              <a:rPr dirty="0"/>
              <a:t>tử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60"/>
              <a:t> </a:t>
            </a:r>
            <a:r>
              <a:rPr dirty="0"/>
              <a:t>Định</a:t>
            </a:r>
            <a:r>
              <a:rPr dirty="0" spc="-50"/>
              <a:t> </a:t>
            </a:r>
            <a:r>
              <a:rPr dirty="0" spc="-10"/>
              <a:t>nghĩa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93139" y="1777999"/>
            <a:ext cx="8003540" cy="475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10795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i="1">
                <a:latin typeface="Arial"/>
                <a:cs typeface="Arial"/>
              </a:rPr>
              <a:t>Tác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tử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gì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(con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máy,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software </a:t>
            </a:r>
            <a:r>
              <a:rPr dirty="0" sz="2200">
                <a:latin typeface="Arial"/>
                <a:cs typeface="Arial"/>
              </a:rPr>
              <a:t>robots,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bộ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ổn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nhiệt,…)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khả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năng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cảm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nhận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(nhận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biết)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môi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trường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xung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các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bộ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phận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cảm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biến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(sensors)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hành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động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phù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thông </a:t>
            </a:r>
            <a:r>
              <a:rPr dirty="0" sz="2200">
                <a:latin typeface="Arial"/>
                <a:cs typeface="Arial"/>
              </a:rPr>
              <a:t>qua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các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bộ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phận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hoạt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động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(actuators)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người</a:t>
            </a:r>
            <a:endParaRPr sz="22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mắt,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tai,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lvl="1" marL="680720" marR="85725" indent="-220979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tay,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chân,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miệng,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cơ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máy</a:t>
            </a:r>
            <a:endParaRPr sz="2200">
              <a:latin typeface="Arial"/>
              <a:cs typeface="Arial"/>
            </a:endParaRPr>
          </a:p>
          <a:p>
            <a:pPr lvl="1" marL="731520" marR="5080" indent="-27178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máy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(cameras),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tìm </a:t>
            </a:r>
            <a:r>
              <a:rPr dirty="0" sz="2000">
                <a:latin typeface="Arial"/>
                <a:cs typeface="Arial"/>
              </a:rPr>
              <a:t>tín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hồng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ngoại</a:t>
            </a:r>
            <a:endParaRPr sz="20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phận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(motors)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Cơ</a:t>
            </a:r>
            <a:r>
              <a:rPr dirty="0" spc="-45"/>
              <a:t> </a:t>
            </a:r>
            <a:r>
              <a:rPr dirty="0"/>
              <a:t>sở</a:t>
            </a:r>
            <a:r>
              <a:rPr dirty="0" spc="-40"/>
              <a:t> </a:t>
            </a:r>
            <a:r>
              <a:rPr dirty="0"/>
              <a:t>tri</a:t>
            </a:r>
            <a:r>
              <a:rPr dirty="0" spc="-40"/>
              <a:t> </a:t>
            </a:r>
            <a:r>
              <a:rPr dirty="0"/>
              <a:t>thức</a:t>
            </a:r>
            <a:r>
              <a:rPr dirty="0" spc="-30"/>
              <a:t> </a:t>
            </a:r>
            <a:r>
              <a:rPr dirty="0"/>
              <a:t>của</a:t>
            </a:r>
            <a:r>
              <a:rPr dirty="0" spc="-30"/>
              <a:t> </a:t>
            </a:r>
            <a:r>
              <a:rPr dirty="0"/>
              <a:t>tác</a:t>
            </a:r>
            <a:r>
              <a:rPr dirty="0" spc="-30"/>
              <a:t> </a:t>
            </a:r>
            <a:r>
              <a:rPr dirty="0" spc="-35"/>
              <a:t>tử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01799"/>
            <a:ext cx="8070215" cy="4824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9055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(a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knowledge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base)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đề </a:t>
            </a:r>
            <a:r>
              <a:rPr dirty="0" sz="2200">
                <a:latin typeface="Arial"/>
                <a:cs typeface="Arial"/>
              </a:rPr>
              <a:t>(phát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biểu)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ngôn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hình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thức, </a:t>
            </a:r>
            <a:r>
              <a:rPr dirty="0" sz="2200">
                <a:latin typeface="Arial"/>
                <a:cs typeface="Arial"/>
              </a:rPr>
              <a:t>cung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biết)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khai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(mà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hữu)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trình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đưa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động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xem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ở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mức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những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gì?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mục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tiêu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gì?</a:t>
            </a:r>
            <a:endParaRPr sz="18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Cài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đặt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hệ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thống: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liệu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sở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 thức?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thuật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này?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khả</a:t>
            </a:r>
            <a:r>
              <a:rPr dirty="0" sz="2200" spc="-20">
                <a:latin typeface="Arial"/>
                <a:cs typeface="Arial"/>
              </a:rPr>
              <a:t> năng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Thu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thập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(cập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nhật)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mới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Cập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nhật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(bên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trường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xung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quanh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Suy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thuộc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ẩn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trường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xung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quanh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Suy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luận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hợp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Đa</a:t>
            </a:r>
            <a:r>
              <a:rPr dirty="0" spc="-35"/>
              <a:t> </a:t>
            </a:r>
            <a:r>
              <a:rPr dirty="0"/>
              <a:t>tác</a:t>
            </a:r>
            <a:r>
              <a:rPr dirty="0" spc="-35"/>
              <a:t> </a:t>
            </a:r>
            <a:r>
              <a:rPr dirty="0"/>
              <a:t>tử</a:t>
            </a:r>
            <a:r>
              <a:rPr dirty="0" spc="-40"/>
              <a:t> </a:t>
            </a:r>
            <a:r>
              <a:rPr dirty="0" spc="-25"/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77238"/>
            <a:ext cx="8005445" cy="3669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654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3481704" algn="l"/>
              </a:tabLst>
            </a:pP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Cộng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(hợp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tác)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Cạnh </a:t>
            </a:r>
            <a:r>
              <a:rPr dirty="0" sz="2400" spc="-2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tranh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(đối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kháng)</a:t>
            </a:r>
            <a:r>
              <a:rPr dirty="0" sz="2400" spc="-1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280670" marR="107950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tế,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luôn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đổi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nhật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cộng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tác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sẻ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hoặch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8018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Lập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nhóm)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trò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tennis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192379" y="5802121"/>
            <a:ext cx="4737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nhiệm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vụ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20038" y="5344616"/>
            <a:ext cx="2689860" cy="1092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đôi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tác: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Đa</a:t>
            </a:r>
            <a:r>
              <a:rPr dirty="0" spc="-35"/>
              <a:t> </a:t>
            </a:r>
            <a:r>
              <a:rPr dirty="0"/>
              <a:t>tác</a:t>
            </a:r>
            <a:r>
              <a:rPr dirty="0" spc="-35"/>
              <a:t> </a:t>
            </a:r>
            <a:r>
              <a:rPr dirty="0"/>
              <a:t>tử</a:t>
            </a:r>
            <a:r>
              <a:rPr dirty="0" spc="-40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683875"/>
            <a:ext cx="8031480" cy="36099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cạnh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tranh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cờ</a:t>
            </a:r>
            <a:endParaRPr sz="2000">
              <a:latin typeface="Arial"/>
              <a:cs typeface="Arial"/>
            </a:endParaRPr>
          </a:p>
          <a:p>
            <a:pPr lvl="1" marL="608965" marR="17018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lvl="1" marL="608965" marR="3295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số)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ảnh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hưởng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hoặch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thân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nó</a:t>
            </a:r>
            <a:endParaRPr sz="2000">
              <a:latin typeface="Arial"/>
              <a:cs typeface="Arial"/>
            </a:endParaRPr>
          </a:p>
          <a:p>
            <a:pPr lvl="1" marL="608965" marR="71818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ảnh </a:t>
            </a:r>
            <a:r>
              <a:rPr dirty="0" sz="2000">
                <a:latin typeface="Arial"/>
                <a:cs typeface="Arial"/>
              </a:rPr>
              <a:t>hưởng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50"/>
              <a:t> </a:t>
            </a:r>
            <a:r>
              <a:rPr dirty="0"/>
              <a:t>tử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/>
              <a:t>Tổng</a:t>
            </a:r>
            <a:r>
              <a:rPr dirty="0" spc="-45"/>
              <a:t> </a:t>
            </a:r>
            <a:r>
              <a:rPr dirty="0" spc="-25"/>
              <a:t>kết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93139" y="1777999"/>
            <a:ext cx="8032115" cy="327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19304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tương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bộ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phận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cảm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bộ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phận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động</a:t>
            </a:r>
            <a:endParaRPr sz="2200">
              <a:latin typeface="Arial"/>
              <a:cs typeface="Arial"/>
            </a:endParaRPr>
          </a:p>
          <a:p>
            <a:pPr marL="281940" marR="447040" indent="-269875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Hàm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tả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trong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tình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huống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cực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hóa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quả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hoạt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nó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chương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cài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đặt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(thực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hàm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PEAS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công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việc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7195184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trường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dựa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tiêu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chí:</a:t>
            </a:r>
            <a:r>
              <a:rPr dirty="0" sz="2200">
                <a:latin typeface="Arial"/>
                <a:cs typeface="Arial"/>
              </a:rPr>
              <a:t>	Có </a:t>
            </a:r>
            <a:r>
              <a:rPr dirty="0" sz="2200" spc="-25">
                <a:latin typeface="Arial"/>
                <a:cs typeface="Arial"/>
              </a:rPr>
              <a:t>thể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62888" y="5031740"/>
            <a:ext cx="76371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quan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được?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định?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đoạn?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tĩnh?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Rời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rạc?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tử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93139" y="5253024"/>
            <a:ext cx="7519670" cy="92456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00"/>
              </a:spcBef>
            </a:pPr>
            <a:r>
              <a:rPr dirty="0" sz="2200">
                <a:latin typeface="Arial"/>
                <a:cs typeface="Arial"/>
              </a:rPr>
              <a:t>đơn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lẻ?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396303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trúc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tử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bản:</a:t>
            </a:r>
            <a:r>
              <a:rPr dirty="0" sz="2200">
                <a:latin typeface="Arial"/>
                <a:cs typeface="Arial"/>
              </a:rPr>
              <a:t>	Phản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xạ,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Phản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trạng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262888" y="6151879"/>
            <a:ext cx="49676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thái,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Dựa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mục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tiêu,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Dựa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lợi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ích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45"/>
              <a:t> </a:t>
            </a:r>
            <a:r>
              <a:rPr dirty="0"/>
              <a:t>và</a:t>
            </a:r>
            <a:r>
              <a:rPr dirty="0" spc="-45"/>
              <a:t> </a:t>
            </a:r>
            <a:r>
              <a:rPr dirty="0"/>
              <a:t>Môi</a:t>
            </a:r>
            <a:r>
              <a:rPr dirty="0" spc="-50"/>
              <a:t> </a:t>
            </a:r>
            <a:r>
              <a:rPr dirty="0" spc="-10"/>
              <a:t>trường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2211070"/>
            <a:chOff x="457200" y="1436369"/>
            <a:chExt cx="9144000" cy="221107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1752599"/>
              <a:ext cx="4197858" cy="189433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93139" y="3987038"/>
            <a:ext cx="7992109" cy="2671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542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lịch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động:</a:t>
            </a:r>
            <a:endParaRPr sz="2400">
              <a:latin typeface="Arial"/>
              <a:cs typeface="Arial"/>
            </a:endParaRPr>
          </a:p>
          <a:p>
            <a:pPr algn="ctr" marL="77470">
              <a:lnSpc>
                <a:spcPct val="100000"/>
              </a:lnSpc>
              <a:spcBef>
                <a:spcPts val="450"/>
              </a:spcBef>
            </a:pPr>
            <a:r>
              <a:rPr dirty="0" sz="2800" i="1">
                <a:latin typeface="Arial"/>
                <a:cs typeface="Arial"/>
              </a:rPr>
              <a:t>f</a:t>
            </a:r>
            <a:r>
              <a:rPr dirty="0" sz="2800">
                <a:latin typeface="Arial"/>
                <a:cs typeface="Arial"/>
              </a:rPr>
              <a:t>: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i="1">
                <a:latin typeface="Chancery Uralic"/>
                <a:cs typeface="Chancery Uralic"/>
              </a:rPr>
              <a:t>P*</a:t>
            </a:r>
            <a:r>
              <a:rPr dirty="0" sz="2800" spc="155" i="1">
                <a:latin typeface="Chancery Uralic"/>
                <a:cs typeface="Chancery Uralic"/>
              </a:rPr>
              <a:t> </a:t>
            </a:r>
            <a:r>
              <a:rPr dirty="0" sz="2800">
                <a:latin typeface="Symbol"/>
                <a:cs typeface="Symbol"/>
              </a:rPr>
              <a:t>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0" i="1">
                <a:latin typeface="Chancery Uralic"/>
                <a:cs typeface="Chancery Uralic"/>
              </a:rPr>
              <a:t>A</a:t>
            </a:r>
            <a:endParaRPr sz="2800">
              <a:latin typeface="Chancery Uralic"/>
              <a:cs typeface="Chancery Uralic"/>
            </a:endParaRPr>
          </a:p>
          <a:p>
            <a:pPr marL="354965" marR="5080" indent="-342900">
              <a:lnSpc>
                <a:spcPct val="100000"/>
              </a:lnSpc>
              <a:spcBef>
                <a:spcPts val="14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Chương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trình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(chạy)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trúc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Chương</a:t>
            </a:r>
            <a:r>
              <a:rPr dirty="0" sz="2400" spc="-10">
                <a:latin typeface="Arial"/>
                <a:cs typeface="Arial"/>
              </a:rPr>
              <a:t> trình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Ví</a:t>
            </a:r>
            <a:r>
              <a:rPr dirty="0" sz="3800" spc="-40"/>
              <a:t> </a:t>
            </a:r>
            <a:r>
              <a:rPr dirty="0" sz="3800"/>
              <a:t>dụ:</a:t>
            </a:r>
            <a:r>
              <a:rPr dirty="0" sz="3800" spc="-30"/>
              <a:t> </a:t>
            </a:r>
            <a:r>
              <a:rPr dirty="0" sz="3800"/>
              <a:t>Thế</a:t>
            </a:r>
            <a:r>
              <a:rPr dirty="0" sz="3800" spc="-45"/>
              <a:t> </a:t>
            </a:r>
            <a:r>
              <a:rPr dirty="0" sz="3800"/>
              <a:t>giới</a:t>
            </a:r>
            <a:r>
              <a:rPr dirty="0" sz="3800" spc="-35"/>
              <a:t> </a:t>
            </a:r>
            <a:r>
              <a:rPr dirty="0" sz="3800"/>
              <a:t>của</a:t>
            </a:r>
            <a:r>
              <a:rPr dirty="0" sz="3800" spc="-20"/>
              <a:t> </a:t>
            </a:r>
            <a:r>
              <a:rPr dirty="0" sz="3800"/>
              <a:t>máy</a:t>
            </a:r>
            <a:r>
              <a:rPr dirty="0" sz="3800" spc="-25"/>
              <a:t> </a:t>
            </a:r>
            <a:r>
              <a:rPr dirty="0" sz="3800"/>
              <a:t>hút</a:t>
            </a:r>
            <a:r>
              <a:rPr dirty="0" sz="3800" spc="-30"/>
              <a:t> </a:t>
            </a:r>
            <a:r>
              <a:rPr dirty="0" sz="3800" spc="-25"/>
              <a:t>bụi</a:t>
            </a:r>
            <a:endParaRPr sz="3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828800"/>
            <a:ext cx="3686555" cy="188595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93139" y="3988182"/>
            <a:ext cx="8012430" cy="24644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sạch</a:t>
            </a:r>
            <a:r>
              <a:rPr dirty="0" sz="2000" spc="-25">
                <a:latin typeface="Arial"/>
                <a:cs typeface="Arial"/>
              </a:rPr>
              <a:t> sẽ</a:t>
            </a:r>
            <a:endParaRPr sz="20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[A,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Bẩn],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[B,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Sạch]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(máy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hút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bụi)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trái,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hút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bụi,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 </a:t>
            </a:r>
            <a:r>
              <a:rPr dirty="0" sz="2000" spc="-1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cả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7" name="object 7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75"/>
              <a:t> </a:t>
            </a:r>
            <a:r>
              <a:rPr dirty="0"/>
              <a:t>tử</a:t>
            </a:r>
            <a:r>
              <a:rPr dirty="0" spc="-75"/>
              <a:t> </a:t>
            </a:r>
            <a:r>
              <a:rPr dirty="0"/>
              <a:t>máy</a:t>
            </a:r>
            <a:r>
              <a:rPr dirty="0" spc="-65"/>
              <a:t> </a:t>
            </a:r>
            <a:r>
              <a:rPr dirty="0"/>
              <a:t>hút</a:t>
            </a:r>
            <a:r>
              <a:rPr dirty="0" spc="-65"/>
              <a:t> </a:t>
            </a:r>
            <a:r>
              <a:rPr dirty="0" spc="-25"/>
              <a:t>bụi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9169"/>
            </a:xfrm>
            <a:custGeom>
              <a:avLst/>
              <a:gdLst/>
              <a:ahLst/>
              <a:cxnLst/>
              <a:rect l="l" t="t" r="r" b="b"/>
              <a:pathLst>
                <a:path w="8249284" h="979169">
                  <a:moveTo>
                    <a:pt x="7171944" y="697230"/>
                  </a:moveTo>
                  <a:lnTo>
                    <a:pt x="1075944" y="697230"/>
                  </a:lnTo>
                  <a:lnTo>
                    <a:pt x="1075944" y="979170"/>
                  </a:lnTo>
                  <a:lnTo>
                    <a:pt x="7171944" y="979170"/>
                  </a:lnTo>
                  <a:lnTo>
                    <a:pt x="7171944" y="697230"/>
                  </a:lnTo>
                  <a:close/>
                </a:path>
                <a:path w="8249284" h="979169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98904" y="2127503"/>
              <a:ext cx="6109335" cy="288290"/>
            </a:xfrm>
            <a:custGeom>
              <a:avLst/>
              <a:gdLst/>
              <a:ahLst/>
              <a:cxnLst/>
              <a:rect l="l" t="t" r="r" b="b"/>
              <a:pathLst>
                <a:path w="6109334" h="288289">
                  <a:moveTo>
                    <a:pt x="6108954" y="0"/>
                  </a:moveTo>
                  <a:lnTo>
                    <a:pt x="6108954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0" y="288036"/>
                  </a:lnTo>
                  <a:lnTo>
                    <a:pt x="12954" y="288036"/>
                  </a:lnTo>
                  <a:lnTo>
                    <a:pt x="12954" y="12954"/>
                  </a:lnTo>
                  <a:lnTo>
                    <a:pt x="3048000" y="12954"/>
                  </a:lnTo>
                  <a:lnTo>
                    <a:pt x="3048000" y="288036"/>
                  </a:lnTo>
                  <a:lnTo>
                    <a:pt x="3060941" y="288036"/>
                  </a:lnTo>
                  <a:lnTo>
                    <a:pt x="3060941" y="12954"/>
                  </a:lnTo>
                  <a:lnTo>
                    <a:pt x="6096000" y="12954"/>
                  </a:lnTo>
                  <a:lnTo>
                    <a:pt x="6096000" y="288036"/>
                  </a:lnTo>
                  <a:lnTo>
                    <a:pt x="6108954" y="288036"/>
                  </a:lnTo>
                  <a:lnTo>
                    <a:pt x="6108954" y="12954"/>
                  </a:lnTo>
                  <a:lnTo>
                    <a:pt x="6108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16939" y="1560624"/>
            <a:ext cx="6102985" cy="86995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400">
                <a:latin typeface="Arial"/>
                <a:cs typeface="Arial"/>
              </a:rPr>
              <a:t>Bảng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máy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hút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bụi</a:t>
            </a:r>
            <a:endParaRPr sz="2400">
              <a:latin typeface="Arial"/>
              <a:cs typeface="Arial"/>
            </a:endParaRPr>
          </a:p>
          <a:p>
            <a:pPr marL="1501775">
              <a:lnSpc>
                <a:spcPct val="100000"/>
              </a:lnSpc>
              <a:spcBef>
                <a:spcPts val="740"/>
              </a:spcBef>
              <a:tabLst>
                <a:tab pos="5029200" algn="l"/>
              </a:tabLst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Chuỗi</a:t>
            </a:r>
            <a:r>
              <a:rPr dirty="0" sz="16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nhận</a:t>
            </a: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thức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	Hành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động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898904" y="2415539"/>
            <a:ext cx="6109335" cy="979169"/>
            <a:chOff x="1898904" y="2415539"/>
            <a:chExt cx="6109335" cy="979169"/>
          </a:xfrm>
        </p:grpSpPr>
        <p:sp>
          <p:nvSpPr>
            <p:cNvPr id="11" name="object 11" descr=""/>
            <p:cNvSpPr/>
            <p:nvPr/>
          </p:nvSpPr>
          <p:spPr>
            <a:xfrm>
              <a:off x="1905000" y="2415539"/>
              <a:ext cx="6096000" cy="34290"/>
            </a:xfrm>
            <a:custGeom>
              <a:avLst/>
              <a:gdLst/>
              <a:ahLst/>
              <a:cxnLst/>
              <a:rect l="l" t="t" r="r" b="b"/>
              <a:pathLst>
                <a:path w="6096000" h="34289">
                  <a:moveTo>
                    <a:pt x="0" y="34290"/>
                  </a:moveTo>
                  <a:lnTo>
                    <a:pt x="6096000" y="3429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429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5000" y="2487929"/>
              <a:ext cx="6096000" cy="316230"/>
            </a:xfrm>
            <a:custGeom>
              <a:avLst/>
              <a:gdLst/>
              <a:ahLst/>
              <a:cxnLst/>
              <a:rect l="l" t="t" r="r" b="b"/>
              <a:pathLst>
                <a:path w="6096000" h="316230">
                  <a:moveTo>
                    <a:pt x="0" y="316230"/>
                  </a:moveTo>
                  <a:lnTo>
                    <a:pt x="6096000" y="31623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316230"/>
                  </a:lnTo>
                  <a:close/>
                </a:path>
              </a:pathLst>
            </a:custGeom>
            <a:solidFill>
              <a:srgbClr val="ECD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05000" y="2804159"/>
              <a:ext cx="6096000" cy="335280"/>
            </a:xfrm>
            <a:custGeom>
              <a:avLst/>
              <a:gdLst/>
              <a:ahLst/>
              <a:cxnLst/>
              <a:rect l="l" t="t" r="r" b="b"/>
              <a:pathLst>
                <a:path w="6096000" h="335280">
                  <a:moveTo>
                    <a:pt x="6096000" y="33528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6096000" y="335280"/>
                  </a:lnTo>
                  <a:close/>
                </a:path>
              </a:pathLst>
            </a:custGeom>
            <a:solidFill>
              <a:srgbClr val="F6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05000" y="3139439"/>
              <a:ext cx="6096000" cy="255270"/>
            </a:xfrm>
            <a:custGeom>
              <a:avLst/>
              <a:gdLst/>
              <a:ahLst/>
              <a:cxnLst/>
              <a:rect l="l" t="t" r="r" b="b"/>
              <a:pathLst>
                <a:path w="6096000" h="255270">
                  <a:moveTo>
                    <a:pt x="6096000" y="25527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255270"/>
                  </a:lnTo>
                  <a:lnTo>
                    <a:pt x="6096000" y="255270"/>
                  </a:lnTo>
                  <a:close/>
                </a:path>
              </a:pathLst>
            </a:custGeom>
            <a:solidFill>
              <a:srgbClr val="ECD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98904" y="2415539"/>
              <a:ext cx="6109335" cy="979169"/>
            </a:xfrm>
            <a:custGeom>
              <a:avLst/>
              <a:gdLst/>
              <a:ahLst/>
              <a:cxnLst/>
              <a:rect l="l" t="t" r="r" b="b"/>
              <a:pathLst>
                <a:path w="6109334" h="979170">
                  <a:moveTo>
                    <a:pt x="6108954" y="0"/>
                  </a:moveTo>
                  <a:lnTo>
                    <a:pt x="6096000" y="0"/>
                  </a:lnTo>
                  <a:lnTo>
                    <a:pt x="6096000" y="34290"/>
                  </a:lnTo>
                  <a:lnTo>
                    <a:pt x="6096000" y="72390"/>
                  </a:lnTo>
                  <a:lnTo>
                    <a:pt x="6096000" y="382524"/>
                  </a:lnTo>
                  <a:lnTo>
                    <a:pt x="6096000" y="395478"/>
                  </a:lnTo>
                  <a:lnTo>
                    <a:pt x="6096000" y="717804"/>
                  </a:lnTo>
                  <a:lnTo>
                    <a:pt x="3060941" y="717804"/>
                  </a:lnTo>
                  <a:lnTo>
                    <a:pt x="3060941" y="395478"/>
                  </a:lnTo>
                  <a:lnTo>
                    <a:pt x="6096000" y="395478"/>
                  </a:lnTo>
                  <a:lnTo>
                    <a:pt x="6096000" y="382524"/>
                  </a:lnTo>
                  <a:lnTo>
                    <a:pt x="3060941" y="382524"/>
                  </a:lnTo>
                  <a:lnTo>
                    <a:pt x="3060941" y="72390"/>
                  </a:lnTo>
                  <a:lnTo>
                    <a:pt x="6096000" y="72390"/>
                  </a:lnTo>
                  <a:lnTo>
                    <a:pt x="6096000" y="34290"/>
                  </a:lnTo>
                  <a:lnTo>
                    <a:pt x="3060941" y="34290"/>
                  </a:lnTo>
                  <a:lnTo>
                    <a:pt x="3060941" y="0"/>
                  </a:lnTo>
                  <a:lnTo>
                    <a:pt x="3048000" y="0"/>
                  </a:lnTo>
                  <a:lnTo>
                    <a:pt x="3048000" y="717804"/>
                  </a:lnTo>
                  <a:lnTo>
                    <a:pt x="12954" y="717804"/>
                  </a:lnTo>
                  <a:lnTo>
                    <a:pt x="12954" y="395478"/>
                  </a:lnTo>
                  <a:lnTo>
                    <a:pt x="3048000" y="395478"/>
                  </a:lnTo>
                  <a:lnTo>
                    <a:pt x="3048000" y="382524"/>
                  </a:lnTo>
                  <a:lnTo>
                    <a:pt x="12954" y="382524"/>
                  </a:lnTo>
                  <a:lnTo>
                    <a:pt x="12954" y="72390"/>
                  </a:lnTo>
                  <a:lnTo>
                    <a:pt x="3048000" y="72390"/>
                  </a:lnTo>
                  <a:lnTo>
                    <a:pt x="3048000" y="34290"/>
                  </a:lnTo>
                  <a:lnTo>
                    <a:pt x="12954" y="34290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12954" y="979170"/>
                  </a:lnTo>
                  <a:lnTo>
                    <a:pt x="12954" y="730758"/>
                  </a:lnTo>
                  <a:lnTo>
                    <a:pt x="3048000" y="730758"/>
                  </a:lnTo>
                  <a:lnTo>
                    <a:pt x="3048000" y="979170"/>
                  </a:lnTo>
                  <a:lnTo>
                    <a:pt x="3060941" y="979170"/>
                  </a:lnTo>
                  <a:lnTo>
                    <a:pt x="3060941" y="730758"/>
                  </a:lnTo>
                  <a:lnTo>
                    <a:pt x="6096000" y="730758"/>
                  </a:lnTo>
                  <a:lnTo>
                    <a:pt x="6096000" y="979170"/>
                  </a:lnTo>
                  <a:lnTo>
                    <a:pt x="6108954" y="979170"/>
                  </a:lnTo>
                  <a:lnTo>
                    <a:pt x="6108954" y="34290"/>
                  </a:lnTo>
                  <a:lnTo>
                    <a:pt x="6108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911857" y="2487929"/>
            <a:ext cx="3035300" cy="310515"/>
          </a:xfrm>
          <a:prstGeom prst="rect">
            <a:avLst/>
          </a:prstGeom>
          <a:solidFill>
            <a:srgbClr val="ECDECB"/>
          </a:solidFill>
        </p:spPr>
        <p:txBody>
          <a:bodyPr wrap="square" lIns="0" tIns="2095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Sạch]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59858" y="2487929"/>
            <a:ext cx="3035300" cy="310515"/>
          </a:xfrm>
          <a:prstGeom prst="rect">
            <a:avLst/>
          </a:prstGeom>
          <a:solidFill>
            <a:srgbClr val="ECDECB"/>
          </a:solidFill>
        </p:spPr>
        <p:txBody>
          <a:bodyPr wrap="square" lIns="0" tIns="2095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65"/>
              </a:spcBef>
            </a:pPr>
            <a:r>
              <a:rPr dirty="0" sz="1600">
                <a:latin typeface="Arial"/>
                <a:cs typeface="Arial"/>
              </a:rPr>
              <a:t>Di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chuyển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phải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05380" y="2804541"/>
            <a:ext cx="3048000" cy="335280"/>
          </a:xfrm>
          <a:prstGeom prst="rect">
            <a:avLst/>
          </a:prstGeom>
          <a:solidFill>
            <a:srgbClr val="F6EFE7"/>
          </a:solidFill>
          <a:ln w="12953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Bẩn]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53380" y="2804541"/>
            <a:ext cx="3048000" cy="335280"/>
          </a:xfrm>
          <a:prstGeom prst="rect">
            <a:avLst/>
          </a:prstGeom>
          <a:solidFill>
            <a:srgbClr val="F6EFE7"/>
          </a:solidFill>
          <a:ln w="12953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Hút</a:t>
            </a:r>
            <a:r>
              <a:rPr dirty="0" sz="1600" spc="-25">
                <a:latin typeface="Arial"/>
                <a:cs typeface="Arial"/>
              </a:rPr>
              <a:t> bụi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11857" y="3166363"/>
            <a:ext cx="3035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[B,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Sạch]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959858" y="3166363"/>
            <a:ext cx="3035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Di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chuyển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trái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57200" y="3394709"/>
            <a:ext cx="9144000" cy="979169"/>
            <a:chOff x="457200" y="3394709"/>
            <a:chExt cx="9144000" cy="979169"/>
          </a:xfrm>
        </p:grpSpPr>
        <p:sp>
          <p:nvSpPr>
            <p:cNvPr id="23" name="object 23" descr="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05000" y="3394709"/>
              <a:ext cx="6096000" cy="80010"/>
            </a:xfrm>
            <a:custGeom>
              <a:avLst/>
              <a:gdLst/>
              <a:ahLst/>
              <a:cxnLst/>
              <a:rect l="l" t="t" r="r" b="b"/>
              <a:pathLst>
                <a:path w="6096000" h="80010">
                  <a:moveTo>
                    <a:pt x="6096000" y="8001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80010"/>
                  </a:lnTo>
                  <a:lnTo>
                    <a:pt x="6096000" y="80010"/>
                  </a:lnTo>
                  <a:close/>
                </a:path>
              </a:pathLst>
            </a:custGeom>
            <a:solidFill>
              <a:srgbClr val="ECD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05000" y="3474719"/>
              <a:ext cx="6096000" cy="335280"/>
            </a:xfrm>
            <a:custGeom>
              <a:avLst/>
              <a:gdLst/>
              <a:ahLst/>
              <a:cxnLst/>
              <a:rect l="l" t="t" r="r" b="b"/>
              <a:pathLst>
                <a:path w="6096000" h="335279">
                  <a:moveTo>
                    <a:pt x="6096000" y="335279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6096000" y="335279"/>
                  </a:lnTo>
                  <a:close/>
                </a:path>
              </a:pathLst>
            </a:custGeom>
            <a:solidFill>
              <a:srgbClr val="F6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05000" y="3809999"/>
              <a:ext cx="6096000" cy="335280"/>
            </a:xfrm>
            <a:custGeom>
              <a:avLst/>
              <a:gdLst/>
              <a:ahLst/>
              <a:cxnLst/>
              <a:rect l="l" t="t" r="r" b="b"/>
              <a:pathLst>
                <a:path w="6096000" h="335279">
                  <a:moveTo>
                    <a:pt x="6096000" y="335279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6096000" y="335279"/>
                  </a:lnTo>
                  <a:close/>
                </a:path>
              </a:pathLst>
            </a:custGeom>
            <a:solidFill>
              <a:srgbClr val="ECD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05000" y="4145279"/>
              <a:ext cx="6096000" cy="228600"/>
            </a:xfrm>
            <a:custGeom>
              <a:avLst/>
              <a:gdLst/>
              <a:ahLst/>
              <a:cxnLst/>
              <a:rect l="l" t="t" r="r" b="b"/>
              <a:pathLst>
                <a:path w="6096000" h="228600">
                  <a:moveTo>
                    <a:pt x="6096000" y="22860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6096000" y="228600"/>
                  </a:lnTo>
                  <a:close/>
                </a:path>
              </a:pathLst>
            </a:custGeom>
            <a:solidFill>
              <a:srgbClr val="F6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898904" y="3394709"/>
              <a:ext cx="6109335" cy="979169"/>
            </a:xfrm>
            <a:custGeom>
              <a:avLst/>
              <a:gdLst/>
              <a:ahLst/>
              <a:cxnLst/>
              <a:rect l="l" t="t" r="r" b="b"/>
              <a:pathLst>
                <a:path w="6109334" h="979170">
                  <a:moveTo>
                    <a:pt x="6108954" y="0"/>
                  </a:moveTo>
                  <a:lnTo>
                    <a:pt x="6096000" y="0"/>
                  </a:lnTo>
                  <a:lnTo>
                    <a:pt x="6096000" y="73914"/>
                  </a:lnTo>
                  <a:lnTo>
                    <a:pt x="6096000" y="86868"/>
                  </a:lnTo>
                  <a:lnTo>
                    <a:pt x="6096000" y="409194"/>
                  </a:lnTo>
                  <a:lnTo>
                    <a:pt x="6096000" y="422148"/>
                  </a:lnTo>
                  <a:lnTo>
                    <a:pt x="6096000" y="744474"/>
                  </a:lnTo>
                  <a:lnTo>
                    <a:pt x="3060941" y="744474"/>
                  </a:lnTo>
                  <a:lnTo>
                    <a:pt x="3060941" y="422148"/>
                  </a:lnTo>
                  <a:lnTo>
                    <a:pt x="6096000" y="422148"/>
                  </a:lnTo>
                  <a:lnTo>
                    <a:pt x="6096000" y="409194"/>
                  </a:lnTo>
                  <a:lnTo>
                    <a:pt x="3060941" y="409194"/>
                  </a:lnTo>
                  <a:lnTo>
                    <a:pt x="3060941" y="86868"/>
                  </a:lnTo>
                  <a:lnTo>
                    <a:pt x="6096000" y="86868"/>
                  </a:lnTo>
                  <a:lnTo>
                    <a:pt x="6096000" y="73914"/>
                  </a:lnTo>
                  <a:lnTo>
                    <a:pt x="3060941" y="73914"/>
                  </a:lnTo>
                  <a:lnTo>
                    <a:pt x="3060941" y="0"/>
                  </a:lnTo>
                  <a:lnTo>
                    <a:pt x="3048000" y="0"/>
                  </a:lnTo>
                  <a:lnTo>
                    <a:pt x="3048000" y="744474"/>
                  </a:lnTo>
                  <a:lnTo>
                    <a:pt x="12954" y="744474"/>
                  </a:lnTo>
                  <a:lnTo>
                    <a:pt x="12954" y="422148"/>
                  </a:lnTo>
                  <a:lnTo>
                    <a:pt x="3048000" y="422148"/>
                  </a:lnTo>
                  <a:lnTo>
                    <a:pt x="3048000" y="409194"/>
                  </a:lnTo>
                  <a:lnTo>
                    <a:pt x="12954" y="409194"/>
                  </a:lnTo>
                  <a:lnTo>
                    <a:pt x="12954" y="86868"/>
                  </a:lnTo>
                  <a:lnTo>
                    <a:pt x="3048000" y="86868"/>
                  </a:lnTo>
                  <a:lnTo>
                    <a:pt x="3048000" y="73914"/>
                  </a:lnTo>
                  <a:lnTo>
                    <a:pt x="12954" y="73914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12954" y="979170"/>
                  </a:lnTo>
                  <a:lnTo>
                    <a:pt x="12954" y="757428"/>
                  </a:lnTo>
                  <a:lnTo>
                    <a:pt x="3048000" y="757428"/>
                  </a:lnTo>
                  <a:lnTo>
                    <a:pt x="3048000" y="979170"/>
                  </a:lnTo>
                  <a:lnTo>
                    <a:pt x="3060941" y="979170"/>
                  </a:lnTo>
                  <a:lnTo>
                    <a:pt x="3060941" y="757428"/>
                  </a:lnTo>
                  <a:lnTo>
                    <a:pt x="6096000" y="757428"/>
                  </a:lnTo>
                  <a:lnTo>
                    <a:pt x="6096000" y="979170"/>
                  </a:lnTo>
                  <a:lnTo>
                    <a:pt x="6108954" y="979170"/>
                  </a:lnTo>
                  <a:lnTo>
                    <a:pt x="6108954" y="73914"/>
                  </a:lnTo>
                  <a:lnTo>
                    <a:pt x="6108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911857" y="3474720"/>
            <a:ext cx="3035300" cy="329565"/>
          </a:xfrm>
          <a:prstGeom prst="rect">
            <a:avLst/>
          </a:prstGeom>
          <a:solidFill>
            <a:srgbClr val="F6EFE7"/>
          </a:solidFill>
        </p:spPr>
        <p:txBody>
          <a:bodyPr wrap="square" lIns="0" tIns="3937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[B,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Bẩn]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959858" y="3474720"/>
            <a:ext cx="3035300" cy="329565"/>
          </a:xfrm>
          <a:prstGeom prst="rect">
            <a:avLst/>
          </a:prstGeom>
          <a:solidFill>
            <a:srgbClr val="F6EFE7"/>
          </a:solidFill>
        </p:spPr>
        <p:txBody>
          <a:bodyPr wrap="square" lIns="0" tIns="3937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Hút</a:t>
            </a:r>
            <a:r>
              <a:rPr dirty="0" sz="1600" spc="-25">
                <a:latin typeface="Arial"/>
                <a:cs typeface="Arial"/>
              </a:rPr>
              <a:t> bụi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05380" y="3810380"/>
            <a:ext cx="3048000" cy="335280"/>
          </a:xfrm>
          <a:prstGeom prst="rect">
            <a:avLst/>
          </a:prstGeom>
          <a:solidFill>
            <a:srgbClr val="ECDECB"/>
          </a:solidFill>
          <a:ln w="12953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Sạch],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Sạch]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953380" y="3810380"/>
            <a:ext cx="3048000" cy="335280"/>
          </a:xfrm>
          <a:prstGeom prst="rect">
            <a:avLst/>
          </a:prstGeom>
          <a:solidFill>
            <a:srgbClr val="ECDECB"/>
          </a:solidFill>
          <a:ln w="12953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Di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chuyển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sang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phải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911857" y="4172204"/>
            <a:ext cx="3035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Sạch],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[A,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Bẩn]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959858" y="4172204"/>
            <a:ext cx="3035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Hút</a:t>
            </a:r>
            <a:r>
              <a:rPr dirty="0" sz="1600" spc="-25">
                <a:latin typeface="Arial"/>
                <a:cs typeface="Arial"/>
              </a:rPr>
              <a:t> bụi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57200" y="4373879"/>
            <a:ext cx="9144000" cy="979169"/>
            <a:chOff x="457200" y="4373879"/>
            <a:chExt cx="9144000" cy="979169"/>
          </a:xfrm>
        </p:grpSpPr>
        <p:sp>
          <p:nvSpPr>
            <p:cNvPr id="36" name="object 36" descr="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905000" y="4373879"/>
              <a:ext cx="6096000" cy="106680"/>
            </a:xfrm>
            <a:custGeom>
              <a:avLst/>
              <a:gdLst/>
              <a:ahLst/>
              <a:cxnLst/>
              <a:rect l="l" t="t" r="r" b="b"/>
              <a:pathLst>
                <a:path w="6096000" h="106679">
                  <a:moveTo>
                    <a:pt x="6096000" y="106679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6096000" y="106679"/>
                  </a:lnTo>
                  <a:close/>
                </a:path>
              </a:pathLst>
            </a:custGeom>
            <a:solidFill>
              <a:srgbClr val="F6EF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05000" y="4480559"/>
              <a:ext cx="6096000" cy="335280"/>
            </a:xfrm>
            <a:custGeom>
              <a:avLst/>
              <a:gdLst/>
              <a:ahLst/>
              <a:cxnLst/>
              <a:rect l="l" t="t" r="r" b="b"/>
              <a:pathLst>
                <a:path w="6096000" h="335279">
                  <a:moveTo>
                    <a:pt x="6096000" y="335279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35280"/>
                  </a:lnTo>
                  <a:lnTo>
                    <a:pt x="6096000" y="335279"/>
                  </a:lnTo>
                  <a:close/>
                </a:path>
              </a:pathLst>
            </a:custGeom>
            <a:solidFill>
              <a:srgbClr val="ECD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98904" y="4373879"/>
              <a:ext cx="6109335" cy="448945"/>
            </a:xfrm>
            <a:custGeom>
              <a:avLst/>
              <a:gdLst/>
              <a:ahLst/>
              <a:cxnLst/>
              <a:rect l="l" t="t" r="r" b="b"/>
              <a:pathLst>
                <a:path w="6109334" h="448945">
                  <a:moveTo>
                    <a:pt x="6108954" y="0"/>
                  </a:moveTo>
                  <a:lnTo>
                    <a:pt x="6096000" y="0"/>
                  </a:lnTo>
                  <a:lnTo>
                    <a:pt x="6096000" y="100584"/>
                  </a:lnTo>
                  <a:lnTo>
                    <a:pt x="6096000" y="113538"/>
                  </a:lnTo>
                  <a:lnTo>
                    <a:pt x="6096000" y="435864"/>
                  </a:lnTo>
                  <a:lnTo>
                    <a:pt x="3060941" y="435864"/>
                  </a:lnTo>
                  <a:lnTo>
                    <a:pt x="3060941" y="113538"/>
                  </a:lnTo>
                  <a:lnTo>
                    <a:pt x="6096000" y="113538"/>
                  </a:lnTo>
                  <a:lnTo>
                    <a:pt x="6096000" y="100584"/>
                  </a:lnTo>
                  <a:lnTo>
                    <a:pt x="3060941" y="100584"/>
                  </a:lnTo>
                  <a:lnTo>
                    <a:pt x="3060941" y="0"/>
                  </a:lnTo>
                  <a:lnTo>
                    <a:pt x="3048000" y="0"/>
                  </a:lnTo>
                  <a:lnTo>
                    <a:pt x="3048000" y="100584"/>
                  </a:lnTo>
                  <a:lnTo>
                    <a:pt x="3048000" y="113538"/>
                  </a:lnTo>
                  <a:lnTo>
                    <a:pt x="3048000" y="435864"/>
                  </a:lnTo>
                  <a:lnTo>
                    <a:pt x="12954" y="435864"/>
                  </a:lnTo>
                  <a:lnTo>
                    <a:pt x="12954" y="113538"/>
                  </a:lnTo>
                  <a:lnTo>
                    <a:pt x="3048000" y="113538"/>
                  </a:lnTo>
                  <a:lnTo>
                    <a:pt x="3048000" y="100584"/>
                  </a:lnTo>
                  <a:lnTo>
                    <a:pt x="12954" y="100584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100584"/>
                  </a:lnTo>
                  <a:lnTo>
                    <a:pt x="0" y="113538"/>
                  </a:lnTo>
                  <a:lnTo>
                    <a:pt x="0" y="435864"/>
                  </a:lnTo>
                  <a:lnTo>
                    <a:pt x="0" y="448818"/>
                  </a:lnTo>
                  <a:lnTo>
                    <a:pt x="12954" y="448818"/>
                  </a:lnTo>
                  <a:lnTo>
                    <a:pt x="3048000" y="448818"/>
                  </a:lnTo>
                  <a:lnTo>
                    <a:pt x="3060941" y="448818"/>
                  </a:lnTo>
                  <a:lnTo>
                    <a:pt x="6096000" y="448818"/>
                  </a:lnTo>
                  <a:lnTo>
                    <a:pt x="6108954" y="448818"/>
                  </a:lnTo>
                  <a:lnTo>
                    <a:pt x="6108954" y="435864"/>
                  </a:lnTo>
                  <a:lnTo>
                    <a:pt x="6108954" y="113538"/>
                  </a:lnTo>
                  <a:lnTo>
                    <a:pt x="6108954" y="100584"/>
                  </a:lnTo>
                  <a:lnTo>
                    <a:pt x="6108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905380" y="4480940"/>
            <a:ext cx="3048000" cy="335280"/>
          </a:xfrm>
          <a:prstGeom prst="rect">
            <a:avLst/>
          </a:prstGeom>
          <a:solidFill>
            <a:srgbClr val="ECDECB"/>
          </a:solidFill>
          <a:ln w="12953">
            <a:solidFill>
              <a:srgbClr val="FFFFF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.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57200" y="5020055"/>
            <a:ext cx="9144000" cy="1312545"/>
            <a:chOff x="457200" y="5020055"/>
            <a:chExt cx="9144000" cy="1312545"/>
          </a:xfrm>
        </p:grpSpPr>
        <p:sp>
          <p:nvSpPr>
            <p:cNvPr id="42" name="object 42" descr=""/>
            <p:cNvSpPr/>
            <p:nvPr/>
          </p:nvSpPr>
          <p:spPr>
            <a:xfrm>
              <a:off x="1057655" y="5020055"/>
              <a:ext cx="7791450" cy="333375"/>
            </a:xfrm>
            <a:custGeom>
              <a:avLst/>
              <a:gdLst/>
              <a:ahLst/>
              <a:cxnLst/>
              <a:rect l="l" t="t" r="r" b="b"/>
              <a:pathLst>
                <a:path w="7791450" h="333375">
                  <a:moveTo>
                    <a:pt x="7791450" y="332994"/>
                  </a:moveTo>
                  <a:lnTo>
                    <a:pt x="7791450" y="0"/>
                  </a:lnTo>
                  <a:lnTo>
                    <a:pt x="0" y="0"/>
                  </a:lnTo>
                  <a:lnTo>
                    <a:pt x="0" y="332994"/>
                  </a:lnTo>
                  <a:lnTo>
                    <a:pt x="9143" y="332994"/>
                  </a:lnTo>
                  <a:lnTo>
                    <a:pt x="9143" y="19050"/>
                  </a:lnTo>
                  <a:lnTo>
                    <a:pt x="19049" y="9144"/>
                  </a:lnTo>
                  <a:lnTo>
                    <a:pt x="19049" y="19050"/>
                  </a:lnTo>
                  <a:lnTo>
                    <a:pt x="7772400" y="19050"/>
                  </a:lnTo>
                  <a:lnTo>
                    <a:pt x="7772400" y="9144"/>
                  </a:lnTo>
                  <a:lnTo>
                    <a:pt x="7781544" y="19050"/>
                  </a:lnTo>
                  <a:lnTo>
                    <a:pt x="7781544" y="332994"/>
                  </a:lnTo>
                  <a:lnTo>
                    <a:pt x="7791450" y="332994"/>
                  </a:lnTo>
                  <a:close/>
                </a:path>
                <a:path w="7791450" h="333375">
                  <a:moveTo>
                    <a:pt x="19049" y="19050"/>
                  </a:moveTo>
                  <a:lnTo>
                    <a:pt x="19049" y="9144"/>
                  </a:lnTo>
                  <a:lnTo>
                    <a:pt x="9143" y="19050"/>
                  </a:lnTo>
                  <a:lnTo>
                    <a:pt x="19049" y="19050"/>
                  </a:lnTo>
                  <a:close/>
                </a:path>
                <a:path w="7791450" h="333375">
                  <a:moveTo>
                    <a:pt x="19049" y="332994"/>
                  </a:moveTo>
                  <a:lnTo>
                    <a:pt x="19049" y="19050"/>
                  </a:lnTo>
                  <a:lnTo>
                    <a:pt x="9143" y="19050"/>
                  </a:lnTo>
                  <a:lnTo>
                    <a:pt x="9143" y="332994"/>
                  </a:lnTo>
                  <a:lnTo>
                    <a:pt x="19049" y="332994"/>
                  </a:lnTo>
                  <a:close/>
                </a:path>
                <a:path w="7791450" h="333375">
                  <a:moveTo>
                    <a:pt x="7781544" y="19050"/>
                  </a:moveTo>
                  <a:lnTo>
                    <a:pt x="7772400" y="9144"/>
                  </a:lnTo>
                  <a:lnTo>
                    <a:pt x="7772400" y="19050"/>
                  </a:lnTo>
                  <a:lnTo>
                    <a:pt x="7781544" y="19050"/>
                  </a:lnTo>
                  <a:close/>
                </a:path>
                <a:path w="7791450" h="333375">
                  <a:moveTo>
                    <a:pt x="7781544" y="332994"/>
                  </a:moveTo>
                  <a:lnTo>
                    <a:pt x="7781544" y="19050"/>
                  </a:lnTo>
                  <a:lnTo>
                    <a:pt x="7772400" y="19050"/>
                  </a:lnTo>
                  <a:lnTo>
                    <a:pt x="7772400" y="332994"/>
                  </a:lnTo>
                  <a:lnTo>
                    <a:pt x="7781544" y="332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57200" y="53530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57656" y="5353049"/>
              <a:ext cx="7791450" cy="979169"/>
            </a:xfrm>
            <a:custGeom>
              <a:avLst/>
              <a:gdLst/>
              <a:ahLst/>
              <a:cxnLst/>
              <a:rect l="l" t="t" r="r" b="b"/>
              <a:pathLst>
                <a:path w="7791450" h="979170">
                  <a:moveTo>
                    <a:pt x="1905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19050" y="0"/>
                  </a:lnTo>
                  <a:close/>
                </a:path>
                <a:path w="7791450" h="979170">
                  <a:moveTo>
                    <a:pt x="7791450" y="0"/>
                  </a:moveTo>
                  <a:lnTo>
                    <a:pt x="7772400" y="0"/>
                  </a:lnTo>
                  <a:lnTo>
                    <a:pt x="7772400" y="979170"/>
                  </a:lnTo>
                  <a:lnTo>
                    <a:pt x="7791450" y="979170"/>
                  </a:lnTo>
                  <a:lnTo>
                    <a:pt x="779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145539" y="4994097"/>
            <a:ext cx="758253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function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Reflex-</a:t>
            </a:r>
            <a:r>
              <a:rPr dirty="0" sz="2000" spc="-25" b="1">
                <a:latin typeface="Arial"/>
                <a:cs typeface="Arial"/>
              </a:rPr>
              <a:t>Vacuum-</a:t>
            </a:r>
            <a:r>
              <a:rPr dirty="0" sz="2000" b="1">
                <a:latin typeface="Arial"/>
                <a:cs typeface="Arial"/>
              </a:rPr>
              <a:t>Agent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[</a:t>
            </a:r>
            <a:r>
              <a:rPr dirty="0" sz="2000" i="1">
                <a:latin typeface="Arial"/>
                <a:cs typeface="Arial"/>
              </a:rPr>
              <a:t>location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i="1">
                <a:latin typeface="Arial"/>
                <a:cs typeface="Arial"/>
              </a:rPr>
              <a:t>status</a:t>
            </a:r>
            <a:r>
              <a:rPr dirty="0" sz="2000">
                <a:latin typeface="Arial"/>
                <a:cs typeface="Arial"/>
              </a:rPr>
              <a:t>])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returns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action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status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Dirty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Suck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else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location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Right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else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location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Left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47" name="object 47" descr="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57655" y="6332220"/>
              <a:ext cx="7791450" cy="307340"/>
            </a:xfrm>
            <a:custGeom>
              <a:avLst/>
              <a:gdLst/>
              <a:ahLst/>
              <a:cxnLst/>
              <a:rect l="l" t="t" r="r" b="b"/>
              <a:pathLst>
                <a:path w="7791450" h="307340">
                  <a:moveTo>
                    <a:pt x="19050" y="288036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07086"/>
                  </a:lnTo>
                  <a:lnTo>
                    <a:pt x="9144" y="307086"/>
                  </a:lnTo>
                  <a:lnTo>
                    <a:pt x="9144" y="288036"/>
                  </a:lnTo>
                  <a:lnTo>
                    <a:pt x="19050" y="288036"/>
                  </a:lnTo>
                  <a:close/>
                </a:path>
                <a:path w="7791450" h="307340">
                  <a:moveTo>
                    <a:pt x="7781544" y="288036"/>
                  </a:moveTo>
                  <a:lnTo>
                    <a:pt x="9144" y="288036"/>
                  </a:lnTo>
                  <a:lnTo>
                    <a:pt x="19050" y="297180"/>
                  </a:lnTo>
                  <a:lnTo>
                    <a:pt x="19050" y="307086"/>
                  </a:lnTo>
                  <a:lnTo>
                    <a:pt x="7772399" y="307086"/>
                  </a:lnTo>
                  <a:lnTo>
                    <a:pt x="7772399" y="297180"/>
                  </a:lnTo>
                  <a:lnTo>
                    <a:pt x="7781544" y="288036"/>
                  </a:lnTo>
                  <a:close/>
                </a:path>
                <a:path w="7791450" h="307340">
                  <a:moveTo>
                    <a:pt x="19050" y="307086"/>
                  </a:moveTo>
                  <a:lnTo>
                    <a:pt x="19050" y="297180"/>
                  </a:lnTo>
                  <a:lnTo>
                    <a:pt x="9144" y="288036"/>
                  </a:lnTo>
                  <a:lnTo>
                    <a:pt x="9144" y="307086"/>
                  </a:lnTo>
                  <a:lnTo>
                    <a:pt x="19050" y="307086"/>
                  </a:lnTo>
                  <a:close/>
                </a:path>
                <a:path w="7791450" h="307340">
                  <a:moveTo>
                    <a:pt x="7791450" y="307086"/>
                  </a:moveTo>
                  <a:lnTo>
                    <a:pt x="7791450" y="0"/>
                  </a:lnTo>
                  <a:lnTo>
                    <a:pt x="7772399" y="0"/>
                  </a:lnTo>
                  <a:lnTo>
                    <a:pt x="7772399" y="288036"/>
                  </a:lnTo>
                  <a:lnTo>
                    <a:pt x="7781544" y="288036"/>
                  </a:lnTo>
                  <a:lnTo>
                    <a:pt x="7781544" y="307086"/>
                  </a:lnTo>
                  <a:lnTo>
                    <a:pt x="7791450" y="307086"/>
                  </a:lnTo>
                  <a:close/>
                </a:path>
                <a:path w="7791450" h="307340">
                  <a:moveTo>
                    <a:pt x="7781544" y="307086"/>
                  </a:moveTo>
                  <a:lnTo>
                    <a:pt x="7781544" y="288036"/>
                  </a:lnTo>
                  <a:lnTo>
                    <a:pt x="7772399" y="297180"/>
                  </a:lnTo>
                  <a:lnTo>
                    <a:pt x="7772399" y="307086"/>
                  </a:lnTo>
                  <a:lnTo>
                    <a:pt x="7781544" y="307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37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77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55"/>
              <a:t> </a:t>
            </a:r>
            <a:r>
              <a:rPr dirty="0"/>
              <a:t>tử</a:t>
            </a:r>
            <a:r>
              <a:rPr dirty="0" spc="-55"/>
              <a:t> </a:t>
            </a:r>
            <a:r>
              <a:rPr dirty="0"/>
              <a:t>hợp</a:t>
            </a:r>
            <a:r>
              <a:rPr dirty="0" spc="-50"/>
              <a:t> </a:t>
            </a:r>
            <a:r>
              <a:rPr dirty="0"/>
              <a:t>lý</a:t>
            </a:r>
            <a:r>
              <a:rPr dirty="0" spc="-55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93139" y="1816861"/>
            <a:ext cx="8060055" cy="38004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26289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phấn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đấu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“làm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làm”,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dựa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những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gì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nó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(nhận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biết)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được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dựa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hành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động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mà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nó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có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thực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280670" marR="5080" indent="-268605">
              <a:lnSpc>
                <a:spcPts val="2590"/>
              </a:lnSpc>
              <a:spcBef>
                <a:spcPts val="18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hành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động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đúng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(hợp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lý)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giúp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tác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đặt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280670" marR="19050" indent="-268605">
              <a:lnSpc>
                <a:spcPts val="259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 b="1">
                <a:latin typeface="Arial"/>
                <a:cs typeface="Arial"/>
              </a:rPr>
              <a:t>Đánh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giá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hiệu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quả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hoạt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động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chuẩn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25">
                <a:latin typeface="Arial"/>
                <a:cs typeface="Arial"/>
              </a:rPr>
              <a:t> giá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lvl="1" marL="608965" marR="22225" indent="-269875">
              <a:lnSpc>
                <a:spcPts val="216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79550" algn="l"/>
                <a:tab pos="260921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Tiêu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máy </a:t>
            </a:r>
            <a:r>
              <a:rPr dirty="0" sz="2000">
                <a:latin typeface="Arial"/>
                <a:cs typeface="Arial"/>
              </a:rPr>
              <a:t>hút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bụi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mức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làm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sạch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thời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gian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hút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bụi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mức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điện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năng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tiêu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tốn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mức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tiếng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ồn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gây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ra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50"/>
              <a:t> </a:t>
            </a:r>
            <a:r>
              <a:rPr dirty="0"/>
              <a:t>hợp</a:t>
            </a:r>
            <a:r>
              <a:rPr dirty="0" spc="-40"/>
              <a:t> </a:t>
            </a:r>
            <a:r>
              <a:rPr dirty="0"/>
              <a:t>lý</a:t>
            </a:r>
            <a:r>
              <a:rPr dirty="0" spc="-45"/>
              <a:t> </a:t>
            </a:r>
            <a:r>
              <a:rPr dirty="0" spc="-25"/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929638"/>
            <a:ext cx="8018145" cy="31953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Tác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hợp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  <a:p>
            <a:pPr lvl="1" marL="730885" indent="-27051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0885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chuỗi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nhận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thức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được,</a:t>
            </a:r>
            <a:endParaRPr sz="2400">
              <a:latin typeface="Arial"/>
              <a:cs typeface="Arial"/>
            </a:endParaRPr>
          </a:p>
          <a:p>
            <a:pPr lvl="1" marL="730250" marR="5080" indent="-27051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lựa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chọn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một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hành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động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giúp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cực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hoạt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động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đó,</a:t>
            </a:r>
            <a:endParaRPr sz="2400">
              <a:latin typeface="Arial"/>
              <a:cs typeface="Arial"/>
            </a:endParaRPr>
          </a:p>
          <a:p>
            <a:pPr lvl="1" marL="730250" marR="29209" indent="-27051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2400">
                <a:latin typeface="Arial"/>
                <a:cs typeface="Arial"/>
              </a:rPr>
              <a:t>Dựa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thông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tin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cung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bởi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chuỗi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nhận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tri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thức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sở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hữu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bởi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/>
              <a:t>Tác</a:t>
            </a:r>
            <a:r>
              <a:rPr dirty="0" spc="-45"/>
              <a:t> </a:t>
            </a:r>
            <a:r>
              <a:rPr dirty="0"/>
              <a:t>tử</a:t>
            </a:r>
            <a:r>
              <a:rPr dirty="0" spc="-50"/>
              <a:t> </a:t>
            </a:r>
            <a:r>
              <a:rPr dirty="0"/>
              <a:t>hợp</a:t>
            </a:r>
            <a:r>
              <a:rPr dirty="0" spc="-40"/>
              <a:t> </a:t>
            </a:r>
            <a:r>
              <a:rPr dirty="0"/>
              <a:t>lý</a:t>
            </a:r>
            <a:r>
              <a:rPr dirty="0" spc="-45"/>
              <a:t> </a:t>
            </a:r>
            <a:r>
              <a:rPr dirty="0" spc="-25"/>
              <a:t>(3)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93139" y="1761789"/>
            <a:ext cx="8056880" cy="19799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5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suốt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mọi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thứ</a:t>
            </a:r>
            <a:endParaRPr sz="2400">
              <a:latin typeface="Arial"/>
              <a:cs typeface="Arial"/>
            </a:endParaRPr>
          </a:p>
          <a:p>
            <a:pPr lvl="1" marL="607695" indent="-241935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7695" algn="l"/>
              </a:tabLst>
            </a:pP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suốt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vô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lvl="1" marL="607695" marR="239395" indent="-241935">
              <a:lnSpc>
                <a:spcPts val="2160"/>
              </a:lnSpc>
              <a:spcBef>
                <a:spcPts val="6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Vì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liên 	quan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nhằm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đổi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62888" y="3679190"/>
            <a:ext cx="774890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lai,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đích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được</a:t>
            </a:r>
            <a:r>
              <a:rPr dirty="0" sz="2400" spc="6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hữu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ích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(ví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phá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93139" y="4145533"/>
            <a:ext cx="7534909" cy="14706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610"/>
              </a:spcBef>
            </a:pP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thức)</a:t>
            </a:r>
            <a:endParaRPr sz="2400">
              <a:latin typeface="Arial"/>
              <a:cs typeface="Arial"/>
            </a:endParaRPr>
          </a:p>
          <a:p>
            <a:pPr marL="280670" marR="5080" indent="-268605">
              <a:lnSpc>
                <a:spcPts val="2590"/>
              </a:lnSpc>
              <a:spcBef>
                <a:spcPts val="183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tự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trị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(autonomous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agent)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bởi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kinh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62888" y="5553709"/>
            <a:ext cx="7309484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Arial"/>
                <a:cs typeface="Arial"/>
              </a:rPr>
              <a:t>nghiệm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(cùng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học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thích</a:t>
            </a:r>
            <a:r>
              <a:rPr dirty="0" sz="2400" spc="-10" i="1">
                <a:latin typeface="Arial"/>
                <a:cs typeface="Arial"/>
              </a:rPr>
              <a:t> nghi</a:t>
            </a:r>
            <a:r>
              <a:rPr dirty="0" sz="2400" spc="-1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L2-Tac_tu.ppt [Compatibility Mode]</dc:title>
  <dcterms:created xsi:type="dcterms:W3CDTF">2024-08-10T01:11:56Z</dcterms:created>
  <dcterms:modified xsi:type="dcterms:W3CDTF">2024-08-10T01:11:56Z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2010-01-06T00:00:00Z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2024-08-10T00:00:00Z</vt:filetime>
  </property>
  <property fmtid="{D5CDD505-2E9C-101B-9397-08002B2CF9AE}" pid="5" name="Producer">
    <vt:lpwstr>3-Heights(TM) PDF Security Shell 4.8.25.2 (http://www.pdf-tools.com)</vt:lpwstr>
  </property>
</Properties>
</file>