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HỮU TUẤN KIỆT" userId="cb14c89a496eac6f" providerId="LiveId" clId="{01AC15AF-5332-48E7-A5BB-09A9540C4AA6}"/>
    <pc:docChg chg="modSld">
      <pc:chgData name="PHAN HỮU TUẤN KIỆT" userId="cb14c89a496eac6f" providerId="LiveId" clId="{01AC15AF-5332-48E7-A5BB-09A9540C4AA6}" dt="2024-07-29T15:57:43.440" v="2"/>
      <pc:docMkLst>
        <pc:docMk/>
      </pc:docMkLst>
      <pc:sldChg chg="delSp modSp mod">
        <pc:chgData name="PHAN HỮU TUẤN KIỆT" userId="cb14c89a496eac6f" providerId="LiveId" clId="{01AC15AF-5332-48E7-A5BB-09A9540C4AA6}" dt="2024-07-29T15:57:43.440" v="2"/>
        <pc:sldMkLst>
          <pc:docMk/>
          <pc:sldMk cId="0" sldId="256"/>
        </pc:sldMkLst>
        <pc:spChg chg="del mod">
          <ac:chgData name="PHAN HỮU TUẤN KIỆT" userId="cb14c89a496eac6f" providerId="LiveId" clId="{01AC15AF-5332-48E7-A5BB-09A9540C4AA6}" dt="2024-07-29T15:57:43.440" v="2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34009"/>
            <a:ext cx="792860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96238"/>
            <a:ext cx="8001000" cy="435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79140" y="6362897"/>
            <a:ext cx="126111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2480" y="6468595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urvirtualmall.com/tictac.ht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738" y="867409"/>
            <a:ext cx="589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Tahoma"/>
                <a:cs typeface="Tahoma"/>
              </a:rPr>
              <a:t>Trí</a:t>
            </a:r>
            <a:r>
              <a:rPr sz="5400" b="1" spc="-105" dirty="0">
                <a:latin typeface="Tahoma"/>
                <a:cs typeface="Tahoma"/>
              </a:rPr>
              <a:t> </a:t>
            </a:r>
            <a:r>
              <a:rPr sz="5400" b="1" spc="-770" dirty="0">
                <a:latin typeface="Tahoma"/>
                <a:cs typeface="Tahoma"/>
              </a:rPr>
              <a:t>Tuệ</a:t>
            </a:r>
            <a:r>
              <a:rPr sz="5400" b="1" spc="20" dirty="0">
                <a:latin typeface="Tahoma"/>
                <a:cs typeface="Tahoma"/>
              </a:rPr>
              <a:t> </a:t>
            </a:r>
            <a:r>
              <a:rPr sz="5400" b="1" dirty="0">
                <a:latin typeface="Tahoma"/>
                <a:cs typeface="Tahoma"/>
              </a:rPr>
              <a:t>Nhân</a:t>
            </a:r>
            <a:r>
              <a:rPr sz="5400" b="1" spc="-25" dirty="0">
                <a:latin typeface="Tahoma"/>
                <a:cs typeface="Tahoma"/>
              </a:rPr>
              <a:t> </a:t>
            </a:r>
            <a:r>
              <a:rPr sz="5400" b="1" spc="-790" dirty="0">
                <a:latin typeface="Tahoma"/>
                <a:cs typeface="Tahoma"/>
              </a:rPr>
              <a:t>Tạo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4943855"/>
            <a:ext cx="6817359" cy="19050"/>
          </a:xfrm>
          <a:custGeom>
            <a:avLst/>
            <a:gdLst/>
            <a:ahLst/>
            <a:cxnLst/>
            <a:rect l="l" t="t" r="r" b="b"/>
            <a:pathLst>
              <a:path w="6817359" h="19050">
                <a:moveTo>
                  <a:pt x="6816852" y="19050"/>
                </a:moveTo>
                <a:lnTo>
                  <a:pt x="6816852" y="0"/>
                </a:lnTo>
                <a:lnTo>
                  <a:pt x="0" y="0"/>
                </a:lnTo>
                <a:lnTo>
                  <a:pt x="0" y="19050"/>
                </a:lnTo>
                <a:lnTo>
                  <a:pt x="6816852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5628640" algn="l"/>
                <a:tab pos="6912609" algn="l"/>
              </a:tabLst>
            </a:pPr>
            <a:r>
              <a:rPr spc="-50" dirty="0">
                <a:latin typeface="Times New Roman"/>
                <a:cs typeface="Times New Roman"/>
              </a:rPr>
              <a:t>Greedy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best-</a:t>
            </a:r>
            <a:r>
              <a:rPr spc="-20" dirty="0">
                <a:latin typeface="Times New Roman"/>
                <a:cs typeface="Times New Roman"/>
              </a:rPr>
              <a:t>first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Times New Roman"/>
                <a:cs typeface="Times New Roman"/>
              </a:rPr>
              <a:t>search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60" dirty="0">
                <a:latin typeface="Times New Roman"/>
                <a:cs typeface="Times New Roman"/>
              </a:rPr>
              <a:t>Ví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(4)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8201406" cy="29862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5628640" algn="l"/>
                <a:tab pos="6912609" algn="l"/>
              </a:tabLst>
            </a:pPr>
            <a:r>
              <a:rPr spc="-50" dirty="0">
                <a:latin typeface="Times New Roman"/>
                <a:cs typeface="Times New Roman"/>
              </a:rPr>
              <a:t>Greedy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best-</a:t>
            </a:r>
            <a:r>
              <a:rPr spc="-20" dirty="0">
                <a:latin typeface="Times New Roman"/>
                <a:cs typeface="Times New Roman"/>
              </a:rPr>
              <a:t>first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Times New Roman"/>
                <a:cs typeface="Times New Roman"/>
              </a:rPr>
              <a:t>search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60" dirty="0">
                <a:latin typeface="Times New Roman"/>
                <a:cs typeface="Times New Roman"/>
              </a:rPr>
              <a:t>Ví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(5)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8201406" cy="29862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sz="4000" spc="-25" dirty="0">
                <a:latin typeface="Times New Roman"/>
                <a:cs typeface="Times New Roman"/>
              </a:rPr>
              <a:t>Greedy</a:t>
            </a:r>
            <a:r>
              <a:rPr sz="4000" spc="-155" dirty="0">
                <a:latin typeface="Times New Roman"/>
                <a:cs typeface="Times New Roman"/>
              </a:rPr>
              <a:t> </a:t>
            </a:r>
            <a:r>
              <a:rPr sz="4000" spc="-70" dirty="0">
                <a:latin typeface="Times New Roman"/>
                <a:cs typeface="Times New Roman"/>
              </a:rPr>
              <a:t>best-</a:t>
            </a:r>
            <a:r>
              <a:rPr sz="4000" spc="-10" dirty="0">
                <a:latin typeface="Times New Roman"/>
                <a:cs typeface="Times New Roman"/>
              </a:rPr>
              <a:t>first</a:t>
            </a:r>
            <a:r>
              <a:rPr sz="4000" spc="-135" dirty="0">
                <a:latin typeface="Times New Roman"/>
                <a:cs typeface="Times New Roman"/>
              </a:rPr>
              <a:t> </a:t>
            </a:r>
            <a:r>
              <a:rPr sz="4000" spc="-65" dirty="0">
                <a:latin typeface="Times New Roman"/>
                <a:cs typeface="Times New Roman"/>
              </a:rPr>
              <a:t>search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–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spc="-110" dirty="0">
                <a:latin typeface="Times New Roman"/>
                <a:cs typeface="Times New Roman"/>
              </a:rPr>
              <a:t>Các</a:t>
            </a:r>
            <a:r>
              <a:rPr sz="4000" spc="-140" dirty="0">
                <a:latin typeface="Times New Roman"/>
                <a:cs typeface="Times New Roman"/>
              </a:rPr>
              <a:t> </a:t>
            </a:r>
            <a:r>
              <a:rPr sz="4000" spc="-100" dirty="0">
                <a:latin typeface="Georgia"/>
                <a:cs typeface="Georgia"/>
              </a:rPr>
              <a:t>đ</a:t>
            </a:r>
            <a:r>
              <a:rPr sz="4000" spc="-100" dirty="0">
                <a:latin typeface="Times New Roman"/>
                <a:cs typeface="Times New Roman"/>
              </a:rPr>
              <a:t>ặc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Georgia"/>
                <a:cs typeface="Georgia"/>
              </a:rPr>
              <a:t>đ</a:t>
            </a:r>
            <a:r>
              <a:rPr sz="4000" spc="-20" dirty="0">
                <a:latin typeface="Times New Roman"/>
                <a:cs typeface="Times New Roman"/>
              </a:rPr>
              <a:t>iểm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140" y="1321181"/>
            <a:ext cx="7940040" cy="45980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31470" indent="-26860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1470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sz="2400" spc="-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sz="2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Arial"/>
                <a:cs typeface="Arial"/>
              </a:rPr>
              <a:t>chỉnh?</a:t>
            </a:r>
            <a:endParaRPr sz="2400">
              <a:latin typeface="Arial"/>
              <a:cs typeface="Arial"/>
            </a:endParaRPr>
          </a:p>
          <a:p>
            <a:pPr marL="659765" marR="43180" lvl="1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sz="20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–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Vì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sz="20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vướng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(chết</a:t>
            </a:r>
            <a:r>
              <a:rPr sz="20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tắc)</a:t>
            </a:r>
            <a:r>
              <a:rPr sz="2000" spc="-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sz="20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vòng</a:t>
            </a:r>
            <a:r>
              <a:rPr sz="20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lặp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kiểu</a:t>
            </a:r>
            <a:r>
              <a:rPr sz="20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Arial"/>
                <a:cs typeface="Arial"/>
              </a:rPr>
              <a:t>như: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Iasi</a:t>
            </a:r>
            <a:r>
              <a:rPr sz="2000" spc="-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Wingdings"/>
                <a:cs typeface="Wingdings"/>
              </a:rPr>
              <a:t></a:t>
            </a:r>
            <a:r>
              <a:rPr sz="20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Neamt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Wingdings"/>
                <a:cs typeface="Wingdings"/>
              </a:rPr>
              <a:t></a:t>
            </a:r>
            <a:r>
              <a:rPr sz="20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Iasi</a:t>
            </a:r>
            <a:r>
              <a:rPr sz="20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Wingdings"/>
                <a:cs typeface="Wingdings"/>
              </a:rPr>
              <a:t></a:t>
            </a:r>
            <a:r>
              <a:rPr sz="20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Neamt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Wingdings"/>
                <a:cs typeface="Wingdings"/>
              </a:rPr>
              <a:t></a:t>
            </a: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31470" indent="-26860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1470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sz="2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thời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Arial"/>
                <a:cs typeface="Arial"/>
              </a:rPr>
              <a:t>gian?</a:t>
            </a:r>
            <a:endParaRPr sz="2400">
              <a:latin typeface="Arial"/>
              <a:cs typeface="Arial"/>
            </a:endParaRPr>
          </a:p>
          <a:p>
            <a:pPr marL="6597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sz="2000" i="1" spc="-10" dirty="0">
                <a:solidFill>
                  <a:srgbClr val="0D0D0D"/>
                </a:solidFill>
                <a:latin typeface="Arial"/>
                <a:cs typeface="Arial"/>
              </a:rPr>
              <a:t>O(b</a:t>
            </a:r>
            <a:r>
              <a:rPr sz="1950" i="1" spc="-15" baseline="25641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2000" i="1" spc="-10" dirty="0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28980" lvl="1" indent="-33909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28980" algn="l"/>
              </a:tabLst>
            </a:pP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sz="20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sz="20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heuristic</a:t>
            </a:r>
            <a:r>
              <a:rPr sz="20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tốt</a:t>
            </a:r>
            <a:r>
              <a:rPr sz="20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sz="20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sz="20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mang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lại</a:t>
            </a:r>
            <a:r>
              <a:rPr sz="20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cải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thiện</a:t>
            </a:r>
            <a:r>
              <a:rPr sz="20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lớn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3321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332105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sz="2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sz="2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Arial"/>
                <a:cs typeface="Arial"/>
              </a:rPr>
              <a:t>nhớ?</a:t>
            </a:r>
            <a:endParaRPr sz="2400">
              <a:latin typeface="Arial"/>
              <a:cs typeface="Arial"/>
            </a:endParaRPr>
          </a:p>
          <a:p>
            <a:pPr marL="6597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sz="2000" i="1" dirty="0">
                <a:solidFill>
                  <a:srgbClr val="0D0D0D"/>
                </a:solidFill>
                <a:latin typeface="Arial"/>
                <a:cs typeface="Arial"/>
              </a:rPr>
              <a:t>O(b</a:t>
            </a:r>
            <a:r>
              <a:rPr sz="1950" i="1" baseline="25641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2000" i="1" dirty="0">
                <a:solidFill>
                  <a:srgbClr val="0D0D0D"/>
                </a:solidFill>
                <a:latin typeface="Arial"/>
                <a:cs typeface="Arial"/>
              </a:rPr>
              <a:t>)</a:t>
            </a:r>
            <a:r>
              <a:rPr sz="2000" i="1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–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Lưu</a:t>
            </a: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giữ</a:t>
            </a:r>
            <a:r>
              <a:rPr sz="2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tất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sz="20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sz="2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 nhớ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3321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332105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sz="2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sz="2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ưu?</a:t>
            </a:r>
            <a:endParaRPr sz="2400">
              <a:latin typeface="Arial"/>
              <a:cs typeface="Arial"/>
            </a:endParaRPr>
          </a:p>
          <a:p>
            <a:pPr marL="6597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sz="2000" spc="-10" dirty="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20"/>
              </a:spcBef>
              <a:tabLst>
                <a:tab pos="813435" algn="l"/>
              </a:tabLst>
            </a:pPr>
            <a:r>
              <a:rPr spc="-25" dirty="0">
                <a:latin typeface="Times New Roman"/>
                <a:cs typeface="Times New Roman"/>
              </a:rPr>
              <a:t>A</a:t>
            </a:r>
            <a:r>
              <a:rPr sz="4200" spc="-37" baseline="24801" dirty="0">
                <a:latin typeface="Times New Roman"/>
                <a:cs typeface="Times New Roman"/>
              </a:rPr>
              <a:t>*</a:t>
            </a:r>
            <a:r>
              <a:rPr sz="4200" baseline="24801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search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72438"/>
            <a:ext cx="7935595" cy="333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7470" indent="-268605" algn="r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68605" algn="l"/>
                <a:tab pos="1638300" algn="l"/>
              </a:tabLst>
            </a:pPr>
            <a:r>
              <a:rPr sz="2400" dirty="0">
                <a:latin typeface="Arial"/>
                <a:cs typeface="Arial"/>
              </a:rPr>
              <a:t>Ý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tưởng:</a:t>
            </a:r>
            <a:r>
              <a:rPr sz="2400" dirty="0">
                <a:latin typeface="Arial"/>
                <a:cs typeface="Arial"/>
              </a:rPr>
              <a:t>	Tránh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việc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xét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(phát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triển)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nhánh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kiếm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đã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xác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(cho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đến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điểm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hiện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tại)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cao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Sử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hàm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đánh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f(n)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=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g(n)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+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h(n)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18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i="1" dirty="0">
                <a:latin typeface="Arial"/>
                <a:cs typeface="Arial"/>
              </a:rPr>
              <a:t>g(n)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gốc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đến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tại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i="1" dirty="0">
                <a:latin typeface="Arial"/>
                <a:cs typeface="Arial"/>
              </a:rPr>
              <a:t>h(n)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phí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ước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tại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tới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đích</a:t>
            </a:r>
            <a:endParaRPr sz="20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i="1" dirty="0">
                <a:latin typeface="Arial"/>
                <a:cs typeface="Arial"/>
              </a:rPr>
              <a:t>f(n)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phí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tổng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ước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đường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tại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đến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đích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813435" algn="l"/>
                <a:tab pos="2653665" algn="l"/>
                <a:tab pos="3937635" algn="l"/>
              </a:tabLst>
            </a:pPr>
            <a:r>
              <a:rPr spc="-25" dirty="0">
                <a:latin typeface="Times New Roman"/>
                <a:cs typeface="Times New Roman"/>
              </a:rPr>
              <a:t>A</a:t>
            </a:r>
            <a:r>
              <a:rPr sz="4200" spc="-37" baseline="24801" dirty="0">
                <a:latin typeface="Times New Roman"/>
                <a:cs typeface="Times New Roman"/>
              </a:rPr>
              <a:t>*</a:t>
            </a:r>
            <a:r>
              <a:rPr sz="4200" baseline="24801" dirty="0">
                <a:latin typeface="Times New Roman"/>
                <a:cs typeface="Times New Roman"/>
              </a:rPr>
              <a:t>	</a:t>
            </a:r>
            <a:r>
              <a:rPr sz="4200" spc="-65" dirty="0">
                <a:latin typeface="Times New Roman"/>
                <a:cs typeface="Times New Roman"/>
              </a:rPr>
              <a:t>search</a:t>
            </a:r>
            <a:r>
              <a:rPr sz="4200" spc="-160" dirty="0">
                <a:latin typeface="Times New Roman"/>
                <a:cs typeface="Times New Roman"/>
              </a:rPr>
              <a:t> </a:t>
            </a:r>
            <a:r>
              <a:rPr sz="4200" spc="-50" dirty="0">
                <a:latin typeface="Times New Roman"/>
                <a:cs typeface="Times New Roman"/>
              </a:rPr>
              <a:t>–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60" dirty="0">
                <a:latin typeface="Times New Roman"/>
                <a:cs typeface="Times New Roman"/>
              </a:rPr>
              <a:t>Ví</a:t>
            </a:r>
            <a:r>
              <a:rPr sz="4200" spc="-9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Times New Roman"/>
                <a:cs typeface="Times New Roman"/>
              </a:rPr>
              <a:t>dụ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8115300" cy="33291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813435" algn="l"/>
                <a:tab pos="2653665" algn="l"/>
                <a:tab pos="3937635" algn="l"/>
              </a:tabLst>
            </a:pPr>
            <a:r>
              <a:rPr spc="-25" dirty="0">
                <a:latin typeface="Times New Roman"/>
                <a:cs typeface="Times New Roman"/>
              </a:rPr>
              <a:t>A</a:t>
            </a:r>
            <a:r>
              <a:rPr sz="4200" spc="-37" baseline="24801" dirty="0">
                <a:latin typeface="Times New Roman"/>
                <a:cs typeface="Times New Roman"/>
              </a:rPr>
              <a:t>*</a:t>
            </a:r>
            <a:r>
              <a:rPr sz="4200" baseline="24801" dirty="0">
                <a:latin typeface="Times New Roman"/>
                <a:cs typeface="Times New Roman"/>
              </a:rPr>
              <a:t>	</a:t>
            </a:r>
            <a:r>
              <a:rPr sz="4200" spc="-65" dirty="0">
                <a:latin typeface="Times New Roman"/>
                <a:cs typeface="Times New Roman"/>
              </a:rPr>
              <a:t>search</a:t>
            </a:r>
            <a:r>
              <a:rPr sz="4200" spc="-160" dirty="0">
                <a:latin typeface="Times New Roman"/>
                <a:cs typeface="Times New Roman"/>
              </a:rPr>
              <a:t> </a:t>
            </a:r>
            <a:r>
              <a:rPr sz="4200" spc="-50" dirty="0">
                <a:latin typeface="Times New Roman"/>
                <a:cs typeface="Times New Roman"/>
              </a:rPr>
              <a:t>–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60" dirty="0">
                <a:latin typeface="Times New Roman"/>
                <a:cs typeface="Times New Roman"/>
              </a:rPr>
              <a:t>Ví</a:t>
            </a:r>
            <a:r>
              <a:rPr sz="4200" spc="-9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Times New Roman"/>
                <a:cs typeface="Times New Roman"/>
              </a:rPr>
              <a:t>dụ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8115300" cy="33291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813435" algn="l"/>
                <a:tab pos="2653665" algn="l"/>
                <a:tab pos="3937635" algn="l"/>
              </a:tabLst>
            </a:pPr>
            <a:r>
              <a:rPr spc="-25" dirty="0">
                <a:latin typeface="Times New Roman"/>
                <a:cs typeface="Times New Roman"/>
              </a:rPr>
              <a:t>A</a:t>
            </a:r>
            <a:r>
              <a:rPr sz="4200" spc="-37" baseline="24801" dirty="0">
                <a:latin typeface="Times New Roman"/>
                <a:cs typeface="Times New Roman"/>
              </a:rPr>
              <a:t>*</a:t>
            </a:r>
            <a:r>
              <a:rPr sz="4200" baseline="24801" dirty="0">
                <a:latin typeface="Times New Roman"/>
                <a:cs typeface="Times New Roman"/>
              </a:rPr>
              <a:t>	</a:t>
            </a:r>
            <a:r>
              <a:rPr sz="4200" spc="-65" dirty="0">
                <a:latin typeface="Times New Roman"/>
                <a:cs typeface="Times New Roman"/>
              </a:rPr>
              <a:t>search</a:t>
            </a:r>
            <a:r>
              <a:rPr sz="4200" spc="-160" dirty="0">
                <a:latin typeface="Times New Roman"/>
                <a:cs typeface="Times New Roman"/>
              </a:rPr>
              <a:t> </a:t>
            </a:r>
            <a:r>
              <a:rPr sz="4200" spc="-50" dirty="0">
                <a:latin typeface="Times New Roman"/>
                <a:cs typeface="Times New Roman"/>
              </a:rPr>
              <a:t>–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60" dirty="0">
                <a:latin typeface="Times New Roman"/>
                <a:cs typeface="Times New Roman"/>
              </a:rPr>
              <a:t>Ví</a:t>
            </a:r>
            <a:r>
              <a:rPr sz="4200" spc="-9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Times New Roman"/>
                <a:cs typeface="Times New Roman"/>
              </a:rPr>
              <a:t>dụ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(3)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8115300" cy="33291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813435" algn="l"/>
                <a:tab pos="2653665" algn="l"/>
                <a:tab pos="3937635" algn="l"/>
              </a:tabLst>
            </a:pPr>
            <a:r>
              <a:rPr spc="-25" dirty="0">
                <a:latin typeface="Times New Roman"/>
                <a:cs typeface="Times New Roman"/>
              </a:rPr>
              <a:t>A</a:t>
            </a:r>
            <a:r>
              <a:rPr sz="4200" spc="-37" baseline="24801" dirty="0">
                <a:latin typeface="Times New Roman"/>
                <a:cs typeface="Times New Roman"/>
              </a:rPr>
              <a:t>*</a:t>
            </a:r>
            <a:r>
              <a:rPr sz="4200" baseline="24801" dirty="0">
                <a:latin typeface="Times New Roman"/>
                <a:cs typeface="Times New Roman"/>
              </a:rPr>
              <a:t>	</a:t>
            </a:r>
            <a:r>
              <a:rPr sz="4200" spc="-65" dirty="0">
                <a:latin typeface="Times New Roman"/>
                <a:cs typeface="Times New Roman"/>
              </a:rPr>
              <a:t>search</a:t>
            </a:r>
            <a:r>
              <a:rPr sz="4200" spc="-160" dirty="0">
                <a:latin typeface="Times New Roman"/>
                <a:cs typeface="Times New Roman"/>
              </a:rPr>
              <a:t> </a:t>
            </a:r>
            <a:r>
              <a:rPr sz="4200" spc="-50" dirty="0">
                <a:latin typeface="Times New Roman"/>
                <a:cs typeface="Times New Roman"/>
              </a:rPr>
              <a:t>–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60" dirty="0">
                <a:latin typeface="Times New Roman"/>
                <a:cs typeface="Times New Roman"/>
              </a:rPr>
              <a:t>Ví</a:t>
            </a:r>
            <a:r>
              <a:rPr sz="4200" spc="-9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Times New Roman"/>
                <a:cs typeface="Times New Roman"/>
              </a:rPr>
              <a:t>dụ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(4)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8115300" cy="33291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813435" algn="l"/>
                <a:tab pos="2653665" algn="l"/>
                <a:tab pos="3937635" algn="l"/>
              </a:tabLst>
            </a:pPr>
            <a:r>
              <a:rPr spc="-25" dirty="0">
                <a:latin typeface="Times New Roman"/>
                <a:cs typeface="Times New Roman"/>
              </a:rPr>
              <a:t>A</a:t>
            </a:r>
            <a:r>
              <a:rPr sz="4200" spc="-37" baseline="24801" dirty="0">
                <a:latin typeface="Times New Roman"/>
                <a:cs typeface="Times New Roman"/>
              </a:rPr>
              <a:t>*</a:t>
            </a:r>
            <a:r>
              <a:rPr sz="4200" baseline="24801" dirty="0">
                <a:latin typeface="Times New Roman"/>
                <a:cs typeface="Times New Roman"/>
              </a:rPr>
              <a:t>	</a:t>
            </a:r>
            <a:r>
              <a:rPr sz="4200" spc="-65" dirty="0">
                <a:latin typeface="Times New Roman"/>
                <a:cs typeface="Times New Roman"/>
              </a:rPr>
              <a:t>search</a:t>
            </a:r>
            <a:r>
              <a:rPr sz="4200" spc="-160" dirty="0">
                <a:latin typeface="Times New Roman"/>
                <a:cs typeface="Times New Roman"/>
              </a:rPr>
              <a:t> </a:t>
            </a:r>
            <a:r>
              <a:rPr sz="4200" spc="-50" dirty="0">
                <a:latin typeface="Times New Roman"/>
                <a:cs typeface="Times New Roman"/>
              </a:rPr>
              <a:t>–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60" dirty="0">
                <a:latin typeface="Times New Roman"/>
                <a:cs typeface="Times New Roman"/>
              </a:rPr>
              <a:t>Ví</a:t>
            </a:r>
            <a:r>
              <a:rPr sz="4200" spc="-9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Times New Roman"/>
                <a:cs typeface="Times New Roman"/>
              </a:rPr>
              <a:t>dụ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(5)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8115300" cy="33291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813435" algn="l"/>
                <a:tab pos="2653665" algn="l"/>
                <a:tab pos="3937635" algn="l"/>
              </a:tabLst>
            </a:pPr>
            <a:r>
              <a:rPr spc="-25" dirty="0">
                <a:latin typeface="Times New Roman"/>
                <a:cs typeface="Times New Roman"/>
              </a:rPr>
              <a:t>A</a:t>
            </a:r>
            <a:r>
              <a:rPr sz="4200" spc="-37" baseline="24801" dirty="0">
                <a:latin typeface="Times New Roman"/>
                <a:cs typeface="Times New Roman"/>
              </a:rPr>
              <a:t>*</a:t>
            </a:r>
            <a:r>
              <a:rPr sz="4200" baseline="24801" dirty="0">
                <a:latin typeface="Times New Roman"/>
                <a:cs typeface="Times New Roman"/>
              </a:rPr>
              <a:t>	</a:t>
            </a:r>
            <a:r>
              <a:rPr sz="4200" spc="-65" dirty="0">
                <a:latin typeface="Times New Roman"/>
                <a:cs typeface="Times New Roman"/>
              </a:rPr>
              <a:t>search</a:t>
            </a:r>
            <a:r>
              <a:rPr sz="4200" spc="-160" dirty="0">
                <a:latin typeface="Times New Roman"/>
                <a:cs typeface="Times New Roman"/>
              </a:rPr>
              <a:t> </a:t>
            </a:r>
            <a:r>
              <a:rPr sz="4200" spc="-50" dirty="0">
                <a:latin typeface="Times New Roman"/>
                <a:cs typeface="Times New Roman"/>
              </a:rPr>
              <a:t>–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60" dirty="0">
                <a:latin typeface="Times New Roman"/>
                <a:cs typeface="Times New Roman"/>
              </a:rPr>
              <a:t>Ví</a:t>
            </a:r>
            <a:r>
              <a:rPr sz="4200" spc="-9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Times New Roman"/>
                <a:cs typeface="Times New Roman"/>
              </a:rPr>
              <a:t>dụ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(6)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8115300" cy="33291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0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Nội</a:t>
            </a:r>
            <a:r>
              <a:rPr sz="2800" b="1" u="heavy" spc="-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dung</a:t>
            </a:r>
            <a:r>
              <a:rPr sz="2800" b="1" u="heavy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môn</a:t>
            </a:r>
            <a:r>
              <a:rPr sz="2800" b="1" u="heavy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học</a:t>
            </a:r>
            <a:r>
              <a:rPr sz="2800" b="1" u="none" spc="-2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895850"/>
            <a:ext cx="9144000" cy="1962150"/>
            <a:chOff x="0" y="4895850"/>
            <a:chExt cx="9144000" cy="1962150"/>
          </a:xfrm>
        </p:grpSpPr>
        <p:sp>
          <p:nvSpPr>
            <p:cNvPr id="4" name="object 4"/>
            <p:cNvSpPr/>
            <p:nvPr/>
          </p:nvSpPr>
          <p:spPr>
            <a:xfrm>
              <a:off x="0" y="4895849"/>
              <a:ext cx="9144000" cy="1962150"/>
            </a:xfrm>
            <a:custGeom>
              <a:avLst/>
              <a:gdLst/>
              <a:ahLst/>
              <a:cxnLst/>
              <a:rect l="l" t="t" r="r" b="b"/>
              <a:pathLst>
                <a:path w="9144000" h="196215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62150"/>
                  </a:lnTo>
                  <a:lnTo>
                    <a:pt x="9144000" y="196215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1630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1541" y="1289558"/>
            <a:ext cx="7302500" cy="473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Giới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thiệu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Trí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tuệ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nhân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tạo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Tác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tử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Giải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quyết</a:t>
            </a: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vấn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đề:</a:t>
            </a:r>
            <a:r>
              <a:rPr sz="2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Tìm</a:t>
            </a:r>
            <a:r>
              <a:rPr sz="2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kiếm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Thỏa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mãn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ràng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buộc</a:t>
            </a:r>
            <a:endParaRPr sz="2400">
              <a:latin typeface="Arial"/>
              <a:cs typeface="Arial"/>
            </a:endParaRPr>
          </a:p>
          <a:p>
            <a:pPr marL="599440" lvl="1" indent="-26924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70000"/>
              <a:buFont typeface="Wingdings"/>
              <a:buChar char=""/>
              <a:tabLst>
                <a:tab pos="59944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Tìm</a:t>
            </a:r>
            <a:r>
              <a:rPr sz="20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kiếm</a:t>
            </a:r>
            <a:r>
              <a:rPr sz="20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với</a:t>
            </a:r>
            <a:r>
              <a:rPr sz="20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tri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thức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bổ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sung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(Informed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search)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Logic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diễn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Biểu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diễn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Suy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diễn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thức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chắc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chắn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Học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máy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Lập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hoặch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9507" y="6447535"/>
            <a:ext cx="97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1540" y="6286753"/>
            <a:ext cx="1261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Verdana"/>
                <a:cs typeface="Verdana"/>
              </a:rPr>
              <a:t>Trí</a:t>
            </a:r>
            <a:r>
              <a:rPr sz="1200" i="1" spc="-3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tuệ</a:t>
            </a:r>
            <a:r>
              <a:rPr sz="1200" i="1" spc="-1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nhân</a:t>
            </a:r>
            <a:r>
              <a:rPr sz="1200" i="1" spc="-10" dirty="0">
                <a:latin typeface="Verdana"/>
                <a:cs typeface="Verdana"/>
              </a:rPr>
              <a:t> </a:t>
            </a:r>
            <a:r>
              <a:rPr sz="1200" i="1" spc="-25" dirty="0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A*</a:t>
            </a:r>
            <a:r>
              <a:rPr spc="-45" dirty="0"/>
              <a:t> </a:t>
            </a:r>
            <a:r>
              <a:rPr dirty="0"/>
              <a:t>search</a:t>
            </a:r>
            <a:r>
              <a:rPr spc="-4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Các</a:t>
            </a:r>
            <a:r>
              <a:rPr spc="-40" dirty="0"/>
              <a:t> </a:t>
            </a:r>
            <a:r>
              <a:rPr dirty="0"/>
              <a:t>đặc</a:t>
            </a:r>
            <a:r>
              <a:rPr spc="-45" dirty="0"/>
              <a:t> </a:t>
            </a:r>
            <a:r>
              <a:rPr spc="-20" dirty="0"/>
              <a:t>điểm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396238"/>
            <a:ext cx="799338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Nếu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không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gian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các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trạng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thái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là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hữu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hạn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có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giải</a:t>
            </a:r>
            <a:r>
              <a:rPr sz="2400" i="1" dirty="0">
                <a:latin typeface="Arial"/>
                <a:cs typeface="Arial"/>
              </a:rPr>
              <a:t> pháp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để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tránh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việc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xét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(lặp)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lại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các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trạng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thái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thì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giải </a:t>
            </a:r>
            <a:r>
              <a:rPr sz="2400" dirty="0">
                <a:latin typeface="Arial"/>
                <a:cs typeface="Arial"/>
              </a:rPr>
              <a:t>thuật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A*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hoàn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chỉnh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(tìm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lời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nhưng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đảm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bảo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ưu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Nếu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không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gian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các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trạng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thái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là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hữu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hạn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không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có </a:t>
            </a:r>
            <a:r>
              <a:rPr sz="2400" i="1" dirty="0">
                <a:latin typeface="Arial"/>
                <a:cs typeface="Arial"/>
              </a:rPr>
              <a:t>giải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pháp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để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tránh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việc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xét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(lặp)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lại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các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trạng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thái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thì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giải </a:t>
            </a:r>
            <a:r>
              <a:rPr sz="2400" dirty="0">
                <a:latin typeface="Arial"/>
                <a:cs typeface="Arial"/>
              </a:rPr>
              <a:t>thuật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A*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hoàn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chỉnh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(không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đảm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bảo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lời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giải)</a:t>
            </a:r>
            <a:endParaRPr sz="2400">
              <a:latin typeface="Arial"/>
              <a:cs typeface="Arial"/>
            </a:endParaRPr>
          </a:p>
          <a:p>
            <a:pPr marL="354965" marR="19050" indent="-34290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Nếu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không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gian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các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trạng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thái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là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vô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hạn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thì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thuật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A*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hoàn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chỉnh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(không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đảm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bảo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lời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giải)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spc="-110" dirty="0">
                <a:latin typeface="Times New Roman"/>
                <a:cs typeface="Times New Roman"/>
              </a:rPr>
              <a:t>Các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ước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lượng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chấp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nhận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Georgia"/>
                <a:cs typeface="Georgia"/>
              </a:rPr>
              <a:t>đ</a:t>
            </a:r>
            <a:r>
              <a:rPr spc="-20" dirty="0">
                <a:latin typeface="Times New Roman"/>
                <a:cs typeface="Times New Roman"/>
              </a:rPr>
              <a:t>ược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1320038"/>
            <a:ext cx="8086725" cy="478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32194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8140" algn="l"/>
              </a:tabLst>
            </a:pPr>
            <a:r>
              <a:rPr sz="2400" dirty="0">
                <a:latin typeface="Arial"/>
                <a:cs typeface="Arial"/>
              </a:rPr>
              <a:t>Một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ước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lượng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(heuristic)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h(n)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xem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chấp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nhận 	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nếu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mọi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≤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h(n)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≤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</a:t>
            </a:r>
            <a:r>
              <a:rPr sz="2400" i="1" baseline="24305" dirty="0">
                <a:latin typeface="Arial"/>
                <a:cs typeface="Arial"/>
              </a:rPr>
              <a:t>*</a:t>
            </a:r>
            <a:r>
              <a:rPr sz="2400" i="1" dirty="0">
                <a:latin typeface="Arial"/>
                <a:cs typeface="Arial"/>
              </a:rPr>
              <a:t>(n)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25" dirty="0">
                <a:latin typeface="Arial"/>
                <a:cs typeface="Arial"/>
              </a:rPr>
              <a:t> đó 	</a:t>
            </a:r>
            <a:r>
              <a:rPr sz="2400" i="1" dirty="0">
                <a:latin typeface="Arial"/>
                <a:cs typeface="Arial"/>
              </a:rPr>
              <a:t>h</a:t>
            </a:r>
            <a:r>
              <a:rPr sz="2400" i="1" baseline="24305" dirty="0">
                <a:latin typeface="Arial"/>
                <a:cs typeface="Arial"/>
              </a:rPr>
              <a:t>*</a:t>
            </a:r>
            <a:r>
              <a:rPr sz="2400" i="1" dirty="0">
                <a:latin typeface="Arial"/>
                <a:cs typeface="Arial"/>
              </a:rPr>
              <a:t>(n)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phí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thật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(thực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tế)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đến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đích</a:t>
            </a:r>
            <a:endParaRPr sz="2400">
              <a:latin typeface="Arial"/>
              <a:cs typeface="Arial"/>
            </a:endParaRPr>
          </a:p>
          <a:p>
            <a:pPr marL="356870" marR="68580" indent="-26860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8140" algn="l"/>
              </a:tabLst>
            </a:pPr>
            <a:r>
              <a:rPr sz="2400" dirty="0">
                <a:latin typeface="Arial"/>
                <a:cs typeface="Arial"/>
              </a:rPr>
              <a:t>Một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ước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lượng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chấp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nhận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giờ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đánh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giá 	</a:t>
            </a:r>
            <a:r>
              <a:rPr sz="2400" dirty="0">
                <a:latin typeface="Arial"/>
                <a:cs typeface="Arial"/>
              </a:rPr>
              <a:t>quá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(overestimate)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phí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tới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đích</a:t>
            </a:r>
            <a:endParaRPr sz="2400">
              <a:latin typeface="Arial"/>
              <a:cs typeface="Arial"/>
            </a:endParaRPr>
          </a:p>
          <a:p>
            <a:pPr marL="685165" marR="421640" lvl="1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5165" algn="l"/>
              </a:tabLst>
            </a:pPr>
            <a:r>
              <a:rPr sz="2000" dirty="0">
                <a:latin typeface="Arial"/>
                <a:cs typeface="Arial"/>
              </a:rPr>
              <a:t>Thực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chất,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ước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chấp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xu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hướng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đánh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giá </a:t>
            </a:r>
            <a:r>
              <a:rPr sz="2000" dirty="0">
                <a:latin typeface="Arial"/>
                <a:cs typeface="Arial"/>
              </a:rPr>
              <a:t>“lạc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quan”</a:t>
            </a:r>
            <a:endParaRPr sz="2000">
              <a:latin typeface="Arial"/>
              <a:cs typeface="Arial"/>
            </a:endParaRPr>
          </a:p>
          <a:p>
            <a:pPr marL="356870" marR="179705" indent="-268605">
              <a:lnSpc>
                <a:spcPct val="100000"/>
              </a:lnSpc>
              <a:spcBef>
                <a:spcPts val="5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8140" algn="l"/>
                <a:tab pos="1405255" algn="l"/>
                <a:tab pos="3082925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dụ:</a:t>
            </a:r>
            <a:r>
              <a:rPr sz="2400" dirty="0">
                <a:latin typeface="Arial"/>
                <a:cs typeface="Arial"/>
              </a:rPr>
              <a:t>	Ước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lượng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i="1" dirty="0">
                <a:latin typeface="Arial"/>
                <a:cs typeface="Arial"/>
              </a:rPr>
              <a:t>h</a:t>
            </a:r>
            <a:r>
              <a:rPr sz="2400" i="1" baseline="-20833" dirty="0">
                <a:latin typeface="Arial"/>
                <a:cs typeface="Arial"/>
              </a:rPr>
              <a:t>SLD</a:t>
            </a:r>
            <a:r>
              <a:rPr sz="2400" i="1" dirty="0">
                <a:latin typeface="Arial"/>
                <a:cs typeface="Arial"/>
              </a:rPr>
              <a:t>(n)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giờ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đánh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quá 	</a:t>
            </a:r>
            <a:r>
              <a:rPr sz="2400" dirty="0">
                <a:latin typeface="Arial"/>
                <a:cs typeface="Arial"/>
              </a:rPr>
              <a:t>cao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khoảng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đường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tế</a:t>
            </a:r>
            <a:endParaRPr sz="2400">
              <a:latin typeface="Arial"/>
              <a:cs typeface="Arial"/>
            </a:endParaRPr>
          </a:p>
          <a:p>
            <a:pPr marL="431165" marR="672465" indent="-342900">
              <a:lnSpc>
                <a:spcPct val="97200"/>
              </a:lnSpc>
              <a:spcBef>
                <a:spcPts val="24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31165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sz="24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lý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Nếu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h(n)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đánh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chấp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nhận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thì </a:t>
            </a:r>
            <a:r>
              <a:rPr sz="2400" dirty="0">
                <a:latin typeface="Arial"/>
                <a:cs typeface="Arial"/>
              </a:rPr>
              <a:t>phương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baseline="24305" dirty="0">
                <a:latin typeface="Arial"/>
                <a:cs typeface="Arial"/>
              </a:rPr>
              <a:t>*</a:t>
            </a:r>
            <a:r>
              <a:rPr sz="2400" spc="254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thuật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TREE- SEARCH</a:t>
            </a:r>
            <a:r>
              <a:rPr sz="2400" spc="-80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tối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ưu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142740" algn="l"/>
              </a:tabLst>
            </a:pPr>
            <a:r>
              <a:rPr dirty="0">
                <a:latin typeface="Times New Roman"/>
                <a:cs typeface="Times New Roman"/>
              </a:rPr>
              <a:t>Tính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tối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ưu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của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A</a:t>
            </a:r>
            <a:r>
              <a:rPr sz="4200" spc="-37" baseline="24801" dirty="0">
                <a:latin typeface="Times New Roman"/>
                <a:cs typeface="Times New Roman"/>
              </a:rPr>
              <a:t>*</a:t>
            </a:r>
            <a:r>
              <a:rPr sz="4200" baseline="24801" dirty="0">
                <a:latin typeface="Times New Roman"/>
                <a:cs typeface="Times New Roman"/>
              </a:rPr>
              <a:t>	</a:t>
            </a:r>
            <a:r>
              <a:rPr sz="4200" dirty="0">
                <a:latin typeface="Times New Roman"/>
                <a:cs typeface="Times New Roman"/>
              </a:rPr>
              <a:t>-</a:t>
            </a:r>
            <a:r>
              <a:rPr sz="4200" spc="-165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Chứng</a:t>
            </a:r>
            <a:r>
              <a:rPr sz="4200" spc="-18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minh</a:t>
            </a:r>
            <a:r>
              <a:rPr sz="4200" spc="-180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140" y="1397762"/>
            <a:ext cx="8033384" cy="159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5880" indent="-269875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Giả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sử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đích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(suboptimal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goal)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G</a:t>
            </a:r>
            <a:r>
              <a:rPr sz="1950" i="1" baseline="-21367" dirty="0">
                <a:latin typeface="Arial"/>
                <a:cs typeface="Arial"/>
              </a:rPr>
              <a:t>2</a:t>
            </a:r>
            <a:r>
              <a:rPr sz="1950" i="1" spc="225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ra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cấu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trúc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fringe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Gọi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chưa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xét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cấu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trúc </a:t>
            </a:r>
            <a:r>
              <a:rPr sz="2000" i="1" dirty="0">
                <a:latin typeface="Arial"/>
                <a:cs typeface="Arial"/>
              </a:rPr>
              <a:t>fringe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nằm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đường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ngắn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nhất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đến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đích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tối </a:t>
            </a:r>
            <a:r>
              <a:rPr sz="2000" dirty="0">
                <a:latin typeface="Arial"/>
                <a:cs typeface="Arial"/>
              </a:rPr>
              <a:t>ưu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(optimal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goal)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180"/>
              </a:spcBef>
            </a:pPr>
            <a:r>
              <a:rPr sz="1300" spc="-50" dirty="0">
                <a:solidFill>
                  <a:srgbClr val="CC9A00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590800"/>
            <a:ext cx="9144000" cy="1676400"/>
            <a:chOff x="0" y="2590800"/>
            <a:chExt cx="9144000" cy="1676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00" y="2590800"/>
              <a:ext cx="3505200" cy="3467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200" y="2937509"/>
              <a:ext cx="3505200" cy="1329690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6890" y="4543458"/>
          <a:ext cx="6722109" cy="101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marL="300990" indent="-269240">
                        <a:lnSpc>
                          <a:spcPts val="2210"/>
                        </a:lnSpc>
                        <a:buClr>
                          <a:srgbClr val="CC9A00"/>
                        </a:buClr>
                        <a:buSzPct val="65000"/>
                        <a:buFont typeface="Wingdings"/>
                        <a:buChar char=""/>
                        <a:tabLst>
                          <a:tab pos="30099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có: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10"/>
                        </a:lnSpc>
                        <a:tabLst>
                          <a:tab pos="73850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f(G</a:t>
                      </a:r>
                      <a:r>
                        <a:rPr sz="1950" spc="-15" baseline="-2136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	=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g(G</a:t>
                      </a:r>
                      <a:r>
                        <a:rPr sz="1950" spc="-30" baseline="-2136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10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vì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1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(G</a:t>
                      </a:r>
                      <a:r>
                        <a:rPr sz="1950" baseline="-2136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00990" indent="-269240">
                        <a:lnSpc>
                          <a:spcPts val="2355"/>
                        </a:lnSpc>
                        <a:buClr>
                          <a:srgbClr val="CC9A00"/>
                        </a:buClr>
                        <a:buSzPct val="65000"/>
                        <a:buFont typeface="Wingdings"/>
                        <a:buChar char=""/>
                        <a:tabLst>
                          <a:tab pos="30099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có: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g(G</a:t>
                      </a:r>
                      <a:r>
                        <a:rPr sz="1950" baseline="-2136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g(G)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35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vì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950" baseline="-2136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950" spc="217" baseline="-2136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là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đích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không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tối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ưu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300990" indent="-269240">
                        <a:lnSpc>
                          <a:spcPts val="2280"/>
                        </a:lnSpc>
                        <a:buClr>
                          <a:srgbClr val="CC9A00"/>
                        </a:buClr>
                        <a:buSzPct val="65000"/>
                        <a:buFont typeface="Wingdings"/>
                        <a:buChar char=""/>
                        <a:tabLst>
                          <a:tab pos="30099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có: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0"/>
                        </a:lnSpc>
                        <a:tabLst>
                          <a:tab pos="712470" algn="l"/>
                        </a:tabLst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f(G)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	=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g(G)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0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vì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(G)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35940" y="5604002"/>
            <a:ext cx="24904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1823720" algn="l"/>
              </a:tabLst>
            </a:pPr>
            <a:r>
              <a:rPr sz="2000" dirty="0">
                <a:latin typeface="Arial"/>
                <a:cs typeface="Arial"/>
              </a:rPr>
              <a:t>Suy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f(G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	&gt;</a:t>
            </a:r>
            <a:r>
              <a:rPr sz="2000" spc="-20" dirty="0">
                <a:latin typeface="Arial"/>
                <a:cs typeface="Arial"/>
              </a:rPr>
              <a:t> f(G)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2" name="object 12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142740" algn="l"/>
              </a:tabLst>
            </a:pPr>
            <a:r>
              <a:rPr dirty="0">
                <a:latin typeface="Times New Roman"/>
                <a:cs typeface="Times New Roman"/>
              </a:rPr>
              <a:t>Tính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tối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ưu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của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A</a:t>
            </a:r>
            <a:r>
              <a:rPr sz="4200" spc="-37" baseline="24801" dirty="0">
                <a:latin typeface="Times New Roman"/>
                <a:cs typeface="Times New Roman"/>
              </a:rPr>
              <a:t>*</a:t>
            </a:r>
            <a:r>
              <a:rPr sz="4200" baseline="24801" dirty="0">
                <a:latin typeface="Times New Roman"/>
                <a:cs typeface="Times New Roman"/>
              </a:rPr>
              <a:t>	</a:t>
            </a:r>
            <a:r>
              <a:rPr sz="4200" dirty="0">
                <a:latin typeface="Times New Roman"/>
                <a:cs typeface="Times New Roman"/>
              </a:rPr>
              <a:t>-</a:t>
            </a:r>
            <a:r>
              <a:rPr sz="4200" spc="-165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Chứng</a:t>
            </a:r>
            <a:r>
              <a:rPr sz="4200" spc="-185" dirty="0">
                <a:latin typeface="Times New Roman"/>
                <a:cs typeface="Times New Roman"/>
              </a:rPr>
              <a:t> </a:t>
            </a:r>
            <a:r>
              <a:rPr sz="4200" dirty="0">
                <a:latin typeface="Times New Roman"/>
                <a:cs typeface="Times New Roman"/>
              </a:rPr>
              <a:t>minh</a:t>
            </a:r>
            <a:r>
              <a:rPr sz="4200" spc="-180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4293361"/>
            <a:ext cx="2437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340" indent="-26924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07340" algn="l"/>
                <a:tab pos="1152525" algn="l"/>
              </a:tabLst>
            </a:pPr>
            <a:r>
              <a:rPr sz="2000" dirty="0">
                <a:latin typeface="Arial"/>
                <a:cs typeface="Arial"/>
              </a:rPr>
              <a:t>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có:</a:t>
            </a:r>
            <a:r>
              <a:rPr sz="2000" dirty="0">
                <a:latin typeface="Arial"/>
                <a:cs typeface="Arial"/>
              </a:rPr>
              <a:t>	h(n)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≤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1950" spc="-30" baseline="25641" dirty="0">
                <a:latin typeface="Arial"/>
                <a:cs typeface="Arial"/>
              </a:rPr>
              <a:t>*</a:t>
            </a:r>
            <a:r>
              <a:rPr sz="2000" spc="-20" dirty="0">
                <a:latin typeface="Arial"/>
                <a:cs typeface="Arial"/>
              </a:rPr>
              <a:t>(n)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590800"/>
            <a:ext cx="3505200" cy="1676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93898" y="4293361"/>
            <a:ext cx="390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vì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ước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chấp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4659121"/>
            <a:ext cx="40811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340" indent="-26924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07340" algn="l"/>
                <a:tab pos="2509520" algn="l"/>
                <a:tab pos="2789555" algn="l"/>
              </a:tabLst>
            </a:pPr>
            <a:r>
              <a:rPr sz="2000" dirty="0">
                <a:latin typeface="Arial"/>
                <a:cs typeface="Arial"/>
              </a:rPr>
              <a:t>Suy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g(n)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h(n)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≤</a:t>
            </a:r>
            <a:r>
              <a:rPr sz="2000" dirty="0">
                <a:latin typeface="Arial"/>
                <a:cs typeface="Arial"/>
              </a:rPr>
              <a:t>	g(n)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1950" spc="-15" baseline="25641" dirty="0">
                <a:latin typeface="Arial"/>
                <a:cs typeface="Arial"/>
              </a:rPr>
              <a:t>*</a:t>
            </a:r>
            <a:r>
              <a:rPr sz="2000" spc="-10" dirty="0">
                <a:latin typeface="Arial"/>
                <a:cs typeface="Arial"/>
              </a:rPr>
              <a:t>(n)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540" y="4872177"/>
            <a:ext cx="245808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07340" indent="-269240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07340" algn="l"/>
              </a:tabLst>
            </a:pPr>
            <a:r>
              <a:rPr sz="2000" dirty="0">
                <a:latin typeface="Arial"/>
                <a:cs typeface="Arial"/>
              </a:rPr>
              <a:t>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f(n)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≤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f(G)</a:t>
            </a:r>
            <a:endParaRPr sz="2000">
              <a:latin typeface="Arial"/>
              <a:cs typeface="Arial"/>
            </a:endParaRPr>
          </a:p>
          <a:p>
            <a:pPr marL="3073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07340" algn="l"/>
              </a:tabLst>
            </a:pPr>
            <a:r>
              <a:rPr sz="2000" dirty="0">
                <a:latin typeface="Arial"/>
                <a:cs typeface="Arial"/>
              </a:rPr>
              <a:t>Vì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vậy: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f(G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f(n).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9489" y="4872177"/>
            <a:ext cx="449453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106170">
              <a:lnSpc>
                <a:spcPct val="100000"/>
              </a:lnSpc>
              <a:spcBef>
                <a:spcPts val="1300"/>
              </a:spcBef>
              <a:tabLst>
                <a:tab pos="1443355" algn="l"/>
              </a:tabLst>
            </a:pPr>
            <a:r>
              <a:rPr sz="2000" spc="-25" dirty="0">
                <a:latin typeface="Arial"/>
                <a:cs typeface="Arial"/>
              </a:rPr>
              <a:t>vì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nằm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đường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tới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Tức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thủ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tục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A*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giờ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xét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G</a:t>
            </a:r>
            <a:r>
              <a:rPr sz="1950" i="1" spc="-37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spc="-110" dirty="0">
                <a:latin typeface="Times New Roman"/>
                <a:cs typeface="Times New Roman"/>
              </a:rPr>
              <a:t>Các </a:t>
            </a:r>
            <a:r>
              <a:rPr dirty="0">
                <a:latin typeface="Times New Roman"/>
                <a:cs typeface="Times New Roman"/>
              </a:rPr>
              <a:t>ước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lượng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chấp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nhận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Georgia"/>
                <a:cs typeface="Georgia"/>
              </a:rPr>
              <a:t>đ</a:t>
            </a:r>
            <a:r>
              <a:rPr spc="-80" dirty="0">
                <a:latin typeface="Times New Roman"/>
                <a:cs typeface="Times New Roman"/>
              </a:rPr>
              <a:t>ược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(1)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90979"/>
            <a:ext cx="9144000" cy="1304925"/>
            <a:chOff x="0" y="3590979"/>
            <a:chExt cx="9144000" cy="1304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1925" y="3590979"/>
              <a:ext cx="4248530" cy="325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440" y="1291082"/>
            <a:ext cx="7827009" cy="342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Ví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trò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chơi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ô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chữ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số: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000">
              <a:latin typeface="Arial"/>
              <a:cs typeface="Arial"/>
            </a:endParaRPr>
          </a:p>
          <a:p>
            <a:pPr marL="418465" indent="-342265">
              <a:lnSpc>
                <a:spcPts val="2280"/>
              </a:lnSpc>
              <a:buClr>
                <a:srgbClr val="CC9A00"/>
              </a:buClr>
              <a:buSzPct val="65000"/>
              <a:buFont typeface="Wingdings"/>
              <a:buChar char=""/>
              <a:tabLst>
                <a:tab pos="418465" algn="l"/>
              </a:tabLst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1</a:t>
            </a:r>
            <a:r>
              <a:rPr sz="2000" i="1" dirty="0">
                <a:latin typeface="Arial"/>
                <a:cs typeface="Arial"/>
              </a:rPr>
              <a:t>(n)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ô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chữ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nằm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ở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vị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vị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trí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ô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chữ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đấy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ở</a:t>
            </a:r>
            <a:endParaRPr sz="2000">
              <a:latin typeface="Arial"/>
              <a:cs typeface="Arial"/>
            </a:endParaRPr>
          </a:p>
          <a:p>
            <a:pPr marL="4191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trạng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đích)</a:t>
            </a:r>
            <a:endParaRPr sz="2000">
              <a:latin typeface="Arial"/>
              <a:cs typeface="Arial"/>
            </a:endParaRPr>
          </a:p>
          <a:p>
            <a:pPr marL="419100" marR="361950" indent="-342900">
              <a:lnSpc>
                <a:spcPts val="2150"/>
              </a:lnSpc>
              <a:spcBef>
                <a:spcPts val="53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419100" algn="l"/>
              </a:tabLst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2</a:t>
            </a:r>
            <a:r>
              <a:rPr sz="2000" i="1" dirty="0">
                <a:latin typeface="Arial"/>
                <a:cs typeface="Arial"/>
              </a:rPr>
              <a:t>(n)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khoảng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dịch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chuyển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dirty="0">
                <a:latin typeface="Symbol"/>
                <a:cs typeface="Symbol"/>
              </a:rPr>
              <a:t>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dirty="0">
                <a:latin typeface="Symbol"/>
                <a:cs typeface="Symbol"/>
              </a:rPr>
              <a:t>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ngắn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nhất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để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dịch </a:t>
            </a:r>
            <a:r>
              <a:rPr sz="2000" dirty="0">
                <a:latin typeface="Arial"/>
                <a:cs typeface="Arial"/>
              </a:rPr>
              <a:t>chuyển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ô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chữ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nằm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vị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trí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vị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trí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đúng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10"/>
              </a:spcBef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418465" indent="-34226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418465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2400" baseline="-20833" dirty="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(S)</a:t>
            </a:r>
            <a:r>
              <a:rPr sz="2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sz="24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D0D0D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418465" indent="-342265">
              <a:lnSpc>
                <a:spcPct val="100000"/>
              </a:lnSpc>
              <a:spcBef>
                <a:spcPts val="21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18465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2400" baseline="-20833" dirty="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(S)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D0D0D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0" y="3916679"/>
            <a:ext cx="4258055" cy="182727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spc="-110" dirty="0">
                <a:latin typeface="Times New Roman"/>
                <a:cs typeface="Times New Roman"/>
              </a:rPr>
              <a:t>Các </a:t>
            </a:r>
            <a:r>
              <a:rPr dirty="0">
                <a:latin typeface="Times New Roman"/>
                <a:cs typeface="Times New Roman"/>
              </a:rPr>
              <a:t>ước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lượng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chấp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nhận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Georgia"/>
                <a:cs typeface="Georgia"/>
              </a:rPr>
              <a:t>đ</a:t>
            </a:r>
            <a:r>
              <a:rPr spc="-80" dirty="0">
                <a:latin typeface="Times New Roman"/>
                <a:cs typeface="Times New Roman"/>
              </a:rPr>
              <a:t>ược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(2)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90979"/>
            <a:ext cx="9144000" cy="2153285"/>
            <a:chOff x="0" y="3590979"/>
            <a:chExt cx="9144000" cy="2153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1925" y="3590979"/>
              <a:ext cx="4248530" cy="325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3916679"/>
              <a:ext cx="4258055" cy="182727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9740" y="1291082"/>
            <a:ext cx="7852409" cy="463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Ví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trò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chơi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ô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chữ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số: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000">
              <a:latin typeface="Arial"/>
              <a:cs typeface="Arial"/>
            </a:endParaRPr>
          </a:p>
          <a:p>
            <a:pPr marL="431165" indent="-342265">
              <a:lnSpc>
                <a:spcPts val="2280"/>
              </a:lnSpc>
              <a:buClr>
                <a:srgbClr val="CC9A00"/>
              </a:buClr>
              <a:buSzPct val="65000"/>
              <a:buFont typeface="Wingdings"/>
              <a:buChar char=""/>
              <a:tabLst>
                <a:tab pos="431165" algn="l"/>
              </a:tabLst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1</a:t>
            </a:r>
            <a:r>
              <a:rPr sz="2000" i="1" dirty="0">
                <a:latin typeface="Arial"/>
                <a:cs typeface="Arial"/>
              </a:rPr>
              <a:t>(n)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ô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chữ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nằm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ở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vị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vị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trí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ô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chữ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đấy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ở</a:t>
            </a:r>
            <a:endParaRPr sz="2000">
              <a:latin typeface="Arial"/>
              <a:cs typeface="Arial"/>
            </a:endParaRPr>
          </a:p>
          <a:p>
            <a:pPr marL="4318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trạng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đích)</a:t>
            </a:r>
            <a:endParaRPr sz="2000">
              <a:latin typeface="Arial"/>
              <a:cs typeface="Arial"/>
            </a:endParaRPr>
          </a:p>
          <a:p>
            <a:pPr marL="431800" marR="374650" indent="-342900">
              <a:lnSpc>
                <a:spcPts val="2150"/>
              </a:lnSpc>
              <a:spcBef>
                <a:spcPts val="53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431800" algn="l"/>
              </a:tabLst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2</a:t>
            </a:r>
            <a:r>
              <a:rPr sz="2000" i="1" dirty="0">
                <a:latin typeface="Arial"/>
                <a:cs typeface="Arial"/>
              </a:rPr>
              <a:t>(n)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khoảng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dịch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chuyển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dirty="0">
                <a:latin typeface="Symbol"/>
                <a:cs typeface="Symbol"/>
              </a:rPr>
              <a:t>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dirty="0">
                <a:latin typeface="Symbol"/>
                <a:cs typeface="Symbol"/>
              </a:rPr>
              <a:t>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ngắn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nhất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để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dịch </a:t>
            </a:r>
            <a:r>
              <a:rPr sz="2000" dirty="0">
                <a:latin typeface="Arial"/>
                <a:cs typeface="Arial"/>
              </a:rPr>
              <a:t>chuyển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ô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chữ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nằm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vị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trí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vị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trí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đúng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10"/>
              </a:spcBef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431165" indent="-34226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431165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2400" baseline="-20833" dirty="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(S)</a:t>
            </a:r>
            <a:r>
              <a:rPr sz="2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sz="24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D0D0D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  <a:p>
            <a:pPr marL="431165" indent="-342265">
              <a:lnSpc>
                <a:spcPct val="100000"/>
              </a:lnSpc>
              <a:spcBef>
                <a:spcPts val="21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31165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2400" baseline="-20833" dirty="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(S)</a:t>
            </a:r>
            <a:r>
              <a:rPr sz="2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sz="24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3+1+</a:t>
            </a:r>
            <a:endParaRPr sz="2400">
              <a:latin typeface="Arial"/>
              <a:cs typeface="Arial"/>
            </a:endParaRPr>
          </a:p>
          <a:p>
            <a:pPr marL="1609725">
              <a:lnSpc>
                <a:spcPct val="100000"/>
              </a:lnSpc>
              <a:spcBef>
                <a:spcPts val="315"/>
              </a:spcBef>
            </a:pPr>
            <a:r>
              <a:rPr sz="2400" spc="-20" dirty="0">
                <a:latin typeface="Arial"/>
                <a:cs typeface="Arial"/>
              </a:rPr>
              <a:t>2+2+</a:t>
            </a:r>
            <a:endParaRPr sz="2400">
              <a:latin typeface="Arial"/>
              <a:cs typeface="Arial"/>
            </a:endParaRPr>
          </a:p>
          <a:p>
            <a:pPr marL="1609725">
              <a:lnSpc>
                <a:spcPct val="100000"/>
              </a:lnSpc>
              <a:spcBef>
                <a:spcPts val="310"/>
              </a:spcBef>
            </a:pPr>
            <a:r>
              <a:rPr sz="2400" spc="-20" dirty="0">
                <a:latin typeface="Arial"/>
                <a:cs typeface="Arial"/>
              </a:rPr>
              <a:t>2+3+</a:t>
            </a:r>
            <a:endParaRPr sz="2400">
              <a:latin typeface="Arial"/>
              <a:cs typeface="Arial"/>
            </a:endParaRPr>
          </a:p>
          <a:p>
            <a:pPr marL="160972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Arial"/>
                <a:cs typeface="Arial"/>
              </a:rPr>
              <a:t>3+2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9" name="object 9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>
                <a:latin typeface="Times New Roman"/>
                <a:cs typeface="Times New Roman"/>
              </a:rPr>
              <a:t>Ước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lượng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ưu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thế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9375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7840" y="1260601"/>
            <a:ext cx="7772400" cy="27838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20040" marR="310515" indent="-269875">
              <a:lnSpc>
                <a:spcPts val="1920"/>
              </a:lnSpc>
              <a:spcBef>
                <a:spcPts val="56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20040" algn="l"/>
              </a:tabLst>
            </a:pPr>
            <a:r>
              <a:rPr sz="2000" dirty="0">
                <a:latin typeface="Arial"/>
                <a:cs typeface="Arial"/>
              </a:rPr>
              <a:t>Ước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2</a:t>
            </a:r>
            <a:r>
              <a:rPr sz="1950" i="1" spc="225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gọi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thế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hơn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trội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hơn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(dominate)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ước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1</a:t>
            </a:r>
            <a:r>
              <a:rPr sz="1950" i="1" spc="225" baseline="-21367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nếu:</a:t>
            </a:r>
            <a:endParaRPr sz="2000">
              <a:latin typeface="Arial"/>
              <a:cs typeface="Arial"/>
            </a:endParaRPr>
          </a:p>
          <a:p>
            <a:pPr marL="647065" lvl="1" indent="-269875">
              <a:lnSpc>
                <a:spcPct val="100000"/>
              </a:lnSpc>
              <a:spcBef>
                <a:spcPts val="1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1</a:t>
            </a:r>
            <a:r>
              <a:rPr sz="2000" i="1" dirty="0">
                <a:latin typeface="Arial"/>
                <a:cs typeface="Arial"/>
              </a:rPr>
              <a:t>(n)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(n)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đều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ước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chấp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và</a:t>
            </a:r>
            <a:endParaRPr sz="2000">
              <a:latin typeface="Arial"/>
              <a:cs typeface="Arial"/>
            </a:endParaRPr>
          </a:p>
          <a:p>
            <a:pPr marL="647065" lvl="1" indent="-269875">
              <a:lnSpc>
                <a:spcPct val="100000"/>
              </a:lnSpc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2</a:t>
            </a:r>
            <a:r>
              <a:rPr sz="2000" i="1" dirty="0">
                <a:latin typeface="Arial"/>
                <a:cs typeface="Arial"/>
              </a:rPr>
              <a:t>(n)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≥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1</a:t>
            </a:r>
            <a:r>
              <a:rPr sz="2000" i="1" dirty="0">
                <a:latin typeface="Arial"/>
                <a:cs typeface="Arial"/>
              </a:rPr>
              <a:t>(n)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tất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cả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20040" indent="-269240">
              <a:lnSpc>
                <a:spcPts val="2160"/>
              </a:lnSpc>
              <a:spcBef>
                <a:spcPts val="72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20040" algn="l"/>
              </a:tabLst>
            </a:pPr>
            <a:r>
              <a:rPr sz="2000" dirty="0">
                <a:latin typeface="Arial"/>
                <a:cs typeface="Arial"/>
              </a:rPr>
              <a:t>Nếu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ước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2</a:t>
            </a:r>
            <a:r>
              <a:rPr sz="1950" i="1" spc="-15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thế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hơn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ước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thì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1950" i="1" baseline="-21367" dirty="0">
                <a:latin typeface="Arial"/>
                <a:cs typeface="Arial"/>
              </a:rPr>
              <a:t>2</a:t>
            </a:r>
            <a:r>
              <a:rPr sz="1950" i="1" spc="225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tốt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hơn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(nên</a:t>
            </a:r>
            <a:endParaRPr sz="2000">
              <a:latin typeface="Arial"/>
              <a:cs typeface="Arial"/>
            </a:endParaRPr>
          </a:p>
          <a:p>
            <a:pPr marL="32004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được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sử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hơn)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quá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trình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kiếm</a:t>
            </a:r>
            <a:endParaRPr sz="2000">
              <a:latin typeface="Arial"/>
              <a:cs typeface="Arial"/>
            </a:endParaRPr>
          </a:p>
          <a:p>
            <a:pPr marL="320040" marR="17780" indent="-269875">
              <a:lnSpc>
                <a:spcPts val="1920"/>
              </a:lnSpc>
              <a:spcBef>
                <a:spcPts val="118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20040" algn="l"/>
              </a:tabLst>
            </a:pPr>
            <a:r>
              <a:rPr sz="2000" dirty="0">
                <a:latin typeface="Arial"/>
                <a:cs typeface="Arial"/>
              </a:rPr>
              <a:t>Trong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(ô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ở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10" dirty="0">
                <a:latin typeface="Arial"/>
                <a:cs typeface="Arial"/>
              </a:rPr>
              <a:t> trung </a:t>
            </a:r>
            <a:r>
              <a:rPr sz="2000" dirty="0">
                <a:latin typeface="Arial"/>
                <a:cs typeface="Arial"/>
              </a:rPr>
              <a:t>bình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phải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xét:</a:t>
            </a:r>
            <a:endParaRPr sz="2000">
              <a:latin typeface="Arial"/>
              <a:cs typeface="Arial"/>
            </a:endParaRPr>
          </a:p>
          <a:p>
            <a:pPr marL="647065" lvl="1" indent="-269875">
              <a:lnSpc>
                <a:spcPct val="100000"/>
              </a:lnSpc>
              <a:spcBef>
                <a:spcPts val="13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sz="2000" dirty="0">
                <a:latin typeface="Arial"/>
                <a:cs typeface="Arial"/>
              </a:rPr>
              <a:t>Với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sâu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=12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7946" y="4019803"/>
            <a:ext cx="2286635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78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3.644.035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nút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phải</a:t>
            </a:r>
            <a:r>
              <a:rPr sz="1800" spc="-25" dirty="0">
                <a:latin typeface="Arial"/>
                <a:cs typeface="Arial"/>
              </a:rPr>
              <a:t> xét </a:t>
            </a:r>
            <a:r>
              <a:rPr sz="1800" dirty="0">
                <a:latin typeface="Arial"/>
                <a:cs typeface="Arial"/>
              </a:rPr>
              <a:t>227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nút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phải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xét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Arial"/>
                <a:cs typeface="Arial"/>
              </a:rPr>
              <a:t>73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nút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phải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xét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7438" y="4019803"/>
            <a:ext cx="3418204" cy="20554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60400" indent="-269875">
              <a:lnSpc>
                <a:spcPct val="100000"/>
              </a:lnSpc>
              <a:spcBef>
                <a:spcPts val="26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660400" algn="l"/>
              </a:tabLst>
            </a:pPr>
            <a:r>
              <a:rPr sz="1800" dirty="0">
                <a:latin typeface="Arial"/>
                <a:cs typeface="Arial"/>
              </a:rPr>
              <a:t>IDS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(Tìm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kiếm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sâu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dần):</a:t>
            </a:r>
            <a:endParaRPr sz="1800">
              <a:latin typeface="Arial"/>
              <a:cs typeface="Arial"/>
            </a:endParaRPr>
          </a:p>
          <a:p>
            <a:pPr marL="660400" indent="-269875">
              <a:lnSpc>
                <a:spcPct val="100000"/>
              </a:lnSpc>
              <a:spcBef>
                <a:spcPts val="17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660400" algn="l"/>
              </a:tabLst>
            </a:pPr>
            <a:r>
              <a:rPr sz="1800" dirty="0">
                <a:latin typeface="Arial"/>
                <a:cs typeface="Arial"/>
              </a:rPr>
              <a:t>A*(sử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dụng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ước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lượng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h</a:t>
            </a:r>
            <a:r>
              <a:rPr sz="1800" i="1" spc="-30" baseline="-20833" dirty="0">
                <a:latin typeface="Arial"/>
                <a:cs typeface="Arial"/>
              </a:rPr>
              <a:t>1</a:t>
            </a:r>
            <a:r>
              <a:rPr sz="1800" spc="-20" dirty="0">
                <a:latin typeface="Arial"/>
                <a:cs typeface="Arial"/>
              </a:rPr>
              <a:t>):</a:t>
            </a:r>
            <a:endParaRPr sz="1800">
              <a:latin typeface="Arial"/>
              <a:cs typeface="Arial"/>
            </a:endParaRPr>
          </a:p>
          <a:p>
            <a:pPr marL="660400" indent="-269875">
              <a:lnSpc>
                <a:spcPct val="100000"/>
              </a:lnSpc>
              <a:spcBef>
                <a:spcPts val="16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660400" algn="l"/>
              </a:tabLst>
            </a:pPr>
            <a:r>
              <a:rPr sz="1800" dirty="0">
                <a:latin typeface="Arial"/>
                <a:cs typeface="Arial"/>
              </a:rPr>
              <a:t>A*(sử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dụng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ước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lượng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h</a:t>
            </a:r>
            <a:r>
              <a:rPr sz="1800" i="1" spc="-30" baseline="-20833" dirty="0">
                <a:latin typeface="Arial"/>
                <a:cs typeface="Arial"/>
              </a:rPr>
              <a:t>2</a:t>
            </a:r>
            <a:r>
              <a:rPr sz="1800" spc="-20" dirty="0">
                <a:latin typeface="Arial"/>
                <a:cs typeface="Arial"/>
              </a:rPr>
              <a:t>):</a:t>
            </a:r>
            <a:endParaRPr sz="1800">
              <a:latin typeface="Arial"/>
              <a:cs typeface="Arial"/>
            </a:endParaRPr>
          </a:p>
          <a:p>
            <a:pPr marL="307340" indent="-269240">
              <a:lnSpc>
                <a:spcPct val="100000"/>
              </a:lnSpc>
              <a:spcBef>
                <a:spcPts val="11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07340" algn="l"/>
              </a:tabLst>
            </a:pPr>
            <a:r>
              <a:rPr sz="2000" dirty="0">
                <a:latin typeface="Arial"/>
                <a:cs typeface="Arial"/>
              </a:rPr>
              <a:t>Với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sâu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660400" lvl="1" indent="-269875">
              <a:lnSpc>
                <a:spcPct val="100000"/>
              </a:lnSpc>
              <a:spcBef>
                <a:spcPts val="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660400" algn="l"/>
              </a:tabLst>
            </a:pPr>
            <a:r>
              <a:rPr sz="1800" dirty="0">
                <a:latin typeface="Arial"/>
                <a:cs typeface="Arial"/>
              </a:rPr>
              <a:t>IDS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(Tìm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kiếm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sâu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dần):</a:t>
            </a:r>
            <a:endParaRPr sz="1800">
              <a:latin typeface="Arial"/>
              <a:cs typeface="Arial"/>
            </a:endParaRPr>
          </a:p>
          <a:p>
            <a:pPr marL="660400" lvl="1" indent="-269875">
              <a:lnSpc>
                <a:spcPct val="100000"/>
              </a:lnSpc>
              <a:spcBef>
                <a:spcPts val="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6604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baseline="25462" dirty="0">
                <a:latin typeface="Arial"/>
                <a:cs typeface="Arial"/>
              </a:rPr>
              <a:t>*</a:t>
            </a:r>
            <a:r>
              <a:rPr sz="1800" dirty="0">
                <a:latin typeface="Arial"/>
                <a:cs typeface="Arial"/>
              </a:rPr>
              <a:t>(sử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dụng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ước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lượng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h</a:t>
            </a:r>
            <a:r>
              <a:rPr sz="1800" i="1" spc="-30" baseline="-20833" dirty="0">
                <a:latin typeface="Arial"/>
                <a:cs typeface="Arial"/>
              </a:rPr>
              <a:t>1</a:t>
            </a:r>
            <a:r>
              <a:rPr sz="1800" spc="-20" dirty="0">
                <a:latin typeface="Arial"/>
                <a:cs typeface="Arial"/>
              </a:rPr>
              <a:t>):</a:t>
            </a:r>
            <a:endParaRPr sz="1800">
              <a:latin typeface="Arial"/>
              <a:cs typeface="Arial"/>
            </a:endParaRPr>
          </a:p>
          <a:p>
            <a:pPr marL="660400" lvl="1" indent="-269875">
              <a:lnSpc>
                <a:spcPct val="100000"/>
              </a:lnSpc>
              <a:buClr>
                <a:srgbClr val="CC9A00"/>
              </a:buClr>
              <a:buSzPct val="63888"/>
              <a:buFont typeface="Wingdings"/>
              <a:buChar char=""/>
              <a:tabLst>
                <a:tab pos="6604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baseline="25462" dirty="0">
                <a:latin typeface="Arial"/>
                <a:cs typeface="Arial"/>
              </a:rPr>
              <a:t>*</a:t>
            </a:r>
            <a:r>
              <a:rPr sz="1800" dirty="0">
                <a:latin typeface="Arial"/>
                <a:cs typeface="Arial"/>
              </a:rPr>
              <a:t>(sử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dụng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ước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lượng</a:t>
            </a:r>
            <a:r>
              <a:rPr sz="1800" spc="-20" dirty="0">
                <a:latin typeface="Arial"/>
                <a:cs typeface="Arial"/>
              </a:rPr>
              <a:t> h</a:t>
            </a:r>
            <a:r>
              <a:rPr sz="1800" spc="-30" baseline="-20833" dirty="0">
                <a:latin typeface="Arial"/>
                <a:cs typeface="Arial"/>
              </a:rPr>
              <a:t>2</a:t>
            </a:r>
            <a:r>
              <a:rPr sz="1800" spc="-20" dirty="0">
                <a:latin typeface="Arial"/>
                <a:cs typeface="Arial"/>
              </a:rPr>
              <a:t>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7940" y="5226811"/>
            <a:ext cx="2324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Quá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nhiều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nút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phải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xét</a:t>
            </a:r>
            <a:endParaRPr sz="1800">
              <a:latin typeface="Arial"/>
              <a:cs typeface="Arial"/>
            </a:endParaRPr>
          </a:p>
          <a:p>
            <a:pPr marL="12700" marR="3606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39.135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nút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phải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xét </a:t>
            </a:r>
            <a:r>
              <a:rPr sz="1800" dirty="0">
                <a:latin typeface="Arial"/>
                <a:cs typeface="Arial"/>
              </a:rPr>
              <a:t>1.641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nút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phải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xét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spc="-110" dirty="0">
                <a:latin typeface="Times New Roman"/>
                <a:cs typeface="Times New Roman"/>
              </a:rPr>
              <a:t>Các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ước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lượng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kiên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Georgia"/>
                <a:cs typeface="Georgia"/>
              </a:rPr>
              <a:t>đ</a:t>
            </a:r>
            <a:r>
              <a:rPr spc="-20" dirty="0">
                <a:latin typeface="Times New Roman"/>
                <a:cs typeface="Times New Roman"/>
              </a:rPr>
              <a:t>ịnh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6801"/>
            <a:ext cx="8054340" cy="1793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" indent="-269240">
              <a:lnSpc>
                <a:spcPts val="216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sz="2000" dirty="0">
                <a:latin typeface="Arial"/>
                <a:cs typeface="Arial"/>
              </a:rPr>
              <a:t>Một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ước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xem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kiên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định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(consistent),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nếu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mọi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8194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và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mọi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tiếp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n'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(được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bởi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hành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h(n)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≤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c(n,a,n')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+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h(n')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sz="2000" dirty="0">
                <a:latin typeface="Arial"/>
                <a:cs typeface="Arial"/>
              </a:rPr>
              <a:t>Nếu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ước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kiên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định,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có: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2057400"/>
            <a:ext cx="1962150" cy="1859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5687" y="3104642"/>
            <a:ext cx="45465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f(n')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664" y="3104642"/>
            <a:ext cx="267525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g(n')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h(n')</a:t>
            </a:r>
            <a:endParaRPr sz="20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g(n)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c(n,a,n')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h(n')</a:t>
            </a:r>
            <a:endParaRPr sz="20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≥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g(n)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0" dirty="0">
                <a:latin typeface="Arial"/>
                <a:cs typeface="Arial"/>
              </a:rPr>
              <a:t> h(n)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916679"/>
            <a:ext cx="9144000" cy="979169"/>
            <a:chOff x="0" y="3916679"/>
            <a:chExt cx="9144000" cy="979169"/>
          </a:xfrm>
        </p:grpSpPr>
        <p:sp>
          <p:nvSpPr>
            <p:cNvPr id="8" name="object 8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800" y="3916679"/>
              <a:ext cx="1962150" cy="22707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1" name="object 11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5940" y="4018736"/>
            <a:ext cx="8018145" cy="20040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819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f(n)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720"/>
              </a:spcBef>
              <a:tabLst>
                <a:tab pos="1511300" algn="l"/>
              </a:tabLst>
            </a:pPr>
            <a:r>
              <a:rPr sz="2000" dirty="0">
                <a:latin typeface="Arial"/>
                <a:cs typeface="Arial"/>
              </a:rPr>
              <a:t>Nghĩa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là: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i="1" dirty="0">
                <a:latin typeface="Arial"/>
                <a:cs typeface="Arial"/>
              </a:rPr>
              <a:t>f(n)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bất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kỳ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đường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(tìm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nào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đi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000">
              <a:latin typeface="Arial"/>
              <a:cs typeface="Arial"/>
            </a:endParaRPr>
          </a:p>
          <a:p>
            <a:pPr marL="281940" marR="5080" indent="-269875">
              <a:lnSpc>
                <a:spcPct val="79000"/>
              </a:lnSpc>
              <a:spcBef>
                <a:spcPts val="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1270000" algn="l"/>
              </a:tabLst>
            </a:pP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sz="20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lý</a:t>
            </a:r>
            <a:r>
              <a:rPr sz="2000" spc="-2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	Nếu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h(n)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kiên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định,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thì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phương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pháp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i="1" dirty="0">
                <a:latin typeface="Arial"/>
                <a:cs typeface="Arial"/>
              </a:rPr>
              <a:t>*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sử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dụng </a:t>
            </a:r>
            <a:r>
              <a:rPr sz="2000" dirty="0">
                <a:latin typeface="Arial"/>
                <a:cs typeface="Arial"/>
              </a:rPr>
              <a:t>giải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thuật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GRAPH-SEARCH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là tối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ưu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spc="-110" dirty="0">
                <a:latin typeface="Times New Roman"/>
                <a:cs typeface="Times New Roman"/>
              </a:rPr>
              <a:t>Các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100" dirty="0">
                <a:latin typeface="Georgia"/>
                <a:cs typeface="Georgia"/>
              </a:rPr>
              <a:t>đ</a:t>
            </a:r>
            <a:r>
              <a:rPr spc="-100" dirty="0">
                <a:latin typeface="Times New Roman"/>
                <a:cs typeface="Times New Roman"/>
              </a:rPr>
              <a:t>ặc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Georgia"/>
                <a:cs typeface="Georgia"/>
              </a:rPr>
              <a:t>đ</a:t>
            </a:r>
            <a:r>
              <a:rPr spc="-110" dirty="0">
                <a:latin typeface="Times New Roman"/>
                <a:cs typeface="Times New Roman"/>
              </a:rPr>
              <a:t>iểm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của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290" dirty="0">
                <a:latin typeface="Times New Roman"/>
                <a:cs typeface="Times New Roman"/>
              </a:rPr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1181"/>
            <a:ext cx="7918450" cy="424751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sz="2400" spc="-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sz="2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Arial"/>
                <a:cs typeface="Arial"/>
              </a:rPr>
              <a:t>chỉnh?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1073150" algn="l"/>
              </a:tabLst>
            </a:pP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	(trừ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khi</a:t>
            </a: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rất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nhiều</a:t>
            </a:r>
            <a:r>
              <a:rPr sz="20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sz="2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f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D0D0D"/>
                </a:solidFill>
                <a:latin typeface="Arial"/>
                <a:cs typeface="Arial"/>
              </a:rPr>
              <a:t>≤</a:t>
            </a:r>
            <a:r>
              <a:rPr sz="2000" i="1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D0D0D"/>
                </a:solidFill>
                <a:latin typeface="Arial"/>
                <a:cs typeface="Arial"/>
              </a:rPr>
              <a:t>f(G)</a:t>
            </a:r>
            <a:r>
              <a:rPr sz="2000" i="1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sz="2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thời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Arial"/>
                <a:cs typeface="Arial"/>
              </a:rPr>
              <a:t>gian?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Bậc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sz="20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sz="20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mũ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–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Số</a:t>
            </a:r>
            <a:r>
              <a:rPr sz="20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lượng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sz="20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xét</a:t>
            </a:r>
            <a:r>
              <a:rPr sz="20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sz="20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mũ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dài</a:t>
            </a:r>
            <a:r>
              <a:rPr sz="20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đường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đi</a:t>
            </a:r>
            <a:r>
              <a:rPr sz="20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sz="20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lời</a:t>
            </a:r>
            <a:r>
              <a:rPr sz="20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sz="2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sz="2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sz="2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Arial"/>
                <a:cs typeface="Arial"/>
              </a:rPr>
              <a:t>nhớ?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Lưu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giữ</a:t>
            </a:r>
            <a:r>
              <a:rPr sz="2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tất</a:t>
            </a:r>
            <a:r>
              <a:rPr sz="20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sz="20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sz="20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sz="2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nhớ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sz="2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sz="2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Arial"/>
                <a:cs typeface="Arial"/>
              </a:rPr>
              <a:t>ưu?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spc="-25" dirty="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sz="3800" dirty="0"/>
              <a:t>A*</a:t>
            </a:r>
            <a:r>
              <a:rPr sz="3800" spc="-55" dirty="0"/>
              <a:t> </a:t>
            </a:r>
            <a:r>
              <a:rPr sz="3800" dirty="0"/>
              <a:t>vs.</a:t>
            </a:r>
            <a:r>
              <a:rPr sz="3800" spc="-55" dirty="0"/>
              <a:t> </a:t>
            </a:r>
            <a:r>
              <a:rPr sz="3800" spc="-25" dirty="0"/>
              <a:t>UCS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82343"/>
            <a:ext cx="3538854" cy="8978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61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Tìm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kiếm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với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chi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phí</a:t>
            </a:r>
            <a:r>
              <a:rPr sz="2200" spc="-25" dirty="0">
                <a:latin typeface="Arial"/>
                <a:cs typeface="Arial"/>
              </a:rPr>
              <a:t> cực </a:t>
            </a:r>
            <a:r>
              <a:rPr sz="2200" dirty="0">
                <a:latin typeface="Arial"/>
                <a:cs typeface="Arial"/>
              </a:rPr>
              <a:t>tiểu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(UCS)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phát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triển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theo </a:t>
            </a:r>
            <a:r>
              <a:rPr sz="2200" dirty="0">
                <a:latin typeface="Arial"/>
                <a:cs typeface="Arial"/>
              </a:rPr>
              <a:t>mọi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hướng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5400" y="2667000"/>
            <a:ext cx="6324600" cy="2303780"/>
            <a:chOff x="1295400" y="2667000"/>
            <a:chExt cx="6324600" cy="23037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2667000"/>
              <a:ext cx="2848355" cy="23035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0" y="2895600"/>
              <a:ext cx="2362200" cy="10096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6940" y="1550162"/>
            <a:ext cx="382079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Tìm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kiếm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A*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phát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triển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chủ</a:t>
            </a:r>
            <a:r>
              <a:rPr sz="2000" spc="-25" dirty="0">
                <a:latin typeface="Arial"/>
                <a:cs typeface="Arial"/>
              </a:rPr>
              <a:t> yếu </a:t>
            </a:r>
            <a:r>
              <a:rPr sz="2000" dirty="0">
                <a:latin typeface="Arial"/>
                <a:cs typeface="Arial"/>
              </a:rPr>
              <a:t>theo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hướng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tới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đích,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nhưng </a:t>
            </a:r>
            <a:r>
              <a:rPr sz="2000" dirty="0">
                <a:latin typeface="Arial"/>
                <a:cs typeface="Arial"/>
              </a:rPr>
              <a:t>đảm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bảo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ưu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935"/>
              </a:spcBef>
            </a:pPr>
            <a:r>
              <a:rPr sz="3400" dirty="0"/>
              <a:t>Nhắc</a:t>
            </a:r>
            <a:r>
              <a:rPr sz="3400" spc="-50" dirty="0"/>
              <a:t> </a:t>
            </a:r>
            <a:r>
              <a:rPr sz="3400" dirty="0"/>
              <a:t>lại:</a:t>
            </a:r>
            <a:r>
              <a:rPr sz="3400" spc="-25" dirty="0"/>
              <a:t> </a:t>
            </a:r>
            <a:r>
              <a:rPr sz="3400" dirty="0"/>
              <a:t>Tìm</a:t>
            </a:r>
            <a:r>
              <a:rPr sz="3400" spc="-20" dirty="0"/>
              <a:t> </a:t>
            </a:r>
            <a:r>
              <a:rPr sz="3400" dirty="0"/>
              <a:t>kiếm</a:t>
            </a:r>
            <a:r>
              <a:rPr sz="3400" spc="-25" dirty="0"/>
              <a:t> </a:t>
            </a:r>
            <a:r>
              <a:rPr sz="3400" dirty="0"/>
              <a:t>theo</a:t>
            </a:r>
            <a:r>
              <a:rPr sz="3400" spc="-40" dirty="0"/>
              <a:t> </a:t>
            </a:r>
            <a:r>
              <a:rPr sz="3400" dirty="0"/>
              <a:t>cấu</a:t>
            </a:r>
            <a:r>
              <a:rPr sz="3400" spc="-35" dirty="0"/>
              <a:t> </a:t>
            </a:r>
            <a:r>
              <a:rPr sz="3400" dirty="0"/>
              <a:t>trúc</a:t>
            </a:r>
            <a:r>
              <a:rPr sz="3400" spc="-35" dirty="0"/>
              <a:t> </a:t>
            </a:r>
            <a:r>
              <a:rPr sz="3400" spc="-25" dirty="0"/>
              <a:t>cây</a:t>
            </a:r>
            <a:endParaRPr sz="3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8066531" cy="2435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4597400"/>
            <a:ext cx="7822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sz="2200" dirty="0">
                <a:latin typeface="Arial"/>
                <a:cs typeface="Arial"/>
              </a:rPr>
              <a:t>Một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chiến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lược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(phương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pháp)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kiếm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xác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thứ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tự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xét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nút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cây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966845" algn="l"/>
              </a:tabLst>
            </a:pPr>
            <a:r>
              <a:rPr spc="-110" dirty="0">
                <a:latin typeface="Times New Roman"/>
                <a:cs typeface="Times New Roman"/>
              </a:rPr>
              <a:t>Các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35" dirty="0">
                <a:latin typeface="Times New Roman"/>
                <a:cs typeface="Times New Roman"/>
              </a:rPr>
              <a:t>giải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thuật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tìm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kiếm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cục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bộ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323085"/>
            <a:ext cx="7924165" cy="47167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0670" marR="132080" indent="-268605">
              <a:lnSpc>
                <a:spcPts val="2300"/>
              </a:lnSpc>
              <a:spcBef>
                <a:spcPts val="66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Trong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nhiều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bài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toán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ưu,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đường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tới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đích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không 	</a:t>
            </a:r>
            <a:r>
              <a:rPr sz="2400" dirty="0">
                <a:latin typeface="Arial"/>
                <a:cs typeface="Arial"/>
              </a:rPr>
              <a:t>quan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trọng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mà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trọng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trạng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đích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3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Trạng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đích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Lời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bài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toán</a:t>
            </a:r>
            <a:endParaRPr sz="2000">
              <a:latin typeface="Arial"/>
              <a:cs typeface="Arial"/>
            </a:endParaRPr>
          </a:p>
          <a:p>
            <a:pPr marL="280670" marR="5080" indent="-268605">
              <a:lnSpc>
                <a:spcPct val="80000"/>
              </a:lnSpc>
              <a:spcBef>
                <a:spcPts val="11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Không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trạng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hợp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cấu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“hoàn 	chỉnh”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22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Mục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tiêu: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cấu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thỏa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mãn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ràng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buộc</a:t>
            </a:r>
            <a:endParaRPr sz="2400">
              <a:latin typeface="Arial"/>
              <a:cs typeface="Arial"/>
            </a:endParaRPr>
          </a:p>
          <a:p>
            <a:pPr marL="608965" marR="377825" lvl="1" indent="-269875">
              <a:lnSpc>
                <a:spcPct val="8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Ví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Bài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toán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quân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hậu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(bố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trí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quân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hậu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bàn</a:t>
            </a:r>
            <a:r>
              <a:rPr sz="2000" spc="-25" dirty="0">
                <a:latin typeface="Arial"/>
                <a:cs typeface="Arial"/>
              </a:rPr>
              <a:t> cờ </a:t>
            </a:r>
            <a:r>
              <a:rPr sz="2000" dirty="0">
                <a:latin typeface="Arial"/>
                <a:cs typeface="Arial"/>
              </a:rPr>
              <a:t>kích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thước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quân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hậu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ăn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nhau)</a:t>
            </a:r>
            <a:endParaRPr sz="2000">
              <a:latin typeface="Arial"/>
              <a:cs typeface="Arial"/>
            </a:endParaRPr>
          </a:p>
          <a:p>
            <a:pPr marL="280670" marR="107314" indent="-268605">
              <a:lnSpc>
                <a:spcPct val="8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Trong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những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bài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toán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như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thế,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chúng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dụng 	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thuật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cục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bộ</a:t>
            </a:r>
            <a:endParaRPr sz="2400">
              <a:latin typeface="Arial"/>
              <a:cs typeface="Arial"/>
            </a:endParaRPr>
          </a:p>
          <a:p>
            <a:pPr marL="280670" marR="60960" indent="-268605">
              <a:lnSpc>
                <a:spcPct val="8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Tại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mỗi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điểm,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chỉ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lưu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trạng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“hiện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thời"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duy 	</a:t>
            </a:r>
            <a:r>
              <a:rPr sz="2400" dirty="0">
                <a:latin typeface="Arial"/>
                <a:cs typeface="Arial"/>
              </a:rPr>
              <a:t>nhất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Mục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tiêu: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cố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gắng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“cải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thiện”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trạng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(cấu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hình) 	</a:t>
            </a:r>
            <a:r>
              <a:rPr sz="2400" dirty="0">
                <a:latin typeface="Arial"/>
                <a:cs typeface="Arial"/>
              </a:rPr>
              <a:t>hiện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này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chí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nào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đó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(định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trước)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7" name="object 7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spc="-170" dirty="0">
                <a:latin typeface="Times New Roman"/>
                <a:cs typeface="Times New Roman"/>
              </a:rPr>
              <a:t>Ví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dụ:</a:t>
            </a:r>
            <a:r>
              <a:rPr spc="-260" dirty="0">
                <a:latin typeface="Times New Roman"/>
                <a:cs typeface="Times New Roman"/>
              </a:rPr>
              <a:t> </a:t>
            </a:r>
            <a:r>
              <a:rPr spc="-155" dirty="0">
                <a:latin typeface="Times New Roman"/>
                <a:cs typeface="Times New Roman"/>
              </a:rPr>
              <a:t>Bài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i="1" spc="-315" dirty="0">
                <a:latin typeface="Times New Roman"/>
                <a:cs typeface="Times New Roman"/>
              </a:rPr>
              <a:t>n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quân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hậu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2438"/>
            <a:ext cx="7780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Bố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(=4)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quân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hậu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bàn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cờ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kích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thước 	</a:t>
            </a:r>
            <a:r>
              <a:rPr sz="2400" i="1" dirty="0">
                <a:latin typeface="Arial"/>
                <a:cs typeface="Arial"/>
              </a:rPr>
              <a:t>n×n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quân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hậu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nào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cùng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hàng, 	</a:t>
            </a:r>
            <a:r>
              <a:rPr sz="2400" dirty="0">
                <a:latin typeface="Arial"/>
                <a:cs typeface="Arial"/>
              </a:rPr>
              <a:t>hoặc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cùng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cột,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hoặc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cùng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đường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chéo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352800"/>
            <a:ext cx="7467600" cy="186080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253865" algn="l"/>
              </a:tabLst>
            </a:pPr>
            <a:r>
              <a:rPr spc="-10" dirty="0">
                <a:latin typeface="Times New Roman"/>
                <a:cs typeface="Times New Roman"/>
              </a:rPr>
              <a:t>Tìm</a:t>
            </a:r>
            <a:r>
              <a:rPr spc="-254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kiếm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leo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135" dirty="0">
                <a:latin typeface="Georgia"/>
                <a:cs typeface="Georgia"/>
              </a:rPr>
              <a:t>đ</a:t>
            </a:r>
            <a:r>
              <a:rPr spc="-135" dirty="0">
                <a:latin typeface="Times New Roman"/>
                <a:cs typeface="Times New Roman"/>
              </a:rPr>
              <a:t>ồi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Giải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thuật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752600"/>
            <a:ext cx="8045957" cy="32004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60"/>
              </a:spcBef>
              <a:tabLst>
                <a:tab pos="4177665" algn="l"/>
              </a:tabLst>
            </a:pPr>
            <a:r>
              <a:rPr spc="-10" dirty="0">
                <a:latin typeface="Times New Roman"/>
                <a:cs typeface="Times New Roman"/>
              </a:rPr>
              <a:t>Tìm</a:t>
            </a:r>
            <a:r>
              <a:rPr spc="-254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kiếm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leo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135" dirty="0">
                <a:latin typeface="Georgia"/>
                <a:cs typeface="Georgia"/>
              </a:rPr>
              <a:t>đ</a:t>
            </a:r>
            <a:r>
              <a:rPr spc="-135" dirty="0">
                <a:latin typeface="Times New Roman"/>
                <a:cs typeface="Times New Roman"/>
              </a:rPr>
              <a:t>ồi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60" dirty="0">
                <a:latin typeface="Times New Roman"/>
                <a:cs typeface="Times New Roman"/>
              </a:rPr>
              <a:t>Bài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ô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chữ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541526" y="1097279"/>
            <a:ext cx="5892165" cy="861060"/>
          </a:xfrm>
          <a:custGeom>
            <a:avLst/>
            <a:gdLst/>
            <a:ahLst/>
            <a:cxnLst/>
            <a:rect l="l" t="t" r="r" b="b"/>
            <a:pathLst>
              <a:path w="5892165" h="861060">
                <a:moveTo>
                  <a:pt x="1216152" y="0"/>
                </a:moveTo>
                <a:lnTo>
                  <a:pt x="1187958" y="0"/>
                </a:lnTo>
                <a:lnTo>
                  <a:pt x="1187958" y="28956"/>
                </a:lnTo>
                <a:lnTo>
                  <a:pt x="1187958" y="390906"/>
                </a:lnTo>
                <a:lnTo>
                  <a:pt x="1179576" y="390906"/>
                </a:lnTo>
                <a:lnTo>
                  <a:pt x="1179576" y="442722"/>
                </a:lnTo>
                <a:lnTo>
                  <a:pt x="1179576" y="804672"/>
                </a:lnTo>
                <a:lnTo>
                  <a:pt x="817626" y="804672"/>
                </a:lnTo>
                <a:lnTo>
                  <a:pt x="817626" y="442722"/>
                </a:lnTo>
                <a:lnTo>
                  <a:pt x="1179576" y="442722"/>
                </a:lnTo>
                <a:lnTo>
                  <a:pt x="1179576" y="390906"/>
                </a:lnTo>
                <a:lnTo>
                  <a:pt x="826008" y="390906"/>
                </a:lnTo>
                <a:lnTo>
                  <a:pt x="826008" y="28956"/>
                </a:lnTo>
                <a:lnTo>
                  <a:pt x="1187958" y="28956"/>
                </a:lnTo>
                <a:lnTo>
                  <a:pt x="1187958" y="0"/>
                </a:lnTo>
                <a:lnTo>
                  <a:pt x="826008" y="0"/>
                </a:lnTo>
                <a:lnTo>
                  <a:pt x="797052" y="0"/>
                </a:lnTo>
                <a:lnTo>
                  <a:pt x="797052" y="28956"/>
                </a:lnTo>
                <a:lnTo>
                  <a:pt x="797052" y="390906"/>
                </a:lnTo>
                <a:lnTo>
                  <a:pt x="789432" y="390906"/>
                </a:lnTo>
                <a:lnTo>
                  <a:pt x="789432" y="442722"/>
                </a:lnTo>
                <a:lnTo>
                  <a:pt x="789432" y="804672"/>
                </a:lnTo>
                <a:lnTo>
                  <a:pt x="427482" y="804672"/>
                </a:lnTo>
                <a:lnTo>
                  <a:pt x="427482" y="442722"/>
                </a:lnTo>
                <a:lnTo>
                  <a:pt x="789432" y="442722"/>
                </a:lnTo>
                <a:lnTo>
                  <a:pt x="789432" y="390906"/>
                </a:lnTo>
                <a:lnTo>
                  <a:pt x="435102" y="390906"/>
                </a:lnTo>
                <a:lnTo>
                  <a:pt x="435102" y="28956"/>
                </a:lnTo>
                <a:lnTo>
                  <a:pt x="797052" y="28956"/>
                </a:lnTo>
                <a:lnTo>
                  <a:pt x="797052" y="0"/>
                </a:lnTo>
                <a:lnTo>
                  <a:pt x="435102" y="0"/>
                </a:lnTo>
                <a:lnTo>
                  <a:pt x="406908" y="0"/>
                </a:lnTo>
                <a:lnTo>
                  <a:pt x="406908" y="28956"/>
                </a:lnTo>
                <a:lnTo>
                  <a:pt x="406908" y="390906"/>
                </a:lnTo>
                <a:lnTo>
                  <a:pt x="398526" y="390906"/>
                </a:lnTo>
                <a:lnTo>
                  <a:pt x="398526" y="442722"/>
                </a:lnTo>
                <a:lnTo>
                  <a:pt x="398526" y="804672"/>
                </a:lnTo>
                <a:lnTo>
                  <a:pt x="36576" y="804672"/>
                </a:lnTo>
                <a:lnTo>
                  <a:pt x="36576" y="442722"/>
                </a:lnTo>
                <a:lnTo>
                  <a:pt x="398526" y="442722"/>
                </a:lnTo>
                <a:lnTo>
                  <a:pt x="398526" y="390906"/>
                </a:lnTo>
                <a:lnTo>
                  <a:pt x="44958" y="390906"/>
                </a:lnTo>
                <a:lnTo>
                  <a:pt x="44958" y="28956"/>
                </a:lnTo>
                <a:lnTo>
                  <a:pt x="406908" y="28956"/>
                </a:lnTo>
                <a:lnTo>
                  <a:pt x="406908" y="0"/>
                </a:lnTo>
                <a:lnTo>
                  <a:pt x="16002" y="0"/>
                </a:lnTo>
                <a:lnTo>
                  <a:pt x="16002" y="414528"/>
                </a:lnTo>
                <a:lnTo>
                  <a:pt x="8382" y="414528"/>
                </a:lnTo>
                <a:lnTo>
                  <a:pt x="8382" y="829056"/>
                </a:lnTo>
                <a:lnTo>
                  <a:pt x="0" y="829056"/>
                </a:lnTo>
                <a:lnTo>
                  <a:pt x="0" y="861060"/>
                </a:lnTo>
                <a:lnTo>
                  <a:pt x="14478" y="861060"/>
                </a:lnTo>
                <a:lnTo>
                  <a:pt x="28956" y="861060"/>
                </a:lnTo>
                <a:lnTo>
                  <a:pt x="28956" y="857250"/>
                </a:lnTo>
                <a:lnTo>
                  <a:pt x="390906" y="857250"/>
                </a:lnTo>
                <a:lnTo>
                  <a:pt x="390906" y="861060"/>
                </a:lnTo>
                <a:lnTo>
                  <a:pt x="405384" y="861060"/>
                </a:lnTo>
                <a:lnTo>
                  <a:pt x="419100" y="861060"/>
                </a:lnTo>
                <a:lnTo>
                  <a:pt x="419100" y="857250"/>
                </a:lnTo>
                <a:lnTo>
                  <a:pt x="781050" y="857250"/>
                </a:lnTo>
                <a:lnTo>
                  <a:pt x="781050" y="861060"/>
                </a:lnTo>
                <a:lnTo>
                  <a:pt x="795528" y="861060"/>
                </a:lnTo>
                <a:lnTo>
                  <a:pt x="810006" y="861060"/>
                </a:lnTo>
                <a:lnTo>
                  <a:pt x="810006" y="857250"/>
                </a:lnTo>
                <a:lnTo>
                  <a:pt x="1171956" y="857250"/>
                </a:lnTo>
                <a:lnTo>
                  <a:pt x="1171956" y="861060"/>
                </a:lnTo>
                <a:lnTo>
                  <a:pt x="1186434" y="861060"/>
                </a:lnTo>
                <a:lnTo>
                  <a:pt x="1200150" y="861060"/>
                </a:lnTo>
                <a:lnTo>
                  <a:pt x="1200150" y="833628"/>
                </a:lnTo>
                <a:lnTo>
                  <a:pt x="1208532" y="833628"/>
                </a:lnTo>
                <a:lnTo>
                  <a:pt x="1208532" y="419100"/>
                </a:lnTo>
                <a:lnTo>
                  <a:pt x="1216152" y="419100"/>
                </a:lnTo>
                <a:lnTo>
                  <a:pt x="1216152" y="0"/>
                </a:lnTo>
                <a:close/>
              </a:path>
              <a:path w="5892165" h="861060">
                <a:moveTo>
                  <a:pt x="5891784" y="42672"/>
                </a:moveTo>
                <a:lnTo>
                  <a:pt x="5862828" y="42672"/>
                </a:lnTo>
                <a:lnTo>
                  <a:pt x="5862828" y="71628"/>
                </a:lnTo>
                <a:lnTo>
                  <a:pt x="5862828" y="433578"/>
                </a:lnTo>
                <a:lnTo>
                  <a:pt x="5500878" y="433578"/>
                </a:lnTo>
                <a:lnTo>
                  <a:pt x="5500878" y="71628"/>
                </a:lnTo>
                <a:lnTo>
                  <a:pt x="5862828" y="71628"/>
                </a:lnTo>
                <a:lnTo>
                  <a:pt x="5862828" y="42672"/>
                </a:lnTo>
                <a:lnTo>
                  <a:pt x="5500878" y="42672"/>
                </a:lnTo>
                <a:lnTo>
                  <a:pt x="5472684" y="42672"/>
                </a:lnTo>
                <a:lnTo>
                  <a:pt x="5472684" y="71628"/>
                </a:lnTo>
                <a:lnTo>
                  <a:pt x="5472684" y="433578"/>
                </a:lnTo>
                <a:lnTo>
                  <a:pt x="5110734" y="433578"/>
                </a:lnTo>
                <a:lnTo>
                  <a:pt x="5110734" y="71628"/>
                </a:lnTo>
                <a:lnTo>
                  <a:pt x="5472684" y="71628"/>
                </a:lnTo>
                <a:lnTo>
                  <a:pt x="5472684" y="42672"/>
                </a:lnTo>
                <a:lnTo>
                  <a:pt x="5110734" y="42672"/>
                </a:lnTo>
                <a:lnTo>
                  <a:pt x="5081778" y="42672"/>
                </a:lnTo>
                <a:lnTo>
                  <a:pt x="5081778" y="71628"/>
                </a:lnTo>
                <a:lnTo>
                  <a:pt x="5081778" y="433578"/>
                </a:lnTo>
                <a:lnTo>
                  <a:pt x="5074158" y="433578"/>
                </a:lnTo>
                <a:lnTo>
                  <a:pt x="5074158" y="486156"/>
                </a:lnTo>
                <a:lnTo>
                  <a:pt x="5074158" y="848106"/>
                </a:lnTo>
                <a:lnTo>
                  <a:pt x="4712208" y="848106"/>
                </a:lnTo>
                <a:lnTo>
                  <a:pt x="4712208" y="486156"/>
                </a:lnTo>
                <a:lnTo>
                  <a:pt x="5074158" y="486156"/>
                </a:lnTo>
                <a:lnTo>
                  <a:pt x="5074158" y="433578"/>
                </a:lnTo>
                <a:lnTo>
                  <a:pt x="4719828" y="433578"/>
                </a:lnTo>
                <a:lnTo>
                  <a:pt x="4719828" y="71628"/>
                </a:lnTo>
                <a:lnTo>
                  <a:pt x="5081778" y="71628"/>
                </a:lnTo>
                <a:lnTo>
                  <a:pt x="5081778" y="42672"/>
                </a:lnTo>
                <a:lnTo>
                  <a:pt x="4691634" y="42672"/>
                </a:lnTo>
                <a:lnTo>
                  <a:pt x="4691634" y="457200"/>
                </a:lnTo>
                <a:lnTo>
                  <a:pt x="4683252" y="457200"/>
                </a:lnTo>
                <a:lnTo>
                  <a:pt x="4683252" y="861060"/>
                </a:lnTo>
                <a:lnTo>
                  <a:pt x="4697730" y="861060"/>
                </a:lnTo>
                <a:lnTo>
                  <a:pt x="4711395" y="861060"/>
                </a:lnTo>
                <a:lnTo>
                  <a:pt x="5074920" y="861060"/>
                </a:lnTo>
                <a:lnTo>
                  <a:pt x="5087874" y="861060"/>
                </a:lnTo>
                <a:lnTo>
                  <a:pt x="5102352" y="861060"/>
                </a:lnTo>
                <a:lnTo>
                  <a:pt x="5102352" y="461772"/>
                </a:lnTo>
                <a:lnTo>
                  <a:pt x="5891784" y="461772"/>
                </a:lnTo>
                <a:lnTo>
                  <a:pt x="5891784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63715" y="1103629"/>
            <a:ext cx="185420" cy="8547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484"/>
              </a:spcBef>
            </a:pP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spc="-5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5684" y="1554479"/>
            <a:ext cx="809625" cy="403860"/>
          </a:xfrm>
          <a:custGeom>
            <a:avLst/>
            <a:gdLst/>
            <a:ahLst/>
            <a:cxnLst/>
            <a:rect l="l" t="t" r="r" b="b"/>
            <a:pathLst>
              <a:path w="809625" h="403860">
                <a:moveTo>
                  <a:pt x="809244" y="0"/>
                </a:moveTo>
                <a:lnTo>
                  <a:pt x="781050" y="0"/>
                </a:lnTo>
                <a:lnTo>
                  <a:pt x="781050" y="28956"/>
                </a:lnTo>
                <a:lnTo>
                  <a:pt x="781050" y="390906"/>
                </a:lnTo>
                <a:lnTo>
                  <a:pt x="419100" y="390906"/>
                </a:lnTo>
                <a:lnTo>
                  <a:pt x="419100" y="28956"/>
                </a:lnTo>
                <a:lnTo>
                  <a:pt x="781050" y="28956"/>
                </a:lnTo>
                <a:lnTo>
                  <a:pt x="781050" y="0"/>
                </a:lnTo>
                <a:lnTo>
                  <a:pt x="419100" y="0"/>
                </a:lnTo>
                <a:lnTo>
                  <a:pt x="390144" y="0"/>
                </a:lnTo>
                <a:lnTo>
                  <a:pt x="390144" y="28956"/>
                </a:lnTo>
                <a:lnTo>
                  <a:pt x="390144" y="390906"/>
                </a:lnTo>
                <a:lnTo>
                  <a:pt x="28194" y="390906"/>
                </a:lnTo>
                <a:lnTo>
                  <a:pt x="28194" y="28956"/>
                </a:lnTo>
                <a:lnTo>
                  <a:pt x="390144" y="28956"/>
                </a:lnTo>
                <a:lnTo>
                  <a:pt x="390144" y="0"/>
                </a:lnTo>
                <a:lnTo>
                  <a:pt x="0" y="0"/>
                </a:lnTo>
                <a:lnTo>
                  <a:pt x="0" y="403860"/>
                </a:lnTo>
                <a:lnTo>
                  <a:pt x="13716" y="403860"/>
                </a:lnTo>
                <a:lnTo>
                  <a:pt x="27381" y="403860"/>
                </a:lnTo>
                <a:lnTo>
                  <a:pt x="809244" y="403860"/>
                </a:lnTo>
                <a:lnTo>
                  <a:pt x="809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46240" y="11287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709" y="1060958"/>
            <a:ext cx="2054860" cy="854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80"/>
              </a:spcBef>
              <a:tabLst>
                <a:tab pos="389890" algn="l"/>
                <a:tab pos="780415" algn="l"/>
              </a:tabLst>
            </a:pP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8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R="12700" algn="r">
              <a:lnSpc>
                <a:spcPct val="100000"/>
              </a:lnSpc>
              <a:spcBef>
                <a:spcPts val="385"/>
              </a:spcBef>
              <a:tabLst>
                <a:tab pos="1087755" algn="l"/>
                <a:tab pos="1477645" algn="l"/>
                <a:tab pos="1868805" algn="l"/>
              </a:tabLst>
            </a:pPr>
            <a:r>
              <a:rPr sz="2400" spc="-10" dirty="0">
                <a:latin typeface="Times New Roman"/>
                <a:cs typeface="Times New Roman"/>
              </a:rPr>
              <a:t>start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7509" y="159054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goal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4766" y="1103629"/>
            <a:ext cx="1096010" cy="8547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484"/>
              </a:spcBef>
            </a:pP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455295" algn="l"/>
              </a:tabLst>
            </a:pPr>
            <a:r>
              <a:rPr sz="2400" spc="-5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4339" y="1633982"/>
            <a:ext cx="755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-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958339"/>
            <a:ext cx="9144000" cy="979169"/>
            <a:chOff x="0" y="1958339"/>
            <a:chExt cx="9144000" cy="979169"/>
          </a:xfrm>
        </p:grpSpPr>
        <p:sp>
          <p:nvSpPr>
            <p:cNvPr id="12" name="object 12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1525" y="1958339"/>
              <a:ext cx="419100" cy="387350"/>
            </a:xfrm>
            <a:custGeom>
              <a:avLst/>
              <a:gdLst/>
              <a:ahLst/>
              <a:cxnLst/>
              <a:rect l="l" t="t" r="r" b="b"/>
              <a:pathLst>
                <a:path w="419099" h="387350">
                  <a:moveTo>
                    <a:pt x="28956" y="358139"/>
                  </a:moveTo>
                  <a:lnTo>
                    <a:pt x="28956" y="0"/>
                  </a:lnTo>
                  <a:lnTo>
                    <a:pt x="0" y="0"/>
                  </a:lnTo>
                  <a:lnTo>
                    <a:pt x="0" y="387095"/>
                  </a:lnTo>
                  <a:lnTo>
                    <a:pt x="14478" y="387095"/>
                  </a:lnTo>
                  <a:lnTo>
                    <a:pt x="14478" y="358139"/>
                  </a:lnTo>
                  <a:lnTo>
                    <a:pt x="28956" y="358139"/>
                  </a:lnTo>
                  <a:close/>
                </a:path>
                <a:path w="419099" h="387350">
                  <a:moveTo>
                    <a:pt x="405384" y="358139"/>
                  </a:moveTo>
                  <a:lnTo>
                    <a:pt x="14478" y="358139"/>
                  </a:lnTo>
                  <a:lnTo>
                    <a:pt x="28956" y="372617"/>
                  </a:lnTo>
                  <a:lnTo>
                    <a:pt x="28956" y="387095"/>
                  </a:lnTo>
                  <a:lnTo>
                    <a:pt x="390906" y="387095"/>
                  </a:lnTo>
                  <a:lnTo>
                    <a:pt x="390906" y="372617"/>
                  </a:lnTo>
                  <a:lnTo>
                    <a:pt x="405384" y="358139"/>
                  </a:lnTo>
                  <a:close/>
                </a:path>
                <a:path w="419099" h="387350">
                  <a:moveTo>
                    <a:pt x="28956" y="387095"/>
                  </a:moveTo>
                  <a:lnTo>
                    <a:pt x="28956" y="372617"/>
                  </a:lnTo>
                  <a:lnTo>
                    <a:pt x="14478" y="358139"/>
                  </a:lnTo>
                  <a:lnTo>
                    <a:pt x="14478" y="387095"/>
                  </a:lnTo>
                  <a:lnTo>
                    <a:pt x="28956" y="387095"/>
                  </a:lnTo>
                  <a:close/>
                </a:path>
                <a:path w="419099" h="387350">
                  <a:moveTo>
                    <a:pt x="419100" y="387095"/>
                  </a:moveTo>
                  <a:lnTo>
                    <a:pt x="419100" y="0"/>
                  </a:lnTo>
                  <a:lnTo>
                    <a:pt x="390906" y="0"/>
                  </a:lnTo>
                  <a:lnTo>
                    <a:pt x="390906" y="358139"/>
                  </a:lnTo>
                  <a:lnTo>
                    <a:pt x="405384" y="358139"/>
                  </a:lnTo>
                  <a:lnTo>
                    <a:pt x="405384" y="387095"/>
                  </a:lnTo>
                  <a:lnTo>
                    <a:pt x="419100" y="387095"/>
                  </a:lnTo>
                  <a:close/>
                </a:path>
                <a:path w="419099" h="387350">
                  <a:moveTo>
                    <a:pt x="405384" y="387095"/>
                  </a:moveTo>
                  <a:lnTo>
                    <a:pt x="405384" y="358139"/>
                  </a:lnTo>
                  <a:lnTo>
                    <a:pt x="390906" y="372617"/>
                  </a:lnTo>
                  <a:lnTo>
                    <a:pt x="390906" y="387095"/>
                  </a:lnTo>
                  <a:lnTo>
                    <a:pt x="405384" y="387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80464" y="193878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32432" y="1958339"/>
            <a:ext cx="809625" cy="387350"/>
          </a:xfrm>
          <a:custGeom>
            <a:avLst/>
            <a:gdLst/>
            <a:ahLst/>
            <a:cxnLst/>
            <a:rect l="l" t="t" r="r" b="b"/>
            <a:pathLst>
              <a:path w="809625" h="387350">
                <a:moveTo>
                  <a:pt x="809244" y="0"/>
                </a:moveTo>
                <a:lnTo>
                  <a:pt x="781050" y="0"/>
                </a:lnTo>
                <a:lnTo>
                  <a:pt x="781050" y="358140"/>
                </a:lnTo>
                <a:lnTo>
                  <a:pt x="419100" y="358140"/>
                </a:lnTo>
                <a:lnTo>
                  <a:pt x="419100" y="12"/>
                </a:lnTo>
                <a:lnTo>
                  <a:pt x="390144" y="0"/>
                </a:lnTo>
                <a:lnTo>
                  <a:pt x="390144" y="358140"/>
                </a:lnTo>
                <a:lnTo>
                  <a:pt x="28194" y="358140"/>
                </a:lnTo>
                <a:lnTo>
                  <a:pt x="28194" y="12"/>
                </a:lnTo>
                <a:lnTo>
                  <a:pt x="0" y="12"/>
                </a:lnTo>
                <a:lnTo>
                  <a:pt x="0" y="387096"/>
                </a:lnTo>
                <a:lnTo>
                  <a:pt x="14478" y="387096"/>
                </a:lnTo>
                <a:lnTo>
                  <a:pt x="28194" y="387096"/>
                </a:lnTo>
                <a:lnTo>
                  <a:pt x="809244" y="387096"/>
                </a:lnTo>
                <a:lnTo>
                  <a:pt x="809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61514" y="193878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17158" y="1958339"/>
            <a:ext cx="1207770" cy="429895"/>
          </a:xfrm>
          <a:custGeom>
            <a:avLst/>
            <a:gdLst/>
            <a:ahLst/>
            <a:cxnLst/>
            <a:rect l="l" t="t" r="r" b="b"/>
            <a:pathLst>
              <a:path w="1207770" h="429894">
                <a:moveTo>
                  <a:pt x="1207262" y="0"/>
                </a:moveTo>
                <a:lnTo>
                  <a:pt x="1180592" y="0"/>
                </a:lnTo>
                <a:lnTo>
                  <a:pt x="1179322" y="0"/>
                </a:lnTo>
                <a:lnTo>
                  <a:pt x="1171194" y="0"/>
                </a:lnTo>
                <a:lnTo>
                  <a:pt x="1171194" y="38862"/>
                </a:lnTo>
                <a:lnTo>
                  <a:pt x="1171194" y="400812"/>
                </a:lnTo>
                <a:lnTo>
                  <a:pt x="809244" y="400812"/>
                </a:lnTo>
                <a:lnTo>
                  <a:pt x="809244" y="38862"/>
                </a:lnTo>
                <a:lnTo>
                  <a:pt x="1171194" y="38862"/>
                </a:lnTo>
                <a:lnTo>
                  <a:pt x="1171194" y="0"/>
                </a:lnTo>
                <a:lnTo>
                  <a:pt x="817372" y="0"/>
                </a:lnTo>
                <a:lnTo>
                  <a:pt x="788162" y="0"/>
                </a:lnTo>
                <a:lnTo>
                  <a:pt x="781050" y="12"/>
                </a:lnTo>
                <a:lnTo>
                  <a:pt x="781050" y="38862"/>
                </a:lnTo>
                <a:lnTo>
                  <a:pt x="781050" y="400812"/>
                </a:lnTo>
                <a:lnTo>
                  <a:pt x="419100" y="400812"/>
                </a:lnTo>
                <a:lnTo>
                  <a:pt x="419100" y="38862"/>
                </a:lnTo>
                <a:lnTo>
                  <a:pt x="781050" y="38862"/>
                </a:lnTo>
                <a:lnTo>
                  <a:pt x="781050" y="12"/>
                </a:lnTo>
                <a:lnTo>
                  <a:pt x="426212" y="12"/>
                </a:lnTo>
                <a:lnTo>
                  <a:pt x="399542" y="0"/>
                </a:lnTo>
                <a:lnTo>
                  <a:pt x="398272" y="0"/>
                </a:lnTo>
                <a:lnTo>
                  <a:pt x="390144" y="0"/>
                </a:lnTo>
                <a:lnTo>
                  <a:pt x="390144" y="38862"/>
                </a:lnTo>
                <a:lnTo>
                  <a:pt x="390144" y="400812"/>
                </a:lnTo>
                <a:lnTo>
                  <a:pt x="28194" y="400812"/>
                </a:lnTo>
                <a:lnTo>
                  <a:pt x="28194" y="38862"/>
                </a:lnTo>
                <a:lnTo>
                  <a:pt x="390144" y="38862"/>
                </a:lnTo>
                <a:lnTo>
                  <a:pt x="390144" y="0"/>
                </a:lnTo>
                <a:lnTo>
                  <a:pt x="36322" y="0"/>
                </a:lnTo>
                <a:lnTo>
                  <a:pt x="7112" y="0"/>
                </a:lnTo>
                <a:lnTo>
                  <a:pt x="7112" y="10668"/>
                </a:lnTo>
                <a:lnTo>
                  <a:pt x="0" y="10668"/>
                </a:lnTo>
                <a:lnTo>
                  <a:pt x="0" y="429768"/>
                </a:lnTo>
                <a:lnTo>
                  <a:pt x="14478" y="429768"/>
                </a:lnTo>
                <a:lnTo>
                  <a:pt x="28194" y="429768"/>
                </a:lnTo>
                <a:lnTo>
                  <a:pt x="1200150" y="429768"/>
                </a:lnTo>
                <a:lnTo>
                  <a:pt x="1200150" y="15240"/>
                </a:lnTo>
                <a:lnTo>
                  <a:pt x="1207262" y="15240"/>
                </a:lnTo>
                <a:lnTo>
                  <a:pt x="12072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56096" y="1981453"/>
            <a:ext cx="95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793115" algn="l"/>
              </a:tabLst>
            </a:pPr>
            <a:r>
              <a:rPr sz="2400" spc="-50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30630" y="2367533"/>
            <a:ext cx="1883410" cy="570230"/>
          </a:xfrm>
          <a:custGeom>
            <a:avLst/>
            <a:gdLst/>
            <a:ahLst/>
            <a:cxnLst/>
            <a:rect l="l" t="t" r="r" b="b"/>
            <a:pathLst>
              <a:path w="1883410" h="570230">
                <a:moveTo>
                  <a:pt x="946404" y="528066"/>
                </a:moveTo>
                <a:lnTo>
                  <a:pt x="914400" y="528066"/>
                </a:lnTo>
                <a:lnTo>
                  <a:pt x="914400" y="6096"/>
                </a:lnTo>
                <a:lnTo>
                  <a:pt x="907923" y="6096"/>
                </a:lnTo>
                <a:lnTo>
                  <a:pt x="905256" y="0"/>
                </a:lnTo>
                <a:lnTo>
                  <a:pt x="67183" y="380326"/>
                </a:lnTo>
                <a:lnTo>
                  <a:pt x="54102" y="351282"/>
                </a:lnTo>
                <a:lnTo>
                  <a:pt x="0" y="417576"/>
                </a:lnTo>
                <a:lnTo>
                  <a:pt x="55626" y="419569"/>
                </a:lnTo>
                <a:lnTo>
                  <a:pt x="85344" y="420624"/>
                </a:lnTo>
                <a:lnTo>
                  <a:pt x="72237" y="391553"/>
                </a:lnTo>
                <a:lnTo>
                  <a:pt x="901446" y="16332"/>
                </a:lnTo>
                <a:lnTo>
                  <a:pt x="901446" y="528066"/>
                </a:lnTo>
                <a:lnTo>
                  <a:pt x="870204" y="528066"/>
                </a:lnTo>
                <a:lnTo>
                  <a:pt x="891159" y="569976"/>
                </a:lnTo>
                <a:lnTo>
                  <a:pt x="901446" y="569976"/>
                </a:lnTo>
                <a:lnTo>
                  <a:pt x="914400" y="569976"/>
                </a:lnTo>
                <a:lnTo>
                  <a:pt x="925449" y="569976"/>
                </a:lnTo>
                <a:lnTo>
                  <a:pt x="946404" y="528066"/>
                </a:lnTo>
                <a:close/>
              </a:path>
              <a:path w="1883410" h="570230">
                <a:moveTo>
                  <a:pt x="1882902" y="417576"/>
                </a:moveTo>
                <a:lnTo>
                  <a:pt x="1828800" y="351282"/>
                </a:lnTo>
                <a:lnTo>
                  <a:pt x="1815782" y="380479"/>
                </a:lnTo>
                <a:lnTo>
                  <a:pt x="958596" y="0"/>
                </a:lnTo>
                <a:lnTo>
                  <a:pt x="953262" y="12192"/>
                </a:lnTo>
                <a:lnTo>
                  <a:pt x="1810651" y="392010"/>
                </a:lnTo>
                <a:lnTo>
                  <a:pt x="1797558" y="421386"/>
                </a:lnTo>
                <a:lnTo>
                  <a:pt x="1827276" y="420065"/>
                </a:lnTo>
                <a:lnTo>
                  <a:pt x="1882902" y="417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1219" y="2608579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93214" y="2608579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44159" y="253695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2416301"/>
            <a:ext cx="9144000" cy="3458845"/>
            <a:chOff x="0" y="2416301"/>
            <a:chExt cx="9144000" cy="3458845"/>
          </a:xfrm>
        </p:grpSpPr>
        <p:sp>
          <p:nvSpPr>
            <p:cNvPr id="24" name="object 24"/>
            <p:cNvSpPr/>
            <p:nvPr/>
          </p:nvSpPr>
          <p:spPr>
            <a:xfrm>
              <a:off x="5704332" y="2416301"/>
              <a:ext cx="1121410" cy="521334"/>
            </a:xfrm>
            <a:custGeom>
              <a:avLst/>
              <a:gdLst/>
              <a:ahLst/>
              <a:cxnLst/>
              <a:rect l="l" t="t" r="r" b="b"/>
              <a:pathLst>
                <a:path w="1121409" h="521335">
                  <a:moveTo>
                    <a:pt x="793076" y="521208"/>
                  </a:moveTo>
                  <a:lnTo>
                    <a:pt x="75869" y="377444"/>
                  </a:lnTo>
                  <a:lnTo>
                    <a:pt x="82296" y="345948"/>
                  </a:lnTo>
                  <a:lnTo>
                    <a:pt x="0" y="368808"/>
                  </a:lnTo>
                  <a:lnTo>
                    <a:pt x="60960" y="415925"/>
                  </a:lnTo>
                  <a:lnTo>
                    <a:pt x="67056" y="420624"/>
                  </a:lnTo>
                  <a:lnTo>
                    <a:pt x="73380" y="389597"/>
                  </a:lnTo>
                  <a:lnTo>
                    <a:pt x="729970" y="521208"/>
                  </a:lnTo>
                  <a:lnTo>
                    <a:pt x="793076" y="521208"/>
                  </a:lnTo>
                  <a:close/>
                </a:path>
                <a:path w="1121409" h="521335">
                  <a:moveTo>
                    <a:pt x="1120902" y="76200"/>
                  </a:moveTo>
                  <a:lnTo>
                    <a:pt x="1082802" y="0"/>
                  </a:lnTo>
                  <a:lnTo>
                    <a:pt x="1044702" y="76200"/>
                  </a:lnTo>
                  <a:lnTo>
                    <a:pt x="1075944" y="76200"/>
                  </a:lnTo>
                  <a:lnTo>
                    <a:pt x="1075944" y="521208"/>
                  </a:lnTo>
                  <a:lnTo>
                    <a:pt x="1088898" y="521208"/>
                  </a:lnTo>
                  <a:lnTo>
                    <a:pt x="1088898" y="76200"/>
                  </a:lnTo>
                  <a:lnTo>
                    <a:pt x="112090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2332" y="2937509"/>
              <a:ext cx="1882902" cy="29375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3452" y="2937509"/>
              <a:ext cx="1239774" cy="293751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438391" y="304215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21939" y="3389629"/>
            <a:ext cx="755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-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34744" y="2945384"/>
            <a:ext cx="975360" cy="12693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80"/>
              </a:spcBef>
              <a:tabLst>
                <a:tab pos="418465" algn="l"/>
                <a:tab pos="809625" algn="l"/>
              </a:tabLst>
            </a:pP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8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385"/>
              </a:spcBef>
              <a:tabLst>
                <a:tab pos="800735" algn="l"/>
              </a:tabLst>
            </a:pP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402590" algn="l"/>
                <a:tab pos="793115" algn="l"/>
              </a:tabLst>
            </a:pPr>
            <a:r>
              <a:rPr sz="2400" spc="-50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22390" y="2945383"/>
            <a:ext cx="1920239" cy="13163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670"/>
              </a:spcBef>
              <a:tabLst>
                <a:tab pos="809625" algn="l"/>
              </a:tabLst>
            </a:pP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600" spc="-75" baseline="-4629" dirty="0">
                <a:latin typeface="Times New Roman"/>
                <a:cs typeface="Times New Roman"/>
              </a:rPr>
              <a:t>3</a:t>
            </a:r>
            <a:endParaRPr sz="3600" baseline="-4629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570"/>
              </a:spcBef>
              <a:tabLst>
                <a:tab pos="800735" algn="l"/>
                <a:tab pos="1177290" algn="l"/>
              </a:tabLst>
            </a:pPr>
            <a:r>
              <a:rPr sz="2400" spc="-50" dirty="0">
                <a:latin typeface="Times New Roman"/>
                <a:cs typeface="Times New Roman"/>
              </a:rPr>
              <a:t>8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-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403225" algn="l"/>
                <a:tab pos="793115" algn="l"/>
              </a:tabLst>
            </a:pPr>
            <a:r>
              <a:rPr sz="2400" spc="-50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93211" y="4496054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159" y="4496054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72184" y="5490209"/>
            <a:ext cx="4759960" cy="652780"/>
          </a:xfrm>
          <a:custGeom>
            <a:avLst/>
            <a:gdLst/>
            <a:ahLst/>
            <a:cxnLst/>
            <a:rect l="l" t="t" r="r" b="b"/>
            <a:pathLst>
              <a:path w="4759960" h="652779">
                <a:moveTo>
                  <a:pt x="1200150" y="384810"/>
                </a:moveTo>
                <a:lnTo>
                  <a:pt x="1171194" y="384810"/>
                </a:lnTo>
                <a:lnTo>
                  <a:pt x="1171194" y="623316"/>
                </a:lnTo>
                <a:lnTo>
                  <a:pt x="809244" y="623316"/>
                </a:lnTo>
                <a:lnTo>
                  <a:pt x="809244" y="384810"/>
                </a:lnTo>
                <a:lnTo>
                  <a:pt x="781050" y="384810"/>
                </a:lnTo>
                <a:lnTo>
                  <a:pt x="781050" y="623316"/>
                </a:lnTo>
                <a:lnTo>
                  <a:pt x="419100" y="623316"/>
                </a:lnTo>
                <a:lnTo>
                  <a:pt x="419100" y="384810"/>
                </a:lnTo>
                <a:lnTo>
                  <a:pt x="390144" y="384810"/>
                </a:lnTo>
                <a:lnTo>
                  <a:pt x="390144" y="623316"/>
                </a:lnTo>
                <a:lnTo>
                  <a:pt x="28194" y="623316"/>
                </a:lnTo>
                <a:lnTo>
                  <a:pt x="28194" y="384810"/>
                </a:lnTo>
                <a:lnTo>
                  <a:pt x="0" y="384810"/>
                </a:lnTo>
                <a:lnTo>
                  <a:pt x="0" y="652272"/>
                </a:lnTo>
                <a:lnTo>
                  <a:pt x="13716" y="652272"/>
                </a:lnTo>
                <a:lnTo>
                  <a:pt x="28194" y="652272"/>
                </a:lnTo>
                <a:lnTo>
                  <a:pt x="1200150" y="652272"/>
                </a:lnTo>
                <a:lnTo>
                  <a:pt x="1200150" y="384810"/>
                </a:lnTo>
                <a:close/>
              </a:path>
              <a:path w="4759960" h="652779">
                <a:moveTo>
                  <a:pt x="4759452" y="38100"/>
                </a:moveTo>
                <a:lnTo>
                  <a:pt x="4683239" y="0"/>
                </a:lnTo>
                <a:lnTo>
                  <a:pt x="4683239" y="31242"/>
                </a:lnTo>
                <a:lnTo>
                  <a:pt x="1247394" y="31242"/>
                </a:lnTo>
                <a:lnTo>
                  <a:pt x="1247394" y="37719"/>
                </a:lnTo>
                <a:lnTo>
                  <a:pt x="1244346" y="43434"/>
                </a:lnTo>
                <a:lnTo>
                  <a:pt x="1901228" y="384810"/>
                </a:lnTo>
                <a:lnTo>
                  <a:pt x="1912785" y="384810"/>
                </a:lnTo>
                <a:lnTo>
                  <a:pt x="1927453" y="384810"/>
                </a:lnTo>
                <a:lnTo>
                  <a:pt x="1927860" y="384810"/>
                </a:lnTo>
                <a:lnTo>
                  <a:pt x="1956320" y="384810"/>
                </a:lnTo>
                <a:lnTo>
                  <a:pt x="1930908" y="349758"/>
                </a:lnTo>
                <a:lnTo>
                  <a:pt x="1916290" y="378040"/>
                </a:lnTo>
                <a:lnTo>
                  <a:pt x="1273898" y="44196"/>
                </a:lnTo>
                <a:lnTo>
                  <a:pt x="4683239" y="44196"/>
                </a:lnTo>
                <a:lnTo>
                  <a:pt x="4683239" y="76200"/>
                </a:lnTo>
                <a:lnTo>
                  <a:pt x="4695444" y="70104"/>
                </a:lnTo>
                <a:lnTo>
                  <a:pt x="475945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10360" y="4858003"/>
            <a:ext cx="975360" cy="12693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80"/>
              </a:spcBef>
              <a:tabLst>
                <a:tab pos="809625" algn="l"/>
              </a:tabLst>
            </a:pP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  <a:spcBef>
                <a:spcPts val="385"/>
              </a:spcBef>
              <a:tabLst>
                <a:tab pos="410845" algn="l"/>
                <a:tab pos="802005" algn="l"/>
              </a:tabLst>
            </a:pP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8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403225" algn="l"/>
                <a:tab pos="793115" algn="l"/>
              </a:tabLst>
            </a:pPr>
            <a:r>
              <a:rPr sz="2400" spc="-50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07836" y="5875020"/>
            <a:ext cx="1200150" cy="267970"/>
          </a:xfrm>
          <a:custGeom>
            <a:avLst/>
            <a:gdLst/>
            <a:ahLst/>
            <a:cxnLst/>
            <a:rect l="l" t="t" r="r" b="b"/>
            <a:pathLst>
              <a:path w="1200150" h="267970">
                <a:moveTo>
                  <a:pt x="1200150" y="0"/>
                </a:moveTo>
                <a:lnTo>
                  <a:pt x="1171194" y="0"/>
                </a:lnTo>
                <a:lnTo>
                  <a:pt x="1171194" y="238506"/>
                </a:lnTo>
                <a:lnTo>
                  <a:pt x="809244" y="238506"/>
                </a:lnTo>
                <a:lnTo>
                  <a:pt x="809244" y="0"/>
                </a:lnTo>
                <a:lnTo>
                  <a:pt x="781050" y="0"/>
                </a:lnTo>
                <a:lnTo>
                  <a:pt x="781050" y="238506"/>
                </a:lnTo>
                <a:lnTo>
                  <a:pt x="419100" y="238506"/>
                </a:lnTo>
                <a:lnTo>
                  <a:pt x="419100" y="0"/>
                </a:lnTo>
                <a:lnTo>
                  <a:pt x="390144" y="0"/>
                </a:lnTo>
                <a:lnTo>
                  <a:pt x="390144" y="238506"/>
                </a:lnTo>
                <a:lnTo>
                  <a:pt x="28194" y="238506"/>
                </a:lnTo>
                <a:lnTo>
                  <a:pt x="28194" y="0"/>
                </a:lnTo>
                <a:lnTo>
                  <a:pt x="0" y="0"/>
                </a:lnTo>
                <a:lnTo>
                  <a:pt x="0" y="267462"/>
                </a:lnTo>
                <a:lnTo>
                  <a:pt x="13716" y="267462"/>
                </a:lnTo>
                <a:lnTo>
                  <a:pt x="28194" y="267462"/>
                </a:lnTo>
                <a:lnTo>
                  <a:pt x="1200150" y="267462"/>
                </a:lnTo>
                <a:lnTo>
                  <a:pt x="1200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446011" y="4829809"/>
            <a:ext cx="1896745" cy="12973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520"/>
              </a:spcBef>
              <a:tabLst>
                <a:tab pos="809625" algn="l"/>
              </a:tabLst>
            </a:pP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600" spc="-75" baseline="-4629" dirty="0">
                <a:latin typeface="Times New Roman"/>
                <a:cs typeface="Times New Roman"/>
              </a:rPr>
              <a:t>3</a:t>
            </a:r>
            <a:endParaRPr sz="3600" baseline="-4629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  <a:spcBef>
                <a:spcPts val="420"/>
              </a:spcBef>
              <a:tabLst>
                <a:tab pos="410845" algn="l"/>
                <a:tab pos="802005" algn="l"/>
                <a:tab pos="1153795" algn="l"/>
              </a:tabLst>
            </a:pPr>
            <a:r>
              <a:rPr sz="3600" spc="-75" baseline="-3472" dirty="0">
                <a:latin typeface="Times New Roman"/>
                <a:cs typeface="Times New Roman"/>
              </a:rPr>
              <a:t>1</a:t>
            </a:r>
            <a:r>
              <a:rPr sz="3600" baseline="-3472" dirty="0">
                <a:latin typeface="Times New Roman"/>
                <a:cs typeface="Times New Roman"/>
              </a:rPr>
              <a:t>	</a:t>
            </a:r>
            <a:r>
              <a:rPr sz="3600" spc="-75" baseline="-3472" dirty="0">
                <a:latin typeface="Times New Roman"/>
                <a:cs typeface="Times New Roman"/>
              </a:rPr>
              <a:t>8</a:t>
            </a:r>
            <a:r>
              <a:rPr sz="3600" baseline="-3472" dirty="0">
                <a:latin typeface="Times New Roman"/>
                <a:cs typeface="Times New Roman"/>
              </a:rPr>
              <a:t>	</a:t>
            </a:r>
            <a:r>
              <a:rPr sz="3600" spc="-75" baseline="-3472" dirty="0">
                <a:latin typeface="Times New Roman"/>
                <a:cs typeface="Times New Roman"/>
              </a:rPr>
              <a:t>4</a:t>
            </a:r>
            <a:r>
              <a:rPr sz="3600" baseline="-3472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-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03225" algn="l"/>
                <a:tab pos="793115" algn="l"/>
              </a:tabLst>
            </a:pPr>
            <a:r>
              <a:rPr sz="2400" spc="-50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3862" y="5930900"/>
            <a:ext cx="755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-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50440" y="5930900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8040" y="5875020"/>
            <a:ext cx="85725" cy="34290"/>
          </a:xfrm>
          <a:custGeom>
            <a:avLst/>
            <a:gdLst/>
            <a:ahLst/>
            <a:cxnLst/>
            <a:rect l="l" t="t" r="r" b="b"/>
            <a:pathLst>
              <a:path w="85725" h="34289">
                <a:moveTo>
                  <a:pt x="85344" y="34289"/>
                </a:moveTo>
                <a:lnTo>
                  <a:pt x="60474" y="0"/>
                </a:lnTo>
                <a:lnTo>
                  <a:pt x="31597" y="0"/>
                </a:lnTo>
                <a:lnTo>
                  <a:pt x="25908" y="10667"/>
                </a:lnTo>
                <a:lnTo>
                  <a:pt x="14488" y="4733"/>
                </a:lnTo>
                <a:lnTo>
                  <a:pt x="0" y="32765"/>
                </a:lnTo>
                <a:lnTo>
                  <a:pt x="85344" y="34289"/>
                </a:lnTo>
                <a:close/>
              </a:path>
              <a:path w="85725" h="34289">
                <a:moveTo>
                  <a:pt x="16935" y="0"/>
                </a:moveTo>
                <a:lnTo>
                  <a:pt x="5380" y="0"/>
                </a:lnTo>
                <a:lnTo>
                  <a:pt x="14488" y="4733"/>
                </a:lnTo>
                <a:lnTo>
                  <a:pt x="16935" y="0"/>
                </a:lnTo>
                <a:close/>
              </a:path>
              <a:path w="85725" h="34289">
                <a:moveTo>
                  <a:pt x="31597" y="0"/>
                </a:moveTo>
                <a:lnTo>
                  <a:pt x="16935" y="0"/>
                </a:lnTo>
                <a:lnTo>
                  <a:pt x="14488" y="4733"/>
                </a:lnTo>
                <a:lnTo>
                  <a:pt x="25908" y="10667"/>
                </a:lnTo>
                <a:lnTo>
                  <a:pt x="31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40939" y="6270752"/>
            <a:ext cx="5369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f(n)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-</a:t>
            </a:r>
            <a:r>
              <a:rPr sz="2400" b="1" dirty="0">
                <a:latin typeface="Times New Roman"/>
                <a:cs typeface="Times New Roman"/>
              </a:rPr>
              <a:t>(Số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lượng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các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ô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chữ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nằm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sai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vị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trí)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37880" y="6447535"/>
            <a:ext cx="168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33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253865" algn="l"/>
              </a:tabLst>
            </a:pPr>
            <a:r>
              <a:rPr spc="-10" dirty="0">
                <a:latin typeface="Times New Roman"/>
                <a:cs typeface="Times New Roman"/>
              </a:rPr>
              <a:t>Tìm</a:t>
            </a:r>
            <a:r>
              <a:rPr spc="-254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kiếm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leo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135" dirty="0">
                <a:latin typeface="Georgia"/>
                <a:cs typeface="Georgia"/>
              </a:rPr>
              <a:t>đ</a:t>
            </a:r>
            <a:r>
              <a:rPr spc="-135" dirty="0">
                <a:latin typeface="Times New Roman"/>
                <a:cs typeface="Times New Roman"/>
              </a:rPr>
              <a:t>ồi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60" dirty="0">
                <a:latin typeface="Times New Roman"/>
                <a:cs typeface="Times New Roman"/>
              </a:rPr>
              <a:t>Bài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ô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chữ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3246882" y="1533905"/>
            <a:ext cx="1200150" cy="419100"/>
          </a:xfrm>
          <a:custGeom>
            <a:avLst/>
            <a:gdLst/>
            <a:ahLst/>
            <a:cxnLst/>
            <a:rect l="l" t="t" r="r" b="b"/>
            <a:pathLst>
              <a:path w="1200150" h="419100">
                <a:moveTo>
                  <a:pt x="1200150" y="0"/>
                </a:moveTo>
                <a:lnTo>
                  <a:pt x="1171194" y="0"/>
                </a:lnTo>
                <a:lnTo>
                  <a:pt x="1171194" y="28194"/>
                </a:lnTo>
                <a:lnTo>
                  <a:pt x="1171194" y="390144"/>
                </a:lnTo>
                <a:lnTo>
                  <a:pt x="809244" y="390144"/>
                </a:lnTo>
                <a:lnTo>
                  <a:pt x="809244" y="28194"/>
                </a:lnTo>
                <a:lnTo>
                  <a:pt x="1171194" y="28194"/>
                </a:lnTo>
                <a:lnTo>
                  <a:pt x="1171194" y="0"/>
                </a:lnTo>
                <a:lnTo>
                  <a:pt x="809244" y="0"/>
                </a:lnTo>
                <a:lnTo>
                  <a:pt x="781050" y="0"/>
                </a:lnTo>
                <a:lnTo>
                  <a:pt x="781050" y="28194"/>
                </a:lnTo>
                <a:lnTo>
                  <a:pt x="781050" y="390144"/>
                </a:lnTo>
                <a:lnTo>
                  <a:pt x="419100" y="390144"/>
                </a:lnTo>
                <a:lnTo>
                  <a:pt x="419100" y="28194"/>
                </a:lnTo>
                <a:lnTo>
                  <a:pt x="781050" y="28194"/>
                </a:lnTo>
                <a:lnTo>
                  <a:pt x="781050" y="0"/>
                </a:lnTo>
                <a:lnTo>
                  <a:pt x="419100" y="0"/>
                </a:lnTo>
                <a:lnTo>
                  <a:pt x="390144" y="0"/>
                </a:lnTo>
                <a:lnTo>
                  <a:pt x="390144" y="28194"/>
                </a:lnTo>
                <a:lnTo>
                  <a:pt x="390144" y="390144"/>
                </a:lnTo>
                <a:lnTo>
                  <a:pt x="28194" y="390144"/>
                </a:lnTo>
                <a:lnTo>
                  <a:pt x="28194" y="28194"/>
                </a:lnTo>
                <a:lnTo>
                  <a:pt x="390144" y="28194"/>
                </a:lnTo>
                <a:lnTo>
                  <a:pt x="390144" y="0"/>
                </a:lnTo>
                <a:lnTo>
                  <a:pt x="0" y="0"/>
                </a:lnTo>
                <a:lnTo>
                  <a:pt x="0" y="419100"/>
                </a:lnTo>
                <a:lnTo>
                  <a:pt x="14478" y="419100"/>
                </a:lnTo>
                <a:lnTo>
                  <a:pt x="28194" y="419100"/>
                </a:lnTo>
                <a:lnTo>
                  <a:pt x="1200150" y="419100"/>
                </a:lnTo>
                <a:lnTo>
                  <a:pt x="1200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85820" y="1546352"/>
            <a:ext cx="95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793115" algn="l"/>
              </a:tabLst>
            </a:pP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0880" y="1948433"/>
            <a:ext cx="1207770" cy="833119"/>
          </a:xfrm>
          <a:custGeom>
            <a:avLst/>
            <a:gdLst/>
            <a:ahLst/>
            <a:cxnLst/>
            <a:rect l="l" t="t" r="r" b="b"/>
            <a:pathLst>
              <a:path w="1207770" h="833119">
                <a:moveTo>
                  <a:pt x="1207770" y="0"/>
                </a:moveTo>
                <a:lnTo>
                  <a:pt x="1179576" y="0"/>
                </a:lnTo>
                <a:lnTo>
                  <a:pt x="1179576" y="28194"/>
                </a:lnTo>
                <a:lnTo>
                  <a:pt x="1179576" y="390144"/>
                </a:lnTo>
                <a:lnTo>
                  <a:pt x="1171956" y="390144"/>
                </a:lnTo>
                <a:lnTo>
                  <a:pt x="1171956" y="442722"/>
                </a:lnTo>
                <a:lnTo>
                  <a:pt x="1171956" y="804672"/>
                </a:lnTo>
                <a:lnTo>
                  <a:pt x="810006" y="804672"/>
                </a:lnTo>
                <a:lnTo>
                  <a:pt x="810006" y="442722"/>
                </a:lnTo>
                <a:lnTo>
                  <a:pt x="1171956" y="442722"/>
                </a:lnTo>
                <a:lnTo>
                  <a:pt x="1171956" y="390144"/>
                </a:lnTo>
                <a:lnTo>
                  <a:pt x="817626" y="390144"/>
                </a:lnTo>
                <a:lnTo>
                  <a:pt x="817626" y="28194"/>
                </a:lnTo>
                <a:lnTo>
                  <a:pt x="1179576" y="28194"/>
                </a:lnTo>
                <a:lnTo>
                  <a:pt x="1179576" y="0"/>
                </a:lnTo>
                <a:lnTo>
                  <a:pt x="817626" y="0"/>
                </a:lnTo>
                <a:lnTo>
                  <a:pt x="788670" y="0"/>
                </a:lnTo>
                <a:lnTo>
                  <a:pt x="788670" y="28194"/>
                </a:lnTo>
                <a:lnTo>
                  <a:pt x="788670" y="390144"/>
                </a:lnTo>
                <a:lnTo>
                  <a:pt x="781050" y="390144"/>
                </a:lnTo>
                <a:lnTo>
                  <a:pt x="781050" y="442722"/>
                </a:lnTo>
                <a:lnTo>
                  <a:pt x="781050" y="804672"/>
                </a:lnTo>
                <a:lnTo>
                  <a:pt x="419100" y="804672"/>
                </a:lnTo>
                <a:lnTo>
                  <a:pt x="419100" y="442722"/>
                </a:lnTo>
                <a:lnTo>
                  <a:pt x="781050" y="442722"/>
                </a:lnTo>
                <a:lnTo>
                  <a:pt x="781050" y="390144"/>
                </a:lnTo>
                <a:lnTo>
                  <a:pt x="426720" y="390144"/>
                </a:lnTo>
                <a:lnTo>
                  <a:pt x="426720" y="28194"/>
                </a:lnTo>
                <a:lnTo>
                  <a:pt x="788670" y="28194"/>
                </a:lnTo>
                <a:lnTo>
                  <a:pt x="788670" y="0"/>
                </a:lnTo>
                <a:lnTo>
                  <a:pt x="426720" y="0"/>
                </a:lnTo>
                <a:lnTo>
                  <a:pt x="398526" y="0"/>
                </a:lnTo>
                <a:lnTo>
                  <a:pt x="398526" y="28194"/>
                </a:lnTo>
                <a:lnTo>
                  <a:pt x="398526" y="390144"/>
                </a:lnTo>
                <a:lnTo>
                  <a:pt x="390906" y="390144"/>
                </a:lnTo>
                <a:lnTo>
                  <a:pt x="390906" y="442722"/>
                </a:lnTo>
                <a:lnTo>
                  <a:pt x="390906" y="804672"/>
                </a:lnTo>
                <a:lnTo>
                  <a:pt x="28956" y="804672"/>
                </a:lnTo>
                <a:lnTo>
                  <a:pt x="28956" y="442722"/>
                </a:lnTo>
                <a:lnTo>
                  <a:pt x="390906" y="442722"/>
                </a:lnTo>
                <a:lnTo>
                  <a:pt x="390906" y="390144"/>
                </a:lnTo>
                <a:lnTo>
                  <a:pt x="36576" y="390144"/>
                </a:lnTo>
                <a:lnTo>
                  <a:pt x="36576" y="28194"/>
                </a:lnTo>
                <a:lnTo>
                  <a:pt x="398526" y="28194"/>
                </a:lnTo>
                <a:lnTo>
                  <a:pt x="398526" y="0"/>
                </a:lnTo>
                <a:lnTo>
                  <a:pt x="7620" y="0"/>
                </a:lnTo>
                <a:lnTo>
                  <a:pt x="7620" y="9906"/>
                </a:lnTo>
                <a:lnTo>
                  <a:pt x="7620" y="413766"/>
                </a:lnTo>
                <a:lnTo>
                  <a:pt x="0" y="413766"/>
                </a:lnTo>
                <a:lnTo>
                  <a:pt x="0" y="832866"/>
                </a:lnTo>
                <a:lnTo>
                  <a:pt x="14478" y="832866"/>
                </a:lnTo>
                <a:lnTo>
                  <a:pt x="28956" y="832866"/>
                </a:lnTo>
                <a:lnTo>
                  <a:pt x="1200150" y="832866"/>
                </a:lnTo>
                <a:lnTo>
                  <a:pt x="1200150" y="419100"/>
                </a:lnTo>
                <a:lnTo>
                  <a:pt x="1207770" y="419100"/>
                </a:lnTo>
                <a:lnTo>
                  <a:pt x="1207770" y="9906"/>
                </a:lnTo>
                <a:lnTo>
                  <a:pt x="1207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69817" y="1912111"/>
            <a:ext cx="966469" cy="8547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84"/>
              </a:spcBef>
              <a:tabLst>
                <a:tab pos="389890" algn="l"/>
              </a:tabLst>
            </a:pPr>
            <a:r>
              <a:rPr sz="2400" spc="-50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R="12700" algn="r">
              <a:lnSpc>
                <a:spcPct val="100000"/>
              </a:lnSpc>
              <a:spcBef>
                <a:spcPts val="380"/>
              </a:spcBef>
              <a:tabLst>
                <a:tab pos="389890" algn="l"/>
                <a:tab pos="780415" algn="l"/>
              </a:tabLst>
            </a:pPr>
            <a:r>
              <a:rPr sz="2400" spc="-50" dirty="0">
                <a:latin typeface="Times New Roman"/>
                <a:cs typeface="Times New Roman"/>
              </a:rPr>
              <a:t>8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806" y="2353055"/>
            <a:ext cx="2512060" cy="2543175"/>
          </a:xfrm>
          <a:custGeom>
            <a:avLst/>
            <a:gdLst/>
            <a:ahLst/>
            <a:cxnLst/>
            <a:rect l="l" t="t" r="r" b="b"/>
            <a:pathLst>
              <a:path w="2512060" h="2543175">
                <a:moveTo>
                  <a:pt x="2511552" y="1295400"/>
                </a:moveTo>
                <a:lnTo>
                  <a:pt x="2435352" y="1257300"/>
                </a:lnTo>
                <a:lnTo>
                  <a:pt x="2435352" y="1289304"/>
                </a:lnTo>
                <a:lnTo>
                  <a:pt x="1216025" y="1289304"/>
                </a:lnTo>
                <a:lnTo>
                  <a:pt x="1862823" y="584454"/>
                </a:lnTo>
                <a:lnTo>
                  <a:pt x="2343924" y="60172"/>
                </a:lnTo>
                <a:lnTo>
                  <a:pt x="2352294" y="67741"/>
                </a:lnTo>
                <a:lnTo>
                  <a:pt x="2367534" y="81534"/>
                </a:lnTo>
                <a:lnTo>
                  <a:pt x="2390394" y="0"/>
                </a:lnTo>
                <a:lnTo>
                  <a:pt x="2311146" y="30480"/>
                </a:lnTo>
                <a:lnTo>
                  <a:pt x="2334730" y="51841"/>
                </a:lnTo>
                <a:lnTo>
                  <a:pt x="1845678" y="584454"/>
                </a:lnTo>
                <a:lnTo>
                  <a:pt x="1207770" y="1279220"/>
                </a:lnTo>
                <a:lnTo>
                  <a:pt x="1207770" y="1072896"/>
                </a:lnTo>
                <a:lnTo>
                  <a:pt x="1216152" y="1072896"/>
                </a:lnTo>
                <a:lnTo>
                  <a:pt x="1216152" y="653796"/>
                </a:lnTo>
                <a:lnTo>
                  <a:pt x="1187196" y="653796"/>
                </a:lnTo>
                <a:lnTo>
                  <a:pt x="1187196" y="682752"/>
                </a:lnTo>
                <a:lnTo>
                  <a:pt x="1187196" y="1044702"/>
                </a:lnTo>
                <a:lnTo>
                  <a:pt x="1179576" y="1044702"/>
                </a:lnTo>
                <a:lnTo>
                  <a:pt x="1179576" y="1097280"/>
                </a:lnTo>
                <a:lnTo>
                  <a:pt x="1179576" y="1459230"/>
                </a:lnTo>
                <a:lnTo>
                  <a:pt x="1171194" y="1459230"/>
                </a:lnTo>
                <a:lnTo>
                  <a:pt x="1171194" y="1511046"/>
                </a:lnTo>
                <a:lnTo>
                  <a:pt x="1171194" y="1563624"/>
                </a:lnTo>
                <a:lnTo>
                  <a:pt x="1171194" y="1872996"/>
                </a:lnTo>
                <a:lnTo>
                  <a:pt x="809244" y="1872996"/>
                </a:lnTo>
                <a:lnTo>
                  <a:pt x="809244" y="1563624"/>
                </a:lnTo>
                <a:lnTo>
                  <a:pt x="809244" y="1511046"/>
                </a:lnTo>
                <a:lnTo>
                  <a:pt x="1171194" y="1511046"/>
                </a:lnTo>
                <a:lnTo>
                  <a:pt x="1171194" y="1459230"/>
                </a:lnTo>
                <a:lnTo>
                  <a:pt x="817626" y="1459230"/>
                </a:lnTo>
                <a:lnTo>
                  <a:pt x="817626" y="1097280"/>
                </a:lnTo>
                <a:lnTo>
                  <a:pt x="1179576" y="1097280"/>
                </a:lnTo>
                <a:lnTo>
                  <a:pt x="1179576" y="1044702"/>
                </a:lnTo>
                <a:lnTo>
                  <a:pt x="825246" y="1044702"/>
                </a:lnTo>
                <a:lnTo>
                  <a:pt x="825246" y="682752"/>
                </a:lnTo>
                <a:lnTo>
                  <a:pt x="1187196" y="682752"/>
                </a:lnTo>
                <a:lnTo>
                  <a:pt x="1187196" y="653796"/>
                </a:lnTo>
                <a:lnTo>
                  <a:pt x="825246" y="653796"/>
                </a:lnTo>
                <a:lnTo>
                  <a:pt x="797052" y="653796"/>
                </a:lnTo>
                <a:lnTo>
                  <a:pt x="797052" y="682752"/>
                </a:lnTo>
                <a:lnTo>
                  <a:pt x="797052" y="1044702"/>
                </a:lnTo>
                <a:lnTo>
                  <a:pt x="788670" y="1044702"/>
                </a:lnTo>
                <a:lnTo>
                  <a:pt x="788670" y="1097280"/>
                </a:lnTo>
                <a:lnTo>
                  <a:pt x="788670" y="1459230"/>
                </a:lnTo>
                <a:lnTo>
                  <a:pt x="781050" y="1459230"/>
                </a:lnTo>
                <a:lnTo>
                  <a:pt x="781050" y="1511046"/>
                </a:lnTo>
                <a:lnTo>
                  <a:pt x="781050" y="1563624"/>
                </a:lnTo>
                <a:lnTo>
                  <a:pt x="781050" y="1872996"/>
                </a:lnTo>
                <a:lnTo>
                  <a:pt x="419100" y="1872996"/>
                </a:lnTo>
                <a:lnTo>
                  <a:pt x="419100" y="1563624"/>
                </a:lnTo>
                <a:lnTo>
                  <a:pt x="419100" y="1511046"/>
                </a:lnTo>
                <a:lnTo>
                  <a:pt x="781050" y="1511046"/>
                </a:lnTo>
                <a:lnTo>
                  <a:pt x="781050" y="1459230"/>
                </a:lnTo>
                <a:lnTo>
                  <a:pt x="426720" y="1459230"/>
                </a:lnTo>
                <a:lnTo>
                  <a:pt x="426720" y="1097280"/>
                </a:lnTo>
                <a:lnTo>
                  <a:pt x="788670" y="1097280"/>
                </a:lnTo>
                <a:lnTo>
                  <a:pt x="788670" y="1044702"/>
                </a:lnTo>
                <a:lnTo>
                  <a:pt x="435102" y="1044702"/>
                </a:lnTo>
                <a:lnTo>
                  <a:pt x="435102" y="682752"/>
                </a:lnTo>
                <a:lnTo>
                  <a:pt x="797052" y="682752"/>
                </a:lnTo>
                <a:lnTo>
                  <a:pt x="797052" y="653796"/>
                </a:lnTo>
                <a:lnTo>
                  <a:pt x="435102" y="653796"/>
                </a:lnTo>
                <a:lnTo>
                  <a:pt x="406146" y="653796"/>
                </a:lnTo>
                <a:lnTo>
                  <a:pt x="406146" y="682752"/>
                </a:lnTo>
                <a:lnTo>
                  <a:pt x="406146" y="1044702"/>
                </a:lnTo>
                <a:lnTo>
                  <a:pt x="398526" y="1044702"/>
                </a:lnTo>
                <a:lnTo>
                  <a:pt x="398526" y="1097280"/>
                </a:lnTo>
                <a:lnTo>
                  <a:pt x="398526" y="1459230"/>
                </a:lnTo>
                <a:lnTo>
                  <a:pt x="390144" y="1459230"/>
                </a:lnTo>
                <a:lnTo>
                  <a:pt x="390144" y="1511046"/>
                </a:lnTo>
                <a:lnTo>
                  <a:pt x="390144" y="1563624"/>
                </a:lnTo>
                <a:lnTo>
                  <a:pt x="390144" y="1872996"/>
                </a:lnTo>
                <a:lnTo>
                  <a:pt x="28194" y="1872996"/>
                </a:lnTo>
                <a:lnTo>
                  <a:pt x="28194" y="1563624"/>
                </a:lnTo>
                <a:lnTo>
                  <a:pt x="28194" y="1511046"/>
                </a:lnTo>
                <a:lnTo>
                  <a:pt x="390144" y="1511046"/>
                </a:lnTo>
                <a:lnTo>
                  <a:pt x="390144" y="1459230"/>
                </a:lnTo>
                <a:lnTo>
                  <a:pt x="36576" y="1459230"/>
                </a:lnTo>
                <a:lnTo>
                  <a:pt x="36576" y="1097280"/>
                </a:lnTo>
                <a:lnTo>
                  <a:pt x="398526" y="1097280"/>
                </a:lnTo>
                <a:lnTo>
                  <a:pt x="398526" y="1044702"/>
                </a:lnTo>
                <a:lnTo>
                  <a:pt x="44196" y="1044702"/>
                </a:lnTo>
                <a:lnTo>
                  <a:pt x="44196" y="682752"/>
                </a:lnTo>
                <a:lnTo>
                  <a:pt x="406146" y="682752"/>
                </a:lnTo>
                <a:lnTo>
                  <a:pt x="406146" y="653796"/>
                </a:lnTo>
                <a:lnTo>
                  <a:pt x="16002" y="653796"/>
                </a:lnTo>
                <a:lnTo>
                  <a:pt x="16002" y="1068324"/>
                </a:lnTo>
                <a:lnTo>
                  <a:pt x="7620" y="1068324"/>
                </a:lnTo>
                <a:lnTo>
                  <a:pt x="7620" y="1482852"/>
                </a:lnTo>
                <a:lnTo>
                  <a:pt x="0" y="1482852"/>
                </a:lnTo>
                <a:lnTo>
                  <a:pt x="0" y="1563624"/>
                </a:lnTo>
                <a:lnTo>
                  <a:pt x="0" y="1901952"/>
                </a:lnTo>
                <a:lnTo>
                  <a:pt x="14478" y="1901952"/>
                </a:lnTo>
                <a:lnTo>
                  <a:pt x="28194" y="1901952"/>
                </a:lnTo>
                <a:lnTo>
                  <a:pt x="1200150" y="1901952"/>
                </a:lnTo>
                <a:lnTo>
                  <a:pt x="1200150" y="1563624"/>
                </a:lnTo>
                <a:lnTo>
                  <a:pt x="1200150" y="1487424"/>
                </a:lnTo>
                <a:lnTo>
                  <a:pt x="1207770" y="1487424"/>
                </a:lnTo>
                <a:lnTo>
                  <a:pt x="1207770" y="1311770"/>
                </a:lnTo>
                <a:lnTo>
                  <a:pt x="1435646" y="1563624"/>
                </a:lnTo>
                <a:lnTo>
                  <a:pt x="2321585" y="2542794"/>
                </a:lnTo>
                <a:lnTo>
                  <a:pt x="2338387" y="2542794"/>
                </a:lnTo>
                <a:lnTo>
                  <a:pt x="1452930" y="1563624"/>
                </a:lnTo>
                <a:lnTo>
                  <a:pt x="1215885" y="1301496"/>
                </a:lnTo>
                <a:lnTo>
                  <a:pt x="2435352" y="1301496"/>
                </a:lnTo>
                <a:lnTo>
                  <a:pt x="2435352" y="1333500"/>
                </a:lnTo>
                <a:lnTo>
                  <a:pt x="2447544" y="1327404"/>
                </a:lnTo>
                <a:lnTo>
                  <a:pt x="2511552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50740" y="1765808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2941" y="2418079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3B822F"/>
                </a:solidFill>
                <a:latin typeface="Times New Roman"/>
                <a:cs typeface="Times New Roman"/>
              </a:rPr>
              <a:t>start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63530" y="2418079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3B822F"/>
                </a:solidFill>
                <a:latin typeface="Times New Roman"/>
                <a:cs typeface="Times New Roman"/>
              </a:rPr>
              <a:t>goal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2744" y="2970529"/>
            <a:ext cx="975360" cy="1750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84"/>
              </a:spcBef>
              <a:tabLst>
                <a:tab pos="389890" algn="l"/>
                <a:tab pos="780415" algn="l"/>
              </a:tabLst>
            </a:pP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R="13335" algn="r">
              <a:lnSpc>
                <a:spcPct val="100000"/>
              </a:lnSpc>
              <a:spcBef>
                <a:spcPts val="380"/>
              </a:spcBef>
              <a:tabLst>
                <a:tab pos="389890" algn="l"/>
              </a:tabLst>
            </a:pPr>
            <a:r>
              <a:rPr sz="2400" spc="-50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R="20955" algn="r">
              <a:lnSpc>
                <a:spcPct val="100000"/>
              </a:lnSpc>
              <a:spcBef>
                <a:spcPts val="385"/>
              </a:spcBef>
              <a:tabLst>
                <a:tab pos="389890" algn="l"/>
                <a:tab pos="780415" algn="l"/>
              </a:tabLst>
            </a:pPr>
            <a:r>
              <a:rPr sz="2400" spc="-50" dirty="0">
                <a:latin typeface="Times New Roman"/>
                <a:cs typeface="Times New Roman"/>
              </a:rPr>
              <a:t>8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905"/>
              </a:spcBef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56526" y="3031235"/>
            <a:ext cx="1216660" cy="1247775"/>
          </a:xfrm>
          <a:custGeom>
            <a:avLst/>
            <a:gdLst/>
            <a:ahLst/>
            <a:cxnLst/>
            <a:rect l="l" t="t" r="r" b="b"/>
            <a:pathLst>
              <a:path w="1216659" h="1247775">
                <a:moveTo>
                  <a:pt x="1216152" y="0"/>
                </a:moveTo>
                <a:lnTo>
                  <a:pt x="1187958" y="0"/>
                </a:lnTo>
                <a:lnTo>
                  <a:pt x="1187958" y="28194"/>
                </a:lnTo>
                <a:lnTo>
                  <a:pt x="1187958" y="390144"/>
                </a:lnTo>
                <a:lnTo>
                  <a:pt x="1179576" y="390144"/>
                </a:lnTo>
                <a:lnTo>
                  <a:pt x="1179576" y="442722"/>
                </a:lnTo>
                <a:lnTo>
                  <a:pt x="1179576" y="804672"/>
                </a:lnTo>
                <a:lnTo>
                  <a:pt x="1171956" y="804672"/>
                </a:lnTo>
                <a:lnTo>
                  <a:pt x="1171956" y="857250"/>
                </a:lnTo>
                <a:lnTo>
                  <a:pt x="1171956" y="885444"/>
                </a:lnTo>
                <a:lnTo>
                  <a:pt x="1171956" y="1219200"/>
                </a:lnTo>
                <a:lnTo>
                  <a:pt x="810006" y="1219200"/>
                </a:lnTo>
                <a:lnTo>
                  <a:pt x="810006" y="885444"/>
                </a:lnTo>
                <a:lnTo>
                  <a:pt x="810006" y="857250"/>
                </a:lnTo>
                <a:lnTo>
                  <a:pt x="1171956" y="857250"/>
                </a:lnTo>
                <a:lnTo>
                  <a:pt x="1171956" y="804672"/>
                </a:lnTo>
                <a:lnTo>
                  <a:pt x="817626" y="804672"/>
                </a:lnTo>
                <a:lnTo>
                  <a:pt x="817626" y="442722"/>
                </a:lnTo>
                <a:lnTo>
                  <a:pt x="1179576" y="442722"/>
                </a:lnTo>
                <a:lnTo>
                  <a:pt x="1179576" y="390144"/>
                </a:lnTo>
                <a:lnTo>
                  <a:pt x="826008" y="390144"/>
                </a:lnTo>
                <a:lnTo>
                  <a:pt x="826008" y="28194"/>
                </a:lnTo>
                <a:lnTo>
                  <a:pt x="1187958" y="28194"/>
                </a:lnTo>
                <a:lnTo>
                  <a:pt x="1187958" y="0"/>
                </a:lnTo>
                <a:lnTo>
                  <a:pt x="826008" y="0"/>
                </a:lnTo>
                <a:lnTo>
                  <a:pt x="797052" y="0"/>
                </a:lnTo>
                <a:lnTo>
                  <a:pt x="797052" y="28194"/>
                </a:lnTo>
                <a:lnTo>
                  <a:pt x="797052" y="390144"/>
                </a:lnTo>
                <a:lnTo>
                  <a:pt x="789432" y="390144"/>
                </a:lnTo>
                <a:lnTo>
                  <a:pt x="789432" y="442722"/>
                </a:lnTo>
                <a:lnTo>
                  <a:pt x="789432" y="804672"/>
                </a:lnTo>
                <a:lnTo>
                  <a:pt x="781050" y="804672"/>
                </a:lnTo>
                <a:lnTo>
                  <a:pt x="781050" y="857250"/>
                </a:lnTo>
                <a:lnTo>
                  <a:pt x="781050" y="885444"/>
                </a:lnTo>
                <a:lnTo>
                  <a:pt x="781050" y="1219200"/>
                </a:lnTo>
                <a:lnTo>
                  <a:pt x="419100" y="1219200"/>
                </a:lnTo>
                <a:lnTo>
                  <a:pt x="419100" y="885444"/>
                </a:lnTo>
                <a:lnTo>
                  <a:pt x="419100" y="857250"/>
                </a:lnTo>
                <a:lnTo>
                  <a:pt x="781050" y="857250"/>
                </a:lnTo>
                <a:lnTo>
                  <a:pt x="781050" y="804672"/>
                </a:lnTo>
                <a:lnTo>
                  <a:pt x="427482" y="804672"/>
                </a:lnTo>
                <a:lnTo>
                  <a:pt x="427482" y="442722"/>
                </a:lnTo>
                <a:lnTo>
                  <a:pt x="789432" y="442722"/>
                </a:lnTo>
                <a:lnTo>
                  <a:pt x="789432" y="390144"/>
                </a:lnTo>
                <a:lnTo>
                  <a:pt x="435102" y="390144"/>
                </a:lnTo>
                <a:lnTo>
                  <a:pt x="435102" y="28194"/>
                </a:lnTo>
                <a:lnTo>
                  <a:pt x="797052" y="28194"/>
                </a:lnTo>
                <a:lnTo>
                  <a:pt x="797052" y="0"/>
                </a:lnTo>
                <a:lnTo>
                  <a:pt x="435102" y="0"/>
                </a:lnTo>
                <a:lnTo>
                  <a:pt x="406908" y="0"/>
                </a:lnTo>
                <a:lnTo>
                  <a:pt x="406908" y="28194"/>
                </a:lnTo>
                <a:lnTo>
                  <a:pt x="406908" y="390144"/>
                </a:lnTo>
                <a:lnTo>
                  <a:pt x="398526" y="390144"/>
                </a:lnTo>
                <a:lnTo>
                  <a:pt x="398526" y="442722"/>
                </a:lnTo>
                <a:lnTo>
                  <a:pt x="398526" y="804672"/>
                </a:lnTo>
                <a:lnTo>
                  <a:pt x="390906" y="804672"/>
                </a:lnTo>
                <a:lnTo>
                  <a:pt x="390906" y="857250"/>
                </a:lnTo>
                <a:lnTo>
                  <a:pt x="390906" y="885444"/>
                </a:lnTo>
                <a:lnTo>
                  <a:pt x="390906" y="1219200"/>
                </a:lnTo>
                <a:lnTo>
                  <a:pt x="28956" y="1219200"/>
                </a:lnTo>
                <a:lnTo>
                  <a:pt x="28956" y="885444"/>
                </a:lnTo>
                <a:lnTo>
                  <a:pt x="28956" y="857250"/>
                </a:lnTo>
                <a:lnTo>
                  <a:pt x="390906" y="857250"/>
                </a:lnTo>
                <a:lnTo>
                  <a:pt x="390906" y="804672"/>
                </a:lnTo>
                <a:lnTo>
                  <a:pt x="36576" y="804672"/>
                </a:lnTo>
                <a:lnTo>
                  <a:pt x="36576" y="442722"/>
                </a:lnTo>
                <a:lnTo>
                  <a:pt x="398526" y="442722"/>
                </a:lnTo>
                <a:lnTo>
                  <a:pt x="398526" y="390144"/>
                </a:lnTo>
                <a:lnTo>
                  <a:pt x="44958" y="390144"/>
                </a:lnTo>
                <a:lnTo>
                  <a:pt x="44958" y="28194"/>
                </a:lnTo>
                <a:lnTo>
                  <a:pt x="406908" y="28194"/>
                </a:lnTo>
                <a:lnTo>
                  <a:pt x="406908" y="0"/>
                </a:lnTo>
                <a:lnTo>
                  <a:pt x="16002" y="0"/>
                </a:lnTo>
                <a:lnTo>
                  <a:pt x="16002" y="413766"/>
                </a:lnTo>
                <a:lnTo>
                  <a:pt x="8382" y="413766"/>
                </a:lnTo>
                <a:lnTo>
                  <a:pt x="8382" y="828294"/>
                </a:lnTo>
                <a:lnTo>
                  <a:pt x="0" y="828294"/>
                </a:lnTo>
                <a:lnTo>
                  <a:pt x="0" y="885444"/>
                </a:lnTo>
                <a:lnTo>
                  <a:pt x="0" y="1247394"/>
                </a:lnTo>
                <a:lnTo>
                  <a:pt x="14478" y="1247394"/>
                </a:lnTo>
                <a:lnTo>
                  <a:pt x="28956" y="1247394"/>
                </a:lnTo>
                <a:lnTo>
                  <a:pt x="1200150" y="1247394"/>
                </a:lnTo>
                <a:lnTo>
                  <a:pt x="1200150" y="885444"/>
                </a:lnTo>
                <a:lnTo>
                  <a:pt x="1200150" y="832866"/>
                </a:lnTo>
                <a:lnTo>
                  <a:pt x="1208532" y="832866"/>
                </a:lnTo>
                <a:lnTo>
                  <a:pt x="1208532" y="419100"/>
                </a:lnTo>
                <a:lnTo>
                  <a:pt x="1216152" y="419100"/>
                </a:lnTo>
                <a:lnTo>
                  <a:pt x="1216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95464" y="2995676"/>
            <a:ext cx="1319530" cy="12674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75"/>
              </a:spcBef>
              <a:tabLst>
                <a:tab pos="418465" algn="l"/>
                <a:tab pos="809625" algn="l"/>
              </a:tabLst>
            </a:pP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380"/>
              </a:spcBef>
              <a:tabLst>
                <a:tab pos="802005" algn="l"/>
                <a:tab pos="1153795" algn="l"/>
              </a:tabLst>
            </a:pPr>
            <a:r>
              <a:rPr sz="2400" spc="-50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403225" algn="l"/>
                <a:tab pos="793115" algn="l"/>
              </a:tabLst>
            </a:pPr>
            <a:r>
              <a:rPr sz="2400" spc="-50" dirty="0">
                <a:latin typeface="Times New Roman"/>
                <a:cs typeface="Times New Roman"/>
              </a:rPr>
              <a:t>8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00984" y="3006851"/>
            <a:ext cx="1216660" cy="1248410"/>
          </a:xfrm>
          <a:custGeom>
            <a:avLst/>
            <a:gdLst/>
            <a:ahLst/>
            <a:cxnLst/>
            <a:rect l="l" t="t" r="r" b="b"/>
            <a:pathLst>
              <a:path w="1216660" h="1248410">
                <a:moveTo>
                  <a:pt x="1216152" y="0"/>
                </a:moveTo>
                <a:lnTo>
                  <a:pt x="1187196" y="0"/>
                </a:lnTo>
                <a:lnTo>
                  <a:pt x="1187196" y="28956"/>
                </a:lnTo>
                <a:lnTo>
                  <a:pt x="1187196" y="390906"/>
                </a:lnTo>
                <a:lnTo>
                  <a:pt x="1179576" y="390906"/>
                </a:lnTo>
                <a:lnTo>
                  <a:pt x="1179576" y="443484"/>
                </a:lnTo>
                <a:lnTo>
                  <a:pt x="1179576" y="805434"/>
                </a:lnTo>
                <a:lnTo>
                  <a:pt x="1171194" y="805434"/>
                </a:lnTo>
                <a:lnTo>
                  <a:pt x="1171194" y="857250"/>
                </a:lnTo>
                <a:lnTo>
                  <a:pt x="1171194" y="909828"/>
                </a:lnTo>
                <a:lnTo>
                  <a:pt x="1171194" y="1219200"/>
                </a:lnTo>
                <a:lnTo>
                  <a:pt x="809244" y="1219200"/>
                </a:lnTo>
                <a:lnTo>
                  <a:pt x="809244" y="909828"/>
                </a:lnTo>
                <a:lnTo>
                  <a:pt x="809244" y="857250"/>
                </a:lnTo>
                <a:lnTo>
                  <a:pt x="1171194" y="857250"/>
                </a:lnTo>
                <a:lnTo>
                  <a:pt x="1171194" y="805434"/>
                </a:lnTo>
                <a:lnTo>
                  <a:pt x="817626" y="805434"/>
                </a:lnTo>
                <a:lnTo>
                  <a:pt x="817626" y="443484"/>
                </a:lnTo>
                <a:lnTo>
                  <a:pt x="1179576" y="443484"/>
                </a:lnTo>
                <a:lnTo>
                  <a:pt x="1179576" y="390906"/>
                </a:lnTo>
                <a:lnTo>
                  <a:pt x="825246" y="390906"/>
                </a:lnTo>
                <a:lnTo>
                  <a:pt x="825246" y="28956"/>
                </a:lnTo>
                <a:lnTo>
                  <a:pt x="1187196" y="28956"/>
                </a:lnTo>
                <a:lnTo>
                  <a:pt x="1187196" y="0"/>
                </a:lnTo>
                <a:lnTo>
                  <a:pt x="825246" y="0"/>
                </a:lnTo>
                <a:lnTo>
                  <a:pt x="797052" y="0"/>
                </a:lnTo>
                <a:lnTo>
                  <a:pt x="797052" y="28956"/>
                </a:lnTo>
                <a:lnTo>
                  <a:pt x="797052" y="390906"/>
                </a:lnTo>
                <a:lnTo>
                  <a:pt x="788670" y="390906"/>
                </a:lnTo>
                <a:lnTo>
                  <a:pt x="788670" y="443484"/>
                </a:lnTo>
                <a:lnTo>
                  <a:pt x="788670" y="805434"/>
                </a:lnTo>
                <a:lnTo>
                  <a:pt x="781050" y="805434"/>
                </a:lnTo>
                <a:lnTo>
                  <a:pt x="781050" y="857250"/>
                </a:lnTo>
                <a:lnTo>
                  <a:pt x="781050" y="909828"/>
                </a:lnTo>
                <a:lnTo>
                  <a:pt x="781050" y="1219200"/>
                </a:lnTo>
                <a:lnTo>
                  <a:pt x="419100" y="1219200"/>
                </a:lnTo>
                <a:lnTo>
                  <a:pt x="419100" y="909828"/>
                </a:lnTo>
                <a:lnTo>
                  <a:pt x="419100" y="857250"/>
                </a:lnTo>
                <a:lnTo>
                  <a:pt x="781050" y="857250"/>
                </a:lnTo>
                <a:lnTo>
                  <a:pt x="781050" y="805434"/>
                </a:lnTo>
                <a:lnTo>
                  <a:pt x="426720" y="805434"/>
                </a:lnTo>
                <a:lnTo>
                  <a:pt x="426720" y="443484"/>
                </a:lnTo>
                <a:lnTo>
                  <a:pt x="788670" y="443484"/>
                </a:lnTo>
                <a:lnTo>
                  <a:pt x="788670" y="390906"/>
                </a:lnTo>
                <a:lnTo>
                  <a:pt x="435102" y="390906"/>
                </a:lnTo>
                <a:lnTo>
                  <a:pt x="435102" y="28956"/>
                </a:lnTo>
                <a:lnTo>
                  <a:pt x="797052" y="28956"/>
                </a:lnTo>
                <a:lnTo>
                  <a:pt x="797052" y="0"/>
                </a:lnTo>
                <a:lnTo>
                  <a:pt x="435102" y="0"/>
                </a:lnTo>
                <a:lnTo>
                  <a:pt x="406146" y="0"/>
                </a:lnTo>
                <a:lnTo>
                  <a:pt x="406146" y="28956"/>
                </a:lnTo>
                <a:lnTo>
                  <a:pt x="406146" y="390906"/>
                </a:lnTo>
                <a:lnTo>
                  <a:pt x="398526" y="390906"/>
                </a:lnTo>
                <a:lnTo>
                  <a:pt x="398526" y="443484"/>
                </a:lnTo>
                <a:lnTo>
                  <a:pt x="398526" y="805434"/>
                </a:lnTo>
                <a:lnTo>
                  <a:pt x="390144" y="805434"/>
                </a:lnTo>
                <a:lnTo>
                  <a:pt x="390144" y="857250"/>
                </a:lnTo>
                <a:lnTo>
                  <a:pt x="390144" y="909828"/>
                </a:lnTo>
                <a:lnTo>
                  <a:pt x="390144" y="1219200"/>
                </a:lnTo>
                <a:lnTo>
                  <a:pt x="28194" y="1219200"/>
                </a:lnTo>
                <a:lnTo>
                  <a:pt x="28194" y="909828"/>
                </a:lnTo>
                <a:lnTo>
                  <a:pt x="28194" y="857250"/>
                </a:lnTo>
                <a:lnTo>
                  <a:pt x="390144" y="857250"/>
                </a:lnTo>
                <a:lnTo>
                  <a:pt x="390144" y="805434"/>
                </a:lnTo>
                <a:lnTo>
                  <a:pt x="36576" y="805434"/>
                </a:lnTo>
                <a:lnTo>
                  <a:pt x="36576" y="443484"/>
                </a:lnTo>
                <a:lnTo>
                  <a:pt x="398526" y="443484"/>
                </a:lnTo>
                <a:lnTo>
                  <a:pt x="398526" y="390906"/>
                </a:lnTo>
                <a:lnTo>
                  <a:pt x="44196" y="390906"/>
                </a:lnTo>
                <a:lnTo>
                  <a:pt x="44196" y="28956"/>
                </a:lnTo>
                <a:lnTo>
                  <a:pt x="406146" y="28956"/>
                </a:lnTo>
                <a:lnTo>
                  <a:pt x="406146" y="0"/>
                </a:lnTo>
                <a:lnTo>
                  <a:pt x="16002" y="0"/>
                </a:lnTo>
                <a:lnTo>
                  <a:pt x="16002" y="414528"/>
                </a:lnTo>
                <a:lnTo>
                  <a:pt x="7620" y="414528"/>
                </a:lnTo>
                <a:lnTo>
                  <a:pt x="7620" y="829068"/>
                </a:lnTo>
                <a:lnTo>
                  <a:pt x="0" y="829068"/>
                </a:lnTo>
                <a:lnTo>
                  <a:pt x="0" y="909828"/>
                </a:lnTo>
                <a:lnTo>
                  <a:pt x="0" y="1248168"/>
                </a:lnTo>
                <a:lnTo>
                  <a:pt x="13716" y="1248168"/>
                </a:lnTo>
                <a:lnTo>
                  <a:pt x="28194" y="1248168"/>
                </a:lnTo>
                <a:lnTo>
                  <a:pt x="1200150" y="1248168"/>
                </a:lnTo>
                <a:lnTo>
                  <a:pt x="1200150" y="909828"/>
                </a:lnTo>
                <a:lnTo>
                  <a:pt x="1200150" y="833628"/>
                </a:lnTo>
                <a:lnTo>
                  <a:pt x="1207770" y="833628"/>
                </a:lnTo>
                <a:lnTo>
                  <a:pt x="1207770" y="419100"/>
                </a:lnTo>
                <a:lnTo>
                  <a:pt x="1216152" y="419100"/>
                </a:lnTo>
                <a:lnTo>
                  <a:pt x="1216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39159" y="2965957"/>
            <a:ext cx="1490980" cy="12738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20"/>
              </a:spcBef>
              <a:tabLst>
                <a:tab pos="419100" algn="l"/>
                <a:tab pos="809625" algn="l"/>
              </a:tabLst>
            </a:pP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420"/>
              </a:spcBef>
              <a:tabLst>
                <a:tab pos="802005" algn="l"/>
                <a:tab pos="1223645" algn="l"/>
              </a:tabLst>
            </a:pPr>
            <a:r>
              <a:rPr sz="3600" spc="-75" baseline="1157" dirty="0">
                <a:latin typeface="Times New Roman"/>
                <a:cs typeface="Times New Roman"/>
              </a:rPr>
              <a:t>7</a:t>
            </a:r>
            <a:r>
              <a:rPr sz="3600" baseline="1157" dirty="0">
                <a:latin typeface="Times New Roman"/>
                <a:cs typeface="Times New Roman"/>
              </a:rPr>
              <a:t>	</a:t>
            </a:r>
            <a:r>
              <a:rPr sz="3600" spc="-75" baseline="1157" dirty="0">
                <a:latin typeface="Times New Roman"/>
                <a:cs typeface="Times New Roman"/>
              </a:rPr>
              <a:t>4</a:t>
            </a:r>
            <a:r>
              <a:rPr sz="3600" baseline="1157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403225" algn="l"/>
                <a:tab pos="793115" algn="l"/>
              </a:tabLst>
            </a:pPr>
            <a:r>
              <a:rPr sz="2400" spc="-50" dirty="0">
                <a:latin typeface="Times New Roman"/>
                <a:cs typeface="Times New Roman"/>
              </a:rPr>
              <a:t>8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16986" y="4495800"/>
            <a:ext cx="1215390" cy="1248410"/>
          </a:xfrm>
          <a:custGeom>
            <a:avLst/>
            <a:gdLst/>
            <a:ahLst/>
            <a:cxnLst/>
            <a:rect l="l" t="t" r="r" b="b"/>
            <a:pathLst>
              <a:path w="1215389" h="1248410">
                <a:moveTo>
                  <a:pt x="1215390" y="0"/>
                </a:moveTo>
                <a:lnTo>
                  <a:pt x="1187196" y="0"/>
                </a:lnTo>
                <a:lnTo>
                  <a:pt x="1187196" y="28956"/>
                </a:lnTo>
                <a:lnTo>
                  <a:pt x="1187196" y="390906"/>
                </a:lnTo>
                <a:lnTo>
                  <a:pt x="1178814" y="390906"/>
                </a:lnTo>
                <a:lnTo>
                  <a:pt x="1178814" y="443484"/>
                </a:lnTo>
                <a:lnTo>
                  <a:pt x="1178814" y="805434"/>
                </a:lnTo>
                <a:lnTo>
                  <a:pt x="1171194" y="805434"/>
                </a:lnTo>
                <a:lnTo>
                  <a:pt x="1171194" y="857250"/>
                </a:lnTo>
                <a:lnTo>
                  <a:pt x="1171194" y="1219200"/>
                </a:lnTo>
                <a:lnTo>
                  <a:pt x="809244" y="1219200"/>
                </a:lnTo>
                <a:lnTo>
                  <a:pt x="809244" y="857250"/>
                </a:lnTo>
                <a:lnTo>
                  <a:pt x="1171194" y="857250"/>
                </a:lnTo>
                <a:lnTo>
                  <a:pt x="1171194" y="805434"/>
                </a:lnTo>
                <a:lnTo>
                  <a:pt x="816864" y="805434"/>
                </a:lnTo>
                <a:lnTo>
                  <a:pt x="816864" y="443484"/>
                </a:lnTo>
                <a:lnTo>
                  <a:pt x="1178814" y="443484"/>
                </a:lnTo>
                <a:lnTo>
                  <a:pt x="1178814" y="390906"/>
                </a:lnTo>
                <a:lnTo>
                  <a:pt x="825246" y="390906"/>
                </a:lnTo>
                <a:lnTo>
                  <a:pt x="825246" y="28956"/>
                </a:lnTo>
                <a:lnTo>
                  <a:pt x="1187196" y="28956"/>
                </a:lnTo>
                <a:lnTo>
                  <a:pt x="1187196" y="0"/>
                </a:lnTo>
                <a:lnTo>
                  <a:pt x="825246" y="0"/>
                </a:lnTo>
                <a:lnTo>
                  <a:pt x="796290" y="0"/>
                </a:lnTo>
                <a:lnTo>
                  <a:pt x="796290" y="28956"/>
                </a:lnTo>
                <a:lnTo>
                  <a:pt x="796290" y="390906"/>
                </a:lnTo>
                <a:lnTo>
                  <a:pt x="788670" y="390906"/>
                </a:lnTo>
                <a:lnTo>
                  <a:pt x="788670" y="443484"/>
                </a:lnTo>
                <a:lnTo>
                  <a:pt x="788670" y="805434"/>
                </a:lnTo>
                <a:lnTo>
                  <a:pt x="781050" y="805434"/>
                </a:lnTo>
                <a:lnTo>
                  <a:pt x="781050" y="857250"/>
                </a:lnTo>
                <a:lnTo>
                  <a:pt x="781050" y="1219200"/>
                </a:lnTo>
                <a:lnTo>
                  <a:pt x="419100" y="1219200"/>
                </a:lnTo>
                <a:lnTo>
                  <a:pt x="419100" y="857250"/>
                </a:lnTo>
                <a:lnTo>
                  <a:pt x="781050" y="857250"/>
                </a:lnTo>
                <a:lnTo>
                  <a:pt x="781050" y="805434"/>
                </a:lnTo>
                <a:lnTo>
                  <a:pt x="426720" y="805434"/>
                </a:lnTo>
                <a:lnTo>
                  <a:pt x="426720" y="443484"/>
                </a:lnTo>
                <a:lnTo>
                  <a:pt x="788670" y="443484"/>
                </a:lnTo>
                <a:lnTo>
                  <a:pt x="788670" y="390906"/>
                </a:lnTo>
                <a:lnTo>
                  <a:pt x="434340" y="390906"/>
                </a:lnTo>
                <a:lnTo>
                  <a:pt x="434340" y="28956"/>
                </a:lnTo>
                <a:lnTo>
                  <a:pt x="796290" y="28956"/>
                </a:lnTo>
                <a:lnTo>
                  <a:pt x="796290" y="0"/>
                </a:lnTo>
                <a:lnTo>
                  <a:pt x="434340" y="0"/>
                </a:lnTo>
                <a:lnTo>
                  <a:pt x="406146" y="0"/>
                </a:lnTo>
                <a:lnTo>
                  <a:pt x="406146" y="28956"/>
                </a:lnTo>
                <a:lnTo>
                  <a:pt x="406146" y="390906"/>
                </a:lnTo>
                <a:lnTo>
                  <a:pt x="397764" y="390906"/>
                </a:lnTo>
                <a:lnTo>
                  <a:pt x="397764" y="443484"/>
                </a:lnTo>
                <a:lnTo>
                  <a:pt x="397764" y="805434"/>
                </a:lnTo>
                <a:lnTo>
                  <a:pt x="390144" y="805434"/>
                </a:lnTo>
                <a:lnTo>
                  <a:pt x="390144" y="857250"/>
                </a:lnTo>
                <a:lnTo>
                  <a:pt x="390144" y="1219200"/>
                </a:lnTo>
                <a:lnTo>
                  <a:pt x="28194" y="1219200"/>
                </a:lnTo>
                <a:lnTo>
                  <a:pt x="28194" y="857250"/>
                </a:lnTo>
                <a:lnTo>
                  <a:pt x="390144" y="857250"/>
                </a:lnTo>
                <a:lnTo>
                  <a:pt x="390144" y="805434"/>
                </a:lnTo>
                <a:lnTo>
                  <a:pt x="35814" y="805434"/>
                </a:lnTo>
                <a:lnTo>
                  <a:pt x="35814" y="443484"/>
                </a:lnTo>
                <a:lnTo>
                  <a:pt x="397764" y="443484"/>
                </a:lnTo>
                <a:lnTo>
                  <a:pt x="397764" y="390906"/>
                </a:lnTo>
                <a:lnTo>
                  <a:pt x="44196" y="390906"/>
                </a:lnTo>
                <a:lnTo>
                  <a:pt x="44196" y="28956"/>
                </a:lnTo>
                <a:lnTo>
                  <a:pt x="406146" y="28956"/>
                </a:lnTo>
                <a:lnTo>
                  <a:pt x="406146" y="0"/>
                </a:lnTo>
                <a:lnTo>
                  <a:pt x="15240" y="0"/>
                </a:lnTo>
                <a:lnTo>
                  <a:pt x="15240" y="400050"/>
                </a:lnTo>
                <a:lnTo>
                  <a:pt x="15240" y="414528"/>
                </a:lnTo>
                <a:lnTo>
                  <a:pt x="7620" y="414528"/>
                </a:lnTo>
                <a:lnTo>
                  <a:pt x="7620" y="829056"/>
                </a:lnTo>
                <a:lnTo>
                  <a:pt x="0" y="829056"/>
                </a:lnTo>
                <a:lnTo>
                  <a:pt x="0" y="1248156"/>
                </a:lnTo>
                <a:lnTo>
                  <a:pt x="13716" y="1248156"/>
                </a:lnTo>
                <a:lnTo>
                  <a:pt x="28194" y="1248156"/>
                </a:lnTo>
                <a:lnTo>
                  <a:pt x="1200150" y="1248156"/>
                </a:lnTo>
                <a:lnTo>
                  <a:pt x="1200150" y="833628"/>
                </a:lnTo>
                <a:lnTo>
                  <a:pt x="1207770" y="833628"/>
                </a:lnTo>
                <a:lnTo>
                  <a:pt x="1207770" y="419100"/>
                </a:lnTo>
                <a:lnTo>
                  <a:pt x="1215390" y="419100"/>
                </a:lnTo>
                <a:lnTo>
                  <a:pt x="1215390" y="400050"/>
                </a:lnTo>
                <a:lnTo>
                  <a:pt x="1215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55161" y="4461001"/>
            <a:ext cx="975360" cy="12674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75"/>
              </a:spcBef>
              <a:tabLst>
                <a:tab pos="390525" algn="l"/>
                <a:tab pos="780415" algn="l"/>
              </a:tabLst>
            </a:pP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R="13335" algn="r">
              <a:lnSpc>
                <a:spcPct val="100000"/>
              </a:lnSpc>
              <a:spcBef>
                <a:spcPts val="380"/>
              </a:spcBef>
              <a:tabLst>
                <a:tab pos="390525" algn="l"/>
              </a:tabLst>
            </a:pPr>
            <a:r>
              <a:rPr sz="2400" spc="-50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R="20955" algn="r">
              <a:lnSpc>
                <a:spcPct val="100000"/>
              </a:lnSpc>
              <a:spcBef>
                <a:spcPts val="385"/>
              </a:spcBef>
              <a:tabLst>
                <a:tab pos="390525" algn="l"/>
                <a:tab pos="780415" algn="l"/>
              </a:tabLst>
            </a:pPr>
            <a:r>
              <a:rPr sz="2400" spc="-50" dirty="0">
                <a:latin typeface="Times New Roman"/>
                <a:cs typeface="Times New Roman"/>
              </a:rPr>
              <a:t>8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398" y="4895850"/>
            <a:ext cx="189959" cy="20040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650740" y="4880102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705"/>
              </a:spcBef>
            </a:pPr>
            <a:r>
              <a:rPr sz="3600" spc="-20" dirty="0">
                <a:latin typeface="Times New Roman"/>
                <a:cs typeface="Times New Roman"/>
              </a:rPr>
              <a:t>Tìm</a:t>
            </a:r>
            <a:r>
              <a:rPr sz="3600" spc="-17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kiếm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leo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14" dirty="0">
                <a:latin typeface="Georgia"/>
                <a:cs typeface="Georgia"/>
              </a:rPr>
              <a:t>đ</a:t>
            </a:r>
            <a:r>
              <a:rPr sz="3600" spc="-114" dirty="0">
                <a:latin typeface="Times New Roman"/>
                <a:cs typeface="Times New Roman"/>
              </a:rPr>
              <a:t>ồi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–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55" dirty="0">
                <a:latin typeface="Times New Roman"/>
                <a:cs typeface="Times New Roman"/>
              </a:rPr>
              <a:t>Bài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toán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8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quân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hậu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(1)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295400"/>
            <a:ext cx="3733800" cy="37337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5" name="object 5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5146802"/>
            <a:ext cx="7901940" cy="8788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81940" marR="5080" indent="-269875">
              <a:lnSpc>
                <a:spcPts val="1920"/>
              </a:lnSpc>
              <a:spcBef>
                <a:spcPts val="56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sz="2000" dirty="0">
                <a:latin typeface="Arial"/>
                <a:cs typeface="Arial"/>
              </a:rPr>
              <a:t>Ước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tổng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cặp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quân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hậu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ăn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nhau,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hoặc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trực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tiếp </a:t>
            </a:r>
            <a:r>
              <a:rPr sz="2000" dirty="0">
                <a:latin typeface="Arial"/>
                <a:cs typeface="Arial"/>
              </a:rPr>
              <a:t>hoặc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tiếp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sz="2000" dirty="0">
                <a:latin typeface="Arial"/>
                <a:cs typeface="Arial"/>
              </a:rPr>
              <a:t>Trong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(bàn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cờ)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=17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705"/>
              </a:spcBef>
            </a:pPr>
            <a:r>
              <a:rPr sz="3600" spc="-20" dirty="0">
                <a:latin typeface="Times New Roman"/>
                <a:cs typeface="Times New Roman"/>
              </a:rPr>
              <a:t>Tìm</a:t>
            </a:r>
            <a:r>
              <a:rPr sz="3600" spc="-17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kiếm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leo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14" dirty="0">
                <a:latin typeface="Georgia"/>
                <a:cs typeface="Georgia"/>
              </a:rPr>
              <a:t>đ</a:t>
            </a:r>
            <a:r>
              <a:rPr sz="3600" spc="-114" dirty="0">
                <a:latin typeface="Times New Roman"/>
                <a:cs typeface="Times New Roman"/>
              </a:rPr>
              <a:t>ồi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–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55" dirty="0">
                <a:latin typeface="Times New Roman"/>
                <a:cs typeface="Times New Roman"/>
              </a:rPr>
              <a:t>Bài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toán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8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quân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hậu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(2)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219200"/>
            <a:ext cx="3733800" cy="3733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5053838"/>
            <a:ext cx="77374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Font typeface="Wingdings"/>
              <a:buChar char="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Trạng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bàn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cờ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ưu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cục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bộ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(a </a:t>
            </a:r>
            <a:r>
              <a:rPr sz="2400" dirty="0">
                <a:latin typeface="Arial"/>
                <a:cs typeface="Arial"/>
              </a:rPr>
              <a:t>local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minimum)</a:t>
            </a:r>
            <a:endParaRPr sz="2400">
              <a:latin typeface="Arial"/>
              <a:cs typeface="Arial"/>
            </a:endParaRPr>
          </a:p>
          <a:p>
            <a:pPr marL="731520" lvl="1" indent="-261620">
              <a:lnSpc>
                <a:spcPct val="100000"/>
              </a:lnSpc>
              <a:spcBef>
                <a:spcPts val="489"/>
              </a:spcBef>
              <a:buClr>
                <a:srgbClr val="006533"/>
              </a:buClr>
              <a:buSzPct val="45000"/>
              <a:buFont typeface="Wingdings"/>
              <a:buChar char=""/>
              <a:tabLst>
                <a:tab pos="731520" algn="l"/>
              </a:tabLst>
            </a:pPr>
            <a:r>
              <a:rPr sz="2000" dirty="0">
                <a:latin typeface="Arial"/>
                <a:cs typeface="Arial"/>
              </a:rPr>
              <a:t>Với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ước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=1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(vẫn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còn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cặp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hậu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ăn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nhau)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253865" algn="l"/>
              </a:tabLst>
            </a:pPr>
            <a:r>
              <a:rPr spc="-10" dirty="0">
                <a:latin typeface="Times New Roman"/>
                <a:cs typeface="Times New Roman"/>
              </a:rPr>
              <a:t>Tìm</a:t>
            </a:r>
            <a:r>
              <a:rPr spc="-254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kiếm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leo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135" dirty="0">
                <a:latin typeface="Georgia"/>
                <a:cs typeface="Georgia"/>
              </a:rPr>
              <a:t>đ</a:t>
            </a:r>
            <a:r>
              <a:rPr spc="-135" dirty="0">
                <a:latin typeface="Times New Roman"/>
                <a:cs typeface="Times New Roman"/>
              </a:rPr>
              <a:t>ồi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Minh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họa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5362"/>
            <a:ext cx="7861934" cy="96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1971039" algn="l"/>
                <a:tab pos="2052320" algn="l"/>
              </a:tabLst>
            </a:pPr>
            <a:r>
              <a:rPr sz="2000" dirty="0">
                <a:latin typeface="Arial"/>
                <a:cs typeface="Arial"/>
              </a:rPr>
              <a:t>Nhược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điểm:</a:t>
            </a:r>
            <a:r>
              <a:rPr sz="2000" dirty="0">
                <a:latin typeface="Arial"/>
                <a:cs typeface="Arial"/>
              </a:rPr>
              <a:t>	Tùy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thuật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đồi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có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“tắc”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ở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các</a:t>
            </a:r>
            <a:r>
              <a:rPr sz="2000" dirty="0">
                <a:latin typeface="Arial"/>
                <a:cs typeface="Arial"/>
              </a:rPr>
              <a:t>		điểm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cực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đại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cục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bộ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(local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maxima)</a:t>
            </a:r>
            <a:endParaRPr sz="20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sz="1800" dirty="0">
                <a:latin typeface="Arial"/>
                <a:cs typeface="Arial"/>
              </a:rPr>
              <a:t>Không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tìm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lời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tối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ưu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toàn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cục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(global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solution)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438400"/>
            <a:ext cx="6685026" cy="37513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20"/>
              </a:spcBef>
            </a:pPr>
            <a:r>
              <a:rPr spc="-100" dirty="0">
                <a:latin typeface="Times New Roman"/>
                <a:cs typeface="Times New Roman"/>
              </a:rPr>
              <a:t>Simulated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95" dirty="0">
                <a:latin typeface="Times New Roman"/>
                <a:cs typeface="Times New Roman"/>
              </a:rPr>
              <a:t>annealing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96999"/>
            <a:ext cx="8008620" cy="15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5944235" algn="l"/>
              </a:tabLst>
            </a:pPr>
            <a:r>
              <a:rPr sz="2200" dirty="0">
                <a:latin typeface="Arial"/>
                <a:cs typeface="Arial"/>
              </a:rPr>
              <a:t>Dựa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trên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quá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trình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tôi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ủ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(annealing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process):</a:t>
            </a:r>
            <a:r>
              <a:rPr sz="2200" dirty="0">
                <a:latin typeface="Arial"/>
                <a:cs typeface="Arial"/>
              </a:rPr>
              <a:t>	Kim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loại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nguội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đi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lạnh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cứng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lại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thành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cấu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trúc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tinh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sz="2200" dirty="0">
                <a:latin typeface="Arial"/>
                <a:cs typeface="Arial"/>
              </a:rPr>
              <a:t>Phương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pháp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kiếm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Simulated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Annealing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thể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tránh</a:t>
            </a:r>
            <a:endParaRPr sz="22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được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điểm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tối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ưu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cục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bộ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(local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optima)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3042919"/>
            <a:ext cx="766699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5080" indent="-269875" algn="just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sz="2200" dirty="0">
                <a:latin typeface="Arial"/>
                <a:cs typeface="Arial"/>
              </a:rPr>
              <a:t>Phương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pháp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kiếm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Simulated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Annealing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dụng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chiến </a:t>
            </a:r>
            <a:r>
              <a:rPr sz="2200" dirty="0">
                <a:latin typeface="Arial"/>
                <a:cs typeface="Arial"/>
              </a:rPr>
              <a:t>lược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kiếm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ngẫu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nhiên,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đó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chấp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nhận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đổi </a:t>
            </a:r>
            <a:r>
              <a:rPr sz="2200" dirty="0">
                <a:latin typeface="Arial"/>
                <a:cs typeface="Arial"/>
              </a:rPr>
              <a:t>làm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tăng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giá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trị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hàm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mục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tiêu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(i.e.,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cần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tối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ưu)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cũng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chấp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896659"/>
            <a:ext cx="7442834" cy="10007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300"/>
              </a:spcBef>
            </a:pPr>
            <a:r>
              <a:rPr sz="2200" i="1" dirty="0">
                <a:latin typeface="Arial"/>
                <a:cs typeface="Arial"/>
              </a:rPr>
              <a:t>nhận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(có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hạn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chế)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các</a:t>
            </a:r>
            <a:r>
              <a:rPr sz="2200" i="1" spc="-5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thay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đổi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làm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giảm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sz="2200" dirty="0">
                <a:latin typeface="Arial"/>
                <a:cs typeface="Arial"/>
              </a:rPr>
              <a:t>Phương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pháp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kiếm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Simulated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Annealing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dụng</a:t>
            </a:r>
            <a:r>
              <a:rPr sz="2200" spc="-25" dirty="0">
                <a:latin typeface="Arial"/>
                <a:cs typeface="Arial"/>
              </a:rPr>
              <a:t> một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687" y="4787235"/>
            <a:ext cx="6853555" cy="82676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dirty="0">
                <a:latin typeface="Arial"/>
                <a:cs typeface="Arial"/>
              </a:rPr>
              <a:t>tham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số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điều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khiển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(như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hệ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thống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nhiệt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độ)</a:t>
            </a:r>
            <a:endParaRPr sz="2200">
              <a:latin typeface="Arial"/>
              <a:cs typeface="Arial"/>
            </a:endParaRPr>
          </a:p>
          <a:p>
            <a:pPr marL="339090" indent="-26924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39090" algn="l"/>
              </a:tabLst>
            </a:pPr>
            <a:r>
              <a:rPr sz="2000" dirty="0">
                <a:latin typeface="Arial"/>
                <a:cs typeface="Arial"/>
              </a:rPr>
              <a:t>Bắt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thì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cao,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dần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sz="4000" spc="-105" dirty="0">
                <a:latin typeface="Times New Roman"/>
                <a:cs typeface="Times New Roman"/>
              </a:rPr>
              <a:t>Simulated</a:t>
            </a:r>
            <a:r>
              <a:rPr sz="4000" spc="-135" dirty="0">
                <a:latin typeface="Times New Roman"/>
                <a:cs typeface="Times New Roman"/>
              </a:rPr>
              <a:t> </a:t>
            </a:r>
            <a:r>
              <a:rPr sz="4000" spc="-95" dirty="0">
                <a:latin typeface="Times New Roman"/>
                <a:cs typeface="Times New Roman"/>
              </a:rPr>
              <a:t>annealing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spc="-70" dirty="0">
                <a:latin typeface="Times New Roman"/>
                <a:cs typeface="Times New Roman"/>
              </a:rPr>
              <a:t>search</a:t>
            </a:r>
            <a:r>
              <a:rPr sz="4000" spc="-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–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Giải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thuật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97762"/>
            <a:ext cx="7747634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1420495" algn="l"/>
                <a:tab pos="5158740" algn="l"/>
              </a:tabLst>
            </a:pPr>
            <a:r>
              <a:rPr sz="2000" dirty="0">
                <a:latin typeface="Arial"/>
                <a:cs typeface="Arial"/>
              </a:rPr>
              <a:t>Ý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tưởng:</a:t>
            </a:r>
            <a:r>
              <a:rPr sz="2000" dirty="0">
                <a:latin typeface="Arial"/>
                <a:cs typeface="Arial"/>
              </a:rPr>
              <a:t>	Thoát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khỏi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(vượt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điểm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tối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cục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bộ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bằng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cách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phép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cả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dịch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chuyển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“tồi”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trạng</a:t>
            </a:r>
            <a:r>
              <a:rPr sz="2000" dirty="0">
                <a:latin typeface="Arial"/>
                <a:cs typeface="Arial"/>
              </a:rPr>
              <a:t>	thái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thời,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nhưng </a:t>
            </a:r>
            <a:r>
              <a:rPr sz="2000" dirty="0">
                <a:latin typeface="Arial"/>
                <a:cs typeface="Arial"/>
              </a:rPr>
              <a:t>giảm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dần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tần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xuất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chuyển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tồi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này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438400"/>
            <a:ext cx="6704076" cy="3733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spc="-35" dirty="0"/>
              <a:t> </a:t>
            </a:r>
            <a:r>
              <a:rPr dirty="0"/>
              <a:t>kiếm</a:t>
            </a:r>
            <a:r>
              <a:rPr spc="-30" dirty="0"/>
              <a:t> </a:t>
            </a:r>
            <a:r>
              <a:rPr dirty="0"/>
              <a:t>với</a:t>
            </a:r>
            <a:r>
              <a:rPr spc="-40" dirty="0"/>
              <a:t> </a:t>
            </a:r>
            <a:r>
              <a:rPr dirty="0"/>
              <a:t>tri</a:t>
            </a:r>
            <a:r>
              <a:rPr spc="-40" dirty="0"/>
              <a:t> </a:t>
            </a:r>
            <a:r>
              <a:rPr dirty="0"/>
              <a:t>thức</a:t>
            </a:r>
            <a:r>
              <a:rPr spc="-35" dirty="0"/>
              <a:t> </a:t>
            </a:r>
            <a:r>
              <a:rPr dirty="0"/>
              <a:t>bổ</a:t>
            </a:r>
            <a:r>
              <a:rPr spc="-30" dirty="0"/>
              <a:t> </a:t>
            </a:r>
            <a:r>
              <a:rPr spc="-20" dirty="0"/>
              <a:t>sung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6" name="object 6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396999"/>
            <a:ext cx="802005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40386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sz="2200" dirty="0">
                <a:latin typeface="Arial"/>
                <a:cs typeface="Arial"/>
              </a:rPr>
              <a:t>Các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chiến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lược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cơ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bản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(uninformed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search </a:t>
            </a:r>
            <a:r>
              <a:rPr sz="2200" dirty="0">
                <a:latin typeface="Arial"/>
                <a:cs typeface="Arial"/>
              </a:rPr>
              <a:t>strategies)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chỉ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dụng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thông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định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nghĩa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bài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toán</a:t>
            </a:r>
            <a:endParaRPr sz="2200">
              <a:latin typeface="Arial"/>
              <a:cs typeface="Arial"/>
            </a:endParaRPr>
          </a:p>
          <a:p>
            <a:pPr marL="608965" marR="144780" lvl="1" indent="-269875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Không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phù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hợp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nhiều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bài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toán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thực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tế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đòi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hỏi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quá </a:t>
            </a:r>
            <a:r>
              <a:rPr sz="2000" dirty="0">
                <a:latin typeface="Arial"/>
                <a:cs typeface="Arial"/>
              </a:rPr>
              <a:t>cao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thời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bộ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nhớ)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940" marR="40005" indent="-269875">
              <a:lnSpc>
                <a:spcPct val="100000"/>
              </a:lnSpc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sz="2200" dirty="0">
                <a:latin typeface="Arial"/>
                <a:cs typeface="Arial"/>
              </a:rPr>
              <a:t>Các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chiến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lược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với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tri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thức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bổ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(informed</a:t>
            </a:r>
            <a:r>
              <a:rPr sz="2200" spc="-10" dirty="0">
                <a:latin typeface="Arial"/>
                <a:cs typeface="Arial"/>
              </a:rPr>
              <a:t> search </a:t>
            </a:r>
            <a:r>
              <a:rPr sz="2200" dirty="0">
                <a:latin typeface="Arial"/>
                <a:cs typeface="Arial"/>
              </a:rPr>
              <a:t>strategies)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dụng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các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tri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thức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cụ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thể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của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bài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toán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Arial"/>
                <a:cs typeface="Arial"/>
              </a:rPr>
              <a:t>Quá </a:t>
            </a:r>
            <a:r>
              <a:rPr sz="2200" dirty="0">
                <a:latin typeface="Arial"/>
                <a:cs typeface="Arial"/>
              </a:rPr>
              <a:t>trình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kiếm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hiệu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quả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hơn</a:t>
            </a:r>
            <a:endParaRPr sz="22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Best-first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search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algorithms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(Greedy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best-first,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A*)</a:t>
            </a:r>
            <a:endParaRPr sz="2000">
              <a:latin typeface="Arial"/>
              <a:cs typeface="Arial"/>
            </a:endParaRPr>
          </a:p>
          <a:p>
            <a:pPr marL="608965" marR="5080" lvl="1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Local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search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algorithms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(Hill-</a:t>
            </a:r>
            <a:r>
              <a:rPr sz="2000" dirty="0">
                <a:latin typeface="Arial"/>
                <a:cs typeface="Arial"/>
              </a:rPr>
              <a:t>climbing,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Simulated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annealing,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Local </a:t>
            </a:r>
            <a:r>
              <a:rPr sz="2000" dirty="0">
                <a:latin typeface="Arial"/>
                <a:cs typeface="Arial"/>
              </a:rPr>
              <a:t>beam,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Genetic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algorithms)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705"/>
              </a:spcBef>
            </a:pPr>
            <a:r>
              <a:rPr sz="3600" spc="-105" dirty="0">
                <a:latin typeface="Times New Roman"/>
                <a:cs typeface="Times New Roman"/>
              </a:rPr>
              <a:t>Simulated</a:t>
            </a:r>
            <a:r>
              <a:rPr sz="3600" spc="-85" dirty="0">
                <a:latin typeface="Times New Roman"/>
                <a:cs typeface="Times New Roman"/>
              </a:rPr>
              <a:t> annealing </a:t>
            </a:r>
            <a:r>
              <a:rPr sz="3600" spc="-60" dirty="0">
                <a:latin typeface="Times New Roman"/>
                <a:cs typeface="Times New Roman"/>
              </a:rPr>
              <a:t>search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–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Các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Georgia"/>
                <a:cs typeface="Georgia"/>
              </a:rPr>
              <a:t>đ</a:t>
            </a:r>
            <a:r>
              <a:rPr sz="3600" spc="-95" dirty="0">
                <a:latin typeface="Times New Roman"/>
                <a:cs typeface="Times New Roman"/>
              </a:rPr>
              <a:t>ặc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Georgia"/>
                <a:cs typeface="Georgia"/>
              </a:rPr>
              <a:t>đ</a:t>
            </a:r>
            <a:r>
              <a:rPr sz="3600" spc="-20" dirty="0">
                <a:latin typeface="Times New Roman"/>
                <a:cs typeface="Times New Roman"/>
              </a:rPr>
              <a:t>iểm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375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48638"/>
            <a:ext cx="805370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(Có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chứng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minh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Nếu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(xác 	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mức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tần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xuất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chuyển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tồi)</a:t>
            </a:r>
            <a:r>
              <a:rPr sz="2400" spc="600" dirty="0">
                <a:latin typeface="Arial"/>
                <a:cs typeface="Arial"/>
              </a:rPr>
              <a:t> 	</a:t>
            </a:r>
            <a:r>
              <a:rPr sz="2400" dirty="0">
                <a:latin typeface="Arial"/>
                <a:cs typeface="Arial"/>
              </a:rPr>
              <a:t>giảm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chậm,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thì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phương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Simulated 	</a:t>
            </a:r>
            <a:r>
              <a:rPr sz="2400" dirty="0">
                <a:latin typeface="Arial"/>
                <a:cs typeface="Arial"/>
              </a:rPr>
              <a:t>Annealing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Search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sẽ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lời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ưu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toàn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cục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với 	</a:t>
            </a:r>
            <a:r>
              <a:rPr sz="2400" dirty="0">
                <a:latin typeface="Arial"/>
                <a:cs typeface="Arial"/>
              </a:rPr>
              <a:t>xác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suất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xấp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xỉ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80670" marR="272415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Phương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pháp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Simulated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Annealing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Search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rất 	</a:t>
            </a:r>
            <a:r>
              <a:rPr sz="2400" dirty="0">
                <a:latin typeface="Arial"/>
                <a:cs typeface="Arial"/>
              </a:rPr>
              <a:t>hay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lĩnh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vực: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thiết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sơ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đồ 	</a:t>
            </a:r>
            <a:r>
              <a:rPr sz="2400" dirty="0">
                <a:latin typeface="Arial"/>
                <a:cs typeface="Arial"/>
              </a:rPr>
              <a:t>bảng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mạch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VLSI,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lập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lịch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bay,</a:t>
            </a:r>
            <a:r>
              <a:rPr sz="2400" spc="-50" dirty="0">
                <a:latin typeface="Arial"/>
                <a:cs typeface="Arial"/>
              </a:rPr>
              <a:t> 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20"/>
              </a:spcBef>
            </a:pPr>
            <a:r>
              <a:rPr spc="-105" dirty="0">
                <a:latin typeface="Times New Roman"/>
                <a:cs typeface="Times New Roman"/>
              </a:rPr>
              <a:t>Local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beam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323" rIns="0" bIns="0" rtlCol="0">
            <a:spAutoFit/>
          </a:bodyPr>
          <a:lstStyle/>
          <a:p>
            <a:pPr marL="281305" indent="-268605">
              <a:lnSpc>
                <a:spcPts val="2735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Ở</a:t>
            </a:r>
            <a:r>
              <a:rPr spc="-55" dirty="0"/>
              <a:t> </a:t>
            </a:r>
            <a:r>
              <a:rPr dirty="0"/>
              <a:t>mỗi</a:t>
            </a:r>
            <a:r>
              <a:rPr spc="-40" dirty="0"/>
              <a:t> </a:t>
            </a:r>
            <a:r>
              <a:rPr dirty="0"/>
              <a:t>thời</a:t>
            </a:r>
            <a:r>
              <a:rPr spc="-35" dirty="0"/>
              <a:t> </a:t>
            </a:r>
            <a:r>
              <a:rPr dirty="0"/>
              <a:t>điểm</a:t>
            </a:r>
            <a:r>
              <a:rPr spc="-40" dirty="0"/>
              <a:t> </a:t>
            </a:r>
            <a:r>
              <a:rPr dirty="0"/>
              <a:t>(trong</a:t>
            </a:r>
            <a:r>
              <a:rPr spc="-40" dirty="0"/>
              <a:t> </a:t>
            </a:r>
            <a:r>
              <a:rPr dirty="0"/>
              <a:t>quá</a:t>
            </a:r>
            <a:r>
              <a:rPr spc="-40" dirty="0"/>
              <a:t> </a:t>
            </a:r>
            <a:r>
              <a:rPr dirty="0"/>
              <a:t>trình</a:t>
            </a:r>
            <a:r>
              <a:rPr spc="-35" dirty="0"/>
              <a:t> </a:t>
            </a:r>
            <a:r>
              <a:rPr dirty="0"/>
              <a:t>tìm</a:t>
            </a:r>
            <a:r>
              <a:rPr spc="-55" dirty="0"/>
              <a:t> </a:t>
            </a:r>
            <a:r>
              <a:rPr dirty="0"/>
              <a:t>kiếm),</a:t>
            </a:r>
            <a:r>
              <a:rPr spc="-35" dirty="0"/>
              <a:t> </a:t>
            </a:r>
            <a:r>
              <a:rPr dirty="0"/>
              <a:t>luôn</a:t>
            </a:r>
            <a:r>
              <a:rPr spc="-30" dirty="0"/>
              <a:t> </a:t>
            </a:r>
            <a:r>
              <a:rPr dirty="0"/>
              <a:t>lưu</a:t>
            </a:r>
            <a:r>
              <a:rPr spc="-45" dirty="0"/>
              <a:t> </a:t>
            </a:r>
            <a:r>
              <a:rPr dirty="0"/>
              <a:t>giữ</a:t>
            </a:r>
            <a:r>
              <a:rPr spc="-35" dirty="0"/>
              <a:t> </a:t>
            </a:r>
            <a:r>
              <a:rPr i="1" spc="-50" dirty="0">
                <a:latin typeface="Arial"/>
                <a:cs typeface="Arial"/>
              </a:rPr>
              <a:t>k</a:t>
            </a:r>
          </a:p>
          <a:p>
            <a:pPr marL="281940">
              <a:lnSpc>
                <a:spcPts val="2735"/>
              </a:lnSpc>
              <a:tabLst>
                <a:tab pos="3362960" algn="l"/>
              </a:tabLst>
            </a:pPr>
            <a:r>
              <a:rPr dirty="0"/>
              <a:t>–</a:t>
            </a:r>
            <a:r>
              <a:rPr spc="-35" dirty="0"/>
              <a:t> </a:t>
            </a:r>
            <a:r>
              <a:rPr dirty="0"/>
              <a:t>thay</a:t>
            </a:r>
            <a:r>
              <a:rPr spc="-20" dirty="0"/>
              <a:t> </a:t>
            </a:r>
            <a:r>
              <a:rPr dirty="0"/>
              <a:t>vì</a:t>
            </a:r>
            <a:r>
              <a:rPr spc="-35" dirty="0"/>
              <a:t> </a:t>
            </a:r>
            <a:r>
              <a:rPr dirty="0"/>
              <a:t>chỉ</a:t>
            </a:r>
            <a:r>
              <a:rPr spc="-15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20" dirty="0"/>
              <a:t>trạng</a:t>
            </a:r>
            <a:r>
              <a:rPr dirty="0"/>
              <a:t>	thái</a:t>
            </a:r>
            <a:r>
              <a:rPr spc="-35" dirty="0"/>
              <a:t> </a:t>
            </a:r>
            <a:r>
              <a:rPr dirty="0"/>
              <a:t>tốt</a:t>
            </a:r>
            <a:r>
              <a:rPr spc="-50" dirty="0"/>
              <a:t> </a:t>
            </a:r>
            <a:r>
              <a:rPr spc="-20" dirty="0"/>
              <a:t>nhất</a:t>
            </a:r>
          </a:p>
          <a:p>
            <a:pPr marL="281305" indent="-268605">
              <a:lnSpc>
                <a:spcPct val="100000"/>
              </a:lnSpc>
              <a:spcBef>
                <a:spcPts val="21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  <a:tab pos="2907665" algn="l"/>
              </a:tabLst>
            </a:pPr>
            <a:r>
              <a:rPr dirty="0"/>
              <a:t>Bắt</a:t>
            </a:r>
            <a:r>
              <a:rPr spc="-55" dirty="0"/>
              <a:t> </a:t>
            </a:r>
            <a:r>
              <a:rPr dirty="0"/>
              <a:t>đầu</a:t>
            </a:r>
            <a:r>
              <a:rPr spc="-30" dirty="0"/>
              <a:t> </a:t>
            </a:r>
            <a:r>
              <a:rPr dirty="0"/>
              <a:t>giải</a:t>
            </a:r>
            <a:r>
              <a:rPr spc="-30" dirty="0"/>
              <a:t> </a:t>
            </a:r>
            <a:r>
              <a:rPr spc="-10" dirty="0"/>
              <a:t>thuật:</a:t>
            </a:r>
            <a:r>
              <a:rPr dirty="0"/>
              <a:t>	Chọn</a:t>
            </a:r>
            <a:r>
              <a:rPr spc="-45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dirty="0"/>
              <a:t>trạng</a:t>
            </a:r>
            <a:r>
              <a:rPr spc="-45" dirty="0"/>
              <a:t> </a:t>
            </a:r>
            <a:r>
              <a:rPr dirty="0"/>
              <a:t>thái</a:t>
            </a:r>
            <a:r>
              <a:rPr spc="-45" dirty="0"/>
              <a:t> </a:t>
            </a:r>
            <a:r>
              <a:rPr dirty="0"/>
              <a:t>ngẫu</a:t>
            </a:r>
            <a:r>
              <a:rPr spc="-35" dirty="0"/>
              <a:t> </a:t>
            </a:r>
            <a:r>
              <a:rPr spc="-10" dirty="0"/>
              <a:t>nhiên</a:t>
            </a:r>
          </a:p>
          <a:p>
            <a:pPr marL="280670" marR="43815" indent="-268605">
              <a:lnSpc>
                <a:spcPts val="2590"/>
              </a:lnSpc>
              <a:spcBef>
                <a:spcPts val="2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Ở</a:t>
            </a:r>
            <a:r>
              <a:rPr spc="-50" dirty="0"/>
              <a:t> </a:t>
            </a:r>
            <a:r>
              <a:rPr dirty="0"/>
              <a:t>mỗi</a:t>
            </a:r>
            <a:r>
              <a:rPr spc="-35" dirty="0"/>
              <a:t> </a:t>
            </a:r>
            <a:r>
              <a:rPr dirty="0"/>
              <a:t>bước</a:t>
            </a:r>
            <a:r>
              <a:rPr spc="-25" dirty="0"/>
              <a:t> </a:t>
            </a:r>
            <a:r>
              <a:rPr dirty="0"/>
              <a:t>tìm</a:t>
            </a:r>
            <a:r>
              <a:rPr spc="-50" dirty="0"/>
              <a:t> </a:t>
            </a:r>
            <a:r>
              <a:rPr dirty="0"/>
              <a:t>kiếm,</a:t>
            </a:r>
            <a:r>
              <a:rPr spc="-30" dirty="0"/>
              <a:t> </a:t>
            </a:r>
            <a:r>
              <a:rPr dirty="0"/>
              <a:t>sinh</a:t>
            </a:r>
            <a:r>
              <a:rPr spc="-40" dirty="0"/>
              <a:t> </a:t>
            </a:r>
            <a:r>
              <a:rPr dirty="0"/>
              <a:t>ra</a:t>
            </a:r>
            <a:r>
              <a:rPr spc="-40" dirty="0"/>
              <a:t> </a:t>
            </a:r>
            <a:r>
              <a:rPr dirty="0"/>
              <a:t>tất</a:t>
            </a:r>
            <a:r>
              <a:rPr spc="-45" dirty="0"/>
              <a:t> </a:t>
            </a:r>
            <a:r>
              <a:rPr dirty="0"/>
              <a:t>cả</a:t>
            </a:r>
            <a:r>
              <a:rPr spc="-45" dirty="0"/>
              <a:t> </a:t>
            </a:r>
            <a:r>
              <a:rPr dirty="0"/>
              <a:t>các</a:t>
            </a:r>
            <a:r>
              <a:rPr spc="-35" dirty="0"/>
              <a:t> </a:t>
            </a:r>
            <a:r>
              <a:rPr dirty="0"/>
              <a:t>trạng</a:t>
            </a:r>
            <a:r>
              <a:rPr spc="-35" dirty="0"/>
              <a:t> </a:t>
            </a:r>
            <a:r>
              <a:rPr dirty="0"/>
              <a:t>thái</a:t>
            </a:r>
            <a:r>
              <a:rPr spc="-30" dirty="0"/>
              <a:t> </a:t>
            </a:r>
            <a:r>
              <a:rPr dirty="0"/>
              <a:t>kế</a:t>
            </a:r>
            <a:r>
              <a:rPr spc="-45" dirty="0"/>
              <a:t> </a:t>
            </a:r>
            <a:r>
              <a:rPr spc="-20" dirty="0"/>
              <a:t>tiếp 	</a:t>
            </a:r>
            <a:r>
              <a:rPr dirty="0"/>
              <a:t>của</a:t>
            </a:r>
            <a:r>
              <a:rPr spc="-45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40" dirty="0">
                <a:latin typeface="Arial"/>
                <a:cs typeface="Arial"/>
              </a:rPr>
              <a:t> </a:t>
            </a:r>
            <a:r>
              <a:rPr dirty="0"/>
              <a:t>trạng</a:t>
            </a:r>
            <a:r>
              <a:rPr spc="-30" dirty="0"/>
              <a:t> </a:t>
            </a:r>
            <a:r>
              <a:rPr dirty="0"/>
              <a:t>thái</a:t>
            </a:r>
            <a:r>
              <a:rPr spc="-35" dirty="0"/>
              <a:t> </a:t>
            </a:r>
            <a:r>
              <a:rPr spc="-25" dirty="0"/>
              <a:t>này</a:t>
            </a:r>
          </a:p>
          <a:p>
            <a:pPr marL="280670" marR="81915" indent="-268605">
              <a:lnSpc>
                <a:spcPts val="2590"/>
              </a:lnSpc>
              <a:spcBef>
                <a:spcPts val="24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Nếu</a:t>
            </a:r>
            <a:r>
              <a:rPr spc="-45" dirty="0"/>
              <a:t> </a:t>
            </a:r>
            <a:r>
              <a:rPr dirty="0"/>
              <a:t>một</a:t>
            </a:r>
            <a:r>
              <a:rPr spc="-45" dirty="0"/>
              <a:t> </a:t>
            </a:r>
            <a:r>
              <a:rPr dirty="0"/>
              <a:t>trong</a:t>
            </a:r>
            <a:r>
              <a:rPr spc="-45" dirty="0"/>
              <a:t> </a:t>
            </a:r>
            <a:r>
              <a:rPr dirty="0"/>
              <a:t>số</a:t>
            </a:r>
            <a:r>
              <a:rPr spc="-45" dirty="0"/>
              <a:t> </a:t>
            </a:r>
            <a:r>
              <a:rPr dirty="0"/>
              <a:t>các</a:t>
            </a:r>
            <a:r>
              <a:rPr spc="-45" dirty="0"/>
              <a:t> </a:t>
            </a:r>
            <a:r>
              <a:rPr dirty="0"/>
              <a:t>trạng</a:t>
            </a:r>
            <a:r>
              <a:rPr spc="-40" dirty="0"/>
              <a:t> </a:t>
            </a:r>
            <a:r>
              <a:rPr dirty="0"/>
              <a:t>thái</a:t>
            </a:r>
            <a:r>
              <a:rPr spc="-35" dirty="0"/>
              <a:t> </a:t>
            </a:r>
            <a:r>
              <a:rPr dirty="0"/>
              <a:t>là</a:t>
            </a:r>
            <a:r>
              <a:rPr spc="-40" dirty="0"/>
              <a:t> </a:t>
            </a:r>
            <a:r>
              <a:rPr dirty="0"/>
              <a:t>trạng</a:t>
            </a:r>
            <a:r>
              <a:rPr spc="-40" dirty="0"/>
              <a:t> </a:t>
            </a:r>
            <a:r>
              <a:rPr dirty="0"/>
              <a:t>thái</a:t>
            </a:r>
            <a:r>
              <a:rPr spc="-40" dirty="0"/>
              <a:t> </a:t>
            </a:r>
            <a:r>
              <a:rPr dirty="0"/>
              <a:t>đích,</a:t>
            </a:r>
            <a:r>
              <a:rPr spc="-45" dirty="0"/>
              <a:t> </a:t>
            </a:r>
            <a:r>
              <a:rPr dirty="0"/>
              <a:t>thì</a:t>
            </a:r>
            <a:r>
              <a:rPr spc="-50" dirty="0"/>
              <a:t> </a:t>
            </a:r>
            <a:r>
              <a:rPr spc="-20" dirty="0"/>
              <a:t>giải 	</a:t>
            </a:r>
            <a:r>
              <a:rPr dirty="0"/>
              <a:t>thuật</a:t>
            </a:r>
            <a:r>
              <a:rPr spc="-65" dirty="0"/>
              <a:t> </a:t>
            </a:r>
            <a:r>
              <a:rPr dirty="0"/>
              <a:t>kết</a:t>
            </a:r>
            <a:r>
              <a:rPr spc="-55" dirty="0"/>
              <a:t> </a:t>
            </a:r>
            <a:r>
              <a:rPr dirty="0"/>
              <a:t>thúc</a:t>
            </a:r>
            <a:r>
              <a:rPr spc="-55" dirty="0"/>
              <a:t> </a:t>
            </a:r>
            <a:r>
              <a:rPr dirty="0"/>
              <a:t>(thành</a:t>
            </a:r>
            <a:r>
              <a:rPr spc="-45" dirty="0"/>
              <a:t> </a:t>
            </a:r>
            <a:r>
              <a:rPr dirty="0"/>
              <a:t>công);</a:t>
            </a:r>
            <a:r>
              <a:rPr spc="-55" dirty="0"/>
              <a:t> </a:t>
            </a:r>
            <a:r>
              <a:rPr dirty="0"/>
              <a:t>nếu</a:t>
            </a:r>
            <a:r>
              <a:rPr spc="-50" dirty="0"/>
              <a:t> </a:t>
            </a:r>
            <a:r>
              <a:rPr dirty="0"/>
              <a:t>không,</a:t>
            </a:r>
            <a:r>
              <a:rPr spc="-50" dirty="0"/>
              <a:t> </a:t>
            </a:r>
            <a:r>
              <a:rPr dirty="0"/>
              <a:t>thì</a:t>
            </a:r>
            <a:r>
              <a:rPr spc="-65" dirty="0"/>
              <a:t> </a:t>
            </a:r>
            <a:r>
              <a:rPr dirty="0"/>
              <a:t>chọn</a:t>
            </a:r>
            <a:r>
              <a:rPr spc="-50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spc="-10" dirty="0"/>
              <a:t>trạng 	</a:t>
            </a:r>
            <a:r>
              <a:rPr dirty="0"/>
              <a:t>thái</a:t>
            </a:r>
            <a:r>
              <a:rPr spc="-50" dirty="0"/>
              <a:t> </a:t>
            </a:r>
            <a:r>
              <a:rPr dirty="0"/>
              <a:t>tiếp</a:t>
            </a:r>
            <a:r>
              <a:rPr spc="-40" dirty="0"/>
              <a:t> </a:t>
            </a:r>
            <a:r>
              <a:rPr dirty="0"/>
              <a:t>theo</a:t>
            </a:r>
            <a:r>
              <a:rPr spc="-45" dirty="0"/>
              <a:t> </a:t>
            </a:r>
            <a:r>
              <a:rPr dirty="0"/>
              <a:t>tốt</a:t>
            </a:r>
            <a:r>
              <a:rPr spc="-55" dirty="0"/>
              <a:t> </a:t>
            </a:r>
            <a:r>
              <a:rPr dirty="0"/>
              <a:t>nhất</a:t>
            </a:r>
            <a:r>
              <a:rPr spc="-35" dirty="0"/>
              <a:t> </a:t>
            </a:r>
            <a:r>
              <a:rPr dirty="0"/>
              <a:t>(từ</a:t>
            </a:r>
            <a:r>
              <a:rPr spc="-45" dirty="0"/>
              <a:t> </a:t>
            </a:r>
            <a:r>
              <a:rPr dirty="0"/>
              <a:t>tập</a:t>
            </a:r>
            <a:r>
              <a:rPr spc="-50" dirty="0"/>
              <a:t> </a:t>
            </a:r>
            <a:r>
              <a:rPr dirty="0"/>
              <a:t>các</a:t>
            </a:r>
            <a:r>
              <a:rPr spc="-40" dirty="0"/>
              <a:t> </a:t>
            </a:r>
            <a:r>
              <a:rPr dirty="0"/>
              <a:t>trạng</a:t>
            </a:r>
            <a:r>
              <a:rPr spc="-40" dirty="0"/>
              <a:t> </a:t>
            </a:r>
            <a:r>
              <a:rPr dirty="0"/>
              <a:t>thái</a:t>
            </a:r>
            <a:r>
              <a:rPr spc="-40" dirty="0"/>
              <a:t> </a:t>
            </a:r>
            <a:r>
              <a:rPr dirty="0"/>
              <a:t>tiếp</a:t>
            </a:r>
            <a:r>
              <a:rPr spc="-45" dirty="0"/>
              <a:t> </a:t>
            </a:r>
            <a:r>
              <a:rPr dirty="0"/>
              <a:t>theo),</a:t>
            </a:r>
            <a:r>
              <a:rPr spc="-40" dirty="0"/>
              <a:t> </a:t>
            </a:r>
            <a:r>
              <a:rPr spc="-25" dirty="0"/>
              <a:t>và 	</a:t>
            </a:r>
            <a:r>
              <a:rPr dirty="0"/>
              <a:t>lặp</a:t>
            </a:r>
            <a:r>
              <a:rPr spc="-45" dirty="0"/>
              <a:t> </a:t>
            </a:r>
            <a:r>
              <a:rPr dirty="0"/>
              <a:t>lại</a:t>
            </a:r>
            <a:r>
              <a:rPr spc="-35" dirty="0"/>
              <a:t> </a:t>
            </a:r>
            <a:r>
              <a:rPr dirty="0"/>
              <a:t>bước</a:t>
            </a:r>
            <a:r>
              <a:rPr spc="-35" dirty="0"/>
              <a:t> </a:t>
            </a:r>
            <a:r>
              <a:rPr spc="-20" dirty="0"/>
              <a:t>trên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787265" algn="l"/>
              </a:tabLst>
            </a:pPr>
            <a:r>
              <a:rPr dirty="0">
                <a:latin typeface="Times New Roman"/>
                <a:cs typeface="Times New Roman"/>
              </a:rPr>
              <a:t>Giải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thuật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truyền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Giới</a:t>
            </a:r>
            <a:r>
              <a:rPr spc="-2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thiệu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168704"/>
            <a:ext cx="8091170" cy="49358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Dựa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trên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(bắt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chước)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quá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trình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tiến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hóa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tự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nhiên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sinh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học</a:t>
            </a:r>
            <a:endParaRPr sz="2200">
              <a:latin typeface="Arial"/>
              <a:cs typeface="Arial"/>
            </a:endParaRPr>
          </a:p>
          <a:p>
            <a:pPr marL="241300" marR="8890" indent="-22860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Áp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dụng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phương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pháp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kiếm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ngẫu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nhiên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(stochastic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search) </a:t>
            </a:r>
            <a:r>
              <a:rPr sz="2200" dirty="0">
                <a:latin typeface="Arial"/>
                <a:cs typeface="Arial"/>
              </a:rPr>
              <a:t>để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được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lời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giải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(vd: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hàm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mục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tiêu,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mô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hình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phân </a:t>
            </a:r>
            <a:r>
              <a:rPr sz="2200" dirty="0">
                <a:latin typeface="Arial"/>
                <a:cs typeface="Arial"/>
              </a:rPr>
              <a:t>lớp,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…)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tối</a:t>
            </a:r>
            <a:r>
              <a:rPr sz="2200" spc="-35" dirty="0">
                <a:latin typeface="Arial"/>
                <a:cs typeface="Arial"/>
              </a:rPr>
              <a:t> ưu</a:t>
            </a:r>
            <a:endParaRPr sz="2200">
              <a:latin typeface="Arial"/>
              <a:cs typeface="Arial"/>
            </a:endParaRPr>
          </a:p>
          <a:p>
            <a:pPr marL="240665" marR="208915" indent="-228600" algn="just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Giải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thuật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truyền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(Generic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Algorithm</a:t>
            </a:r>
            <a:r>
              <a:rPr sz="2200" spc="160" dirty="0">
                <a:latin typeface="Arial"/>
                <a:cs typeface="Arial"/>
              </a:rPr>
              <a:t>   </a:t>
            </a:r>
            <a:r>
              <a:rPr sz="2200" dirty="0">
                <a:latin typeface="Arial"/>
                <a:cs typeface="Arial"/>
              </a:rPr>
              <a:t>GA)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khả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năng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tìm </a:t>
            </a:r>
            <a:r>
              <a:rPr sz="2200" dirty="0">
                <a:latin typeface="Arial"/>
                <a:cs typeface="Arial"/>
              </a:rPr>
              <a:t>được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lời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giải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tốt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thậm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chí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ngay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cả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với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không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tìm </a:t>
            </a:r>
            <a:r>
              <a:rPr sz="2200" dirty="0">
                <a:latin typeface="Arial"/>
                <a:cs typeface="Arial"/>
              </a:rPr>
              <a:t>kiếm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(lời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giải)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không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liên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tục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rất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phức</a:t>
            </a:r>
            <a:r>
              <a:rPr sz="2200" spc="-25" dirty="0">
                <a:latin typeface="Arial"/>
                <a:cs typeface="Arial"/>
              </a:rPr>
              <a:t> tạp</a:t>
            </a:r>
            <a:endParaRPr sz="2200">
              <a:latin typeface="Arial"/>
              <a:cs typeface="Arial"/>
            </a:endParaRPr>
          </a:p>
          <a:p>
            <a:pPr marL="241300" marR="340360" indent="-22860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Mỗi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khả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năng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lời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giải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được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biểu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diễn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bằng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chuỗi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nhị </a:t>
            </a:r>
            <a:r>
              <a:rPr sz="2200" dirty="0">
                <a:latin typeface="Arial"/>
                <a:cs typeface="Arial"/>
              </a:rPr>
              <a:t>phân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(vd: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100101101)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–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được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gọi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là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nhiễm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sắc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thể </a:t>
            </a:r>
            <a:r>
              <a:rPr sz="2200" b="1" spc="-10" dirty="0">
                <a:latin typeface="Arial"/>
                <a:cs typeface="Arial"/>
              </a:rPr>
              <a:t>(chromosome)</a:t>
            </a:r>
            <a:endParaRPr sz="2200">
              <a:latin typeface="Arial"/>
              <a:cs typeface="Arial"/>
            </a:endParaRPr>
          </a:p>
          <a:p>
            <a:pPr marL="753745" lvl="1" indent="-16954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Char char="•"/>
              <a:tabLst>
                <a:tab pos="753745" algn="l"/>
              </a:tabLst>
            </a:pPr>
            <a:r>
              <a:rPr sz="2000" dirty="0">
                <a:latin typeface="Arial"/>
                <a:cs typeface="Arial"/>
              </a:rPr>
              <a:t>Việc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biểu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diễn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này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phụ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thuộc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bài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toán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cụ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thể</a:t>
            </a:r>
            <a:endParaRPr sz="2000">
              <a:latin typeface="Arial"/>
              <a:cs typeface="Arial"/>
            </a:endParaRPr>
          </a:p>
          <a:p>
            <a:pPr marL="241300" marR="676910" indent="-228600">
              <a:lnSpc>
                <a:spcPct val="100000"/>
              </a:lnSpc>
              <a:spcBef>
                <a:spcPts val="158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GA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cũng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được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xem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như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bài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toán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học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máy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i="1" dirty="0">
                <a:latin typeface="Arial"/>
                <a:cs typeface="Arial"/>
              </a:rPr>
              <a:t>a</a:t>
            </a:r>
            <a:r>
              <a:rPr sz="2200" i="1" spc="-25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learning </a:t>
            </a:r>
            <a:r>
              <a:rPr sz="2200" i="1" dirty="0">
                <a:latin typeface="Arial"/>
                <a:cs typeface="Arial"/>
              </a:rPr>
              <a:t>problem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dựa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trên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quá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trình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tối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ưu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hóa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</a:t>
            </a:r>
            <a:r>
              <a:rPr sz="2200" i="1" spc="-10" dirty="0">
                <a:latin typeface="Arial"/>
                <a:cs typeface="Arial"/>
              </a:rPr>
              <a:t>optimization</a:t>
            </a:r>
            <a:r>
              <a:rPr sz="2200" spc="-1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787265" algn="l"/>
              </a:tabLst>
            </a:pPr>
            <a:r>
              <a:rPr dirty="0">
                <a:latin typeface="Times New Roman"/>
                <a:cs typeface="Times New Roman"/>
              </a:rPr>
              <a:t>Giải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thuật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truyền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Mô</a:t>
            </a:r>
            <a:r>
              <a:rPr spc="-2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tả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916679"/>
            <a:ext cx="9144000" cy="2941320"/>
            <a:chOff x="0" y="3916679"/>
            <a:chExt cx="9144000" cy="2941320"/>
          </a:xfrm>
        </p:grpSpPr>
        <p:sp>
          <p:nvSpPr>
            <p:cNvPr id="4" name="object 4"/>
            <p:cNvSpPr/>
            <p:nvPr/>
          </p:nvSpPr>
          <p:spPr>
            <a:xfrm>
              <a:off x="0" y="3916679"/>
              <a:ext cx="9144000" cy="2941320"/>
            </a:xfrm>
            <a:custGeom>
              <a:avLst/>
              <a:gdLst/>
              <a:ahLst/>
              <a:cxnLst/>
              <a:rect l="l" t="t" r="r" b="b"/>
              <a:pathLst>
                <a:path w="9144000" h="294132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41320"/>
                  </a:lnTo>
                  <a:lnTo>
                    <a:pt x="9144000" y="294132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0" y="1115059"/>
            <a:ext cx="8372475" cy="50946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53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Xây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dựng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(khởi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tạo)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quần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thể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(population)</a:t>
            </a:r>
            <a:r>
              <a:rPr sz="1800" b="1" dirty="0">
                <a:latin typeface="Arial"/>
                <a:cs typeface="Arial"/>
              </a:rPr>
              <a:t> ban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đầu</a:t>
            </a:r>
            <a:endParaRPr sz="1800">
              <a:latin typeface="Arial"/>
              <a:cs typeface="Arial"/>
            </a:endParaRPr>
          </a:p>
          <a:p>
            <a:pPr marL="526415" lvl="1" indent="-17081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Char char="•"/>
              <a:tabLst>
                <a:tab pos="526415" algn="l"/>
              </a:tabLst>
            </a:pPr>
            <a:r>
              <a:rPr sz="1800" dirty="0">
                <a:latin typeface="Arial"/>
                <a:cs typeface="Arial"/>
              </a:rPr>
              <a:t>Tạo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nên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(khả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năng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lời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giải)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đầu</a:t>
            </a:r>
            <a:endParaRPr sz="1800">
              <a:latin typeface="Arial"/>
              <a:cs typeface="Arial"/>
            </a:endParaRPr>
          </a:p>
          <a:p>
            <a:pPr marL="527050" marR="5080" lvl="1" indent="-17145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527050" algn="l"/>
              </a:tabLst>
            </a:pPr>
            <a:r>
              <a:rPr sz="1800" dirty="0">
                <a:latin typeface="Arial"/>
                <a:cs typeface="Arial"/>
              </a:rPr>
              <a:t>Mỗi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(vd: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nhau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đối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với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 của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một </a:t>
            </a:r>
            <a:r>
              <a:rPr sz="1800" dirty="0">
                <a:latin typeface="Arial"/>
                <a:cs typeface="Arial"/>
              </a:rPr>
              <a:t>số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nào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đó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bài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toán)</a:t>
            </a:r>
            <a:endParaRPr sz="18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86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Đánh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quần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thể</a:t>
            </a:r>
            <a:endParaRPr sz="1800">
              <a:latin typeface="Arial"/>
              <a:cs typeface="Arial"/>
            </a:endParaRPr>
          </a:p>
          <a:p>
            <a:pPr marL="525780" marR="192405" lvl="1" indent="-17081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527050" algn="l"/>
              </a:tabLst>
            </a:pPr>
            <a:r>
              <a:rPr sz="1800" dirty="0">
                <a:latin typeface="Arial"/>
                <a:cs typeface="Arial"/>
              </a:rPr>
              <a:t>Đánh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(cho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điểm)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mỗi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(vd: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bằng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kiểm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độ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chính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của 	</a:t>
            </a:r>
            <a:r>
              <a:rPr sz="1800" dirty="0">
                <a:latin typeface="Arial"/>
                <a:cs typeface="Arial"/>
              </a:rPr>
              <a:t>hệ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thống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trên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tập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dữ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liệu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kiểm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thử)</a:t>
            </a:r>
            <a:endParaRPr sz="1800">
              <a:latin typeface="Arial"/>
              <a:cs typeface="Arial"/>
            </a:endParaRPr>
          </a:p>
          <a:p>
            <a:pPr marL="526415" lvl="1" indent="-17081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Char char="•"/>
              <a:tabLst>
                <a:tab pos="526415" algn="l"/>
              </a:tabLst>
            </a:pPr>
            <a:r>
              <a:rPr sz="1800" dirty="0">
                <a:latin typeface="Arial"/>
                <a:cs typeface="Arial"/>
              </a:rPr>
              <a:t>Trong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lĩnh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vực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học,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điểm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đánh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này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mỗi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gọi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độ</a:t>
            </a:r>
            <a:endParaRPr sz="18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phù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hợp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(fitness)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đó</a:t>
            </a:r>
            <a:endParaRPr sz="1800">
              <a:latin typeface="Arial"/>
              <a:cs typeface="Arial"/>
            </a:endParaRPr>
          </a:p>
          <a:p>
            <a:pPr marL="525780" marR="5080" lvl="1" indent="-17081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527050" algn="l"/>
              </a:tabLst>
            </a:pPr>
            <a:r>
              <a:rPr sz="1800" dirty="0">
                <a:latin typeface="Arial"/>
                <a:cs typeface="Arial"/>
              </a:rPr>
              <a:t>Xếp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hạng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mức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độ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phù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hợp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chúng,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chỉ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giữ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lại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giả 	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tốt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nhất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(gọi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các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giả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thiết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phù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hợp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nhất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survival</a:t>
            </a:r>
            <a:r>
              <a:rPr sz="1800" b="1" spc="4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fittest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86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Sản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thế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hệ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tiếp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(next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generation)</a:t>
            </a:r>
            <a:endParaRPr sz="1800">
              <a:latin typeface="Arial"/>
              <a:cs typeface="Arial"/>
            </a:endParaRPr>
          </a:p>
          <a:p>
            <a:pPr marL="525780" marR="217170" lvl="1" indent="-17081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527050" algn="l"/>
              </a:tabLst>
            </a:pPr>
            <a:r>
              <a:rPr sz="1800" dirty="0">
                <a:latin typeface="Arial"/>
                <a:cs typeface="Arial"/>
              </a:rPr>
              <a:t>Thay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đổi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ngẫu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nhiên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để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sản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thế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hệ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tiếp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(gọi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các 	</a:t>
            </a:r>
            <a:r>
              <a:rPr sz="1800" b="1" dirty="0">
                <a:latin typeface="Arial"/>
                <a:cs typeface="Arial"/>
              </a:rPr>
              <a:t>con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cháu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10" dirty="0">
                <a:latin typeface="Arial"/>
                <a:cs typeface="Arial"/>
              </a:rPr>
              <a:t> offspring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Lặp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lại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quá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trình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trên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đến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ở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 thế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hệ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nào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đó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tốt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nhất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độ</a:t>
            </a:r>
            <a:endParaRPr sz="18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phù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hợp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hơn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 phù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hợp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muốn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(định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trước)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79" y="449580"/>
            <a:ext cx="8550910" cy="529590"/>
          </a:xfrm>
          <a:custGeom>
            <a:avLst/>
            <a:gdLst/>
            <a:ahLst/>
            <a:cxnLst/>
            <a:rect l="l" t="t" r="r" b="b"/>
            <a:pathLst>
              <a:path w="8550910" h="529590">
                <a:moveTo>
                  <a:pt x="8550401" y="529590"/>
                </a:moveTo>
                <a:lnTo>
                  <a:pt x="8550402" y="0"/>
                </a:lnTo>
                <a:lnTo>
                  <a:pt x="0" y="0"/>
                </a:lnTo>
                <a:lnTo>
                  <a:pt x="0" y="529590"/>
                </a:lnTo>
                <a:lnTo>
                  <a:pt x="7620" y="529590"/>
                </a:lnTo>
                <a:lnTo>
                  <a:pt x="7620" y="16002"/>
                </a:lnTo>
                <a:lnTo>
                  <a:pt x="16002" y="7620"/>
                </a:lnTo>
                <a:lnTo>
                  <a:pt x="16002" y="16002"/>
                </a:lnTo>
                <a:lnTo>
                  <a:pt x="8534399" y="16002"/>
                </a:lnTo>
                <a:lnTo>
                  <a:pt x="8534399" y="7620"/>
                </a:lnTo>
                <a:lnTo>
                  <a:pt x="8542019" y="16002"/>
                </a:lnTo>
                <a:lnTo>
                  <a:pt x="8542019" y="529590"/>
                </a:lnTo>
                <a:lnTo>
                  <a:pt x="8550401" y="529590"/>
                </a:lnTo>
                <a:close/>
              </a:path>
              <a:path w="8550910" h="529590">
                <a:moveTo>
                  <a:pt x="16002" y="16002"/>
                </a:moveTo>
                <a:lnTo>
                  <a:pt x="16002" y="7620"/>
                </a:lnTo>
                <a:lnTo>
                  <a:pt x="7620" y="16002"/>
                </a:lnTo>
                <a:lnTo>
                  <a:pt x="16002" y="16002"/>
                </a:lnTo>
                <a:close/>
              </a:path>
              <a:path w="8550910" h="529590">
                <a:moveTo>
                  <a:pt x="16002" y="529590"/>
                </a:moveTo>
                <a:lnTo>
                  <a:pt x="16002" y="16002"/>
                </a:lnTo>
                <a:lnTo>
                  <a:pt x="7620" y="16002"/>
                </a:lnTo>
                <a:lnTo>
                  <a:pt x="7620" y="529590"/>
                </a:lnTo>
                <a:lnTo>
                  <a:pt x="16002" y="529590"/>
                </a:lnTo>
                <a:close/>
              </a:path>
              <a:path w="8550910" h="529590">
                <a:moveTo>
                  <a:pt x="8542019" y="16002"/>
                </a:moveTo>
                <a:lnTo>
                  <a:pt x="8534399" y="7620"/>
                </a:lnTo>
                <a:lnTo>
                  <a:pt x="8534399" y="16002"/>
                </a:lnTo>
                <a:lnTo>
                  <a:pt x="8542019" y="16002"/>
                </a:lnTo>
                <a:close/>
              </a:path>
              <a:path w="8550910" h="529590">
                <a:moveTo>
                  <a:pt x="8542019" y="529590"/>
                </a:moveTo>
                <a:lnTo>
                  <a:pt x="8542019" y="16002"/>
                </a:lnTo>
                <a:lnTo>
                  <a:pt x="8534399" y="16002"/>
                </a:lnTo>
                <a:lnTo>
                  <a:pt x="8534399" y="529590"/>
                </a:lnTo>
                <a:lnTo>
                  <a:pt x="8542019" y="52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40" y="465836"/>
            <a:ext cx="3241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GA</a:t>
            </a:r>
            <a:r>
              <a:rPr sz="2000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2000" spc="-10" dirty="0">
                <a:solidFill>
                  <a:srgbClr val="000000"/>
                </a:solidFill>
                <a:latin typeface="Courier New"/>
                <a:cs typeface="Courier New"/>
              </a:rPr>
              <a:t>Fitness</a:t>
            </a:r>
            <a:r>
              <a:rPr sz="2000" spc="-1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θ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sz="1950" baseline="-21367" dirty="0">
                <a:solidFill>
                  <a:srgbClr val="000000"/>
                </a:solidFill>
                <a:latin typeface="Courier New"/>
                <a:cs typeface="Courier New"/>
              </a:rPr>
              <a:t>co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sz="1950" spc="-30" baseline="-21367" dirty="0">
                <a:solidFill>
                  <a:srgbClr val="000000"/>
                </a:solidFill>
                <a:latin typeface="Courier New"/>
                <a:cs typeface="Courier New"/>
              </a:rPr>
              <a:t>mu</a:t>
            </a:r>
            <a:r>
              <a:rPr sz="2000" spc="-20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79169"/>
            <a:ext cx="9144000" cy="4895850"/>
            <a:chOff x="0" y="979169"/>
            <a:chExt cx="9144000" cy="4895850"/>
          </a:xfrm>
        </p:grpSpPr>
        <p:sp>
          <p:nvSpPr>
            <p:cNvPr id="5" name="object 5"/>
            <p:cNvSpPr/>
            <p:nvPr/>
          </p:nvSpPr>
          <p:spPr>
            <a:xfrm>
              <a:off x="297180" y="979169"/>
              <a:ext cx="8550910" cy="2937510"/>
            </a:xfrm>
            <a:custGeom>
              <a:avLst/>
              <a:gdLst/>
              <a:ahLst/>
              <a:cxnLst/>
              <a:rect l="l" t="t" r="r" b="b"/>
              <a:pathLst>
                <a:path w="8550910" h="2937510">
                  <a:moveTo>
                    <a:pt x="16002" y="12"/>
                  </a:moveTo>
                  <a:lnTo>
                    <a:pt x="0" y="12"/>
                  </a:lnTo>
                  <a:lnTo>
                    <a:pt x="0" y="979182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16002" y="2937510"/>
                  </a:lnTo>
                  <a:lnTo>
                    <a:pt x="16002" y="1958340"/>
                  </a:lnTo>
                  <a:lnTo>
                    <a:pt x="16002" y="979182"/>
                  </a:lnTo>
                  <a:lnTo>
                    <a:pt x="16002" y="12"/>
                  </a:lnTo>
                  <a:close/>
                </a:path>
                <a:path w="8550910" h="2937510">
                  <a:moveTo>
                    <a:pt x="8550402" y="0"/>
                  </a:moveTo>
                  <a:lnTo>
                    <a:pt x="8534400" y="0"/>
                  </a:lnTo>
                  <a:lnTo>
                    <a:pt x="8534400" y="979170"/>
                  </a:lnTo>
                  <a:lnTo>
                    <a:pt x="8534400" y="1958340"/>
                  </a:lnTo>
                  <a:lnTo>
                    <a:pt x="8534400" y="2937510"/>
                  </a:lnTo>
                  <a:lnTo>
                    <a:pt x="8550402" y="2937510"/>
                  </a:lnTo>
                  <a:lnTo>
                    <a:pt x="8550402" y="1958340"/>
                  </a:lnTo>
                  <a:lnTo>
                    <a:pt x="8550402" y="979170"/>
                  </a:lnTo>
                  <a:lnTo>
                    <a:pt x="8550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91668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180" y="3916679"/>
              <a:ext cx="8550910" cy="979169"/>
            </a:xfrm>
            <a:custGeom>
              <a:avLst/>
              <a:gdLst/>
              <a:ahLst/>
              <a:cxnLst/>
              <a:rect l="l" t="t" r="r" b="b"/>
              <a:pathLst>
                <a:path w="8550910" h="979170">
                  <a:moveTo>
                    <a:pt x="16002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6002" y="979170"/>
                  </a:lnTo>
                  <a:lnTo>
                    <a:pt x="16002" y="0"/>
                  </a:lnTo>
                  <a:close/>
                </a:path>
                <a:path w="8550910" h="979170">
                  <a:moveTo>
                    <a:pt x="8550402" y="0"/>
                  </a:moveTo>
                  <a:lnTo>
                    <a:pt x="8534400" y="0"/>
                  </a:lnTo>
                  <a:lnTo>
                    <a:pt x="8534400" y="979170"/>
                  </a:lnTo>
                  <a:lnTo>
                    <a:pt x="8550402" y="979170"/>
                  </a:lnTo>
                  <a:lnTo>
                    <a:pt x="8550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958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180" y="4895849"/>
              <a:ext cx="8550910" cy="979169"/>
            </a:xfrm>
            <a:custGeom>
              <a:avLst/>
              <a:gdLst/>
              <a:ahLst/>
              <a:cxnLst/>
              <a:rect l="l" t="t" r="r" b="b"/>
              <a:pathLst>
                <a:path w="8550910" h="979170">
                  <a:moveTo>
                    <a:pt x="16002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6002" y="979170"/>
                  </a:lnTo>
                  <a:lnTo>
                    <a:pt x="16002" y="0"/>
                  </a:lnTo>
                  <a:close/>
                </a:path>
                <a:path w="8550910" h="979170">
                  <a:moveTo>
                    <a:pt x="8550402" y="0"/>
                  </a:moveTo>
                  <a:lnTo>
                    <a:pt x="8534400" y="0"/>
                  </a:lnTo>
                  <a:lnTo>
                    <a:pt x="8534400" y="979170"/>
                  </a:lnTo>
                  <a:lnTo>
                    <a:pt x="8550402" y="979170"/>
                  </a:lnTo>
                  <a:lnTo>
                    <a:pt x="8550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2740" y="775512"/>
            <a:ext cx="8342630" cy="42538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865"/>
              </a:spcBef>
            </a:pPr>
            <a:r>
              <a:rPr sz="1600" i="1" dirty="0">
                <a:latin typeface="Courier New"/>
                <a:cs typeface="Courier New"/>
              </a:rPr>
              <a:t>Fitness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produces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(fitness)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given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hypothesis</a:t>
            </a:r>
            <a:endParaRPr sz="16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770"/>
              </a:spcBef>
            </a:pPr>
            <a:r>
              <a:rPr sz="1600" i="1" dirty="0">
                <a:latin typeface="Courier New"/>
                <a:cs typeface="Courier New"/>
              </a:rPr>
              <a:t>θ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3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desired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fitness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value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(i.e.,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threshold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specifying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termination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condition)</a:t>
            </a:r>
            <a:endParaRPr sz="16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765"/>
              </a:spcBef>
            </a:pPr>
            <a:r>
              <a:rPr sz="1600" i="1" dirty="0">
                <a:latin typeface="Courier New"/>
                <a:cs typeface="Courier New"/>
              </a:rPr>
              <a:t>n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number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hypotheses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population</a:t>
            </a:r>
            <a:endParaRPr sz="16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770"/>
              </a:spcBef>
            </a:pPr>
            <a:r>
              <a:rPr sz="1600" i="1" dirty="0">
                <a:latin typeface="Courier New"/>
                <a:cs typeface="Courier New"/>
              </a:rPr>
              <a:t>r</a:t>
            </a:r>
            <a:r>
              <a:rPr sz="1575" i="1" baseline="-21164" dirty="0">
                <a:latin typeface="Courier New"/>
                <a:cs typeface="Courier New"/>
              </a:rPr>
              <a:t>co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percentage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population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influenced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crossover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operator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each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step</a:t>
            </a:r>
            <a:endParaRPr sz="16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770"/>
              </a:spcBef>
            </a:pPr>
            <a:r>
              <a:rPr sz="1600" i="1" dirty="0">
                <a:latin typeface="Courier New"/>
                <a:cs typeface="Courier New"/>
              </a:rPr>
              <a:t>r</a:t>
            </a:r>
            <a:r>
              <a:rPr sz="1575" i="1" baseline="-21164" dirty="0">
                <a:latin typeface="Courier New"/>
                <a:cs typeface="Courier New"/>
              </a:rPr>
              <a:t>mu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percentage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population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influenced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mutation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operator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each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step</a:t>
            </a:r>
            <a:endParaRPr sz="1600">
              <a:latin typeface="Arial"/>
              <a:cs typeface="Arial"/>
            </a:endParaRPr>
          </a:p>
          <a:p>
            <a:pPr marL="63500" marR="1273175">
              <a:lnSpc>
                <a:spcPct val="150000"/>
              </a:lnSpc>
              <a:spcBef>
                <a:spcPts val="1490"/>
              </a:spcBef>
            </a:pPr>
            <a:r>
              <a:rPr sz="1800" dirty="0">
                <a:latin typeface="Arial"/>
                <a:cs typeface="Arial"/>
              </a:rPr>
              <a:t>Initialize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population: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←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5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Arial"/>
                <a:cs typeface="Arial"/>
              </a:rPr>
              <a:t>hypotheses </a:t>
            </a:r>
            <a:r>
              <a:rPr sz="1800" dirty="0">
                <a:latin typeface="Arial"/>
                <a:cs typeface="Arial"/>
              </a:rPr>
              <a:t>Evaluate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initial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population.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Fitness(h) </a:t>
            </a:r>
            <a:r>
              <a:rPr sz="1800" spc="-45" dirty="0">
                <a:latin typeface="Times New Roman"/>
                <a:cs typeface="Times New Roman"/>
              </a:rPr>
              <a:t>while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(max</a:t>
            </a:r>
            <a:r>
              <a:rPr sz="1800" spc="-15" baseline="-20833" dirty="0">
                <a:latin typeface="Courier New"/>
                <a:cs typeface="Courier New"/>
              </a:rPr>
              <a:t>{h</a:t>
            </a:r>
            <a:r>
              <a:rPr sz="1800" spc="-15" baseline="-20833" dirty="0">
                <a:latin typeface="Symbol"/>
                <a:cs typeface="Symbol"/>
              </a:rPr>
              <a:t></a:t>
            </a:r>
            <a:r>
              <a:rPr sz="1800" spc="-15" baseline="-20833" dirty="0">
                <a:latin typeface="Courier New"/>
                <a:cs typeface="Courier New"/>
              </a:rPr>
              <a:t>H}</a:t>
            </a:r>
            <a:r>
              <a:rPr sz="1800" spc="-10" dirty="0">
                <a:latin typeface="Courier New"/>
                <a:cs typeface="Courier New"/>
              </a:rPr>
              <a:t>Fitness(h)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&lt;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θ)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545"/>
              </a:spcBef>
            </a:pPr>
            <a:r>
              <a:rPr sz="2700" spc="-15" baseline="-16975" dirty="0">
                <a:latin typeface="Courier New"/>
                <a:cs typeface="Courier New"/>
              </a:rPr>
              <a:t>H</a:t>
            </a:r>
            <a:r>
              <a:rPr sz="1200" spc="-10" dirty="0">
                <a:latin typeface="Courier New"/>
                <a:cs typeface="Courier New"/>
              </a:rPr>
              <a:t>next</a:t>
            </a:r>
            <a:r>
              <a:rPr sz="1200" spc="-210" dirty="0">
                <a:latin typeface="Courier New"/>
                <a:cs typeface="Courier New"/>
              </a:rPr>
              <a:t> </a:t>
            </a:r>
            <a:r>
              <a:rPr sz="2700" baseline="-16975" dirty="0">
                <a:latin typeface="Arial"/>
                <a:cs typeface="Arial"/>
              </a:rPr>
              <a:t>←</a:t>
            </a:r>
            <a:r>
              <a:rPr sz="2700" spc="-7" baseline="-16975" dirty="0">
                <a:latin typeface="Arial"/>
                <a:cs typeface="Arial"/>
              </a:rPr>
              <a:t> </a:t>
            </a:r>
            <a:r>
              <a:rPr sz="2700" spc="-75" baseline="-16975" dirty="0">
                <a:latin typeface="Symbol"/>
                <a:cs typeface="Symbol"/>
              </a:rPr>
              <a:t></a:t>
            </a:r>
            <a:endParaRPr sz="2700" baseline="-16975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Symbol"/>
              <a:cs typeface="Symbol"/>
            </a:endParaRPr>
          </a:p>
          <a:p>
            <a:pPr marL="349250">
              <a:lnSpc>
                <a:spcPct val="100000"/>
              </a:lnSpc>
              <a:tabLst>
                <a:tab pos="5772150" algn="l"/>
              </a:tabLst>
            </a:pPr>
            <a:r>
              <a:rPr sz="1800" b="1" spc="-10" dirty="0">
                <a:latin typeface="Arial"/>
                <a:cs typeface="Arial"/>
              </a:rPr>
              <a:t>Reproduction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(Replication)</a:t>
            </a:r>
            <a:r>
              <a:rPr sz="1800" spc="-10" dirty="0">
                <a:latin typeface="Arial"/>
                <a:cs typeface="Arial"/>
              </a:rPr>
              <a:t>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Probabilistically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select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1-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baseline="-20833" dirty="0">
                <a:latin typeface="Courier New"/>
                <a:cs typeface="Courier New"/>
              </a:rPr>
              <a:t>co</a:t>
            </a:r>
            <a:r>
              <a:rPr sz="1800" dirty="0">
                <a:latin typeface="Arial"/>
                <a:cs typeface="Arial"/>
              </a:rPr>
              <a:t>).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hypotheses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H</a:t>
            </a:r>
            <a:r>
              <a:rPr sz="1800" spc="-590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Courier New"/>
                <a:cs typeface="Courier New"/>
              </a:rPr>
              <a:t>H</a:t>
            </a:r>
            <a:r>
              <a:rPr sz="1800" spc="-15" baseline="25462" dirty="0">
                <a:latin typeface="Courier New"/>
                <a:cs typeface="Courier New"/>
              </a:rPr>
              <a:t>next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890" y="5058409"/>
            <a:ext cx="525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probability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selecting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hypothesis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</a:t>
            </a:r>
            <a:r>
              <a:rPr sz="1800" spc="-15" baseline="-20833" dirty="0">
                <a:latin typeface="Courier New"/>
                <a:cs typeface="Courier New"/>
              </a:rPr>
              <a:t>i</a:t>
            </a:r>
            <a:r>
              <a:rPr sz="1800" spc="-330" baseline="-20833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19138" y="5401817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7" y="0"/>
                </a:lnTo>
              </a:path>
            </a:pathLst>
          </a:custGeom>
          <a:ln w="9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05497" y="5385921"/>
            <a:ext cx="9080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i="1" spc="-5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2303" y="5370683"/>
            <a:ext cx="61594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i="1" spc="-50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1702" y="5081448"/>
            <a:ext cx="10490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i="1" dirty="0">
                <a:latin typeface="Times New Roman"/>
                <a:cs typeface="Times New Roman"/>
              </a:rPr>
              <a:t>Fitness(h</a:t>
            </a:r>
            <a:r>
              <a:rPr sz="1500" i="1" baseline="-25000" dirty="0">
                <a:latin typeface="Times New Roman"/>
                <a:cs typeface="Times New Roman"/>
              </a:rPr>
              <a:t>i</a:t>
            </a:r>
            <a:r>
              <a:rPr sz="1500" i="1" spc="44" baseline="-25000" dirty="0">
                <a:latin typeface="Times New Roman"/>
                <a:cs typeface="Times New Roman"/>
              </a:rPr>
              <a:t> </a:t>
            </a:r>
            <a:r>
              <a:rPr sz="1750" i="1" spc="-5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3651" y="5222423"/>
            <a:ext cx="6534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dirty="0">
                <a:latin typeface="Times New Roman"/>
                <a:cs typeface="Times New Roman"/>
              </a:rPr>
              <a:t>P(h</a:t>
            </a:r>
            <a:r>
              <a:rPr sz="1750" i="1" spc="85" dirty="0">
                <a:latin typeface="Times New Roman"/>
                <a:cs typeface="Times New Roman"/>
              </a:rPr>
              <a:t> </a:t>
            </a:r>
            <a:r>
              <a:rPr sz="1750" i="1" spc="-10" dirty="0">
                <a:latin typeface="Times New Roman"/>
                <a:cs typeface="Times New Roman"/>
              </a:rPr>
              <a:t>)</a:t>
            </a:r>
            <a:r>
              <a:rPr sz="1750" i="1" spc="-114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" y="61630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179" y="5875020"/>
            <a:ext cx="8550910" cy="229870"/>
          </a:xfrm>
          <a:custGeom>
            <a:avLst/>
            <a:gdLst/>
            <a:ahLst/>
            <a:cxnLst/>
            <a:rect l="l" t="t" r="r" b="b"/>
            <a:pathLst>
              <a:path w="8550910" h="229870">
                <a:moveTo>
                  <a:pt x="16002" y="213360"/>
                </a:moveTo>
                <a:lnTo>
                  <a:pt x="16002" y="0"/>
                </a:lnTo>
                <a:lnTo>
                  <a:pt x="0" y="0"/>
                </a:lnTo>
                <a:lnTo>
                  <a:pt x="0" y="229362"/>
                </a:lnTo>
                <a:lnTo>
                  <a:pt x="7620" y="229362"/>
                </a:lnTo>
                <a:lnTo>
                  <a:pt x="7620" y="213360"/>
                </a:lnTo>
                <a:lnTo>
                  <a:pt x="16002" y="213360"/>
                </a:lnTo>
                <a:close/>
              </a:path>
              <a:path w="8550910" h="229870">
                <a:moveTo>
                  <a:pt x="8542020" y="213360"/>
                </a:moveTo>
                <a:lnTo>
                  <a:pt x="7620" y="213360"/>
                </a:lnTo>
                <a:lnTo>
                  <a:pt x="16002" y="220980"/>
                </a:lnTo>
                <a:lnTo>
                  <a:pt x="16001" y="229362"/>
                </a:lnTo>
                <a:lnTo>
                  <a:pt x="8534400" y="229362"/>
                </a:lnTo>
                <a:lnTo>
                  <a:pt x="8534400" y="220980"/>
                </a:lnTo>
                <a:lnTo>
                  <a:pt x="8542020" y="213360"/>
                </a:lnTo>
                <a:close/>
              </a:path>
              <a:path w="8550910" h="229870">
                <a:moveTo>
                  <a:pt x="16001" y="229362"/>
                </a:moveTo>
                <a:lnTo>
                  <a:pt x="16002" y="220980"/>
                </a:lnTo>
                <a:lnTo>
                  <a:pt x="7620" y="213360"/>
                </a:lnTo>
                <a:lnTo>
                  <a:pt x="7620" y="229362"/>
                </a:lnTo>
                <a:lnTo>
                  <a:pt x="16001" y="229362"/>
                </a:lnTo>
                <a:close/>
              </a:path>
              <a:path w="8550910" h="229870">
                <a:moveTo>
                  <a:pt x="8550402" y="229362"/>
                </a:moveTo>
                <a:lnTo>
                  <a:pt x="8550402" y="0"/>
                </a:lnTo>
                <a:lnTo>
                  <a:pt x="8534400" y="0"/>
                </a:lnTo>
                <a:lnTo>
                  <a:pt x="8534400" y="213360"/>
                </a:lnTo>
                <a:lnTo>
                  <a:pt x="8542020" y="213360"/>
                </a:lnTo>
                <a:lnTo>
                  <a:pt x="8542020" y="229362"/>
                </a:lnTo>
                <a:lnTo>
                  <a:pt x="8550402" y="229362"/>
                </a:lnTo>
                <a:close/>
              </a:path>
              <a:path w="8550910" h="229870">
                <a:moveTo>
                  <a:pt x="8542020" y="229362"/>
                </a:moveTo>
                <a:lnTo>
                  <a:pt x="8542020" y="213360"/>
                </a:lnTo>
                <a:lnTo>
                  <a:pt x="8534400" y="220980"/>
                </a:lnTo>
                <a:lnTo>
                  <a:pt x="8534400" y="229362"/>
                </a:lnTo>
                <a:lnTo>
                  <a:pt x="8542020" y="229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94754" y="5366749"/>
            <a:ext cx="1353820" cy="6394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3900" baseline="-8547" dirty="0">
                <a:latin typeface="Symbol"/>
                <a:cs typeface="Symbol"/>
              </a:rPr>
              <a:t></a:t>
            </a:r>
            <a:r>
              <a:rPr sz="3900" spc="-457" baseline="-8547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Fitness(h</a:t>
            </a:r>
            <a:r>
              <a:rPr sz="1500" i="1" baseline="-25000" dirty="0">
                <a:latin typeface="Times New Roman"/>
                <a:cs typeface="Times New Roman"/>
              </a:rPr>
              <a:t>j</a:t>
            </a:r>
            <a:r>
              <a:rPr sz="1500" i="1" spc="337" baseline="-25000" dirty="0">
                <a:latin typeface="Times New Roman"/>
                <a:cs typeface="Times New Roman"/>
              </a:rPr>
              <a:t> </a:t>
            </a:r>
            <a:r>
              <a:rPr sz="1750" i="1" spc="-5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150"/>
              </a:spcBef>
            </a:pPr>
            <a:r>
              <a:rPr sz="1000" i="1" dirty="0">
                <a:latin typeface="Times New Roman"/>
                <a:cs typeface="Times New Roman"/>
              </a:rPr>
              <a:t>j</a:t>
            </a:r>
            <a:r>
              <a:rPr sz="1000" i="1" spc="-14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Symbol"/>
                <a:cs typeface="Symbol"/>
              </a:rPr>
              <a:t></a:t>
            </a:r>
            <a:r>
              <a:rPr sz="1000" spc="-2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6739" y="6288560"/>
            <a:ext cx="10483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60" dirty="0">
                <a:latin typeface="Times New Roman"/>
                <a:cs typeface="Times New Roman"/>
              </a:rPr>
              <a:t>Trí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i="1" spc="-40" dirty="0">
                <a:latin typeface="Times New Roman"/>
                <a:cs typeface="Times New Roman"/>
              </a:rPr>
              <a:t>tuệ</a:t>
            </a:r>
            <a:r>
              <a:rPr sz="1400" i="1" spc="-5" dirty="0">
                <a:latin typeface="Times New Roman"/>
                <a:cs typeface="Times New Roman"/>
              </a:rPr>
              <a:t> </a:t>
            </a:r>
            <a:r>
              <a:rPr sz="1400" i="1" spc="-125" dirty="0">
                <a:latin typeface="Times New Roman"/>
                <a:cs typeface="Times New Roman"/>
              </a:rPr>
              <a:t>nhân</a:t>
            </a:r>
            <a:r>
              <a:rPr sz="1400" i="1" spc="10" dirty="0">
                <a:latin typeface="Times New Roman"/>
                <a:cs typeface="Times New Roman"/>
              </a:rPr>
              <a:t> </a:t>
            </a:r>
            <a:r>
              <a:rPr sz="1400" i="1" spc="-50" dirty="0">
                <a:latin typeface="Times New Roman"/>
                <a:cs typeface="Times New Roman"/>
              </a:rPr>
              <a:t>tạo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79" y="373379"/>
            <a:ext cx="8398510" cy="605790"/>
          </a:xfrm>
          <a:custGeom>
            <a:avLst/>
            <a:gdLst/>
            <a:ahLst/>
            <a:cxnLst/>
            <a:rect l="l" t="t" r="r" b="b"/>
            <a:pathLst>
              <a:path w="8398510" h="605790">
                <a:moveTo>
                  <a:pt x="8398002" y="605790"/>
                </a:moveTo>
                <a:lnTo>
                  <a:pt x="8398002" y="0"/>
                </a:lnTo>
                <a:lnTo>
                  <a:pt x="0" y="0"/>
                </a:lnTo>
                <a:lnTo>
                  <a:pt x="0" y="605790"/>
                </a:lnTo>
                <a:lnTo>
                  <a:pt x="7619" y="605790"/>
                </a:lnTo>
                <a:lnTo>
                  <a:pt x="7619" y="16001"/>
                </a:lnTo>
                <a:lnTo>
                  <a:pt x="16001" y="7620"/>
                </a:lnTo>
                <a:lnTo>
                  <a:pt x="16001" y="16001"/>
                </a:lnTo>
                <a:lnTo>
                  <a:pt x="8382000" y="16002"/>
                </a:lnTo>
                <a:lnTo>
                  <a:pt x="8382000" y="7619"/>
                </a:lnTo>
                <a:lnTo>
                  <a:pt x="8389619" y="16002"/>
                </a:lnTo>
                <a:lnTo>
                  <a:pt x="8389619" y="605790"/>
                </a:lnTo>
                <a:lnTo>
                  <a:pt x="8398002" y="605790"/>
                </a:lnTo>
                <a:close/>
              </a:path>
              <a:path w="8398510" h="605790">
                <a:moveTo>
                  <a:pt x="16001" y="16001"/>
                </a:moveTo>
                <a:lnTo>
                  <a:pt x="16001" y="7620"/>
                </a:lnTo>
                <a:lnTo>
                  <a:pt x="7619" y="16001"/>
                </a:lnTo>
                <a:lnTo>
                  <a:pt x="16001" y="16001"/>
                </a:lnTo>
                <a:close/>
              </a:path>
              <a:path w="8398510" h="605790">
                <a:moveTo>
                  <a:pt x="16001" y="605790"/>
                </a:moveTo>
                <a:lnTo>
                  <a:pt x="16001" y="16001"/>
                </a:lnTo>
                <a:lnTo>
                  <a:pt x="7619" y="16001"/>
                </a:lnTo>
                <a:lnTo>
                  <a:pt x="7619" y="605790"/>
                </a:lnTo>
                <a:lnTo>
                  <a:pt x="16001" y="605790"/>
                </a:lnTo>
                <a:close/>
              </a:path>
              <a:path w="8398510" h="605790">
                <a:moveTo>
                  <a:pt x="8389619" y="16002"/>
                </a:moveTo>
                <a:lnTo>
                  <a:pt x="8382000" y="7619"/>
                </a:lnTo>
                <a:lnTo>
                  <a:pt x="8382000" y="16002"/>
                </a:lnTo>
                <a:lnTo>
                  <a:pt x="8389619" y="16002"/>
                </a:lnTo>
                <a:close/>
              </a:path>
              <a:path w="8398510" h="605790">
                <a:moveTo>
                  <a:pt x="8389619" y="605790"/>
                </a:moveTo>
                <a:lnTo>
                  <a:pt x="8389619" y="16002"/>
                </a:lnTo>
                <a:lnTo>
                  <a:pt x="8382000" y="16002"/>
                </a:lnTo>
                <a:lnTo>
                  <a:pt x="8382000" y="605790"/>
                </a:lnTo>
                <a:lnTo>
                  <a:pt x="8389619" y="605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" y="389636"/>
            <a:ext cx="3241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000000"/>
                </a:solidFill>
                <a:latin typeface="Arial"/>
                <a:cs typeface="Arial"/>
              </a:rPr>
              <a:t>GA</a:t>
            </a:r>
            <a:r>
              <a:rPr sz="2000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2000" spc="-10" dirty="0">
                <a:solidFill>
                  <a:srgbClr val="000000"/>
                </a:solidFill>
                <a:latin typeface="Courier New"/>
                <a:cs typeface="Courier New"/>
              </a:rPr>
              <a:t>Fitness</a:t>
            </a:r>
            <a:r>
              <a:rPr sz="2000" spc="-1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θ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sz="1950" baseline="-21367" dirty="0">
                <a:solidFill>
                  <a:srgbClr val="000000"/>
                </a:solidFill>
                <a:latin typeface="Courier New"/>
                <a:cs typeface="Courier New"/>
              </a:rPr>
              <a:t>co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sz="1950" spc="-30" baseline="-21367" dirty="0">
                <a:solidFill>
                  <a:srgbClr val="000000"/>
                </a:solidFill>
                <a:latin typeface="Courier New"/>
                <a:cs typeface="Courier New"/>
              </a:rPr>
              <a:t>mu</a:t>
            </a:r>
            <a:r>
              <a:rPr sz="2000" spc="-20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" y="979169"/>
            <a:ext cx="8398510" cy="2937510"/>
          </a:xfrm>
          <a:custGeom>
            <a:avLst/>
            <a:gdLst/>
            <a:ahLst/>
            <a:cxnLst/>
            <a:rect l="l" t="t" r="r" b="b"/>
            <a:pathLst>
              <a:path w="8398510" h="2937510">
                <a:moveTo>
                  <a:pt x="15989" y="979182"/>
                </a:moveTo>
                <a:lnTo>
                  <a:pt x="0" y="979182"/>
                </a:lnTo>
                <a:lnTo>
                  <a:pt x="0" y="1958340"/>
                </a:lnTo>
                <a:lnTo>
                  <a:pt x="0" y="2937510"/>
                </a:lnTo>
                <a:lnTo>
                  <a:pt x="15989" y="2937510"/>
                </a:lnTo>
                <a:lnTo>
                  <a:pt x="15989" y="1958340"/>
                </a:lnTo>
                <a:lnTo>
                  <a:pt x="15989" y="979182"/>
                </a:lnTo>
                <a:close/>
              </a:path>
              <a:path w="8398510" h="2937510">
                <a:moveTo>
                  <a:pt x="15989" y="0"/>
                </a:moveTo>
                <a:lnTo>
                  <a:pt x="0" y="0"/>
                </a:lnTo>
                <a:lnTo>
                  <a:pt x="0" y="979170"/>
                </a:lnTo>
                <a:lnTo>
                  <a:pt x="15989" y="979170"/>
                </a:lnTo>
                <a:lnTo>
                  <a:pt x="15989" y="0"/>
                </a:lnTo>
                <a:close/>
              </a:path>
              <a:path w="8398510" h="2937510">
                <a:moveTo>
                  <a:pt x="8398002" y="0"/>
                </a:moveTo>
                <a:lnTo>
                  <a:pt x="8382000" y="0"/>
                </a:lnTo>
                <a:lnTo>
                  <a:pt x="8382000" y="979170"/>
                </a:lnTo>
                <a:lnTo>
                  <a:pt x="8382000" y="1958340"/>
                </a:lnTo>
                <a:lnTo>
                  <a:pt x="8382000" y="2937510"/>
                </a:lnTo>
                <a:lnTo>
                  <a:pt x="8398002" y="2937510"/>
                </a:lnTo>
                <a:lnTo>
                  <a:pt x="8398002" y="1958340"/>
                </a:lnTo>
                <a:lnTo>
                  <a:pt x="8398002" y="979170"/>
                </a:lnTo>
                <a:lnTo>
                  <a:pt x="8398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1147" y="3819462"/>
            <a:ext cx="508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0" dirty="0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916679"/>
            <a:ext cx="9144000" cy="1958339"/>
            <a:chOff x="0" y="3916679"/>
            <a:chExt cx="9144000" cy="1958339"/>
          </a:xfrm>
        </p:grpSpPr>
        <p:sp>
          <p:nvSpPr>
            <p:cNvPr id="7" name="object 7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380" y="3916679"/>
              <a:ext cx="8398510" cy="1958339"/>
            </a:xfrm>
            <a:custGeom>
              <a:avLst/>
              <a:gdLst/>
              <a:ahLst/>
              <a:cxnLst/>
              <a:rect l="l" t="t" r="r" b="b"/>
              <a:pathLst>
                <a:path w="8398510" h="1958339">
                  <a:moveTo>
                    <a:pt x="16002" y="979170"/>
                  </a:moveTo>
                  <a:lnTo>
                    <a:pt x="15989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6002" y="1958340"/>
                  </a:lnTo>
                  <a:lnTo>
                    <a:pt x="16002" y="979170"/>
                  </a:lnTo>
                  <a:close/>
                </a:path>
                <a:path w="8398510" h="1958339">
                  <a:moveTo>
                    <a:pt x="8398002" y="0"/>
                  </a:moveTo>
                  <a:lnTo>
                    <a:pt x="8382000" y="0"/>
                  </a:lnTo>
                  <a:lnTo>
                    <a:pt x="8382000" y="979170"/>
                  </a:lnTo>
                  <a:lnTo>
                    <a:pt x="8382000" y="1958340"/>
                  </a:lnTo>
                  <a:lnTo>
                    <a:pt x="8398002" y="1958340"/>
                  </a:lnTo>
                  <a:lnTo>
                    <a:pt x="8398002" y="979170"/>
                  </a:lnTo>
                  <a:lnTo>
                    <a:pt x="8398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1640" y="767588"/>
            <a:ext cx="8221980" cy="494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1510"/>
              </a:spcBef>
            </a:pPr>
            <a:r>
              <a:rPr sz="1800" b="1" spc="-10" dirty="0">
                <a:latin typeface="Arial"/>
                <a:cs typeface="Arial"/>
              </a:rPr>
              <a:t>Crossover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735965" marR="4318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Arial"/>
                <a:cs typeface="Arial"/>
              </a:rPr>
              <a:t>Probabilistically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select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baseline="-20833" dirty="0">
                <a:latin typeface="Courier New"/>
                <a:cs typeface="Courier New"/>
              </a:rPr>
              <a:t>co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dirty="0">
                <a:latin typeface="Courier New"/>
                <a:cs typeface="Courier New"/>
              </a:rPr>
              <a:t>2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4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pairs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hypotheses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according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probability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computation </a:t>
            </a:r>
            <a:r>
              <a:rPr sz="1800" spc="-10" dirty="0">
                <a:latin typeface="Courier New"/>
                <a:cs typeface="Courier New"/>
              </a:rPr>
              <a:t>P(h</a:t>
            </a:r>
            <a:r>
              <a:rPr sz="1800" spc="-15" baseline="-20833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)</a:t>
            </a:r>
            <a:r>
              <a:rPr sz="1800" spc="-59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above.</a:t>
            </a:r>
            <a:endParaRPr sz="1800">
              <a:latin typeface="Arial"/>
              <a:cs typeface="Arial"/>
            </a:endParaRPr>
          </a:p>
          <a:p>
            <a:pPr marL="735965" marR="29273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pair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baseline="-20833" dirty="0">
                <a:latin typeface="Courier New"/>
                <a:cs typeface="Courier New"/>
              </a:rPr>
              <a:t>i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baseline="-20833" dirty="0">
                <a:latin typeface="Courier New"/>
                <a:cs typeface="Courier New"/>
              </a:rPr>
              <a:t>j</a:t>
            </a:r>
            <a:r>
              <a:rPr sz="1800" dirty="0">
                <a:latin typeface="Arial"/>
                <a:cs typeface="Arial"/>
              </a:rPr>
              <a:t>),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offspring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(i.e.,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children)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0" dirty="0">
                <a:latin typeface="Arial"/>
                <a:cs typeface="Arial"/>
              </a:rPr>
              <a:t> applying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crossover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operator.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offspring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</a:t>
            </a:r>
            <a:r>
              <a:rPr sz="1800" spc="-15" baseline="25462" dirty="0">
                <a:latin typeface="Courier New"/>
                <a:cs typeface="Courier New"/>
              </a:rPr>
              <a:t>next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1205"/>
              </a:spcBef>
            </a:pPr>
            <a:r>
              <a:rPr sz="1800" b="1" spc="-10" dirty="0">
                <a:latin typeface="Arial"/>
                <a:cs typeface="Arial"/>
              </a:rPr>
              <a:t>Mutation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736600">
              <a:lnSpc>
                <a:spcPct val="100000"/>
              </a:lnSpc>
              <a:spcBef>
                <a:spcPts val="305"/>
              </a:spcBef>
              <a:tabLst>
                <a:tab pos="2297430" algn="l"/>
              </a:tabLst>
            </a:pPr>
            <a:r>
              <a:rPr sz="1800" dirty="0">
                <a:latin typeface="Arial"/>
                <a:cs typeface="Arial"/>
              </a:rPr>
              <a:t>Select</a:t>
            </a:r>
            <a:r>
              <a:rPr sz="1800" spc="459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spc="-15" baseline="-20833" dirty="0">
                <a:latin typeface="Courier New"/>
                <a:cs typeface="Courier New"/>
              </a:rPr>
              <a:t>mu</a:t>
            </a:r>
            <a:r>
              <a:rPr sz="1800" spc="-10" dirty="0">
                <a:latin typeface="Arial"/>
                <a:cs typeface="Arial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	hypotheses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baseline="25462" dirty="0">
                <a:latin typeface="Courier New"/>
                <a:cs typeface="Courier New"/>
              </a:rPr>
              <a:t>next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uniform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probability.</a:t>
            </a:r>
            <a:endParaRPr sz="1800">
              <a:latin typeface="Arial"/>
              <a:cs typeface="Arial"/>
            </a:endParaRPr>
          </a:p>
          <a:p>
            <a:pPr marL="736600" marR="6223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selected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hypothesis,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invert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chosen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(i.e.,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1,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hypothesis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representation.</a:t>
            </a:r>
            <a:endParaRPr sz="1800">
              <a:latin typeface="Arial"/>
              <a:cs typeface="Arial"/>
            </a:endParaRPr>
          </a:p>
          <a:p>
            <a:pPr marL="336550">
              <a:lnSpc>
                <a:spcPct val="100000"/>
              </a:lnSpc>
              <a:spcBef>
                <a:spcPts val="950"/>
              </a:spcBef>
              <a:tabLst>
                <a:tab pos="3701415" algn="l"/>
              </a:tabLst>
            </a:pPr>
            <a:r>
              <a:rPr sz="1800" dirty="0">
                <a:latin typeface="Arial"/>
                <a:cs typeface="Arial"/>
              </a:rPr>
              <a:t>Producing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next</a:t>
            </a:r>
            <a:r>
              <a:rPr sz="1800" b="1" spc="-10" dirty="0">
                <a:latin typeface="Arial"/>
                <a:cs typeface="Arial"/>
              </a:rPr>
              <a:t> generation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←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</a:t>
            </a:r>
            <a:r>
              <a:rPr sz="1800" spc="-15" baseline="25462" dirty="0">
                <a:latin typeface="Courier New"/>
                <a:cs typeface="Courier New"/>
              </a:rPr>
              <a:t>next</a:t>
            </a:r>
            <a:endParaRPr sz="1800" baseline="25462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latin typeface="Arial"/>
                <a:cs typeface="Arial"/>
              </a:rPr>
              <a:t>Evaluate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population.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Fitness(h)</a:t>
            </a:r>
            <a:endParaRPr sz="18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while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50"/>
              </a:spcBef>
            </a:pP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Courier New"/>
                <a:cs typeface="Courier New"/>
              </a:rPr>
              <a:t>argmax</a:t>
            </a:r>
            <a:r>
              <a:rPr sz="1800" spc="-15" baseline="-20833" dirty="0">
                <a:latin typeface="Courier New"/>
                <a:cs typeface="Courier New"/>
              </a:rPr>
              <a:t>{h</a:t>
            </a:r>
            <a:r>
              <a:rPr sz="1800" spc="-15" baseline="-20833" dirty="0">
                <a:latin typeface="Symbol"/>
                <a:cs typeface="Symbol"/>
              </a:rPr>
              <a:t></a:t>
            </a:r>
            <a:r>
              <a:rPr sz="1800" spc="-15" baseline="-20833" dirty="0">
                <a:latin typeface="Courier New"/>
                <a:cs typeface="Courier New"/>
              </a:rPr>
              <a:t>H}</a:t>
            </a:r>
            <a:r>
              <a:rPr sz="1800" spc="-10" dirty="0">
                <a:latin typeface="Courier New"/>
                <a:cs typeface="Courier New"/>
              </a:rPr>
              <a:t>Fitness(h)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61630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379" y="5875020"/>
            <a:ext cx="8398510" cy="77470"/>
          </a:xfrm>
          <a:custGeom>
            <a:avLst/>
            <a:gdLst/>
            <a:ahLst/>
            <a:cxnLst/>
            <a:rect l="l" t="t" r="r" b="b"/>
            <a:pathLst>
              <a:path w="8398510" h="77470">
                <a:moveTo>
                  <a:pt x="16002" y="60960"/>
                </a:moveTo>
                <a:lnTo>
                  <a:pt x="16002" y="0"/>
                </a:lnTo>
                <a:lnTo>
                  <a:pt x="0" y="0"/>
                </a:lnTo>
                <a:lnTo>
                  <a:pt x="0" y="76962"/>
                </a:lnTo>
                <a:lnTo>
                  <a:pt x="7619" y="76962"/>
                </a:lnTo>
                <a:lnTo>
                  <a:pt x="7620" y="60960"/>
                </a:lnTo>
                <a:lnTo>
                  <a:pt x="16002" y="60960"/>
                </a:lnTo>
                <a:close/>
              </a:path>
              <a:path w="8398510" h="77470">
                <a:moveTo>
                  <a:pt x="8389620" y="60959"/>
                </a:moveTo>
                <a:lnTo>
                  <a:pt x="7620" y="60960"/>
                </a:lnTo>
                <a:lnTo>
                  <a:pt x="16002" y="68580"/>
                </a:lnTo>
                <a:lnTo>
                  <a:pt x="16001" y="76962"/>
                </a:lnTo>
                <a:lnTo>
                  <a:pt x="8382000" y="76962"/>
                </a:lnTo>
                <a:lnTo>
                  <a:pt x="8382000" y="68579"/>
                </a:lnTo>
                <a:lnTo>
                  <a:pt x="8389620" y="60959"/>
                </a:lnTo>
                <a:close/>
              </a:path>
              <a:path w="8398510" h="77470">
                <a:moveTo>
                  <a:pt x="16001" y="76962"/>
                </a:moveTo>
                <a:lnTo>
                  <a:pt x="16002" y="68580"/>
                </a:lnTo>
                <a:lnTo>
                  <a:pt x="7620" y="60960"/>
                </a:lnTo>
                <a:lnTo>
                  <a:pt x="7619" y="76962"/>
                </a:lnTo>
                <a:lnTo>
                  <a:pt x="16001" y="76962"/>
                </a:lnTo>
                <a:close/>
              </a:path>
              <a:path w="8398510" h="77470">
                <a:moveTo>
                  <a:pt x="8398002" y="76962"/>
                </a:moveTo>
                <a:lnTo>
                  <a:pt x="8398002" y="0"/>
                </a:lnTo>
                <a:lnTo>
                  <a:pt x="8382000" y="0"/>
                </a:lnTo>
                <a:lnTo>
                  <a:pt x="8382000" y="60959"/>
                </a:lnTo>
                <a:lnTo>
                  <a:pt x="8389620" y="60959"/>
                </a:lnTo>
                <a:lnTo>
                  <a:pt x="8389620" y="76962"/>
                </a:lnTo>
                <a:lnTo>
                  <a:pt x="8398002" y="76962"/>
                </a:lnTo>
                <a:close/>
              </a:path>
              <a:path w="8398510" h="77470">
                <a:moveTo>
                  <a:pt x="8389620" y="76962"/>
                </a:moveTo>
                <a:lnTo>
                  <a:pt x="8389620" y="60959"/>
                </a:lnTo>
                <a:lnTo>
                  <a:pt x="8382000" y="68579"/>
                </a:lnTo>
                <a:lnTo>
                  <a:pt x="8382000" y="76962"/>
                </a:lnTo>
                <a:lnTo>
                  <a:pt x="8389620" y="7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6739" y="6288560"/>
            <a:ext cx="10483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60" dirty="0">
                <a:latin typeface="Times New Roman"/>
                <a:cs typeface="Times New Roman"/>
              </a:rPr>
              <a:t>Trí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i="1" spc="-40" dirty="0">
                <a:latin typeface="Times New Roman"/>
                <a:cs typeface="Times New Roman"/>
              </a:rPr>
              <a:t>tuệ</a:t>
            </a:r>
            <a:r>
              <a:rPr sz="1400" i="1" spc="-5" dirty="0">
                <a:latin typeface="Times New Roman"/>
                <a:cs typeface="Times New Roman"/>
              </a:rPr>
              <a:t> </a:t>
            </a:r>
            <a:r>
              <a:rPr sz="1400" i="1" spc="-125" dirty="0">
                <a:latin typeface="Times New Roman"/>
                <a:cs typeface="Times New Roman"/>
              </a:rPr>
              <a:t>nhân</a:t>
            </a:r>
            <a:r>
              <a:rPr sz="1400" i="1" spc="10" dirty="0">
                <a:latin typeface="Times New Roman"/>
                <a:cs typeface="Times New Roman"/>
              </a:rPr>
              <a:t> </a:t>
            </a:r>
            <a:r>
              <a:rPr sz="1400" i="1" spc="-50" dirty="0">
                <a:latin typeface="Times New Roman"/>
                <a:cs typeface="Times New Roman"/>
              </a:rPr>
              <a:t>tạo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787265" algn="l"/>
              </a:tabLst>
            </a:pPr>
            <a:r>
              <a:rPr dirty="0">
                <a:latin typeface="Times New Roman"/>
                <a:cs typeface="Times New Roman"/>
              </a:rPr>
              <a:t>Giải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thuật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truyền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Minh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họa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19" y="1604772"/>
            <a:ext cx="8082533" cy="31943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19" y="5799835"/>
            <a:ext cx="23495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Courier New"/>
                <a:cs typeface="Courier New"/>
              </a:rPr>
              <a:t>[Duda</a:t>
            </a:r>
            <a:r>
              <a:rPr sz="1600" i="1" spc="-35" dirty="0">
                <a:latin typeface="Courier New"/>
                <a:cs typeface="Courier New"/>
              </a:rPr>
              <a:t> </a:t>
            </a:r>
            <a:r>
              <a:rPr sz="1600" i="1" dirty="0">
                <a:latin typeface="Courier New"/>
                <a:cs typeface="Courier New"/>
              </a:rPr>
              <a:t>et</a:t>
            </a:r>
            <a:r>
              <a:rPr sz="1600" i="1" spc="-30" dirty="0">
                <a:latin typeface="Courier New"/>
                <a:cs typeface="Courier New"/>
              </a:rPr>
              <a:t> </a:t>
            </a:r>
            <a:r>
              <a:rPr sz="1600" i="1" dirty="0">
                <a:latin typeface="Courier New"/>
                <a:cs typeface="Courier New"/>
              </a:rPr>
              <a:t>al.,</a:t>
            </a:r>
            <a:r>
              <a:rPr sz="1600" i="1" spc="-30" dirty="0">
                <a:latin typeface="Courier New"/>
                <a:cs typeface="Courier New"/>
              </a:rPr>
              <a:t> </a:t>
            </a:r>
            <a:r>
              <a:rPr sz="1600" i="1" spc="-10" dirty="0">
                <a:latin typeface="Courier New"/>
                <a:cs typeface="Courier New"/>
              </a:rPr>
              <a:t>2000]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spc="-105" dirty="0">
                <a:latin typeface="Times New Roman"/>
                <a:cs typeface="Times New Roman"/>
              </a:rPr>
              <a:t>Các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tử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truyền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19477" y="3810318"/>
            <a:ext cx="105727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975994" algn="l"/>
              </a:tabLst>
            </a:pPr>
            <a:r>
              <a:rPr sz="1800" spc="-50" dirty="0">
                <a:latin typeface="Arial"/>
                <a:cs typeface="Arial"/>
              </a:rPr>
              <a:t>“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9166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640" y="1244599"/>
            <a:ext cx="8239125" cy="482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17780" indent="-17081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22250" algn="l"/>
              </a:tabLst>
            </a:pPr>
            <a:r>
              <a:rPr sz="2200" dirty="0">
                <a:latin typeface="Arial"/>
                <a:cs typeface="Arial"/>
              </a:rPr>
              <a:t>3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toán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tử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truyền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được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dụng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để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sinh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thể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cháu 	</a:t>
            </a:r>
            <a:r>
              <a:rPr sz="2200" dirty="0">
                <a:latin typeface="Arial"/>
                <a:cs typeface="Arial"/>
              </a:rPr>
              <a:t>(offspring)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thế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hệ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tiếp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theo</a:t>
            </a:r>
            <a:endParaRPr sz="2200">
              <a:latin typeface="Arial"/>
              <a:cs typeface="Arial"/>
            </a:endParaRPr>
          </a:p>
          <a:p>
            <a:pPr marL="679450" marR="45720" lvl="1" indent="-171450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Char char="•"/>
              <a:tabLst>
                <a:tab pos="679450" algn="l"/>
              </a:tabLst>
            </a:pPr>
            <a:r>
              <a:rPr sz="1800" dirty="0">
                <a:latin typeface="Arial"/>
                <a:cs typeface="Arial"/>
              </a:rPr>
              <a:t>Nhưng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chỉ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toán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tử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ghép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crossover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đột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biến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mutation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tạo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nên </a:t>
            </a:r>
            <a:r>
              <a:rPr sz="1800" dirty="0">
                <a:latin typeface="Arial"/>
                <a:cs typeface="Arial"/>
              </a:rPr>
              <a:t>sự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đổi</a:t>
            </a:r>
            <a:endParaRPr sz="1800">
              <a:latin typeface="Arial"/>
              <a:cs typeface="Arial"/>
            </a:endParaRPr>
          </a:p>
          <a:p>
            <a:pPr marL="221615" indent="-170815">
              <a:lnSpc>
                <a:spcPct val="100000"/>
              </a:lnSpc>
              <a:spcBef>
                <a:spcPts val="104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21615" algn="l"/>
              </a:tabLst>
            </a:pPr>
            <a:r>
              <a:rPr sz="2200" b="1" dirty="0">
                <a:latin typeface="Arial"/>
                <a:cs typeface="Arial"/>
              </a:rPr>
              <a:t>Tái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sản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xuất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(Reproduction)</a:t>
            </a:r>
            <a:endParaRPr sz="22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3B822F"/>
                </a:solidFill>
                <a:latin typeface="Arial"/>
                <a:cs typeface="Arial"/>
              </a:rPr>
              <a:t>→</a:t>
            </a:r>
            <a:r>
              <a:rPr sz="1800" spc="-20" dirty="0">
                <a:solidFill>
                  <a:srgbClr val="3B822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giả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giữ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lại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không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thay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đổi</a:t>
            </a:r>
            <a:r>
              <a:rPr sz="1800" u="none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21615" indent="-170815">
              <a:lnSpc>
                <a:spcPct val="100000"/>
              </a:lnSpc>
              <a:spcBef>
                <a:spcPts val="52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21615" algn="l"/>
              </a:tabLst>
            </a:pPr>
            <a:r>
              <a:rPr sz="2200" b="1" dirty="0">
                <a:latin typeface="Arial"/>
                <a:cs typeface="Arial"/>
              </a:rPr>
              <a:t>Lai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ghép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(Crossover)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để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sinh</a:t>
            </a:r>
            <a:r>
              <a:rPr sz="22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22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cá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thể</a:t>
            </a:r>
            <a:r>
              <a:rPr sz="22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mới</a:t>
            </a:r>
            <a:endParaRPr sz="22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3B822F"/>
                </a:solidFill>
                <a:latin typeface="Arial"/>
                <a:cs typeface="Arial"/>
              </a:rPr>
              <a:t>→</a:t>
            </a:r>
            <a:r>
              <a:rPr sz="1800" spc="-15" dirty="0">
                <a:solidFill>
                  <a:srgbClr val="3B822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Ghép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phối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hợp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mẹ</a:t>
            </a:r>
            <a:endParaRPr sz="1800">
              <a:latin typeface="Arial"/>
              <a:cs typeface="Arial"/>
            </a:endParaRPr>
          </a:p>
          <a:p>
            <a:pPr marL="678815" lvl="1" indent="-17081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Char char="•"/>
              <a:tabLst>
                <a:tab pos="678815" algn="l"/>
              </a:tabLst>
            </a:pPr>
            <a:r>
              <a:rPr sz="1800" dirty="0">
                <a:latin typeface="Arial"/>
                <a:cs typeface="Arial"/>
              </a:rPr>
              <a:t>Điểm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ghép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chọn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ngẫu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nhiên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(trên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chiều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dài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nhiễm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sắc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thể)</a:t>
            </a:r>
            <a:endParaRPr sz="1800">
              <a:latin typeface="Arial"/>
              <a:cs typeface="Arial"/>
            </a:endParaRPr>
          </a:p>
          <a:p>
            <a:pPr marL="679450" marR="255270" lvl="1" indent="-171450">
              <a:lnSpc>
                <a:spcPct val="100000"/>
              </a:lnSpc>
              <a:spcBef>
                <a:spcPts val="305"/>
              </a:spcBef>
              <a:buClr>
                <a:srgbClr val="3B822F"/>
              </a:buClr>
              <a:buChar char="•"/>
              <a:tabLst>
                <a:tab pos="679450" algn="l"/>
              </a:tabLst>
            </a:pPr>
            <a:r>
              <a:rPr sz="1800" dirty="0">
                <a:latin typeface="Arial"/>
                <a:cs typeface="Arial"/>
              </a:rPr>
              <a:t>Phần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đầu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tiên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nhiễm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sắc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</a:t>
            </a:r>
            <a:r>
              <a:rPr sz="1800" spc="-15" baseline="-20833" dirty="0">
                <a:latin typeface="Courier New"/>
                <a:cs typeface="Courier New"/>
              </a:rPr>
              <a:t>i</a:t>
            </a:r>
            <a:r>
              <a:rPr sz="1800" spc="-337" baseline="-20833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ghép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với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phần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nhiễm </a:t>
            </a:r>
            <a:r>
              <a:rPr sz="1800" dirty="0">
                <a:latin typeface="Arial"/>
                <a:cs typeface="Arial"/>
              </a:rPr>
              <a:t>sắc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baseline="-20833" dirty="0">
                <a:latin typeface="Courier New"/>
                <a:cs typeface="Courier New"/>
              </a:rPr>
              <a:t>j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ngược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lại,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để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nhiễm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sắc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mới</a:t>
            </a:r>
            <a:endParaRPr sz="1800">
              <a:latin typeface="Arial"/>
              <a:cs typeface="Arial"/>
            </a:endParaRPr>
          </a:p>
          <a:p>
            <a:pPr marL="221615" indent="-170815">
              <a:lnSpc>
                <a:spcPct val="100000"/>
              </a:lnSpc>
              <a:spcBef>
                <a:spcPts val="64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21615" algn="l"/>
              </a:tabLst>
            </a:pPr>
            <a:r>
              <a:rPr sz="2200" b="1" dirty="0">
                <a:latin typeface="Arial"/>
                <a:cs typeface="Arial"/>
              </a:rPr>
              <a:t>Đột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biến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(Mutation)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để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sinh</a:t>
            </a:r>
            <a:r>
              <a:rPr sz="22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22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cá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thể</a:t>
            </a:r>
            <a:r>
              <a:rPr sz="22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mới</a:t>
            </a:r>
            <a:endParaRPr sz="22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3B822F"/>
                </a:solidFill>
                <a:latin typeface="Arial"/>
                <a:cs typeface="Arial"/>
              </a:rPr>
              <a:t>→</a:t>
            </a:r>
            <a:r>
              <a:rPr sz="1800" dirty="0">
                <a:latin typeface="Arial"/>
                <a:cs typeface="Arial"/>
              </a:rPr>
              <a:t>Chọn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ngẫu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nhiên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nhiễm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sắc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đổi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(0→1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1→0)</a:t>
            </a:r>
            <a:endParaRPr sz="1800">
              <a:latin typeface="Arial"/>
              <a:cs typeface="Arial"/>
            </a:endParaRPr>
          </a:p>
          <a:p>
            <a:pPr marL="678815" lvl="1" indent="-17081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678815" algn="l"/>
              </a:tabLst>
            </a:pPr>
            <a:r>
              <a:rPr sz="1800" dirty="0">
                <a:latin typeface="Arial"/>
                <a:cs typeface="Arial"/>
              </a:rPr>
              <a:t>Chỉ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tạo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nên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đổi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nhỏ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ngẫu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nhiên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đối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với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mẹ!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5085080" algn="l"/>
              </a:tabLst>
            </a:pPr>
            <a:r>
              <a:rPr spc="-105" dirty="0">
                <a:latin typeface="Times New Roman"/>
                <a:cs typeface="Times New Roman"/>
              </a:rPr>
              <a:t>Các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tử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truyền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0" dirty="0">
                <a:latin typeface="Times New Roman"/>
                <a:cs typeface="Times New Roman"/>
              </a:rPr>
              <a:t>Ví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9227" y="1322323"/>
            <a:ext cx="17868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Cha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mẹ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Thế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hệ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hiện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tại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2511" y="1322323"/>
            <a:ext cx="1583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 marR="5080" indent="-1454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cháu–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Thế </a:t>
            </a:r>
            <a:r>
              <a:rPr sz="1800" dirty="0">
                <a:latin typeface="Arial"/>
                <a:cs typeface="Arial"/>
              </a:rPr>
              <a:t>hệ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tiếp</a:t>
            </a:r>
            <a:r>
              <a:rPr sz="1800" b="1" spc="-20" dirty="0">
                <a:latin typeface="Arial"/>
                <a:cs typeface="Arial"/>
              </a:rPr>
              <a:t> theo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7627" y="1371600"/>
            <a:ext cx="10160" cy="586740"/>
          </a:xfrm>
          <a:custGeom>
            <a:avLst/>
            <a:gdLst/>
            <a:ahLst/>
            <a:cxnLst/>
            <a:rect l="l" t="t" r="r" b="b"/>
            <a:pathLst>
              <a:path w="10160" h="586739">
                <a:moveTo>
                  <a:pt x="9906" y="586739"/>
                </a:moveTo>
                <a:lnTo>
                  <a:pt x="9906" y="0"/>
                </a:lnTo>
                <a:lnTo>
                  <a:pt x="0" y="0"/>
                </a:lnTo>
                <a:lnTo>
                  <a:pt x="0" y="586739"/>
                </a:lnTo>
                <a:lnTo>
                  <a:pt x="9906" y="586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47620" y="2732023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11101</a:t>
            </a:r>
            <a:r>
              <a:rPr sz="1800" u="none" spc="-25" dirty="0">
                <a:solidFill>
                  <a:srgbClr val="0000FF"/>
                </a:solidFill>
                <a:latin typeface="Arial"/>
                <a:cs typeface="Arial"/>
              </a:rPr>
              <a:t>001000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2419" y="2732023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11101</a:t>
            </a:r>
            <a:r>
              <a:rPr sz="18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010101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958339"/>
            <a:ext cx="9144000" cy="1958339"/>
            <a:chOff x="0" y="1958339"/>
            <a:chExt cx="9144000" cy="1958339"/>
          </a:xfrm>
        </p:grpSpPr>
        <p:sp>
          <p:nvSpPr>
            <p:cNvPr id="9" name="object 9"/>
            <p:cNvSpPr/>
            <p:nvPr/>
          </p:nvSpPr>
          <p:spPr>
            <a:xfrm>
              <a:off x="838200" y="1958339"/>
              <a:ext cx="7467600" cy="979169"/>
            </a:xfrm>
            <a:custGeom>
              <a:avLst/>
              <a:gdLst/>
              <a:ahLst/>
              <a:cxnLst/>
              <a:rect l="l" t="t" r="r" b="b"/>
              <a:pathLst>
                <a:path w="7467600" h="979169">
                  <a:moveTo>
                    <a:pt x="3214370" y="979170"/>
                  </a:moveTo>
                  <a:lnTo>
                    <a:pt x="3208782" y="970788"/>
                  </a:lnTo>
                  <a:lnTo>
                    <a:pt x="3195231" y="979170"/>
                  </a:lnTo>
                  <a:lnTo>
                    <a:pt x="3214370" y="979170"/>
                  </a:lnTo>
                  <a:close/>
                </a:path>
                <a:path w="7467600" h="979169">
                  <a:moveTo>
                    <a:pt x="5791200" y="975360"/>
                  </a:moveTo>
                  <a:lnTo>
                    <a:pt x="5706618" y="970788"/>
                  </a:lnTo>
                  <a:lnTo>
                    <a:pt x="5710161" y="979170"/>
                  </a:lnTo>
                  <a:lnTo>
                    <a:pt x="5787999" y="979170"/>
                  </a:lnTo>
                  <a:lnTo>
                    <a:pt x="5791200" y="975360"/>
                  </a:lnTo>
                  <a:close/>
                </a:path>
                <a:path w="7467600" h="979169">
                  <a:moveTo>
                    <a:pt x="7467600" y="94488"/>
                  </a:moveTo>
                  <a:lnTo>
                    <a:pt x="1529334" y="94488"/>
                  </a:lnTo>
                  <a:lnTo>
                    <a:pt x="1529334" y="0"/>
                  </a:lnTo>
                  <a:lnTo>
                    <a:pt x="1519428" y="0"/>
                  </a:lnTo>
                  <a:lnTo>
                    <a:pt x="1519428" y="94488"/>
                  </a:lnTo>
                  <a:lnTo>
                    <a:pt x="0" y="94488"/>
                  </a:lnTo>
                  <a:lnTo>
                    <a:pt x="0" y="104394"/>
                  </a:lnTo>
                  <a:lnTo>
                    <a:pt x="1519428" y="104394"/>
                  </a:lnTo>
                  <a:lnTo>
                    <a:pt x="1519428" y="979170"/>
                  </a:lnTo>
                  <a:lnTo>
                    <a:pt x="1529334" y="979170"/>
                  </a:lnTo>
                  <a:lnTo>
                    <a:pt x="1529334" y="104394"/>
                  </a:lnTo>
                  <a:lnTo>
                    <a:pt x="7467600" y="104394"/>
                  </a:lnTo>
                  <a:lnTo>
                    <a:pt x="7467600" y="94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6419" y="2122423"/>
            <a:ext cx="140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Tái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sản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xuất</a:t>
            </a:r>
            <a:r>
              <a:rPr sz="1800" spc="-2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7673" y="2122423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11101001000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1000" y="2247900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1917953" y="48005"/>
                </a:moveTo>
                <a:lnTo>
                  <a:pt x="1917953" y="28955"/>
                </a:lnTo>
                <a:lnTo>
                  <a:pt x="0" y="28955"/>
                </a:lnTo>
                <a:lnTo>
                  <a:pt x="0" y="48005"/>
                </a:lnTo>
                <a:lnTo>
                  <a:pt x="1917953" y="48005"/>
                </a:lnTo>
                <a:close/>
              </a:path>
              <a:path w="1981200" h="76200">
                <a:moveTo>
                  <a:pt x="1981200" y="38099"/>
                </a:moveTo>
                <a:lnTo>
                  <a:pt x="1905000" y="0"/>
                </a:lnTo>
                <a:lnTo>
                  <a:pt x="1905000" y="28955"/>
                </a:lnTo>
                <a:lnTo>
                  <a:pt x="1917953" y="28955"/>
                </a:lnTo>
                <a:lnTo>
                  <a:pt x="1917953" y="69722"/>
                </a:lnTo>
                <a:lnTo>
                  <a:pt x="1981200" y="38099"/>
                </a:lnTo>
                <a:close/>
              </a:path>
              <a:path w="1981200" h="76200">
                <a:moveTo>
                  <a:pt x="1917953" y="69722"/>
                </a:moveTo>
                <a:lnTo>
                  <a:pt x="1917953" y="48005"/>
                </a:lnTo>
                <a:lnTo>
                  <a:pt x="1905000" y="48005"/>
                </a:lnTo>
                <a:lnTo>
                  <a:pt x="1905000" y="76199"/>
                </a:lnTo>
                <a:lnTo>
                  <a:pt x="1917953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33820" y="2122423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11101001000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7620" y="3265423"/>
            <a:ext cx="1424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00001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010101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6420" y="2808223"/>
            <a:ext cx="135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11111000000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6420" y="3204463"/>
            <a:ext cx="15862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(crossover</a:t>
            </a:r>
            <a:r>
              <a:rPr sz="1600" spc="-10" dirty="0">
                <a:latin typeface="Arial"/>
                <a:cs typeface="Arial"/>
              </a:rPr>
              <a:t> mask)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2419" y="3265423"/>
            <a:ext cx="142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00001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001000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57627" y="2937510"/>
            <a:ext cx="4272280" cy="2625090"/>
            <a:chOff x="2357627" y="2937510"/>
            <a:chExt cx="4272280" cy="262509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0979" y="2937510"/>
              <a:ext cx="168402" cy="4587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7628" y="2937509"/>
              <a:ext cx="4272280" cy="2625090"/>
            </a:xfrm>
            <a:custGeom>
              <a:avLst/>
              <a:gdLst/>
              <a:ahLst/>
              <a:cxnLst/>
              <a:rect l="l" t="t" r="r" b="b"/>
              <a:pathLst>
                <a:path w="4272280" h="2625090">
                  <a:moveTo>
                    <a:pt x="9906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625090"/>
                  </a:lnTo>
                  <a:lnTo>
                    <a:pt x="9906" y="2625090"/>
                  </a:lnTo>
                  <a:lnTo>
                    <a:pt x="9906" y="1958340"/>
                  </a:lnTo>
                  <a:lnTo>
                    <a:pt x="9906" y="979170"/>
                  </a:lnTo>
                  <a:lnTo>
                    <a:pt x="9906" y="0"/>
                  </a:lnTo>
                  <a:close/>
                </a:path>
                <a:path w="4272280" h="2625090">
                  <a:moveTo>
                    <a:pt x="4271772" y="529590"/>
                  </a:moveTo>
                  <a:lnTo>
                    <a:pt x="4224528" y="458724"/>
                  </a:lnTo>
                  <a:lnTo>
                    <a:pt x="4210469" y="483692"/>
                  </a:lnTo>
                  <a:lnTo>
                    <a:pt x="3759822" y="226390"/>
                  </a:lnTo>
                  <a:lnTo>
                    <a:pt x="4205808" y="35560"/>
                  </a:lnTo>
                  <a:lnTo>
                    <a:pt x="4216908" y="61722"/>
                  </a:lnTo>
                  <a:lnTo>
                    <a:pt x="4217670" y="60820"/>
                  </a:lnTo>
                  <a:lnTo>
                    <a:pt x="4268571" y="0"/>
                  </a:lnTo>
                  <a:lnTo>
                    <a:pt x="4190733" y="0"/>
                  </a:lnTo>
                  <a:lnTo>
                    <a:pt x="4198353" y="17970"/>
                  </a:lnTo>
                  <a:lnTo>
                    <a:pt x="3738740" y="214947"/>
                  </a:lnTo>
                  <a:lnTo>
                    <a:pt x="3738740" y="225183"/>
                  </a:lnTo>
                  <a:lnTo>
                    <a:pt x="3738372" y="225780"/>
                  </a:lnTo>
                  <a:lnTo>
                    <a:pt x="3738372" y="224218"/>
                  </a:lnTo>
                  <a:lnTo>
                    <a:pt x="3738740" y="225183"/>
                  </a:lnTo>
                  <a:lnTo>
                    <a:pt x="3738740" y="214947"/>
                  </a:lnTo>
                  <a:lnTo>
                    <a:pt x="3737102" y="215646"/>
                  </a:lnTo>
                  <a:lnTo>
                    <a:pt x="1833372" y="215646"/>
                  </a:lnTo>
                  <a:lnTo>
                    <a:pt x="1833372" y="234696"/>
                  </a:lnTo>
                  <a:lnTo>
                    <a:pt x="3736454" y="234696"/>
                  </a:lnTo>
                  <a:lnTo>
                    <a:pt x="4201096" y="500316"/>
                  </a:lnTo>
                  <a:lnTo>
                    <a:pt x="4187190" y="525018"/>
                  </a:lnTo>
                  <a:lnTo>
                    <a:pt x="4221480" y="526872"/>
                  </a:lnTo>
                  <a:lnTo>
                    <a:pt x="4271772" y="529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71219" y="2884423"/>
            <a:ext cx="127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Lai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ghép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tại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 điểm: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7620" y="3875023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11</a:t>
            </a: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10100</a:t>
            </a:r>
            <a:r>
              <a:rPr sz="1800" u="none" spc="-25" dirty="0">
                <a:solidFill>
                  <a:srgbClr val="0000FF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47620" y="4408416"/>
            <a:ext cx="1424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00</a:t>
            </a:r>
            <a:r>
              <a:rPr sz="1800" u="none" spc="-10" dirty="0">
                <a:solidFill>
                  <a:srgbClr val="FF0000"/>
                </a:solidFill>
                <a:latin typeface="Arial"/>
                <a:cs typeface="Arial"/>
              </a:rPr>
              <a:t>00101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0101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2419" y="3875023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11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00101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2419" y="4408416"/>
            <a:ext cx="142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00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10100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0101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30979" y="4072128"/>
            <a:ext cx="2598420" cy="538480"/>
            <a:chOff x="4030979" y="4072128"/>
            <a:chExt cx="2598420" cy="53848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0979" y="4072128"/>
              <a:ext cx="168402" cy="46710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191000" y="4072128"/>
              <a:ext cx="2438400" cy="538480"/>
            </a:xfrm>
            <a:custGeom>
              <a:avLst/>
              <a:gdLst/>
              <a:ahLst/>
              <a:cxnLst/>
              <a:rect l="l" t="t" r="r" b="b"/>
              <a:pathLst>
                <a:path w="2438400" h="538479">
                  <a:moveTo>
                    <a:pt x="2438400" y="4572"/>
                  </a:moveTo>
                  <a:lnTo>
                    <a:pt x="2353818" y="0"/>
                  </a:lnTo>
                  <a:lnTo>
                    <a:pt x="2364981" y="26352"/>
                  </a:lnTo>
                  <a:lnTo>
                    <a:pt x="1905368" y="223329"/>
                  </a:lnTo>
                  <a:lnTo>
                    <a:pt x="1905368" y="233565"/>
                  </a:lnTo>
                  <a:lnTo>
                    <a:pt x="1905000" y="234162"/>
                  </a:lnTo>
                  <a:lnTo>
                    <a:pt x="1905000" y="232600"/>
                  </a:lnTo>
                  <a:lnTo>
                    <a:pt x="1905368" y="233565"/>
                  </a:lnTo>
                  <a:lnTo>
                    <a:pt x="1905368" y="223329"/>
                  </a:lnTo>
                  <a:lnTo>
                    <a:pt x="1903730" y="224028"/>
                  </a:lnTo>
                  <a:lnTo>
                    <a:pt x="0" y="224028"/>
                  </a:lnTo>
                  <a:lnTo>
                    <a:pt x="0" y="243078"/>
                  </a:lnTo>
                  <a:lnTo>
                    <a:pt x="1903082" y="243078"/>
                  </a:lnTo>
                  <a:lnTo>
                    <a:pt x="2367724" y="508698"/>
                  </a:lnTo>
                  <a:lnTo>
                    <a:pt x="2353818" y="533400"/>
                  </a:lnTo>
                  <a:lnTo>
                    <a:pt x="2388108" y="535254"/>
                  </a:lnTo>
                  <a:lnTo>
                    <a:pt x="2438400" y="537972"/>
                  </a:lnTo>
                  <a:lnTo>
                    <a:pt x="2391156" y="467106"/>
                  </a:lnTo>
                  <a:lnTo>
                    <a:pt x="2377097" y="492074"/>
                  </a:lnTo>
                  <a:lnTo>
                    <a:pt x="1926450" y="234772"/>
                  </a:lnTo>
                  <a:lnTo>
                    <a:pt x="2372436" y="43942"/>
                  </a:lnTo>
                  <a:lnTo>
                    <a:pt x="2383536" y="70104"/>
                  </a:lnTo>
                  <a:lnTo>
                    <a:pt x="2384298" y="69202"/>
                  </a:lnTo>
                  <a:lnTo>
                    <a:pt x="2438400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71219" y="4027423"/>
            <a:ext cx="127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Lai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ghép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tại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điểm: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76458" y="3951231"/>
            <a:ext cx="135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00111110000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76420" y="4347464"/>
            <a:ext cx="15862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(crossover</a:t>
            </a:r>
            <a:r>
              <a:rPr sz="1600" spc="-10" dirty="0">
                <a:latin typeface="Arial"/>
                <a:cs typeface="Arial"/>
              </a:rPr>
              <a:t> mask)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7419" y="5132323"/>
            <a:ext cx="100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Đột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biến</a:t>
            </a:r>
            <a:r>
              <a:rPr sz="1800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47642" y="5132323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111010</a:t>
            </a: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0</a:t>
            </a:r>
            <a:r>
              <a:rPr sz="1800" u="none" spc="-25" dirty="0"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91000" y="5257800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1917953" y="48005"/>
                </a:moveTo>
                <a:lnTo>
                  <a:pt x="1917953" y="28955"/>
                </a:lnTo>
                <a:lnTo>
                  <a:pt x="0" y="28956"/>
                </a:lnTo>
                <a:lnTo>
                  <a:pt x="0" y="48006"/>
                </a:lnTo>
                <a:lnTo>
                  <a:pt x="1917953" y="48005"/>
                </a:lnTo>
                <a:close/>
              </a:path>
              <a:path w="1981200" h="76200">
                <a:moveTo>
                  <a:pt x="1981200" y="38100"/>
                </a:moveTo>
                <a:lnTo>
                  <a:pt x="1905000" y="0"/>
                </a:lnTo>
                <a:lnTo>
                  <a:pt x="1905000" y="28955"/>
                </a:lnTo>
                <a:lnTo>
                  <a:pt x="1917953" y="28955"/>
                </a:lnTo>
                <a:lnTo>
                  <a:pt x="1917953" y="69723"/>
                </a:lnTo>
                <a:lnTo>
                  <a:pt x="1981200" y="38100"/>
                </a:lnTo>
                <a:close/>
              </a:path>
              <a:path w="1981200" h="76200">
                <a:moveTo>
                  <a:pt x="1917953" y="69723"/>
                </a:moveTo>
                <a:lnTo>
                  <a:pt x="1917953" y="48005"/>
                </a:lnTo>
                <a:lnTo>
                  <a:pt x="1905000" y="48005"/>
                </a:lnTo>
                <a:lnTo>
                  <a:pt x="1905000" y="76200"/>
                </a:lnTo>
                <a:lnTo>
                  <a:pt x="19179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33820" y="5132323"/>
            <a:ext cx="137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111010</a:t>
            </a:r>
            <a:r>
              <a:rPr sz="18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1</a:t>
            </a:r>
            <a:r>
              <a:rPr sz="1800" u="none" spc="-30" dirty="0"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59740" y="5876035"/>
            <a:ext cx="1981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Courier New"/>
                <a:cs typeface="Courier New"/>
              </a:rPr>
              <a:t>[Mitchell,</a:t>
            </a:r>
            <a:r>
              <a:rPr sz="1600" i="1" spc="-95" dirty="0">
                <a:latin typeface="Courier New"/>
                <a:cs typeface="Courier New"/>
              </a:rPr>
              <a:t> </a:t>
            </a:r>
            <a:r>
              <a:rPr sz="1600" i="1" spc="-10" dirty="0">
                <a:latin typeface="Courier New"/>
                <a:cs typeface="Courier New"/>
              </a:rPr>
              <a:t>1997]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sz="4000" dirty="0">
                <a:latin typeface="Times New Roman"/>
                <a:cs typeface="Times New Roman"/>
              </a:rPr>
              <a:t>Toán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tử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165" dirty="0">
                <a:latin typeface="Times New Roman"/>
                <a:cs typeface="Times New Roman"/>
              </a:rPr>
              <a:t>lai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ghép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–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170" dirty="0">
                <a:latin typeface="Times New Roman"/>
                <a:cs typeface="Times New Roman"/>
              </a:rPr>
              <a:t>Ví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dụ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48638"/>
            <a:ext cx="7623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Bài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toán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bố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trí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8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quân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hậu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bàn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cờ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Toán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ghép </a:t>
            </a:r>
            <a:r>
              <a:rPr sz="2400" spc="-10" dirty="0">
                <a:latin typeface="Arial"/>
                <a:cs typeface="Arial"/>
              </a:rPr>
              <a:t>(crossover)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590800"/>
            <a:ext cx="8161781" cy="238963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20"/>
              </a:spcBef>
            </a:pPr>
            <a:r>
              <a:rPr spc="-100" dirty="0">
                <a:latin typeface="Times New Roman"/>
                <a:cs typeface="Times New Roman"/>
              </a:rPr>
              <a:t>Best-</a:t>
            </a:r>
            <a:r>
              <a:rPr spc="-20" dirty="0">
                <a:latin typeface="Times New Roman"/>
                <a:cs typeface="Times New Roman"/>
              </a:rPr>
              <a:t>first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7840" y="1359661"/>
            <a:ext cx="8104505" cy="40627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8770" marR="1778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</a:tabLst>
            </a:pPr>
            <a:r>
              <a:rPr sz="2400" dirty="0">
                <a:latin typeface="Arial"/>
                <a:cs typeface="Arial"/>
              </a:rPr>
              <a:t>Ý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tưởng: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hàm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đánh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giá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f(n)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mỗi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của 	</a:t>
            </a:r>
            <a:r>
              <a:rPr sz="2400" dirty="0">
                <a:latin typeface="Arial"/>
                <a:cs typeface="Arial"/>
              </a:rPr>
              <a:t>cây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kiếm</a:t>
            </a:r>
            <a:endParaRPr sz="2400">
              <a:latin typeface="Arial"/>
              <a:cs typeface="Arial"/>
            </a:endParaRPr>
          </a:p>
          <a:p>
            <a:pPr marL="720090" lvl="1" indent="-325120">
              <a:lnSpc>
                <a:spcPct val="100000"/>
              </a:lnSpc>
              <a:spcBef>
                <a:spcPts val="21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20090" algn="l"/>
              </a:tabLst>
            </a:pPr>
            <a:r>
              <a:rPr sz="2000" dirty="0">
                <a:latin typeface="Arial"/>
                <a:cs typeface="Arial"/>
              </a:rPr>
              <a:t>Để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đánh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“phù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hợp”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đó</a:t>
            </a:r>
            <a:endParaRPr sz="2000">
              <a:latin typeface="Arial"/>
              <a:cs typeface="Arial"/>
            </a:endParaRPr>
          </a:p>
          <a:p>
            <a:pPr marL="720090" marR="109855" indent="-325755">
              <a:lnSpc>
                <a:spcPts val="2160"/>
              </a:lnSpc>
              <a:spcBef>
                <a:spcPts val="509"/>
              </a:spcBef>
              <a:tabLst>
                <a:tab pos="720090" algn="l"/>
              </a:tabLst>
            </a:pPr>
            <a:r>
              <a:rPr sz="1200" spc="-50" dirty="0">
                <a:solidFill>
                  <a:srgbClr val="3B822F"/>
                </a:solidFill>
                <a:latin typeface="Wingdings"/>
                <a:cs typeface="Wingdings"/>
              </a:rPr>
              <a:t></a:t>
            </a:r>
            <a:r>
              <a:rPr sz="120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quá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trình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tiên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xét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phù</a:t>
            </a:r>
            <a:r>
              <a:rPr sz="2000" spc="-25" dirty="0">
                <a:latin typeface="Arial"/>
                <a:cs typeface="Arial"/>
              </a:rPr>
              <a:t> hợp </a:t>
            </a:r>
            <a:r>
              <a:rPr sz="2000" dirty="0">
                <a:latin typeface="Arial"/>
                <a:cs typeface="Arial"/>
              </a:rPr>
              <a:t>cao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nhất</a:t>
            </a:r>
            <a:endParaRPr sz="2000">
              <a:latin typeface="Arial"/>
              <a:cs typeface="Arial"/>
            </a:endParaRPr>
          </a:p>
          <a:p>
            <a:pPr marL="393065" indent="-342900">
              <a:lnSpc>
                <a:spcPct val="100000"/>
              </a:lnSpc>
              <a:spcBef>
                <a:spcPts val="14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93065" algn="l"/>
              </a:tabLst>
            </a:pPr>
            <a:r>
              <a:rPr sz="2400" dirty="0">
                <a:latin typeface="Arial"/>
                <a:cs typeface="Arial"/>
              </a:rPr>
              <a:t>Cài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đặt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thuật</a:t>
            </a:r>
            <a:endParaRPr sz="2400">
              <a:latin typeface="Arial"/>
              <a:cs typeface="Arial"/>
            </a:endParaRPr>
          </a:p>
          <a:p>
            <a:pPr marL="720090" marR="191135" lvl="1" indent="-325755">
              <a:lnSpc>
                <a:spcPts val="2160"/>
              </a:lnSpc>
              <a:spcBef>
                <a:spcPts val="52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20090" algn="l"/>
              </a:tabLst>
            </a:pPr>
            <a:r>
              <a:rPr sz="2000" dirty="0">
                <a:latin typeface="Arial"/>
                <a:cs typeface="Arial"/>
              </a:rPr>
              <a:t>Sắp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thứ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tự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cấu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trúc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fringe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trật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tự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dần</a:t>
            </a:r>
            <a:r>
              <a:rPr sz="2000" spc="-25" dirty="0">
                <a:latin typeface="Arial"/>
                <a:cs typeface="Arial"/>
              </a:rPr>
              <a:t> về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phù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hợp</a:t>
            </a:r>
            <a:endParaRPr sz="2000">
              <a:latin typeface="Arial"/>
              <a:cs typeface="Arial"/>
            </a:endParaRPr>
          </a:p>
          <a:p>
            <a:pPr marL="393065" indent="-342265">
              <a:lnSpc>
                <a:spcPct val="100000"/>
              </a:lnSpc>
              <a:spcBef>
                <a:spcPts val="14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93065" algn="l"/>
              </a:tabLst>
            </a:pPr>
            <a:r>
              <a:rPr sz="2400" dirty="0">
                <a:latin typeface="Arial"/>
                <a:cs typeface="Arial"/>
              </a:rPr>
              <a:t>Các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trường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hợp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đặc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biệt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thuật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Best-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  <a:p>
            <a:pPr marL="720090" lvl="1" indent="-325120">
              <a:lnSpc>
                <a:spcPct val="10000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20090" algn="l"/>
              </a:tabLst>
            </a:pPr>
            <a:r>
              <a:rPr sz="2000" dirty="0">
                <a:latin typeface="Arial"/>
                <a:cs typeface="Arial"/>
              </a:rPr>
              <a:t>Greedy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best-first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  <a:p>
            <a:pPr marL="720090" lvl="1" indent="-325120">
              <a:lnSpc>
                <a:spcPct val="100000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2009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1950" baseline="25641" dirty="0">
                <a:latin typeface="Arial"/>
                <a:cs typeface="Arial"/>
              </a:rPr>
              <a:t>*</a:t>
            </a:r>
            <a:r>
              <a:rPr sz="1950" spc="277" baseline="25641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spc="-10" dirty="0">
                <a:latin typeface="Times New Roman"/>
                <a:cs typeface="Times New Roman"/>
              </a:rPr>
              <a:t>Tìm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kiếm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có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spc="-135" dirty="0">
                <a:latin typeface="Georgia"/>
                <a:cs typeface="Georgia"/>
              </a:rPr>
              <a:t>đ</a:t>
            </a:r>
            <a:r>
              <a:rPr spc="-135" dirty="0">
                <a:latin typeface="Times New Roman"/>
                <a:cs typeface="Times New Roman"/>
              </a:rPr>
              <a:t>ối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thủ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6238"/>
            <a:ext cx="7885430" cy="357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178435" indent="-268605" algn="just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thủ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tục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sâu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dần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(IDS)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A*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hữu 	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bài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toán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(tìm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liên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đến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một 	</a:t>
            </a:r>
            <a:r>
              <a:rPr sz="2400" dirty="0">
                <a:latin typeface="Arial"/>
                <a:cs typeface="Arial"/>
              </a:rPr>
              <a:t>tác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tử</a:t>
            </a:r>
            <a:endParaRPr sz="2400">
              <a:latin typeface="Arial"/>
              <a:cs typeface="Arial"/>
            </a:endParaRPr>
          </a:p>
          <a:p>
            <a:pPr marL="280670" marR="5080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Thủ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tục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bài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toán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liên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đến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tử 	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mục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nghịch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nhau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(xung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nhau)?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Tìm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thủ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(Adversarial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search)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0670" marR="48196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Phương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thủ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áp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phổ 	</a:t>
            </a:r>
            <a:r>
              <a:rPr sz="2400" dirty="0">
                <a:latin typeface="Arial"/>
                <a:cs typeface="Arial"/>
              </a:rPr>
              <a:t>biến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trò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chơi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(games)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sz="4000" spc="-105" dirty="0">
                <a:latin typeface="Times New Roman"/>
                <a:cs typeface="Times New Roman"/>
              </a:rPr>
              <a:t>Các</a:t>
            </a:r>
            <a:r>
              <a:rPr sz="4000" spc="-1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vấn</a:t>
            </a:r>
            <a:r>
              <a:rPr sz="4000" spc="-145" dirty="0">
                <a:latin typeface="Times New Roman"/>
                <a:cs typeface="Times New Roman"/>
              </a:rPr>
              <a:t> </a:t>
            </a:r>
            <a:r>
              <a:rPr sz="4000" spc="-55" dirty="0">
                <a:latin typeface="Georgia"/>
                <a:cs typeface="Georgia"/>
              </a:rPr>
              <a:t>đ</a:t>
            </a:r>
            <a:r>
              <a:rPr sz="4000" spc="-55" dirty="0">
                <a:latin typeface="Times New Roman"/>
                <a:cs typeface="Times New Roman"/>
              </a:rPr>
              <a:t>ề</a:t>
            </a:r>
            <a:r>
              <a:rPr sz="4000" spc="-135" dirty="0">
                <a:latin typeface="Times New Roman"/>
                <a:cs typeface="Times New Roman"/>
              </a:rPr>
              <a:t> </a:t>
            </a:r>
            <a:r>
              <a:rPr sz="4000" spc="-30" dirty="0">
                <a:latin typeface="Times New Roman"/>
                <a:cs typeface="Times New Roman"/>
              </a:rPr>
              <a:t>của</a:t>
            </a:r>
            <a:r>
              <a:rPr sz="4000" spc="-1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tìm</a:t>
            </a:r>
            <a:r>
              <a:rPr sz="4000" spc="-140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Times New Roman"/>
                <a:cs typeface="Times New Roman"/>
              </a:rPr>
              <a:t>kiếm</a:t>
            </a:r>
            <a:r>
              <a:rPr sz="4000" spc="-1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trong</a:t>
            </a:r>
            <a:r>
              <a:rPr sz="4000" spc="-1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trò</a:t>
            </a:r>
            <a:r>
              <a:rPr sz="4000" spc="-14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chơi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226675"/>
            <a:ext cx="7594600" cy="8667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8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Không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dự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đoán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trước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phản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ứng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thủ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Cần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xác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định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(xét)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nước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phù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hợp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mỗi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phản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ứng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942463"/>
            <a:ext cx="5973445" cy="97281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latin typeface="Arial"/>
                <a:cs typeface="Arial"/>
              </a:rPr>
              <a:t>(nước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thủ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Giới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hạn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gian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(trò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chơi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tính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giờ)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2843020"/>
            <a:ext cx="8002905" cy="328930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608965" indent="-269875">
              <a:lnSpc>
                <a:spcPct val="100000"/>
              </a:lnSpc>
              <a:spcBef>
                <a:spcPts val="108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Thường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khó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(hoặc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pháp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tối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Xấp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xỉ</a:t>
            </a:r>
            <a:endParaRPr sz="2000">
              <a:latin typeface="Arial"/>
              <a:cs typeface="Arial"/>
            </a:endParaRPr>
          </a:p>
          <a:p>
            <a:pPr marL="280670" marR="60960" indent="-268605">
              <a:lnSpc>
                <a:spcPct val="100000"/>
              </a:lnSpc>
              <a:spcBef>
                <a:spcPts val="11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Tìm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thủ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đòi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hỏi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tính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hiệu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quả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(giữa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chất 	</a:t>
            </a:r>
            <a:r>
              <a:rPr sz="2400" dirty="0">
                <a:latin typeface="Arial"/>
                <a:cs typeface="Arial"/>
              </a:rPr>
              <a:t>lượng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nước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gian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phí)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Đây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yêu 	</a:t>
            </a:r>
            <a:r>
              <a:rPr sz="2400" dirty="0">
                <a:latin typeface="Arial"/>
                <a:cs typeface="Arial"/>
              </a:rPr>
              <a:t>cầu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khó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khăn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Nguyên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tắc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trò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chơi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kháng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Một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người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chơi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thắng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Người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chơi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thua</a:t>
            </a:r>
            <a:endParaRPr sz="20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Mức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(tổng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điểm)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thắng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người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chơi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(tổng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điểm)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người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chơi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kia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>
                <a:latin typeface="Times New Roman"/>
                <a:cs typeface="Times New Roman"/>
              </a:rPr>
              <a:t>Trò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chơi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cờ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Times New Roman"/>
                <a:cs typeface="Times New Roman"/>
              </a:rPr>
              <a:t>ca-</a:t>
            </a:r>
            <a:r>
              <a:rPr spc="-25" dirty="0">
                <a:latin typeface="Times New Roman"/>
                <a:cs typeface="Times New Roman"/>
              </a:rPr>
              <a:t>rô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6238"/>
            <a:ext cx="7875905" cy="284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Trò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chơi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cờ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ca-</a:t>
            </a:r>
            <a:r>
              <a:rPr sz="2400" dirty="0">
                <a:latin typeface="Arial"/>
                <a:cs typeface="Arial"/>
              </a:rPr>
              <a:t>rô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ví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phổ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biến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minh 	</a:t>
            </a:r>
            <a:r>
              <a:rPr sz="2400" dirty="0">
                <a:latin typeface="Arial"/>
                <a:cs typeface="Arial"/>
              </a:rPr>
              <a:t>họa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25" dirty="0">
                <a:latin typeface="Arial"/>
                <a:cs typeface="Arial"/>
              </a:rPr>
              <a:t> thủ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1130300" algn="l"/>
              </a:tabLst>
            </a:pPr>
            <a:r>
              <a:rPr sz="2000" spc="-25" dirty="0">
                <a:latin typeface="Arial"/>
                <a:cs typeface="Arial"/>
              </a:rPr>
              <a:t>Vd: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u="heavy" spc="-10" dirty="0">
                <a:solidFill>
                  <a:srgbClr val="9A6500"/>
                </a:solidFill>
                <a:uFill>
                  <a:solidFill>
                    <a:srgbClr val="996600"/>
                  </a:solidFill>
                </a:uFill>
                <a:latin typeface="Arial"/>
                <a:cs typeface="Arial"/>
                <a:hlinkClick r:id="rId2"/>
              </a:rPr>
              <a:t>http://www.ourvirtualmall.com/tictac.htm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sz="2200" dirty="0">
                <a:latin typeface="Arial"/>
                <a:cs typeface="Arial"/>
              </a:rPr>
              <a:t>Là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trò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chơi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đối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kháng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giữa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người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(gọi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là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MAX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MIN)</a:t>
            </a:r>
            <a:endParaRPr sz="22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Thay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phiên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nhau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nước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(moves)</a:t>
            </a:r>
            <a:endParaRPr sz="2000">
              <a:latin typeface="Arial"/>
              <a:cs typeface="Arial"/>
            </a:endParaRPr>
          </a:p>
          <a:p>
            <a:pPr marL="608965" marR="24765" lvl="1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2676525" algn="l"/>
              </a:tabLst>
            </a:pPr>
            <a:r>
              <a:rPr sz="2000" dirty="0">
                <a:latin typeface="Arial"/>
                <a:cs typeface="Arial"/>
              </a:rPr>
              <a:t>Kết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thúc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trò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chơi:</a:t>
            </a:r>
            <a:r>
              <a:rPr sz="2000" dirty="0">
                <a:latin typeface="Arial"/>
                <a:cs typeface="Arial"/>
              </a:rPr>
              <a:t>	Người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thắng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thưởng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(điểm),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người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thua </a:t>
            </a:r>
            <a:r>
              <a:rPr sz="2000" dirty="0">
                <a:latin typeface="Arial"/>
                <a:cs typeface="Arial"/>
              </a:rPr>
              <a:t>bị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phạt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(điểm)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spc="-85" dirty="0">
                <a:latin typeface="Times New Roman"/>
                <a:cs typeface="Times New Roman"/>
              </a:rPr>
              <a:t>Biểu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diễn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bài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trò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chơi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35" dirty="0">
                <a:latin typeface="Georgia"/>
                <a:cs typeface="Georgia"/>
              </a:rPr>
              <a:t>đ</a:t>
            </a:r>
            <a:r>
              <a:rPr spc="-135" dirty="0">
                <a:latin typeface="Times New Roman"/>
                <a:cs typeface="Times New Roman"/>
              </a:rPr>
              <a:t>ối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kháng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226675"/>
            <a:ext cx="7965440" cy="48729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8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sz="2400" dirty="0">
                <a:latin typeface="Arial"/>
                <a:cs typeface="Arial"/>
              </a:rPr>
              <a:t>Trò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chơi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gồm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tin</a:t>
            </a:r>
            <a:endParaRPr sz="2400">
              <a:latin typeface="Arial"/>
              <a:cs typeface="Arial"/>
            </a:endParaRPr>
          </a:p>
          <a:p>
            <a:pPr marL="608965" marR="14541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Trạng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bắt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(Initial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state):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trò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chơi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Người </a:t>
            </a:r>
            <a:r>
              <a:rPr sz="2000" dirty="0">
                <a:latin typeface="Arial"/>
                <a:cs typeface="Arial"/>
              </a:rPr>
              <a:t>chơi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nào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nước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tiên</a:t>
            </a:r>
            <a:endParaRPr sz="2000">
              <a:latin typeface="Arial"/>
              <a:cs typeface="Arial"/>
            </a:endParaRPr>
          </a:p>
          <a:p>
            <a:pPr marL="608965" marR="5080" lvl="1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5626735" algn="l"/>
              </a:tabLst>
            </a:pPr>
            <a:r>
              <a:rPr sz="2000" dirty="0">
                <a:latin typeface="Arial"/>
                <a:cs typeface="Arial"/>
              </a:rPr>
              <a:t>Hàm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chuyển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(Sucessor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function):</a:t>
            </a:r>
            <a:r>
              <a:rPr sz="2000" dirty="0">
                <a:latin typeface="Arial"/>
                <a:cs typeface="Arial"/>
              </a:rPr>
              <a:t>	Trả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thông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gồm </a:t>
            </a:r>
            <a:r>
              <a:rPr sz="2000" dirty="0">
                <a:latin typeface="Arial"/>
                <a:cs typeface="Arial"/>
              </a:rPr>
              <a:t>(nước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thái)</a:t>
            </a:r>
            <a:endParaRPr sz="2000">
              <a:latin typeface="Arial"/>
              <a:cs typeface="Arial"/>
            </a:endParaRPr>
          </a:p>
          <a:p>
            <a:pPr marL="962025" lvl="2" indent="-26987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62025" algn="l"/>
              </a:tabLst>
            </a:pPr>
            <a:r>
              <a:rPr sz="2000" dirty="0">
                <a:latin typeface="Arial"/>
                <a:cs typeface="Arial"/>
              </a:rPr>
              <a:t>Tất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cả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nước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hợp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lệ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tại</a:t>
            </a:r>
            <a:endParaRPr sz="2000">
              <a:latin typeface="Arial"/>
              <a:cs typeface="Arial"/>
            </a:endParaRPr>
          </a:p>
          <a:p>
            <a:pPr marL="962025" lvl="2" indent="-26987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62025" algn="l"/>
              </a:tabLst>
            </a:pPr>
            <a:r>
              <a:rPr sz="2000" dirty="0">
                <a:latin typeface="Arial"/>
                <a:cs typeface="Arial"/>
              </a:rPr>
              <a:t>Trạng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mới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(là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chuyển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đến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sau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nước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đi)</a:t>
            </a:r>
            <a:endParaRPr sz="2000">
              <a:latin typeface="Arial"/>
              <a:cs typeface="Arial"/>
            </a:endParaRPr>
          </a:p>
          <a:p>
            <a:pPr marL="608330" lvl="1" indent="-269240">
              <a:lnSpc>
                <a:spcPct val="100000"/>
              </a:lnSpc>
              <a:spcBef>
                <a:spcPts val="59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sz="2400" dirty="0">
                <a:latin typeface="Arial"/>
                <a:cs typeface="Arial"/>
              </a:rPr>
              <a:t>Kiểm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thúc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trò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chơi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(Terminal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test)</a:t>
            </a:r>
            <a:endParaRPr sz="2400">
              <a:latin typeface="Arial"/>
              <a:cs typeface="Arial"/>
            </a:endParaRPr>
          </a:p>
          <a:p>
            <a:pPr marL="608965" marR="351155" lvl="1" indent="-269875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608965" algn="l"/>
                <a:tab pos="692150" algn="l"/>
              </a:tabLst>
            </a:pPr>
            <a:r>
              <a:rPr sz="1400" dirty="0">
                <a:solidFill>
                  <a:srgbClr val="3B822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Hàm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tiện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ích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(Utility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đánh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trạng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thúc</a:t>
            </a:r>
            <a:endParaRPr sz="2400">
              <a:latin typeface="Arial"/>
              <a:cs typeface="Arial"/>
            </a:endParaRPr>
          </a:p>
          <a:p>
            <a:pPr marL="281940" marR="279400" indent="-269875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281940" algn="l"/>
              </a:tabLst>
            </a:pPr>
            <a:r>
              <a:rPr sz="2800" dirty="0">
                <a:latin typeface="Arial"/>
                <a:cs typeface="Arial"/>
              </a:rPr>
              <a:t>Trạng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thái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bắt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đầu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nước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đi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hợp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lệ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Cây </a:t>
            </a:r>
            <a:r>
              <a:rPr sz="2800" dirty="0">
                <a:latin typeface="Arial"/>
                <a:cs typeface="Arial"/>
              </a:rPr>
              <a:t>biểu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diễn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trò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chơi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(Game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tree)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spc="-215" dirty="0">
                <a:latin typeface="Times New Roman"/>
                <a:cs typeface="Times New Roman"/>
              </a:rPr>
              <a:t>Cây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biểu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diễn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trò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chơi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cờ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Times New Roman"/>
                <a:cs typeface="Times New Roman"/>
              </a:rPr>
              <a:t>ca-</a:t>
            </a:r>
            <a:r>
              <a:rPr spc="-25" dirty="0">
                <a:latin typeface="Times New Roman"/>
                <a:cs typeface="Times New Roman"/>
              </a:rPr>
              <a:t>rô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219200"/>
            <a:ext cx="6810756" cy="484860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spc="-105" dirty="0">
                <a:latin typeface="Times New Roman"/>
                <a:cs typeface="Times New Roman"/>
              </a:rPr>
              <a:t>Các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chiến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lược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tối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ưu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320038"/>
            <a:ext cx="8061959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16510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Một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chiến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lược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ưu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chuỗi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nước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giúp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đưa 	</a:t>
            </a:r>
            <a:r>
              <a:rPr sz="2400" dirty="0">
                <a:latin typeface="Arial"/>
                <a:cs typeface="Arial"/>
              </a:rPr>
              <a:t>đến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trạng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đích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muốn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(vd: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chiến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thắng)</a:t>
            </a:r>
            <a:endParaRPr sz="2400">
              <a:latin typeface="Arial"/>
              <a:cs typeface="Arial"/>
            </a:endParaRPr>
          </a:p>
          <a:p>
            <a:pPr marL="280670" marR="266065" indent="-26860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Chiến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lược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MAX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bị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ảnh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hưởng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(phụ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thuộc)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các 	</a:t>
            </a:r>
            <a:r>
              <a:rPr sz="2400" dirty="0">
                <a:latin typeface="Arial"/>
                <a:cs typeface="Arial"/>
              </a:rPr>
              <a:t>nước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ngược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lại</a:t>
            </a:r>
            <a:endParaRPr sz="2400">
              <a:latin typeface="Arial"/>
              <a:cs typeface="Arial"/>
            </a:endParaRPr>
          </a:p>
          <a:p>
            <a:pPr marL="280670" marR="405765" indent="-26860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MAX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chọn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chiến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lược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giúp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cực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đại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hóa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trị 	</a:t>
            </a:r>
            <a:r>
              <a:rPr sz="2400" dirty="0">
                <a:latin typeface="Arial"/>
                <a:cs typeface="Arial"/>
              </a:rPr>
              <a:t>hàm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mục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nước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ưu</a:t>
            </a:r>
            <a:endParaRPr sz="2400">
              <a:latin typeface="Arial"/>
              <a:cs typeface="Arial"/>
            </a:endParaRPr>
          </a:p>
          <a:p>
            <a:pPr marL="608965" marR="29908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MIN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chọn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chiến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giúp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cực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tiểu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hóa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mục </a:t>
            </a:r>
            <a:r>
              <a:rPr sz="2000" spc="-20" dirty="0">
                <a:latin typeface="Arial"/>
                <a:cs typeface="Arial"/>
              </a:rPr>
              <a:t>tiêu</a:t>
            </a:r>
            <a:endParaRPr sz="2000">
              <a:latin typeface="Arial"/>
              <a:cs typeface="Arial"/>
            </a:endParaRPr>
          </a:p>
          <a:p>
            <a:pPr marL="280670" marR="612775" indent="-268605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Chiến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lược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này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bằng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việc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xét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trị 	</a:t>
            </a:r>
            <a:r>
              <a:rPr sz="2400" dirty="0">
                <a:latin typeface="Arial"/>
                <a:cs typeface="Arial"/>
              </a:rPr>
              <a:t>MINIMAX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mỗi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biểu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diễn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trò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chơi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Chiến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tối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ưu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trò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chơi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xác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định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(deterministic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states)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>
                <a:latin typeface="Times New Roman"/>
                <a:cs typeface="Times New Roman"/>
              </a:rPr>
              <a:t>Giá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trị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MINIMAX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6238"/>
            <a:ext cx="7795895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MAX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chọn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nước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ứng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MINIMAX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cực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đại</a:t>
            </a:r>
            <a:r>
              <a:rPr sz="2400" spc="-25" dirty="0">
                <a:latin typeface="Arial"/>
                <a:cs typeface="Arial"/>
              </a:rPr>
              <a:t> (để 	</a:t>
            </a:r>
            <a:r>
              <a:rPr sz="2400" dirty="0">
                <a:latin typeface="Arial"/>
                <a:cs typeface="Arial"/>
              </a:rPr>
              <a:t>đạt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cực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đại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hàm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mục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tiêu)</a:t>
            </a:r>
            <a:endParaRPr sz="2400">
              <a:latin typeface="Arial"/>
              <a:cs typeface="Arial"/>
            </a:endParaRPr>
          </a:p>
          <a:p>
            <a:pPr marL="280670" marR="208915" indent="-26860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Ngược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lại,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chọn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nước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ứng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MINIMAX 	</a:t>
            </a:r>
            <a:r>
              <a:rPr sz="2400" dirty="0">
                <a:latin typeface="Arial"/>
                <a:cs typeface="Arial"/>
              </a:rPr>
              <a:t>cực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tiểu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937510"/>
            <a:ext cx="9144000" cy="3093720"/>
            <a:chOff x="0" y="2937510"/>
            <a:chExt cx="9144000" cy="3093720"/>
          </a:xfrm>
        </p:grpSpPr>
        <p:sp>
          <p:nvSpPr>
            <p:cNvPr id="5" name="object 5"/>
            <p:cNvSpPr/>
            <p:nvPr/>
          </p:nvSpPr>
          <p:spPr>
            <a:xfrm>
              <a:off x="0" y="29375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3200400"/>
              <a:ext cx="6705600" cy="283082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>
                <a:latin typeface="Times New Roman"/>
                <a:cs typeface="Times New Roman"/>
              </a:rPr>
              <a:t>Giải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thuật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MINIMAX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7162800" cy="496595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5350510" algn="l"/>
              </a:tabLst>
            </a:pPr>
            <a:r>
              <a:rPr dirty="0">
                <a:latin typeface="Times New Roman"/>
                <a:cs typeface="Times New Roman"/>
              </a:rPr>
              <a:t>Giải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thuật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MINIMAX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5" dirty="0">
                <a:latin typeface="Times New Roman"/>
                <a:cs typeface="Times New Roman"/>
              </a:rPr>
              <a:t>Các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00" dirty="0">
                <a:latin typeface="Georgia"/>
                <a:cs typeface="Georgia"/>
              </a:rPr>
              <a:t>đ</a:t>
            </a:r>
            <a:r>
              <a:rPr spc="-100" dirty="0">
                <a:latin typeface="Times New Roman"/>
                <a:cs typeface="Times New Roman"/>
              </a:rPr>
              <a:t>ặc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Georgia"/>
                <a:cs typeface="Georgia"/>
              </a:rPr>
              <a:t>đ</a:t>
            </a:r>
            <a:r>
              <a:rPr spc="-20" dirty="0">
                <a:latin typeface="Times New Roman"/>
                <a:cs typeface="Times New Roman"/>
              </a:rPr>
              <a:t>iểm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140" y="1226675"/>
            <a:ext cx="8133080" cy="47529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32105" indent="-268605">
              <a:lnSpc>
                <a:spcPct val="100000"/>
              </a:lnSpc>
              <a:spcBef>
                <a:spcPts val="8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2105" algn="l"/>
              </a:tabLst>
            </a:pPr>
            <a:r>
              <a:rPr sz="2400" dirty="0">
                <a:latin typeface="Arial"/>
                <a:cs typeface="Arial"/>
              </a:rPr>
              <a:t>Tính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hoàn</a:t>
            </a:r>
            <a:r>
              <a:rPr sz="2400" spc="-20" dirty="0">
                <a:latin typeface="Arial"/>
                <a:cs typeface="Arial"/>
              </a:rPr>
              <a:t> chỉnh</a:t>
            </a:r>
            <a:endParaRPr sz="2400">
              <a:latin typeface="Arial"/>
              <a:cs typeface="Arial"/>
            </a:endParaRPr>
          </a:p>
          <a:p>
            <a:pPr marL="6597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sz="2000" dirty="0">
                <a:latin typeface="Arial"/>
                <a:cs typeface="Arial"/>
              </a:rPr>
              <a:t>Có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(nếu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cây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biểu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diễn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trò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chơi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hữu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hạn)</a:t>
            </a:r>
            <a:endParaRPr sz="2000">
              <a:latin typeface="Arial"/>
              <a:cs typeface="Arial"/>
            </a:endParaRPr>
          </a:p>
          <a:p>
            <a:pPr marL="332105" indent="-268605">
              <a:lnSpc>
                <a:spcPct val="100000"/>
              </a:lnSpc>
              <a:spcBef>
                <a:spcPts val="5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2105" algn="l"/>
              </a:tabLst>
            </a:pPr>
            <a:r>
              <a:rPr sz="2400" dirty="0">
                <a:latin typeface="Arial"/>
                <a:cs typeface="Arial"/>
              </a:rPr>
              <a:t>Tính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ưu</a:t>
            </a:r>
            <a:endParaRPr sz="2400">
              <a:latin typeface="Arial"/>
              <a:cs typeface="Arial"/>
            </a:endParaRPr>
          </a:p>
          <a:p>
            <a:pPr marL="6597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sz="2000" dirty="0">
                <a:latin typeface="Arial"/>
                <a:cs typeface="Arial"/>
              </a:rPr>
              <a:t>Có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(đối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thủ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luôn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chọn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nước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tối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ưu)</a:t>
            </a:r>
            <a:endParaRPr sz="2000">
              <a:latin typeface="Arial"/>
              <a:cs typeface="Arial"/>
            </a:endParaRPr>
          </a:p>
          <a:p>
            <a:pPr marL="332105" indent="-268605">
              <a:lnSpc>
                <a:spcPct val="100000"/>
              </a:lnSpc>
              <a:spcBef>
                <a:spcPts val="5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2105" algn="l"/>
              </a:tabLst>
            </a:pPr>
            <a:r>
              <a:rPr sz="2400" dirty="0">
                <a:latin typeface="Arial"/>
                <a:cs typeface="Arial"/>
              </a:rPr>
              <a:t>Độ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phức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gian</a:t>
            </a:r>
            <a:endParaRPr sz="2400">
              <a:latin typeface="Arial"/>
              <a:cs typeface="Arial"/>
            </a:endParaRPr>
          </a:p>
          <a:p>
            <a:pPr marL="6597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sz="2000" spc="-10" dirty="0">
                <a:latin typeface="Arial"/>
                <a:cs typeface="Arial"/>
              </a:rPr>
              <a:t>O(b</a:t>
            </a:r>
            <a:r>
              <a:rPr sz="1950" spc="-15" baseline="25641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32105" indent="-268605">
              <a:lnSpc>
                <a:spcPct val="100000"/>
              </a:lnSpc>
              <a:spcBef>
                <a:spcPts val="5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2105" algn="l"/>
              </a:tabLst>
            </a:pPr>
            <a:r>
              <a:rPr sz="2400" dirty="0">
                <a:latin typeface="Arial"/>
                <a:cs typeface="Arial"/>
              </a:rPr>
              <a:t>Độ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phức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tạp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bộ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nhớ</a:t>
            </a:r>
            <a:endParaRPr sz="2400">
              <a:latin typeface="Arial"/>
              <a:cs typeface="Arial"/>
            </a:endParaRPr>
          </a:p>
          <a:p>
            <a:pPr marL="6597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  <a:tab pos="1517015" algn="l"/>
              </a:tabLst>
            </a:pPr>
            <a:r>
              <a:rPr sz="2000" spc="-10" dirty="0">
                <a:latin typeface="Arial"/>
                <a:cs typeface="Arial"/>
              </a:rPr>
              <a:t>O(bm)</a:t>
            </a:r>
            <a:r>
              <a:rPr sz="2000" dirty="0">
                <a:latin typeface="Arial"/>
                <a:cs typeface="Arial"/>
              </a:rPr>
              <a:t>	(khám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phá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chiến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chiều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sâu)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331470" marR="17780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332740" algn="l"/>
              </a:tabLst>
            </a:pPr>
            <a:r>
              <a:rPr sz="2400" dirty="0">
                <a:latin typeface="Arial"/>
                <a:cs typeface="Arial"/>
              </a:rPr>
              <a:t>Đối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trò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chơi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cờ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vua,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hệ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phân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nhánh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</a:t>
            </a:r>
            <a:r>
              <a:rPr sz="2400" dirty="0">
                <a:latin typeface="Arial"/>
                <a:cs typeface="Arial"/>
              </a:rPr>
              <a:t>35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hệ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số 	</a:t>
            </a:r>
            <a:r>
              <a:rPr sz="2400" dirty="0">
                <a:latin typeface="Arial"/>
                <a:cs typeface="Arial"/>
              </a:rPr>
              <a:t>mức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sâu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biểu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diễn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0" dirty="0">
                <a:latin typeface="Symbol"/>
                <a:cs typeface="Symbol"/>
              </a:rPr>
              <a:t></a:t>
            </a:r>
            <a:r>
              <a:rPr sz="2400" spc="-10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 marL="659765" lvl="1" indent="-26987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sz="2000" dirty="0">
                <a:latin typeface="Arial"/>
                <a:cs typeface="Arial"/>
              </a:rPr>
              <a:t>Chi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quá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chính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xác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nước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tối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ưu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>
                <a:latin typeface="Times New Roman"/>
                <a:cs typeface="Times New Roman"/>
              </a:rPr>
              <a:t>Cắt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tỉa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tìm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kiếm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9375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132080" indent="-268605" algn="just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Vấn</a:t>
            </a:r>
            <a:r>
              <a:rPr spc="-45" dirty="0"/>
              <a:t> </a:t>
            </a:r>
            <a:r>
              <a:rPr dirty="0"/>
              <a:t>đề:</a:t>
            </a:r>
            <a:r>
              <a:rPr spc="585" dirty="0"/>
              <a:t> </a:t>
            </a:r>
            <a:r>
              <a:rPr dirty="0"/>
              <a:t>Giải</a:t>
            </a:r>
            <a:r>
              <a:rPr spc="-35" dirty="0"/>
              <a:t> </a:t>
            </a:r>
            <a:r>
              <a:rPr dirty="0"/>
              <a:t>thuật</a:t>
            </a:r>
            <a:r>
              <a:rPr spc="-40" dirty="0"/>
              <a:t> </a:t>
            </a:r>
            <a:r>
              <a:rPr dirty="0"/>
              <a:t>tìm</a:t>
            </a:r>
            <a:r>
              <a:rPr spc="-40" dirty="0"/>
              <a:t> </a:t>
            </a:r>
            <a:r>
              <a:rPr dirty="0"/>
              <a:t>kiếm</a:t>
            </a:r>
            <a:r>
              <a:rPr spc="-40" dirty="0"/>
              <a:t> </a:t>
            </a:r>
            <a:r>
              <a:rPr dirty="0"/>
              <a:t>MINIMAX</a:t>
            </a:r>
            <a:r>
              <a:rPr spc="-45" dirty="0"/>
              <a:t> </a:t>
            </a:r>
            <a:r>
              <a:rPr dirty="0"/>
              <a:t>vấp</a:t>
            </a:r>
            <a:r>
              <a:rPr spc="-35" dirty="0"/>
              <a:t> </a:t>
            </a:r>
            <a:r>
              <a:rPr dirty="0"/>
              <a:t>phải</a:t>
            </a:r>
            <a:r>
              <a:rPr spc="-20" dirty="0"/>
              <a:t> </a:t>
            </a:r>
            <a:r>
              <a:rPr dirty="0"/>
              <a:t>vấn</a:t>
            </a:r>
            <a:r>
              <a:rPr spc="-35" dirty="0"/>
              <a:t> </a:t>
            </a:r>
            <a:r>
              <a:rPr spc="-25" dirty="0"/>
              <a:t>đề 	</a:t>
            </a:r>
            <a:r>
              <a:rPr dirty="0"/>
              <a:t>bùng</a:t>
            </a:r>
            <a:r>
              <a:rPr spc="-45" dirty="0"/>
              <a:t> </a:t>
            </a:r>
            <a:r>
              <a:rPr dirty="0"/>
              <a:t>nổ</a:t>
            </a:r>
            <a:r>
              <a:rPr spc="-50" dirty="0"/>
              <a:t> </a:t>
            </a:r>
            <a:r>
              <a:rPr dirty="0"/>
              <a:t>(mức</a:t>
            </a:r>
            <a:r>
              <a:rPr spc="-45" dirty="0"/>
              <a:t> </a:t>
            </a:r>
            <a:r>
              <a:rPr dirty="0"/>
              <a:t>hàm</a:t>
            </a:r>
            <a:r>
              <a:rPr spc="-40" dirty="0"/>
              <a:t> </a:t>
            </a:r>
            <a:r>
              <a:rPr dirty="0"/>
              <a:t>mũ)</a:t>
            </a:r>
            <a:r>
              <a:rPr spc="-50" dirty="0"/>
              <a:t> </a:t>
            </a:r>
            <a:r>
              <a:rPr dirty="0"/>
              <a:t>các</a:t>
            </a:r>
            <a:r>
              <a:rPr spc="-55" dirty="0"/>
              <a:t> </a:t>
            </a:r>
            <a:r>
              <a:rPr dirty="0"/>
              <a:t>khả</a:t>
            </a:r>
            <a:r>
              <a:rPr spc="-45" dirty="0"/>
              <a:t> </a:t>
            </a:r>
            <a:r>
              <a:rPr dirty="0"/>
              <a:t>năng</a:t>
            </a:r>
            <a:r>
              <a:rPr spc="-40" dirty="0"/>
              <a:t> </a:t>
            </a:r>
            <a:r>
              <a:rPr dirty="0"/>
              <a:t>nước</a:t>
            </a:r>
            <a:r>
              <a:rPr spc="-40" dirty="0"/>
              <a:t> </a:t>
            </a:r>
            <a:r>
              <a:rPr dirty="0"/>
              <a:t>đi</a:t>
            </a:r>
            <a:r>
              <a:rPr spc="-45" dirty="0"/>
              <a:t> </a:t>
            </a:r>
            <a:r>
              <a:rPr dirty="0"/>
              <a:t>cần</a:t>
            </a:r>
            <a:r>
              <a:rPr spc="-50" dirty="0"/>
              <a:t> </a:t>
            </a:r>
            <a:r>
              <a:rPr spc="-20" dirty="0"/>
              <a:t>phải 	</a:t>
            </a:r>
            <a:r>
              <a:rPr dirty="0"/>
              <a:t>xét</a:t>
            </a:r>
            <a:r>
              <a:rPr spc="-50" dirty="0"/>
              <a:t> </a:t>
            </a:r>
            <a:r>
              <a:rPr dirty="0">
                <a:latin typeface="Symbol"/>
                <a:cs typeface="Symbol"/>
              </a:rPr>
              <a:t>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không</a:t>
            </a:r>
            <a:r>
              <a:rPr spc="-35" dirty="0"/>
              <a:t> </a:t>
            </a:r>
            <a:r>
              <a:rPr dirty="0"/>
              <a:t>phù</a:t>
            </a:r>
            <a:r>
              <a:rPr spc="-30" dirty="0"/>
              <a:t> </a:t>
            </a:r>
            <a:r>
              <a:rPr dirty="0"/>
              <a:t>hợp</a:t>
            </a:r>
            <a:r>
              <a:rPr spc="-35" dirty="0"/>
              <a:t> </a:t>
            </a:r>
            <a:r>
              <a:rPr dirty="0"/>
              <a:t>với</a:t>
            </a:r>
            <a:r>
              <a:rPr spc="-45" dirty="0"/>
              <a:t> </a:t>
            </a:r>
            <a:r>
              <a:rPr dirty="0"/>
              <a:t>nhiều</a:t>
            </a:r>
            <a:r>
              <a:rPr spc="-35" dirty="0"/>
              <a:t> </a:t>
            </a:r>
            <a:r>
              <a:rPr dirty="0"/>
              <a:t>bài</a:t>
            </a:r>
            <a:r>
              <a:rPr spc="-35" dirty="0"/>
              <a:t> </a:t>
            </a:r>
            <a:r>
              <a:rPr dirty="0"/>
              <a:t>toán</a:t>
            </a:r>
            <a:r>
              <a:rPr spc="-35" dirty="0"/>
              <a:t> </a:t>
            </a:r>
            <a:r>
              <a:rPr dirty="0"/>
              <a:t>trò</a:t>
            </a:r>
            <a:r>
              <a:rPr spc="-35" dirty="0"/>
              <a:t> </a:t>
            </a:r>
            <a:r>
              <a:rPr dirty="0"/>
              <a:t>chơi</a:t>
            </a:r>
            <a:r>
              <a:rPr spc="-35" dirty="0"/>
              <a:t> </a:t>
            </a:r>
            <a:r>
              <a:rPr dirty="0"/>
              <a:t>thực</a:t>
            </a:r>
            <a:r>
              <a:rPr spc="-35" dirty="0"/>
              <a:t> </a:t>
            </a:r>
            <a:r>
              <a:rPr spc="-25" dirty="0"/>
              <a:t>tế</a:t>
            </a:r>
          </a:p>
          <a:p>
            <a:pPr marL="280670" marR="459740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  <a:tab pos="4516755" algn="l"/>
              </a:tabLst>
            </a:pPr>
            <a:r>
              <a:rPr dirty="0"/>
              <a:t>Chúng</a:t>
            </a:r>
            <a:r>
              <a:rPr spc="-25" dirty="0"/>
              <a:t> </a:t>
            </a:r>
            <a:r>
              <a:rPr dirty="0"/>
              <a:t>ta</a:t>
            </a:r>
            <a:r>
              <a:rPr spc="-45" dirty="0"/>
              <a:t> </a:t>
            </a:r>
            <a:r>
              <a:rPr dirty="0"/>
              <a:t>có</a:t>
            </a:r>
            <a:r>
              <a:rPr spc="-30" dirty="0"/>
              <a:t> </a:t>
            </a:r>
            <a:r>
              <a:rPr dirty="0"/>
              <a:t>thể</a:t>
            </a:r>
            <a:r>
              <a:rPr spc="-40" dirty="0"/>
              <a:t> </a:t>
            </a:r>
            <a:r>
              <a:rPr dirty="0"/>
              <a:t>cắt</a:t>
            </a:r>
            <a:r>
              <a:rPr spc="-40" dirty="0"/>
              <a:t> </a:t>
            </a:r>
            <a:r>
              <a:rPr dirty="0"/>
              <a:t>tỉa</a:t>
            </a:r>
            <a:r>
              <a:rPr spc="-30" dirty="0"/>
              <a:t> </a:t>
            </a:r>
            <a:r>
              <a:rPr dirty="0"/>
              <a:t>(bỏ</a:t>
            </a:r>
            <a:r>
              <a:rPr spc="-35" dirty="0"/>
              <a:t> </a:t>
            </a:r>
            <a:r>
              <a:rPr spc="-25" dirty="0"/>
              <a:t>đi</a:t>
            </a:r>
            <a:r>
              <a:rPr dirty="0"/>
              <a:t>	không</a:t>
            </a:r>
            <a:r>
              <a:rPr spc="-45" dirty="0"/>
              <a:t> </a:t>
            </a:r>
            <a:r>
              <a:rPr dirty="0"/>
              <a:t>xét</a:t>
            </a:r>
            <a:r>
              <a:rPr spc="-50" dirty="0"/>
              <a:t> </a:t>
            </a:r>
            <a:r>
              <a:rPr dirty="0"/>
              <a:t>đến)</a:t>
            </a:r>
            <a:r>
              <a:rPr spc="-35" dirty="0"/>
              <a:t> </a:t>
            </a:r>
            <a:r>
              <a:rPr dirty="0"/>
              <a:t>một</a:t>
            </a:r>
            <a:r>
              <a:rPr spc="-55" dirty="0"/>
              <a:t> </a:t>
            </a:r>
            <a:r>
              <a:rPr spc="-25" dirty="0"/>
              <a:t>số 	</a:t>
            </a:r>
            <a:r>
              <a:rPr dirty="0"/>
              <a:t>nhánh</a:t>
            </a:r>
            <a:r>
              <a:rPr spc="-40" dirty="0"/>
              <a:t> </a:t>
            </a:r>
            <a:r>
              <a:rPr dirty="0"/>
              <a:t>tìm</a:t>
            </a:r>
            <a:r>
              <a:rPr spc="-60" dirty="0"/>
              <a:t> </a:t>
            </a:r>
            <a:r>
              <a:rPr dirty="0"/>
              <a:t>kiếm</a:t>
            </a:r>
            <a:r>
              <a:rPr spc="-45" dirty="0"/>
              <a:t> </a:t>
            </a:r>
            <a:r>
              <a:rPr dirty="0"/>
              <a:t>trong</a:t>
            </a:r>
            <a:r>
              <a:rPr spc="-50" dirty="0"/>
              <a:t> </a:t>
            </a:r>
            <a:r>
              <a:rPr dirty="0"/>
              <a:t>cây</a:t>
            </a:r>
            <a:r>
              <a:rPr spc="-50" dirty="0"/>
              <a:t> </a:t>
            </a:r>
            <a:r>
              <a:rPr dirty="0"/>
              <a:t>biểu</a:t>
            </a:r>
            <a:r>
              <a:rPr spc="-45" dirty="0"/>
              <a:t> </a:t>
            </a:r>
            <a:r>
              <a:rPr dirty="0"/>
              <a:t>diễn</a:t>
            </a:r>
            <a:r>
              <a:rPr spc="-35" dirty="0"/>
              <a:t> </a:t>
            </a:r>
            <a:r>
              <a:rPr dirty="0"/>
              <a:t>trò</a:t>
            </a:r>
            <a:r>
              <a:rPr spc="-55" dirty="0"/>
              <a:t> </a:t>
            </a:r>
            <a:r>
              <a:rPr spc="-20" dirty="0"/>
              <a:t>chơi</a:t>
            </a:r>
          </a:p>
          <a:p>
            <a:pPr marL="281305" indent="-268605">
              <a:lnSpc>
                <a:spcPct val="100000"/>
              </a:lnSpc>
              <a:spcBef>
                <a:spcPts val="18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Phương</a:t>
            </a:r>
            <a:r>
              <a:rPr spc="-30" dirty="0"/>
              <a:t> </a:t>
            </a:r>
            <a:r>
              <a:rPr dirty="0"/>
              <a:t>pháp</a:t>
            </a:r>
            <a:r>
              <a:rPr spc="-25" dirty="0"/>
              <a:t> </a:t>
            </a:r>
            <a:r>
              <a:rPr dirty="0"/>
              <a:t>cắt</a:t>
            </a:r>
            <a:r>
              <a:rPr spc="-35" dirty="0"/>
              <a:t> </a:t>
            </a:r>
            <a:r>
              <a:rPr dirty="0"/>
              <a:t>tỉa</a:t>
            </a:r>
            <a:r>
              <a:rPr spc="-40" dirty="0"/>
              <a:t> </a:t>
            </a:r>
            <a:r>
              <a:rPr spc="-10" dirty="0">
                <a:latin typeface="Symbol"/>
                <a:cs typeface="Symbol"/>
              </a:rPr>
              <a:t></a:t>
            </a:r>
            <a:r>
              <a:rPr spc="-10" dirty="0"/>
              <a:t>-</a:t>
            </a:r>
            <a:r>
              <a:rPr dirty="0">
                <a:latin typeface="Symbol"/>
                <a:cs typeface="Symbol"/>
              </a:rPr>
              <a:t>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25" dirty="0"/>
              <a:t>(Alpha-</a:t>
            </a:r>
            <a:r>
              <a:rPr dirty="0"/>
              <a:t>beta</a:t>
            </a:r>
            <a:r>
              <a:rPr spc="-25" dirty="0"/>
              <a:t> </a:t>
            </a:r>
            <a:r>
              <a:rPr spc="-10" dirty="0"/>
              <a:t>prunning)</a:t>
            </a:r>
          </a:p>
          <a:p>
            <a:pPr marL="607695" marR="5080" lvl="1" indent="-268605" algn="just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Ý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tưởng:</a:t>
            </a:r>
            <a:r>
              <a:rPr sz="2000" spc="4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Nếu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nhánh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nào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đó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cải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thiện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đối 	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(hàm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tiện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ích)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mà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chúng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đã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thì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xét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đến 	</a:t>
            </a:r>
            <a:r>
              <a:rPr sz="2000" dirty="0">
                <a:latin typeface="Arial"/>
                <a:cs typeface="Arial"/>
              </a:rPr>
              <a:t>nhánh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đó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nữa!</a:t>
            </a:r>
            <a:endParaRPr sz="2000">
              <a:latin typeface="Arial"/>
              <a:cs typeface="Arial"/>
            </a:endParaRPr>
          </a:p>
          <a:p>
            <a:pPr marL="607695" marR="210820" lvl="1" indent="-268605" algn="just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Việc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cắt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tỉa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nhánh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(“tồi”)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ảnh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hưởng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đến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kết 	</a:t>
            </a:r>
            <a:r>
              <a:rPr sz="2000" dirty="0">
                <a:latin typeface="Arial"/>
                <a:cs typeface="Arial"/>
              </a:rPr>
              <a:t>quả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cuối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cùng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20"/>
              </a:spcBef>
            </a:pPr>
            <a:r>
              <a:rPr spc="-50" dirty="0">
                <a:latin typeface="Times New Roman"/>
                <a:cs typeface="Times New Roman"/>
              </a:rPr>
              <a:t>Greedy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best-</a:t>
            </a:r>
            <a:r>
              <a:rPr spc="-20" dirty="0">
                <a:latin typeface="Times New Roman"/>
                <a:cs typeface="Times New Roman"/>
              </a:rPr>
              <a:t>first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166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Hàm</a:t>
            </a:r>
            <a:r>
              <a:rPr spc="-65" dirty="0"/>
              <a:t> </a:t>
            </a:r>
            <a:r>
              <a:rPr dirty="0"/>
              <a:t>đánh</a:t>
            </a:r>
            <a:r>
              <a:rPr spc="-45" dirty="0"/>
              <a:t> </a:t>
            </a:r>
            <a:r>
              <a:rPr dirty="0"/>
              <a:t>giá</a:t>
            </a:r>
            <a:r>
              <a:rPr spc="-50" dirty="0"/>
              <a:t> </a:t>
            </a:r>
            <a:r>
              <a:rPr i="1" dirty="0">
                <a:latin typeface="Arial"/>
                <a:cs typeface="Arial"/>
              </a:rPr>
              <a:t>f(n)</a:t>
            </a:r>
            <a:r>
              <a:rPr i="1" spc="-50" dirty="0">
                <a:latin typeface="Arial"/>
                <a:cs typeface="Arial"/>
              </a:rPr>
              <a:t> </a:t>
            </a:r>
            <a:r>
              <a:rPr dirty="0"/>
              <a:t>là</a:t>
            </a:r>
            <a:r>
              <a:rPr spc="-55" dirty="0"/>
              <a:t> </a:t>
            </a:r>
            <a:r>
              <a:rPr dirty="0"/>
              <a:t>hàm</a:t>
            </a:r>
            <a:r>
              <a:rPr spc="-60" dirty="0"/>
              <a:t> </a:t>
            </a:r>
            <a:r>
              <a:rPr i="1" dirty="0">
                <a:latin typeface="Arial"/>
                <a:cs typeface="Arial"/>
              </a:rPr>
              <a:t>heuristic</a:t>
            </a:r>
            <a:r>
              <a:rPr i="1" spc="-45" dirty="0">
                <a:latin typeface="Arial"/>
                <a:cs typeface="Arial"/>
              </a:rPr>
              <a:t> </a:t>
            </a:r>
            <a:r>
              <a:rPr i="1" spc="-20" dirty="0">
                <a:latin typeface="Arial"/>
                <a:cs typeface="Arial"/>
              </a:rPr>
              <a:t>h(n)</a:t>
            </a:r>
          </a:p>
          <a:p>
            <a:pPr marL="281305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Hàm</a:t>
            </a:r>
            <a:r>
              <a:rPr spc="-55" dirty="0"/>
              <a:t> </a:t>
            </a:r>
            <a:r>
              <a:rPr dirty="0"/>
              <a:t>heuristic</a:t>
            </a:r>
            <a:r>
              <a:rPr spc="-40" dirty="0"/>
              <a:t> </a:t>
            </a:r>
            <a:r>
              <a:rPr i="1" dirty="0">
                <a:latin typeface="Arial"/>
                <a:cs typeface="Arial"/>
              </a:rPr>
              <a:t>h(n)</a:t>
            </a:r>
            <a:r>
              <a:rPr i="1" spc="-40" dirty="0">
                <a:latin typeface="Arial"/>
                <a:cs typeface="Arial"/>
              </a:rPr>
              <a:t> </a:t>
            </a:r>
            <a:r>
              <a:rPr dirty="0"/>
              <a:t>đánh</a:t>
            </a:r>
            <a:r>
              <a:rPr spc="-45" dirty="0"/>
              <a:t> </a:t>
            </a:r>
            <a:r>
              <a:rPr dirty="0"/>
              <a:t>giá</a:t>
            </a:r>
            <a:r>
              <a:rPr spc="-45" dirty="0"/>
              <a:t> </a:t>
            </a:r>
            <a:r>
              <a:rPr dirty="0"/>
              <a:t>chi</a:t>
            </a:r>
            <a:r>
              <a:rPr spc="-45" dirty="0"/>
              <a:t> </a:t>
            </a:r>
            <a:r>
              <a:rPr dirty="0"/>
              <a:t>phí</a:t>
            </a:r>
            <a:r>
              <a:rPr spc="-45" dirty="0"/>
              <a:t> </a:t>
            </a:r>
            <a:r>
              <a:rPr dirty="0"/>
              <a:t>để</a:t>
            </a:r>
            <a:r>
              <a:rPr spc="-50" dirty="0"/>
              <a:t> </a:t>
            </a:r>
            <a:r>
              <a:rPr dirty="0"/>
              <a:t>đi</a:t>
            </a:r>
            <a:r>
              <a:rPr spc="-45" dirty="0"/>
              <a:t> </a:t>
            </a:r>
            <a:r>
              <a:rPr dirty="0"/>
              <a:t>từ</a:t>
            </a:r>
            <a:r>
              <a:rPr spc="-50" dirty="0"/>
              <a:t> </a:t>
            </a:r>
            <a:r>
              <a:rPr dirty="0"/>
              <a:t>nút</a:t>
            </a:r>
            <a:r>
              <a:rPr spc="-55" dirty="0"/>
              <a:t> </a:t>
            </a:r>
            <a:r>
              <a:rPr dirty="0"/>
              <a:t>hiện</a:t>
            </a:r>
            <a:r>
              <a:rPr spc="-40" dirty="0"/>
              <a:t> </a:t>
            </a:r>
            <a:r>
              <a:rPr dirty="0"/>
              <a:t>tại</a:t>
            </a:r>
            <a:r>
              <a:rPr spc="-50" dirty="0"/>
              <a:t> </a:t>
            </a:r>
            <a:r>
              <a:rPr i="1" spc="-50" dirty="0">
                <a:latin typeface="Arial"/>
                <a:cs typeface="Arial"/>
              </a:rPr>
              <a:t>n</a:t>
            </a:r>
          </a:p>
          <a:p>
            <a:pPr marL="281940">
              <a:lnSpc>
                <a:spcPct val="100000"/>
              </a:lnSpc>
            </a:pPr>
            <a:r>
              <a:rPr dirty="0"/>
              <a:t>đến</a:t>
            </a:r>
            <a:r>
              <a:rPr spc="-45" dirty="0"/>
              <a:t> </a:t>
            </a:r>
            <a:r>
              <a:rPr dirty="0"/>
              <a:t>nút</a:t>
            </a:r>
            <a:r>
              <a:rPr spc="-45" dirty="0"/>
              <a:t> </a:t>
            </a:r>
            <a:r>
              <a:rPr dirty="0"/>
              <a:t>đích</a:t>
            </a:r>
            <a:r>
              <a:rPr spc="-40" dirty="0"/>
              <a:t> </a:t>
            </a:r>
            <a:r>
              <a:rPr dirty="0"/>
              <a:t>(mục</a:t>
            </a:r>
            <a:r>
              <a:rPr spc="-45" dirty="0"/>
              <a:t> </a:t>
            </a:r>
            <a:r>
              <a:rPr spc="-10" dirty="0"/>
              <a:t>tiêu)</a:t>
            </a:r>
          </a:p>
          <a:p>
            <a:pPr marL="280670" marR="287020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Ví</a:t>
            </a:r>
            <a:r>
              <a:rPr spc="-60" dirty="0"/>
              <a:t> </a:t>
            </a:r>
            <a:r>
              <a:rPr dirty="0"/>
              <a:t>dụ:</a:t>
            </a:r>
            <a:r>
              <a:rPr spc="-40" dirty="0"/>
              <a:t> </a:t>
            </a:r>
            <a:r>
              <a:rPr dirty="0"/>
              <a:t>Trong</a:t>
            </a:r>
            <a:r>
              <a:rPr spc="-35" dirty="0"/>
              <a:t> </a:t>
            </a:r>
            <a:r>
              <a:rPr dirty="0"/>
              <a:t>bài</a:t>
            </a:r>
            <a:r>
              <a:rPr spc="-40" dirty="0"/>
              <a:t> </a:t>
            </a:r>
            <a:r>
              <a:rPr dirty="0"/>
              <a:t>toán</a:t>
            </a:r>
            <a:r>
              <a:rPr spc="-40" dirty="0"/>
              <a:t> </a:t>
            </a:r>
            <a:r>
              <a:rPr dirty="0"/>
              <a:t>tìm</a:t>
            </a:r>
            <a:r>
              <a:rPr spc="-55" dirty="0"/>
              <a:t> </a:t>
            </a:r>
            <a:r>
              <a:rPr dirty="0"/>
              <a:t>đường</a:t>
            </a:r>
            <a:r>
              <a:rPr spc="-25" dirty="0"/>
              <a:t> </a:t>
            </a:r>
            <a:r>
              <a:rPr dirty="0"/>
              <a:t>đi</a:t>
            </a:r>
            <a:r>
              <a:rPr spc="-35" dirty="0"/>
              <a:t> </a:t>
            </a:r>
            <a:r>
              <a:rPr dirty="0"/>
              <a:t>từ</a:t>
            </a:r>
            <a:r>
              <a:rPr spc="-50" dirty="0"/>
              <a:t> </a:t>
            </a:r>
            <a:r>
              <a:rPr dirty="0"/>
              <a:t>Arad</a:t>
            </a:r>
            <a:r>
              <a:rPr spc="-35" dirty="0"/>
              <a:t> </a:t>
            </a:r>
            <a:r>
              <a:rPr spc="-25" dirty="0"/>
              <a:t>đến 	</a:t>
            </a:r>
            <a:r>
              <a:rPr dirty="0"/>
              <a:t>Bucharest,</a:t>
            </a:r>
            <a:r>
              <a:rPr spc="-70" dirty="0"/>
              <a:t> </a:t>
            </a:r>
            <a:r>
              <a:rPr dirty="0"/>
              <a:t>sử</a:t>
            </a:r>
            <a:r>
              <a:rPr spc="-70" dirty="0"/>
              <a:t> </a:t>
            </a:r>
            <a:r>
              <a:rPr dirty="0"/>
              <a:t>dụng:</a:t>
            </a:r>
            <a:r>
              <a:rPr spc="-60" dirty="0"/>
              <a:t> </a:t>
            </a:r>
            <a:r>
              <a:rPr i="1" dirty="0">
                <a:latin typeface="Arial"/>
                <a:cs typeface="Arial"/>
              </a:rPr>
              <a:t>h</a:t>
            </a:r>
            <a:r>
              <a:rPr sz="2400" i="1" baseline="-20833" dirty="0">
                <a:latin typeface="Arial"/>
                <a:cs typeface="Arial"/>
              </a:rPr>
              <a:t>SLD</a:t>
            </a:r>
            <a:r>
              <a:rPr sz="2400" i="1" dirty="0">
                <a:latin typeface="Arial"/>
                <a:cs typeface="Arial"/>
              </a:rPr>
              <a:t>(n)</a:t>
            </a:r>
            <a:r>
              <a:rPr sz="2400" i="1" spc="-80" dirty="0">
                <a:latin typeface="Arial"/>
                <a:cs typeface="Arial"/>
              </a:rPr>
              <a:t> </a:t>
            </a:r>
            <a:r>
              <a:rPr sz="2400" dirty="0"/>
              <a:t>=</a:t>
            </a:r>
            <a:r>
              <a:rPr sz="2400" spc="-70" dirty="0"/>
              <a:t> </a:t>
            </a:r>
            <a:r>
              <a:rPr sz="2400" dirty="0"/>
              <a:t>Ước</a:t>
            </a:r>
            <a:r>
              <a:rPr sz="2400" spc="-75" dirty="0"/>
              <a:t> </a:t>
            </a:r>
            <a:r>
              <a:rPr sz="2400" dirty="0"/>
              <a:t>lượng</a:t>
            </a:r>
            <a:r>
              <a:rPr sz="2400" spc="-60" dirty="0"/>
              <a:t> </a:t>
            </a:r>
            <a:r>
              <a:rPr sz="2400" dirty="0"/>
              <a:t>khoảng</a:t>
            </a:r>
            <a:r>
              <a:rPr sz="2400" spc="-50" dirty="0"/>
              <a:t> </a:t>
            </a:r>
            <a:r>
              <a:rPr sz="2400" spc="-20" dirty="0"/>
              <a:t>cách 	</a:t>
            </a:r>
            <a:r>
              <a:rPr sz="2400" dirty="0"/>
              <a:t>đường</a:t>
            </a:r>
            <a:r>
              <a:rPr sz="2400" spc="-55" dirty="0"/>
              <a:t> </a:t>
            </a:r>
            <a:r>
              <a:rPr sz="2400" dirty="0"/>
              <a:t>thẳng</a:t>
            </a:r>
            <a:r>
              <a:rPr sz="2400" spc="-45" dirty="0"/>
              <a:t> </a:t>
            </a:r>
            <a:r>
              <a:rPr sz="2400" dirty="0"/>
              <a:t>(“chim</a:t>
            </a:r>
            <a:r>
              <a:rPr sz="2400" spc="-45" dirty="0"/>
              <a:t> </a:t>
            </a:r>
            <a:r>
              <a:rPr sz="2400" dirty="0"/>
              <a:t>bay”)</a:t>
            </a:r>
            <a:r>
              <a:rPr sz="2400" spc="-45" dirty="0"/>
              <a:t> </a:t>
            </a:r>
            <a:r>
              <a:rPr sz="2400" dirty="0"/>
              <a:t>từ</a:t>
            </a:r>
            <a:r>
              <a:rPr sz="2400" spc="-65" dirty="0"/>
              <a:t> </a:t>
            </a:r>
            <a:r>
              <a:rPr sz="2400" dirty="0"/>
              <a:t>thành</a:t>
            </a:r>
            <a:r>
              <a:rPr sz="2400" spc="-50" dirty="0"/>
              <a:t> </a:t>
            </a:r>
            <a:r>
              <a:rPr sz="2400" dirty="0"/>
              <a:t>phố</a:t>
            </a:r>
            <a:r>
              <a:rPr sz="2400" spc="-50" dirty="0"/>
              <a:t> </a:t>
            </a:r>
            <a:r>
              <a:rPr sz="2400" dirty="0"/>
              <a:t>hiện</a:t>
            </a:r>
            <a:r>
              <a:rPr sz="2400" spc="-45" dirty="0"/>
              <a:t> </a:t>
            </a:r>
            <a:r>
              <a:rPr sz="2400" dirty="0"/>
              <a:t>tại</a:t>
            </a:r>
            <a:r>
              <a:rPr sz="2400" spc="-55" dirty="0"/>
              <a:t>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spc="-25" dirty="0"/>
              <a:t>đến 	</a:t>
            </a:r>
            <a:r>
              <a:rPr sz="2400" spc="-10" dirty="0"/>
              <a:t>Bucharest</a:t>
            </a:r>
            <a:endParaRPr sz="2400">
              <a:latin typeface="Arial"/>
              <a:cs typeface="Arial"/>
            </a:endParaRPr>
          </a:p>
          <a:p>
            <a:pPr marL="280670" marR="340995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Phương</a:t>
            </a:r>
            <a:r>
              <a:rPr spc="-50" dirty="0"/>
              <a:t> </a:t>
            </a:r>
            <a:r>
              <a:rPr dirty="0"/>
              <a:t>pháp</a:t>
            </a:r>
            <a:r>
              <a:rPr spc="-40" dirty="0"/>
              <a:t> </a:t>
            </a:r>
            <a:r>
              <a:rPr dirty="0"/>
              <a:t>tìm</a:t>
            </a:r>
            <a:r>
              <a:rPr spc="-60" dirty="0"/>
              <a:t> </a:t>
            </a:r>
            <a:r>
              <a:rPr dirty="0"/>
              <a:t>kiếm</a:t>
            </a:r>
            <a:r>
              <a:rPr spc="-50" dirty="0"/>
              <a:t> </a:t>
            </a:r>
            <a:r>
              <a:rPr dirty="0"/>
              <a:t>Greedy</a:t>
            </a:r>
            <a:r>
              <a:rPr spc="-40" dirty="0"/>
              <a:t> </a:t>
            </a:r>
            <a:r>
              <a:rPr spc="-25" dirty="0"/>
              <a:t>best-</a:t>
            </a:r>
            <a:r>
              <a:rPr dirty="0"/>
              <a:t>first</a:t>
            </a:r>
            <a:r>
              <a:rPr spc="-50" dirty="0"/>
              <a:t> </a:t>
            </a:r>
            <a:r>
              <a:rPr dirty="0"/>
              <a:t>search</a:t>
            </a:r>
            <a:r>
              <a:rPr spc="-45" dirty="0"/>
              <a:t> </a:t>
            </a:r>
            <a:r>
              <a:rPr dirty="0"/>
              <a:t>sẽ</a:t>
            </a:r>
            <a:r>
              <a:rPr spc="-50" dirty="0"/>
              <a:t> </a:t>
            </a:r>
            <a:r>
              <a:rPr spc="-25" dirty="0"/>
              <a:t>xét 	</a:t>
            </a:r>
            <a:r>
              <a:rPr dirty="0"/>
              <a:t>(phát</a:t>
            </a:r>
            <a:r>
              <a:rPr spc="-50" dirty="0"/>
              <a:t> </a:t>
            </a:r>
            <a:r>
              <a:rPr dirty="0"/>
              <a:t>triển)</a:t>
            </a:r>
            <a:r>
              <a:rPr spc="-45" dirty="0"/>
              <a:t> </a:t>
            </a:r>
            <a:r>
              <a:rPr dirty="0"/>
              <a:t>nút</a:t>
            </a:r>
            <a:r>
              <a:rPr spc="-50" dirty="0"/>
              <a:t> </a:t>
            </a:r>
            <a:r>
              <a:rPr dirty="0"/>
              <a:t>“có</a:t>
            </a:r>
            <a:r>
              <a:rPr spc="-50" dirty="0"/>
              <a:t> </a:t>
            </a:r>
            <a:r>
              <a:rPr dirty="0"/>
              <a:t>vẻ”</a:t>
            </a:r>
            <a:r>
              <a:rPr spc="-50" dirty="0"/>
              <a:t> </a:t>
            </a:r>
            <a:r>
              <a:rPr dirty="0"/>
              <a:t>gần</a:t>
            </a:r>
            <a:r>
              <a:rPr spc="-45" dirty="0"/>
              <a:t> </a:t>
            </a:r>
            <a:r>
              <a:rPr dirty="0"/>
              <a:t>với</a:t>
            </a:r>
            <a:r>
              <a:rPr spc="-50" dirty="0"/>
              <a:t> </a:t>
            </a:r>
            <a:r>
              <a:rPr dirty="0"/>
              <a:t>nút</a:t>
            </a:r>
            <a:r>
              <a:rPr spc="-55" dirty="0"/>
              <a:t> </a:t>
            </a:r>
            <a:r>
              <a:rPr dirty="0"/>
              <a:t>đích</a:t>
            </a:r>
            <a:r>
              <a:rPr spc="-50" dirty="0"/>
              <a:t> </a:t>
            </a:r>
            <a:r>
              <a:rPr dirty="0"/>
              <a:t>(mục</a:t>
            </a:r>
            <a:r>
              <a:rPr spc="-45" dirty="0"/>
              <a:t> </a:t>
            </a:r>
            <a:r>
              <a:rPr dirty="0"/>
              <a:t>tiêu)</a:t>
            </a:r>
            <a:r>
              <a:rPr spc="-50" dirty="0"/>
              <a:t> </a:t>
            </a:r>
            <a:r>
              <a:rPr spc="-20" dirty="0"/>
              <a:t>nhất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80"/>
              </a:spcBef>
              <a:tabLst>
                <a:tab pos="3011805" algn="l"/>
                <a:tab pos="3764279" algn="l"/>
              </a:tabLst>
            </a:pPr>
            <a:r>
              <a:rPr dirty="0">
                <a:latin typeface="Times New Roman"/>
                <a:cs typeface="Times New Roman"/>
              </a:rPr>
              <a:t>Cắt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tỉa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Symbol"/>
                <a:cs typeface="Symbol"/>
              </a:rPr>
              <a:t></a:t>
            </a:r>
            <a:r>
              <a:rPr spc="-70" dirty="0">
                <a:latin typeface="Times New Roman"/>
                <a:cs typeface="Times New Roman"/>
              </a:rPr>
              <a:t>-</a:t>
            </a:r>
            <a:r>
              <a:rPr dirty="0">
                <a:latin typeface="Symbol"/>
                <a:cs typeface="Symbol"/>
              </a:rPr>
              <a:t>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Ví</a:t>
            </a:r>
            <a:r>
              <a:rPr dirty="0">
                <a:latin typeface="Times New Roman"/>
                <a:cs typeface="Times New Roman"/>
              </a:rPr>
              <a:t>	dụ</a:t>
            </a:r>
            <a:r>
              <a:rPr spc="-25" dirty="0">
                <a:latin typeface="Times New Roman"/>
                <a:cs typeface="Times New Roman"/>
              </a:rPr>
              <a:t> (1)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376732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80"/>
              </a:spcBef>
              <a:tabLst>
                <a:tab pos="3011805" algn="l"/>
                <a:tab pos="3764279" algn="l"/>
              </a:tabLst>
            </a:pPr>
            <a:r>
              <a:rPr dirty="0">
                <a:latin typeface="Times New Roman"/>
                <a:cs typeface="Times New Roman"/>
              </a:rPr>
              <a:t>Cắt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tỉa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Symbol"/>
                <a:cs typeface="Symbol"/>
              </a:rPr>
              <a:t></a:t>
            </a:r>
            <a:r>
              <a:rPr spc="-70" dirty="0">
                <a:latin typeface="Times New Roman"/>
                <a:cs typeface="Times New Roman"/>
              </a:rPr>
              <a:t>-</a:t>
            </a:r>
            <a:r>
              <a:rPr dirty="0">
                <a:latin typeface="Symbol"/>
                <a:cs typeface="Symbol"/>
              </a:rPr>
              <a:t>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Ví</a:t>
            </a:r>
            <a:r>
              <a:rPr dirty="0">
                <a:latin typeface="Times New Roman"/>
                <a:cs typeface="Times New Roman"/>
              </a:rPr>
              <a:t>	dụ</a:t>
            </a:r>
            <a:r>
              <a:rPr spc="-25" dirty="0">
                <a:latin typeface="Times New Roman"/>
                <a:cs typeface="Times New Roman"/>
              </a:rPr>
              <a:t> (2)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376732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80"/>
              </a:spcBef>
              <a:tabLst>
                <a:tab pos="3011805" algn="l"/>
                <a:tab pos="3764279" algn="l"/>
              </a:tabLst>
            </a:pPr>
            <a:r>
              <a:rPr dirty="0">
                <a:latin typeface="Times New Roman"/>
                <a:cs typeface="Times New Roman"/>
              </a:rPr>
              <a:t>Cắt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tỉa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Symbol"/>
                <a:cs typeface="Symbol"/>
              </a:rPr>
              <a:t></a:t>
            </a:r>
            <a:r>
              <a:rPr spc="-70" dirty="0">
                <a:latin typeface="Times New Roman"/>
                <a:cs typeface="Times New Roman"/>
              </a:rPr>
              <a:t>-</a:t>
            </a:r>
            <a:r>
              <a:rPr dirty="0">
                <a:latin typeface="Symbol"/>
                <a:cs typeface="Symbol"/>
              </a:rPr>
              <a:t>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Ví</a:t>
            </a:r>
            <a:r>
              <a:rPr dirty="0">
                <a:latin typeface="Times New Roman"/>
                <a:cs typeface="Times New Roman"/>
              </a:rPr>
              <a:t>	dụ</a:t>
            </a:r>
            <a:r>
              <a:rPr spc="-25" dirty="0">
                <a:latin typeface="Times New Roman"/>
                <a:cs typeface="Times New Roman"/>
              </a:rPr>
              <a:t> (3)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376732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80"/>
              </a:spcBef>
              <a:tabLst>
                <a:tab pos="3011805" algn="l"/>
                <a:tab pos="3764279" algn="l"/>
              </a:tabLst>
            </a:pPr>
            <a:r>
              <a:rPr dirty="0">
                <a:latin typeface="Times New Roman"/>
                <a:cs typeface="Times New Roman"/>
              </a:rPr>
              <a:t>Cắt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tỉa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Symbol"/>
                <a:cs typeface="Symbol"/>
              </a:rPr>
              <a:t></a:t>
            </a:r>
            <a:r>
              <a:rPr spc="-70" dirty="0">
                <a:latin typeface="Times New Roman"/>
                <a:cs typeface="Times New Roman"/>
              </a:rPr>
              <a:t>-</a:t>
            </a:r>
            <a:r>
              <a:rPr dirty="0">
                <a:latin typeface="Symbol"/>
                <a:cs typeface="Symbol"/>
              </a:rPr>
              <a:t>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Ví</a:t>
            </a:r>
            <a:r>
              <a:rPr dirty="0">
                <a:latin typeface="Times New Roman"/>
                <a:cs typeface="Times New Roman"/>
              </a:rPr>
              <a:t>	dụ</a:t>
            </a:r>
            <a:r>
              <a:rPr spc="-25" dirty="0">
                <a:latin typeface="Times New Roman"/>
                <a:cs typeface="Times New Roman"/>
              </a:rPr>
              <a:t> (4)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37688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80"/>
              </a:spcBef>
              <a:tabLst>
                <a:tab pos="3011805" algn="l"/>
                <a:tab pos="3764279" algn="l"/>
              </a:tabLst>
            </a:pPr>
            <a:r>
              <a:rPr dirty="0">
                <a:latin typeface="Times New Roman"/>
                <a:cs typeface="Times New Roman"/>
              </a:rPr>
              <a:t>Cắt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tỉa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Symbol"/>
                <a:cs typeface="Symbol"/>
              </a:rPr>
              <a:t></a:t>
            </a:r>
            <a:r>
              <a:rPr spc="-70" dirty="0">
                <a:latin typeface="Times New Roman"/>
                <a:cs typeface="Times New Roman"/>
              </a:rPr>
              <a:t>-</a:t>
            </a:r>
            <a:r>
              <a:rPr dirty="0">
                <a:latin typeface="Symbol"/>
                <a:cs typeface="Symbol"/>
              </a:rPr>
              <a:t>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Ví</a:t>
            </a:r>
            <a:r>
              <a:rPr dirty="0">
                <a:latin typeface="Times New Roman"/>
                <a:cs typeface="Times New Roman"/>
              </a:rPr>
              <a:t>	dụ</a:t>
            </a:r>
            <a:r>
              <a:rPr spc="-25" dirty="0">
                <a:latin typeface="Times New Roman"/>
                <a:cs typeface="Times New Roman"/>
              </a:rPr>
              <a:t> (5)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229600" cy="377875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80"/>
              </a:spcBef>
            </a:pPr>
            <a:r>
              <a:rPr dirty="0">
                <a:latin typeface="Times New Roman"/>
                <a:cs typeface="Times New Roman"/>
              </a:rPr>
              <a:t>Tại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sao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Georgia"/>
                <a:cs typeface="Georgia"/>
              </a:rPr>
              <a:t>đ</a:t>
            </a:r>
            <a:r>
              <a:rPr spc="-80" dirty="0">
                <a:latin typeface="Times New Roman"/>
                <a:cs typeface="Times New Roman"/>
              </a:rPr>
              <a:t>ược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100" dirty="0">
                <a:latin typeface="Times New Roman"/>
                <a:cs typeface="Times New Roman"/>
              </a:rPr>
              <a:t>gọi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Times New Roman"/>
                <a:cs typeface="Times New Roman"/>
              </a:rPr>
              <a:t>là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cắt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tỉa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Symbol"/>
                <a:cs typeface="Symbol"/>
              </a:rPr>
              <a:t></a:t>
            </a:r>
            <a:r>
              <a:rPr spc="-70" dirty="0">
                <a:latin typeface="Times New Roman"/>
                <a:cs typeface="Times New Roman"/>
              </a:rPr>
              <a:t>-</a:t>
            </a:r>
            <a:r>
              <a:rPr spc="-25" dirty="0">
                <a:latin typeface="Symbol"/>
                <a:cs typeface="Symbol"/>
              </a:rPr>
              <a:t></a:t>
            </a:r>
            <a:r>
              <a:rPr spc="-25" dirty="0">
                <a:latin typeface="Times New Roman"/>
                <a:cs typeface="Times New Roman"/>
              </a:rPr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676400"/>
            <a:ext cx="9144000" cy="4198620"/>
            <a:chOff x="0" y="1676400"/>
            <a:chExt cx="9144000" cy="4198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0" y="1676400"/>
              <a:ext cx="3472434" cy="3219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8958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397000"/>
            <a:ext cx="3643629" cy="452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Symbol"/>
                <a:cs typeface="Symbol"/>
              </a:rPr>
              <a:t>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nước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đi 	</a:t>
            </a:r>
            <a:r>
              <a:rPr sz="2400" dirty="0">
                <a:latin typeface="Arial"/>
                <a:cs typeface="Arial"/>
              </a:rPr>
              <a:t>tốt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nhất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MAX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(giá 	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đa)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tính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đến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hiện 	</a:t>
            </a:r>
            <a:r>
              <a:rPr sz="2400" dirty="0">
                <a:latin typeface="Arial"/>
                <a:cs typeface="Arial"/>
              </a:rPr>
              <a:t>tại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nhánh</a:t>
            </a:r>
            <a:r>
              <a:rPr sz="2400" spc="-25" dirty="0">
                <a:latin typeface="Arial"/>
                <a:cs typeface="Arial"/>
              </a:rPr>
              <a:t> tìm 	</a:t>
            </a:r>
            <a:r>
              <a:rPr sz="2400" spc="-20" dirty="0">
                <a:latin typeface="Arial"/>
                <a:cs typeface="Arial"/>
              </a:rPr>
              <a:t>kiếm</a:t>
            </a:r>
            <a:endParaRPr sz="2400">
              <a:latin typeface="Arial"/>
              <a:cs typeface="Arial"/>
            </a:endParaRPr>
          </a:p>
          <a:p>
            <a:pPr marL="280670" marR="13335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Nếu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tồi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hơn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35" dirty="0">
                <a:latin typeface="Symbol"/>
                <a:cs typeface="Symbol"/>
              </a:rPr>
              <a:t></a:t>
            </a:r>
            <a:r>
              <a:rPr sz="2400" spc="-35" dirty="0">
                <a:latin typeface="Arial"/>
                <a:cs typeface="Arial"/>
              </a:rPr>
              <a:t>, 	</a:t>
            </a:r>
            <a:r>
              <a:rPr sz="2400" dirty="0">
                <a:latin typeface="Arial"/>
                <a:cs typeface="Arial"/>
              </a:rPr>
              <a:t>MAX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sẽ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bỏ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nước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đi 	</a:t>
            </a:r>
            <a:r>
              <a:rPr sz="2400" dirty="0">
                <a:latin typeface="Arial"/>
                <a:cs typeface="Arial"/>
              </a:rPr>
              <a:t>ứng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Cắt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tỉa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nhánh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ứng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  <a:p>
            <a:pPr marL="280670" marR="512445" indent="-268605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Symbol"/>
                <a:cs typeface="Symbol"/>
              </a:rPr>
              <a:t>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 	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tự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đối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MIN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4895850"/>
            <a:ext cx="9144000" cy="1962150"/>
            <a:chOff x="0" y="4895850"/>
            <a:chExt cx="9144000" cy="19621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4895850"/>
              <a:ext cx="3472434" cy="5524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5875019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80"/>
              </a:spcBef>
            </a:pPr>
            <a:r>
              <a:rPr dirty="0">
                <a:latin typeface="Times New Roman"/>
                <a:cs typeface="Times New Roman"/>
              </a:rPr>
              <a:t>Giải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thuật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cắt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tỉa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Symbol"/>
                <a:cs typeface="Symbol"/>
              </a:rPr>
              <a:t></a:t>
            </a:r>
            <a:r>
              <a:rPr spc="-70" dirty="0">
                <a:latin typeface="Times New Roman"/>
                <a:cs typeface="Times New Roman"/>
              </a:rPr>
              <a:t>-</a:t>
            </a:r>
            <a:r>
              <a:rPr dirty="0">
                <a:latin typeface="Symbol"/>
                <a:cs typeface="Symbol"/>
              </a:rPr>
              <a:t>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(1)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219200"/>
            <a:ext cx="8229600" cy="5039360"/>
            <a:chOff x="457200" y="1219200"/>
            <a:chExt cx="8229600" cy="5039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219200"/>
              <a:ext cx="7620000" cy="49933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80"/>
              </a:spcBef>
            </a:pPr>
            <a:r>
              <a:rPr dirty="0">
                <a:latin typeface="Times New Roman"/>
                <a:cs typeface="Times New Roman"/>
              </a:rPr>
              <a:t>Giải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thuật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cắt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tỉa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Symbol"/>
                <a:cs typeface="Symbol"/>
              </a:rPr>
              <a:t></a:t>
            </a:r>
            <a:r>
              <a:rPr spc="-70" dirty="0">
                <a:latin typeface="Times New Roman"/>
                <a:cs typeface="Times New Roman"/>
              </a:rPr>
              <a:t>-</a:t>
            </a:r>
            <a:r>
              <a:rPr dirty="0">
                <a:latin typeface="Symbol"/>
                <a:cs typeface="Symbol"/>
              </a:rPr>
              <a:t>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(2)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7772400" cy="353263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80"/>
              </a:spcBef>
            </a:pPr>
            <a:r>
              <a:rPr dirty="0">
                <a:latin typeface="Times New Roman"/>
                <a:cs typeface="Times New Roman"/>
              </a:rPr>
              <a:t>Cắt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tỉa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Symbol"/>
                <a:cs typeface="Symbol"/>
              </a:rPr>
              <a:t></a:t>
            </a:r>
            <a:r>
              <a:rPr spc="-70" dirty="0">
                <a:latin typeface="Times New Roman"/>
                <a:cs typeface="Times New Roman"/>
              </a:rPr>
              <a:t>-</a:t>
            </a:r>
            <a:r>
              <a:rPr spc="-50" dirty="0">
                <a:latin typeface="Symbol"/>
                <a:cs typeface="Symbol"/>
              </a:rPr>
              <a:t>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96238"/>
            <a:ext cx="7951470" cy="324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65468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Đối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trò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chơi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trạng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lớn,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thì 	</a:t>
            </a:r>
            <a:r>
              <a:rPr sz="2400" dirty="0">
                <a:latin typeface="Arial"/>
                <a:cs typeface="Arial"/>
              </a:rPr>
              <a:t>phương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cắt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tỉa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Symbol"/>
                <a:cs typeface="Symbol"/>
              </a:rPr>
              <a:t></a:t>
            </a:r>
            <a:r>
              <a:rPr sz="2400" spc="-10" dirty="0">
                <a:latin typeface="Arial"/>
                <a:cs typeface="Arial"/>
              </a:rPr>
              <a:t>-</a:t>
            </a:r>
            <a:r>
              <a:rPr sz="2400" dirty="0">
                <a:latin typeface="Symbol"/>
                <a:cs typeface="Symbol"/>
              </a:rPr>
              <a:t>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vẫn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phù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hợp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Không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(kết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hợp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cắt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tỉa)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vẫn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lớn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0670" marR="8572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sz="2400" dirty="0">
                <a:latin typeface="Arial"/>
                <a:cs typeface="Arial"/>
              </a:rPr>
              <a:t>Có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hạn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chế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bằng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dụng 	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thức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cụ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bài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toán</a:t>
            </a:r>
            <a:endParaRPr sz="24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Tri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thức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để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phép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đánh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mỗi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trò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chơi</a:t>
            </a:r>
            <a:endParaRPr sz="2000">
              <a:latin typeface="Arial"/>
              <a:cs typeface="Arial"/>
            </a:endParaRPr>
          </a:p>
          <a:p>
            <a:pPr marL="608965" lvl="1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sz="2000" dirty="0">
                <a:latin typeface="Arial"/>
                <a:cs typeface="Arial"/>
              </a:rPr>
              <a:t>Tri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thức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bổ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(heuristic)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này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đóng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trò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tương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tự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như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hàm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ước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lượng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h(n)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thuật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kiếm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A*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85"/>
              </a:spcBef>
              <a:tabLst>
                <a:tab pos="5628640" algn="l"/>
              </a:tabLst>
            </a:pPr>
            <a:r>
              <a:rPr spc="-45" dirty="0">
                <a:latin typeface="Times New Roman"/>
                <a:cs typeface="Times New Roman"/>
              </a:rPr>
              <a:t>Greedy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best-</a:t>
            </a:r>
            <a:r>
              <a:rPr spc="-20" dirty="0">
                <a:latin typeface="Times New Roman"/>
                <a:cs typeface="Times New Roman"/>
              </a:rPr>
              <a:t>first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Times New Roman"/>
                <a:cs typeface="Times New Roman"/>
              </a:rPr>
              <a:t>search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60" dirty="0">
                <a:latin typeface="Times New Roman"/>
                <a:cs typeface="Times New Roman"/>
              </a:rPr>
              <a:t>Ví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dụ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(1)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229600" cy="403402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5628640" algn="l"/>
                <a:tab pos="6912609" algn="l"/>
              </a:tabLst>
            </a:pPr>
            <a:r>
              <a:rPr spc="-50" dirty="0">
                <a:latin typeface="Times New Roman"/>
                <a:cs typeface="Times New Roman"/>
              </a:rPr>
              <a:t>Greedy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best-</a:t>
            </a:r>
            <a:r>
              <a:rPr spc="-20" dirty="0">
                <a:latin typeface="Times New Roman"/>
                <a:cs typeface="Times New Roman"/>
              </a:rPr>
              <a:t>first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Times New Roman"/>
                <a:cs typeface="Times New Roman"/>
              </a:rPr>
              <a:t>search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60" dirty="0">
                <a:latin typeface="Times New Roman"/>
                <a:cs typeface="Times New Roman"/>
              </a:rPr>
              <a:t>Ví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(2)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8201406" cy="29862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>
            <a:avLst/>
          </a:prstGeom>
          <a:ln w="19304">
            <a:solidFill>
              <a:srgbClr val="CC99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5628640" algn="l"/>
                <a:tab pos="6912609" algn="l"/>
              </a:tabLst>
            </a:pPr>
            <a:r>
              <a:rPr spc="-50" dirty="0">
                <a:latin typeface="Times New Roman"/>
                <a:cs typeface="Times New Roman"/>
              </a:rPr>
              <a:t>Greedy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best-</a:t>
            </a:r>
            <a:r>
              <a:rPr spc="-20" dirty="0">
                <a:latin typeface="Times New Roman"/>
                <a:cs typeface="Times New Roman"/>
              </a:rPr>
              <a:t>first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Times New Roman"/>
                <a:cs typeface="Times New Roman"/>
              </a:rPr>
              <a:t>search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60" dirty="0">
                <a:latin typeface="Times New Roman"/>
                <a:cs typeface="Times New Roman"/>
              </a:rPr>
              <a:t>Ví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(3)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8201406" cy="29862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spc="-30" dirty="0"/>
              <a:t> </a:t>
            </a:r>
            <a:r>
              <a:rPr dirty="0"/>
              <a:t>tuệ</a:t>
            </a:r>
            <a:r>
              <a:rPr spc="-10" dirty="0"/>
              <a:t> </a:t>
            </a:r>
            <a:r>
              <a:rPr dirty="0"/>
              <a:t>nhân</a:t>
            </a:r>
            <a:r>
              <a:rPr spc="-10" dirty="0"/>
              <a:t> </a:t>
            </a:r>
            <a:r>
              <a:rPr spc="-25" dirty="0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5490</Words>
  <Application>Microsoft Office PowerPoint</Application>
  <PresentationFormat>Trình chiếu Trên màn hình (4:3)</PresentationFormat>
  <Paragraphs>578</Paragraphs>
  <Slides>68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68</vt:i4>
      </vt:variant>
    </vt:vector>
  </HeadingPairs>
  <TitlesOfParts>
    <vt:vector size="77" baseType="lpstr">
      <vt:lpstr>Arial</vt:lpstr>
      <vt:lpstr>Courier New</vt:lpstr>
      <vt:lpstr>Georgia</vt:lpstr>
      <vt:lpstr>Symbol</vt:lpstr>
      <vt:lpstr>Tahoma</vt:lpstr>
      <vt:lpstr>Times New Roman</vt:lpstr>
      <vt:lpstr>Verdana</vt:lpstr>
      <vt:lpstr>Wingdings</vt:lpstr>
      <vt:lpstr>Office Theme</vt:lpstr>
      <vt:lpstr>Trí Tuệ Nhân Tạo</vt:lpstr>
      <vt:lpstr>Nội dung môn học:</vt:lpstr>
      <vt:lpstr>Nhắc lại: Tìm kiếm theo cấu trúc cây</vt:lpstr>
      <vt:lpstr>Tìm kiếm với tri thức bổ sung</vt:lpstr>
      <vt:lpstr>Best-first search</vt:lpstr>
      <vt:lpstr>Greedy best-first search</vt:lpstr>
      <vt:lpstr>Greedy best-first search – Ví dụ (1)</vt:lpstr>
      <vt:lpstr>Greedy best-first search – Ví dụ (2)</vt:lpstr>
      <vt:lpstr>Greedy best-first search – Ví dụ (3)</vt:lpstr>
      <vt:lpstr>Greedy best-first search – Ví dụ (4)</vt:lpstr>
      <vt:lpstr>Greedy best-first search – Ví dụ (5)</vt:lpstr>
      <vt:lpstr>Greedy best-first search – Các đặc điểm</vt:lpstr>
      <vt:lpstr>A* search</vt:lpstr>
      <vt:lpstr>A* search – Ví dụ (1)</vt:lpstr>
      <vt:lpstr>A* search – Ví dụ (2)</vt:lpstr>
      <vt:lpstr>A* search – Ví dụ (3)</vt:lpstr>
      <vt:lpstr>A* search – Ví dụ (4)</vt:lpstr>
      <vt:lpstr>A* search – Ví dụ (5)</vt:lpstr>
      <vt:lpstr>A* search – Ví dụ (6)</vt:lpstr>
      <vt:lpstr>A* search – Các đặc điểm</vt:lpstr>
      <vt:lpstr>Các ước lượng chấp nhận được</vt:lpstr>
      <vt:lpstr>Tính tối ưu của A* - Chứng minh (1)</vt:lpstr>
      <vt:lpstr>Tính tối ưu của A* - Chứng minh (2)</vt:lpstr>
      <vt:lpstr>Các ước lượng chấp nhận được (1)</vt:lpstr>
      <vt:lpstr>Các ước lượng chấp nhận được (2)</vt:lpstr>
      <vt:lpstr>Ước lượng ưu thế</vt:lpstr>
      <vt:lpstr>Các ước lượng kiên định</vt:lpstr>
      <vt:lpstr>Các đặc điểm của A*</vt:lpstr>
      <vt:lpstr>A* vs. UCS</vt:lpstr>
      <vt:lpstr>Các giải thuật tìm kiếm cục bộ</vt:lpstr>
      <vt:lpstr>Ví dụ: Bài toán n quân hậu</vt:lpstr>
      <vt:lpstr>Tìm kiếm leo đồi – Giải thuật</vt:lpstr>
      <vt:lpstr>Tìm kiếm leo đồi – Bài toán ô chữ (1)</vt:lpstr>
      <vt:lpstr>Tìm kiếm leo đồi – Bài toán ô chữ (2)</vt:lpstr>
      <vt:lpstr>Tìm kiếm leo đồi – Bài toán 8 quân hậu (1)</vt:lpstr>
      <vt:lpstr>Tìm kiếm leo đồi – Bài toán 8 quân hậu (2)</vt:lpstr>
      <vt:lpstr>Tìm kiếm leo đồi – Minh họa</vt:lpstr>
      <vt:lpstr>Simulated annealing search</vt:lpstr>
      <vt:lpstr>Simulated annealing search – Giải thuật</vt:lpstr>
      <vt:lpstr>Simulated annealing search – Các đặc điểm</vt:lpstr>
      <vt:lpstr>Local beam search</vt:lpstr>
      <vt:lpstr>Giải thuật di truyền – Giới thiệu</vt:lpstr>
      <vt:lpstr>Giải thuật di truyền – Mô tả</vt:lpstr>
      <vt:lpstr>GA(Fitness, θ, n, rco, rmu)</vt:lpstr>
      <vt:lpstr>GA(Fitness, θ, n, rco, rmu)</vt:lpstr>
      <vt:lpstr>Giải thuật di truyền – Minh họa</vt:lpstr>
      <vt:lpstr>Các toán tử di truyền</vt:lpstr>
      <vt:lpstr>Các toán tử di truyền – Ví dụ</vt:lpstr>
      <vt:lpstr>Toán tử lai ghép – Ví dụ</vt:lpstr>
      <vt:lpstr>Tìm kiếm có đối thủ</vt:lpstr>
      <vt:lpstr>Các vấn đề của tìm kiếm trong trò chơi</vt:lpstr>
      <vt:lpstr>Trò chơi cờ ca-rô</vt:lpstr>
      <vt:lpstr>Biểu diễn bài toán trò chơi đối kháng</vt:lpstr>
      <vt:lpstr>Cây biểu diễn trò chơi cờ ca-rô</vt:lpstr>
      <vt:lpstr>Các chiến lược tối ưu</vt:lpstr>
      <vt:lpstr>Giá trị MINIMAX</vt:lpstr>
      <vt:lpstr>Giải thuật MINIMAX</vt:lpstr>
      <vt:lpstr>Giải thuật MINIMAX – Các đặc điểm</vt:lpstr>
      <vt:lpstr>Cắt tỉa tìm kiếm</vt:lpstr>
      <vt:lpstr>Cắt tỉa - – Ví dụ (1)</vt:lpstr>
      <vt:lpstr>Cắt tỉa - – Ví dụ (2)</vt:lpstr>
      <vt:lpstr>Cắt tỉa - – Ví dụ (3)</vt:lpstr>
      <vt:lpstr>Cắt tỉa - – Ví dụ (4)</vt:lpstr>
      <vt:lpstr>Cắt tỉa - – Ví dụ (5)</vt:lpstr>
      <vt:lpstr>Tại sao được gọi là cắt tỉa -?</vt:lpstr>
      <vt:lpstr>Giải thuật cắt tỉa - (1)</vt:lpstr>
      <vt:lpstr>Giải thuật cắt tỉa - (2)</vt:lpstr>
      <vt:lpstr>Cắt tỉa -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L4-Tim_kiem_heuristic.ppt [Compatibility Mode]</dc:title>
  <dc:creator>quangnn</dc:creator>
  <cp:lastModifiedBy>PHAN HỮU TUẤN KIỆT</cp:lastModifiedBy>
  <cp:revision>1</cp:revision>
  <dcterms:created xsi:type="dcterms:W3CDTF">2024-07-22T11:28:52Z</dcterms:created>
  <dcterms:modified xsi:type="dcterms:W3CDTF">2024-07-29T15:57:46Z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2010-01-22T00:00:00Z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2024-07-22T00:00:00Z</vt:filetime>
  </property>
  <property fmtid="{D5CDD505-2E9C-101B-9397-08002B2CF9AE}" pid="5" name="Producer">
    <vt:lpwstr>3-Heights(TM) PDF Security Shell 4.8.25.2 (http://www.pdf-tools.com)</vt:lpwstr>
  </property>
</Properties>
</file>