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png" ContentType="image/pn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9220">
              <a:lnSpc>
                <a:spcPts val="137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9220">
              <a:lnSpc>
                <a:spcPts val="137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9220">
              <a:lnSpc>
                <a:spcPts val="137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9220">
              <a:lnSpc>
                <a:spcPts val="137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9220">
              <a:lnSpc>
                <a:spcPts val="137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334009"/>
            <a:ext cx="7845425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0065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2609" y="1229303"/>
            <a:ext cx="7866380" cy="470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79140" y="6362897"/>
            <a:ext cx="126111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12480" y="6468595"/>
            <a:ext cx="2324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9220">
              <a:lnSpc>
                <a:spcPts val="1375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quangnn-fit@mail.hut.edu.v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738" y="867409"/>
            <a:ext cx="58947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b="1">
                <a:latin typeface="Tahoma"/>
                <a:cs typeface="Tahoma"/>
              </a:rPr>
              <a:t>Trí</a:t>
            </a:r>
            <a:r>
              <a:rPr dirty="0" sz="5400" spc="-105" b="1">
                <a:latin typeface="Tahoma"/>
                <a:cs typeface="Tahoma"/>
              </a:rPr>
              <a:t> </a:t>
            </a:r>
            <a:r>
              <a:rPr dirty="0" sz="5400" spc="-770" b="1">
                <a:latin typeface="Tahoma"/>
                <a:cs typeface="Tahoma"/>
              </a:rPr>
              <a:t>Tuệ</a:t>
            </a:r>
            <a:r>
              <a:rPr dirty="0" sz="5400" spc="20" b="1">
                <a:latin typeface="Tahoma"/>
                <a:cs typeface="Tahoma"/>
              </a:rPr>
              <a:t> </a:t>
            </a:r>
            <a:r>
              <a:rPr dirty="0" sz="5400" b="1">
                <a:latin typeface="Tahoma"/>
                <a:cs typeface="Tahoma"/>
              </a:rPr>
              <a:t>Nhân</a:t>
            </a:r>
            <a:r>
              <a:rPr dirty="0" sz="5400" spc="-25" b="1">
                <a:latin typeface="Tahoma"/>
                <a:cs typeface="Tahoma"/>
              </a:rPr>
              <a:t> </a:t>
            </a:r>
            <a:r>
              <a:rPr dirty="0" sz="5400" spc="-790" b="1">
                <a:latin typeface="Tahoma"/>
                <a:cs typeface="Tahoma"/>
              </a:rPr>
              <a:t>Tạo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24000" y="4943855"/>
            <a:ext cx="6817359" cy="19050"/>
          </a:xfrm>
          <a:custGeom>
            <a:avLst/>
            <a:gdLst/>
            <a:ahLst/>
            <a:cxnLst/>
            <a:rect l="l" t="t" r="r" b="b"/>
            <a:pathLst>
              <a:path w="6817359" h="19050">
                <a:moveTo>
                  <a:pt x="6816852" y="19050"/>
                </a:moveTo>
                <a:lnTo>
                  <a:pt x="6816852" y="0"/>
                </a:lnTo>
                <a:lnTo>
                  <a:pt x="0" y="0"/>
                </a:lnTo>
                <a:lnTo>
                  <a:pt x="0" y="19050"/>
                </a:lnTo>
                <a:lnTo>
                  <a:pt x="6816852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626105" y="3831076"/>
            <a:ext cx="4044315" cy="227203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 marR="374650">
              <a:lnSpc>
                <a:spcPct val="100000"/>
              </a:lnSpc>
              <a:spcBef>
                <a:spcPts val="1385"/>
              </a:spcBef>
            </a:pPr>
            <a:r>
              <a:rPr dirty="0" sz="2000" spc="-140" b="1">
                <a:latin typeface="Tahoma"/>
                <a:cs typeface="Tahoma"/>
              </a:rPr>
              <a:t>Nguyễn</a:t>
            </a:r>
            <a:r>
              <a:rPr dirty="0" sz="2000" b="1">
                <a:latin typeface="Tahoma"/>
                <a:cs typeface="Tahoma"/>
              </a:rPr>
              <a:t> </a:t>
            </a:r>
            <a:r>
              <a:rPr dirty="0" sz="2000" spc="-215" b="1">
                <a:latin typeface="Tahoma"/>
                <a:cs typeface="Tahoma"/>
              </a:rPr>
              <a:t>Nhật</a:t>
            </a:r>
            <a:r>
              <a:rPr dirty="0" sz="2000" spc="2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Quang</a:t>
            </a:r>
            <a:endParaRPr sz="2000">
              <a:latin typeface="Tahoma"/>
              <a:cs typeface="Tahoma"/>
            </a:endParaRPr>
          </a:p>
          <a:p>
            <a:pPr marL="405765">
              <a:lnSpc>
                <a:spcPct val="100000"/>
              </a:lnSpc>
              <a:spcBef>
                <a:spcPts val="1160"/>
              </a:spcBef>
            </a:pPr>
            <a:r>
              <a:rPr dirty="0" sz="1800" spc="-10" i="1">
                <a:latin typeface="Arial"/>
                <a:cs typeface="Arial"/>
                <a:hlinkClick r:id="rId2"/>
              </a:rPr>
              <a:t>quangnn-fit@mail.hut.edu.vn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800">
              <a:latin typeface="Arial"/>
              <a:cs typeface="Arial"/>
            </a:endParaRPr>
          </a:p>
          <a:p>
            <a:pPr algn="ctr" marL="12065" marR="508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Viện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Công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nghệ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Thông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và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Truyền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thông </a:t>
            </a:r>
            <a:r>
              <a:rPr dirty="0" sz="1800">
                <a:latin typeface="Times New Roman"/>
                <a:cs typeface="Times New Roman"/>
              </a:rPr>
              <a:t>Trường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Đại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học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Bách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Khoa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Hà</a:t>
            </a:r>
            <a:r>
              <a:rPr dirty="0" sz="1800" spc="-25">
                <a:latin typeface="Times New Roman"/>
                <a:cs typeface="Times New Roman"/>
              </a:rPr>
              <a:t> Nội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1600">
                <a:latin typeface="Arial"/>
                <a:cs typeface="Arial"/>
              </a:rPr>
              <a:t>Năm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học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2009-</a:t>
            </a:r>
            <a:r>
              <a:rPr dirty="0" sz="1600" spc="-20">
                <a:latin typeface="Arial"/>
                <a:cs typeface="Arial"/>
              </a:rPr>
              <a:t>2010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spc="-170">
                <a:latin typeface="Times New Roman"/>
                <a:cs typeface="Times New Roman"/>
              </a:rPr>
              <a:t>Ví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dụ: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 spc="-155">
                <a:latin typeface="Times New Roman"/>
                <a:cs typeface="Times New Roman"/>
              </a:rPr>
              <a:t>Bài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toán</a:t>
            </a:r>
            <a:r>
              <a:rPr dirty="0" spc="-114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mật</a:t>
            </a:r>
            <a:r>
              <a:rPr dirty="0" spc="-1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mã</a:t>
            </a:r>
            <a:r>
              <a:rPr dirty="0" spc="-1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số</a:t>
            </a:r>
            <a:r>
              <a:rPr dirty="0" spc="-114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học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219200"/>
            <a:ext cx="5143500" cy="1869186"/>
          </a:xfrm>
          <a:prstGeom prst="rect">
            <a:avLst/>
          </a:prstGeom>
        </p:spPr>
      </p:pic>
      <p:grpSp>
        <p:nvGrpSpPr>
          <p:cNvPr id="4" name="object 4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5" name="object 5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85140" y="3165297"/>
            <a:ext cx="7266940" cy="284289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40665" indent="-177165">
              <a:lnSpc>
                <a:spcPct val="100000"/>
              </a:lnSpc>
              <a:spcBef>
                <a:spcPts val="3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0665" algn="l"/>
                <a:tab pos="305879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biến: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U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W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O</a:t>
            </a:r>
            <a:r>
              <a:rPr dirty="0" sz="2000" i="1">
                <a:latin typeface="Arial"/>
                <a:cs typeface="Arial"/>
              </a:rPr>
              <a:t>	X</a:t>
            </a:r>
            <a:r>
              <a:rPr dirty="0" baseline="-21367" sz="1950" i="1">
                <a:latin typeface="Arial"/>
                <a:cs typeface="Arial"/>
              </a:rPr>
              <a:t>1</a:t>
            </a:r>
            <a:r>
              <a:rPr dirty="0" baseline="-21367" sz="1950" spc="22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baseline="-21367" sz="1950" i="1">
                <a:latin typeface="Arial"/>
                <a:cs typeface="Arial"/>
              </a:rPr>
              <a:t>2 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baseline="-21367" sz="1950" i="1">
                <a:latin typeface="Arial"/>
                <a:cs typeface="Arial"/>
              </a:rPr>
              <a:t>3</a:t>
            </a:r>
            <a:r>
              <a:rPr dirty="0" baseline="-21367" sz="1950" spc="22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nhớ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+)</a:t>
            </a:r>
            <a:endParaRPr sz="2000">
              <a:latin typeface="Arial"/>
              <a:cs typeface="Arial"/>
            </a:endParaRPr>
          </a:p>
          <a:p>
            <a:pPr marL="240665" indent="-177165">
              <a:lnSpc>
                <a:spcPct val="100000"/>
              </a:lnSpc>
              <a:spcBef>
                <a:spcPts val="2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0665" algn="l"/>
                <a:tab pos="1692275" algn="l"/>
              </a:tabLst>
            </a:pPr>
            <a:r>
              <a:rPr dirty="0" sz="2000">
                <a:latin typeface="Arial"/>
                <a:cs typeface="Arial"/>
              </a:rPr>
              <a:t>Miền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trị: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{</a:t>
            </a:r>
            <a:r>
              <a:rPr dirty="0" sz="2000" spc="-10" i="1">
                <a:latin typeface="Arial"/>
                <a:cs typeface="Arial"/>
              </a:rPr>
              <a:t>0,1,2,3,4,5,6,7,8,9</a:t>
            </a:r>
            <a:r>
              <a:rPr dirty="0" sz="2000" spc="-1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  <a:p>
            <a:pPr marL="240665" indent="-177165">
              <a:lnSpc>
                <a:spcPct val="100000"/>
              </a:lnSpc>
              <a:spcBef>
                <a:spcPts val="2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40665" algn="l"/>
                <a:tab pos="210121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buộc:</a:t>
            </a:r>
            <a:r>
              <a:rPr dirty="0" sz="2000">
                <a:latin typeface="Arial"/>
                <a:cs typeface="Arial"/>
              </a:rPr>
              <a:t>	Giá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(F,T,U,W,R,O)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nhau</a:t>
            </a:r>
            <a:endParaRPr sz="2000">
              <a:latin typeface="Arial"/>
              <a:cs typeface="Arial"/>
            </a:endParaRPr>
          </a:p>
          <a:p>
            <a:pPr lvl="1" marL="732155" indent="-220979">
              <a:lnSpc>
                <a:spcPct val="100000"/>
              </a:lnSpc>
              <a:spcBef>
                <a:spcPts val="22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2155" algn="l"/>
              </a:tabLst>
            </a:pPr>
            <a:r>
              <a:rPr dirty="0" sz="1800" i="1">
                <a:latin typeface="Arial"/>
                <a:cs typeface="Arial"/>
              </a:rPr>
              <a:t>O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+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=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R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+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10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*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25" i="1">
                <a:latin typeface="Arial"/>
                <a:cs typeface="Arial"/>
              </a:rPr>
              <a:t>X</a:t>
            </a:r>
            <a:r>
              <a:rPr dirty="0" baseline="-20833" sz="1800" spc="-37" i="1">
                <a:latin typeface="Arial"/>
                <a:cs typeface="Arial"/>
              </a:rPr>
              <a:t>1</a:t>
            </a:r>
            <a:endParaRPr baseline="-20833" sz="1800">
              <a:latin typeface="Arial"/>
              <a:cs typeface="Arial"/>
            </a:endParaRPr>
          </a:p>
          <a:p>
            <a:pPr lvl="1" marL="732155" indent="-220979">
              <a:lnSpc>
                <a:spcPct val="100000"/>
              </a:lnSpc>
              <a:spcBef>
                <a:spcPts val="21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2155" algn="l"/>
              </a:tabLst>
            </a:pPr>
            <a:r>
              <a:rPr dirty="0" sz="1800" i="1">
                <a:latin typeface="Arial"/>
                <a:cs typeface="Arial"/>
              </a:rPr>
              <a:t>X</a:t>
            </a:r>
            <a:r>
              <a:rPr dirty="0" baseline="-20833" sz="1800" i="1">
                <a:latin typeface="Arial"/>
                <a:cs typeface="Arial"/>
              </a:rPr>
              <a:t>1</a:t>
            </a:r>
            <a:r>
              <a:rPr dirty="0" baseline="-20833" sz="1800" spc="2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+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W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+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W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=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U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+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10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*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25" i="1">
                <a:latin typeface="Arial"/>
                <a:cs typeface="Arial"/>
              </a:rPr>
              <a:t>X</a:t>
            </a:r>
            <a:r>
              <a:rPr dirty="0" baseline="-20833" sz="1800" spc="-37" i="1">
                <a:latin typeface="Arial"/>
                <a:cs typeface="Arial"/>
              </a:rPr>
              <a:t>2</a:t>
            </a:r>
            <a:endParaRPr baseline="-20833" sz="1800">
              <a:latin typeface="Arial"/>
              <a:cs typeface="Arial"/>
            </a:endParaRPr>
          </a:p>
          <a:p>
            <a:pPr lvl="1" marL="732155" indent="-220979">
              <a:lnSpc>
                <a:spcPct val="100000"/>
              </a:lnSpc>
              <a:spcBef>
                <a:spcPts val="21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2155" algn="l"/>
              </a:tabLst>
            </a:pPr>
            <a:r>
              <a:rPr dirty="0" sz="1800" i="1">
                <a:latin typeface="Arial"/>
                <a:cs typeface="Arial"/>
              </a:rPr>
              <a:t>X</a:t>
            </a:r>
            <a:r>
              <a:rPr dirty="0" baseline="-20833" sz="1800" i="1">
                <a:latin typeface="Arial"/>
                <a:cs typeface="Arial"/>
              </a:rPr>
              <a:t>2</a:t>
            </a:r>
            <a:r>
              <a:rPr dirty="0" baseline="-20833" sz="1800" spc="22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+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 +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O +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10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*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spc="-25" i="1">
                <a:latin typeface="Arial"/>
                <a:cs typeface="Arial"/>
              </a:rPr>
              <a:t>X</a:t>
            </a:r>
            <a:r>
              <a:rPr dirty="0" baseline="-20833" sz="1800" spc="-37" i="1">
                <a:latin typeface="Arial"/>
                <a:cs typeface="Arial"/>
              </a:rPr>
              <a:t>3</a:t>
            </a:r>
            <a:endParaRPr baseline="-20833" sz="1800">
              <a:latin typeface="Arial"/>
              <a:cs typeface="Arial"/>
            </a:endParaRPr>
          </a:p>
          <a:p>
            <a:pPr lvl="1" marL="732155" indent="-220979">
              <a:lnSpc>
                <a:spcPct val="100000"/>
              </a:lnSpc>
              <a:spcBef>
                <a:spcPts val="21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2155" algn="l"/>
              </a:tabLst>
            </a:pPr>
            <a:r>
              <a:rPr dirty="0" sz="1800" i="1">
                <a:latin typeface="Arial"/>
                <a:cs typeface="Arial"/>
              </a:rPr>
              <a:t>X</a:t>
            </a:r>
            <a:r>
              <a:rPr dirty="0" baseline="-20833" sz="1800" i="1">
                <a:latin typeface="Arial"/>
                <a:cs typeface="Arial"/>
              </a:rPr>
              <a:t>3</a:t>
            </a:r>
            <a:r>
              <a:rPr dirty="0" baseline="-20833" sz="1800" spc="22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0" i="1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  <a:p>
            <a:pPr lvl="1" marL="732155" indent="-220979">
              <a:lnSpc>
                <a:spcPct val="100000"/>
              </a:lnSpc>
              <a:spcBef>
                <a:spcPts val="21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2155" algn="l"/>
              </a:tabLst>
            </a:pPr>
            <a:r>
              <a:rPr dirty="0" sz="1800" i="1">
                <a:latin typeface="Arial"/>
                <a:cs typeface="Arial"/>
              </a:rPr>
              <a:t>T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≠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  <a:p>
            <a:pPr lvl="1" marL="732155" indent="-220979">
              <a:lnSpc>
                <a:spcPct val="100000"/>
              </a:lnSpc>
              <a:spcBef>
                <a:spcPts val="219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2155" algn="l"/>
              </a:tabLst>
            </a:pPr>
            <a:r>
              <a:rPr dirty="0" sz="1800" i="1">
                <a:latin typeface="Arial"/>
                <a:cs typeface="Arial"/>
              </a:rPr>
              <a:t>F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≠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0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spc="-100">
                <a:latin typeface="Times New Roman"/>
                <a:cs typeface="Times New Roman"/>
              </a:rPr>
              <a:t>Các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 spc="-65">
                <a:latin typeface="Times New Roman"/>
                <a:cs typeface="Times New Roman"/>
              </a:rPr>
              <a:t>bài</a:t>
            </a:r>
            <a:r>
              <a:rPr dirty="0" spc="-1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toán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 spc="-100">
                <a:latin typeface="Times New Roman"/>
                <a:cs typeface="Times New Roman"/>
              </a:rPr>
              <a:t>CSP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trong</a:t>
            </a:r>
            <a:r>
              <a:rPr dirty="0" spc="-1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thực</a:t>
            </a:r>
            <a:r>
              <a:rPr dirty="0" spc="-120">
                <a:latin typeface="Times New Roman"/>
                <a:cs typeface="Times New Roman"/>
              </a:rPr>
              <a:t> </a:t>
            </a:r>
            <a:r>
              <a:rPr dirty="0" spc="-35">
                <a:latin typeface="Times New Roman"/>
                <a:cs typeface="Times New Roman"/>
              </a:rPr>
              <a:t>tế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83540" y="1323085"/>
            <a:ext cx="7898765" cy="4114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bài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toán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giao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nhiệm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vụ</a:t>
            </a:r>
            <a:endParaRPr sz="24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  <a:tab pos="148399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Giáo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viên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dạy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lớp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nào?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105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281940" algn="l"/>
              </a:tabLst>
            </a:pPr>
            <a:r>
              <a:rPr dirty="0" sz="2800">
                <a:latin typeface="Arial"/>
                <a:cs typeface="Arial"/>
              </a:rPr>
              <a:t>Các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bài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toán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lập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thời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khóa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(gian)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biểu</a:t>
            </a:r>
            <a:endParaRPr sz="28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  <a:tab pos="148399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Lớp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dạy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thời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đâu?</a:t>
            </a:r>
            <a:endParaRPr sz="2000">
              <a:latin typeface="Arial"/>
              <a:cs typeface="Arial"/>
            </a:endParaRPr>
          </a:p>
          <a:p>
            <a:pPr marL="281940" marR="23495" indent="-269875">
              <a:lnSpc>
                <a:spcPct val="80000"/>
              </a:lnSpc>
              <a:spcBef>
                <a:spcPts val="178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281940" algn="l"/>
              </a:tabLst>
            </a:pPr>
            <a:r>
              <a:rPr dirty="0" sz="2800">
                <a:latin typeface="Arial"/>
                <a:cs typeface="Arial"/>
              </a:rPr>
              <a:t>Các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bài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toán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lập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lịch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vận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tải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(giao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hàng)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của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các </a:t>
            </a:r>
            <a:r>
              <a:rPr dirty="0" sz="2800">
                <a:latin typeface="Arial"/>
                <a:cs typeface="Arial"/>
              </a:rPr>
              <a:t>công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ty</a:t>
            </a:r>
            <a:endParaRPr sz="28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13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281940" algn="l"/>
              </a:tabLst>
            </a:pPr>
            <a:r>
              <a:rPr dirty="0" sz="2800">
                <a:latin typeface="Arial"/>
                <a:cs typeface="Arial"/>
              </a:rPr>
              <a:t>Các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bài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toán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lập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lịch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sản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xuất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của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các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nhà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máy</a:t>
            </a:r>
            <a:endParaRPr sz="2800">
              <a:latin typeface="Arial"/>
              <a:cs typeface="Arial"/>
            </a:endParaRPr>
          </a:p>
          <a:p>
            <a:pPr marL="281940" marR="5080" indent="-269875">
              <a:lnSpc>
                <a:spcPct val="80000"/>
              </a:lnSpc>
              <a:spcBef>
                <a:spcPts val="300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281940" algn="l"/>
                <a:tab pos="1488440" algn="l"/>
              </a:tabLst>
            </a:pPr>
            <a:r>
              <a:rPr dirty="0" sz="2800">
                <a:latin typeface="Arial"/>
                <a:cs typeface="Arial"/>
              </a:rPr>
              <a:t>Lưu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ý:</a:t>
            </a:r>
            <a:r>
              <a:rPr dirty="0" sz="2800">
                <a:latin typeface="Arial"/>
                <a:cs typeface="Arial"/>
              </a:rPr>
              <a:t>	Nhiều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bài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toán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thực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tế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liên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quan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đến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các </a:t>
            </a:r>
            <a:r>
              <a:rPr dirty="0" sz="2800">
                <a:latin typeface="Arial"/>
                <a:cs typeface="Arial"/>
              </a:rPr>
              <a:t>biến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có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giá</a:t>
            </a:r>
            <a:r>
              <a:rPr dirty="0" sz="2800" spc="-3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trị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thực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(liên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tục)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Tìm</a:t>
            </a:r>
            <a:r>
              <a:rPr dirty="0" spc="-45"/>
              <a:t> </a:t>
            </a:r>
            <a:r>
              <a:rPr dirty="0"/>
              <a:t>kiếm</a:t>
            </a:r>
            <a:r>
              <a:rPr dirty="0" spc="-40"/>
              <a:t> </a:t>
            </a:r>
            <a:r>
              <a:rPr dirty="0"/>
              <a:t>bằng</a:t>
            </a:r>
            <a:r>
              <a:rPr dirty="0" spc="-40"/>
              <a:t> </a:t>
            </a:r>
            <a:r>
              <a:rPr dirty="0"/>
              <a:t>kiểm</a:t>
            </a:r>
            <a:r>
              <a:rPr dirty="0" spc="-40"/>
              <a:t> </a:t>
            </a:r>
            <a:r>
              <a:rPr dirty="0"/>
              <a:t>thử</a:t>
            </a:r>
            <a:r>
              <a:rPr dirty="0" spc="-40"/>
              <a:t> </a:t>
            </a:r>
            <a:r>
              <a:rPr dirty="0" spc="-25"/>
              <a:t>(1)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535940" y="1320038"/>
            <a:ext cx="7947659" cy="43091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quyết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vấn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tổng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quát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nhất</a:t>
            </a:r>
            <a:endParaRPr sz="2400">
              <a:latin typeface="Arial"/>
              <a:cs typeface="Arial"/>
            </a:endParaRPr>
          </a:p>
          <a:p>
            <a:pPr marL="280670" marR="302260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quyết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bằng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thử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(Generate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and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Test)</a:t>
            </a:r>
            <a:endParaRPr sz="2400">
              <a:latin typeface="Arial"/>
              <a:cs typeface="Arial"/>
            </a:endParaRPr>
          </a:p>
          <a:p>
            <a:pPr lvl="1" marL="607695" indent="-24193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7695" algn="l"/>
              </a:tabLst>
            </a:pPr>
            <a:r>
              <a:rPr dirty="0" sz="2000">
                <a:latin typeface="Arial"/>
                <a:cs typeface="Arial"/>
              </a:rPr>
              <a:t>Sinh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(candidate)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giải</a:t>
            </a:r>
            <a:endParaRPr sz="2000">
              <a:latin typeface="Arial"/>
              <a:cs typeface="Arial"/>
            </a:endParaRPr>
          </a:p>
          <a:p>
            <a:pPr lvl="1" marL="607695" indent="-24193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7695" algn="l"/>
              </a:tabLst>
            </a:pPr>
            <a:r>
              <a:rPr dirty="0" sz="2000">
                <a:latin typeface="Arial"/>
                <a:cs typeface="Arial"/>
              </a:rPr>
              <a:t>Kiểm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khả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20">
                <a:latin typeface="Arial"/>
                <a:cs typeface="Arial"/>
              </a:rPr>
              <a:t> giải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9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Áp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bài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toán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CSP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Bước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1.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biến</a:t>
            </a:r>
            <a:endParaRPr sz="2000">
              <a:latin typeface="Arial"/>
              <a:cs typeface="Arial"/>
            </a:endParaRPr>
          </a:p>
          <a:p>
            <a:pPr lvl="1" marL="608965" marR="219710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Bước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2.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thỏa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hay </a:t>
            </a:r>
            <a:r>
              <a:rPr dirty="0" sz="2000" spc="-10">
                <a:latin typeface="Arial"/>
                <a:cs typeface="Arial"/>
              </a:rPr>
              <a:t>không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Lặp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bước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thỏa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mãn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Tìm</a:t>
            </a:r>
            <a:r>
              <a:rPr dirty="0" spc="-45"/>
              <a:t> </a:t>
            </a:r>
            <a:r>
              <a:rPr dirty="0"/>
              <a:t>kiếm</a:t>
            </a:r>
            <a:r>
              <a:rPr dirty="0" spc="-40"/>
              <a:t> </a:t>
            </a:r>
            <a:r>
              <a:rPr dirty="0"/>
              <a:t>bằng</a:t>
            </a:r>
            <a:r>
              <a:rPr dirty="0" spc="-40"/>
              <a:t> </a:t>
            </a:r>
            <a:r>
              <a:rPr dirty="0"/>
              <a:t>kiểm</a:t>
            </a:r>
            <a:r>
              <a:rPr dirty="0" spc="-40"/>
              <a:t> </a:t>
            </a:r>
            <a:r>
              <a:rPr dirty="0"/>
              <a:t>thử</a:t>
            </a:r>
            <a:r>
              <a:rPr dirty="0" spc="-40"/>
              <a:t> </a:t>
            </a:r>
            <a:r>
              <a:rPr dirty="0" spc="-25"/>
              <a:t>(2)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2937510"/>
            <a:chOff x="0" y="979169"/>
            <a:chExt cx="9144000" cy="2937510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1958339"/>
              <a:ext cx="9144000" cy="1958339"/>
            </a:xfrm>
            <a:custGeom>
              <a:avLst/>
              <a:gdLst/>
              <a:ahLst/>
              <a:cxnLst/>
              <a:rect l="l" t="t" r="r" b="b"/>
              <a:pathLst>
                <a:path w="9144000" h="1958339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58340"/>
                  </a:lnTo>
                  <a:lnTo>
                    <a:pt x="9144000" y="195834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35940" y="1320038"/>
            <a:ext cx="7953375" cy="37134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Điểm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yếu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nghiêm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trọng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bằng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xét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quá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nhiều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các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khả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năng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gán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	</a:t>
            </a:r>
            <a:r>
              <a:rPr dirty="0" sz="2400" i="1">
                <a:latin typeface="Arial"/>
                <a:cs typeface="Arial"/>
              </a:rPr>
              <a:t>(hiển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nhiên)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không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thỏa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mãn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các</a:t>
            </a:r>
            <a:r>
              <a:rPr dirty="0" sz="2400" spc="-6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ràng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buộc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X,Y,Z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lấy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{1,2}</a:t>
            </a:r>
            <a:endParaRPr sz="24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120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buộc: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X=Y,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</a:t>
            </a:r>
            <a:r>
              <a:rPr dirty="0" sz="2400">
                <a:latin typeface="Symbol"/>
                <a:cs typeface="Symbol"/>
              </a:rPr>
              <a:t></a:t>
            </a:r>
            <a:r>
              <a:rPr dirty="0" sz="2400">
                <a:latin typeface="Arial"/>
                <a:cs typeface="Arial"/>
              </a:rPr>
              <a:t>Z,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Y&gt;Z</a:t>
            </a:r>
            <a:endParaRPr sz="24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119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phép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(khả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năng)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gán: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(1,1,1);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(1,1,2);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(1,2,1);</a:t>
            </a:r>
            <a:endParaRPr sz="2400">
              <a:latin typeface="Arial"/>
              <a:cs typeface="Arial"/>
            </a:endParaRPr>
          </a:p>
          <a:p>
            <a:pPr marL="60896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(1,2,2);</a:t>
            </a:r>
            <a:r>
              <a:rPr dirty="0" sz="2400" spc="-10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(2,1,1);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(2,1,2);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000FF"/>
                </a:solidFill>
                <a:latin typeface="Arial"/>
                <a:cs typeface="Arial"/>
              </a:rPr>
              <a:t>(2,2,1)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Tìm</a:t>
            </a:r>
            <a:r>
              <a:rPr dirty="0" spc="-45"/>
              <a:t> </a:t>
            </a:r>
            <a:r>
              <a:rPr dirty="0"/>
              <a:t>kiếm</a:t>
            </a:r>
            <a:r>
              <a:rPr dirty="0" spc="-40"/>
              <a:t> </a:t>
            </a:r>
            <a:r>
              <a:rPr dirty="0"/>
              <a:t>bằng</a:t>
            </a:r>
            <a:r>
              <a:rPr dirty="0" spc="-40"/>
              <a:t> </a:t>
            </a:r>
            <a:r>
              <a:rPr dirty="0"/>
              <a:t>kiểm</a:t>
            </a:r>
            <a:r>
              <a:rPr dirty="0" spc="-40"/>
              <a:t> </a:t>
            </a:r>
            <a:r>
              <a:rPr dirty="0"/>
              <a:t>thử</a:t>
            </a:r>
            <a:r>
              <a:rPr dirty="0" spc="-40"/>
              <a:t> </a:t>
            </a:r>
            <a:r>
              <a:rPr dirty="0" spc="-25"/>
              <a:t>(3)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63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54635" algn="l"/>
              </a:tabLst>
            </a:pPr>
            <a:r>
              <a:rPr dirty="0"/>
              <a:t>Làm</a:t>
            </a:r>
            <a:r>
              <a:rPr dirty="0" spc="-55"/>
              <a:t> </a:t>
            </a:r>
            <a:r>
              <a:rPr dirty="0"/>
              <a:t>thế</a:t>
            </a:r>
            <a:r>
              <a:rPr dirty="0" spc="-60"/>
              <a:t> </a:t>
            </a:r>
            <a:r>
              <a:rPr dirty="0"/>
              <a:t>nào</a:t>
            </a:r>
            <a:r>
              <a:rPr dirty="0" spc="-50"/>
              <a:t> </a:t>
            </a:r>
            <a:r>
              <a:rPr dirty="0"/>
              <a:t>để</a:t>
            </a:r>
            <a:r>
              <a:rPr dirty="0" spc="-50"/>
              <a:t> </a:t>
            </a:r>
            <a:r>
              <a:rPr dirty="0"/>
              <a:t>cải</a:t>
            </a:r>
            <a:r>
              <a:rPr dirty="0" spc="-55"/>
              <a:t> </a:t>
            </a:r>
            <a:r>
              <a:rPr dirty="0"/>
              <a:t>thiện</a:t>
            </a:r>
            <a:r>
              <a:rPr dirty="0" spc="-50"/>
              <a:t> </a:t>
            </a:r>
            <a:r>
              <a:rPr dirty="0"/>
              <a:t>phương</a:t>
            </a:r>
            <a:r>
              <a:rPr dirty="0" spc="-45"/>
              <a:t> </a:t>
            </a:r>
            <a:r>
              <a:rPr dirty="0"/>
              <a:t>pháp</a:t>
            </a:r>
            <a:r>
              <a:rPr dirty="0" spc="-40"/>
              <a:t> </a:t>
            </a:r>
            <a:r>
              <a:rPr dirty="0"/>
              <a:t>kiểm</a:t>
            </a:r>
            <a:r>
              <a:rPr dirty="0" spc="-55"/>
              <a:t> </a:t>
            </a:r>
            <a:r>
              <a:rPr dirty="0" spc="-20"/>
              <a:t>thử?</a:t>
            </a:r>
          </a:p>
          <a:p>
            <a:pPr lvl="1" marL="582295" marR="165735" indent="-243204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82295" algn="l"/>
              </a:tabLst>
            </a:pPr>
            <a:r>
              <a:rPr dirty="0" sz="2400">
                <a:latin typeface="Arial"/>
                <a:cs typeface="Arial"/>
              </a:rPr>
              <a:t>Sinh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khả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năng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phép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cách </a:t>
            </a:r>
            <a:r>
              <a:rPr dirty="0" sz="2400">
                <a:latin typeface="Arial"/>
                <a:cs typeface="Arial"/>
              </a:rPr>
              <a:t>thông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minh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hơn</a:t>
            </a:r>
            <a:endParaRPr sz="2400">
              <a:latin typeface="Arial"/>
              <a:cs typeface="Arial"/>
            </a:endParaRPr>
          </a:p>
          <a:p>
            <a:pPr lvl="2" marL="880744" indent="-21526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880744" algn="l"/>
              </a:tabLst>
            </a:pP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tuần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tự</a:t>
            </a:r>
            <a:endParaRPr sz="2400">
              <a:latin typeface="Arial"/>
              <a:cs typeface="Arial"/>
            </a:endParaRPr>
          </a:p>
          <a:p>
            <a:pPr lvl="2" marL="881380" marR="227329" indent="-215900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881380" algn="l"/>
              </a:tabLst>
            </a:pP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quả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(thông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tin)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từ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bước </a:t>
            </a: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(bước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2)</a:t>
            </a:r>
            <a:endParaRPr sz="2400">
              <a:latin typeface="Arial"/>
              <a:cs typeface="Arial"/>
            </a:endParaRPr>
          </a:p>
          <a:p>
            <a:pPr lvl="1" marL="581660" indent="-242570">
              <a:lnSpc>
                <a:spcPct val="100000"/>
              </a:lnSpc>
              <a:spcBef>
                <a:spcPts val="18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81660" algn="l"/>
              </a:tabLst>
            </a:pPr>
            <a:r>
              <a:rPr dirty="0" sz="2400">
                <a:latin typeface="Arial"/>
                <a:cs typeface="Arial"/>
              </a:rPr>
              <a:t>Phát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sớm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(từ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trước)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mâu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thuẫn</a:t>
            </a:r>
            <a:endParaRPr sz="2400">
              <a:latin typeface="Arial"/>
              <a:cs typeface="Arial"/>
            </a:endParaRPr>
          </a:p>
          <a:p>
            <a:pPr lvl="2" marL="880744" marR="5080" indent="-215900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880744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buộc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ngay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mỗi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biến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(chứ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đợi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tất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cả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trị)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Tìm</a:t>
            </a:r>
            <a:r>
              <a:rPr dirty="0" spc="-45"/>
              <a:t> </a:t>
            </a:r>
            <a:r>
              <a:rPr dirty="0"/>
              <a:t>kiếm</a:t>
            </a:r>
            <a:r>
              <a:rPr dirty="0" spc="-35"/>
              <a:t> </a:t>
            </a:r>
            <a:r>
              <a:rPr dirty="0"/>
              <a:t>quay</a:t>
            </a:r>
            <a:r>
              <a:rPr dirty="0" spc="-35"/>
              <a:t> </a:t>
            </a:r>
            <a:r>
              <a:rPr dirty="0"/>
              <a:t>lui</a:t>
            </a:r>
            <a:r>
              <a:rPr dirty="0" spc="-40"/>
              <a:t> </a:t>
            </a:r>
            <a:r>
              <a:rPr dirty="0" spc="-25"/>
              <a:t>(1)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1958339"/>
            <a:chOff x="0" y="979169"/>
            <a:chExt cx="9144000" cy="195833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35940" y="1320038"/>
            <a:ext cx="8011159" cy="4735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latin typeface="Arial"/>
                <a:cs typeface="Arial"/>
              </a:rPr>
              <a:t>Tìm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kiếm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quay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lui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(backtracking)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thuật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kiếm</a:t>
            </a:r>
            <a:endParaRPr sz="2400">
              <a:latin typeface="Arial"/>
              <a:cs typeface="Arial"/>
            </a:endParaRPr>
          </a:p>
          <a:p>
            <a:pPr marL="28194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phổ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nhất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CSP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Dựa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trên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thuật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kiếm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chiều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sâu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(depth-first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search)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lần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(gán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một</a:t>
            </a:r>
            <a:r>
              <a:rPr dirty="0" u="none" sz="2000" spc="-40">
                <a:latin typeface="Arial"/>
                <a:cs typeface="Arial"/>
              </a:rPr>
              <a:t> </a:t>
            </a:r>
            <a:r>
              <a:rPr dirty="0" u="none" sz="2000" spc="-20">
                <a:latin typeface="Arial"/>
                <a:cs typeface="Arial"/>
              </a:rPr>
              <a:t>biến</a:t>
            </a:r>
            <a:endParaRPr sz="2000">
              <a:latin typeface="Arial"/>
              <a:cs typeface="Arial"/>
            </a:endParaRPr>
          </a:p>
          <a:p>
            <a:pPr lvl="1" marL="608965" marR="4889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3637915" algn="l"/>
              </a:tabLst>
            </a:pPr>
            <a:r>
              <a:rPr dirty="0" sz="2000">
                <a:latin typeface="Arial"/>
                <a:cs typeface="Arial"/>
              </a:rPr>
              <a:t>(Tìm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kiếm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bằng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thử:</a:t>
            </a:r>
            <a:r>
              <a:rPr dirty="0" sz="2000">
                <a:latin typeface="Arial"/>
                <a:cs typeface="Arial"/>
              </a:rPr>
              <a:t>	mỗi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lần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u="heavy" sz="2000" spc="-2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tất</a:t>
            </a:r>
            <a:r>
              <a:rPr dirty="0" u="none" sz="2000" spc="-25"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cả</a:t>
            </a:r>
            <a:r>
              <a:rPr dirty="0" u="none" sz="2000" spc="-4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các</a:t>
            </a:r>
            <a:r>
              <a:rPr dirty="0" u="none" sz="2000" spc="-35">
                <a:latin typeface="Arial"/>
                <a:cs typeface="Arial"/>
              </a:rPr>
              <a:t> </a:t>
            </a:r>
            <a:r>
              <a:rPr dirty="0" u="none" sz="2000" spc="-20">
                <a:latin typeface="Arial"/>
                <a:cs typeface="Arial"/>
              </a:rPr>
              <a:t>biến)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7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bài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toán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CSP</a:t>
            </a:r>
            <a:endParaRPr sz="2400">
              <a:latin typeface="Arial"/>
              <a:cs typeface="Arial"/>
            </a:endParaRPr>
          </a:p>
          <a:p>
            <a:pPr lvl="1" marL="608965" marR="5080" indent="-26987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lần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lượt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này</a:t>
            </a:r>
            <a:r>
              <a:rPr dirty="0" sz="2000" spc="50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hoàn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khác</a:t>
            </a:r>
            <a:endParaRPr sz="2000">
              <a:latin typeface="Arial"/>
              <a:cs typeface="Arial"/>
            </a:endParaRPr>
          </a:p>
          <a:p>
            <a:pPr lvl="1" marL="608965" marR="190500" indent="-26987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Sau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kiểm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ràng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thỏa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bởi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trị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thời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điểm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(backtrack)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lỗi </a:t>
            </a:r>
            <a:r>
              <a:rPr dirty="0" sz="2000">
                <a:latin typeface="Arial"/>
                <a:cs typeface="Arial"/>
              </a:rPr>
              <a:t>(không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thỏa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buộc)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Tìm</a:t>
            </a:r>
            <a:r>
              <a:rPr dirty="0" spc="-45"/>
              <a:t> </a:t>
            </a:r>
            <a:r>
              <a:rPr dirty="0"/>
              <a:t>kiếm</a:t>
            </a:r>
            <a:r>
              <a:rPr dirty="0" spc="-35"/>
              <a:t> </a:t>
            </a:r>
            <a:r>
              <a:rPr dirty="0"/>
              <a:t>quay</a:t>
            </a:r>
            <a:r>
              <a:rPr dirty="0" spc="-35"/>
              <a:t> </a:t>
            </a:r>
            <a:r>
              <a:rPr dirty="0"/>
              <a:t>lui</a:t>
            </a:r>
            <a:r>
              <a:rPr dirty="0" spc="-40"/>
              <a:t> </a:t>
            </a:r>
            <a:r>
              <a:rPr dirty="0" spc="-25"/>
              <a:t>(2)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535940" y="1396238"/>
            <a:ext cx="8036559" cy="386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19177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yếu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tố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ảnh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hưởng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đến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quay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lui</a:t>
            </a:r>
            <a:endParaRPr sz="2400">
              <a:latin typeface="Arial"/>
              <a:cs typeface="Arial"/>
            </a:endParaRPr>
          </a:p>
          <a:p>
            <a:pPr lvl="1" marL="608330" indent="-242570">
              <a:lnSpc>
                <a:spcPct val="100000"/>
              </a:lnSpc>
              <a:spcBef>
                <a:spcPts val="120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08330" algn="l"/>
              </a:tabLst>
            </a:pPr>
            <a:r>
              <a:rPr dirty="0" sz="2200">
                <a:latin typeface="Arial"/>
                <a:cs typeface="Arial"/>
              </a:rPr>
              <a:t>Thứ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biến?</a:t>
            </a:r>
            <a:endParaRPr sz="2200">
              <a:latin typeface="Arial"/>
              <a:cs typeface="Arial"/>
            </a:endParaRPr>
          </a:p>
          <a:p>
            <a:pPr lvl="2" marL="962025" indent="-269875">
              <a:lnSpc>
                <a:spcPct val="100000"/>
              </a:lnSpc>
              <a:spcBef>
                <a:spcPts val="60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62025" algn="l"/>
              </a:tabLst>
            </a:pPr>
            <a:r>
              <a:rPr dirty="0" sz="2000">
                <a:latin typeface="Arial"/>
                <a:cs typeface="Arial"/>
              </a:rPr>
              <a:t>Ưu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tiên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xét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trước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ít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(miền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nhỏ)</a:t>
            </a:r>
            <a:endParaRPr sz="2000">
              <a:latin typeface="Arial"/>
              <a:cs typeface="Arial"/>
            </a:endParaRPr>
          </a:p>
          <a:p>
            <a:pPr lvl="2" marL="962025" indent="-26987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62025" algn="l"/>
              </a:tabLst>
            </a:pPr>
            <a:r>
              <a:rPr dirty="0" sz="2000">
                <a:latin typeface="Arial"/>
                <a:cs typeface="Arial"/>
              </a:rPr>
              <a:t>Ưu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tiên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xét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trước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nhiều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buộc</a:t>
            </a:r>
            <a:endParaRPr sz="2000">
              <a:latin typeface="Arial"/>
              <a:cs typeface="Arial"/>
            </a:endParaRPr>
          </a:p>
          <a:p>
            <a:pPr lvl="2" marL="962025" marR="100965" indent="-26987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62025" algn="l"/>
              </a:tabLst>
            </a:pPr>
            <a:r>
              <a:rPr dirty="0" sz="2000">
                <a:latin typeface="Arial"/>
                <a:cs typeface="Arial"/>
              </a:rPr>
              <a:t>Ưu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tiên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trọng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(được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tùy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bài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thể)</a:t>
            </a:r>
            <a:endParaRPr sz="20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119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08330" algn="l"/>
              </a:tabLst>
            </a:pP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mỗi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biến,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tự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trị?</a:t>
            </a:r>
            <a:endParaRPr sz="2200">
              <a:latin typeface="Arial"/>
              <a:cs typeface="Arial"/>
            </a:endParaRPr>
          </a:p>
          <a:p>
            <a:pPr lvl="2" marL="962025" marR="5080" indent="-269875">
              <a:lnSpc>
                <a:spcPct val="100000"/>
              </a:lnSpc>
              <a:spcBef>
                <a:spcPts val="60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62025" algn="l"/>
              </a:tabLst>
            </a:pPr>
            <a:r>
              <a:rPr dirty="0" sz="2000">
                <a:latin typeface="Arial"/>
                <a:cs typeface="Arial"/>
              </a:rPr>
              <a:t>Thứ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ưu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tiên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tùy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thể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228975" algn="l"/>
              </a:tabLst>
            </a:pPr>
            <a:r>
              <a:rPr dirty="0">
                <a:latin typeface="Times New Roman"/>
                <a:cs typeface="Times New Roman"/>
              </a:rPr>
              <a:t>Giải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thuật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tìm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50">
                <a:latin typeface="Times New Roman"/>
                <a:cs typeface="Times New Roman"/>
              </a:rPr>
              <a:t>kiếm</a:t>
            </a:r>
            <a:r>
              <a:rPr dirty="0" spc="-200">
                <a:latin typeface="Times New Roman"/>
                <a:cs typeface="Times New Roman"/>
              </a:rPr>
              <a:t> </a:t>
            </a:r>
            <a:r>
              <a:rPr dirty="0" spc="-130">
                <a:latin typeface="Times New Roman"/>
                <a:cs typeface="Times New Roman"/>
              </a:rPr>
              <a:t>quay</a:t>
            </a:r>
            <a:r>
              <a:rPr dirty="0" spc="-135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lui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371600"/>
            <a:ext cx="8475726" cy="447674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4451985" algn="l"/>
                <a:tab pos="5735955" algn="l"/>
              </a:tabLst>
            </a:pPr>
            <a:r>
              <a:rPr dirty="0" spc="-10">
                <a:latin typeface="Times New Roman"/>
                <a:cs typeface="Times New Roman"/>
              </a:rPr>
              <a:t>Tìm</a:t>
            </a:r>
            <a:r>
              <a:rPr dirty="0" spc="-250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kiếm</a:t>
            </a:r>
            <a:r>
              <a:rPr dirty="0" spc="-170">
                <a:latin typeface="Times New Roman"/>
                <a:cs typeface="Times New Roman"/>
              </a:rPr>
              <a:t> </a:t>
            </a:r>
            <a:r>
              <a:rPr dirty="0" spc="-140">
                <a:latin typeface="Times New Roman"/>
                <a:cs typeface="Times New Roman"/>
              </a:rPr>
              <a:t>quay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 spc="-114">
                <a:latin typeface="Times New Roman"/>
                <a:cs typeface="Times New Roman"/>
              </a:rPr>
              <a:t>lui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160">
                <a:latin typeface="Times New Roman"/>
                <a:cs typeface="Times New Roman"/>
              </a:rPr>
              <a:t>Ví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dụ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25">
                <a:latin typeface="Times New Roman"/>
                <a:cs typeface="Times New Roman"/>
              </a:rPr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1143000"/>
            <a:ext cx="8229600" cy="5115560"/>
            <a:chOff x="457200" y="1143000"/>
            <a:chExt cx="8229600" cy="51155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143000"/>
              <a:ext cx="8201406" cy="50672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4451985" algn="l"/>
                <a:tab pos="5735955" algn="l"/>
              </a:tabLst>
            </a:pPr>
            <a:r>
              <a:rPr dirty="0" spc="-10">
                <a:latin typeface="Times New Roman"/>
                <a:cs typeface="Times New Roman"/>
              </a:rPr>
              <a:t>Tìm</a:t>
            </a:r>
            <a:r>
              <a:rPr dirty="0" spc="-250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kiếm</a:t>
            </a:r>
            <a:r>
              <a:rPr dirty="0" spc="-170">
                <a:latin typeface="Times New Roman"/>
                <a:cs typeface="Times New Roman"/>
              </a:rPr>
              <a:t> </a:t>
            </a:r>
            <a:r>
              <a:rPr dirty="0" spc="-140">
                <a:latin typeface="Times New Roman"/>
                <a:cs typeface="Times New Roman"/>
              </a:rPr>
              <a:t>quay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 spc="-114">
                <a:latin typeface="Times New Roman"/>
                <a:cs typeface="Times New Roman"/>
              </a:rPr>
              <a:t>lui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160">
                <a:latin typeface="Times New Roman"/>
                <a:cs typeface="Times New Roman"/>
              </a:rPr>
              <a:t>Ví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dụ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25">
                <a:latin typeface="Times New Roman"/>
                <a:cs typeface="Times New Roman"/>
              </a:rPr>
              <a:t>(2)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1143000"/>
            <a:ext cx="8229600" cy="5115560"/>
            <a:chOff x="457200" y="1143000"/>
            <a:chExt cx="8229600" cy="51155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143000"/>
              <a:ext cx="8201406" cy="50672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590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Nội</a:t>
            </a:r>
            <a:r>
              <a:rPr dirty="0" u="heavy" sz="2800" spc="-6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dung</a:t>
            </a:r>
            <a:r>
              <a:rPr dirty="0" u="heavy" sz="2800" spc="-5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môn</a:t>
            </a:r>
            <a:r>
              <a:rPr dirty="0" u="heavy" sz="2800" spc="-55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800" spc="-20" b="1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học</a:t>
            </a:r>
            <a:r>
              <a:rPr dirty="0" u="none" sz="2800" spc="-20" b="1">
                <a:solidFill>
                  <a:srgbClr val="000000"/>
                </a:solidFill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61541" y="1289558"/>
            <a:ext cx="7416800" cy="4277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Giới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thiệu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tuệ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nhân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tạo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tử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Giải</a:t>
            </a:r>
            <a:r>
              <a:rPr dirty="0" sz="2400" spc="-5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quyết</a:t>
            </a:r>
            <a:r>
              <a:rPr dirty="0" sz="24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vấn</a:t>
            </a:r>
            <a:r>
              <a:rPr dirty="0" sz="2400" spc="-3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đề:</a:t>
            </a:r>
            <a:r>
              <a:rPr dirty="0" sz="24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kiếm,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Thỏa</a:t>
            </a:r>
            <a:r>
              <a:rPr dirty="0" sz="2400" spc="-40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mãn</a:t>
            </a:r>
            <a:r>
              <a:rPr dirty="0" sz="24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ràng</a:t>
            </a:r>
            <a:r>
              <a:rPr dirty="0" sz="24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00FF"/>
                </a:solidFill>
                <a:latin typeface="Arial"/>
                <a:cs typeface="Arial"/>
              </a:rPr>
              <a:t>buộc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diễn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chắc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chắn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Học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máy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Lập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hoặch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1630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509507" y="6447535"/>
            <a:ext cx="9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431540" y="6286753"/>
            <a:ext cx="1261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Verdana"/>
                <a:cs typeface="Verdana"/>
              </a:rPr>
              <a:t>Trí</a:t>
            </a:r>
            <a:r>
              <a:rPr dirty="0" sz="1200" spc="-3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tuệ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nhân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spc="-25" i="1">
                <a:latin typeface="Verdana"/>
                <a:cs typeface="Verdana"/>
              </a:rPr>
              <a:t>tạo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4451985" algn="l"/>
                <a:tab pos="5735955" algn="l"/>
              </a:tabLst>
            </a:pPr>
            <a:r>
              <a:rPr dirty="0" spc="-10">
                <a:latin typeface="Times New Roman"/>
                <a:cs typeface="Times New Roman"/>
              </a:rPr>
              <a:t>Tìm</a:t>
            </a:r>
            <a:r>
              <a:rPr dirty="0" spc="-250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kiếm</a:t>
            </a:r>
            <a:r>
              <a:rPr dirty="0" spc="-170">
                <a:latin typeface="Times New Roman"/>
                <a:cs typeface="Times New Roman"/>
              </a:rPr>
              <a:t> </a:t>
            </a:r>
            <a:r>
              <a:rPr dirty="0" spc="-140">
                <a:latin typeface="Times New Roman"/>
                <a:cs typeface="Times New Roman"/>
              </a:rPr>
              <a:t>quay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 spc="-114">
                <a:latin typeface="Times New Roman"/>
                <a:cs typeface="Times New Roman"/>
              </a:rPr>
              <a:t>lui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160">
                <a:latin typeface="Times New Roman"/>
                <a:cs typeface="Times New Roman"/>
              </a:rPr>
              <a:t>Ví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dụ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25">
                <a:latin typeface="Times New Roman"/>
                <a:cs typeface="Times New Roman"/>
              </a:rPr>
              <a:t>(3)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1143000"/>
            <a:ext cx="8229600" cy="5115560"/>
            <a:chOff x="457200" y="1143000"/>
            <a:chExt cx="8229600" cy="51155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143000"/>
              <a:ext cx="8201406" cy="50672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4451985" algn="l"/>
                <a:tab pos="5735955" algn="l"/>
              </a:tabLst>
            </a:pPr>
            <a:r>
              <a:rPr dirty="0" spc="-10">
                <a:latin typeface="Times New Roman"/>
                <a:cs typeface="Times New Roman"/>
              </a:rPr>
              <a:t>Tìm</a:t>
            </a:r>
            <a:r>
              <a:rPr dirty="0" spc="-250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kiếm</a:t>
            </a:r>
            <a:r>
              <a:rPr dirty="0" spc="-170">
                <a:latin typeface="Times New Roman"/>
                <a:cs typeface="Times New Roman"/>
              </a:rPr>
              <a:t> </a:t>
            </a:r>
            <a:r>
              <a:rPr dirty="0" spc="-140">
                <a:latin typeface="Times New Roman"/>
                <a:cs typeface="Times New Roman"/>
              </a:rPr>
              <a:t>quay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 spc="-114">
                <a:latin typeface="Times New Roman"/>
                <a:cs typeface="Times New Roman"/>
              </a:rPr>
              <a:t>lui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160">
                <a:latin typeface="Times New Roman"/>
                <a:cs typeface="Times New Roman"/>
              </a:rPr>
              <a:t>Ví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dụ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25">
                <a:latin typeface="Times New Roman"/>
                <a:cs typeface="Times New Roman"/>
              </a:rPr>
              <a:t>(4)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57200" y="1143000"/>
            <a:ext cx="8229600" cy="5115560"/>
            <a:chOff x="457200" y="1143000"/>
            <a:chExt cx="8229600" cy="511556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143000"/>
              <a:ext cx="8201406" cy="506729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30"/>
              </a:spcBef>
            </a:pPr>
            <a:r>
              <a:rPr dirty="0" sz="3600"/>
              <a:t>Tìm</a:t>
            </a:r>
            <a:r>
              <a:rPr dirty="0" sz="3600" spc="-35"/>
              <a:t> </a:t>
            </a:r>
            <a:r>
              <a:rPr dirty="0" sz="3600"/>
              <a:t>kiếm</a:t>
            </a:r>
            <a:r>
              <a:rPr dirty="0" sz="3600" spc="-15"/>
              <a:t> </a:t>
            </a:r>
            <a:r>
              <a:rPr dirty="0" sz="3600"/>
              <a:t>quay</a:t>
            </a:r>
            <a:r>
              <a:rPr dirty="0" sz="3600" spc="-20"/>
              <a:t> </a:t>
            </a:r>
            <a:r>
              <a:rPr dirty="0" sz="3600"/>
              <a:t>lui</a:t>
            </a:r>
            <a:r>
              <a:rPr dirty="0" sz="3600" spc="-25"/>
              <a:t> </a:t>
            </a:r>
            <a:r>
              <a:rPr dirty="0" sz="3600"/>
              <a:t>–</a:t>
            </a:r>
            <a:r>
              <a:rPr dirty="0" sz="3600" spc="-20"/>
              <a:t> </a:t>
            </a:r>
            <a:r>
              <a:rPr dirty="0" sz="3600"/>
              <a:t>Các</a:t>
            </a:r>
            <a:r>
              <a:rPr dirty="0" sz="3600" spc="-20"/>
              <a:t> </a:t>
            </a:r>
            <a:r>
              <a:rPr dirty="0" sz="3600"/>
              <a:t>vấn</a:t>
            </a:r>
            <a:r>
              <a:rPr dirty="0" sz="3600" spc="-25"/>
              <a:t> </a:t>
            </a:r>
            <a:r>
              <a:rPr dirty="0" sz="3600"/>
              <a:t>đề</a:t>
            </a:r>
            <a:r>
              <a:rPr dirty="0" sz="3600" spc="-15"/>
              <a:t> </a:t>
            </a:r>
            <a:r>
              <a:rPr dirty="0" sz="3600" spc="-25"/>
              <a:t>(1)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167638"/>
            <a:ext cx="7800975" cy="45212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Lặp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lặp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lại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lỗi</a:t>
            </a:r>
            <a:endParaRPr sz="2400">
              <a:latin typeface="Arial"/>
              <a:cs typeface="Arial"/>
            </a:endParaRPr>
          </a:p>
          <a:p>
            <a:pPr lvl="1" marL="608330" indent="-24257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  <a:tab pos="1606550" algn="l"/>
              </a:tabLst>
            </a:pP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do:</a:t>
            </a:r>
            <a:r>
              <a:rPr dirty="0" sz="2400">
                <a:latin typeface="Arial"/>
                <a:cs typeface="Arial"/>
              </a:rPr>
              <a:t>	Bỏ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(không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khai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thác)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mâu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thuẫn</a:t>
            </a:r>
            <a:endParaRPr sz="2400">
              <a:latin typeface="Arial"/>
              <a:cs typeface="Arial"/>
            </a:endParaRPr>
          </a:p>
          <a:p>
            <a:pPr lvl="1" marL="608330" indent="-24257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lvl="2" marL="960755" indent="-24193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6075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A,B,C,D,E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lấy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miền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1..10</a:t>
            </a:r>
            <a:endParaRPr sz="2400">
              <a:latin typeface="Arial"/>
              <a:cs typeface="Arial"/>
            </a:endParaRPr>
          </a:p>
          <a:p>
            <a:pPr lvl="2" marL="960755" indent="-24193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60755" algn="l"/>
                <a:tab pos="2690495" algn="l"/>
              </a:tabLst>
            </a:pP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buộc: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A&gt;E</a:t>
            </a:r>
            <a:endParaRPr sz="2400">
              <a:latin typeface="Arial"/>
              <a:cs typeface="Arial"/>
            </a:endParaRPr>
          </a:p>
          <a:p>
            <a:pPr lvl="2" marL="960755" marR="73025" indent="-24193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62025" algn="l"/>
              </a:tabLst>
            </a:pP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tất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khả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năng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B,C,D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đến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khi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phát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rằng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</a:t>
            </a:r>
            <a:r>
              <a:rPr dirty="0" sz="2400" spc="-25">
                <a:latin typeface="Symbol"/>
                <a:cs typeface="Symbol"/>
              </a:rPr>
              <a:t></a:t>
            </a:r>
            <a:r>
              <a:rPr dirty="0" sz="2400" spc="-25">
                <a:latin typeface="Arial"/>
                <a:cs typeface="Arial"/>
              </a:rPr>
              <a:t>1</a:t>
            </a:r>
            <a:endParaRPr sz="2400">
              <a:latin typeface="Arial"/>
              <a:cs typeface="Arial"/>
            </a:endParaRPr>
          </a:p>
          <a:p>
            <a:pPr lvl="1" marL="608965" marR="149860" indent="-243204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  <a:tab pos="2168525" algn="l"/>
              </a:tabLst>
            </a:pP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pháp:</a:t>
            </a:r>
            <a:r>
              <a:rPr dirty="0" sz="2400">
                <a:latin typeface="Arial"/>
                <a:cs typeface="Arial"/>
              </a:rPr>
              <a:t>	Phương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Backjumping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(chuyển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đến </a:t>
            </a:r>
            <a:r>
              <a:rPr dirty="0" sz="2400">
                <a:latin typeface="Arial"/>
                <a:cs typeface="Arial"/>
              </a:rPr>
              <a:t>xét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từ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chỗ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lỗi)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30"/>
              </a:spcBef>
            </a:pPr>
            <a:r>
              <a:rPr dirty="0" sz="3600"/>
              <a:t>Tìm</a:t>
            </a:r>
            <a:r>
              <a:rPr dirty="0" sz="3600" spc="-35"/>
              <a:t> </a:t>
            </a:r>
            <a:r>
              <a:rPr dirty="0" sz="3600"/>
              <a:t>kiếm</a:t>
            </a:r>
            <a:r>
              <a:rPr dirty="0" sz="3600" spc="-15"/>
              <a:t> </a:t>
            </a:r>
            <a:r>
              <a:rPr dirty="0" sz="3600"/>
              <a:t>quay</a:t>
            </a:r>
            <a:r>
              <a:rPr dirty="0" sz="3600" spc="-20"/>
              <a:t> </a:t>
            </a:r>
            <a:r>
              <a:rPr dirty="0" sz="3600"/>
              <a:t>lui</a:t>
            </a:r>
            <a:r>
              <a:rPr dirty="0" sz="3600" spc="-25"/>
              <a:t> </a:t>
            </a:r>
            <a:r>
              <a:rPr dirty="0" sz="3600"/>
              <a:t>–</a:t>
            </a:r>
            <a:r>
              <a:rPr dirty="0" sz="3600" spc="-20"/>
              <a:t> </a:t>
            </a:r>
            <a:r>
              <a:rPr dirty="0" sz="3600"/>
              <a:t>Các</a:t>
            </a:r>
            <a:r>
              <a:rPr dirty="0" sz="3600" spc="-20"/>
              <a:t> </a:t>
            </a:r>
            <a:r>
              <a:rPr dirty="0" sz="3600"/>
              <a:t>vấn</a:t>
            </a:r>
            <a:r>
              <a:rPr dirty="0" sz="3600" spc="-25"/>
              <a:t> </a:t>
            </a:r>
            <a:r>
              <a:rPr dirty="0" sz="3600"/>
              <a:t>đề</a:t>
            </a:r>
            <a:r>
              <a:rPr dirty="0" sz="3600" spc="-15"/>
              <a:t> </a:t>
            </a:r>
            <a:r>
              <a:rPr dirty="0" sz="3600" spc="-25"/>
              <a:t>(2)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62609" y="1243838"/>
            <a:ext cx="7948295" cy="415544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54635" indent="-24193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5463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(kiểm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thiết</a:t>
            </a:r>
            <a:endParaRPr sz="2400">
              <a:latin typeface="Arial"/>
              <a:cs typeface="Arial"/>
            </a:endParaRPr>
          </a:p>
          <a:p>
            <a:pPr lvl="1" marL="581660" indent="-24257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81660" algn="l"/>
              </a:tabLst>
            </a:pPr>
            <a:r>
              <a:rPr dirty="0" sz="2400">
                <a:latin typeface="Arial"/>
                <a:cs typeface="Arial"/>
              </a:rPr>
              <a:t>Lặp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lại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buộc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thiết</a:t>
            </a:r>
            <a:endParaRPr sz="2400">
              <a:latin typeface="Arial"/>
              <a:cs typeface="Arial"/>
            </a:endParaRPr>
          </a:p>
          <a:p>
            <a:pPr lvl="1" marL="581660" indent="-24257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81660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lvl="2" marL="934085" indent="-24193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3408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A,B,C,D,E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lấy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miền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1..10</a:t>
            </a:r>
            <a:endParaRPr sz="2400">
              <a:latin typeface="Arial"/>
              <a:cs typeface="Arial"/>
            </a:endParaRPr>
          </a:p>
          <a:p>
            <a:pPr lvl="2" marL="934085" indent="-24193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34085" algn="l"/>
                <a:tab pos="317119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buộc:</a:t>
            </a:r>
            <a:r>
              <a:rPr dirty="0" sz="2400">
                <a:latin typeface="Arial"/>
                <a:cs typeface="Arial"/>
              </a:rPr>
              <a:t>	B+8&lt;D;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C=5*E</a:t>
            </a:r>
            <a:endParaRPr sz="2400">
              <a:latin typeface="Arial"/>
              <a:cs typeface="Arial"/>
            </a:endParaRPr>
          </a:p>
          <a:p>
            <a:pPr lvl="2" marL="934085" indent="-24193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34085" algn="l"/>
              </a:tabLst>
            </a:pP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C,E,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thì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1..9</a:t>
            </a:r>
            <a:endParaRPr sz="2400">
              <a:latin typeface="Arial"/>
              <a:cs typeface="Arial"/>
            </a:endParaRPr>
          </a:p>
          <a:p>
            <a:pPr marL="935355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(lặp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lặp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lại)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D</a:t>
            </a:r>
            <a:endParaRPr sz="2400">
              <a:latin typeface="Arial"/>
              <a:cs typeface="Arial"/>
            </a:endParaRPr>
          </a:p>
          <a:p>
            <a:pPr lvl="1" marL="582295" marR="5080" indent="-243204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82295" algn="l"/>
                <a:tab pos="2141220" algn="l"/>
              </a:tabLst>
            </a:pP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pháp:</a:t>
            </a:r>
            <a:r>
              <a:rPr dirty="0" sz="2400">
                <a:latin typeface="Arial"/>
                <a:cs typeface="Arial"/>
              </a:rPr>
              <a:t>	Phương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Backchecking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(lưu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giữ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/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nhớ </a:t>
            </a:r>
            <a:r>
              <a:rPr dirty="0" sz="2400">
                <a:latin typeface="Arial"/>
                <a:cs typeface="Arial"/>
              </a:rPr>
              <a:t>lại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phép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tốt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tốt)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30"/>
              </a:spcBef>
            </a:pPr>
            <a:r>
              <a:rPr dirty="0" sz="3600"/>
              <a:t>Tìm</a:t>
            </a:r>
            <a:r>
              <a:rPr dirty="0" sz="3600" spc="-35"/>
              <a:t> </a:t>
            </a:r>
            <a:r>
              <a:rPr dirty="0" sz="3600"/>
              <a:t>kiếm</a:t>
            </a:r>
            <a:r>
              <a:rPr dirty="0" sz="3600" spc="-15"/>
              <a:t> </a:t>
            </a:r>
            <a:r>
              <a:rPr dirty="0" sz="3600"/>
              <a:t>quay</a:t>
            </a:r>
            <a:r>
              <a:rPr dirty="0" sz="3600" spc="-20"/>
              <a:t> </a:t>
            </a:r>
            <a:r>
              <a:rPr dirty="0" sz="3600"/>
              <a:t>lui</a:t>
            </a:r>
            <a:r>
              <a:rPr dirty="0" sz="3600" spc="-25"/>
              <a:t> </a:t>
            </a:r>
            <a:r>
              <a:rPr dirty="0" sz="3600"/>
              <a:t>–</a:t>
            </a:r>
            <a:r>
              <a:rPr dirty="0" sz="3600" spc="-20"/>
              <a:t> </a:t>
            </a:r>
            <a:r>
              <a:rPr dirty="0" sz="3600"/>
              <a:t>Các</a:t>
            </a:r>
            <a:r>
              <a:rPr dirty="0" sz="3600" spc="-20"/>
              <a:t> </a:t>
            </a:r>
            <a:r>
              <a:rPr dirty="0" sz="3600"/>
              <a:t>vấn</a:t>
            </a:r>
            <a:r>
              <a:rPr dirty="0" sz="3600" spc="-25"/>
              <a:t> </a:t>
            </a:r>
            <a:r>
              <a:rPr dirty="0" sz="3600"/>
              <a:t>đề</a:t>
            </a:r>
            <a:r>
              <a:rPr dirty="0" sz="3600" spc="-15"/>
              <a:t> </a:t>
            </a:r>
            <a:r>
              <a:rPr dirty="0" sz="3600" spc="-25"/>
              <a:t>(3)</a:t>
            </a:r>
            <a:endParaRPr sz="3600"/>
          </a:p>
        </p:txBody>
      </p:sp>
      <p:sp>
        <p:nvSpPr>
          <p:cNvPr id="3" name="object 3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62609" y="1243838"/>
            <a:ext cx="7966075" cy="45212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54635" indent="-241935">
              <a:lnSpc>
                <a:spcPct val="100000"/>
              </a:lnSpc>
              <a:spcBef>
                <a:spcPts val="13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54635" algn="l"/>
              </a:tabLst>
            </a:pPr>
            <a:r>
              <a:rPr dirty="0" sz="2400">
                <a:latin typeface="Arial"/>
                <a:cs typeface="Arial"/>
              </a:rPr>
              <a:t>Phát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muộn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mâu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thuẫn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(vi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phạm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buộc)</a:t>
            </a:r>
            <a:endParaRPr sz="2400">
              <a:latin typeface="Arial"/>
              <a:cs typeface="Arial"/>
            </a:endParaRPr>
          </a:p>
          <a:p>
            <a:pPr lvl="1" marL="582295" marR="5080" indent="-243204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8229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phạm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buộc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chỉ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gán</a:t>
            </a:r>
            <a:endParaRPr sz="2400">
              <a:latin typeface="Arial"/>
              <a:cs typeface="Arial"/>
            </a:endParaRPr>
          </a:p>
          <a:p>
            <a:pPr lvl="1" marL="581660" indent="-24257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81660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dụ:</a:t>
            </a:r>
            <a:endParaRPr sz="2400">
              <a:latin typeface="Arial"/>
              <a:cs typeface="Arial"/>
            </a:endParaRPr>
          </a:p>
          <a:p>
            <a:pPr lvl="2" marL="934085" indent="-24193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3408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A,B,C,D,E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lấy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miền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1..10</a:t>
            </a:r>
            <a:endParaRPr sz="2400">
              <a:latin typeface="Arial"/>
              <a:cs typeface="Arial"/>
            </a:endParaRPr>
          </a:p>
          <a:p>
            <a:pPr lvl="2" marL="934085" indent="-24193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34085" algn="l"/>
                <a:tab pos="2663825" algn="l"/>
              </a:tabLst>
            </a:pP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buộc: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0">
                <a:latin typeface="Arial"/>
                <a:cs typeface="Arial"/>
              </a:rPr>
              <a:t>A=3*E</a:t>
            </a:r>
            <a:endParaRPr sz="2400">
              <a:latin typeface="Arial"/>
              <a:cs typeface="Arial"/>
            </a:endParaRPr>
          </a:p>
          <a:p>
            <a:pPr lvl="2" marL="934085" marR="180340" indent="-241935">
              <a:lnSpc>
                <a:spcPct val="100000"/>
              </a:lnSpc>
              <a:spcBef>
                <a:spcPts val="6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935355" algn="l"/>
              </a:tabLst>
            </a:pPr>
            <a:r>
              <a:rPr dirty="0" sz="2400">
                <a:latin typeface="Arial"/>
                <a:cs typeface="Arial"/>
              </a:rPr>
              <a:t>Chỉ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đến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thì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mới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hiện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rằng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A&gt;2</a:t>
            </a:r>
            <a:endParaRPr sz="2400">
              <a:latin typeface="Arial"/>
              <a:cs typeface="Arial"/>
            </a:endParaRPr>
          </a:p>
          <a:p>
            <a:pPr lvl="1" marL="582295" marR="174625" indent="-243204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82295" algn="l"/>
                <a:tab pos="2141855" algn="l"/>
              </a:tabLst>
            </a:pP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pháp:</a:t>
            </a:r>
            <a:r>
              <a:rPr dirty="0" sz="2400">
                <a:latin typeface="Arial"/>
                <a:cs typeface="Arial"/>
              </a:rPr>
              <a:t>	Phương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Forward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checking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(kiểm</a:t>
            </a:r>
            <a:r>
              <a:rPr dirty="0" sz="2400" spc="-9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tra </a:t>
            </a:r>
            <a:r>
              <a:rPr dirty="0" sz="2400">
                <a:latin typeface="Arial"/>
                <a:cs typeface="Arial"/>
              </a:rPr>
              <a:t>trước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buộc)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Tìm</a:t>
            </a:r>
            <a:r>
              <a:rPr dirty="0" sz="4000" spc="-25"/>
              <a:t> </a:t>
            </a:r>
            <a:r>
              <a:rPr dirty="0" sz="4000"/>
              <a:t>kiếm</a:t>
            </a:r>
            <a:r>
              <a:rPr dirty="0" sz="4000" spc="-15"/>
              <a:t> </a:t>
            </a:r>
            <a:r>
              <a:rPr dirty="0" sz="4000"/>
              <a:t>quay</a:t>
            </a:r>
            <a:r>
              <a:rPr dirty="0" sz="4000" spc="-20"/>
              <a:t> </a:t>
            </a:r>
            <a:r>
              <a:rPr dirty="0" sz="4000"/>
              <a:t>lui</a:t>
            </a:r>
            <a:r>
              <a:rPr dirty="0" sz="4000" spc="-15"/>
              <a:t> </a:t>
            </a:r>
            <a:r>
              <a:rPr dirty="0" sz="4000"/>
              <a:t>–</a:t>
            </a:r>
            <a:r>
              <a:rPr dirty="0" sz="4000" spc="-25"/>
              <a:t> </a:t>
            </a:r>
            <a:r>
              <a:rPr dirty="0" sz="4000"/>
              <a:t>Cải</a:t>
            </a:r>
            <a:r>
              <a:rPr dirty="0" sz="4000" spc="-25"/>
              <a:t> </a:t>
            </a:r>
            <a:r>
              <a:rPr dirty="0" sz="4000" spc="-10"/>
              <a:t>thiện</a:t>
            </a:r>
            <a:endParaRPr sz="4000"/>
          </a:p>
        </p:txBody>
      </p:sp>
      <p:sp>
        <p:nvSpPr>
          <p:cNvPr id="3" name="object 3" descr=""/>
          <p:cNvSpPr txBox="1"/>
          <p:nvPr/>
        </p:nvSpPr>
        <p:spPr>
          <a:xfrm>
            <a:off x="562609" y="1396238"/>
            <a:ext cx="7861300" cy="2311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0" marR="5080" indent="-24193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55270" algn="l"/>
              </a:tabLst>
            </a:pP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lui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CSP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thiện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bằng</a:t>
            </a:r>
            <a:endParaRPr sz="2400">
              <a:latin typeface="Arial"/>
              <a:cs typeface="Arial"/>
            </a:endParaRPr>
          </a:p>
          <a:p>
            <a:pPr lvl="1" marL="581660" indent="-24257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81660" algn="l"/>
              </a:tabLst>
            </a:pPr>
            <a:r>
              <a:rPr dirty="0" sz="2400">
                <a:latin typeface="Arial"/>
                <a:cs typeface="Arial"/>
              </a:rPr>
              <a:t>Thứ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xét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(để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trị)</a:t>
            </a:r>
            <a:endParaRPr sz="2400">
              <a:latin typeface="Arial"/>
              <a:cs typeface="Arial"/>
            </a:endParaRPr>
          </a:p>
          <a:p>
            <a:pPr lvl="1" marL="581660" indent="-24257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81660" algn="l"/>
              </a:tabLst>
            </a:pPr>
            <a:r>
              <a:rPr dirty="0" sz="2400">
                <a:latin typeface="Arial"/>
                <a:cs typeface="Arial"/>
              </a:rPr>
              <a:t>Thứ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xét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(gán)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mỗi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  <a:p>
            <a:pPr lvl="1" marL="581660" indent="-24257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81660" algn="l"/>
              </a:tabLst>
            </a:pPr>
            <a:r>
              <a:rPr dirty="0" sz="2400">
                <a:latin typeface="Arial"/>
                <a:cs typeface="Arial"/>
              </a:rPr>
              <a:t>Phát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sớm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lỗi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(vi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phạm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buộc)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sẽ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xảy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ra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spc="-55">
                <a:latin typeface="Times New Roman"/>
                <a:cs typeface="Times New Roman"/>
              </a:rPr>
              <a:t>Biến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bị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ràng</a:t>
            </a:r>
            <a:r>
              <a:rPr dirty="0" spc="-1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buộc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nhiều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nhất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3810000"/>
            <a:ext cx="9144000" cy="1085850"/>
            <a:chOff x="0" y="3810000"/>
            <a:chExt cx="9144000" cy="10858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9268" y="3810000"/>
              <a:ext cx="6446857" cy="10667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" y="3916679"/>
              <a:ext cx="7287006" cy="979170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510540" y="1396238"/>
            <a:ext cx="7695565" cy="25882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06070" marR="18859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7340" algn="l"/>
                <a:tab pos="5508625" algn="l"/>
              </a:tabLst>
            </a:pPr>
            <a:r>
              <a:rPr dirty="0" sz="2400">
                <a:latin typeface="Arial"/>
                <a:cs typeface="Arial"/>
              </a:rPr>
              <a:t>Quy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tắc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lựa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chọn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xét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biến:</a:t>
            </a:r>
            <a:r>
              <a:rPr dirty="0" sz="2400">
                <a:latin typeface="Arial"/>
                <a:cs typeface="Arial"/>
              </a:rPr>
              <a:t>	Ưu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tiên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bị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buộc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nhiều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nhất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(most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constrained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variable)</a:t>
            </a:r>
            <a:endParaRPr sz="2400">
              <a:latin typeface="Arial"/>
              <a:cs typeface="Arial"/>
            </a:endParaRPr>
          </a:p>
          <a:p>
            <a:pPr lvl="1" marL="707390" indent="-325120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07390" algn="l"/>
              </a:tabLst>
            </a:pPr>
            <a:r>
              <a:rPr dirty="0" sz="2400">
                <a:latin typeface="Arial"/>
                <a:cs typeface="Arial"/>
              </a:rPr>
              <a:t>Chọn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số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lượng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lệ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ít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nhất</a:t>
            </a:r>
            <a:endParaRPr sz="2400">
              <a:latin typeface="Arial"/>
              <a:cs typeface="Arial"/>
            </a:endParaRPr>
          </a:p>
          <a:p>
            <a:pPr lvl="1" marL="707390" marR="30480" indent="-32575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07390" algn="l"/>
                <a:tab pos="167068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dụ:</a:t>
            </a:r>
            <a:r>
              <a:rPr dirty="0" sz="2400">
                <a:latin typeface="Arial"/>
                <a:cs typeface="Arial"/>
              </a:rPr>
              <a:t>	Tại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bước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baseline="-20833" sz="2400">
                <a:latin typeface="Arial"/>
                <a:cs typeface="Arial"/>
              </a:rPr>
              <a:t>2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chọn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vì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nó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số </a:t>
            </a:r>
            <a:r>
              <a:rPr dirty="0" sz="2400">
                <a:latin typeface="Arial"/>
                <a:cs typeface="Arial"/>
              </a:rPr>
              <a:t>lượng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lệ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ít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nhất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(2)</a:t>
            </a:r>
            <a:endParaRPr sz="2400">
              <a:latin typeface="Arial"/>
              <a:cs typeface="Arial"/>
            </a:endParaRPr>
          </a:p>
          <a:p>
            <a:pPr algn="ctr" marR="59055">
              <a:lnSpc>
                <a:spcPct val="100000"/>
              </a:lnSpc>
              <a:spcBef>
                <a:spcPts val="1215"/>
              </a:spcBef>
            </a:pPr>
            <a:r>
              <a:rPr dirty="0" sz="1800" spc="-20">
                <a:latin typeface="Arial"/>
                <a:cs typeface="Arial"/>
              </a:rPr>
              <a:t>(S</a:t>
            </a:r>
            <a:r>
              <a:rPr dirty="0" baseline="-20833" sz="1800" spc="-30">
                <a:latin typeface="Arial"/>
                <a:cs typeface="Arial"/>
              </a:rPr>
              <a:t>2</a:t>
            </a:r>
            <a:r>
              <a:rPr dirty="0" sz="1800" spc="-2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35940" y="5206238"/>
            <a:ext cx="754760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Còn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gọi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tắc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ưu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tiên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trị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lệ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nhỏ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nhất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(Minimum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Remaining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Values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–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MRV)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02208" y="4895850"/>
            <a:ext cx="6069647" cy="83602"/>
          </a:xfrm>
          <a:prstGeom prst="rect">
            <a:avLst/>
          </a:prstGeom>
        </p:spPr>
      </p:pic>
      <p:grpSp>
        <p:nvGrpSpPr>
          <p:cNvPr id="10" name="object 10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1" name="object 11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dirty="0" sz="4000" spc="-55">
                <a:latin typeface="Times New Roman"/>
                <a:cs typeface="Times New Roman"/>
              </a:rPr>
              <a:t>Biến</a:t>
            </a:r>
            <a:r>
              <a:rPr dirty="0" sz="4000" spc="-180">
                <a:latin typeface="Times New Roman"/>
                <a:cs typeface="Times New Roman"/>
              </a:rPr>
              <a:t> </a:t>
            </a:r>
            <a:r>
              <a:rPr dirty="0" sz="4000" spc="-50">
                <a:latin typeface="Times New Roman"/>
                <a:cs typeface="Times New Roman"/>
              </a:rPr>
              <a:t>ràng</a:t>
            </a:r>
            <a:r>
              <a:rPr dirty="0" sz="4000" spc="-17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buộc</a:t>
            </a:r>
            <a:r>
              <a:rPr dirty="0" sz="4000" spc="-180">
                <a:latin typeface="Times New Roman"/>
                <a:cs typeface="Times New Roman"/>
              </a:rPr>
              <a:t> </a:t>
            </a:r>
            <a:r>
              <a:rPr dirty="0" sz="4000" spc="-70">
                <a:latin typeface="Times New Roman"/>
                <a:cs typeface="Times New Roman"/>
              </a:rPr>
              <a:t>các</a:t>
            </a:r>
            <a:r>
              <a:rPr dirty="0" sz="4000" spc="-18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biến</a:t>
            </a:r>
            <a:r>
              <a:rPr dirty="0" sz="4000" spc="-180">
                <a:latin typeface="Times New Roman"/>
                <a:cs typeface="Times New Roman"/>
              </a:rPr>
              <a:t> </a:t>
            </a:r>
            <a:r>
              <a:rPr dirty="0" sz="4000" spc="-55">
                <a:latin typeface="Times New Roman"/>
                <a:cs typeface="Times New Roman"/>
              </a:rPr>
              <a:t>khác</a:t>
            </a:r>
            <a:r>
              <a:rPr dirty="0" sz="4000" spc="-18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nhiều</a:t>
            </a:r>
            <a:r>
              <a:rPr dirty="0" sz="4000" spc="-175">
                <a:latin typeface="Times New Roman"/>
                <a:cs typeface="Times New Roman"/>
              </a:rPr>
              <a:t> </a:t>
            </a:r>
            <a:r>
              <a:rPr dirty="0" sz="4000" spc="-20">
                <a:latin typeface="Times New Roman"/>
                <a:cs typeface="Times New Roman"/>
              </a:rPr>
              <a:t>nhất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4876800"/>
            <a:ext cx="7620000" cy="998220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97840" y="1320038"/>
            <a:ext cx="7884795" cy="38074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8770" marR="30543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0040" algn="l"/>
              </a:tabLst>
            </a:pP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&gt;=2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nhau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số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lượng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lệ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ít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nhất,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thì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chọn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nào?</a:t>
            </a:r>
            <a:endParaRPr sz="2400">
              <a:latin typeface="Arial"/>
              <a:cs typeface="Arial"/>
            </a:endParaRPr>
          </a:p>
          <a:p>
            <a:pPr algn="just" lvl="1" marL="645795" marR="17780" indent="-26860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dụ:</a:t>
            </a:r>
            <a:r>
              <a:rPr dirty="0" sz="2000" spc="48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trước,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cùng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lượng</a:t>
            </a:r>
            <a:r>
              <a:rPr dirty="0" sz="2000" spc="-25">
                <a:latin typeface="Arial"/>
                <a:cs typeface="Arial"/>
              </a:rPr>
              <a:t> giá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lệ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ít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nhất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(2)</a:t>
            </a:r>
            <a:endParaRPr sz="2000">
              <a:latin typeface="Arial"/>
              <a:cs typeface="Arial"/>
            </a:endParaRPr>
          </a:p>
          <a:p>
            <a:pPr algn="just" marL="393065" indent="-34226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93065" algn="l"/>
              </a:tabLst>
            </a:pPr>
            <a:r>
              <a:rPr dirty="0" sz="2400">
                <a:latin typeface="Arial"/>
                <a:cs typeface="Arial"/>
              </a:rPr>
              <a:t>Chọn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buộc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(khống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chế)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(chưa</a:t>
            </a:r>
            <a:endParaRPr sz="2400">
              <a:latin typeface="Arial"/>
              <a:cs typeface="Arial"/>
            </a:endParaRPr>
          </a:p>
          <a:p>
            <a:pPr algn="just" marL="393700">
              <a:lnSpc>
                <a:spcPct val="100000"/>
              </a:lnSpc>
            </a:pP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nhiều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nhất</a:t>
            </a:r>
            <a:endParaRPr sz="2400">
              <a:latin typeface="Arial"/>
              <a:cs typeface="Arial"/>
            </a:endParaRPr>
          </a:p>
          <a:p>
            <a:pPr algn="just" lvl="1" marL="718820" marR="67310" indent="-324485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2009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dụ: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bước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baseline="-21367" sz="1950">
                <a:latin typeface="Arial"/>
                <a:cs typeface="Arial"/>
              </a:rPr>
              <a:t>2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tuy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cùng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mức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độ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bị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nhưng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biến </a:t>
            </a:r>
            <a:r>
              <a:rPr dirty="0" sz="2000" spc="-2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nên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xét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trước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vì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5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khác, </a:t>
            </a:r>
            <a:r>
              <a:rPr dirty="0" sz="2000" spc="-2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còn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3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khác</a:t>
            </a:r>
            <a:endParaRPr sz="2000">
              <a:latin typeface="Arial"/>
              <a:cs typeface="Arial"/>
            </a:endParaRPr>
          </a:p>
          <a:p>
            <a:pPr algn="ctr" marR="679450">
              <a:lnSpc>
                <a:spcPct val="100000"/>
              </a:lnSpc>
              <a:spcBef>
                <a:spcPts val="1085"/>
              </a:spcBef>
            </a:pPr>
            <a:r>
              <a:rPr dirty="0" sz="1800" spc="-25">
                <a:latin typeface="Arial"/>
                <a:cs typeface="Arial"/>
              </a:rPr>
              <a:t>S</a:t>
            </a:r>
            <a:r>
              <a:rPr dirty="0" baseline="-20833" sz="1800" spc="-37">
                <a:latin typeface="Arial"/>
                <a:cs typeface="Arial"/>
              </a:rPr>
              <a:t>2</a:t>
            </a:r>
            <a:endParaRPr baseline="-20833" sz="18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53988" y="5875020"/>
            <a:ext cx="6544235" cy="221469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>
                <a:latin typeface="Times New Roman"/>
                <a:cs typeface="Times New Roman"/>
              </a:rPr>
              <a:t>Giá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trị</a:t>
            </a:r>
            <a:r>
              <a:rPr dirty="0" spc="-140">
                <a:latin typeface="Times New Roman"/>
                <a:cs typeface="Times New Roman"/>
              </a:rPr>
              <a:t> </a:t>
            </a:r>
            <a:r>
              <a:rPr dirty="0" spc="-55">
                <a:latin typeface="Times New Roman"/>
                <a:cs typeface="Times New Roman"/>
              </a:rPr>
              <a:t>ràng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buộc</a:t>
            </a:r>
            <a:r>
              <a:rPr dirty="0" spc="-135">
                <a:latin typeface="Times New Roman"/>
                <a:cs typeface="Times New Roman"/>
              </a:rPr>
              <a:t> </a:t>
            </a:r>
            <a:r>
              <a:rPr dirty="0" spc="-70">
                <a:latin typeface="Times New Roman"/>
                <a:cs typeface="Times New Roman"/>
              </a:rPr>
              <a:t>các</a:t>
            </a:r>
            <a:r>
              <a:rPr dirty="0" spc="-13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biến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khác</a:t>
            </a:r>
            <a:r>
              <a:rPr dirty="0" spc="-1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ít</a:t>
            </a:r>
            <a:r>
              <a:rPr dirty="0" spc="-140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nhất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9634" rIns="0" bIns="0" rtlCol="0" vert="horz">
            <a:spAutoFit/>
          </a:bodyPr>
          <a:lstStyle/>
          <a:p>
            <a:pPr marL="328930" marR="9906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8930" algn="l"/>
              </a:tabLst>
            </a:pPr>
            <a:r>
              <a:rPr dirty="0"/>
              <a:t>Đối</a:t>
            </a:r>
            <a:r>
              <a:rPr dirty="0" spc="-40"/>
              <a:t> </a:t>
            </a:r>
            <a:r>
              <a:rPr dirty="0"/>
              <a:t>với</a:t>
            </a:r>
            <a:r>
              <a:rPr dirty="0" spc="-40"/>
              <a:t> </a:t>
            </a:r>
            <a:r>
              <a:rPr dirty="0"/>
              <a:t>một</a:t>
            </a:r>
            <a:r>
              <a:rPr dirty="0" spc="-45"/>
              <a:t> </a:t>
            </a:r>
            <a:r>
              <a:rPr dirty="0"/>
              <a:t>biến,</a:t>
            </a:r>
            <a:r>
              <a:rPr dirty="0" spc="-40"/>
              <a:t> </a:t>
            </a:r>
            <a:r>
              <a:rPr dirty="0"/>
              <a:t>các</a:t>
            </a:r>
            <a:r>
              <a:rPr dirty="0" spc="-35"/>
              <a:t> </a:t>
            </a:r>
            <a:r>
              <a:rPr dirty="0"/>
              <a:t>giá</a:t>
            </a:r>
            <a:r>
              <a:rPr dirty="0" spc="-35"/>
              <a:t> </a:t>
            </a:r>
            <a:r>
              <a:rPr dirty="0"/>
              <a:t>trị</a:t>
            </a:r>
            <a:r>
              <a:rPr dirty="0" spc="-40"/>
              <a:t> </a:t>
            </a:r>
            <a:r>
              <a:rPr dirty="0"/>
              <a:t>được</a:t>
            </a:r>
            <a:r>
              <a:rPr dirty="0" spc="-40"/>
              <a:t> </a:t>
            </a:r>
            <a:r>
              <a:rPr dirty="0"/>
              <a:t>xét</a:t>
            </a:r>
            <a:r>
              <a:rPr dirty="0" spc="-35"/>
              <a:t> </a:t>
            </a:r>
            <a:r>
              <a:rPr dirty="0"/>
              <a:t>(để</a:t>
            </a:r>
            <a:r>
              <a:rPr dirty="0" spc="-35"/>
              <a:t> </a:t>
            </a:r>
            <a:r>
              <a:rPr dirty="0"/>
              <a:t>gán)</a:t>
            </a:r>
            <a:r>
              <a:rPr dirty="0" spc="-40"/>
              <a:t> </a:t>
            </a:r>
            <a:r>
              <a:rPr dirty="0"/>
              <a:t>theo</a:t>
            </a:r>
            <a:r>
              <a:rPr dirty="0" spc="-35"/>
              <a:t> </a:t>
            </a:r>
            <a:r>
              <a:rPr dirty="0" spc="-25"/>
              <a:t>thứ </a:t>
            </a:r>
            <a:r>
              <a:rPr dirty="0"/>
              <a:t>tự</a:t>
            </a:r>
            <a:r>
              <a:rPr dirty="0" spc="-35"/>
              <a:t> </a:t>
            </a:r>
            <a:r>
              <a:rPr dirty="0" spc="-20"/>
              <a:t>nào?</a:t>
            </a:r>
          </a:p>
          <a:p>
            <a:pPr marL="328295" indent="-342265">
              <a:lnSpc>
                <a:spcPct val="100000"/>
              </a:lnSpc>
              <a:spcBef>
                <a:spcPts val="2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28295" algn="l"/>
              </a:tabLst>
            </a:pPr>
            <a:r>
              <a:rPr dirty="0"/>
              <a:t>Chọn</a:t>
            </a:r>
            <a:r>
              <a:rPr dirty="0" spc="-55"/>
              <a:t> </a:t>
            </a:r>
            <a:r>
              <a:rPr dirty="0"/>
              <a:t>giá</a:t>
            </a:r>
            <a:r>
              <a:rPr dirty="0" spc="-50"/>
              <a:t> </a:t>
            </a:r>
            <a:r>
              <a:rPr dirty="0"/>
              <a:t>trị</a:t>
            </a:r>
            <a:r>
              <a:rPr dirty="0" spc="-65"/>
              <a:t> </a:t>
            </a:r>
            <a:r>
              <a:rPr dirty="0"/>
              <a:t>ràng</a:t>
            </a:r>
            <a:r>
              <a:rPr dirty="0" spc="-45"/>
              <a:t> </a:t>
            </a:r>
            <a:r>
              <a:rPr dirty="0"/>
              <a:t>buộc</a:t>
            </a:r>
            <a:r>
              <a:rPr dirty="0" spc="-50"/>
              <a:t> </a:t>
            </a:r>
            <a:r>
              <a:rPr dirty="0"/>
              <a:t>(khống</a:t>
            </a:r>
            <a:r>
              <a:rPr dirty="0" spc="-40"/>
              <a:t> </a:t>
            </a:r>
            <a:r>
              <a:rPr dirty="0"/>
              <a:t>chế)</a:t>
            </a:r>
            <a:r>
              <a:rPr dirty="0" spc="-55"/>
              <a:t> </a:t>
            </a:r>
            <a:r>
              <a:rPr dirty="0"/>
              <a:t>các</a:t>
            </a:r>
            <a:r>
              <a:rPr dirty="0" spc="-55"/>
              <a:t> </a:t>
            </a:r>
            <a:r>
              <a:rPr dirty="0"/>
              <a:t>biến</a:t>
            </a:r>
            <a:r>
              <a:rPr dirty="0" spc="-50"/>
              <a:t> </a:t>
            </a:r>
            <a:r>
              <a:rPr dirty="0"/>
              <a:t>khác</a:t>
            </a:r>
            <a:r>
              <a:rPr dirty="0" spc="-45"/>
              <a:t> </a:t>
            </a:r>
            <a:r>
              <a:rPr dirty="0" spc="-10"/>
              <a:t>(chưa</a:t>
            </a:r>
          </a:p>
          <a:p>
            <a:pPr marL="328930">
              <a:lnSpc>
                <a:spcPct val="100000"/>
              </a:lnSpc>
            </a:pPr>
            <a:r>
              <a:rPr dirty="0"/>
              <a:t>được</a:t>
            </a:r>
            <a:r>
              <a:rPr dirty="0" spc="-35"/>
              <a:t> </a:t>
            </a:r>
            <a:r>
              <a:rPr dirty="0"/>
              <a:t>gán</a:t>
            </a:r>
            <a:r>
              <a:rPr dirty="0" spc="-30"/>
              <a:t> </a:t>
            </a:r>
            <a:r>
              <a:rPr dirty="0"/>
              <a:t>giá</a:t>
            </a:r>
            <a:r>
              <a:rPr dirty="0" spc="-35"/>
              <a:t> </a:t>
            </a:r>
            <a:r>
              <a:rPr dirty="0"/>
              <a:t>trị)</a:t>
            </a:r>
            <a:r>
              <a:rPr dirty="0" spc="-40"/>
              <a:t> </a:t>
            </a:r>
            <a:r>
              <a:rPr dirty="0"/>
              <a:t>ít</a:t>
            </a:r>
            <a:r>
              <a:rPr dirty="0" spc="-50"/>
              <a:t> </a:t>
            </a:r>
            <a:r>
              <a:rPr dirty="0" spc="-20"/>
              <a:t>nhất</a:t>
            </a:r>
          </a:p>
          <a:p>
            <a:pPr lvl="1" marL="655320" marR="290830" indent="-325755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55320" algn="l"/>
              </a:tabLst>
            </a:pP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này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gây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ra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hạn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chế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tối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thiểu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khả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năng </a:t>
            </a:r>
            <a:r>
              <a:rPr dirty="0" sz="2200">
                <a:latin typeface="Arial"/>
                <a:cs typeface="Arial"/>
              </a:rPr>
              <a:t>gán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khác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4114800"/>
            <a:ext cx="7086600" cy="167868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5123815" algn="l"/>
              </a:tabLst>
            </a:pPr>
            <a:r>
              <a:rPr dirty="0">
                <a:latin typeface="Times New Roman"/>
                <a:cs typeface="Times New Roman"/>
              </a:rPr>
              <a:t>Kiểm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tiến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(Forward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10">
                <a:latin typeface="Times New Roman"/>
                <a:cs typeface="Times New Roman"/>
              </a:rPr>
              <a:t>checking)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29375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96238"/>
            <a:ext cx="7923530" cy="40347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22987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  <a:tab pos="1844675" algn="l"/>
              </a:tabLst>
            </a:pPr>
            <a:r>
              <a:rPr dirty="0" sz="2400">
                <a:latin typeface="Arial"/>
                <a:cs typeface="Arial"/>
              </a:rPr>
              <a:t>Mục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đích:</a:t>
            </a:r>
            <a:r>
              <a:rPr dirty="0" sz="2400">
                <a:latin typeface="Arial"/>
                <a:cs typeface="Arial"/>
              </a:rPr>
              <a:t>	Tránh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thất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bại,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bằng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trước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buộc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  <a:tab pos="5554980" algn="l"/>
              </a:tabLst>
            </a:pP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tiến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đảm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bảo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phù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(consistency)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giữa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đang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xét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</a:t>
            </a:r>
            <a:r>
              <a:rPr dirty="0" sz="2400">
                <a:latin typeface="Arial"/>
                <a:cs typeface="Arial"/>
              </a:rPr>
              <a:t>	biến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có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liên </a:t>
            </a:r>
            <a:r>
              <a:rPr dirty="0" sz="2400" b="1">
                <a:latin typeface="Arial"/>
                <a:cs typeface="Arial"/>
              </a:rPr>
              <a:t>quan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(ràng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buộc)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trực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tiếp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nó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Ý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tưởng:</a:t>
            </a:r>
            <a:endParaRPr sz="2400">
              <a:latin typeface="Arial"/>
              <a:cs typeface="Arial"/>
            </a:endParaRPr>
          </a:p>
          <a:p>
            <a:pPr lvl="1" marL="681990" marR="172720" indent="-325755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bước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dõi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lệ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được </a:t>
            </a:r>
            <a:r>
              <a:rPr dirty="0" sz="2000">
                <a:latin typeface="Arial"/>
                <a:cs typeface="Arial"/>
              </a:rPr>
              <a:t>gán)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chưa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trị</a:t>
            </a:r>
            <a:endParaRPr sz="2000">
              <a:latin typeface="Arial"/>
              <a:cs typeface="Arial"/>
            </a:endParaRPr>
          </a:p>
          <a:p>
            <a:pPr lvl="1" marL="681990" marR="300355" indent="-325755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Loại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bỏ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(dừng)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hướng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kiếm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bất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biến </a:t>
            </a:r>
            <a:r>
              <a:rPr dirty="0" sz="2000">
                <a:latin typeface="Arial"/>
                <a:cs typeface="Arial"/>
              </a:rPr>
              <a:t>(chưa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còn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lệ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Ràng</a:t>
            </a:r>
            <a:r>
              <a:rPr dirty="0" spc="-90"/>
              <a:t> </a:t>
            </a:r>
            <a:r>
              <a:rPr dirty="0" spc="-20"/>
              <a:t>buộc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979169"/>
            <a:chOff x="0" y="979169"/>
            <a:chExt cx="9144000" cy="979169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97840" y="1176911"/>
            <a:ext cx="8341995" cy="4953635"/>
          </a:xfrm>
          <a:prstGeom prst="rect">
            <a:avLst/>
          </a:prstGeom>
        </p:spPr>
        <p:txBody>
          <a:bodyPr wrap="square" lIns="0" tIns="80645" rIns="0" bIns="0" rtlCol="0" vert="horz">
            <a:spAutoFit/>
          </a:bodyPr>
          <a:lstStyle/>
          <a:p>
            <a:pPr marL="320040" indent="-269240">
              <a:lnSpc>
                <a:spcPct val="100000"/>
              </a:lnSpc>
              <a:spcBef>
                <a:spcPts val="6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20040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ràng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buộc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(constraint)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quan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hệ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trên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biến</a:t>
            </a:r>
            <a:endParaRPr sz="2200">
              <a:latin typeface="Arial"/>
              <a:cs typeface="Arial"/>
            </a:endParaRPr>
          </a:p>
          <a:p>
            <a:pPr lvl="1" marL="647065" marR="33210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(gắn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nhận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gọi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miền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(domain)</a:t>
            </a:r>
            <a:endParaRPr sz="2000">
              <a:latin typeface="Arial"/>
              <a:cs typeface="Arial"/>
            </a:endParaRPr>
          </a:p>
          <a:p>
            <a:pPr lvl="1" marL="647065" marR="32702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chúng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xét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miền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hữu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trị </a:t>
            </a:r>
            <a:r>
              <a:rPr dirty="0" sz="2000">
                <a:latin typeface="Arial"/>
                <a:cs typeface="Arial"/>
              </a:rPr>
              <a:t>rời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rạc</a:t>
            </a:r>
            <a:endParaRPr sz="2000">
              <a:latin typeface="Arial"/>
              <a:cs typeface="Arial"/>
            </a:endParaRPr>
          </a:p>
          <a:p>
            <a:pPr marL="320040" indent="-269240">
              <a:lnSpc>
                <a:spcPct val="100000"/>
              </a:lnSpc>
              <a:spcBef>
                <a:spcPts val="52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20040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ràng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buộc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bằng</a:t>
            </a:r>
            <a:endParaRPr sz="22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48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(toán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/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logic)</a:t>
            </a:r>
            <a:endParaRPr sz="20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47065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bảng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liệt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kê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phù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biến</a:t>
            </a:r>
            <a:endParaRPr sz="2000">
              <a:latin typeface="Arial"/>
              <a:cs typeface="Arial"/>
            </a:endParaRPr>
          </a:p>
          <a:p>
            <a:pPr marL="320040" indent="-269240">
              <a:lnSpc>
                <a:spcPct val="100000"/>
              </a:lnSpc>
              <a:spcBef>
                <a:spcPts val="52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20040" algn="l"/>
              </a:tabLst>
            </a:pPr>
            <a:r>
              <a:rPr dirty="0" sz="2200">
                <a:latin typeface="Arial"/>
                <a:cs typeface="Arial"/>
              </a:rPr>
              <a:t>Ví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dụ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về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ràng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buộc</a:t>
            </a:r>
            <a:endParaRPr sz="22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4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47065" algn="l"/>
              </a:tabLst>
            </a:pPr>
            <a:r>
              <a:rPr dirty="0" sz="1800">
                <a:latin typeface="Arial"/>
                <a:cs typeface="Arial"/>
              </a:rPr>
              <a:t>Tổng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góc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trong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tam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180</a:t>
            </a:r>
            <a:r>
              <a:rPr dirty="0" baseline="25462" sz="1800" spc="-30">
                <a:latin typeface="Arial"/>
                <a:cs typeface="Arial"/>
              </a:rPr>
              <a:t>o</a:t>
            </a:r>
            <a:endParaRPr baseline="25462" sz="18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47065" algn="l"/>
              </a:tabLst>
            </a:pPr>
            <a:r>
              <a:rPr dirty="0" sz="1800">
                <a:latin typeface="Arial"/>
                <a:cs typeface="Arial"/>
              </a:rPr>
              <a:t>Độ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dài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từ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10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ký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tự</a:t>
            </a:r>
            <a:endParaRPr sz="18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47065" algn="l"/>
              </a:tabLst>
            </a:pP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nhỏ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47065" algn="l"/>
              </a:tabLst>
            </a:pPr>
            <a:r>
              <a:rPr dirty="0" sz="1800">
                <a:latin typeface="Arial"/>
                <a:cs typeface="Arial"/>
              </a:rPr>
              <a:t>Tuấn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có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thể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tham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dự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buổi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seminar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thứ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4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sau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14h</a:t>
            </a:r>
            <a:endParaRPr sz="1800">
              <a:latin typeface="Arial"/>
              <a:cs typeface="Arial"/>
            </a:endParaRPr>
          </a:p>
          <a:p>
            <a:pPr lvl="1" marL="647065" indent="-269875">
              <a:lnSpc>
                <a:spcPct val="100000"/>
              </a:lnSpc>
              <a:spcBef>
                <a:spcPts val="43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47065" algn="l"/>
              </a:tabLst>
            </a:pPr>
            <a:r>
              <a:rPr dirty="0" sz="1800" spc="-50">
                <a:latin typeface="Arial"/>
                <a:cs typeface="Arial"/>
              </a:rPr>
              <a:t>…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9220">
              <a:lnSpc>
                <a:spcPts val="1375"/>
              </a:lnSpc>
            </a:pPr>
            <a:fld id="{81D60167-4931-47E6-BA6A-407CBD079E47}" type="slidenum">
              <a:rPr dirty="0" spc="-50"/>
              <a:t>3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467735" algn="l"/>
                <a:tab pos="4752340" algn="l"/>
              </a:tabLst>
            </a:pPr>
            <a:r>
              <a:rPr dirty="0">
                <a:latin typeface="Times New Roman"/>
                <a:cs typeface="Times New Roman"/>
              </a:rPr>
              <a:t>Kiểm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tiến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 spc="-6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150">
                <a:latin typeface="Times New Roman"/>
                <a:cs typeface="Times New Roman"/>
              </a:rPr>
              <a:t>Ví</a:t>
            </a:r>
            <a:r>
              <a:rPr dirty="0" spc="-114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dụ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25">
                <a:latin typeface="Times New Roman"/>
                <a:cs typeface="Times New Roman"/>
              </a:rPr>
              <a:t>(1)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7701533" cy="210083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467735" algn="l"/>
                <a:tab pos="4752340" algn="l"/>
              </a:tabLst>
            </a:pPr>
            <a:r>
              <a:rPr dirty="0">
                <a:latin typeface="Times New Roman"/>
                <a:cs typeface="Times New Roman"/>
              </a:rPr>
              <a:t>Kiểm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tiến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 spc="-6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150">
                <a:latin typeface="Times New Roman"/>
                <a:cs typeface="Times New Roman"/>
              </a:rPr>
              <a:t>Ví</a:t>
            </a:r>
            <a:r>
              <a:rPr dirty="0" spc="-114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dụ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25">
                <a:latin typeface="Times New Roman"/>
                <a:cs typeface="Times New Roman"/>
              </a:rPr>
              <a:t>(2)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7701533" cy="2543556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467735" algn="l"/>
                <a:tab pos="4752340" algn="l"/>
              </a:tabLst>
            </a:pPr>
            <a:r>
              <a:rPr dirty="0">
                <a:latin typeface="Times New Roman"/>
                <a:cs typeface="Times New Roman"/>
              </a:rPr>
              <a:t>Kiểm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tiến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 spc="-6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150">
                <a:latin typeface="Times New Roman"/>
                <a:cs typeface="Times New Roman"/>
              </a:rPr>
              <a:t>Ví</a:t>
            </a:r>
            <a:r>
              <a:rPr dirty="0" spc="-114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dụ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25">
                <a:latin typeface="Times New Roman"/>
                <a:cs typeface="Times New Roman"/>
              </a:rPr>
              <a:t>(3)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7701533" cy="2971800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467735" algn="l"/>
                <a:tab pos="4752340" algn="l"/>
              </a:tabLst>
            </a:pPr>
            <a:r>
              <a:rPr dirty="0">
                <a:latin typeface="Times New Roman"/>
                <a:cs typeface="Times New Roman"/>
              </a:rPr>
              <a:t>Kiểm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tra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tiến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 spc="-6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150">
                <a:latin typeface="Times New Roman"/>
                <a:cs typeface="Times New Roman"/>
              </a:rPr>
              <a:t>Ví</a:t>
            </a:r>
            <a:r>
              <a:rPr dirty="0" spc="-114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dụ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25">
                <a:latin typeface="Times New Roman"/>
                <a:cs typeface="Times New Roman"/>
              </a:rPr>
              <a:t>(4)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76400"/>
            <a:ext cx="7701533" cy="3415284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spc="-45">
                <a:latin typeface="Times New Roman"/>
                <a:cs typeface="Times New Roman"/>
              </a:rPr>
              <a:t>Lan</a:t>
            </a:r>
            <a:r>
              <a:rPr dirty="0" spc="-210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truyền</a:t>
            </a:r>
            <a:r>
              <a:rPr dirty="0" spc="-200">
                <a:latin typeface="Times New Roman"/>
                <a:cs typeface="Times New Roman"/>
              </a:rPr>
              <a:t> </a:t>
            </a:r>
            <a:r>
              <a:rPr dirty="0" spc="-65">
                <a:latin typeface="Times New Roman"/>
                <a:cs typeface="Times New Roman"/>
              </a:rPr>
              <a:t>các</a:t>
            </a:r>
            <a:r>
              <a:rPr dirty="0" spc="-200">
                <a:latin typeface="Times New Roman"/>
                <a:cs typeface="Times New Roman"/>
              </a:rPr>
              <a:t> </a:t>
            </a:r>
            <a:r>
              <a:rPr dirty="0" spc="-55">
                <a:latin typeface="Times New Roman"/>
                <a:cs typeface="Times New Roman"/>
              </a:rPr>
              <a:t>ràng</a:t>
            </a:r>
            <a:r>
              <a:rPr dirty="0" spc="-195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buộc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44599"/>
            <a:ext cx="7974330" cy="18002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4965" algn="l"/>
              </a:tabLst>
            </a:pPr>
            <a:r>
              <a:rPr dirty="0" sz="2200">
                <a:latin typeface="Arial"/>
                <a:cs typeface="Arial"/>
              </a:rPr>
              <a:t>Kiểm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tiến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giúp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lan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truyền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thông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tin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(ràng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buộc)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biến</a:t>
            </a:r>
            <a:endParaRPr sz="22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dirty="0" sz="2200">
                <a:latin typeface="Arial"/>
                <a:cs typeface="Arial"/>
              </a:rPr>
              <a:t>đã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gán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đến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chưa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gán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trị</a:t>
            </a:r>
            <a:endParaRPr sz="2200">
              <a:latin typeface="Arial"/>
              <a:cs typeface="Arial"/>
            </a:endParaRPr>
          </a:p>
          <a:p>
            <a:pPr marL="355600" marR="662305" indent="-343535">
              <a:lnSpc>
                <a:spcPct val="100000"/>
              </a:lnSpc>
              <a:spcBef>
                <a:spcPts val="53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5600" algn="l"/>
                <a:tab pos="1443355" algn="l"/>
              </a:tabLst>
            </a:pPr>
            <a:r>
              <a:rPr dirty="0" sz="2200" spc="-10">
                <a:latin typeface="Arial"/>
                <a:cs typeface="Arial"/>
              </a:rPr>
              <a:t>Nhưng:</a:t>
            </a:r>
            <a:r>
              <a:rPr dirty="0" sz="2200">
                <a:latin typeface="Arial"/>
                <a:cs typeface="Arial"/>
              </a:rPr>
              <a:t>	Phương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pháp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kiểm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tiến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không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phát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hiện </a:t>
            </a:r>
            <a:r>
              <a:rPr dirty="0" sz="2200">
                <a:latin typeface="Arial"/>
                <a:cs typeface="Arial"/>
              </a:rPr>
              <a:t>trước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(ngăn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chặn)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tất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cả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thất</a:t>
            </a:r>
            <a:r>
              <a:rPr dirty="0" sz="2200" spc="-25">
                <a:latin typeface="Arial"/>
                <a:cs typeface="Arial"/>
              </a:rPr>
              <a:t> bại</a:t>
            </a:r>
            <a:endParaRPr sz="22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48399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cùng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xanh!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2937510"/>
            <a:ext cx="9144000" cy="2565400"/>
            <a:chOff x="0" y="2937510"/>
            <a:chExt cx="9144000" cy="2565400"/>
          </a:xfrm>
        </p:grpSpPr>
        <p:sp>
          <p:nvSpPr>
            <p:cNvPr id="5" name="object 5" descr=""/>
            <p:cNvSpPr/>
            <p:nvPr/>
          </p:nvSpPr>
          <p:spPr>
            <a:xfrm>
              <a:off x="0" y="29375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71600" y="3124200"/>
              <a:ext cx="6161532" cy="2378201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535940" y="5511800"/>
            <a:ext cx="7863205" cy="69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5600" algn="l"/>
              </a:tabLst>
            </a:pPr>
            <a:r>
              <a:rPr dirty="0" sz="2200">
                <a:latin typeface="Arial"/>
                <a:cs typeface="Arial"/>
              </a:rPr>
              <a:t>Lan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truyền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ràng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buộc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chỉ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đảm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bảo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tính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phù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hợp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cục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 spc="-25" b="1">
                <a:latin typeface="Arial"/>
                <a:cs typeface="Arial"/>
              </a:rPr>
              <a:t>bộ </a:t>
            </a:r>
            <a:r>
              <a:rPr dirty="0" sz="2200" b="1">
                <a:latin typeface="Arial"/>
                <a:cs typeface="Arial"/>
              </a:rPr>
              <a:t>(local</a:t>
            </a:r>
            <a:r>
              <a:rPr dirty="0" sz="2200" spc="-4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consistency)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ràng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buộc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dirty="0" sz="4000">
                <a:latin typeface="Times New Roman"/>
                <a:cs typeface="Times New Roman"/>
              </a:rPr>
              <a:t>Phù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hợp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cạnh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trong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 spc="-55">
                <a:latin typeface="Georgia"/>
                <a:cs typeface="Georgia"/>
              </a:rPr>
              <a:t>đ</a:t>
            </a:r>
            <a:r>
              <a:rPr dirty="0" sz="4000" spc="-55">
                <a:latin typeface="Times New Roman"/>
                <a:cs typeface="Times New Roman"/>
              </a:rPr>
              <a:t>ồ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thị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 spc="-50">
                <a:latin typeface="Times New Roman"/>
                <a:cs typeface="Times New Roman"/>
              </a:rPr>
              <a:t>ràng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buộc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 spc="-35">
                <a:latin typeface="Times New Roman"/>
                <a:cs typeface="Times New Roman"/>
              </a:rPr>
              <a:t>(1)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43837"/>
            <a:ext cx="7853045" cy="2693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4965" algn="l"/>
                <a:tab pos="5978525" algn="l"/>
              </a:tabLst>
            </a:pP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đồ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thị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ràng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buộc,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cạnh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</a:t>
            </a:r>
            <a:r>
              <a:rPr dirty="0" sz="2200" i="1">
                <a:latin typeface="Arial"/>
                <a:cs typeface="Arial"/>
              </a:rPr>
              <a:t>X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>
                <a:latin typeface="Wingdings"/>
                <a:cs typeface="Wingdings"/>
              </a:rPr>
              <a:t></a:t>
            </a:r>
            <a:r>
              <a:rPr dirty="0" sz="2200" spc="25">
                <a:latin typeface="Times New Roman"/>
                <a:cs typeface="Times New Roman"/>
              </a:rPr>
              <a:t> </a:t>
            </a:r>
            <a:r>
              <a:rPr dirty="0" sz="2200" i="1">
                <a:latin typeface="Arial"/>
                <a:cs typeface="Arial"/>
              </a:rPr>
              <a:t>Y</a:t>
            </a:r>
            <a:r>
              <a:rPr dirty="0" sz="2200">
                <a:latin typeface="Arial"/>
                <a:cs typeface="Arial"/>
              </a:rPr>
              <a:t>)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gọi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phù </a:t>
            </a:r>
            <a:r>
              <a:rPr dirty="0" sz="2200">
                <a:latin typeface="Arial"/>
                <a:cs typeface="Arial"/>
              </a:rPr>
              <a:t>hợp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(consistent)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về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ràng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buộc,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chỉ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khi</a:t>
            </a:r>
            <a:r>
              <a:rPr dirty="0" sz="2200">
                <a:latin typeface="Arial"/>
                <a:cs typeface="Arial"/>
              </a:rPr>
              <a:t>	đối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mỗi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giá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x</a:t>
            </a:r>
            <a:r>
              <a:rPr dirty="0" sz="2200" spc="-1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X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đều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một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y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Y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sao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cho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ràng </a:t>
            </a:r>
            <a:r>
              <a:rPr dirty="0" sz="2200">
                <a:latin typeface="Arial"/>
                <a:cs typeface="Arial"/>
              </a:rPr>
              <a:t>buộc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giữa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2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X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Y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thỏa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mãn</a:t>
            </a:r>
            <a:endParaRPr sz="22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80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4965" algn="l"/>
              </a:tabLst>
            </a:pP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nghĩa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về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phù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hợp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cạnh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không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tính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xứng</a:t>
            </a:r>
            <a:endParaRPr sz="22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6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X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i="1">
                <a:latin typeface="Arial"/>
                <a:cs typeface="Arial"/>
              </a:rPr>
              <a:t>Y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phù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không</a:t>
            </a:r>
            <a:r>
              <a:rPr dirty="0" u="heavy" sz="20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có</a:t>
            </a:r>
            <a:r>
              <a:rPr dirty="0" u="heavy" sz="20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nghĩa</a:t>
            </a:r>
            <a:r>
              <a:rPr dirty="0" u="heavy" sz="20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là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(</a:t>
            </a:r>
            <a:r>
              <a:rPr dirty="0" u="none" sz="2000" i="1">
                <a:latin typeface="Arial"/>
                <a:cs typeface="Arial"/>
              </a:rPr>
              <a:t>Y</a:t>
            </a:r>
            <a:r>
              <a:rPr dirty="0" u="none" sz="2000" spc="-35" i="1">
                <a:latin typeface="Arial"/>
                <a:cs typeface="Arial"/>
              </a:rPr>
              <a:t> </a:t>
            </a:r>
            <a:r>
              <a:rPr dirty="0" u="none" sz="2000">
                <a:latin typeface="Wingdings"/>
                <a:cs typeface="Wingdings"/>
              </a:rPr>
              <a:t></a:t>
            </a:r>
            <a:r>
              <a:rPr dirty="0" u="none" sz="2000" spc="25">
                <a:latin typeface="Times New Roman"/>
                <a:cs typeface="Times New Roman"/>
              </a:rPr>
              <a:t> </a:t>
            </a:r>
            <a:r>
              <a:rPr dirty="0" u="none" sz="2000" i="1">
                <a:latin typeface="Arial"/>
                <a:cs typeface="Arial"/>
              </a:rPr>
              <a:t>X</a:t>
            </a:r>
            <a:r>
              <a:rPr dirty="0" u="none" sz="2000">
                <a:latin typeface="Arial"/>
                <a:cs typeface="Arial"/>
              </a:rPr>
              <a:t>)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là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phù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 spc="-20">
                <a:latin typeface="Arial"/>
                <a:cs typeface="Arial"/>
              </a:rPr>
              <a:t>hợp!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48399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(</a:t>
            </a:r>
            <a:r>
              <a:rPr dirty="0" sz="2000" i="1">
                <a:latin typeface="Arial"/>
                <a:cs typeface="Arial"/>
              </a:rPr>
              <a:t>SA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i="1">
                <a:latin typeface="Arial"/>
                <a:cs typeface="Arial"/>
              </a:rPr>
              <a:t>NSW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phù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nhưng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NSW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i="1">
                <a:latin typeface="Arial"/>
                <a:cs typeface="Arial"/>
              </a:rPr>
              <a:t>SA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không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57200" y="4114800"/>
            <a:ext cx="8229600" cy="2143760"/>
            <a:chOff x="457200" y="4114800"/>
            <a:chExt cx="8229600" cy="214376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4114800"/>
              <a:ext cx="6161532" cy="211455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dirty="0" sz="4000">
                <a:latin typeface="Times New Roman"/>
                <a:cs typeface="Times New Roman"/>
              </a:rPr>
              <a:t>Phù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hợp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cạnh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trong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 spc="-55">
                <a:latin typeface="Georgia"/>
                <a:cs typeface="Georgia"/>
              </a:rPr>
              <a:t>đ</a:t>
            </a:r>
            <a:r>
              <a:rPr dirty="0" sz="4000" spc="-55">
                <a:latin typeface="Times New Roman"/>
                <a:cs typeface="Times New Roman"/>
              </a:rPr>
              <a:t>ồ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thị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 spc="-50">
                <a:latin typeface="Times New Roman"/>
                <a:cs typeface="Times New Roman"/>
              </a:rPr>
              <a:t>ràng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buộc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 spc="-35">
                <a:latin typeface="Times New Roman"/>
                <a:cs typeface="Times New Roman"/>
              </a:rPr>
              <a:t>(2)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0038"/>
            <a:ext cx="7806690" cy="2562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cạnh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>
                <a:latin typeface="Wingdings"/>
                <a:cs typeface="Wingdings"/>
              </a:rPr>
              <a:t></a:t>
            </a:r>
            <a:r>
              <a:rPr dirty="0" sz="2400" spc="25"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Y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phù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buộc,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thì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cần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loại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bỏ </a:t>
            </a:r>
            <a:r>
              <a:rPr dirty="0" sz="2400" b="1">
                <a:latin typeface="Arial"/>
                <a:cs typeface="Arial"/>
              </a:rPr>
              <a:t>bất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kỳ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giá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trị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x</a:t>
            </a:r>
            <a:r>
              <a:rPr dirty="0" sz="2400" spc="-30" b="1" i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của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biến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X</a:t>
            </a:r>
            <a:r>
              <a:rPr dirty="0" sz="2400" spc="-40" b="1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mà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y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nào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Y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làm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buộc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giữa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Y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được </a:t>
            </a:r>
            <a:r>
              <a:rPr dirty="0" sz="2400">
                <a:latin typeface="Arial"/>
                <a:cs typeface="Arial"/>
              </a:rPr>
              <a:t>thỏa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mãn</a:t>
            </a:r>
            <a:endParaRPr sz="2400">
              <a:latin typeface="Arial"/>
              <a:cs typeface="Arial"/>
            </a:endParaRPr>
          </a:p>
          <a:p>
            <a:pPr lvl="1" marL="681990" marR="23495" indent="-325755">
              <a:lnSpc>
                <a:spcPct val="100000"/>
              </a:lnSpc>
              <a:spcBef>
                <a:spcPts val="53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1990" algn="l"/>
              </a:tabLst>
            </a:pPr>
            <a:r>
              <a:rPr dirty="0" sz="2200">
                <a:latin typeface="Arial"/>
                <a:cs typeface="Arial"/>
              </a:rPr>
              <a:t>Để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cạnh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</a:t>
            </a:r>
            <a:r>
              <a:rPr dirty="0" sz="2200" i="1">
                <a:latin typeface="Arial"/>
                <a:cs typeface="Arial"/>
              </a:rPr>
              <a:t>NSW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>
                <a:latin typeface="Wingdings"/>
                <a:cs typeface="Wingdings"/>
              </a:rPr>
              <a:t></a:t>
            </a:r>
            <a:r>
              <a:rPr dirty="0" sz="2200" spc="20">
                <a:latin typeface="Times New Roman"/>
                <a:cs typeface="Times New Roman"/>
              </a:rPr>
              <a:t> </a:t>
            </a:r>
            <a:r>
              <a:rPr dirty="0" sz="2200" i="1">
                <a:latin typeface="Arial"/>
                <a:cs typeface="Arial"/>
              </a:rPr>
              <a:t>SA</a:t>
            </a:r>
            <a:r>
              <a:rPr dirty="0" sz="2200">
                <a:latin typeface="Arial"/>
                <a:cs typeface="Arial"/>
              </a:rPr>
              <a:t>)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phù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hợp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ràng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buộc,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thì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cần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phải </a:t>
            </a:r>
            <a:r>
              <a:rPr dirty="0" sz="2200">
                <a:latin typeface="Arial"/>
                <a:cs typeface="Arial"/>
              </a:rPr>
              <a:t>loại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bỏ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màu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xanh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(blue)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khỏi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danh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sách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trị </a:t>
            </a:r>
            <a:r>
              <a:rPr dirty="0" sz="2200">
                <a:latin typeface="Arial"/>
                <a:cs typeface="Arial"/>
              </a:rPr>
              <a:t>hợp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lệ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5" i="1">
                <a:latin typeface="Arial"/>
                <a:cs typeface="Arial"/>
              </a:rPr>
              <a:t>NSW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4114800"/>
            <a:ext cx="8229600" cy="2143760"/>
            <a:chOff x="457200" y="4114800"/>
            <a:chExt cx="8229600" cy="214376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5400" y="4114800"/>
              <a:ext cx="6161532" cy="211455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dirty="0" sz="4000">
                <a:latin typeface="Times New Roman"/>
                <a:cs typeface="Times New Roman"/>
              </a:rPr>
              <a:t>Phù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hợp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cạnh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trong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 spc="-55">
                <a:latin typeface="Georgia"/>
                <a:cs typeface="Georgia"/>
              </a:rPr>
              <a:t>đ</a:t>
            </a:r>
            <a:r>
              <a:rPr dirty="0" sz="4000" spc="-55">
                <a:latin typeface="Times New Roman"/>
                <a:cs typeface="Times New Roman"/>
              </a:rPr>
              <a:t>ồ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thị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 spc="-50">
                <a:latin typeface="Times New Roman"/>
                <a:cs typeface="Times New Roman"/>
              </a:rPr>
              <a:t>ràng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buộc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 spc="-35">
                <a:latin typeface="Times New Roman"/>
                <a:cs typeface="Times New Roman"/>
              </a:rPr>
              <a:t>(3)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0799"/>
            <a:ext cx="8012430" cy="255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55600" marR="137795" indent="-342900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55600" algn="l"/>
              </a:tabLst>
            </a:pPr>
            <a:r>
              <a:rPr dirty="0" sz="2200">
                <a:latin typeface="Arial"/>
                <a:cs typeface="Arial"/>
              </a:rPr>
              <a:t>Sau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loại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bỏ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x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khỏi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danh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sách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hợp</a:t>
            </a:r>
            <a:r>
              <a:rPr dirty="0" sz="2200" spc="-25">
                <a:latin typeface="Arial"/>
                <a:cs typeface="Arial"/>
              </a:rPr>
              <a:t> lệ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X</a:t>
            </a:r>
            <a:r>
              <a:rPr dirty="0" sz="2200">
                <a:latin typeface="Arial"/>
                <a:cs typeface="Arial"/>
              </a:rPr>
              <a:t>,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thì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cần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lại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tất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cả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cạnh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ràng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buộc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trực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tiếp </a:t>
            </a:r>
            <a:r>
              <a:rPr dirty="0" sz="2200">
                <a:latin typeface="Arial"/>
                <a:cs typeface="Arial"/>
              </a:rPr>
              <a:t>tới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biến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X</a:t>
            </a:r>
            <a:r>
              <a:rPr dirty="0" sz="2200">
                <a:latin typeface="Arial"/>
                <a:cs typeface="Arial"/>
              </a:rPr>
              <a:t>:</a:t>
            </a:r>
            <a:r>
              <a:rPr dirty="0" sz="2200" spc="275">
                <a:latin typeface="Arial"/>
                <a:cs typeface="Arial"/>
              </a:rPr>
              <a:t>  </a:t>
            </a:r>
            <a:r>
              <a:rPr dirty="0" sz="2200">
                <a:latin typeface="Arial"/>
                <a:cs typeface="Arial"/>
              </a:rPr>
              <a:t>xét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lại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mọi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cạnh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(…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Wingdings"/>
                <a:cs typeface="Wingdings"/>
              </a:rPr>
              <a:t></a:t>
            </a:r>
            <a:r>
              <a:rPr dirty="0" sz="2200" spc="30">
                <a:latin typeface="Times New Roman"/>
                <a:cs typeface="Times New Roman"/>
              </a:rPr>
              <a:t> </a:t>
            </a:r>
            <a:r>
              <a:rPr dirty="0" sz="2200" spc="-25" i="1">
                <a:latin typeface="Arial"/>
                <a:cs typeface="Arial"/>
              </a:rPr>
              <a:t>X</a:t>
            </a:r>
            <a:r>
              <a:rPr dirty="0" sz="2200" spc="-25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algn="just" lvl="1" marL="680720" marR="143510" indent="-324485">
              <a:lnSpc>
                <a:spcPct val="100000"/>
              </a:lnSpc>
              <a:spcBef>
                <a:spcPts val="120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dụ:</a:t>
            </a:r>
            <a:r>
              <a:rPr dirty="0" sz="2000" spc="4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bỏ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xanh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(blue)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NSW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thì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xét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lại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V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i="1">
                <a:latin typeface="Arial"/>
                <a:cs typeface="Arial"/>
              </a:rPr>
              <a:t>NSW</a:t>
            </a:r>
            <a:r>
              <a:rPr dirty="0" sz="2000">
                <a:latin typeface="Arial"/>
                <a:cs typeface="Arial"/>
              </a:rPr>
              <a:t>),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SA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i="1">
                <a:latin typeface="Arial"/>
                <a:cs typeface="Arial"/>
              </a:rPr>
              <a:t>NSW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Q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 spc="-20" i="1">
                <a:latin typeface="Arial"/>
                <a:cs typeface="Arial"/>
              </a:rPr>
              <a:t>NSW</a:t>
            </a:r>
            <a:r>
              <a:rPr dirty="0" sz="2000" spc="-2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681990" marR="5080" indent="48895">
              <a:lnSpc>
                <a:spcPct val="100000"/>
              </a:lnSpc>
              <a:spcBef>
                <a:spcPts val="1195"/>
              </a:spcBef>
            </a:pPr>
            <a:r>
              <a:rPr dirty="0" sz="2000">
                <a:latin typeface="Arial"/>
                <a:cs typeface="Arial"/>
              </a:rPr>
              <a:t>…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Để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V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>
                <a:latin typeface="Wingdings"/>
                <a:cs typeface="Wingdings"/>
              </a:rPr>
              <a:t>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i="1">
                <a:latin typeface="Arial"/>
                <a:cs typeface="Arial"/>
              </a:rPr>
              <a:t>NSW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phù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thì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bỏ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giá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đỏ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(red)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V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4114800"/>
            <a:ext cx="8229600" cy="2143760"/>
            <a:chOff x="457200" y="4114800"/>
            <a:chExt cx="8229600" cy="214376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47800" y="4114800"/>
              <a:ext cx="6161532" cy="211455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dirty="0" sz="4000">
                <a:latin typeface="Times New Roman"/>
                <a:cs typeface="Times New Roman"/>
              </a:rPr>
              <a:t>Phù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hợp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cạnh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trong</a:t>
            </a:r>
            <a:r>
              <a:rPr dirty="0" sz="4000" spc="-80">
                <a:latin typeface="Times New Roman"/>
                <a:cs typeface="Times New Roman"/>
              </a:rPr>
              <a:t> </a:t>
            </a:r>
            <a:r>
              <a:rPr dirty="0" sz="4000" spc="-55">
                <a:latin typeface="Georgia"/>
                <a:cs typeface="Georgia"/>
              </a:rPr>
              <a:t>đ</a:t>
            </a:r>
            <a:r>
              <a:rPr dirty="0" sz="4000" spc="-55">
                <a:latin typeface="Times New Roman"/>
                <a:cs typeface="Times New Roman"/>
              </a:rPr>
              <a:t>ồ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thị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 spc="-50">
                <a:latin typeface="Times New Roman"/>
                <a:cs typeface="Times New Roman"/>
              </a:rPr>
              <a:t>ràng</a:t>
            </a:r>
            <a:r>
              <a:rPr dirty="0" sz="4000" spc="-7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buộc</a:t>
            </a:r>
            <a:r>
              <a:rPr dirty="0" sz="4000" spc="-75">
                <a:latin typeface="Times New Roman"/>
                <a:cs typeface="Times New Roman"/>
              </a:rPr>
              <a:t> </a:t>
            </a:r>
            <a:r>
              <a:rPr dirty="0" sz="4000" spc="-35">
                <a:latin typeface="Times New Roman"/>
                <a:cs typeface="Times New Roman"/>
              </a:rPr>
              <a:t>(4)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96238"/>
            <a:ext cx="7990205" cy="2082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280670" marR="50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phù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cạnh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(Arc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consistency)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hiện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thất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bại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sớm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hơn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tra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tiến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(Forward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checking)</a:t>
            </a:r>
            <a:endParaRPr sz="2400">
              <a:latin typeface="Arial"/>
              <a:cs typeface="Arial"/>
            </a:endParaRPr>
          </a:p>
          <a:p>
            <a:pPr algn="just" marL="355600" marR="26670" indent="-342900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phù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cạnh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trước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hoặc </a:t>
            </a:r>
            <a:r>
              <a:rPr dirty="0" sz="2400">
                <a:latin typeface="Arial"/>
                <a:cs typeface="Arial"/>
              </a:rPr>
              <a:t>sau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mỗi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phép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3733800"/>
            <a:ext cx="6161532" cy="211455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dirty="0" sz="4000">
                <a:latin typeface="Times New Roman"/>
                <a:cs typeface="Times New Roman"/>
              </a:rPr>
              <a:t>Giải</a:t>
            </a:r>
            <a:r>
              <a:rPr dirty="0" sz="4000" spc="-4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thuật</a:t>
            </a:r>
            <a:r>
              <a:rPr dirty="0" sz="4000" spc="-2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phù</a:t>
            </a:r>
            <a:r>
              <a:rPr dirty="0" sz="4000" spc="-25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hợp</a:t>
            </a:r>
            <a:r>
              <a:rPr dirty="0" sz="4000" spc="-30">
                <a:latin typeface="Times New Roman"/>
                <a:cs typeface="Times New Roman"/>
              </a:rPr>
              <a:t> </a:t>
            </a:r>
            <a:r>
              <a:rPr dirty="0" sz="4000">
                <a:latin typeface="Times New Roman"/>
                <a:cs typeface="Times New Roman"/>
              </a:rPr>
              <a:t>cạnh</a:t>
            </a:r>
            <a:r>
              <a:rPr dirty="0" sz="4000" spc="-35">
                <a:latin typeface="Times New Roman"/>
                <a:cs typeface="Times New Roman"/>
              </a:rPr>
              <a:t> </a:t>
            </a:r>
            <a:r>
              <a:rPr dirty="0" sz="4000" spc="-145">
                <a:latin typeface="Times New Roman"/>
                <a:cs typeface="Times New Roman"/>
              </a:rPr>
              <a:t>AC-</a:t>
            </a:r>
            <a:r>
              <a:rPr dirty="0" sz="4000" spc="-50">
                <a:latin typeface="Times New Roman"/>
                <a:cs typeface="Times New Roman"/>
              </a:rPr>
              <a:t>3</a:t>
            </a:r>
            <a:endParaRPr sz="40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219200"/>
            <a:ext cx="8228076" cy="4845557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601456" y="228600"/>
            <a:ext cx="19050" cy="750570"/>
          </a:xfrm>
          <a:custGeom>
            <a:avLst/>
            <a:gdLst/>
            <a:ahLst/>
            <a:cxnLst/>
            <a:rect l="l" t="t" r="r" b="b"/>
            <a:pathLst>
              <a:path w="19050" h="750569">
                <a:moveTo>
                  <a:pt x="19050" y="0"/>
                </a:moveTo>
                <a:lnTo>
                  <a:pt x="19050" y="750569"/>
                </a:lnTo>
                <a:lnTo>
                  <a:pt x="0" y="750569"/>
                </a:lnTo>
                <a:lnTo>
                  <a:pt x="0" y="0"/>
                </a:lnTo>
                <a:lnTo>
                  <a:pt x="1905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372110" y="219455"/>
            <a:ext cx="8238490" cy="760095"/>
          </a:xfrm>
          <a:custGeom>
            <a:avLst/>
            <a:gdLst/>
            <a:ahLst/>
            <a:cxnLst/>
            <a:rect l="l" t="t" r="r" b="b"/>
            <a:pathLst>
              <a:path w="8238490" h="760094">
                <a:moveTo>
                  <a:pt x="8238490" y="0"/>
                </a:moveTo>
                <a:lnTo>
                  <a:pt x="19050" y="0"/>
                </a:lnTo>
                <a:lnTo>
                  <a:pt x="13970" y="0"/>
                </a:lnTo>
                <a:lnTo>
                  <a:pt x="13970" y="13970"/>
                </a:lnTo>
                <a:lnTo>
                  <a:pt x="8890" y="19050"/>
                </a:lnTo>
                <a:lnTo>
                  <a:pt x="8890" y="13970"/>
                </a:lnTo>
                <a:lnTo>
                  <a:pt x="13970" y="13970"/>
                </a:lnTo>
                <a:lnTo>
                  <a:pt x="13970" y="0"/>
                </a:lnTo>
                <a:lnTo>
                  <a:pt x="8890" y="0"/>
                </a:lnTo>
                <a:lnTo>
                  <a:pt x="0" y="0"/>
                </a:lnTo>
                <a:lnTo>
                  <a:pt x="0" y="759714"/>
                </a:lnTo>
                <a:lnTo>
                  <a:pt x="8890" y="759714"/>
                </a:lnTo>
                <a:lnTo>
                  <a:pt x="18783" y="759714"/>
                </a:lnTo>
                <a:lnTo>
                  <a:pt x="18783" y="19050"/>
                </a:lnTo>
                <a:lnTo>
                  <a:pt x="18783" y="13970"/>
                </a:lnTo>
                <a:lnTo>
                  <a:pt x="19050" y="13970"/>
                </a:lnTo>
                <a:lnTo>
                  <a:pt x="19050" y="19050"/>
                </a:lnTo>
                <a:lnTo>
                  <a:pt x="8238490" y="19050"/>
                </a:lnTo>
                <a:lnTo>
                  <a:pt x="8238490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Bài</a:t>
            </a:r>
            <a:r>
              <a:rPr dirty="0" spc="-80"/>
              <a:t> </a:t>
            </a:r>
            <a:r>
              <a:rPr dirty="0"/>
              <a:t>toán</a:t>
            </a:r>
            <a:r>
              <a:rPr dirty="0" spc="-75"/>
              <a:t> </a:t>
            </a:r>
            <a:r>
              <a:rPr dirty="0"/>
              <a:t>thỏa</a:t>
            </a:r>
            <a:r>
              <a:rPr dirty="0" spc="-65"/>
              <a:t> </a:t>
            </a:r>
            <a:r>
              <a:rPr dirty="0"/>
              <a:t>mãn</a:t>
            </a:r>
            <a:r>
              <a:rPr dirty="0" spc="-65"/>
              <a:t> </a:t>
            </a:r>
            <a:r>
              <a:rPr dirty="0"/>
              <a:t>ràng</a:t>
            </a:r>
            <a:r>
              <a:rPr dirty="0" spc="-70"/>
              <a:t> </a:t>
            </a:r>
            <a:r>
              <a:rPr dirty="0" spc="-20"/>
              <a:t>buộc</a:t>
            </a: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979169"/>
            <a:ext cx="9144000" cy="2555240"/>
            <a:chOff x="0" y="979169"/>
            <a:chExt cx="9144000" cy="2555240"/>
          </a:xfrm>
        </p:grpSpPr>
        <p:sp>
          <p:nvSpPr>
            <p:cNvPr id="6" name="object 6" descr=""/>
            <p:cNvSpPr/>
            <p:nvPr/>
          </p:nvSpPr>
          <p:spPr>
            <a:xfrm>
              <a:off x="0" y="97916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71856" y="979169"/>
              <a:ext cx="8249284" cy="97790"/>
            </a:xfrm>
            <a:custGeom>
              <a:avLst/>
              <a:gdLst/>
              <a:ahLst/>
              <a:cxnLst/>
              <a:rect l="l" t="t" r="r" b="b"/>
              <a:pathLst>
                <a:path w="8249284" h="97790">
                  <a:moveTo>
                    <a:pt x="8248904" y="0"/>
                  </a:moveTo>
                  <a:lnTo>
                    <a:pt x="8238744" y="0"/>
                  </a:lnTo>
                  <a:lnTo>
                    <a:pt x="8234299" y="0"/>
                  </a:lnTo>
                  <a:lnTo>
                    <a:pt x="8234299" y="82931"/>
                  </a:lnTo>
                  <a:lnTo>
                    <a:pt x="8229854" y="87376"/>
                  </a:lnTo>
                  <a:lnTo>
                    <a:pt x="8229854" y="82931"/>
                  </a:lnTo>
                  <a:lnTo>
                    <a:pt x="8234299" y="82931"/>
                  </a:lnTo>
                  <a:lnTo>
                    <a:pt x="8234299" y="0"/>
                  </a:lnTo>
                  <a:lnTo>
                    <a:pt x="8229854" y="0"/>
                  </a:lnTo>
                  <a:lnTo>
                    <a:pt x="8229854" y="78486"/>
                  </a:lnTo>
                  <a:lnTo>
                    <a:pt x="19050" y="78486"/>
                  </a:lnTo>
                  <a:lnTo>
                    <a:pt x="19050" y="0"/>
                  </a:lnTo>
                  <a:lnTo>
                    <a:pt x="0" y="0"/>
                  </a:lnTo>
                  <a:lnTo>
                    <a:pt x="0" y="87630"/>
                  </a:lnTo>
                  <a:lnTo>
                    <a:pt x="9144" y="87630"/>
                  </a:lnTo>
                  <a:lnTo>
                    <a:pt x="9144" y="97536"/>
                  </a:lnTo>
                  <a:lnTo>
                    <a:pt x="8229600" y="97536"/>
                  </a:lnTo>
                  <a:lnTo>
                    <a:pt x="8229854" y="97536"/>
                  </a:lnTo>
                  <a:lnTo>
                    <a:pt x="8238744" y="97536"/>
                  </a:lnTo>
                  <a:lnTo>
                    <a:pt x="8248904" y="97536"/>
                  </a:lnTo>
                  <a:lnTo>
                    <a:pt x="8248904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00600" y="1219200"/>
              <a:ext cx="4037076" cy="2314955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535940" y="1244599"/>
            <a:ext cx="4025265" cy="2294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156845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bài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toán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thỏa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mãn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ràng </a:t>
            </a:r>
            <a:r>
              <a:rPr dirty="0" sz="2200">
                <a:latin typeface="Arial"/>
                <a:cs typeface="Arial"/>
              </a:rPr>
              <a:t>buộc</a:t>
            </a:r>
            <a:r>
              <a:rPr dirty="0" sz="2200" spc="-8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(Constraint</a:t>
            </a:r>
            <a:r>
              <a:rPr dirty="0" sz="2200" spc="-7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Satisfaction </a:t>
            </a:r>
            <a:r>
              <a:rPr dirty="0" sz="2200">
                <a:latin typeface="Arial"/>
                <a:cs typeface="Arial"/>
              </a:rPr>
              <a:t>Problem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–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CSP)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bao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gồm: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4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tập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hữu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hạn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biến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0" i="1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  <a:p>
            <a:pPr lvl="1" marL="608965" marR="55244" indent="-26987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latin typeface="Arial"/>
                <a:cs typeface="Arial"/>
              </a:rPr>
              <a:t>Miền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giá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trị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(một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tập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hữu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các </a:t>
            </a:r>
            <a:r>
              <a:rPr dirty="0" sz="1800">
                <a:latin typeface="Arial"/>
                <a:cs typeface="Arial"/>
              </a:rPr>
              <a:t>giá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trị)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cho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mỗi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biến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50" i="1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tập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hữu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hạn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ràng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buộc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0" i="1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5940" y="3665473"/>
            <a:ext cx="410146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(solution)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toán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641340" y="3684523"/>
            <a:ext cx="622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dụ: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805687" y="3970273"/>
            <a:ext cx="374650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 indent="-635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thỏa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phép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đủ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các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thỏa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các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35940" y="4823409"/>
            <a:ext cx="4029075" cy="106172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580"/>
              </a:spcBef>
            </a:pP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buộc</a:t>
            </a:r>
            <a:endParaRPr sz="2000">
              <a:latin typeface="Arial"/>
              <a:cs typeface="Arial"/>
            </a:endParaRPr>
          </a:p>
          <a:p>
            <a:pPr marL="281940" marR="5080" indent="-269875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thỏa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buộc </a:t>
            </a:r>
            <a:r>
              <a:rPr dirty="0" sz="2000">
                <a:latin typeface="Arial"/>
                <a:cs typeface="Arial"/>
              </a:rPr>
              <a:t>thường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bằng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một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641340" y="3958851"/>
            <a:ext cx="1892300" cy="1076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78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biến</a:t>
            </a:r>
            <a:r>
              <a:rPr dirty="0" sz="1800" spc="-10">
                <a:latin typeface="Arial"/>
                <a:cs typeface="Arial"/>
              </a:rPr>
              <a:t> x1,…,x6. </a:t>
            </a:r>
            <a:r>
              <a:rPr dirty="0" sz="1800">
                <a:latin typeface="Arial"/>
                <a:cs typeface="Arial"/>
              </a:rPr>
              <a:t>Miền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giá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trị</a:t>
            </a:r>
            <a:r>
              <a:rPr dirty="0" sz="1800" spc="-10">
                <a:latin typeface="Arial"/>
                <a:cs typeface="Arial"/>
              </a:rPr>
              <a:t> {0,1}.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ràng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buộc: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793478" y="5010403"/>
            <a:ext cx="137668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176530">
              <a:lnSpc>
                <a:spcPct val="100000"/>
              </a:lnSpc>
              <a:spcBef>
                <a:spcPts val="100"/>
              </a:spcBef>
              <a:buChar char="•"/>
              <a:tabLst>
                <a:tab pos="214629" algn="l"/>
              </a:tabLst>
            </a:pPr>
            <a:r>
              <a:rPr dirty="0" sz="1800" spc="-10">
                <a:latin typeface="Arial"/>
                <a:cs typeface="Arial"/>
              </a:rPr>
              <a:t>x</a:t>
            </a:r>
            <a:r>
              <a:rPr dirty="0" baseline="-20833" sz="1800" spc="-15">
                <a:latin typeface="Arial"/>
                <a:cs typeface="Arial"/>
              </a:rPr>
              <a:t>1</a:t>
            </a:r>
            <a:r>
              <a:rPr dirty="0" sz="1800" spc="-10">
                <a:latin typeface="Arial"/>
                <a:cs typeface="Arial"/>
              </a:rPr>
              <a:t>+x</a:t>
            </a:r>
            <a:r>
              <a:rPr dirty="0" baseline="-20833" sz="1800" spc="-15">
                <a:latin typeface="Arial"/>
                <a:cs typeface="Arial"/>
              </a:rPr>
              <a:t>2</a:t>
            </a:r>
            <a:r>
              <a:rPr dirty="0" sz="1800" spc="-10">
                <a:latin typeface="Arial"/>
                <a:cs typeface="Arial"/>
              </a:rPr>
              <a:t>+x</a:t>
            </a:r>
            <a:r>
              <a:rPr dirty="0" baseline="-20833" sz="1800" spc="-15">
                <a:latin typeface="Arial"/>
                <a:cs typeface="Arial"/>
              </a:rPr>
              <a:t>6</a:t>
            </a:r>
            <a:r>
              <a:rPr dirty="0" sz="1800" spc="-1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  <a:p>
            <a:pPr marL="214629" indent="-176530">
              <a:lnSpc>
                <a:spcPct val="100000"/>
              </a:lnSpc>
              <a:buChar char="•"/>
              <a:tabLst>
                <a:tab pos="214629" algn="l"/>
              </a:tabLst>
            </a:pPr>
            <a:r>
              <a:rPr dirty="0" sz="1800" spc="-10">
                <a:latin typeface="Arial"/>
                <a:cs typeface="Arial"/>
              </a:rPr>
              <a:t>X</a:t>
            </a:r>
            <a:r>
              <a:rPr dirty="0" baseline="-20833" sz="1800" spc="-15">
                <a:latin typeface="Arial"/>
                <a:cs typeface="Arial"/>
              </a:rPr>
              <a:t>1</a:t>
            </a:r>
            <a:r>
              <a:rPr dirty="0" sz="1800" spc="-10">
                <a:latin typeface="Arial"/>
                <a:cs typeface="Arial"/>
              </a:rPr>
              <a:t>-x</a:t>
            </a:r>
            <a:r>
              <a:rPr dirty="0" baseline="-20833" sz="1800" spc="-15">
                <a:latin typeface="Arial"/>
                <a:cs typeface="Arial"/>
              </a:rPr>
              <a:t>3</a:t>
            </a:r>
            <a:r>
              <a:rPr dirty="0" sz="1800" spc="-10">
                <a:latin typeface="Arial"/>
                <a:cs typeface="Arial"/>
              </a:rPr>
              <a:t>+x</a:t>
            </a:r>
            <a:r>
              <a:rPr dirty="0" baseline="-20833" sz="1800" spc="-15">
                <a:latin typeface="Arial"/>
                <a:cs typeface="Arial"/>
              </a:rPr>
              <a:t>4</a:t>
            </a:r>
            <a:r>
              <a:rPr dirty="0" sz="1800" spc="-10">
                <a:latin typeface="Arial"/>
                <a:cs typeface="Arial"/>
              </a:rPr>
              <a:t>=1</a:t>
            </a:r>
            <a:endParaRPr sz="1800">
              <a:latin typeface="Arial"/>
              <a:cs typeface="Arial"/>
            </a:endParaRPr>
          </a:p>
          <a:p>
            <a:pPr marL="214629" indent="-176530">
              <a:lnSpc>
                <a:spcPct val="100000"/>
              </a:lnSpc>
              <a:buChar char="•"/>
              <a:tabLst>
                <a:tab pos="214629" algn="l"/>
              </a:tabLst>
            </a:pPr>
            <a:r>
              <a:rPr dirty="0" sz="1800" spc="-10">
                <a:latin typeface="Arial"/>
                <a:cs typeface="Arial"/>
              </a:rPr>
              <a:t>x</a:t>
            </a:r>
            <a:r>
              <a:rPr dirty="0" baseline="-20833" sz="1800" spc="-15">
                <a:latin typeface="Arial"/>
                <a:cs typeface="Arial"/>
              </a:rPr>
              <a:t>4</a:t>
            </a:r>
            <a:r>
              <a:rPr dirty="0" sz="1800" spc="-10">
                <a:latin typeface="Arial"/>
                <a:cs typeface="Arial"/>
              </a:rPr>
              <a:t>+x</a:t>
            </a:r>
            <a:r>
              <a:rPr dirty="0" baseline="-20833" sz="1800" spc="-15">
                <a:latin typeface="Arial"/>
                <a:cs typeface="Arial"/>
              </a:rPr>
              <a:t>5</a:t>
            </a:r>
            <a:r>
              <a:rPr dirty="0" sz="1800" spc="-10">
                <a:latin typeface="Arial"/>
                <a:cs typeface="Arial"/>
              </a:rPr>
              <a:t>-</a:t>
            </a:r>
            <a:r>
              <a:rPr dirty="0" sz="1800" spc="-20">
                <a:latin typeface="Arial"/>
                <a:cs typeface="Arial"/>
              </a:rPr>
              <a:t>x</a:t>
            </a:r>
            <a:r>
              <a:rPr dirty="0" baseline="-20833" sz="1800" spc="-30">
                <a:latin typeface="Arial"/>
                <a:cs typeface="Arial"/>
              </a:rPr>
              <a:t>6</a:t>
            </a:r>
            <a:r>
              <a:rPr dirty="0" sz="1800" spc="-20">
                <a:latin typeface="Arial"/>
                <a:cs typeface="Arial"/>
              </a:rPr>
              <a:t>&gt;0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8" name="object 18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805687" y="5860034"/>
            <a:ext cx="1531620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>
                <a:latin typeface="Arial"/>
                <a:cs typeface="Arial"/>
              </a:rPr>
              <a:t>đồ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thị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(graph)</a:t>
            </a:r>
            <a:endParaRPr sz="2000">
              <a:latin typeface="Arial"/>
              <a:cs typeface="Arial"/>
            </a:endParaRPr>
          </a:p>
        </p:txBody>
      </p: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9220">
              <a:lnSpc>
                <a:spcPts val="1375"/>
              </a:lnSpc>
            </a:pPr>
            <a:fld id="{81D60167-4931-47E6-BA6A-407CBD079E47}" type="slidenum">
              <a:rPr dirty="0" spc="-50"/>
              <a:t>3</a:t>
            </a:fld>
          </a:p>
        </p:txBody>
      </p:sp>
      <p:sp>
        <p:nvSpPr>
          <p:cNvPr id="21" name="object 21" descr=""/>
          <p:cNvSpPr txBox="1"/>
          <p:nvPr/>
        </p:nvSpPr>
        <p:spPr>
          <a:xfrm>
            <a:off x="5793485" y="5833364"/>
            <a:ext cx="13195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4629" indent="-176530">
              <a:lnSpc>
                <a:spcPct val="100000"/>
              </a:lnSpc>
              <a:spcBef>
                <a:spcPts val="100"/>
              </a:spcBef>
              <a:buChar char="•"/>
              <a:tabLst>
                <a:tab pos="214629" algn="l"/>
              </a:tabLst>
            </a:pPr>
            <a:r>
              <a:rPr dirty="0" sz="1800" spc="-10">
                <a:latin typeface="Arial"/>
                <a:cs typeface="Arial"/>
              </a:rPr>
              <a:t>x</a:t>
            </a:r>
            <a:r>
              <a:rPr dirty="0" baseline="-20833" sz="1800" spc="-15">
                <a:latin typeface="Arial"/>
                <a:cs typeface="Arial"/>
              </a:rPr>
              <a:t>2</a:t>
            </a:r>
            <a:r>
              <a:rPr dirty="0" sz="1800" spc="-10">
                <a:latin typeface="Arial"/>
                <a:cs typeface="Arial"/>
              </a:rPr>
              <a:t>+x</a:t>
            </a:r>
            <a:r>
              <a:rPr dirty="0" baseline="-20833" sz="1800" spc="-15">
                <a:latin typeface="Arial"/>
                <a:cs typeface="Arial"/>
              </a:rPr>
              <a:t>5</a:t>
            </a:r>
            <a:r>
              <a:rPr dirty="0" sz="1800" spc="-10">
                <a:latin typeface="Arial"/>
                <a:cs typeface="Arial"/>
              </a:rPr>
              <a:t>-</a:t>
            </a:r>
            <a:r>
              <a:rPr dirty="0" sz="1800" spc="-20">
                <a:latin typeface="Arial"/>
                <a:cs typeface="Arial"/>
              </a:rPr>
              <a:t>x</a:t>
            </a:r>
            <a:r>
              <a:rPr dirty="0" baseline="-20833" sz="1800" spc="-30">
                <a:latin typeface="Arial"/>
                <a:cs typeface="Arial"/>
              </a:rPr>
              <a:t>6</a:t>
            </a:r>
            <a:r>
              <a:rPr dirty="0" sz="1800" spc="-20">
                <a:latin typeface="Arial"/>
                <a:cs typeface="Arial"/>
              </a:rPr>
              <a:t>=0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Tìm</a:t>
            </a:r>
            <a:r>
              <a:rPr dirty="0" sz="4000" spc="-45"/>
              <a:t> </a:t>
            </a:r>
            <a:r>
              <a:rPr dirty="0" sz="4000"/>
              <a:t>kiếm</a:t>
            </a:r>
            <a:r>
              <a:rPr dirty="0" sz="4000" spc="-35"/>
              <a:t> </a:t>
            </a:r>
            <a:r>
              <a:rPr dirty="0" sz="4000"/>
              <a:t>cục</a:t>
            </a:r>
            <a:r>
              <a:rPr dirty="0" sz="4000" spc="-15"/>
              <a:t> </a:t>
            </a:r>
            <a:r>
              <a:rPr dirty="0" sz="4000"/>
              <a:t>bộ</a:t>
            </a:r>
            <a:r>
              <a:rPr dirty="0" sz="4000" spc="-35"/>
              <a:t> </a:t>
            </a:r>
            <a:r>
              <a:rPr dirty="0" sz="4000"/>
              <a:t>cho</a:t>
            </a:r>
            <a:r>
              <a:rPr dirty="0" sz="4000" spc="-35"/>
              <a:t> </a:t>
            </a:r>
            <a:r>
              <a:rPr dirty="0" sz="4000"/>
              <a:t>CSP</a:t>
            </a:r>
            <a:r>
              <a:rPr dirty="0" sz="4000" spc="-35"/>
              <a:t> </a:t>
            </a:r>
            <a:r>
              <a:rPr dirty="0" sz="4000" spc="-25"/>
              <a:t>(1)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62609" y="1396238"/>
            <a:ext cx="7949565" cy="17170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0" marR="5080" indent="-24193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55270" algn="l"/>
                <a:tab pos="1743710" algn="l"/>
              </a:tabLst>
            </a:pPr>
            <a:r>
              <a:rPr dirty="0" sz="2400">
                <a:latin typeface="Arial"/>
                <a:cs typeface="Arial"/>
              </a:rPr>
              <a:t>Mục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đích:</a:t>
            </a:r>
            <a:r>
              <a:rPr dirty="0" sz="2400">
                <a:latin typeface="Arial"/>
                <a:cs typeface="Arial"/>
              </a:rPr>
              <a:t>	Để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phương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cục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bộ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(ví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dụ: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hill-</a:t>
            </a:r>
            <a:r>
              <a:rPr dirty="0" sz="2400">
                <a:latin typeface="Arial"/>
                <a:cs typeface="Arial"/>
              </a:rPr>
              <a:t>climbing,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simulated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annealing)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bài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toán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thỏa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mãn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buộc</a:t>
            </a:r>
            <a:endParaRPr sz="2400">
              <a:latin typeface="Arial"/>
              <a:cs typeface="Arial"/>
            </a:endParaRPr>
          </a:p>
          <a:p>
            <a:pPr marL="254635" indent="-24193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54635" algn="l"/>
              </a:tabLst>
            </a:pPr>
            <a:r>
              <a:rPr dirty="0" sz="2400">
                <a:latin typeface="Arial"/>
                <a:cs typeface="Arial"/>
              </a:rPr>
              <a:t>Mỗi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thái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gian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ứng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một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05687" y="2902984"/>
            <a:ext cx="7695565" cy="1035050"/>
          </a:xfrm>
          <a:prstGeom prst="rect">
            <a:avLst/>
          </a:prstGeom>
        </p:spPr>
        <p:txBody>
          <a:bodyPr wrap="square" lIns="0" tIns="1974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55"/>
              </a:spcBef>
            </a:pPr>
            <a:r>
              <a:rPr dirty="0" sz="2400">
                <a:latin typeface="Arial"/>
                <a:cs typeface="Arial"/>
              </a:rPr>
              <a:t>phép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đầy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đủ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tất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cả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  <a:p>
            <a:pPr marL="338455" indent="-241935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338455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kiếm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bao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gồm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ràng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9508" y="3759656"/>
            <a:ext cx="624967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marL="255270">
              <a:lnSpc>
                <a:spcPct val="100000"/>
              </a:lnSpc>
              <a:spcBef>
                <a:spcPts val="1300"/>
              </a:spcBef>
            </a:pP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phạm</a:t>
            </a:r>
            <a:endParaRPr sz="2000">
              <a:latin typeface="Arial"/>
              <a:cs typeface="Arial"/>
            </a:endParaRPr>
          </a:p>
          <a:p>
            <a:pPr marL="254635" indent="-241935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54635" algn="l"/>
              </a:tabLst>
            </a:pPr>
            <a:r>
              <a:rPr dirty="0" sz="2000">
                <a:latin typeface="Arial"/>
                <a:cs typeface="Arial"/>
              </a:rPr>
              <a:t>Dịch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chuyển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biến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62609" y="4899914"/>
            <a:ext cx="7681595" cy="8794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5270" marR="5080" indent="-243204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285"/>
              <a:buFont typeface="Wingdings"/>
              <a:buChar char=""/>
              <a:tabLst>
                <a:tab pos="255270" algn="l"/>
              </a:tabLst>
            </a:pPr>
            <a:r>
              <a:rPr dirty="0" sz="2800">
                <a:latin typeface="Arial"/>
                <a:cs typeface="Arial"/>
              </a:rPr>
              <a:t>Trạng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thái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đích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=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Trạng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thái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trong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đó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tất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cả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các </a:t>
            </a:r>
            <a:r>
              <a:rPr dirty="0" sz="2800">
                <a:latin typeface="Arial"/>
                <a:cs typeface="Arial"/>
              </a:rPr>
              <a:t>ràng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buộc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được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thỏa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5">
                <a:latin typeface="Arial"/>
                <a:cs typeface="Arial"/>
              </a:rPr>
              <a:t>mãn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11811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930"/>
              </a:spcBef>
            </a:pPr>
            <a:r>
              <a:rPr dirty="0" sz="4000"/>
              <a:t>Tìm</a:t>
            </a:r>
            <a:r>
              <a:rPr dirty="0" sz="4000" spc="-45"/>
              <a:t> </a:t>
            </a:r>
            <a:r>
              <a:rPr dirty="0" sz="4000"/>
              <a:t>kiếm</a:t>
            </a:r>
            <a:r>
              <a:rPr dirty="0" sz="4000" spc="-35"/>
              <a:t> </a:t>
            </a:r>
            <a:r>
              <a:rPr dirty="0" sz="4000"/>
              <a:t>cục</a:t>
            </a:r>
            <a:r>
              <a:rPr dirty="0" sz="4000" spc="-15"/>
              <a:t> </a:t>
            </a:r>
            <a:r>
              <a:rPr dirty="0" sz="4000"/>
              <a:t>bộ</a:t>
            </a:r>
            <a:r>
              <a:rPr dirty="0" sz="4000" spc="-35"/>
              <a:t> </a:t>
            </a:r>
            <a:r>
              <a:rPr dirty="0" sz="4000"/>
              <a:t>cho</a:t>
            </a:r>
            <a:r>
              <a:rPr dirty="0" sz="4000" spc="-35"/>
              <a:t> </a:t>
            </a:r>
            <a:r>
              <a:rPr dirty="0" sz="4000"/>
              <a:t>CSP</a:t>
            </a:r>
            <a:r>
              <a:rPr dirty="0" sz="4000" spc="-35"/>
              <a:t> </a:t>
            </a:r>
            <a:r>
              <a:rPr dirty="0" sz="4000" spc="-25"/>
              <a:t>(2)</a:t>
            </a:r>
            <a:endParaRPr sz="4000"/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9705" rIns="0" bIns="0" rtlCol="0" vert="horz">
            <a:spAutoFit/>
          </a:bodyPr>
          <a:lstStyle/>
          <a:p>
            <a:pPr algn="just" marL="254635" indent="-241935">
              <a:lnSpc>
                <a:spcPct val="100000"/>
              </a:lnSpc>
              <a:spcBef>
                <a:spcPts val="14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54635" algn="l"/>
              </a:tabLst>
            </a:pPr>
            <a:r>
              <a:rPr dirty="0"/>
              <a:t>Quá</a:t>
            </a:r>
            <a:r>
              <a:rPr dirty="0" spc="-35"/>
              <a:t> </a:t>
            </a:r>
            <a:r>
              <a:rPr dirty="0"/>
              <a:t>trình</a:t>
            </a:r>
            <a:r>
              <a:rPr dirty="0" spc="-35"/>
              <a:t> </a:t>
            </a:r>
            <a:r>
              <a:rPr dirty="0"/>
              <a:t>tìm</a:t>
            </a:r>
            <a:r>
              <a:rPr dirty="0" spc="-35"/>
              <a:t> </a:t>
            </a:r>
            <a:r>
              <a:rPr dirty="0" spc="-20"/>
              <a:t>kiếm</a:t>
            </a:r>
          </a:p>
          <a:p>
            <a:pPr algn="just" lvl="1" marL="582295" marR="363220" indent="-243204">
              <a:lnSpc>
                <a:spcPct val="100000"/>
              </a:lnSpc>
              <a:spcBef>
                <a:spcPts val="120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582295" algn="l"/>
              </a:tabLst>
            </a:pPr>
            <a:r>
              <a:rPr dirty="0" sz="2200">
                <a:latin typeface="Arial"/>
                <a:cs typeface="Arial"/>
              </a:rPr>
              <a:t>Lựa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chọn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để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gán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mới?</a:t>
            </a:r>
            <a:r>
              <a:rPr dirty="0" sz="2200" spc="545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</a:t>
            </a:r>
            <a:r>
              <a:rPr dirty="0" sz="2200" spc="30">
                <a:latin typeface="Times New Roman"/>
                <a:cs typeface="Times New Roman"/>
              </a:rPr>
              <a:t>  </a:t>
            </a:r>
            <a:r>
              <a:rPr dirty="0" sz="2200">
                <a:latin typeface="Arial"/>
                <a:cs typeface="Arial"/>
              </a:rPr>
              <a:t>Chọn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ngẫu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nhiên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một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biến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mà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giá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trị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của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nó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vi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phạm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các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ràng</a:t>
            </a:r>
            <a:r>
              <a:rPr dirty="0" sz="2200" spc="-20" i="1">
                <a:latin typeface="Arial"/>
                <a:cs typeface="Arial"/>
              </a:rPr>
              <a:t> buộc</a:t>
            </a:r>
            <a:endParaRPr sz="2200">
              <a:latin typeface="Arial"/>
              <a:cs typeface="Arial"/>
            </a:endParaRPr>
          </a:p>
          <a:p>
            <a:pPr algn="just" lvl="1" marL="582295" marR="24765" indent="-243204">
              <a:lnSpc>
                <a:spcPct val="100000"/>
              </a:lnSpc>
              <a:spcBef>
                <a:spcPts val="120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582295" algn="l"/>
              </a:tabLst>
            </a:pP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biến,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lựa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chọn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mới?</a:t>
            </a:r>
            <a:r>
              <a:rPr dirty="0" sz="2200" spc="-35">
                <a:latin typeface="Arial"/>
                <a:cs typeface="Arial"/>
              </a:rPr>
              <a:t>  </a:t>
            </a:r>
            <a:r>
              <a:rPr dirty="0" sz="2200">
                <a:latin typeface="Symbol"/>
                <a:cs typeface="Symbol"/>
              </a:rPr>
              <a:t></a:t>
            </a:r>
            <a:r>
              <a:rPr dirty="0" sz="2200" spc="35">
                <a:latin typeface="Times New Roman"/>
                <a:cs typeface="Times New Roman"/>
              </a:rPr>
              <a:t>  </a:t>
            </a:r>
            <a:r>
              <a:rPr dirty="0" sz="2200">
                <a:latin typeface="Arial"/>
                <a:cs typeface="Arial"/>
              </a:rPr>
              <a:t>Dựa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theo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chiến </a:t>
            </a:r>
            <a:r>
              <a:rPr dirty="0" sz="2200">
                <a:latin typeface="Arial"/>
                <a:cs typeface="Arial"/>
              </a:rPr>
              <a:t>lược</a:t>
            </a:r>
            <a:r>
              <a:rPr dirty="0" sz="2200" spc="-55">
                <a:latin typeface="Arial"/>
                <a:cs typeface="Arial"/>
              </a:rPr>
              <a:t> </a:t>
            </a:r>
            <a:r>
              <a:rPr dirty="0" sz="2200" spc="-25" b="1">
                <a:latin typeface="Arial"/>
                <a:cs typeface="Arial"/>
              </a:rPr>
              <a:t>min-</a:t>
            </a:r>
            <a:r>
              <a:rPr dirty="0" sz="2200" b="1">
                <a:latin typeface="Arial"/>
                <a:cs typeface="Arial"/>
              </a:rPr>
              <a:t>conflicts</a:t>
            </a:r>
            <a:r>
              <a:rPr dirty="0" sz="2200">
                <a:latin typeface="Arial"/>
                <a:cs typeface="Arial"/>
              </a:rPr>
              <a:t>: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chọn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nó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vi</a:t>
            </a:r>
            <a:r>
              <a:rPr dirty="0" sz="2200" spc="-4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phạm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ít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nhất</a:t>
            </a:r>
            <a:r>
              <a:rPr dirty="0" sz="2200" spc="-25" i="1">
                <a:latin typeface="Arial"/>
                <a:cs typeface="Arial"/>
              </a:rPr>
              <a:t> các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ràng</a:t>
            </a:r>
            <a:r>
              <a:rPr dirty="0" sz="2200" spc="-55" i="1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buộc</a:t>
            </a:r>
            <a:endParaRPr sz="2200">
              <a:latin typeface="Arial"/>
              <a:cs typeface="Arial"/>
            </a:endParaRPr>
          </a:p>
          <a:p>
            <a:pPr marL="254000" marR="452755" indent="-241935">
              <a:lnSpc>
                <a:spcPct val="100000"/>
              </a:lnSpc>
              <a:spcBef>
                <a:spcPts val="23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55270" algn="l"/>
                <a:tab pos="1218565" algn="l"/>
              </a:tabLst>
            </a:pPr>
            <a:r>
              <a:rPr dirty="0"/>
              <a:t>Ví</a:t>
            </a:r>
            <a:r>
              <a:rPr dirty="0" spc="-15"/>
              <a:t> </a:t>
            </a:r>
            <a:r>
              <a:rPr dirty="0" spc="-25"/>
              <a:t>dụ:</a:t>
            </a:r>
            <a:r>
              <a:rPr dirty="0"/>
              <a:t>	Áp</a:t>
            </a:r>
            <a:r>
              <a:rPr dirty="0" spc="-55"/>
              <a:t> </a:t>
            </a:r>
            <a:r>
              <a:rPr dirty="0"/>
              <a:t>dụng</a:t>
            </a:r>
            <a:r>
              <a:rPr dirty="0" spc="-45"/>
              <a:t> </a:t>
            </a:r>
            <a:r>
              <a:rPr dirty="0"/>
              <a:t>phương</a:t>
            </a:r>
            <a:r>
              <a:rPr dirty="0" spc="-35"/>
              <a:t> </a:t>
            </a:r>
            <a:r>
              <a:rPr dirty="0"/>
              <a:t>pháp</a:t>
            </a:r>
            <a:r>
              <a:rPr dirty="0" spc="-35"/>
              <a:t> </a:t>
            </a:r>
            <a:r>
              <a:rPr dirty="0"/>
              <a:t>tìm</a:t>
            </a:r>
            <a:r>
              <a:rPr dirty="0" spc="-60"/>
              <a:t> </a:t>
            </a:r>
            <a:r>
              <a:rPr dirty="0"/>
              <a:t>kiếm</a:t>
            </a:r>
            <a:r>
              <a:rPr dirty="0" spc="-50"/>
              <a:t> </a:t>
            </a:r>
            <a:r>
              <a:rPr dirty="0"/>
              <a:t>cục</a:t>
            </a:r>
            <a:r>
              <a:rPr dirty="0" spc="-55"/>
              <a:t> </a:t>
            </a:r>
            <a:r>
              <a:rPr dirty="0"/>
              <a:t>bộ</a:t>
            </a:r>
            <a:r>
              <a:rPr dirty="0" spc="-45"/>
              <a:t> </a:t>
            </a:r>
            <a:r>
              <a:rPr dirty="0" spc="-10"/>
              <a:t>Hill- </a:t>
            </a:r>
            <a:r>
              <a:rPr dirty="0" spc="-10"/>
              <a:t>	</a:t>
            </a:r>
            <a:r>
              <a:rPr dirty="0"/>
              <a:t>climbing,</a:t>
            </a:r>
            <a:r>
              <a:rPr dirty="0" spc="-40"/>
              <a:t> </a:t>
            </a:r>
            <a:r>
              <a:rPr dirty="0"/>
              <a:t>với</a:t>
            </a:r>
            <a:r>
              <a:rPr dirty="0" spc="-55"/>
              <a:t> </a:t>
            </a:r>
            <a:r>
              <a:rPr dirty="0"/>
              <a:t>hàm</a:t>
            </a:r>
            <a:r>
              <a:rPr dirty="0" spc="-50"/>
              <a:t> </a:t>
            </a:r>
            <a:r>
              <a:rPr dirty="0"/>
              <a:t>ước</a:t>
            </a:r>
            <a:r>
              <a:rPr dirty="0" spc="-55"/>
              <a:t> </a:t>
            </a:r>
            <a:r>
              <a:rPr dirty="0"/>
              <a:t>lượng</a:t>
            </a:r>
            <a:r>
              <a:rPr dirty="0" spc="-35"/>
              <a:t> </a:t>
            </a:r>
            <a:r>
              <a:rPr dirty="0" i="1">
                <a:latin typeface="Arial"/>
                <a:cs typeface="Arial"/>
              </a:rPr>
              <a:t>h(n)</a:t>
            </a:r>
            <a:r>
              <a:rPr dirty="0" spc="-50" i="1">
                <a:latin typeface="Arial"/>
                <a:cs typeface="Arial"/>
              </a:rPr>
              <a:t> </a:t>
            </a:r>
            <a:r>
              <a:rPr dirty="0"/>
              <a:t>=</a:t>
            </a:r>
            <a:r>
              <a:rPr dirty="0" spc="-55"/>
              <a:t> </a:t>
            </a:r>
            <a:r>
              <a:rPr dirty="0"/>
              <a:t>tổng</a:t>
            </a:r>
            <a:r>
              <a:rPr dirty="0" spc="-45"/>
              <a:t> </a:t>
            </a:r>
            <a:r>
              <a:rPr dirty="0"/>
              <a:t>số</a:t>
            </a:r>
            <a:r>
              <a:rPr dirty="0" spc="-60"/>
              <a:t> </a:t>
            </a:r>
            <a:r>
              <a:rPr dirty="0"/>
              <a:t>các</a:t>
            </a:r>
            <a:r>
              <a:rPr dirty="0" spc="-55"/>
              <a:t> </a:t>
            </a:r>
            <a:r>
              <a:rPr dirty="0" spc="-20"/>
              <a:t>ràng </a:t>
            </a:r>
            <a:r>
              <a:rPr dirty="0" spc="-20"/>
              <a:t>	</a:t>
            </a:r>
            <a:r>
              <a:rPr dirty="0"/>
              <a:t>buộc</a:t>
            </a:r>
            <a:r>
              <a:rPr dirty="0" spc="-25"/>
              <a:t> </a:t>
            </a:r>
            <a:r>
              <a:rPr dirty="0"/>
              <a:t>bị</a:t>
            </a:r>
            <a:r>
              <a:rPr dirty="0" spc="-25"/>
              <a:t> </a:t>
            </a:r>
            <a:r>
              <a:rPr dirty="0"/>
              <a:t>vi</a:t>
            </a:r>
            <a:r>
              <a:rPr dirty="0" spc="-30"/>
              <a:t> </a:t>
            </a:r>
            <a:r>
              <a:rPr dirty="0" spc="-20"/>
              <a:t>phạm</a:t>
            </a:r>
          </a:p>
          <a:p>
            <a:pPr algn="ctr" lvl="1" marL="568325" indent="-241935">
              <a:lnSpc>
                <a:spcPct val="10000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568325" algn="l"/>
              </a:tabLst>
            </a:pP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(lân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cận)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chuyển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(được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xét)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thái</a:t>
            </a:r>
            <a:endParaRPr sz="2000">
              <a:latin typeface="Arial"/>
              <a:cs typeface="Arial"/>
            </a:endParaRPr>
          </a:p>
          <a:p>
            <a:pPr algn="ctr" marL="285750">
              <a:lnSpc>
                <a:spcPct val="100000"/>
              </a:lnSpc>
            </a:pPr>
            <a:r>
              <a:rPr dirty="0" sz="2000"/>
              <a:t>ứng</a:t>
            </a:r>
            <a:r>
              <a:rPr dirty="0" sz="2000" spc="-45"/>
              <a:t> </a:t>
            </a:r>
            <a:r>
              <a:rPr dirty="0" sz="2000"/>
              <a:t>với</a:t>
            </a:r>
            <a:r>
              <a:rPr dirty="0" sz="2000" spc="-25"/>
              <a:t> </a:t>
            </a:r>
            <a:r>
              <a:rPr dirty="0" sz="2000"/>
              <a:t>giá</a:t>
            </a:r>
            <a:r>
              <a:rPr dirty="0" sz="2000" spc="-30"/>
              <a:t> </a:t>
            </a:r>
            <a:r>
              <a:rPr dirty="0" sz="2000"/>
              <a:t>trị</a:t>
            </a:r>
            <a:r>
              <a:rPr dirty="0" sz="2000" spc="-40"/>
              <a:t> </a:t>
            </a:r>
            <a:r>
              <a:rPr dirty="0" sz="2000"/>
              <a:t>hàm</a:t>
            </a:r>
            <a:r>
              <a:rPr dirty="0" sz="2000" spc="-35"/>
              <a:t> </a:t>
            </a:r>
            <a:r>
              <a:rPr dirty="0" sz="2000" i="1">
                <a:latin typeface="Arial"/>
                <a:cs typeface="Arial"/>
              </a:rPr>
              <a:t>h(n)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/>
              <a:t>tốt</a:t>
            </a:r>
            <a:r>
              <a:rPr dirty="0" sz="2000" spc="-50"/>
              <a:t> </a:t>
            </a:r>
            <a:r>
              <a:rPr dirty="0" sz="2000"/>
              <a:t>hơn</a:t>
            </a:r>
            <a:r>
              <a:rPr dirty="0" sz="2000" spc="-30"/>
              <a:t> </a:t>
            </a:r>
            <a:r>
              <a:rPr dirty="0" sz="2000"/>
              <a:t>(=ít</a:t>
            </a:r>
            <a:r>
              <a:rPr dirty="0" sz="2000" spc="-55"/>
              <a:t> </a:t>
            </a:r>
            <a:r>
              <a:rPr dirty="0" sz="2000"/>
              <a:t>ràng</a:t>
            </a:r>
            <a:r>
              <a:rPr dirty="0" sz="2000" spc="-35"/>
              <a:t> </a:t>
            </a:r>
            <a:r>
              <a:rPr dirty="0" sz="2000"/>
              <a:t>buộc</a:t>
            </a:r>
            <a:r>
              <a:rPr dirty="0" sz="2000" spc="-35"/>
              <a:t> </a:t>
            </a:r>
            <a:r>
              <a:rPr dirty="0" sz="2000"/>
              <a:t>bị</a:t>
            </a:r>
            <a:r>
              <a:rPr dirty="0" sz="2000" spc="-25"/>
              <a:t> </a:t>
            </a:r>
            <a:r>
              <a:rPr dirty="0" sz="2000"/>
              <a:t>vi</a:t>
            </a:r>
            <a:r>
              <a:rPr dirty="0" sz="2000" spc="-35"/>
              <a:t> </a:t>
            </a:r>
            <a:r>
              <a:rPr dirty="0" sz="2000"/>
              <a:t>phạm</a:t>
            </a:r>
            <a:r>
              <a:rPr dirty="0" sz="2000" spc="-30"/>
              <a:t> </a:t>
            </a:r>
            <a:r>
              <a:rPr dirty="0" sz="2000" spc="-20"/>
              <a:t>hơn)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1449705" algn="l"/>
              </a:tabLst>
            </a:pPr>
            <a:r>
              <a:rPr dirty="0" spc="-170">
                <a:latin typeface="Times New Roman"/>
                <a:cs typeface="Times New Roman"/>
              </a:rPr>
              <a:t>Ví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dụ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55">
                <a:latin typeface="Times New Roman"/>
                <a:cs typeface="Times New Roman"/>
              </a:rPr>
              <a:t>bài</a:t>
            </a:r>
            <a:r>
              <a:rPr dirty="0" spc="-17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toán</a:t>
            </a:r>
            <a:r>
              <a:rPr dirty="0" spc="-17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4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quân</a:t>
            </a:r>
            <a:r>
              <a:rPr dirty="0" spc="-165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hậu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226748"/>
            <a:ext cx="8121015" cy="2679065"/>
          </a:xfrm>
          <a:prstGeom prst="rect">
            <a:avLst/>
          </a:prstGeom>
        </p:spPr>
        <p:txBody>
          <a:bodyPr wrap="square" lIns="0" tIns="32384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54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  <a:tab pos="250571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trạng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thái:</a:t>
            </a:r>
            <a:r>
              <a:rPr dirty="0" sz="2400">
                <a:latin typeface="Arial"/>
                <a:cs typeface="Arial"/>
              </a:rPr>
              <a:t>	ứng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4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quân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hậu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nằm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ở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4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cột</a:t>
            </a:r>
            <a:endParaRPr sz="24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13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duy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nhất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quân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hậu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cột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1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thái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gồm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tổng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cộng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(4x4x4x4=)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256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trạng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thái</a:t>
            </a:r>
            <a:endParaRPr sz="2000">
              <a:latin typeface="Arial"/>
              <a:cs typeface="Arial"/>
            </a:endParaRPr>
          </a:p>
          <a:p>
            <a:pPr marL="355600" marR="384175" indent="-342900">
              <a:lnSpc>
                <a:spcPts val="2300"/>
              </a:lnSpc>
              <a:spcBef>
                <a:spcPts val="11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  <a:tab pos="267652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động:</a:t>
            </a:r>
            <a:r>
              <a:rPr dirty="0" sz="2400">
                <a:latin typeface="Arial"/>
                <a:cs typeface="Arial"/>
              </a:rPr>
              <a:t>	di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chuyển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quân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hậu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(nào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đó)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nó)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5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  <a:tab pos="2640330" algn="l"/>
              </a:tabLst>
            </a:pPr>
            <a:r>
              <a:rPr dirty="0" sz="2400">
                <a:latin typeface="Arial"/>
                <a:cs typeface="Arial"/>
              </a:rPr>
              <a:t>Trạng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thái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đích:</a:t>
            </a:r>
            <a:r>
              <a:rPr dirty="0" sz="2400">
                <a:latin typeface="Arial"/>
                <a:cs typeface="Arial"/>
              </a:rPr>
              <a:t>	không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quân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hậu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nào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ăn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nhau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Hàm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ước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lượng: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h(n)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tổng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số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cặp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hậu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ăn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nhau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4267200"/>
            <a:ext cx="5791200" cy="1767077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5010785" algn="l"/>
              </a:tabLst>
            </a:pPr>
            <a:r>
              <a:rPr dirty="0">
                <a:latin typeface="Times New Roman"/>
                <a:cs typeface="Times New Roman"/>
              </a:rPr>
              <a:t>Thỏa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mãn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ràng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buộc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–</a:t>
            </a:r>
            <a:r>
              <a:rPr dirty="0">
                <a:latin typeface="Times New Roman"/>
                <a:cs typeface="Times New Roman"/>
              </a:rPr>
              <a:t>	Tổng</a:t>
            </a:r>
            <a:r>
              <a:rPr dirty="0" spc="-204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kết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235734"/>
            <a:ext cx="7979409" cy="47929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29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thỏa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(CSP)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18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355" algn="l"/>
              </a:tabLst>
            </a:pPr>
            <a:r>
              <a:rPr dirty="0" sz="1800">
                <a:latin typeface="Arial"/>
                <a:cs typeface="Arial"/>
              </a:rPr>
              <a:t>Mỗi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tương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ứng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với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phép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giá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trị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cho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biến</a:t>
            </a:r>
            <a:endParaRPr sz="1800">
              <a:latin typeface="Arial"/>
              <a:cs typeface="Arial"/>
            </a:endParaRPr>
          </a:p>
          <a:p>
            <a:pPr lvl="1" marL="680720" marR="149225" indent="-220979">
              <a:lnSpc>
                <a:spcPct val="80000"/>
              </a:lnSpc>
              <a:spcBef>
                <a:spcPts val="6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1800">
                <a:latin typeface="Arial"/>
                <a:cs typeface="Arial"/>
              </a:rPr>
              <a:t>Kiểm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trạng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thái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đích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Kiểm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tập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ràng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buộc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đối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với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giá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trị </a:t>
            </a:r>
            <a:r>
              <a:rPr dirty="0" sz="1800" spc="-25">
                <a:latin typeface="Arial"/>
                <a:cs typeface="Arial"/>
              </a:rPr>
              <a:t>	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biến</a:t>
            </a:r>
            <a:endParaRPr sz="1800">
              <a:latin typeface="Arial"/>
              <a:cs typeface="Arial"/>
            </a:endParaRPr>
          </a:p>
          <a:p>
            <a:pPr marL="281940" marR="183515" indent="-269875">
              <a:lnSpc>
                <a:spcPts val="1920"/>
              </a:lnSpc>
              <a:spcBef>
                <a:spcPts val="117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Phương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(Backtracking)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kiếm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chiều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sâu </a:t>
            </a:r>
            <a:r>
              <a:rPr dirty="0" sz="2000" spc="-20">
                <a:latin typeface="Arial"/>
                <a:cs typeface="Arial"/>
              </a:rPr>
              <a:t>(Depth-</a:t>
            </a:r>
            <a:r>
              <a:rPr dirty="0" sz="2000">
                <a:latin typeface="Arial"/>
                <a:cs typeface="Arial"/>
              </a:rPr>
              <a:t>first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search)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mỗi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ứng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trị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biến</a:t>
            </a:r>
            <a:endParaRPr sz="2000">
              <a:latin typeface="Arial"/>
              <a:cs typeface="Arial"/>
            </a:endParaRPr>
          </a:p>
          <a:p>
            <a:pPr marL="281940" marR="93345" indent="-269875">
              <a:lnSpc>
                <a:spcPct val="80000"/>
              </a:lnSpc>
              <a:spcBef>
                <a:spcPts val="61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chiến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lược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chọn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xét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tự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xét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đối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sẽ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ảnh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hưởng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trọng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quá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trình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lời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giải</a:t>
            </a:r>
            <a:endParaRPr sz="2000">
              <a:latin typeface="Arial"/>
              <a:cs typeface="Arial"/>
            </a:endParaRPr>
          </a:p>
          <a:p>
            <a:pPr marL="281940" marR="5080" indent="-269875">
              <a:lnSpc>
                <a:spcPts val="1920"/>
              </a:lnSpc>
              <a:spcBef>
                <a:spcPts val="58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Phương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kiếm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tiến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(Forward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checking)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ngăn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chặn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thất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đó</a:t>
            </a:r>
            <a:endParaRPr sz="2000">
              <a:latin typeface="Arial"/>
              <a:cs typeface="Arial"/>
            </a:endParaRPr>
          </a:p>
          <a:p>
            <a:pPr marL="281940" marR="376555" indent="-269875">
              <a:lnSpc>
                <a:spcPts val="1920"/>
              </a:lnSpc>
              <a:spcBef>
                <a:spcPts val="6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Lan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truyền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(ví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dụ: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phù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Arc </a:t>
            </a:r>
            <a:r>
              <a:rPr dirty="0" sz="2000">
                <a:latin typeface="Arial"/>
                <a:cs typeface="Arial"/>
              </a:rPr>
              <a:t>consistency)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nữa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lệ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cho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mâu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thuẫn</a:t>
            </a:r>
            <a:endParaRPr sz="2000">
              <a:latin typeface="Arial"/>
              <a:cs typeface="Arial"/>
            </a:endParaRPr>
          </a:p>
          <a:p>
            <a:pPr marL="281940" marR="528320" indent="-269875">
              <a:lnSpc>
                <a:spcPct val="80000"/>
              </a:lnSpc>
              <a:spcBef>
                <a:spcPts val="61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Phương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tìm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kiếm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bộ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sử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chiến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Min-conflicts </a:t>
            </a:r>
            <a:r>
              <a:rPr dirty="0" sz="2000">
                <a:latin typeface="Arial"/>
                <a:cs typeface="Arial"/>
              </a:rPr>
              <a:t>thường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nhiều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thực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tế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6582409" algn="l"/>
              </a:tabLst>
            </a:pPr>
            <a:r>
              <a:rPr dirty="0" spc="-170">
                <a:latin typeface="Times New Roman"/>
                <a:cs typeface="Times New Roman"/>
              </a:rPr>
              <a:t>Ví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dụ: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-160">
                <a:latin typeface="Times New Roman"/>
                <a:cs typeface="Times New Roman"/>
              </a:rPr>
              <a:t>Bài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toán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tô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màu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bản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 spc="-25">
                <a:latin typeface="Georgia"/>
                <a:cs typeface="Georgia"/>
              </a:rPr>
              <a:t>đ</a:t>
            </a:r>
            <a:r>
              <a:rPr dirty="0" spc="-25">
                <a:latin typeface="Times New Roman"/>
                <a:cs typeface="Times New Roman"/>
              </a:rPr>
              <a:t>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25">
                <a:latin typeface="Times New Roman"/>
                <a:cs typeface="Times New Roman"/>
              </a:rPr>
              <a:t>(1)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790007"/>
            <a:ext cx="9144000" cy="3106420"/>
            <a:chOff x="0" y="1790007"/>
            <a:chExt cx="9144000" cy="31064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43835" y="1790007"/>
              <a:ext cx="1266952" cy="16833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0" y="1958339"/>
              <a:ext cx="3781805" cy="97917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29375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0" y="2937509"/>
              <a:ext cx="3781805" cy="97917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0" y="3916679"/>
              <a:ext cx="3781805" cy="960120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332740" y="1406143"/>
            <a:ext cx="4051935" cy="4312920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240665" marR="229235" indent="-177800">
              <a:lnSpc>
                <a:spcPct val="80000"/>
              </a:lnSpc>
              <a:spcBef>
                <a:spcPts val="63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0665" algn="l"/>
                <a:tab pos="1576705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biến: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i="1">
                <a:latin typeface="Arial"/>
                <a:cs typeface="Arial"/>
              </a:rPr>
              <a:t>WA,</a:t>
            </a:r>
            <a:r>
              <a:rPr dirty="0" sz="2200" spc="-3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NT,</a:t>
            </a:r>
            <a:r>
              <a:rPr dirty="0" sz="2200" spc="-2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Q,</a:t>
            </a:r>
            <a:r>
              <a:rPr dirty="0" sz="2200" spc="-30" i="1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NSW,</a:t>
            </a:r>
            <a:r>
              <a:rPr dirty="0" sz="2200" spc="-20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V,</a:t>
            </a:r>
            <a:r>
              <a:rPr dirty="0" sz="2200" spc="-15" i="1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SA,</a:t>
            </a:r>
            <a:r>
              <a:rPr dirty="0" sz="2200" spc="-15" i="1">
                <a:latin typeface="Arial"/>
                <a:cs typeface="Arial"/>
              </a:rPr>
              <a:t> </a:t>
            </a:r>
            <a:r>
              <a:rPr dirty="0" sz="2200" spc="-50" i="1">
                <a:latin typeface="Arial"/>
                <a:cs typeface="Arial"/>
              </a:rPr>
              <a:t>T</a:t>
            </a:r>
            <a:endParaRPr sz="2200">
              <a:latin typeface="Arial"/>
              <a:cs typeface="Arial"/>
            </a:endParaRPr>
          </a:p>
          <a:p>
            <a:pPr marL="240665" marR="488950" indent="-177800">
              <a:lnSpc>
                <a:spcPct val="80000"/>
              </a:lnSpc>
              <a:spcBef>
                <a:spcPts val="52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0665" algn="l"/>
                <a:tab pos="2416175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miền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trị:</a:t>
            </a:r>
            <a:r>
              <a:rPr dirty="0" sz="2200">
                <a:latin typeface="Arial"/>
                <a:cs typeface="Arial"/>
              </a:rPr>
              <a:t>	</a:t>
            </a:r>
            <a:r>
              <a:rPr dirty="0" sz="2200" i="1">
                <a:latin typeface="Arial"/>
                <a:cs typeface="Arial"/>
              </a:rPr>
              <a:t>D</a:t>
            </a:r>
            <a:r>
              <a:rPr dirty="0" baseline="-21072" sz="2175" i="1">
                <a:latin typeface="Arial"/>
                <a:cs typeface="Arial"/>
              </a:rPr>
              <a:t>i</a:t>
            </a:r>
            <a:r>
              <a:rPr dirty="0" baseline="-21072" sz="2175" spc="292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=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{red, </a:t>
            </a:r>
            <a:r>
              <a:rPr dirty="0" sz="2200">
                <a:latin typeface="Arial"/>
                <a:cs typeface="Arial"/>
              </a:rPr>
              <a:t>green,</a:t>
            </a:r>
            <a:r>
              <a:rPr dirty="0" sz="2200" spc="-6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blue}</a:t>
            </a:r>
            <a:endParaRPr sz="2200">
              <a:latin typeface="Arial"/>
              <a:cs typeface="Arial"/>
            </a:endParaRPr>
          </a:p>
          <a:p>
            <a:pPr marL="240665" marR="55880" indent="-177800">
              <a:lnSpc>
                <a:spcPct val="80000"/>
              </a:lnSpc>
              <a:spcBef>
                <a:spcPts val="12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0665" algn="l"/>
                <a:tab pos="2292985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ràng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buộc:</a:t>
            </a:r>
            <a:r>
              <a:rPr dirty="0" sz="2200">
                <a:latin typeface="Arial"/>
                <a:cs typeface="Arial"/>
              </a:rPr>
              <a:t>	Các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vùng</a:t>
            </a:r>
            <a:r>
              <a:rPr dirty="0" sz="2200" spc="-20">
                <a:latin typeface="Arial"/>
                <a:cs typeface="Arial"/>
              </a:rPr>
              <a:t> liền </a:t>
            </a:r>
            <a:r>
              <a:rPr dirty="0" sz="2200">
                <a:latin typeface="Arial"/>
                <a:cs typeface="Arial"/>
              </a:rPr>
              <a:t>kề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nhau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phải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màu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khác nhau</a:t>
            </a:r>
            <a:endParaRPr sz="2200">
              <a:latin typeface="Arial"/>
              <a:cs typeface="Arial"/>
            </a:endParaRPr>
          </a:p>
          <a:p>
            <a:pPr marL="240665" indent="-177165">
              <a:lnSpc>
                <a:spcPct val="100000"/>
              </a:lnSpc>
              <a:spcBef>
                <a:spcPts val="67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40665" algn="l"/>
              </a:tabLst>
            </a:pPr>
            <a:r>
              <a:rPr dirty="0" sz="2200">
                <a:latin typeface="Arial"/>
                <a:cs typeface="Arial"/>
              </a:rPr>
              <a:t>Ví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dụ:</a:t>
            </a:r>
            <a:endParaRPr sz="2200">
              <a:latin typeface="Arial"/>
              <a:cs typeface="Arial"/>
            </a:endParaRPr>
          </a:p>
          <a:p>
            <a:pPr lvl="1" marL="732155" indent="-220979">
              <a:lnSpc>
                <a:spcPct val="100000"/>
              </a:lnSpc>
              <a:spcBef>
                <a:spcPts val="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32155" algn="l"/>
              </a:tabLst>
            </a:pPr>
            <a:r>
              <a:rPr dirty="0" sz="1800">
                <a:latin typeface="Arial"/>
                <a:cs typeface="Arial"/>
              </a:rPr>
              <a:t>WA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≠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  <a:p>
            <a:pPr lvl="1" marL="732155" indent="-220979">
              <a:lnSpc>
                <a:spcPct val="100000"/>
              </a:lnSpc>
              <a:buClr>
                <a:srgbClr val="3B822F"/>
              </a:buClr>
              <a:buSzPct val="58333"/>
              <a:buFont typeface="Wingdings"/>
              <a:buChar char=""/>
              <a:tabLst>
                <a:tab pos="732155" algn="l"/>
              </a:tabLst>
            </a:pPr>
            <a:r>
              <a:rPr dirty="0" sz="1800">
                <a:latin typeface="Arial"/>
                <a:cs typeface="Arial"/>
              </a:rPr>
              <a:t>(WA,NT)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{(red,green),</a:t>
            </a:r>
            <a:endParaRPr sz="1800">
              <a:latin typeface="Arial"/>
              <a:cs typeface="Arial"/>
            </a:endParaRPr>
          </a:p>
          <a:p>
            <a:pPr marL="1947545">
              <a:lnSpc>
                <a:spcPts val="1945"/>
              </a:lnSpc>
            </a:pPr>
            <a:r>
              <a:rPr dirty="0" sz="1800" spc="-10">
                <a:latin typeface="Arial"/>
                <a:cs typeface="Arial"/>
              </a:rPr>
              <a:t>(red,blue),</a:t>
            </a:r>
            <a:endParaRPr sz="1800">
              <a:latin typeface="Arial"/>
              <a:cs typeface="Arial"/>
            </a:endParaRPr>
          </a:p>
          <a:p>
            <a:pPr marL="1947545">
              <a:lnSpc>
                <a:spcPts val="1730"/>
              </a:lnSpc>
            </a:pPr>
            <a:r>
              <a:rPr dirty="0" sz="1800" spc="-10">
                <a:latin typeface="Arial"/>
                <a:cs typeface="Arial"/>
              </a:rPr>
              <a:t>(green,red),</a:t>
            </a:r>
            <a:endParaRPr sz="1800">
              <a:latin typeface="Arial"/>
              <a:cs typeface="Arial"/>
            </a:endParaRPr>
          </a:p>
          <a:p>
            <a:pPr marL="1947545">
              <a:lnSpc>
                <a:spcPts val="1730"/>
              </a:lnSpc>
            </a:pPr>
            <a:r>
              <a:rPr dirty="0" sz="1800" spc="-10">
                <a:latin typeface="Arial"/>
                <a:cs typeface="Arial"/>
              </a:rPr>
              <a:t>(green,blue),</a:t>
            </a:r>
            <a:endParaRPr sz="1800">
              <a:latin typeface="Arial"/>
              <a:cs typeface="Arial"/>
            </a:endParaRPr>
          </a:p>
          <a:p>
            <a:pPr marL="1947545">
              <a:lnSpc>
                <a:spcPts val="1730"/>
              </a:lnSpc>
            </a:pPr>
            <a:r>
              <a:rPr dirty="0" sz="1800" spc="-10">
                <a:latin typeface="Arial"/>
                <a:cs typeface="Arial"/>
              </a:rPr>
              <a:t>(blue,red),</a:t>
            </a:r>
            <a:endParaRPr sz="1800">
              <a:latin typeface="Arial"/>
              <a:cs typeface="Arial"/>
            </a:endParaRPr>
          </a:p>
          <a:p>
            <a:pPr marL="1947545">
              <a:lnSpc>
                <a:spcPts val="1945"/>
              </a:lnSpc>
            </a:pPr>
            <a:r>
              <a:rPr dirty="0" sz="1800" spc="-10">
                <a:latin typeface="Arial"/>
                <a:cs typeface="Arial"/>
              </a:rPr>
              <a:t>(blue,green)}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09220">
              <a:lnSpc>
                <a:spcPts val="1375"/>
              </a:lnSpc>
            </a:pPr>
            <a:fld id="{81D60167-4931-47E6-BA6A-407CBD079E47}" type="slidenum">
              <a:rPr dirty="0" spc="-50"/>
              <a:t>3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6582409" algn="l"/>
              </a:tabLst>
            </a:pPr>
            <a:r>
              <a:rPr dirty="0" spc="-170">
                <a:latin typeface="Times New Roman"/>
                <a:cs typeface="Times New Roman"/>
              </a:rPr>
              <a:t>Ví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dụ: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-160">
                <a:latin typeface="Times New Roman"/>
                <a:cs typeface="Times New Roman"/>
              </a:rPr>
              <a:t>Bài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toán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tô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màu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bản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 spc="-25">
                <a:latin typeface="Georgia"/>
                <a:cs typeface="Georgia"/>
              </a:rPr>
              <a:t>đ</a:t>
            </a:r>
            <a:r>
              <a:rPr dirty="0" spc="-25">
                <a:latin typeface="Times New Roman"/>
                <a:cs typeface="Times New Roman"/>
              </a:rPr>
              <a:t>ồ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dirty="0" spc="-25">
                <a:latin typeface="Times New Roman"/>
                <a:cs typeface="Times New Roman"/>
              </a:rPr>
              <a:t>(2)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96238"/>
            <a:ext cx="3762375" cy="318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lời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phép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đầy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đủ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chính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xác </a:t>
            </a:r>
            <a:r>
              <a:rPr dirty="0" sz="2400" spc="-25" b="1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(thỏa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mãn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tất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ràng 	buộc)</a:t>
            </a:r>
            <a:endParaRPr sz="2400">
              <a:latin typeface="Arial"/>
              <a:cs typeface="Arial"/>
            </a:endParaRPr>
          </a:p>
          <a:p>
            <a:pPr marL="280670" marR="726440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  <a:tab pos="132905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WA=red,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NT=green,</a:t>
            </a:r>
            <a:r>
              <a:rPr dirty="0" sz="2400" spc="-1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Q=red,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NSW=green,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V=red, </a:t>
            </a:r>
            <a:r>
              <a:rPr dirty="0" sz="2400" spc="-1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SA=blue,</a:t>
            </a:r>
            <a:r>
              <a:rPr dirty="0" sz="2400" spc="-1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T=green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76800" y="1981200"/>
            <a:ext cx="3781805" cy="312420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>
                <a:latin typeface="Georgia"/>
                <a:cs typeface="Georgia"/>
              </a:rPr>
              <a:t>Đ</a:t>
            </a:r>
            <a:r>
              <a:rPr dirty="0">
                <a:latin typeface="Times New Roman"/>
                <a:cs typeface="Times New Roman"/>
              </a:rPr>
              <a:t>ồ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thị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70">
                <a:latin typeface="Times New Roman"/>
                <a:cs typeface="Times New Roman"/>
              </a:rPr>
              <a:t>các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55">
                <a:latin typeface="Times New Roman"/>
                <a:cs typeface="Times New Roman"/>
              </a:rPr>
              <a:t>ràng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buộc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676400"/>
            <a:ext cx="9144000" cy="3219450"/>
            <a:chOff x="0" y="1676400"/>
            <a:chExt cx="9144000" cy="32194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53000" y="1676400"/>
              <a:ext cx="3676650" cy="281939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53000" y="1958339"/>
              <a:ext cx="3676650" cy="979170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0" y="29375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53000" y="2937510"/>
              <a:ext cx="3676650" cy="979170"/>
            </a:xfrm>
            <a:prstGeom prst="rect">
              <a:avLst/>
            </a:prstGeom>
          </p:spPr>
        </p:pic>
        <p:sp>
          <p:nvSpPr>
            <p:cNvPr id="9" name="object 9" descr="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3000" y="3916679"/>
              <a:ext cx="3676650" cy="912876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535940" y="1624838"/>
            <a:ext cx="3922395" cy="35166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0670" marR="5080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  <a:tab pos="1263015" algn="l"/>
              </a:tabLst>
            </a:pP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bài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toán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thỏa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mãn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buộc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nhị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phân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(binary 	CSP):</a:t>
            </a:r>
            <a:r>
              <a:rPr dirty="0" sz="2400">
                <a:latin typeface="Arial"/>
                <a:cs typeface="Arial"/>
              </a:rPr>
              <a:t>	Mỗi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buộc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chỉ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liên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đến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2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biến</a:t>
            </a:r>
            <a:endParaRPr sz="2400">
              <a:latin typeface="Arial"/>
              <a:cs typeface="Arial"/>
            </a:endParaRPr>
          </a:p>
          <a:p>
            <a:pPr marL="280670" marR="837565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Đồ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buộc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(constraint</a:t>
            </a:r>
            <a:r>
              <a:rPr dirty="0" sz="2400" spc="-1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graph)</a:t>
            </a:r>
            <a:endParaRPr sz="2400">
              <a:latin typeface="Arial"/>
              <a:cs typeface="Arial"/>
            </a:endParaRPr>
          </a:p>
          <a:p>
            <a:pPr lvl="1" marL="681355" indent="-220979">
              <a:lnSpc>
                <a:spcPct val="100000"/>
              </a:lnSpc>
              <a:spcBef>
                <a:spcPts val="6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35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nút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biến</a:t>
            </a:r>
            <a:endParaRPr sz="2000">
              <a:latin typeface="Arial"/>
              <a:cs typeface="Arial"/>
            </a:endParaRPr>
          </a:p>
          <a:p>
            <a:pPr lvl="1" marL="680720" marR="15240" indent="-220979">
              <a:lnSpc>
                <a:spcPct val="10000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cạnh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ràng 	buộc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spc="-105">
                <a:latin typeface="Times New Roman"/>
                <a:cs typeface="Times New Roman"/>
              </a:rPr>
              <a:t>Các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 spc="-60">
                <a:latin typeface="Times New Roman"/>
                <a:cs typeface="Times New Roman"/>
              </a:rPr>
              <a:t>kiểu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60">
                <a:latin typeface="Times New Roman"/>
                <a:cs typeface="Times New Roman"/>
              </a:rPr>
              <a:t>bài</a:t>
            </a:r>
            <a:r>
              <a:rPr dirty="0" spc="-1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toán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thỏa</a:t>
            </a:r>
            <a:r>
              <a:rPr dirty="0" spc="-15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mãn</a:t>
            </a:r>
            <a:r>
              <a:rPr dirty="0" spc="-145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ràng</a:t>
            </a:r>
            <a:r>
              <a:rPr dirty="0" spc="-155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buộc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39166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7840" y="1168818"/>
            <a:ext cx="7995284" cy="497268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19405" indent="-268605">
              <a:lnSpc>
                <a:spcPct val="100000"/>
              </a:lnSpc>
              <a:spcBef>
                <a:spcPts val="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1940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rời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rạc</a:t>
            </a:r>
            <a:endParaRPr sz="2400">
              <a:latin typeface="Arial"/>
              <a:cs typeface="Arial"/>
            </a:endParaRPr>
          </a:p>
          <a:p>
            <a:pPr lvl="1" marL="719455" indent="-220979">
              <a:lnSpc>
                <a:spcPct val="100000"/>
              </a:lnSpc>
              <a:spcBef>
                <a:spcPts val="2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1945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miền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hữu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hạn</a:t>
            </a:r>
            <a:endParaRPr sz="2000">
              <a:latin typeface="Arial"/>
              <a:cs typeface="Arial"/>
            </a:endParaRPr>
          </a:p>
          <a:p>
            <a:pPr lvl="2" marL="1072515" indent="-220345">
              <a:lnSpc>
                <a:spcPts val="2050"/>
              </a:lnSpc>
              <a:spcBef>
                <a:spcPts val="22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72515" algn="l"/>
              </a:tabLst>
            </a:pPr>
            <a:r>
              <a:rPr dirty="0" sz="1800">
                <a:latin typeface="Arial"/>
                <a:cs typeface="Arial"/>
              </a:rPr>
              <a:t>Với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n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biến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kích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thước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miền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giá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trị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d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thì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số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lượng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phép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gán</a:t>
            </a:r>
            <a:endParaRPr sz="1800">
              <a:latin typeface="Arial"/>
              <a:cs typeface="Arial"/>
            </a:endParaRPr>
          </a:p>
          <a:p>
            <a:pPr marL="1073150">
              <a:lnSpc>
                <a:spcPts val="2050"/>
              </a:lnSpc>
            </a:pPr>
            <a:r>
              <a:rPr dirty="0" sz="1800">
                <a:latin typeface="Arial"/>
                <a:cs typeface="Arial"/>
              </a:rPr>
              <a:t>đầy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đủ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giá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trị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cần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xét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 i="1">
                <a:latin typeface="Arial"/>
                <a:cs typeface="Arial"/>
              </a:rPr>
              <a:t>O(d</a:t>
            </a:r>
            <a:r>
              <a:rPr dirty="0" baseline="25462" sz="1800" spc="-30" i="1">
                <a:latin typeface="Arial"/>
                <a:cs typeface="Arial"/>
              </a:rPr>
              <a:t>n</a:t>
            </a:r>
            <a:r>
              <a:rPr dirty="0" sz="1800" spc="-20" i="1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2" marL="1072515" indent="-220345">
              <a:lnSpc>
                <a:spcPct val="100000"/>
              </a:lnSpc>
              <a:spcBef>
                <a:spcPts val="21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72515" algn="l"/>
              </a:tabLst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bài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thỏa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mãn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ràng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buộc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nhị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phân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(Boolean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CSPs)</a:t>
            </a:r>
            <a:endParaRPr sz="1800">
              <a:latin typeface="Arial"/>
              <a:cs typeface="Arial"/>
            </a:endParaRPr>
          </a:p>
          <a:p>
            <a:pPr lvl="1" marL="719455" indent="-220979">
              <a:lnSpc>
                <a:spcPct val="100000"/>
              </a:lnSpc>
              <a:spcBef>
                <a:spcPts val="23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19455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miền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vô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hạn</a:t>
            </a:r>
            <a:endParaRPr sz="2000">
              <a:latin typeface="Arial"/>
              <a:cs typeface="Arial"/>
            </a:endParaRPr>
          </a:p>
          <a:p>
            <a:pPr lvl="2" marL="1072515" indent="-220345">
              <a:lnSpc>
                <a:spcPct val="100000"/>
              </a:lnSpc>
              <a:spcBef>
                <a:spcPts val="220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72515" algn="l"/>
              </a:tabLst>
            </a:pPr>
            <a:r>
              <a:rPr dirty="0" sz="1800">
                <a:latin typeface="Arial"/>
                <a:cs typeface="Arial"/>
              </a:rPr>
              <a:t>Miền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giá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trị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số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nguyên,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chuỗi,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...</a:t>
            </a:r>
            <a:endParaRPr sz="1800">
              <a:latin typeface="Arial"/>
              <a:cs typeface="Arial"/>
            </a:endParaRPr>
          </a:p>
          <a:p>
            <a:pPr lvl="2" marL="1072515" indent="-220345">
              <a:lnSpc>
                <a:spcPts val="2050"/>
              </a:lnSpc>
              <a:spcBef>
                <a:spcPts val="219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72515" algn="l"/>
              </a:tabLst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7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Trong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bài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xếp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lịch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công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việc,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biến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ngày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bắt</a:t>
            </a:r>
            <a:endParaRPr sz="1800">
              <a:latin typeface="Arial"/>
              <a:cs typeface="Arial"/>
            </a:endParaRPr>
          </a:p>
          <a:p>
            <a:pPr marL="1073150">
              <a:lnSpc>
                <a:spcPts val="2050"/>
              </a:lnSpc>
            </a:pPr>
            <a:r>
              <a:rPr dirty="0" sz="1800">
                <a:latin typeface="Arial"/>
                <a:cs typeface="Arial"/>
              </a:rPr>
              <a:t>đầu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kết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thúc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đối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với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mỗi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công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việc</a:t>
            </a:r>
            <a:endParaRPr sz="1800">
              <a:latin typeface="Arial"/>
              <a:cs typeface="Arial"/>
            </a:endParaRPr>
          </a:p>
          <a:p>
            <a:pPr lvl="2" marL="1072515" indent="-220345">
              <a:lnSpc>
                <a:spcPts val="2050"/>
              </a:lnSpc>
              <a:spcBef>
                <a:spcPts val="21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72515" algn="l"/>
              </a:tabLst>
            </a:pPr>
            <a:r>
              <a:rPr dirty="0" sz="1800">
                <a:latin typeface="Arial"/>
                <a:cs typeface="Arial"/>
              </a:rPr>
              <a:t>Cần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một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ngôn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ngữ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biểu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diễn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ràng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buộc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(constraint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language),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ví </a:t>
            </a:r>
            <a:r>
              <a:rPr dirty="0" sz="1800" spc="-25">
                <a:latin typeface="Arial"/>
                <a:cs typeface="Arial"/>
              </a:rPr>
              <a:t>dụ:</a:t>
            </a:r>
            <a:endParaRPr sz="1800">
              <a:latin typeface="Arial"/>
              <a:cs typeface="Arial"/>
            </a:endParaRPr>
          </a:p>
          <a:p>
            <a:pPr marL="1073150">
              <a:lnSpc>
                <a:spcPts val="2050"/>
              </a:lnSpc>
            </a:pPr>
            <a:r>
              <a:rPr dirty="0" sz="1800" i="1">
                <a:latin typeface="Arial"/>
                <a:cs typeface="Arial"/>
              </a:rPr>
              <a:t>StartJob</a:t>
            </a:r>
            <a:r>
              <a:rPr dirty="0" baseline="-20833" sz="1800" i="1">
                <a:latin typeface="Arial"/>
                <a:cs typeface="Arial"/>
              </a:rPr>
              <a:t>1</a:t>
            </a:r>
            <a:r>
              <a:rPr dirty="0" baseline="-20833" sz="1800" spc="209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+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5</a:t>
            </a:r>
            <a:r>
              <a:rPr dirty="0" sz="1800" spc="-1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≤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StartJob</a:t>
            </a:r>
            <a:r>
              <a:rPr dirty="0" baseline="-20833" sz="1800" spc="-15" i="1">
                <a:latin typeface="Arial"/>
                <a:cs typeface="Arial"/>
              </a:rPr>
              <a:t>3</a:t>
            </a:r>
            <a:endParaRPr baseline="-20833" sz="1800">
              <a:latin typeface="Arial"/>
              <a:cs typeface="Arial"/>
            </a:endParaRPr>
          </a:p>
          <a:p>
            <a:pPr marL="319405" indent="-268605">
              <a:lnSpc>
                <a:spcPct val="100000"/>
              </a:lnSpc>
              <a:spcBef>
                <a:spcPts val="2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1940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biến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liên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tục</a:t>
            </a:r>
            <a:endParaRPr sz="2400">
              <a:latin typeface="Arial"/>
              <a:cs typeface="Arial"/>
            </a:endParaRPr>
          </a:p>
          <a:p>
            <a:pPr lvl="1" marL="718820" marR="267335" indent="-220979">
              <a:lnSpc>
                <a:spcPts val="2160"/>
              </a:lnSpc>
              <a:spcBef>
                <a:spcPts val="5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20090" algn="l"/>
                <a:tab pos="152209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mốc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thời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bắt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đầu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thúc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quan </a:t>
            </a:r>
            <a:r>
              <a:rPr dirty="0" sz="2000" spc="-2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sát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bằng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kính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viễn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vọng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Hubble</a:t>
            </a:r>
            <a:endParaRPr sz="2000">
              <a:latin typeface="Arial"/>
              <a:cs typeface="Arial"/>
            </a:endParaRPr>
          </a:p>
          <a:p>
            <a:pPr lvl="1" marL="718820" marR="81280" indent="-220979">
              <a:lnSpc>
                <a:spcPts val="216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20090" algn="l"/>
              </a:tabLst>
            </a:pP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tuyến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quyết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mức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chi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thời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bằng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trình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tuyến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tính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spc="-105">
                <a:latin typeface="Times New Roman"/>
                <a:cs typeface="Times New Roman"/>
              </a:rPr>
              <a:t>Các</a:t>
            </a:r>
            <a:r>
              <a:rPr dirty="0" spc="-160">
                <a:latin typeface="Times New Roman"/>
                <a:cs typeface="Times New Roman"/>
              </a:rPr>
              <a:t> </a:t>
            </a:r>
            <a:r>
              <a:rPr dirty="0" spc="-55">
                <a:latin typeface="Times New Roman"/>
                <a:cs typeface="Times New Roman"/>
              </a:rPr>
              <a:t>kiểu</a:t>
            </a:r>
            <a:r>
              <a:rPr dirty="0" spc="-200">
                <a:latin typeface="Times New Roman"/>
                <a:cs typeface="Times New Roman"/>
              </a:rPr>
              <a:t> </a:t>
            </a:r>
            <a:r>
              <a:rPr dirty="0" spc="-55">
                <a:latin typeface="Times New Roman"/>
                <a:cs typeface="Times New Roman"/>
              </a:rPr>
              <a:t>ràng</a:t>
            </a:r>
            <a:r>
              <a:rPr dirty="0" spc="-185">
                <a:latin typeface="Times New Roman"/>
                <a:cs typeface="Times New Roman"/>
              </a:rPr>
              <a:t> </a:t>
            </a:r>
            <a:r>
              <a:rPr dirty="0" spc="-20">
                <a:latin typeface="Times New Roman"/>
                <a:cs typeface="Times New Roman"/>
              </a:rPr>
              <a:t>buộc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79634" rIns="0" bIns="0" rtlCol="0" vert="horz">
            <a:spAutoFit/>
          </a:bodyPr>
          <a:lstStyle/>
          <a:p>
            <a:pPr marL="254000" marR="27622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55270" algn="l"/>
              </a:tabLst>
            </a:pPr>
            <a:r>
              <a:rPr dirty="0" b="1">
                <a:latin typeface="Arial"/>
                <a:cs typeface="Arial"/>
              </a:rPr>
              <a:t>Ràng</a:t>
            </a:r>
            <a:r>
              <a:rPr dirty="0" spc="-7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buộc</a:t>
            </a:r>
            <a:r>
              <a:rPr dirty="0" spc="-6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đơn</a:t>
            </a:r>
            <a:r>
              <a:rPr dirty="0" spc="-65" b="1">
                <a:latin typeface="Arial"/>
                <a:cs typeface="Arial"/>
              </a:rPr>
              <a:t> </a:t>
            </a:r>
            <a:r>
              <a:rPr dirty="0"/>
              <a:t>(unary</a:t>
            </a:r>
            <a:r>
              <a:rPr dirty="0" spc="-50"/>
              <a:t> </a:t>
            </a:r>
            <a:r>
              <a:rPr dirty="0"/>
              <a:t>constraint)</a:t>
            </a:r>
            <a:r>
              <a:rPr dirty="0" spc="-45"/>
              <a:t> </a:t>
            </a:r>
            <a:r>
              <a:rPr dirty="0"/>
              <a:t>chỉ</a:t>
            </a:r>
            <a:r>
              <a:rPr dirty="0" spc="-55"/>
              <a:t> </a:t>
            </a:r>
            <a:r>
              <a:rPr dirty="0"/>
              <a:t>liên</a:t>
            </a:r>
            <a:r>
              <a:rPr dirty="0" spc="-55"/>
              <a:t> </a:t>
            </a:r>
            <a:r>
              <a:rPr dirty="0"/>
              <a:t>quan</a:t>
            </a:r>
            <a:r>
              <a:rPr dirty="0" spc="-55"/>
              <a:t> </a:t>
            </a:r>
            <a:r>
              <a:rPr dirty="0"/>
              <a:t>đến</a:t>
            </a:r>
            <a:r>
              <a:rPr dirty="0" spc="-55"/>
              <a:t> </a:t>
            </a:r>
            <a:r>
              <a:rPr dirty="0" spc="-50"/>
              <a:t>1 </a:t>
            </a:r>
            <a:r>
              <a:rPr dirty="0" spc="-50"/>
              <a:t>	</a:t>
            </a:r>
            <a:r>
              <a:rPr dirty="0" spc="-20"/>
              <a:t>biến</a:t>
            </a:r>
          </a:p>
          <a:p>
            <a:pPr lvl="1" marL="654685" indent="-220979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4685" algn="l"/>
                <a:tab pos="145669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SA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≠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green</a:t>
            </a:r>
            <a:endParaRPr sz="2000">
              <a:latin typeface="Arial"/>
              <a:cs typeface="Arial"/>
            </a:endParaRPr>
          </a:p>
          <a:p>
            <a:pPr marL="254000" marR="5080" indent="-268605">
              <a:lnSpc>
                <a:spcPct val="100000"/>
              </a:lnSpc>
              <a:spcBef>
                <a:spcPts val="17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55270" algn="l"/>
              </a:tabLst>
            </a:pPr>
            <a:r>
              <a:rPr dirty="0" b="1">
                <a:latin typeface="Arial"/>
                <a:cs typeface="Arial"/>
              </a:rPr>
              <a:t>Ràng</a:t>
            </a:r>
            <a:r>
              <a:rPr dirty="0" spc="-6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buộc</a:t>
            </a:r>
            <a:r>
              <a:rPr dirty="0" spc="-6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nhị</a:t>
            </a:r>
            <a:r>
              <a:rPr dirty="0" spc="-6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phân</a:t>
            </a:r>
            <a:r>
              <a:rPr dirty="0" spc="-60" b="1">
                <a:latin typeface="Arial"/>
                <a:cs typeface="Arial"/>
              </a:rPr>
              <a:t> </a:t>
            </a:r>
            <a:r>
              <a:rPr dirty="0"/>
              <a:t>(binary</a:t>
            </a:r>
            <a:r>
              <a:rPr dirty="0" spc="-40"/>
              <a:t> </a:t>
            </a:r>
            <a:r>
              <a:rPr dirty="0"/>
              <a:t>constraint)</a:t>
            </a:r>
            <a:r>
              <a:rPr dirty="0" spc="-35"/>
              <a:t> </a:t>
            </a:r>
            <a:r>
              <a:rPr dirty="0"/>
              <a:t>liên</a:t>
            </a:r>
            <a:r>
              <a:rPr dirty="0" spc="-50"/>
              <a:t> </a:t>
            </a:r>
            <a:r>
              <a:rPr dirty="0"/>
              <a:t>quan</a:t>
            </a:r>
            <a:r>
              <a:rPr dirty="0" spc="-35"/>
              <a:t> </a:t>
            </a:r>
            <a:r>
              <a:rPr dirty="0"/>
              <a:t>đến</a:t>
            </a:r>
            <a:r>
              <a:rPr dirty="0" spc="-50"/>
              <a:t> 2 </a:t>
            </a:r>
            <a:r>
              <a:rPr dirty="0" spc="-50"/>
              <a:t>	</a:t>
            </a:r>
            <a:r>
              <a:rPr dirty="0" spc="-20"/>
              <a:t>biến</a:t>
            </a:r>
          </a:p>
          <a:p>
            <a:pPr lvl="1" marL="654685" indent="-220979">
              <a:lnSpc>
                <a:spcPct val="100000"/>
              </a:lnSpc>
              <a:spcBef>
                <a:spcPts val="48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4685" algn="l"/>
                <a:tab pos="145669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SA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≠</a:t>
            </a:r>
            <a:r>
              <a:rPr dirty="0" sz="2000" spc="-25">
                <a:latin typeface="Arial"/>
                <a:cs typeface="Arial"/>
              </a:rPr>
              <a:t> WA</a:t>
            </a:r>
            <a:endParaRPr sz="2000">
              <a:latin typeface="Arial"/>
              <a:cs typeface="Arial"/>
            </a:endParaRPr>
          </a:p>
          <a:p>
            <a:pPr marL="254635" indent="-268605">
              <a:lnSpc>
                <a:spcPct val="100000"/>
              </a:lnSpc>
              <a:spcBef>
                <a:spcPts val="178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54635" algn="l"/>
              </a:tabLst>
            </a:pPr>
            <a:r>
              <a:rPr dirty="0" b="1">
                <a:latin typeface="Arial"/>
                <a:cs typeface="Arial"/>
              </a:rPr>
              <a:t>Ràng</a:t>
            </a:r>
            <a:r>
              <a:rPr dirty="0" spc="-6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buộc</a:t>
            </a:r>
            <a:r>
              <a:rPr dirty="0" spc="-55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bậc</a:t>
            </a:r>
            <a:r>
              <a:rPr dirty="0" spc="-50" b="1">
                <a:latin typeface="Arial"/>
                <a:cs typeface="Arial"/>
              </a:rPr>
              <a:t> </a:t>
            </a:r>
            <a:r>
              <a:rPr dirty="0" b="1">
                <a:latin typeface="Arial"/>
                <a:cs typeface="Arial"/>
              </a:rPr>
              <a:t>cao</a:t>
            </a:r>
            <a:r>
              <a:rPr dirty="0" spc="-45" b="1">
                <a:latin typeface="Arial"/>
                <a:cs typeface="Arial"/>
              </a:rPr>
              <a:t> </a:t>
            </a:r>
            <a:r>
              <a:rPr dirty="0" spc="-25"/>
              <a:t>(higher-</a:t>
            </a:r>
            <a:r>
              <a:rPr dirty="0"/>
              <a:t>order</a:t>
            </a:r>
            <a:r>
              <a:rPr dirty="0" spc="-35"/>
              <a:t> </a:t>
            </a:r>
            <a:r>
              <a:rPr dirty="0"/>
              <a:t>constraint)</a:t>
            </a:r>
            <a:r>
              <a:rPr dirty="0" spc="-35"/>
              <a:t> </a:t>
            </a:r>
            <a:r>
              <a:rPr dirty="0"/>
              <a:t>liên</a:t>
            </a:r>
            <a:r>
              <a:rPr dirty="0" spc="-40"/>
              <a:t> </a:t>
            </a:r>
            <a:r>
              <a:rPr dirty="0" spc="-20"/>
              <a:t>quan</a:t>
            </a:r>
          </a:p>
          <a:p>
            <a:pPr marL="255270">
              <a:lnSpc>
                <a:spcPct val="100000"/>
              </a:lnSpc>
            </a:pPr>
            <a:r>
              <a:rPr dirty="0"/>
              <a:t>đến</a:t>
            </a:r>
            <a:r>
              <a:rPr dirty="0" spc="-45"/>
              <a:t> </a:t>
            </a:r>
            <a:r>
              <a:rPr dirty="0" i="1">
                <a:latin typeface="Arial"/>
                <a:cs typeface="Arial"/>
              </a:rPr>
              <a:t>nhiều</a:t>
            </a:r>
            <a:r>
              <a:rPr dirty="0" spc="-2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hơn</a:t>
            </a:r>
            <a:r>
              <a:rPr dirty="0" spc="-45" i="1">
                <a:latin typeface="Arial"/>
                <a:cs typeface="Arial"/>
              </a:rPr>
              <a:t> </a:t>
            </a:r>
            <a:r>
              <a:rPr dirty="0" i="1">
                <a:latin typeface="Arial"/>
                <a:cs typeface="Arial"/>
              </a:rPr>
              <a:t>2</a:t>
            </a:r>
            <a:r>
              <a:rPr dirty="0" spc="-45" i="1">
                <a:latin typeface="Arial"/>
                <a:cs typeface="Arial"/>
              </a:rPr>
              <a:t> </a:t>
            </a:r>
            <a:r>
              <a:rPr dirty="0" spc="-20" i="1">
                <a:latin typeface="Arial"/>
                <a:cs typeface="Arial"/>
              </a:rPr>
              <a:t>biến</a:t>
            </a:r>
          </a:p>
          <a:p>
            <a:pPr lvl="1" marL="654685" indent="-220979">
              <a:lnSpc>
                <a:spcPct val="100000"/>
              </a:lnSpc>
              <a:spcBef>
                <a:spcPts val="49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4685" algn="l"/>
                <a:tab pos="145669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ràng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buộc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mật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(trình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bày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ở</a:t>
            </a:r>
            <a:endParaRPr sz="2000">
              <a:latin typeface="Arial"/>
              <a:cs typeface="Arial"/>
            </a:endParaRPr>
          </a:p>
          <a:p>
            <a:pPr marL="655320">
              <a:lnSpc>
                <a:spcPct val="100000"/>
              </a:lnSpc>
            </a:pPr>
            <a:r>
              <a:rPr dirty="0" sz="2000"/>
              <a:t>slide</a:t>
            </a:r>
            <a:r>
              <a:rPr dirty="0" sz="2000" spc="-40"/>
              <a:t> </a:t>
            </a:r>
            <a:r>
              <a:rPr dirty="0" sz="2000"/>
              <a:t>tiếp</a:t>
            </a:r>
            <a:r>
              <a:rPr dirty="0" sz="2000" spc="-45"/>
              <a:t> </a:t>
            </a:r>
            <a:r>
              <a:rPr dirty="0" sz="2000" spc="-10"/>
              <a:t>theo)</a:t>
            </a:r>
            <a:endParaRPr sz="2000"/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quangnn</dc:creator>
  <dc:title>Microsoft PowerPoint - L5-Thoa_man_rang_buoc.ppt [Compatibility Mode]</dc:title>
  <dcterms:created xsi:type="dcterms:W3CDTF">2024-07-22T11:30:51Z</dcterms:created>
  <dcterms:modified xsi:type="dcterms:W3CDTF">2024-07-22T11:30:51Z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2010-01-29T00:00:00Z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2024-07-22T00:00:00Z</vt:filetime>
  </property>
  <property fmtid="{D5CDD505-2E9C-101B-9397-08002B2CF9AE}" pid="5" name="Producer">
    <vt:lpwstr>3-Heights(TM) PDF Security Shell 4.8.25.2 (http://www.pdf-tools.com)</vt:lpwstr>
  </property>
</Properties>
</file>