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Default Extension="png" ContentType="image/png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</p:sldIdLst>
  <p:sldSz cx="9144000" cy="6858000"/>
  <p:notesSz cx="9144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slide" Target="slides/slide48.xml"/><Relationship Id="rId54" Type="http://schemas.openxmlformats.org/officeDocument/2006/relationships/slide" Target="slides/slide49.xml"/><Relationship Id="rId55" Type="http://schemas.openxmlformats.org/officeDocument/2006/relationships/slide" Target="slides/slide50.xml"/><Relationship Id="rId56" Type="http://schemas.openxmlformats.org/officeDocument/2006/relationships/slide" Target="slides/slide51.xml"/><Relationship Id="rId57" Type="http://schemas.openxmlformats.org/officeDocument/2006/relationships/slide" Target="slides/slide52.xml"/><Relationship Id="rId58" Type="http://schemas.openxmlformats.org/officeDocument/2006/relationships/slide" Target="slides/slide53.xml"/><Relationship Id="rId59" Type="http://schemas.openxmlformats.org/officeDocument/2006/relationships/slide" Target="slides/slide54.xml"/><Relationship Id="rId60" Type="http://schemas.openxmlformats.org/officeDocument/2006/relationships/slide" Target="slides/slide55.xml"/><Relationship Id="rId61" Type="http://schemas.openxmlformats.org/officeDocument/2006/relationships/slide" Target="slides/slide56.xml"/><Relationship Id="rId62" Type="http://schemas.openxmlformats.org/officeDocument/2006/relationships/slide" Target="slides/slide57.xml"/><Relationship Id="rId63" Type="http://schemas.openxmlformats.org/officeDocument/2006/relationships/slide" Target="slides/slide58.xml"/><Relationship Id="rId64" Type="http://schemas.openxmlformats.org/officeDocument/2006/relationships/slide" Target="slides/slide59.xml"/><Relationship Id="rId65" Type="http://schemas.openxmlformats.org/officeDocument/2006/relationships/slide" Target="slides/slide60.xml"/><Relationship Id="rId66" Type="http://schemas.openxmlformats.org/officeDocument/2006/relationships/slide" Target="slides/slide61.xml"/><Relationship Id="rId67" Type="http://schemas.openxmlformats.org/officeDocument/2006/relationships/slide" Target="slides/slide62.xml"/><Relationship Id="rId68" Type="http://schemas.openxmlformats.org/officeDocument/2006/relationships/slide" Target="slides/slide63.xml"/><Relationship Id="rId69" Type="http://schemas.openxmlformats.org/officeDocument/2006/relationships/slide" Target="slides/slide64.xml"/><Relationship Id="rId70" Type="http://schemas.openxmlformats.org/officeDocument/2006/relationships/slide" Target="slides/slide65.xml"/><Relationship Id="rId71" Type="http://schemas.openxmlformats.org/officeDocument/2006/relationships/slide" Target="slides/slide66.xml"/><Relationship Id="rId72" Type="http://schemas.openxmlformats.org/officeDocument/2006/relationships/slide" Target="slides/slide67.xml"/><Relationship Id="rId73" Type="http://schemas.openxmlformats.org/officeDocument/2006/relationships/slide" Target="slides/slide68.xml"/><Relationship Id="rId74" Type="http://schemas.openxmlformats.org/officeDocument/2006/relationships/slide" Target="slides/slide69.xml"/><Relationship Id="rId75" Type="http://schemas.openxmlformats.org/officeDocument/2006/relationships/slide" Target="slides/slide70.xml"/><Relationship Id="rId76" Type="http://schemas.openxmlformats.org/officeDocument/2006/relationships/slide" Target="slides/slide71.xml"/><Relationship Id="rId77" Type="http://schemas.openxmlformats.org/officeDocument/2006/relationships/slide" Target="slides/slide72.xml"/><Relationship Id="rId78" Type="http://schemas.openxmlformats.org/officeDocument/2006/relationships/slide" Target="slides/slide73.xml"/><Relationship Id="rId79" Type="http://schemas.openxmlformats.org/officeDocument/2006/relationships/slide" Target="slides/slide74.xml"/><Relationship Id="rId80" Type="http://schemas.openxmlformats.org/officeDocument/2006/relationships/slide" Target="slides/slide75.xml"/><Relationship Id="rId81" Type="http://schemas.openxmlformats.org/officeDocument/2006/relationships/slide" Target="slides/slide76.xml"/><Relationship Id="rId82" Type="http://schemas.openxmlformats.org/officeDocument/2006/relationships/slide" Target="slides/slide77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5940" y="480313"/>
            <a:ext cx="3265170" cy="4527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 u="heavy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59740" y="1306514"/>
            <a:ext cx="7908925" cy="4066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279140" y="6362897"/>
            <a:ext cx="1261110" cy="2108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1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412480" y="6468595"/>
            <a:ext cx="232409" cy="1968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quangnn-fit@mail.hut.edu.vn" TargetMode="External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
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
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
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
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
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
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
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
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
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
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86738" y="867409"/>
            <a:ext cx="5894705" cy="8483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u="none" sz="5400">
                <a:solidFill>
                  <a:srgbClr val="006533"/>
                </a:solidFill>
                <a:latin typeface="Tahoma"/>
                <a:cs typeface="Tahoma"/>
              </a:rPr>
              <a:t>Trí</a:t>
            </a:r>
            <a:r>
              <a:rPr dirty="0" u="none" sz="5400" spc="-105">
                <a:solidFill>
                  <a:srgbClr val="006533"/>
                </a:solidFill>
                <a:latin typeface="Tahoma"/>
                <a:cs typeface="Tahoma"/>
              </a:rPr>
              <a:t> </a:t>
            </a:r>
            <a:r>
              <a:rPr dirty="0" u="none" sz="5400" spc="-770">
                <a:solidFill>
                  <a:srgbClr val="006533"/>
                </a:solidFill>
                <a:latin typeface="Tahoma"/>
                <a:cs typeface="Tahoma"/>
              </a:rPr>
              <a:t>Tuệ</a:t>
            </a:r>
            <a:r>
              <a:rPr dirty="0" u="none" sz="5400" spc="20">
                <a:solidFill>
                  <a:srgbClr val="006533"/>
                </a:solidFill>
                <a:latin typeface="Tahoma"/>
                <a:cs typeface="Tahoma"/>
              </a:rPr>
              <a:t> </a:t>
            </a:r>
            <a:r>
              <a:rPr dirty="0" u="none" sz="5400">
                <a:solidFill>
                  <a:srgbClr val="006533"/>
                </a:solidFill>
                <a:latin typeface="Tahoma"/>
                <a:cs typeface="Tahoma"/>
              </a:rPr>
              <a:t>Nhân</a:t>
            </a:r>
            <a:r>
              <a:rPr dirty="0" u="none" sz="5400" spc="-25">
                <a:solidFill>
                  <a:srgbClr val="006533"/>
                </a:solidFill>
                <a:latin typeface="Tahoma"/>
                <a:cs typeface="Tahoma"/>
              </a:rPr>
              <a:t> </a:t>
            </a:r>
            <a:r>
              <a:rPr dirty="0" u="none" sz="5400" spc="-790">
                <a:solidFill>
                  <a:srgbClr val="006533"/>
                </a:solidFill>
                <a:latin typeface="Tahoma"/>
                <a:cs typeface="Tahoma"/>
              </a:rPr>
              <a:t>Tạo</a:t>
            </a:r>
            <a:endParaRPr sz="5400">
              <a:latin typeface="Tahoma"/>
              <a:cs typeface="Tahoma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524000" y="4943855"/>
            <a:ext cx="6817359" cy="19050"/>
          </a:xfrm>
          <a:custGeom>
            <a:avLst/>
            <a:gdLst/>
            <a:ahLst/>
            <a:cxnLst/>
            <a:rect l="l" t="t" r="r" b="b"/>
            <a:pathLst>
              <a:path w="6817359" h="19050">
                <a:moveTo>
                  <a:pt x="6816852" y="19050"/>
                </a:moveTo>
                <a:lnTo>
                  <a:pt x="6816852" y="0"/>
                </a:lnTo>
                <a:lnTo>
                  <a:pt x="0" y="0"/>
                </a:lnTo>
                <a:lnTo>
                  <a:pt x="0" y="19050"/>
                </a:lnTo>
                <a:lnTo>
                  <a:pt x="6816852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26105" y="3831076"/>
            <a:ext cx="4044315" cy="2272030"/>
          </a:xfrm>
          <a:prstGeom prst="rect">
            <a:avLst/>
          </a:prstGeom>
        </p:spPr>
        <p:txBody>
          <a:bodyPr wrap="square" lIns="0" tIns="175895" rIns="0" bIns="0" rtlCol="0" vert="horz">
            <a:spAutoFit/>
          </a:bodyPr>
          <a:lstStyle/>
          <a:p>
            <a:pPr algn="ctr" marR="374650">
              <a:lnSpc>
                <a:spcPct val="100000"/>
              </a:lnSpc>
              <a:spcBef>
                <a:spcPts val="1385"/>
              </a:spcBef>
            </a:pPr>
            <a:r>
              <a:rPr dirty="0" sz="2000" spc="-140" b="1">
                <a:latin typeface="Tahoma"/>
                <a:cs typeface="Tahoma"/>
              </a:rPr>
              <a:t>Nguyễn</a:t>
            </a:r>
            <a:r>
              <a:rPr dirty="0" sz="2000" b="1">
                <a:latin typeface="Tahoma"/>
                <a:cs typeface="Tahoma"/>
              </a:rPr>
              <a:t> </a:t>
            </a:r>
            <a:r>
              <a:rPr dirty="0" sz="2000" spc="-215" b="1">
                <a:latin typeface="Tahoma"/>
                <a:cs typeface="Tahoma"/>
              </a:rPr>
              <a:t>Nhật</a:t>
            </a:r>
            <a:r>
              <a:rPr dirty="0" sz="2000" spc="25" b="1">
                <a:latin typeface="Tahoma"/>
                <a:cs typeface="Tahoma"/>
              </a:rPr>
              <a:t> </a:t>
            </a:r>
            <a:r>
              <a:rPr dirty="0" sz="2000" spc="-10" b="1">
                <a:latin typeface="Tahoma"/>
                <a:cs typeface="Tahoma"/>
              </a:rPr>
              <a:t>Quang</a:t>
            </a:r>
            <a:endParaRPr sz="2000">
              <a:latin typeface="Tahoma"/>
              <a:cs typeface="Tahoma"/>
            </a:endParaRPr>
          </a:p>
          <a:p>
            <a:pPr marL="405765">
              <a:lnSpc>
                <a:spcPct val="100000"/>
              </a:lnSpc>
              <a:spcBef>
                <a:spcPts val="1160"/>
              </a:spcBef>
            </a:pPr>
            <a:r>
              <a:rPr dirty="0" sz="1800" spc="-10" i="1">
                <a:latin typeface="Arial"/>
                <a:cs typeface="Arial"/>
                <a:hlinkClick r:id="rId2"/>
              </a:rPr>
              <a:t>quangnn-fit@mail.hut.edu.vn</a:t>
            </a:r>
            <a:endParaRPr sz="1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1800">
              <a:latin typeface="Arial"/>
              <a:cs typeface="Arial"/>
            </a:endParaRPr>
          </a:p>
          <a:p>
            <a:pPr algn="ctr" marL="12065" marR="5080">
              <a:lnSpc>
                <a:spcPct val="120000"/>
              </a:lnSpc>
            </a:pPr>
            <a:r>
              <a:rPr dirty="0" sz="1800">
                <a:latin typeface="Times New Roman"/>
                <a:cs typeface="Times New Roman"/>
              </a:rPr>
              <a:t>Viện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Công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nghệ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Thông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tin</a:t>
            </a:r>
            <a:r>
              <a:rPr dirty="0" sz="1800" spc="-2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và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Truyền</a:t>
            </a:r>
            <a:r>
              <a:rPr dirty="0" sz="1800" spc="-15">
                <a:latin typeface="Times New Roman"/>
                <a:cs typeface="Times New Roman"/>
              </a:rPr>
              <a:t> </a:t>
            </a:r>
            <a:r>
              <a:rPr dirty="0" sz="1800" spc="-10">
                <a:latin typeface="Times New Roman"/>
                <a:cs typeface="Times New Roman"/>
              </a:rPr>
              <a:t>thông </a:t>
            </a:r>
            <a:r>
              <a:rPr dirty="0" sz="1800">
                <a:latin typeface="Times New Roman"/>
                <a:cs typeface="Times New Roman"/>
              </a:rPr>
              <a:t>Trường</a:t>
            </a:r>
            <a:r>
              <a:rPr dirty="0" sz="1800" spc="-4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Đại</a:t>
            </a:r>
            <a:r>
              <a:rPr dirty="0" sz="1800" spc="-30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học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Bách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Khoa</a:t>
            </a:r>
            <a:r>
              <a:rPr dirty="0" sz="1800" spc="-25">
                <a:latin typeface="Times New Roman"/>
                <a:cs typeface="Times New Roman"/>
              </a:rPr>
              <a:t> </a:t>
            </a:r>
            <a:r>
              <a:rPr dirty="0" sz="1800">
                <a:latin typeface="Times New Roman"/>
                <a:cs typeface="Times New Roman"/>
              </a:rPr>
              <a:t>Hà</a:t>
            </a:r>
            <a:r>
              <a:rPr dirty="0" sz="1800" spc="-25">
                <a:latin typeface="Times New Roman"/>
                <a:cs typeface="Times New Roman"/>
              </a:rPr>
              <a:t> Nội</a:t>
            </a:r>
            <a:endParaRPr sz="18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785"/>
              </a:spcBef>
            </a:pPr>
            <a:r>
              <a:rPr dirty="0" sz="1600">
                <a:latin typeface="Arial"/>
                <a:cs typeface="Arial"/>
              </a:rPr>
              <a:t>Năm</a:t>
            </a:r>
            <a:r>
              <a:rPr dirty="0" sz="1600" spc="-10">
                <a:latin typeface="Arial"/>
                <a:cs typeface="Arial"/>
              </a:rPr>
              <a:t> </a:t>
            </a:r>
            <a:r>
              <a:rPr dirty="0" sz="1600">
                <a:latin typeface="Arial"/>
                <a:cs typeface="Arial"/>
              </a:rPr>
              <a:t>học</a:t>
            </a:r>
            <a:r>
              <a:rPr dirty="0" sz="1600" spc="-5">
                <a:latin typeface="Arial"/>
                <a:cs typeface="Arial"/>
              </a:rPr>
              <a:t> </a:t>
            </a:r>
            <a:r>
              <a:rPr dirty="0" sz="1600" spc="-10">
                <a:latin typeface="Arial"/>
                <a:cs typeface="Arial"/>
              </a:rPr>
              <a:t>2009-</a:t>
            </a:r>
            <a:r>
              <a:rPr dirty="0" sz="1600" spc="-20">
                <a:latin typeface="Arial"/>
                <a:cs typeface="Arial"/>
              </a:rPr>
              <a:t>2010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(3)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435861"/>
            <a:ext cx="7815580" cy="160782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98450" marR="15875" indent="-28575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tự </a:t>
            </a:r>
            <a:r>
              <a:rPr dirty="0" sz="2400" spc="-20">
                <a:latin typeface="Arial"/>
                <a:cs typeface="Arial"/>
              </a:rPr>
              <a:t>động</a:t>
            </a:r>
            <a:endParaRPr sz="2400">
              <a:latin typeface="Arial"/>
              <a:cs typeface="Arial"/>
            </a:endParaRPr>
          </a:p>
          <a:p>
            <a:pPr marL="298450" marR="5080" indent="-285750">
              <a:lnSpc>
                <a:spcPts val="2590"/>
              </a:lnSpc>
              <a:spcBef>
                <a:spcPts val="18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  <a:tab pos="4857750" algn="l"/>
              </a:tabLst>
            </a:pP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(reasoning)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ở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mức </a:t>
            </a:r>
            <a:r>
              <a:rPr dirty="0" sz="2400">
                <a:latin typeface="Arial"/>
                <a:cs typeface="Arial"/>
              </a:rPr>
              <a:t>cú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(bằng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chứng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minh):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suy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diễn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diễn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dịch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2789173"/>
            <a:ext cx="7661909" cy="147066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97815">
              <a:lnSpc>
                <a:spcPct val="100000"/>
              </a:lnSpc>
              <a:spcBef>
                <a:spcPts val="1610"/>
              </a:spcBef>
            </a:pPr>
            <a:r>
              <a:rPr dirty="0" sz="2400" b="1">
                <a:latin typeface="Arial"/>
                <a:cs typeface="Arial"/>
              </a:rPr>
              <a:t>(deductive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reasoning)</a:t>
            </a:r>
            <a:endParaRPr sz="2400">
              <a:latin typeface="Arial"/>
              <a:cs typeface="Arial"/>
            </a:endParaRPr>
          </a:p>
          <a:p>
            <a:pPr marL="298450" marR="5080" indent="-285750">
              <a:lnSpc>
                <a:spcPts val="2590"/>
              </a:lnSpc>
              <a:spcBef>
                <a:spcPts val="183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  <a:tab pos="3176905" algn="l"/>
              </a:tabLst>
            </a:pPr>
            <a:r>
              <a:rPr dirty="0" sz="2400">
                <a:latin typeface="Arial"/>
                <a:cs typeface="Arial"/>
              </a:rPr>
              <a:t>Việc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thực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ở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mức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nghĩa </a:t>
            </a:r>
            <a:r>
              <a:rPr dirty="0" sz="2400">
                <a:latin typeface="Arial"/>
                <a:cs typeface="Arial"/>
              </a:rPr>
              <a:t>(bằng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hình):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suy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diễn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dựa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trên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mô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hình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21689" y="4197350"/>
            <a:ext cx="364744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10" b="1">
                <a:latin typeface="Arial"/>
                <a:cs typeface="Arial"/>
              </a:rPr>
              <a:t>(model-</a:t>
            </a:r>
            <a:r>
              <a:rPr dirty="0" sz="2400" b="1">
                <a:latin typeface="Arial"/>
                <a:cs typeface="Arial"/>
              </a:rPr>
              <a:t>based</a:t>
            </a:r>
            <a:r>
              <a:rPr dirty="0" sz="2400" spc="1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reasoning)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(4)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283461"/>
            <a:ext cx="7955280" cy="429260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98450" marR="243204" indent="-28575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ở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mức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một</a:t>
            </a:r>
            <a:r>
              <a:rPr dirty="0" u="heavy" sz="240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phép</a:t>
            </a:r>
            <a:r>
              <a:rPr dirty="0" u="heavy" sz="24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diễn</a:t>
            </a:r>
            <a:r>
              <a:rPr dirty="0" u="heavy" sz="24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giải</a:t>
            </a:r>
            <a:r>
              <a:rPr dirty="0" u="none" sz="2400" spc="-40">
                <a:latin typeface="Arial"/>
                <a:cs typeface="Arial"/>
              </a:rPr>
              <a:t> </a:t>
            </a:r>
            <a:r>
              <a:rPr dirty="0" u="none" sz="2400" spc="-25">
                <a:latin typeface="Arial"/>
                <a:cs typeface="Arial"/>
              </a:rPr>
              <a:t>(mô </a:t>
            </a:r>
            <a:r>
              <a:rPr dirty="0" u="none" sz="2400" spc="-10">
                <a:latin typeface="Arial"/>
                <a:cs typeface="Arial"/>
              </a:rPr>
              <a:t>hình):</a:t>
            </a:r>
            <a:endParaRPr sz="2400">
              <a:latin typeface="Arial"/>
              <a:cs typeface="Arial"/>
            </a:endParaRPr>
          </a:p>
          <a:p>
            <a:pPr lvl="1" marL="624840" marR="25400" indent="-250825">
              <a:lnSpc>
                <a:spcPts val="2590"/>
              </a:lnSpc>
              <a:spcBef>
                <a:spcPts val="120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7566025" algn="l"/>
              </a:tabLst>
            </a:pP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tồn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không?: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 b="1">
                <a:latin typeface="Arial"/>
                <a:cs typeface="Arial"/>
              </a:rPr>
              <a:t>có </a:t>
            </a:r>
            <a:r>
              <a:rPr dirty="0" sz="2400" b="1">
                <a:latin typeface="Arial"/>
                <a:cs typeface="Arial"/>
              </a:rPr>
              <a:t>thể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thỏa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mãn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được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(satisfiability)</a:t>
            </a:r>
            <a:endParaRPr sz="2400">
              <a:latin typeface="Arial"/>
              <a:cs typeface="Arial"/>
            </a:endParaRPr>
          </a:p>
          <a:p>
            <a:pPr lvl="1" marL="624840" marR="5080" indent="-250825">
              <a:lnSpc>
                <a:spcPts val="2590"/>
              </a:lnSpc>
              <a:spcBef>
                <a:spcPts val="120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1878330" algn="l"/>
              </a:tabLst>
            </a:pP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xem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phải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 </a:t>
            </a:r>
            <a:r>
              <a:rPr dirty="0" sz="2400" spc="-10">
                <a:latin typeface="Arial"/>
                <a:cs typeface="Arial"/>
              </a:rPr>
              <a:t>không?: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kiểm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tra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mô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hình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(model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checking)</a:t>
            </a:r>
            <a:endParaRPr sz="2400">
              <a:latin typeface="Arial"/>
              <a:cs typeface="Arial"/>
            </a:endParaRPr>
          </a:p>
          <a:p>
            <a:pPr marL="298450" marR="58419" indent="-285750">
              <a:lnSpc>
                <a:spcPts val="2590"/>
              </a:lnSpc>
              <a:spcBef>
                <a:spcPts val="12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ở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mức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tất</a:t>
            </a:r>
            <a:r>
              <a:rPr dirty="0" u="heavy" sz="2400" spc="-5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cả</a:t>
            </a:r>
            <a:r>
              <a:rPr dirty="0" u="heavy" sz="24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các</a:t>
            </a:r>
            <a:r>
              <a:rPr dirty="0" u="heavy" sz="24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phép</a:t>
            </a:r>
            <a:r>
              <a:rPr dirty="0" u="heavy" sz="24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diễn</a:t>
            </a:r>
            <a:r>
              <a:rPr dirty="0" u="heavy" sz="24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giải</a:t>
            </a:r>
            <a:r>
              <a:rPr dirty="0" u="none" sz="2400" spc="-20"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có</a:t>
            </a:r>
            <a:r>
              <a:rPr dirty="0" u="heavy" sz="24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4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thể</a:t>
            </a:r>
            <a:r>
              <a:rPr dirty="0" u="none" sz="2400">
                <a:latin typeface="Arial"/>
                <a:cs typeface="Arial"/>
              </a:rPr>
              <a:t>:</a:t>
            </a:r>
            <a:r>
              <a:rPr dirty="0" u="none" sz="2400" spc="-30">
                <a:latin typeface="Arial"/>
                <a:cs typeface="Arial"/>
              </a:rPr>
              <a:t> </a:t>
            </a:r>
            <a:r>
              <a:rPr dirty="0" u="none" sz="2400" b="1">
                <a:latin typeface="Arial"/>
                <a:cs typeface="Arial"/>
              </a:rPr>
              <a:t>kiểm</a:t>
            </a:r>
            <a:r>
              <a:rPr dirty="0" u="none" sz="2400" spc="-25" b="1">
                <a:latin typeface="Arial"/>
                <a:cs typeface="Arial"/>
              </a:rPr>
              <a:t> </a:t>
            </a:r>
            <a:r>
              <a:rPr dirty="0" u="none" sz="2400" b="1">
                <a:latin typeface="Arial"/>
                <a:cs typeface="Arial"/>
              </a:rPr>
              <a:t>tra</a:t>
            </a:r>
            <a:r>
              <a:rPr dirty="0" u="none" sz="2400" spc="-30" b="1">
                <a:latin typeface="Arial"/>
                <a:cs typeface="Arial"/>
              </a:rPr>
              <a:t> </a:t>
            </a:r>
            <a:r>
              <a:rPr dirty="0" u="none" sz="2400" b="1">
                <a:latin typeface="Arial"/>
                <a:cs typeface="Arial"/>
              </a:rPr>
              <a:t>tính</a:t>
            </a:r>
            <a:r>
              <a:rPr dirty="0" u="none" sz="2400" spc="-35" b="1">
                <a:latin typeface="Arial"/>
                <a:cs typeface="Arial"/>
              </a:rPr>
              <a:t> </a:t>
            </a:r>
            <a:r>
              <a:rPr dirty="0" u="none" sz="2400" b="1">
                <a:latin typeface="Arial"/>
                <a:cs typeface="Arial"/>
              </a:rPr>
              <a:t>đúng</a:t>
            </a:r>
            <a:r>
              <a:rPr dirty="0" u="none" sz="2400" spc="-45" b="1">
                <a:latin typeface="Arial"/>
                <a:cs typeface="Arial"/>
              </a:rPr>
              <a:t> </a:t>
            </a:r>
            <a:r>
              <a:rPr dirty="0" u="none" sz="2400" b="1">
                <a:latin typeface="Arial"/>
                <a:cs typeface="Arial"/>
              </a:rPr>
              <a:t>đắn</a:t>
            </a:r>
            <a:r>
              <a:rPr dirty="0" u="none" sz="2400" spc="-30" b="1">
                <a:latin typeface="Arial"/>
                <a:cs typeface="Arial"/>
              </a:rPr>
              <a:t> </a:t>
            </a:r>
            <a:r>
              <a:rPr dirty="0" u="none" sz="2400" b="1">
                <a:latin typeface="Arial"/>
                <a:cs typeface="Arial"/>
              </a:rPr>
              <a:t>(validity</a:t>
            </a:r>
            <a:r>
              <a:rPr dirty="0" u="none" sz="2400" spc="-25" b="1">
                <a:latin typeface="Arial"/>
                <a:cs typeface="Arial"/>
              </a:rPr>
              <a:t> </a:t>
            </a:r>
            <a:r>
              <a:rPr dirty="0" u="none" sz="2400" spc="-10" b="1">
                <a:latin typeface="Arial"/>
                <a:cs typeface="Arial"/>
              </a:rPr>
              <a:t>checking)</a:t>
            </a:r>
            <a:endParaRPr sz="2400">
              <a:latin typeface="Arial"/>
              <a:cs typeface="Arial"/>
            </a:endParaRPr>
          </a:p>
          <a:p>
            <a:pPr marL="298450" marR="1230630" indent="-285750">
              <a:lnSpc>
                <a:spcPts val="2590"/>
              </a:lnSpc>
              <a:spcBef>
                <a:spcPts val="12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Logics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are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sound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 b="1">
                <a:latin typeface="Arial"/>
                <a:cs typeface="Arial"/>
              </a:rPr>
              <a:t>correct)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and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complete</a:t>
            </a:r>
            <a:r>
              <a:rPr dirty="0" sz="2400" spc="-10">
                <a:latin typeface="Arial"/>
                <a:cs typeface="Arial"/>
              </a:rPr>
              <a:t>: </a:t>
            </a:r>
            <a:r>
              <a:rPr dirty="0" sz="2400">
                <a:latin typeface="Arial"/>
                <a:cs typeface="Arial"/>
              </a:rPr>
              <a:t>provability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corresponds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</a:t>
            </a:r>
            <a:r>
              <a:rPr dirty="0" sz="2400" spc="-8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validity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585845" algn="l"/>
              </a:tabLst>
            </a:pP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200" spc="-2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Cú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pháp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5140" y="1359661"/>
            <a:ext cx="8110220" cy="332168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406400" marR="269240" indent="-34290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06400" algn="l"/>
              </a:tabLst>
            </a:pP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(propositional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đơn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giản nhất</a:t>
            </a:r>
            <a:endParaRPr sz="2400">
              <a:latin typeface="Arial"/>
              <a:cs typeface="Arial"/>
            </a:endParaRPr>
          </a:p>
          <a:p>
            <a:pPr marL="405765" indent="-342265">
              <a:lnSpc>
                <a:spcPct val="100000"/>
              </a:lnSpc>
              <a:spcBef>
                <a:spcPts val="20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405765" algn="l"/>
              </a:tabLst>
            </a:pPr>
            <a:r>
              <a:rPr dirty="0" sz="2400" b="1">
                <a:latin typeface="Arial"/>
                <a:cs typeface="Arial"/>
              </a:rPr>
              <a:t>Biểu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thức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định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đề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(propositional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formula)</a:t>
            </a:r>
            <a:endParaRPr sz="2400">
              <a:latin typeface="Arial"/>
              <a:cs typeface="Arial"/>
            </a:endParaRPr>
          </a:p>
          <a:p>
            <a:pPr lvl="1" marL="732790" indent="-325120">
              <a:lnSpc>
                <a:spcPct val="100000"/>
              </a:lnSpc>
              <a:spcBef>
                <a:spcPts val="944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32790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ký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hiệu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sz="2200">
                <a:latin typeface="Arial"/>
                <a:cs typeface="Arial"/>
              </a:rPr>
              <a:t>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2</a:t>
            </a:r>
            <a:r>
              <a:rPr dirty="0" sz="2200">
                <a:latin typeface="Arial"/>
                <a:cs typeface="Arial"/>
              </a:rPr>
              <a:t>,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…)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(định</a:t>
            </a:r>
            <a:r>
              <a:rPr dirty="0" sz="2200" spc="-25">
                <a:latin typeface="Arial"/>
                <a:cs typeface="Arial"/>
              </a:rPr>
              <a:t> đề)</a:t>
            </a:r>
            <a:endParaRPr sz="2200">
              <a:latin typeface="Arial"/>
              <a:cs typeface="Arial"/>
            </a:endParaRPr>
          </a:p>
          <a:p>
            <a:pPr lvl="1" marL="732790" marR="43180" indent="-325755">
              <a:lnSpc>
                <a:spcPts val="2380"/>
              </a:lnSpc>
              <a:spcBef>
                <a:spcPts val="123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32790" algn="l"/>
              </a:tabLst>
            </a:pP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giá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trị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hằng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logic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đúng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(true)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sai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(false)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biểu thức</a:t>
            </a:r>
            <a:endParaRPr sz="2200">
              <a:latin typeface="Arial"/>
              <a:cs typeface="Arial"/>
            </a:endParaRPr>
          </a:p>
          <a:p>
            <a:pPr lvl="1" marL="732790" marR="417195" indent="-325755">
              <a:lnSpc>
                <a:spcPts val="2380"/>
              </a:lnSpc>
              <a:spcBef>
                <a:spcPts val="119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32790" algn="l"/>
              </a:tabLst>
            </a:pP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baseline="-21072" sz="2175" spc="254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thức,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thì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</a:t>
            </a:r>
            <a:r>
              <a:rPr dirty="0" sz="2200">
                <a:latin typeface="Symbol"/>
                <a:cs typeface="Symbol"/>
              </a:rPr>
              <a:t>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cũng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thức </a:t>
            </a:r>
            <a:r>
              <a:rPr dirty="0" sz="2200">
                <a:latin typeface="Arial"/>
                <a:cs typeface="Arial"/>
              </a:rPr>
              <a:t>(Phép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phủ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định</a:t>
            </a:r>
            <a:r>
              <a:rPr dirty="0" sz="2200" spc="-2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585845" algn="l"/>
              </a:tabLst>
            </a:pP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200" spc="-2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Cú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pháp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10540" y="1229270"/>
            <a:ext cx="7574280" cy="1732914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380365" indent="-342265">
              <a:lnSpc>
                <a:spcPct val="100000"/>
              </a:lnSpc>
              <a:spcBef>
                <a:spcPts val="11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80365" algn="l"/>
              </a:tabLst>
            </a:pPr>
            <a:r>
              <a:rPr dirty="0" sz="2400" b="1">
                <a:latin typeface="Arial"/>
                <a:cs typeface="Arial"/>
              </a:rPr>
              <a:t>Biểu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thức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định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đề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(propositional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formula)…</a:t>
            </a:r>
            <a:endParaRPr sz="2400">
              <a:latin typeface="Arial"/>
              <a:cs typeface="Arial"/>
            </a:endParaRPr>
          </a:p>
          <a:p>
            <a:pPr lvl="1" marL="707390" marR="30480" indent="-325755">
              <a:lnSpc>
                <a:spcPts val="2380"/>
              </a:lnSpc>
              <a:spcBef>
                <a:spcPts val="124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07390" algn="l"/>
                <a:tab pos="2028825" algn="l"/>
              </a:tabLst>
            </a:pP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baseline="-21072" sz="2175" spc="2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2</a:t>
            </a:r>
            <a:r>
              <a:rPr dirty="0" baseline="-21072" sz="2175" spc="2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thức,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thì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baseline="-21072" sz="2175" spc="277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</a:t>
            </a:r>
            <a:r>
              <a:rPr dirty="0" sz="2200" spc="35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2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cũng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một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thức</a:t>
            </a:r>
            <a:r>
              <a:rPr dirty="0" sz="2200">
                <a:latin typeface="Arial"/>
                <a:cs typeface="Arial"/>
              </a:rPr>
              <a:t>	(Phép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kết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hợp</a:t>
            </a:r>
            <a:r>
              <a:rPr dirty="0" sz="2200" spc="-1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/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 b="1">
                <a:latin typeface="Arial"/>
                <a:cs typeface="Arial"/>
              </a:rPr>
              <a:t>và</a:t>
            </a:r>
            <a:r>
              <a:rPr dirty="0" sz="2200" spc="-25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lvl="1" marL="707390" indent="-325120">
              <a:lnSpc>
                <a:spcPct val="100000"/>
              </a:lnSpc>
              <a:spcBef>
                <a:spcPts val="894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707390" algn="l"/>
              </a:tabLst>
            </a:pP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baseline="-21072" sz="2175" spc="2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2</a:t>
            </a:r>
            <a:r>
              <a:rPr dirty="0" baseline="-21072" sz="2175" spc="2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thức,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thì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baseline="-21072" sz="2175" spc="284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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2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cũng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một</a:t>
            </a:r>
            <a:endParaRPr sz="22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293750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54963" y="2784144"/>
            <a:ext cx="7352030" cy="199136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363220">
              <a:lnSpc>
                <a:spcPct val="100000"/>
              </a:lnSpc>
              <a:spcBef>
                <a:spcPts val="1035"/>
              </a:spcBef>
            </a:pP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(Phép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tuyển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/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hoặc</a:t>
            </a:r>
            <a:r>
              <a:rPr dirty="0" sz="2200" spc="-1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63220" marR="43815" indent="-325755">
              <a:lnSpc>
                <a:spcPts val="2380"/>
              </a:lnSpc>
              <a:spcBef>
                <a:spcPts val="123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63220" algn="l"/>
              </a:tabLst>
            </a:pP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baseline="-21072" sz="2175" spc="277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2</a:t>
            </a:r>
            <a:r>
              <a:rPr dirty="0" baseline="-21072" sz="2175" spc="2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thức,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thì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baseline="-21072" sz="2175" spc="284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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2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cũng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một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(Phép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suy</a:t>
            </a:r>
            <a:r>
              <a:rPr dirty="0" sz="2200" spc="-25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ra</a:t>
            </a:r>
            <a:r>
              <a:rPr dirty="0" sz="2200" spc="-35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/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kéo</a:t>
            </a:r>
            <a:r>
              <a:rPr dirty="0" sz="2200" spc="-2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theo</a:t>
            </a:r>
            <a:r>
              <a:rPr dirty="0" sz="2200" spc="-1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363220" marR="30480" indent="-325755">
              <a:lnSpc>
                <a:spcPts val="2380"/>
              </a:lnSpc>
              <a:spcBef>
                <a:spcPts val="119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63220" algn="l"/>
              </a:tabLst>
            </a:pPr>
            <a:r>
              <a:rPr dirty="0" sz="2200">
                <a:latin typeface="Arial"/>
                <a:cs typeface="Arial"/>
              </a:rPr>
              <a:t>Nếu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baseline="-21072" sz="2175" spc="27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2</a:t>
            </a:r>
            <a:r>
              <a:rPr dirty="0" baseline="-21072" sz="2175" spc="277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thức,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thì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(S</a:t>
            </a:r>
            <a:r>
              <a:rPr dirty="0" baseline="-21072" sz="2175">
                <a:latin typeface="Arial"/>
                <a:cs typeface="Arial"/>
              </a:rPr>
              <a:t>1</a:t>
            </a:r>
            <a:r>
              <a:rPr dirty="0" baseline="-21072" sz="2175" spc="284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</a:t>
            </a:r>
            <a:r>
              <a:rPr dirty="0" sz="2200" spc="40">
                <a:latin typeface="Times New Roman"/>
                <a:cs typeface="Times New Roman"/>
              </a:rPr>
              <a:t> </a:t>
            </a:r>
            <a:r>
              <a:rPr dirty="0" sz="2200">
                <a:latin typeface="Arial"/>
                <a:cs typeface="Arial"/>
              </a:rPr>
              <a:t>S</a:t>
            </a:r>
            <a:r>
              <a:rPr dirty="0" baseline="-21072" sz="2175">
                <a:latin typeface="Arial"/>
                <a:cs typeface="Arial"/>
              </a:rPr>
              <a:t>2</a:t>
            </a:r>
            <a:r>
              <a:rPr dirty="0" sz="2200">
                <a:latin typeface="Arial"/>
                <a:cs typeface="Arial"/>
              </a:rPr>
              <a:t>)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cũng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một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(Phép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tương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spc="-10" b="1">
                <a:latin typeface="Arial"/>
                <a:cs typeface="Arial"/>
              </a:rPr>
              <a:t>đương</a:t>
            </a:r>
            <a:r>
              <a:rPr dirty="0" sz="2200" spc="-10"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80363" y="4868672"/>
            <a:ext cx="6182995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37820" indent="-325120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37820" algn="l"/>
              </a:tabLst>
            </a:pP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gì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dạng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trên)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thức</a:t>
            </a:r>
            <a:endParaRPr sz="22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6141720" algn="l"/>
              </a:tabLst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Cú</a:t>
            </a:r>
            <a:r>
              <a:rPr dirty="0" u="none" sz="4200" spc="-229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pháp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17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r>
              <a:rPr dirty="0" u="none" sz="4200" spc="-17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43837"/>
            <a:ext cx="4480560" cy="4842510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-50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-50"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-5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-2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-10">
                <a:latin typeface="Arial"/>
                <a:cs typeface="Arial"/>
              </a:rPr>
              <a:t>false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 spc="-25">
                <a:latin typeface="Symbol"/>
                <a:cs typeface="Symbol"/>
              </a:rPr>
              <a:t></a:t>
            </a:r>
            <a:r>
              <a:rPr dirty="0" sz="2400" spc="-25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</a:t>
            </a:r>
            <a:r>
              <a:rPr dirty="0" sz="2400">
                <a:latin typeface="Arial"/>
                <a:cs typeface="Arial"/>
              </a:rPr>
              <a:t>p)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30">
                <a:latin typeface="Times New Roman"/>
                <a:cs typeface="Times New Roman"/>
              </a:rPr>
              <a:t> </a:t>
            </a:r>
            <a:r>
              <a:rPr dirty="0" sz="2400" spc="-20">
                <a:latin typeface="Arial"/>
                <a:cs typeface="Arial"/>
              </a:rPr>
              <a:t>true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Symbol"/>
                <a:cs typeface="Symbol"/>
              </a:rPr>
              <a:t></a:t>
            </a:r>
            <a:r>
              <a:rPr dirty="0" sz="2400">
                <a:latin typeface="Arial"/>
                <a:cs typeface="Arial"/>
              </a:rPr>
              <a:t>((</a:t>
            </a:r>
            <a:r>
              <a:rPr dirty="0" sz="2400">
                <a:latin typeface="Symbol"/>
                <a:cs typeface="Symbol"/>
              </a:rPr>
              <a:t></a:t>
            </a:r>
            <a:r>
              <a:rPr dirty="0" sz="2400">
                <a:latin typeface="Arial"/>
                <a:cs typeface="Arial"/>
              </a:rPr>
              <a:t>p)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</a:t>
            </a:r>
            <a:r>
              <a:rPr dirty="0" sz="2400" spc="5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Arial"/>
                <a:cs typeface="Arial"/>
              </a:rPr>
              <a:t>false)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</a:t>
            </a:r>
            <a:r>
              <a:rPr dirty="0" sz="2400">
                <a:latin typeface="Arial"/>
                <a:cs typeface="Arial"/>
              </a:rPr>
              <a:t>p)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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</a:t>
            </a:r>
            <a:r>
              <a:rPr dirty="0" sz="2400">
                <a:latin typeface="Arial"/>
                <a:cs typeface="Arial"/>
              </a:rPr>
              <a:t>((</a:t>
            </a:r>
            <a:r>
              <a:rPr dirty="0" sz="2400">
                <a:latin typeface="Symbol"/>
                <a:cs typeface="Symbol"/>
              </a:rPr>
              <a:t></a:t>
            </a:r>
            <a:r>
              <a:rPr dirty="0" sz="2400">
                <a:latin typeface="Arial"/>
                <a:cs typeface="Arial"/>
              </a:rPr>
              <a:t>p)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</a:t>
            </a:r>
            <a:r>
              <a:rPr dirty="0" sz="2400" spc="10">
                <a:latin typeface="Times New Roman"/>
                <a:cs typeface="Times New Roman"/>
              </a:rPr>
              <a:t> </a:t>
            </a:r>
            <a:r>
              <a:rPr dirty="0" sz="2400" spc="-10">
                <a:latin typeface="Arial"/>
                <a:cs typeface="Arial"/>
              </a:rPr>
              <a:t>false))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(p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(q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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r))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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(p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q)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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(p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0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Thứ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tự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ưu</a:t>
            </a: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tiên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7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7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toán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tử</a:t>
            </a: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10465"/>
            <a:ext cx="8065134" cy="3486785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2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Thứ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ưu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tiên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(từ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cao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xuống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thấp)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9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073150" algn="l"/>
              </a:tabLst>
            </a:pP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>
                <a:latin typeface="Arial"/>
                <a:cs typeface="Arial"/>
              </a:rPr>
              <a:t>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60">
                <a:latin typeface="Symbol"/>
                <a:cs typeface="Symbol"/>
              </a:rPr>
              <a:t></a:t>
            </a:r>
            <a:endParaRPr sz="2000">
              <a:latin typeface="Symbol"/>
              <a:cs typeface="Symbol"/>
            </a:endParaRPr>
          </a:p>
          <a:p>
            <a:pPr marL="354965" indent="-342265">
              <a:lnSpc>
                <a:spcPct val="100000"/>
              </a:lnSpc>
              <a:spcBef>
                <a:spcPts val="894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Sử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cặp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tự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“()”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mức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độ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ưu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tiên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9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913255" algn="l"/>
                <a:tab pos="3641725" algn="l"/>
                <a:tab pos="4900930" algn="l"/>
              </a:tabLst>
            </a:pP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q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tương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đương</a:t>
            </a:r>
            <a:r>
              <a:rPr dirty="0" sz="2000">
                <a:latin typeface="Arial"/>
                <a:cs typeface="Arial"/>
              </a:rPr>
              <a:t>	(p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q)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 spc="4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–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(q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r)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857375" algn="l"/>
                <a:tab pos="3585845" algn="l"/>
                <a:tab pos="4718685" algn="l"/>
                <a:tab pos="5000625" algn="l"/>
              </a:tabLst>
            </a:pPr>
            <a:r>
              <a:rPr dirty="0" sz="2000">
                <a:latin typeface="Symbol"/>
                <a:cs typeface="Symbol"/>
              </a:rPr>
              <a:t>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Arial"/>
                <a:cs typeface="Arial"/>
              </a:rPr>
              <a:t>q</a:t>
            </a:r>
            <a:r>
              <a:rPr dirty="0" sz="2000">
                <a:latin typeface="Arial"/>
                <a:cs typeface="Arial"/>
              </a:rPr>
              <a:t>	tương</a:t>
            </a:r>
            <a:r>
              <a:rPr dirty="0" sz="2000" spc="-8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đương</a:t>
            </a:r>
            <a:r>
              <a:rPr dirty="0" sz="2000">
                <a:latin typeface="Arial"/>
                <a:cs typeface="Arial"/>
              </a:rPr>
              <a:t>	(</a:t>
            </a:r>
            <a:r>
              <a:rPr dirty="0" sz="2000">
                <a:latin typeface="Symbol"/>
                <a:cs typeface="Symbol"/>
              </a:rPr>
              <a:t></a:t>
            </a:r>
            <a:r>
              <a:rPr dirty="0" sz="2000">
                <a:latin typeface="Arial"/>
                <a:cs typeface="Arial"/>
              </a:rPr>
              <a:t>p)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Arial"/>
                <a:cs typeface="Arial"/>
              </a:rPr>
              <a:t>q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–</a:t>
            </a:r>
            <a:r>
              <a:rPr dirty="0" sz="2000">
                <a:latin typeface="Arial"/>
                <a:cs typeface="Arial"/>
              </a:rPr>
              <a:t>	chứ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phải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</a:t>
            </a:r>
            <a:r>
              <a:rPr dirty="0" sz="2000">
                <a:latin typeface="Arial"/>
                <a:cs typeface="Arial"/>
              </a:rPr>
              <a:t>(p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q)</a:t>
            </a:r>
            <a:endParaRPr sz="2000">
              <a:latin typeface="Arial"/>
              <a:cs typeface="Arial"/>
            </a:endParaRPr>
          </a:p>
          <a:p>
            <a:pPr lvl="1" marL="681990" marR="260350" indent="-325755">
              <a:lnSpc>
                <a:spcPts val="2160"/>
              </a:lnSpc>
              <a:spcBef>
                <a:spcPts val="12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2192655" algn="l"/>
                <a:tab pos="2457450" algn="l"/>
                <a:tab pos="3219450" algn="l"/>
                <a:tab pos="3920490" algn="l"/>
                <a:tab pos="5696585" algn="l"/>
                <a:tab pos="6047740" algn="l"/>
              </a:tabLst>
            </a:pP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Symbol"/>
                <a:cs typeface="Symbol"/>
              </a:rPr>
              <a:t></a:t>
            </a:r>
            <a:r>
              <a:rPr dirty="0" sz="2000">
                <a:latin typeface="Arial"/>
                <a:cs typeface="Arial"/>
              </a:rPr>
              <a:t>q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tương</a:t>
            </a:r>
            <a:r>
              <a:rPr dirty="0" sz="2000" spc="-8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đương</a:t>
            </a:r>
            <a:r>
              <a:rPr dirty="0" sz="2000">
                <a:latin typeface="Arial"/>
                <a:cs typeface="Arial"/>
              </a:rPr>
              <a:t>	(p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Symbol"/>
                <a:cs typeface="Symbol"/>
              </a:rPr>
              <a:t></a:t>
            </a:r>
            <a:r>
              <a:rPr dirty="0" sz="2000">
                <a:latin typeface="Arial"/>
                <a:cs typeface="Arial"/>
              </a:rPr>
              <a:t>q))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Arial"/>
                <a:cs typeface="Arial"/>
              </a:rPr>
              <a:t>r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–</a:t>
            </a:r>
            <a:r>
              <a:rPr dirty="0" sz="2000">
                <a:latin typeface="Arial"/>
                <a:cs typeface="Arial"/>
              </a:rPr>
              <a:t>	chứ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phải </a:t>
            </a:r>
            <a:r>
              <a:rPr dirty="0" sz="2000">
                <a:latin typeface="Arial"/>
                <a:cs typeface="Arial"/>
              </a:rPr>
              <a:t>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Symbol"/>
                <a:cs typeface="Symbol"/>
              </a:rPr>
              <a:t></a:t>
            </a:r>
            <a:r>
              <a:rPr dirty="0" sz="2000">
                <a:latin typeface="Arial"/>
                <a:cs typeface="Arial"/>
              </a:rPr>
              <a:t>(q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r))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0">
                <a:latin typeface="Arial"/>
                <a:cs typeface="Arial"/>
              </a:rPr>
              <a:t>hoặc</a:t>
            </a:r>
            <a:r>
              <a:rPr dirty="0" sz="2000">
                <a:latin typeface="Arial"/>
                <a:cs typeface="Arial"/>
              </a:rPr>
              <a:t>	p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((</a:t>
            </a:r>
            <a:r>
              <a:rPr dirty="0" sz="2000">
                <a:latin typeface="Symbol"/>
                <a:cs typeface="Symbol"/>
              </a:rPr>
              <a:t></a:t>
            </a:r>
            <a:r>
              <a:rPr dirty="0" sz="2000">
                <a:latin typeface="Arial"/>
                <a:cs typeface="Arial"/>
              </a:rPr>
              <a:t>q)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r)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585845" algn="l"/>
              </a:tabLst>
            </a:pP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200" spc="-2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Ngữ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ngh</a:t>
            </a:r>
            <a:r>
              <a:rPr dirty="0" u="none" sz="4200" spc="-90" b="0">
                <a:solidFill>
                  <a:srgbClr val="006533"/>
                </a:solidFill>
                <a:latin typeface="Georgia"/>
                <a:cs typeface="Georgia"/>
              </a:rPr>
              <a:t>ĩ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a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0540" y="1323085"/>
            <a:ext cx="7767320" cy="275653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306070" marR="204470" indent="-268605">
              <a:lnSpc>
                <a:spcPts val="2300"/>
              </a:lnSpc>
              <a:spcBef>
                <a:spcPts val="6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7340" algn="l"/>
              </a:tabLst>
            </a:pP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(model)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trị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đúng/sai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  <a:p>
            <a:pPr lvl="1" marL="634365" marR="55880" indent="-269875">
              <a:lnSpc>
                <a:spcPct val="80000"/>
              </a:lnSpc>
              <a:spcBef>
                <a:spcPts val="122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34365" algn="l"/>
                <a:tab pos="1597660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r>
              <a:rPr dirty="0" sz="2400">
                <a:latin typeface="Arial"/>
                <a:cs typeface="Arial"/>
              </a:rPr>
              <a:t>	Với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3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baseline="-20833" sz="2400">
                <a:latin typeface="Arial"/>
                <a:cs typeface="Arial"/>
              </a:rPr>
              <a:t>1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baseline="-20833" sz="2400">
                <a:latin typeface="Arial"/>
                <a:cs typeface="Arial"/>
              </a:rPr>
              <a:t>2</a:t>
            </a:r>
            <a:r>
              <a:rPr dirty="0" baseline="-20833" sz="2400" spc="292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baseline="-20833" sz="2400">
                <a:latin typeface="Arial"/>
                <a:cs typeface="Arial"/>
              </a:rPr>
              <a:t>3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lấy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baseline="-20833" sz="2400">
                <a:latin typeface="Arial"/>
                <a:cs typeface="Arial"/>
              </a:rPr>
              <a:t>1</a:t>
            </a:r>
            <a:r>
              <a:rPr dirty="0" baseline="-20833" sz="2400" spc="25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sau:</a:t>
            </a:r>
            <a:endParaRPr sz="2400">
              <a:latin typeface="Arial"/>
              <a:cs typeface="Arial"/>
            </a:endParaRPr>
          </a:p>
          <a:p>
            <a:pPr marL="1475105">
              <a:lnSpc>
                <a:spcPct val="100000"/>
              </a:lnSpc>
              <a:spcBef>
                <a:spcPts val="630"/>
              </a:spcBef>
            </a:pPr>
            <a:r>
              <a:rPr dirty="0" sz="2400">
                <a:latin typeface="Arial"/>
                <a:cs typeface="Arial"/>
              </a:rPr>
              <a:t>m</a:t>
            </a:r>
            <a:r>
              <a:rPr dirty="0" baseline="-20833" sz="2400">
                <a:latin typeface="Arial"/>
                <a:cs typeface="Arial"/>
              </a:rPr>
              <a:t>1</a:t>
            </a:r>
            <a:r>
              <a:rPr dirty="0" sz="2400">
                <a:latin typeface="Symbol"/>
                <a:cs typeface="Symbol"/>
              </a:rPr>
              <a:t></a:t>
            </a:r>
            <a:r>
              <a:rPr dirty="0" sz="2400" spc="-10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(S</a:t>
            </a:r>
            <a:r>
              <a:rPr dirty="0" baseline="-20833" sz="2400">
                <a:latin typeface="Arial"/>
                <a:cs typeface="Arial"/>
              </a:rPr>
              <a:t>1</a:t>
            </a:r>
            <a:r>
              <a:rPr dirty="0" sz="2400">
                <a:latin typeface="Arial"/>
                <a:cs typeface="Arial"/>
              </a:rPr>
              <a:t>=sai,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</a:t>
            </a:r>
            <a:r>
              <a:rPr dirty="0" baseline="-20833" sz="2400">
                <a:latin typeface="Arial"/>
                <a:cs typeface="Arial"/>
              </a:rPr>
              <a:t>2</a:t>
            </a:r>
            <a:r>
              <a:rPr dirty="0" sz="2400">
                <a:latin typeface="Arial"/>
                <a:cs typeface="Arial"/>
              </a:rPr>
              <a:t>=đúng,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S</a:t>
            </a:r>
            <a:r>
              <a:rPr dirty="0" baseline="-20833" sz="2400" spc="-15">
                <a:latin typeface="Arial"/>
                <a:cs typeface="Arial"/>
              </a:rPr>
              <a:t>3</a:t>
            </a:r>
            <a:r>
              <a:rPr dirty="0" sz="2400" spc="-10">
                <a:latin typeface="Arial"/>
                <a:cs typeface="Arial"/>
              </a:rPr>
              <a:t>=sai)</a:t>
            </a:r>
            <a:endParaRPr sz="2400">
              <a:latin typeface="Arial"/>
              <a:cs typeface="Arial"/>
            </a:endParaRPr>
          </a:p>
          <a:p>
            <a:pPr marL="306070" marR="17780" indent="-268605">
              <a:lnSpc>
                <a:spcPct val="80000"/>
              </a:lnSpc>
              <a:spcBef>
                <a:spcPts val="23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7340" algn="l"/>
              </a:tabLst>
            </a:pP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3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chỉ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8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mô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thể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585845" algn="l"/>
              </a:tabLst>
            </a:pP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200" spc="-2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Ngữ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ngh</a:t>
            </a:r>
            <a:r>
              <a:rPr dirty="0" u="none" sz="4200" spc="-90" b="0">
                <a:solidFill>
                  <a:srgbClr val="006533"/>
                </a:solidFill>
                <a:latin typeface="Georgia"/>
                <a:cs typeface="Georgia"/>
              </a:rPr>
              <a:t>ĩ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a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23085"/>
            <a:ext cx="806386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tắc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để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đánh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giá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805687" y="1615694"/>
            <a:ext cx="7633334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chân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(đúng/sai)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mệnh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hình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780287" y="1795718"/>
            <a:ext cx="6697345" cy="2395220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985"/>
              </a:spcBef>
            </a:pPr>
            <a:r>
              <a:rPr dirty="0" sz="2400" i="1">
                <a:latin typeface="Arial"/>
                <a:cs typeface="Arial"/>
              </a:rPr>
              <a:t>m</a:t>
            </a:r>
            <a:r>
              <a:rPr dirty="0" sz="2400" spc="-30" i="1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  <a:p>
            <a:pPr marL="111125">
              <a:lnSpc>
                <a:spcPct val="100000"/>
              </a:lnSpc>
              <a:spcBef>
                <a:spcPts val="735"/>
              </a:spcBef>
              <a:tabLst>
                <a:tab pos="682625" algn="l"/>
              </a:tabLst>
            </a:pP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>
                <a:latin typeface="Arial"/>
                <a:cs typeface="Arial"/>
              </a:rPr>
              <a:t>S</a:t>
            </a:r>
            <a:r>
              <a:rPr dirty="0" baseline="-21367" sz="1950" spc="-37">
                <a:latin typeface="Arial"/>
                <a:cs typeface="Arial"/>
              </a:rPr>
              <a:t>1</a:t>
            </a:r>
            <a:r>
              <a:rPr dirty="0" baseline="-21367" sz="195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24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sai</a:t>
            </a:r>
            <a:endParaRPr sz="2000">
              <a:latin typeface="Arial"/>
              <a:cs typeface="Arial"/>
            </a:endParaRPr>
          </a:p>
          <a:p>
            <a:pPr marL="111125" marR="30480">
              <a:lnSpc>
                <a:spcPct val="130000"/>
              </a:lnSpc>
              <a:tabLst>
                <a:tab pos="1068705" algn="l"/>
                <a:tab pos="1167765" algn="l"/>
                <a:tab pos="3636645" algn="l"/>
                <a:tab pos="3733800" algn="l"/>
              </a:tabLst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27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S</a:t>
            </a:r>
            <a:r>
              <a:rPr dirty="0" baseline="-21367" sz="1950" spc="-37">
                <a:latin typeface="Arial"/>
                <a:cs typeface="Arial"/>
              </a:rPr>
              <a:t>2</a:t>
            </a:r>
            <a:r>
              <a:rPr dirty="0" baseline="-21367" sz="195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khi</a:t>
            </a:r>
            <a:r>
              <a:rPr dirty="0" sz="2000">
                <a:latin typeface="Arial"/>
                <a:cs typeface="Arial"/>
              </a:rPr>
              <a:t>	S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và</a:t>
            </a:r>
            <a:r>
              <a:rPr dirty="0" u="none" sz="2000" spc="-3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S</a:t>
            </a:r>
            <a:r>
              <a:rPr dirty="0" u="none" baseline="-21367" sz="1950">
                <a:latin typeface="Arial"/>
                <a:cs typeface="Arial"/>
              </a:rPr>
              <a:t>2</a:t>
            </a:r>
            <a:r>
              <a:rPr dirty="0" u="none" baseline="-21367" sz="1950" spc="247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20">
                <a:latin typeface="Arial"/>
                <a:cs typeface="Arial"/>
              </a:rPr>
              <a:t> đúng</a:t>
            </a:r>
            <a:r>
              <a:rPr dirty="0" u="none" sz="2000" spc="50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S</a:t>
            </a:r>
            <a:r>
              <a:rPr dirty="0" u="none" baseline="-21367" sz="1950">
                <a:latin typeface="Arial"/>
                <a:cs typeface="Arial"/>
              </a:rPr>
              <a:t>1</a:t>
            </a:r>
            <a:r>
              <a:rPr dirty="0" u="none" baseline="-21367" sz="1950" spc="270">
                <a:latin typeface="Arial"/>
                <a:cs typeface="Arial"/>
              </a:rPr>
              <a:t> </a:t>
            </a:r>
            <a:r>
              <a:rPr dirty="0" u="none" sz="2000">
                <a:latin typeface="Symbol"/>
                <a:cs typeface="Symbol"/>
              </a:rPr>
              <a:t></a:t>
            </a:r>
            <a:r>
              <a:rPr dirty="0" u="none" sz="2000" spc="40">
                <a:latin typeface="Times New Roman"/>
                <a:cs typeface="Times New Roman"/>
              </a:rPr>
              <a:t> </a:t>
            </a:r>
            <a:r>
              <a:rPr dirty="0" u="none" sz="2000" spc="-25">
                <a:latin typeface="Arial"/>
                <a:cs typeface="Arial"/>
              </a:rPr>
              <a:t>S</a:t>
            </a:r>
            <a:r>
              <a:rPr dirty="0" u="none" baseline="-21367" sz="1950" spc="-37">
                <a:latin typeface="Arial"/>
                <a:cs typeface="Arial"/>
              </a:rPr>
              <a:t>2</a:t>
            </a:r>
            <a:r>
              <a:rPr dirty="0" u="none" baseline="-21367" sz="1950">
                <a:latin typeface="Arial"/>
                <a:cs typeface="Arial"/>
              </a:rPr>
              <a:t>	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đúng,</a:t>
            </a:r>
            <a:r>
              <a:rPr dirty="0" u="none" sz="2000" spc="-3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khi</a:t>
            </a:r>
            <a:r>
              <a:rPr dirty="0" u="none" sz="2000" spc="-2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và</a:t>
            </a:r>
            <a:r>
              <a:rPr dirty="0" u="none" sz="2000" spc="-4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chỉ</a:t>
            </a:r>
            <a:r>
              <a:rPr dirty="0" u="none" sz="2000" spc="-25">
                <a:latin typeface="Arial"/>
                <a:cs typeface="Arial"/>
              </a:rPr>
              <a:t> khi</a:t>
            </a:r>
            <a:r>
              <a:rPr dirty="0" u="none" sz="2000">
                <a:latin typeface="Arial"/>
                <a:cs typeface="Arial"/>
              </a:rPr>
              <a:t>	S</a:t>
            </a:r>
            <a:r>
              <a:rPr dirty="0" u="none" baseline="-21367" sz="1950">
                <a:latin typeface="Arial"/>
                <a:cs typeface="Arial"/>
              </a:rPr>
              <a:t>1</a:t>
            </a:r>
            <a:r>
              <a:rPr dirty="0" u="none" baseline="-21367" sz="1950" spc="232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2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đúng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hoặc</a:t>
            </a:r>
            <a:r>
              <a:rPr dirty="0" u="none" sz="2000" spc="-2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S</a:t>
            </a:r>
            <a:r>
              <a:rPr dirty="0" u="none" baseline="-21367" sz="1950">
                <a:latin typeface="Arial"/>
                <a:cs typeface="Arial"/>
              </a:rPr>
              <a:t>2</a:t>
            </a:r>
            <a:r>
              <a:rPr dirty="0" u="none" baseline="-21367" sz="1950" spc="24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 spc="-20">
                <a:latin typeface="Arial"/>
                <a:cs typeface="Arial"/>
              </a:rPr>
              <a:t>đúng </a:t>
            </a:r>
            <a:r>
              <a:rPr dirty="0" u="none" sz="2000">
                <a:latin typeface="Arial"/>
                <a:cs typeface="Arial"/>
              </a:rPr>
              <a:t>S</a:t>
            </a:r>
            <a:r>
              <a:rPr dirty="0" u="none" baseline="-21367" sz="1950">
                <a:latin typeface="Arial"/>
                <a:cs typeface="Arial"/>
              </a:rPr>
              <a:t>1</a:t>
            </a:r>
            <a:r>
              <a:rPr dirty="0" u="none" baseline="-21367" sz="1950" spc="254">
                <a:latin typeface="Arial"/>
                <a:cs typeface="Arial"/>
              </a:rPr>
              <a:t> </a:t>
            </a:r>
            <a:r>
              <a:rPr dirty="0" u="none" sz="2000">
                <a:latin typeface="Symbol"/>
                <a:cs typeface="Symbol"/>
              </a:rPr>
              <a:t></a:t>
            </a:r>
            <a:r>
              <a:rPr dirty="0" u="none" sz="2000" spc="35">
                <a:latin typeface="Times New Roman"/>
                <a:cs typeface="Times New Roman"/>
              </a:rPr>
              <a:t> </a:t>
            </a:r>
            <a:r>
              <a:rPr dirty="0" u="none" sz="2000" spc="-25">
                <a:latin typeface="Arial"/>
                <a:cs typeface="Arial"/>
              </a:rPr>
              <a:t>S</a:t>
            </a:r>
            <a:r>
              <a:rPr dirty="0" u="none" baseline="-21367" sz="1950" spc="-37">
                <a:latin typeface="Arial"/>
                <a:cs typeface="Arial"/>
              </a:rPr>
              <a:t>2</a:t>
            </a:r>
            <a:r>
              <a:rPr dirty="0" u="none" baseline="-21367" sz="1950">
                <a:latin typeface="Arial"/>
                <a:cs typeface="Arial"/>
              </a:rPr>
              <a:t>		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đúng,</a:t>
            </a:r>
            <a:r>
              <a:rPr dirty="0" u="none" sz="2000" spc="-3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khi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và</a:t>
            </a:r>
            <a:r>
              <a:rPr dirty="0" u="none" sz="2000" spc="-4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chỉ</a:t>
            </a:r>
            <a:r>
              <a:rPr dirty="0" u="none" sz="2000" spc="-25">
                <a:latin typeface="Arial"/>
                <a:cs typeface="Arial"/>
              </a:rPr>
              <a:t> khi</a:t>
            </a:r>
            <a:r>
              <a:rPr dirty="0" u="none" sz="2000">
                <a:latin typeface="Arial"/>
                <a:cs typeface="Arial"/>
              </a:rPr>
              <a:t>		S</a:t>
            </a:r>
            <a:r>
              <a:rPr dirty="0" u="none" baseline="-21367" sz="1950">
                <a:latin typeface="Arial"/>
                <a:cs typeface="Arial"/>
              </a:rPr>
              <a:t>1</a:t>
            </a:r>
            <a:r>
              <a:rPr dirty="0" u="none" baseline="-21367" sz="1950" spc="247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2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sai</a:t>
            </a:r>
            <a:r>
              <a:rPr dirty="0" u="none" sz="2000" spc="-2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hoặc</a:t>
            </a:r>
            <a:r>
              <a:rPr dirty="0" u="none" sz="2000" spc="-2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S</a:t>
            </a:r>
            <a:r>
              <a:rPr dirty="0" u="none" baseline="-21367" sz="1950">
                <a:latin typeface="Arial"/>
                <a:cs typeface="Arial"/>
              </a:rPr>
              <a:t>2</a:t>
            </a:r>
            <a:r>
              <a:rPr dirty="0" u="none" baseline="-21367" sz="1950" spc="254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20">
                <a:latin typeface="Arial"/>
                <a:cs typeface="Arial"/>
              </a:rPr>
              <a:t> đúng</a:t>
            </a:r>
            <a:endParaRPr sz="2000">
              <a:latin typeface="Arial"/>
              <a:cs typeface="Arial"/>
            </a:endParaRPr>
          </a:p>
          <a:p>
            <a:pPr marL="1170940">
              <a:lnSpc>
                <a:spcPts val="2395"/>
              </a:lnSpc>
              <a:tabLst>
                <a:tab pos="3497579" algn="l"/>
              </a:tabLst>
            </a:pP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sai,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khi</a:t>
            </a:r>
            <a:r>
              <a:rPr dirty="0" sz="2000">
                <a:latin typeface="Arial"/>
                <a:cs typeface="Arial"/>
              </a:rPr>
              <a:t>	S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2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baseline="-21367" sz="1950" spc="-7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sai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510540" y="4257556"/>
            <a:ext cx="8006715" cy="161671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0365">
              <a:lnSpc>
                <a:spcPct val="100000"/>
              </a:lnSpc>
              <a:spcBef>
                <a:spcPts val="95"/>
              </a:spcBef>
              <a:tabLst>
                <a:tab pos="1450975" algn="l"/>
                <a:tab pos="4018915" algn="l"/>
              </a:tabLst>
            </a:pP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254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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S</a:t>
            </a:r>
            <a:r>
              <a:rPr dirty="0" baseline="-21367" sz="1950" spc="-37">
                <a:latin typeface="Arial"/>
                <a:cs typeface="Arial"/>
              </a:rPr>
              <a:t>2</a:t>
            </a:r>
            <a:r>
              <a:rPr dirty="0" baseline="-21367" sz="195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25">
                <a:latin typeface="Arial"/>
                <a:cs typeface="Arial"/>
              </a:rPr>
              <a:t> khi</a:t>
            </a:r>
            <a:r>
              <a:rPr dirty="0" sz="2000">
                <a:latin typeface="Arial"/>
                <a:cs typeface="Arial"/>
              </a:rPr>
              <a:t>	S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baseline="-21367" sz="1950" spc="232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232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85"/>
              </a:spcBef>
            </a:pPr>
            <a:endParaRPr sz="2000">
              <a:latin typeface="Arial"/>
              <a:cs typeface="Arial"/>
            </a:endParaRPr>
          </a:p>
          <a:p>
            <a:pPr marL="306070" marR="30480" indent="-268605">
              <a:lnSpc>
                <a:spcPct val="8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307340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dụ: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baseline="-20833" sz="2400" spc="27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trên,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của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là:</a:t>
            </a:r>
            <a:endParaRPr sz="2400">
              <a:latin typeface="Arial"/>
              <a:cs typeface="Arial"/>
            </a:endParaRPr>
          </a:p>
          <a:p>
            <a:pPr marL="668655">
              <a:lnSpc>
                <a:spcPct val="100000"/>
              </a:lnSpc>
              <a:spcBef>
                <a:spcPts val="735"/>
              </a:spcBef>
              <a:tabLst>
                <a:tab pos="5179060" algn="l"/>
              </a:tabLst>
            </a:pPr>
            <a:r>
              <a:rPr dirty="0" sz="2000">
                <a:latin typeface="Symbol"/>
                <a:cs typeface="Symbol"/>
              </a:rPr>
              <a:t>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1</a:t>
            </a:r>
            <a:r>
              <a:rPr dirty="0" baseline="-21367" sz="195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(S</a:t>
            </a:r>
            <a:r>
              <a:rPr dirty="0" baseline="-21367" sz="1950">
                <a:latin typeface="Arial"/>
                <a:cs typeface="Arial"/>
              </a:rPr>
              <a:t>2</a:t>
            </a:r>
            <a:r>
              <a:rPr dirty="0" baseline="-21367" sz="1950" spc="-1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 spc="-13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S</a:t>
            </a:r>
            <a:r>
              <a:rPr dirty="0" baseline="-21367" sz="1950">
                <a:latin typeface="Arial"/>
                <a:cs typeface="Arial"/>
              </a:rPr>
              <a:t>3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đúng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 i="1">
                <a:latin typeface="Arial"/>
                <a:cs typeface="Arial"/>
              </a:rPr>
              <a:t>đúng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 spc="25">
                <a:latin typeface="Times New Roman"/>
                <a:cs typeface="Times New Roman"/>
              </a:rPr>
              <a:t> </a:t>
            </a:r>
            <a:r>
              <a:rPr dirty="0" sz="2000" i="1">
                <a:latin typeface="Arial"/>
                <a:cs typeface="Arial"/>
              </a:rPr>
              <a:t>sai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=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đúng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i="1">
                <a:latin typeface="Arial"/>
                <a:cs typeface="Arial"/>
              </a:rPr>
              <a:t>đúng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=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 i="1"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9" name="object 9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Ngữ</a:t>
            </a:r>
            <a:r>
              <a:rPr dirty="0" u="none" sz="40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00" b="0">
                <a:solidFill>
                  <a:srgbClr val="006533"/>
                </a:solidFill>
                <a:latin typeface="Times New Roman"/>
                <a:cs typeface="Times New Roman"/>
              </a:rPr>
              <a:t>ngh</a:t>
            </a:r>
            <a:r>
              <a:rPr dirty="0" u="none" sz="4000" spc="-100" b="0">
                <a:solidFill>
                  <a:srgbClr val="006533"/>
                </a:solidFill>
                <a:latin typeface="Georgia"/>
                <a:cs typeface="Georgia"/>
              </a:rPr>
              <a:t>ĩ</a:t>
            </a:r>
            <a:r>
              <a:rPr dirty="0" u="none" sz="4000" spc="-100" b="0">
                <a:solidFill>
                  <a:srgbClr val="006533"/>
                </a:solidFill>
                <a:latin typeface="Times New Roman"/>
                <a:cs typeface="Times New Roman"/>
              </a:rPr>
              <a:t>a</a:t>
            </a:r>
            <a:r>
              <a:rPr dirty="0" u="none" sz="40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25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0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3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0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000" spc="-1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0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5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000" spc="-55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r>
              <a:rPr dirty="0" u="none" sz="40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0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55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0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0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356870" marR="81280" indent="-268605">
              <a:lnSpc>
                <a:spcPct val="79200"/>
              </a:lnSpc>
              <a:spcBef>
                <a:spcPts val="7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  <a:tab pos="2168525" algn="l"/>
              </a:tabLst>
            </a:pPr>
            <a:r>
              <a:rPr dirty="0"/>
              <a:t>Xét</a:t>
            </a:r>
            <a:r>
              <a:rPr dirty="0" spc="-40"/>
              <a:t> </a:t>
            </a:r>
            <a:r>
              <a:rPr dirty="0"/>
              <a:t>mô</a:t>
            </a:r>
            <a:r>
              <a:rPr dirty="0" spc="-25"/>
              <a:t> </a:t>
            </a:r>
            <a:r>
              <a:rPr dirty="0" spc="-20"/>
              <a:t>hình</a:t>
            </a:r>
            <a:r>
              <a:rPr dirty="0"/>
              <a:t>	</a:t>
            </a:r>
            <a:r>
              <a:rPr dirty="0" spc="-215" i="1">
                <a:latin typeface="Arial"/>
                <a:cs typeface="Arial"/>
              </a:rPr>
              <a:t>m</a:t>
            </a:r>
            <a:r>
              <a:rPr dirty="0" baseline="-20833" sz="2400" spc="-322" i="1">
                <a:latin typeface="Arial"/>
                <a:cs typeface="Arial"/>
              </a:rPr>
              <a:t>1</a:t>
            </a:r>
            <a:r>
              <a:rPr dirty="0" sz="2500" spc="-215" i="1">
                <a:latin typeface="DejaVu Sans Condensed"/>
                <a:cs typeface="DejaVu Sans Condensed"/>
              </a:rPr>
              <a:t>≡</a:t>
            </a:r>
            <a:r>
              <a:rPr dirty="0" sz="2500" spc="-55" i="1">
                <a:latin typeface="DejaVu Sans Condensed"/>
                <a:cs typeface="DejaVu Sans Condensed"/>
              </a:rPr>
              <a:t> </a:t>
            </a:r>
            <a:r>
              <a:rPr dirty="0" sz="2400" i="1">
                <a:latin typeface="Arial"/>
                <a:cs typeface="Arial"/>
              </a:rPr>
              <a:t>(p=đúng,</a:t>
            </a:r>
            <a:r>
              <a:rPr dirty="0" sz="2400" spc="-9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q=sai)</a:t>
            </a:r>
            <a:r>
              <a:rPr dirty="0" sz="2400"/>
              <a:t>,</a:t>
            </a:r>
            <a:r>
              <a:rPr dirty="0" sz="2400" spc="-50"/>
              <a:t> </a:t>
            </a:r>
            <a:r>
              <a:rPr dirty="0" sz="2400"/>
              <a:t>ta</a:t>
            </a:r>
            <a:r>
              <a:rPr dirty="0" sz="2400" spc="-55"/>
              <a:t> </a:t>
            </a:r>
            <a:r>
              <a:rPr dirty="0" sz="2400"/>
              <a:t>có</a:t>
            </a:r>
            <a:r>
              <a:rPr dirty="0" sz="2400" spc="-55"/>
              <a:t> </a:t>
            </a:r>
            <a:r>
              <a:rPr dirty="0" sz="2400"/>
              <a:t>ngữ</a:t>
            </a:r>
            <a:r>
              <a:rPr dirty="0" sz="2400" spc="-40"/>
              <a:t> </a:t>
            </a:r>
            <a:r>
              <a:rPr dirty="0" sz="2400"/>
              <a:t>nghĩa</a:t>
            </a:r>
            <a:r>
              <a:rPr dirty="0" sz="2400" spc="-45"/>
              <a:t> </a:t>
            </a:r>
            <a:r>
              <a:rPr dirty="0" sz="2400" spc="-20"/>
              <a:t>(giá </a:t>
            </a:r>
            <a:r>
              <a:rPr dirty="0" sz="2400" spc="-20"/>
              <a:t>	</a:t>
            </a:r>
            <a:r>
              <a:rPr dirty="0" sz="2400"/>
              <a:t>trị</a:t>
            </a:r>
            <a:r>
              <a:rPr dirty="0" sz="2400" spc="-55"/>
              <a:t> </a:t>
            </a:r>
            <a:r>
              <a:rPr dirty="0" sz="2400"/>
              <a:t>logic)</a:t>
            </a:r>
            <a:r>
              <a:rPr dirty="0" sz="2400" spc="-25"/>
              <a:t> </a:t>
            </a:r>
            <a:r>
              <a:rPr dirty="0" sz="2400"/>
              <a:t>của</a:t>
            </a:r>
            <a:r>
              <a:rPr dirty="0" sz="2400" spc="-45"/>
              <a:t> </a:t>
            </a:r>
            <a:r>
              <a:rPr dirty="0" sz="2400"/>
              <a:t>các</a:t>
            </a:r>
            <a:r>
              <a:rPr dirty="0" sz="2400" spc="-40"/>
              <a:t> </a:t>
            </a:r>
            <a:r>
              <a:rPr dirty="0" sz="2400"/>
              <a:t>biểu</a:t>
            </a:r>
            <a:r>
              <a:rPr dirty="0" sz="2400" spc="-30"/>
              <a:t> </a:t>
            </a:r>
            <a:r>
              <a:rPr dirty="0" sz="2400"/>
              <a:t>thức</a:t>
            </a:r>
            <a:r>
              <a:rPr dirty="0" sz="2400" spc="-45"/>
              <a:t> </a:t>
            </a:r>
            <a:r>
              <a:rPr dirty="0" sz="2400" spc="-25"/>
              <a:t>sau</a:t>
            </a:r>
            <a:endParaRPr sz="24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8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194435" algn="l"/>
              </a:tabLst>
            </a:pPr>
            <a:r>
              <a:rPr dirty="0" sz="2200" spc="-25">
                <a:latin typeface="Symbol"/>
                <a:cs typeface="Symbol"/>
              </a:rPr>
              <a:t></a:t>
            </a:r>
            <a:r>
              <a:rPr dirty="0" sz="2200" spc="-25">
                <a:latin typeface="Arial"/>
                <a:cs typeface="Arial"/>
              </a:rPr>
              <a:t>p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5" i="1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194435" algn="l"/>
              </a:tabLst>
            </a:pPr>
            <a:r>
              <a:rPr dirty="0" sz="2200" spc="-25">
                <a:latin typeface="Symbol"/>
                <a:cs typeface="Symbol"/>
              </a:rPr>
              <a:t></a:t>
            </a:r>
            <a:r>
              <a:rPr dirty="0" sz="2200" spc="-25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475105" algn="l"/>
              </a:tabLst>
            </a:pP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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475740" algn="l"/>
              </a:tabLst>
            </a:pP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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583055" algn="l"/>
              </a:tabLst>
            </a:pP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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 </a:t>
            </a:r>
            <a:r>
              <a:rPr dirty="0" sz="2200" spc="-25" i="1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583055" algn="l"/>
              </a:tabLst>
            </a:pPr>
            <a:r>
              <a:rPr dirty="0" sz="2200">
                <a:latin typeface="Arial"/>
                <a:cs typeface="Arial"/>
              </a:rPr>
              <a:t>q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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p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597025" algn="l"/>
              </a:tabLst>
            </a:pP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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795780" algn="l"/>
              </a:tabLst>
            </a:pPr>
            <a:r>
              <a:rPr dirty="0" sz="2200">
                <a:latin typeface="Symbol"/>
                <a:cs typeface="Symbol"/>
              </a:rPr>
              <a:t></a:t>
            </a: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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Ngữ</a:t>
            </a:r>
            <a:r>
              <a:rPr dirty="0" u="none" sz="40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00" b="0">
                <a:solidFill>
                  <a:srgbClr val="006533"/>
                </a:solidFill>
                <a:latin typeface="Times New Roman"/>
                <a:cs typeface="Times New Roman"/>
              </a:rPr>
              <a:t>ngh</a:t>
            </a:r>
            <a:r>
              <a:rPr dirty="0" u="none" sz="4000" spc="-100" b="0">
                <a:solidFill>
                  <a:srgbClr val="006533"/>
                </a:solidFill>
                <a:latin typeface="Georgia"/>
                <a:cs typeface="Georgia"/>
              </a:rPr>
              <a:t>ĩ</a:t>
            </a:r>
            <a:r>
              <a:rPr dirty="0" u="none" sz="4000" spc="-100" b="0">
                <a:solidFill>
                  <a:srgbClr val="006533"/>
                </a:solidFill>
                <a:latin typeface="Times New Roman"/>
                <a:cs typeface="Times New Roman"/>
              </a:rPr>
              <a:t>a</a:t>
            </a:r>
            <a:r>
              <a:rPr dirty="0" u="none" sz="40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25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0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3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0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000" spc="-1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0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5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000" spc="-55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r>
              <a:rPr dirty="0" u="none" sz="40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0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55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0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0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96520" rIns="0" bIns="0" rtlCol="0" vert="horz">
            <a:spAutoFit/>
          </a:bodyPr>
          <a:lstStyle/>
          <a:p>
            <a:pPr marL="356870" marR="81280" indent="-268605">
              <a:lnSpc>
                <a:spcPct val="79200"/>
              </a:lnSpc>
              <a:spcBef>
                <a:spcPts val="7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  <a:tab pos="2168525" algn="l"/>
              </a:tabLst>
            </a:pPr>
            <a:r>
              <a:rPr dirty="0"/>
              <a:t>Xét</a:t>
            </a:r>
            <a:r>
              <a:rPr dirty="0" spc="-40"/>
              <a:t> </a:t>
            </a:r>
            <a:r>
              <a:rPr dirty="0"/>
              <a:t>mô</a:t>
            </a:r>
            <a:r>
              <a:rPr dirty="0" spc="-25"/>
              <a:t> </a:t>
            </a:r>
            <a:r>
              <a:rPr dirty="0" spc="-20"/>
              <a:t>hình</a:t>
            </a:r>
            <a:r>
              <a:rPr dirty="0"/>
              <a:t>	</a:t>
            </a:r>
            <a:r>
              <a:rPr dirty="0" spc="-215" i="1">
                <a:latin typeface="Arial"/>
                <a:cs typeface="Arial"/>
              </a:rPr>
              <a:t>m</a:t>
            </a:r>
            <a:r>
              <a:rPr dirty="0" baseline="-20833" sz="2400" spc="-322" i="1">
                <a:latin typeface="Arial"/>
                <a:cs typeface="Arial"/>
              </a:rPr>
              <a:t>2</a:t>
            </a:r>
            <a:r>
              <a:rPr dirty="0" sz="2500" spc="-215" i="1">
                <a:latin typeface="DejaVu Sans Condensed"/>
                <a:cs typeface="DejaVu Sans Condensed"/>
              </a:rPr>
              <a:t>≡</a:t>
            </a:r>
            <a:r>
              <a:rPr dirty="0" sz="2500" spc="-55" i="1">
                <a:latin typeface="DejaVu Sans Condensed"/>
                <a:cs typeface="DejaVu Sans Condensed"/>
              </a:rPr>
              <a:t> </a:t>
            </a:r>
            <a:r>
              <a:rPr dirty="0" sz="2400" i="1">
                <a:latin typeface="Arial"/>
                <a:cs typeface="Arial"/>
              </a:rPr>
              <a:t>(p=sai,</a:t>
            </a:r>
            <a:r>
              <a:rPr dirty="0" sz="2400" spc="-10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q=đúng)</a:t>
            </a:r>
            <a:r>
              <a:rPr dirty="0" sz="2400"/>
              <a:t>,</a:t>
            </a:r>
            <a:r>
              <a:rPr dirty="0" sz="2400" spc="-45"/>
              <a:t> </a:t>
            </a:r>
            <a:r>
              <a:rPr dirty="0" sz="2400"/>
              <a:t>ta</a:t>
            </a:r>
            <a:r>
              <a:rPr dirty="0" sz="2400" spc="-60"/>
              <a:t> </a:t>
            </a:r>
            <a:r>
              <a:rPr dirty="0" sz="2400"/>
              <a:t>có</a:t>
            </a:r>
            <a:r>
              <a:rPr dirty="0" sz="2400" spc="-45"/>
              <a:t> </a:t>
            </a:r>
            <a:r>
              <a:rPr dirty="0" sz="2400"/>
              <a:t>ngữ</a:t>
            </a:r>
            <a:r>
              <a:rPr dirty="0" sz="2400" spc="-40"/>
              <a:t> </a:t>
            </a:r>
            <a:r>
              <a:rPr dirty="0" sz="2400"/>
              <a:t>nghĩa</a:t>
            </a:r>
            <a:r>
              <a:rPr dirty="0" sz="2400" spc="-45"/>
              <a:t> </a:t>
            </a:r>
            <a:r>
              <a:rPr dirty="0" sz="2400" spc="-20"/>
              <a:t>(giá </a:t>
            </a:r>
            <a:r>
              <a:rPr dirty="0" sz="2400" spc="-20"/>
              <a:t>	</a:t>
            </a:r>
            <a:r>
              <a:rPr dirty="0" sz="2400"/>
              <a:t>trị</a:t>
            </a:r>
            <a:r>
              <a:rPr dirty="0" sz="2400" spc="-55"/>
              <a:t> </a:t>
            </a:r>
            <a:r>
              <a:rPr dirty="0" sz="2400"/>
              <a:t>logic)</a:t>
            </a:r>
            <a:r>
              <a:rPr dirty="0" sz="2400" spc="-25"/>
              <a:t> </a:t>
            </a:r>
            <a:r>
              <a:rPr dirty="0" sz="2400"/>
              <a:t>của</a:t>
            </a:r>
            <a:r>
              <a:rPr dirty="0" sz="2400" spc="-45"/>
              <a:t> </a:t>
            </a:r>
            <a:r>
              <a:rPr dirty="0" sz="2400"/>
              <a:t>các</a:t>
            </a:r>
            <a:r>
              <a:rPr dirty="0" sz="2400" spc="-40"/>
              <a:t> </a:t>
            </a:r>
            <a:r>
              <a:rPr dirty="0" sz="2400"/>
              <a:t>biểu</a:t>
            </a:r>
            <a:r>
              <a:rPr dirty="0" sz="2400" spc="-30"/>
              <a:t> </a:t>
            </a:r>
            <a:r>
              <a:rPr dirty="0" sz="2400"/>
              <a:t>thức</a:t>
            </a:r>
            <a:r>
              <a:rPr dirty="0" sz="2400" spc="-45"/>
              <a:t> </a:t>
            </a:r>
            <a:r>
              <a:rPr dirty="0" sz="2400" spc="-25"/>
              <a:t>sau</a:t>
            </a:r>
            <a:endParaRPr sz="24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8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194435" algn="l"/>
              </a:tabLst>
            </a:pPr>
            <a:r>
              <a:rPr dirty="0" sz="2200" spc="-25">
                <a:latin typeface="Symbol"/>
                <a:cs typeface="Symbol"/>
              </a:rPr>
              <a:t></a:t>
            </a:r>
            <a:r>
              <a:rPr dirty="0" sz="2200" spc="-25">
                <a:latin typeface="Arial"/>
                <a:cs typeface="Arial"/>
              </a:rPr>
              <a:t>p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194435" algn="l"/>
              </a:tabLst>
            </a:pPr>
            <a:r>
              <a:rPr dirty="0" sz="2200" spc="-25">
                <a:latin typeface="Symbol"/>
                <a:cs typeface="Symbol"/>
              </a:rPr>
              <a:t></a:t>
            </a:r>
            <a:r>
              <a:rPr dirty="0" sz="2200" spc="-25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5" i="1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475105" algn="l"/>
              </a:tabLst>
            </a:pP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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475740" algn="l"/>
              </a:tabLst>
            </a:pP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</a:t>
            </a:r>
            <a:r>
              <a:rPr dirty="0" sz="2200" spc="5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583055" algn="l"/>
              </a:tabLst>
            </a:pP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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0" i="1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583055" algn="l"/>
              </a:tabLst>
            </a:pPr>
            <a:r>
              <a:rPr dirty="0" sz="2200">
                <a:latin typeface="Arial"/>
                <a:cs typeface="Arial"/>
              </a:rPr>
              <a:t>q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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p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25" i="1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597025" algn="l"/>
              </a:tabLst>
            </a:pP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</a:t>
            </a:r>
            <a:r>
              <a:rPr dirty="0" sz="2200" spc="50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sai</a:t>
            </a:r>
            <a:endParaRPr sz="2200">
              <a:latin typeface="Arial"/>
              <a:cs typeface="Arial"/>
            </a:endParaRPr>
          </a:p>
          <a:p>
            <a:pPr lvl="1" marL="684530" indent="-269240">
              <a:lnSpc>
                <a:spcPct val="100000"/>
              </a:lnSpc>
              <a:spcBef>
                <a:spcPts val="67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684530" algn="l"/>
                <a:tab pos="1795780" algn="l"/>
              </a:tabLst>
            </a:pPr>
            <a:r>
              <a:rPr dirty="0" sz="2200">
                <a:latin typeface="Symbol"/>
                <a:cs typeface="Symbol"/>
              </a:rPr>
              <a:t></a:t>
            </a:r>
            <a:r>
              <a:rPr dirty="0" sz="2200">
                <a:latin typeface="Arial"/>
                <a:cs typeface="Arial"/>
              </a:rPr>
              <a:t>p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Symbol"/>
                <a:cs typeface="Symbol"/>
              </a:rPr>
              <a:t></a:t>
            </a:r>
            <a:r>
              <a:rPr dirty="0" sz="2200" spc="45">
                <a:latin typeface="Times New Roman"/>
                <a:cs typeface="Times New Roman"/>
              </a:rPr>
              <a:t> </a:t>
            </a:r>
            <a:r>
              <a:rPr dirty="0" sz="2200" spc="-50">
                <a:latin typeface="Arial"/>
                <a:cs typeface="Arial"/>
              </a:rPr>
              <a:t>q</a:t>
            </a:r>
            <a:r>
              <a:rPr dirty="0" sz="2200">
                <a:latin typeface="Arial"/>
                <a:cs typeface="Arial"/>
              </a:rPr>
              <a:t>	là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đúng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Nội</a:t>
            </a:r>
            <a:r>
              <a:rPr dirty="0" spc="-60"/>
              <a:t> </a:t>
            </a:r>
            <a:r>
              <a:rPr dirty="0"/>
              <a:t>dung</a:t>
            </a:r>
            <a:r>
              <a:rPr dirty="0" spc="-50"/>
              <a:t> </a:t>
            </a:r>
            <a:r>
              <a:rPr dirty="0"/>
              <a:t>môn</a:t>
            </a:r>
            <a:r>
              <a:rPr dirty="0" spc="-55"/>
              <a:t> </a:t>
            </a:r>
            <a:r>
              <a:rPr dirty="0" spc="-20"/>
              <a:t>học</a:t>
            </a:r>
            <a:r>
              <a:rPr dirty="0" u="none" spc="-20"/>
              <a:t>: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1161541" y="1289558"/>
            <a:ext cx="7069455" cy="42773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Giới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thiệu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tuệ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nhân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tạo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8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Tác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tử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quyết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vấn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đề: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Tìm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kiếm,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Thỏa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mãn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ràng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buộc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Logic</a:t>
            </a:r>
            <a:r>
              <a:rPr dirty="0" sz="2400" spc="-5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và</a:t>
            </a:r>
            <a:r>
              <a:rPr dirty="0" sz="24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000FF"/>
                </a:solidFill>
                <a:latin typeface="Arial"/>
                <a:cs typeface="Arial"/>
              </a:rPr>
              <a:t>suy</a:t>
            </a:r>
            <a:r>
              <a:rPr dirty="0" sz="2400" spc="-35" b="1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000FF"/>
                </a:solidFill>
                <a:latin typeface="Arial"/>
                <a:cs typeface="Arial"/>
              </a:rPr>
              <a:t>diễn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chắc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chắn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Học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máy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4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Lập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kế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hoặch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1630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8509507" y="6447535"/>
            <a:ext cx="9715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50">
                <a:latin typeface="Times New Roman"/>
                <a:cs typeface="Times New Roman"/>
              </a:rPr>
              <a:t>2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3507740" y="6286753"/>
            <a:ext cx="126111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i="1">
                <a:latin typeface="Verdana"/>
                <a:cs typeface="Verdana"/>
              </a:rPr>
              <a:t>Trí</a:t>
            </a:r>
            <a:r>
              <a:rPr dirty="0" sz="1200" spc="-3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tuệ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i="1">
                <a:latin typeface="Verdana"/>
                <a:cs typeface="Verdana"/>
              </a:rPr>
              <a:t>nhân</a:t>
            </a:r>
            <a:r>
              <a:rPr dirty="0" sz="1200" spc="-10" i="1">
                <a:latin typeface="Verdana"/>
                <a:cs typeface="Verdana"/>
              </a:rPr>
              <a:t> </a:t>
            </a:r>
            <a:r>
              <a:rPr dirty="0" sz="1200" spc="-25" i="1">
                <a:latin typeface="Verdana"/>
                <a:cs typeface="Verdana"/>
              </a:rPr>
              <a:t>tạo</a:t>
            </a:r>
            <a:endParaRPr sz="1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08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Bảng</a:t>
            </a:r>
            <a:r>
              <a:rPr dirty="0" u="none" sz="4200" spc="-20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chân</a:t>
            </a:r>
            <a:r>
              <a:rPr dirty="0" u="none" sz="4200" spc="-1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80" b="0">
                <a:solidFill>
                  <a:srgbClr val="006533"/>
                </a:solidFill>
                <a:latin typeface="Times New Roman"/>
                <a:cs typeface="Times New Roman"/>
              </a:rPr>
              <a:t>lý</a:t>
            </a:r>
            <a:r>
              <a:rPr dirty="0" u="none" sz="4200" spc="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3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ối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70" b="0">
                <a:solidFill>
                  <a:srgbClr val="006533"/>
                </a:solidFill>
                <a:latin typeface="Times New Roman"/>
                <a:cs typeface="Times New Roman"/>
              </a:rPr>
              <a:t>với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toán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tử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832104" y="1746504"/>
          <a:ext cx="7633334" cy="27419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97890"/>
                <a:gridCol w="988060"/>
                <a:gridCol w="1077595"/>
                <a:gridCol w="1078230"/>
                <a:gridCol w="1078229"/>
                <a:gridCol w="1257935"/>
                <a:gridCol w="1167764"/>
              </a:tblGrid>
              <a:tr h="62674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2400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20833"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2400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20833"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-25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¬</a:t>
                      </a:r>
                      <a:r>
                        <a:rPr dirty="0" sz="24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2400" spc="-37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endParaRPr baseline="-20833"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2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ΛS</a:t>
                      </a:r>
                      <a:r>
                        <a:rPr dirty="0" baseline="-20833" sz="2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20833"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2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24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VS</a:t>
                      </a:r>
                      <a:r>
                        <a:rPr dirty="0" baseline="-20833" sz="2400" spc="-1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20833"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2400" spc="14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2400" spc="95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⇒</a:t>
                      </a:r>
                      <a:r>
                        <a:rPr dirty="0" sz="2400" spc="9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2400" spc="142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20833"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2400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dirty="0" sz="2400" spc="120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⇔</a:t>
                      </a:r>
                      <a:r>
                        <a:rPr dirty="0" sz="2400" spc="12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dirty="0" baseline="-20833" sz="2400" spc="179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baseline="-20833"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5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746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5480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5486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4699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5">
                          <a:latin typeface="Arial"/>
                          <a:cs typeface="Arial"/>
                        </a:rPr>
                        <a:t>sai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28575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dirty="0" sz="2400" spc="-20">
                          <a:latin typeface="Arial"/>
                          <a:cs typeface="Arial"/>
                        </a:rPr>
                        <a:t>đúng</a:t>
                      </a:r>
                      <a:endParaRPr sz="2400">
                        <a:latin typeface="Arial"/>
                        <a:cs typeface="Arial"/>
                      </a:endParaRPr>
                    </a:p>
                  </a:txBody>
                  <a:tcPr marL="0" marR="0" marB="0" marT="3683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Tương</a:t>
            </a:r>
            <a:r>
              <a:rPr dirty="0" u="none" sz="4200" spc="-2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8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ương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0799"/>
            <a:ext cx="7901940" cy="10318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marR="5080" indent="-26987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Hai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mệnh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gọi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tương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đương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logic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chỉ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hai </a:t>
            </a:r>
            <a:r>
              <a:rPr dirty="0" sz="2200">
                <a:latin typeface="Arial"/>
                <a:cs typeface="Arial"/>
              </a:rPr>
              <a:t>mệnh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này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luôn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đúng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cùng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mô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hình: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α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≡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ß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chỉ </a:t>
            </a:r>
            <a:r>
              <a:rPr dirty="0" sz="2200">
                <a:latin typeface="Arial"/>
                <a:cs typeface="Arial"/>
              </a:rPr>
              <a:t>khi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α╞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β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và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β╞</a:t>
            </a:r>
            <a:r>
              <a:rPr dirty="0" sz="2200" spc="-5">
                <a:latin typeface="Arial"/>
                <a:cs typeface="Arial"/>
              </a:rPr>
              <a:t> </a:t>
            </a:r>
            <a:r>
              <a:rPr dirty="0" sz="2200" spc="-50">
                <a:latin typeface="Arial"/>
                <a:cs typeface="Arial"/>
              </a:rPr>
              <a:t>α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457200" y="2590800"/>
            <a:ext cx="8229600" cy="3667760"/>
            <a:chOff x="457200" y="2590800"/>
            <a:chExt cx="8229600" cy="3667760"/>
          </a:xfrm>
        </p:grpSpPr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3000" y="2590800"/>
              <a:ext cx="6788657" cy="360425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6666230" algn="l"/>
                <a:tab pos="7418705" algn="l"/>
              </a:tabLst>
            </a:pP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Biểu</a:t>
            </a:r>
            <a:r>
              <a:rPr dirty="0" u="none" sz="42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4200" spc="-2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bằng</a:t>
            </a:r>
            <a:r>
              <a:rPr dirty="0" u="none" sz="4200" spc="-2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200" spc="-1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01997"/>
            <a:ext cx="5090795" cy="80137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5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chúng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3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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“Chiều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nay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trời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nắng”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2838" y="2077923"/>
            <a:ext cx="3938904" cy="107696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45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</a:t>
            </a:r>
            <a:r>
              <a:rPr dirty="0" sz="20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“Thời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tiết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lạnh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hơn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hôm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qua”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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“Tôi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sẽ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đi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bơi”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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“Tôi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sẽ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đá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bóng”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5940" y="3017297"/>
            <a:ext cx="6840220" cy="1043940"/>
          </a:xfrm>
          <a:prstGeom prst="rect">
            <a:avLst/>
          </a:prstGeom>
        </p:spPr>
        <p:txBody>
          <a:bodyPr wrap="square" lIns="0" tIns="170180" rIns="0" bIns="0" rtlCol="0" vert="horz">
            <a:spAutoFit/>
          </a:bodyPr>
          <a:lstStyle/>
          <a:p>
            <a:pPr marL="608965" indent="-269875">
              <a:lnSpc>
                <a:spcPct val="100000"/>
              </a:lnSpc>
              <a:spcBef>
                <a:spcPts val="13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</a:t>
            </a:r>
            <a:r>
              <a:rPr dirty="0" sz="2000" spc="2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“Tôi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sẽ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đến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nhà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vào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buổi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tối”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phát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ngôn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ngữ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tự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nhiên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62838" y="4037786"/>
            <a:ext cx="7795259" cy="142748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45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  <a:tab pos="702754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“Chiều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nay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trời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nắng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thời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tiết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lạnh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hơn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hôm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qua”: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  <a:tab pos="53714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“Tôi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sẽ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bơi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như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chiều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nay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trời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nắng”: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p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  <a:tab pos="578802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tôi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(sẽ)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bơi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tôi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sẽ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đá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bóng”: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  <a:tab pos="65239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“Nếu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tôi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(sẽ)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đá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bóng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tôi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sẽ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nhà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vào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buối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tối”: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s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t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Mâu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thuẫn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và</a:t>
            </a: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Tautology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59661"/>
            <a:ext cx="804037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50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luôn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trị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sai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(false)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trong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mọi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(mọi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mô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hình)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gọi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805687" y="1887638"/>
            <a:ext cx="3778885" cy="977265"/>
          </a:xfrm>
          <a:prstGeom prst="rect">
            <a:avLst/>
          </a:prstGeom>
        </p:spPr>
        <p:txBody>
          <a:bodyPr wrap="square" lIns="0" tIns="142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25"/>
              </a:spcBef>
            </a:pP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mâu</a:t>
            </a:r>
            <a:r>
              <a:rPr dirty="0" sz="2400" spc="-6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thuẫn</a:t>
            </a:r>
            <a:r>
              <a:rPr dirty="0" sz="2400" spc="-5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Arial"/>
                <a:cs typeface="Arial"/>
              </a:rPr>
              <a:t>(contradiction)</a:t>
            </a:r>
            <a:endParaRPr sz="2400">
              <a:latin typeface="Arial"/>
              <a:cs typeface="Arial"/>
            </a:endParaRPr>
          </a:p>
          <a:p>
            <a:pPr marL="339090" indent="-269240">
              <a:lnSpc>
                <a:spcPct val="100000"/>
              </a:lnSpc>
              <a:spcBef>
                <a:spcPts val="944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339090" algn="l"/>
                <a:tab pos="130238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(p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p)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106165"/>
            <a:ext cx="7564120" cy="104965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50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luôn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trị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(true)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mọi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(mọi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mô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hình)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gọi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là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Arial"/>
                <a:cs typeface="Arial"/>
              </a:rPr>
              <a:t>tautology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862838" y="4249928"/>
            <a:ext cx="1024890" cy="36131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100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endParaRPr sz="22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2364739" y="4131361"/>
            <a:ext cx="2712085" cy="1388110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p)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  <a:tabLst>
                <a:tab pos="1771014" algn="l"/>
                <a:tab pos="2449830" algn="l"/>
              </a:tabLst>
            </a:pP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q)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</a:t>
            </a:r>
            <a:r>
              <a:rPr dirty="0" sz="22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p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q)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935"/>
              </a:spcBef>
            </a:pP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q)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</a:t>
            </a:r>
            <a:r>
              <a:rPr dirty="0" sz="22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q)</a:t>
            </a:r>
            <a:endParaRPr sz="22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Tính</a:t>
            </a:r>
            <a:r>
              <a:rPr dirty="0" u="none" sz="40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thỏa</a:t>
            </a:r>
            <a:r>
              <a:rPr dirty="0" u="none" sz="40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mãn</a:t>
            </a:r>
            <a:r>
              <a:rPr dirty="0" u="none" sz="40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6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000" spc="-65" b="0">
                <a:solidFill>
                  <a:srgbClr val="006533"/>
                </a:solidFill>
                <a:latin typeface="Times New Roman"/>
                <a:cs typeface="Times New Roman"/>
              </a:rPr>
              <a:t>ược</a:t>
            </a:r>
            <a:r>
              <a:rPr dirty="0" u="none" sz="40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80" b="0">
                <a:solidFill>
                  <a:srgbClr val="006533"/>
                </a:solidFill>
                <a:latin typeface="Times New Roman"/>
                <a:cs typeface="Times New Roman"/>
              </a:rPr>
              <a:t>và</a:t>
            </a:r>
            <a:r>
              <a:rPr dirty="0" u="none" sz="40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Tính</a:t>
            </a:r>
            <a:r>
              <a:rPr dirty="0" u="none" sz="40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1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000" spc="-110" b="0">
                <a:solidFill>
                  <a:srgbClr val="006533"/>
                </a:solidFill>
                <a:latin typeface="Times New Roman"/>
                <a:cs typeface="Times New Roman"/>
              </a:rPr>
              <a:t>úng</a:t>
            </a:r>
            <a:r>
              <a:rPr dirty="0" u="none" sz="40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2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000" spc="-25" b="0">
                <a:solidFill>
                  <a:srgbClr val="006533"/>
                </a:solidFill>
                <a:latin typeface="Times New Roman"/>
                <a:cs typeface="Times New Roman"/>
              </a:rPr>
              <a:t>ắn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323085"/>
            <a:ext cx="8051800" cy="401129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80670" marR="205104" indent="-268605">
              <a:lnSpc>
                <a:spcPts val="2300"/>
              </a:lnSpc>
              <a:spcBef>
                <a:spcPts val="6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thỏa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mãn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được </a:t>
            </a:r>
            <a:r>
              <a:rPr dirty="0" sz="2400" spc="-2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(satisfiable)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một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mô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mình</a:t>
            </a:r>
            <a:r>
              <a:rPr dirty="0" sz="2400" spc="-20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16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553210" algn="l"/>
                <a:tab pos="239458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B,</a:t>
            </a:r>
            <a:r>
              <a:rPr dirty="0" sz="2000">
                <a:latin typeface="Arial"/>
                <a:cs typeface="Arial"/>
              </a:rPr>
              <a:t>	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65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0670" marR="5080" indent="-268605">
              <a:lnSpc>
                <a:spcPts val="23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không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thể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thỏa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mãn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được </a:t>
            </a:r>
            <a:r>
              <a:rPr dirty="0" sz="2400" spc="-2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(unsatisfiable)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không</a:t>
            </a:r>
            <a:r>
              <a:rPr dirty="0" sz="2400" spc="-2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tồn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tại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bất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kỳ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mô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hình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nào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mà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đúng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16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48399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A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85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0670" marR="344805" indent="-268605">
              <a:lnSpc>
                <a:spcPct val="8000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đúng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đắn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(valid)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đúng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mọi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mô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spc="-20" i="1">
                <a:latin typeface="Arial"/>
                <a:cs typeface="Arial"/>
              </a:rPr>
              <a:t>hình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1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480185" algn="l"/>
                <a:tab pos="2324100" algn="l"/>
                <a:tab pos="3416300" algn="l"/>
                <a:tab pos="442531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 i="1">
                <a:latin typeface="Arial"/>
                <a:cs typeface="Arial"/>
              </a:rPr>
              <a:t>đúng</a:t>
            </a:r>
            <a:r>
              <a:rPr dirty="0" sz="2000" spc="-10">
                <a:latin typeface="Arial"/>
                <a:cs typeface="Arial"/>
              </a:rPr>
              <a:t>;</a:t>
            </a:r>
            <a:r>
              <a:rPr dirty="0" sz="2000">
                <a:latin typeface="Arial"/>
                <a:cs typeface="Arial"/>
              </a:rPr>
              <a:t>	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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Symbol"/>
                <a:cs typeface="Symbol"/>
              </a:rPr>
              <a:t></a:t>
            </a:r>
            <a:r>
              <a:rPr dirty="0" sz="2000" spc="-25">
                <a:latin typeface="Arial"/>
                <a:cs typeface="Arial"/>
              </a:rPr>
              <a:t>A;</a:t>
            </a:r>
            <a:r>
              <a:rPr dirty="0" sz="2000">
                <a:latin typeface="Arial"/>
                <a:cs typeface="Arial"/>
              </a:rPr>
              <a:t>	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 spc="-25">
                <a:latin typeface="Arial"/>
                <a:cs typeface="Arial"/>
              </a:rPr>
              <a:t>A;</a:t>
            </a:r>
            <a:r>
              <a:rPr dirty="0" sz="2000">
                <a:latin typeface="Arial"/>
                <a:cs typeface="Arial"/>
              </a:rPr>
              <a:t>	(A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3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(A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35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B))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40">
                <a:latin typeface="Times New Roman"/>
                <a:cs typeface="Times New Roman"/>
              </a:rPr>
              <a:t> </a:t>
            </a:r>
            <a:r>
              <a:rPr dirty="0" sz="2000" spc="-50">
                <a:latin typeface="Arial"/>
                <a:cs typeface="Arial"/>
              </a:rPr>
              <a:t>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Bài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toán</a:t>
            </a:r>
            <a:r>
              <a:rPr dirty="0" u="none" sz="4200" spc="-17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59661"/>
            <a:ext cx="8003540" cy="3800475"/>
          </a:xfrm>
          <a:prstGeom prst="rect">
            <a:avLst/>
          </a:prstGeom>
        </p:spPr>
        <p:txBody>
          <a:bodyPr wrap="square" lIns="0" tIns="53340" rIns="0" bIns="0" rtlCol="0" vert="horz">
            <a:spAutoFit/>
          </a:bodyPr>
          <a:lstStyle/>
          <a:p>
            <a:pPr algn="just" marL="280670" marR="189230" indent="-268605">
              <a:lnSpc>
                <a:spcPts val="2600"/>
              </a:lnSpc>
              <a:spcBef>
                <a:spcPts val="42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cơ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sở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trức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(một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đề)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4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một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400" spc="225">
                <a:solidFill>
                  <a:srgbClr val="0D0D0D"/>
                </a:solidFill>
                <a:latin typeface="Arial"/>
                <a:cs typeface="Arial"/>
              </a:rPr>
              <a:t>  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cần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(gọi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lý)</a:t>
            </a:r>
            <a:endParaRPr sz="2400">
              <a:latin typeface="Arial"/>
              <a:cs typeface="Arial"/>
            </a:endParaRPr>
          </a:p>
          <a:p>
            <a:pPr algn="just" marL="280670" marR="124460" indent="-268605">
              <a:lnSpc>
                <a:spcPts val="2590"/>
              </a:lnSpc>
              <a:spcBef>
                <a:spcPts val="17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Cơ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sở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4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(về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mặt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ngữ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nghĩa)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r>
              <a:rPr dirty="0" sz="2500" spc="-90" i="1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hay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không:</a:t>
            </a:r>
            <a:r>
              <a:rPr dirty="0" sz="2400" spc="305">
                <a:solidFill>
                  <a:srgbClr val="0D0D0D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KB╞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r>
              <a:rPr dirty="0" sz="2500" spc="-70" i="1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lvl="1" marL="608965" marR="5080" indent="-269875">
              <a:lnSpc>
                <a:spcPts val="2150"/>
              </a:lnSpc>
              <a:spcBef>
                <a:spcPts val="6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Nói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khác,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r>
              <a:rPr dirty="0" sz="2100" spc="-85" i="1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ra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(được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minh)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cơ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sở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hay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không?</a:t>
            </a:r>
            <a:endParaRPr sz="2000">
              <a:latin typeface="Arial"/>
              <a:cs typeface="Arial"/>
            </a:endParaRPr>
          </a:p>
          <a:p>
            <a:pPr algn="just" marL="280670" marR="52069" indent="-268605">
              <a:lnSpc>
                <a:spcPts val="2590"/>
              </a:lnSpc>
              <a:spcBef>
                <a:spcPts val="18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Câu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hỏi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đặt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ra:</a:t>
            </a:r>
            <a:r>
              <a:rPr dirty="0" sz="2400" spc="275">
                <a:solidFill>
                  <a:srgbClr val="0D0D0D"/>
                </a:solidFill>
                <a:latin typeface="Arial"/>
                <a:cs typeface="Arial"/>
              </a:rPr>
              <a:t> 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Liệu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tồn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tại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(suy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diễn)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có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quyết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logic,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một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hữu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hạn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bước?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3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đề,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câu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trả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có!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Giải</a:t>
            </a:r>
            <a:r>
              <a:rPr dirty="0" u="none" sz="4200" spc="-1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40" b="0">
                <a:solidFill>
                  <a:srgbClr val="006533"/>
                </a:solidFill>
                <a:latin typeface="Times New Roman"/>
                <a:cs typeface="Times New Roman"/>
              </a:rPr>
              <a:t>quyết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bài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toán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1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20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43090"/>
            <a:ext cx="7182484" cy="3188970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1770380" algn="l"/>
                <a:tab pos="42919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Mục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đích: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để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trả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lời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câu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hỏi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KB╞</a:t>
            </a:r>
            <a:r>
              <a:rPr dirty="0" sz="24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50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r>
              <a:rPr dirty="0" sz="2500" spc="-55" i="1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20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3</a:t>
            </a:r>
            <a:r>
              <a:rPr dirty="0" sz="24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phương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(chứng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minh)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phổ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biến: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91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bảng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chân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lý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(Truth-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table)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9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24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(Inference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rules)</a:t>
            </a:r>
            <a:endParaRPr sz="2400">
              <a:latin typeface="Arial"/>
              <a:cs typeface="Arial"/>
            </a:endParaRPr>
          </a:p>
          <a:p>
            <a:pPr lvl="1" marL="608330" indent="-269240">
              <a:lnSpc>
                <a:spcPct val="100000"/>
              </a:lnSpc>
              <a:spcBef>
                <a:spcPts val="9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33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thỏa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mãn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(SAT)</a:t>
            </a:r>
            <a:endParaRPr sz="2400">
              <a:latin typeface="Arial"/>
              <a:cs typeface="Arial"/>
            </a:endParaRPr>
          </a:p>
          <a:p>
            <a:pPr lvl="2" marL="962025" marR="1176020" indent="-269875">
              <a:lnSpc>
                <a:spcPts val="2160"/>
              </a:lnSpc>
              <a:spcBef>
                <a:spcPts val="124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Phương</a:t>
            </a:r>
            <a:r>
              <a:rPr dirty="0" sz="20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bằng</a:t>
            </a:r>
            <a:r>
              <a:rPr dirty="0" sz="20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phản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chứng (Resolution/Refutation)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08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2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2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dựa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trên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bảng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chân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80" b="0">
                <a:solidFill>
                  <a:srgbClr val="006533"/>
                </a:solidFill>
                <a:latin typeface="Times New Roman"/>
                <a:cs typeface="Times New Roman"/>
              </a:rPr>
              <a:t>lý</a:t>
            </a:r>
            <a:r>
              <a:rPr dirty="0" u="none" sz="4200" spc="-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49419"/>
            <a:ext cx="7727315" cy="953135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108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317373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minh: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KB╞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30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r>
              <a:rPr dirty="0" sz="2300" spc="-50" i="1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Kiểm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tra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(tất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mô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hình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1905323"/>
            <a:ext cx="7570470" cy="1254760"/>
          </a:xfrm>
          <a:prstGeom prst="rect">
            <a:avLst/>
          </a:prstGeom>
        </p:spPr>
        <p:txBody>
          <a:bodyPr wrap="square" lIns="0" tIns="137795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85"/>
              </a:spcBef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thể)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mà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đúng,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để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xem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30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r>
              <a:rPr dirty="0" sz="2300" spc="-80" i="1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hay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sai</a:t>
            </a:r>
            <a:endParaRPr sz="2200">
              <a:latin typeface="Arial"/>
              <a:cs typeface="Arial"/>
            </a:endParaRPr>
          </a:p>
          <a:p>
            <a:pPr marL="281940" marR="5080" indent="-269875">
              <a:lnSpc>
                <a:spcPts val="2380"/>
              </a:lnSpc>
              <a:spcBef>
                <a:spcPts val="12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213042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Bảng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chân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lý: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Liệt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kê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trị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chân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lý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(đúng/sai)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các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đề,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endParaRPr sz="22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2838" y="3180842"/>
            <a:ext cx="6669405" cy="3302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gán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trị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đúng/sai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7089170" y="4598916"/>
            <a:ext cx="1231900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>
                <a:latin typeface="Arial"/>
                <a:cs typeface="Arial"/>
              </a:rPr>
              <a:t>chứng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minh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6400800" y="4676394"/>
            <a:ext cx="610870" cy="106680"/>
          </a:xfrm>
          <a:custGeom>
            <a:avLst/>
            <a:gdLst/>
            <a:ahLst/>
            <a:cxnLst/>
            <a:rect l="l" t="t" r="r" b="b"/>
            <a:pathLst>
              <a:path w="610870" h="106679">
                <a:moveTo>
                  <a:pt x="103631" y="9143"/>
                </a:moveTo>
                <a:lnTo>
                  <a:pt x="101346" y="5333"/>
                </a:lnTo>
                <a:lnTo>
                  <a:pt x="99822" y="1523"/>
                </a:lnTo>
                <a:lnTo>
                  <a:pt x="94488" y="0"/>
                </a:lnTo>
                <a:lnTo>
                  <a:pt x="90677" y="2285"/>
                </a:lnTo>
                <a:lnTo>
                  <a:pt x="0" y="48005"/>
                </a:lnTo>
                <a:lnTo>
                  <a:pt x="15240" y="58075"/>
                </a:lnTo>
                <a:lnTo>
                  <a:pt x="15240" y="57150"/>
                </a:lnTo>
                <a:lnTo>
                  <a:pt x="16764" y="41147"/>
                </a:lnTo>
                <a:lnTo>
                  <a:pt x="46264" y="42776"/>
                </a:lnTo>
                <a:lnTo>
                  <a:pt x="98298" y="16001"/>
                </a:lnTo>
                <a:lnTo>
                  <a:pt x="102107" y="13715"/>
                </a:lnTo>
                <a:lnTo>
                  <a:pt x="103631" y="9143"/>
                </a:lnTo>
                <a:close/>
              </a:path>
              <a:path w="610870" h="106679">
                <a:moveTo>
                  <a:pt x="46264" y="42776"/>
                </a:moveTo>
                <a:lnTo>
                  <a:pt x="16764" y="41147"/>
                </a:lnTo>
                <a:lnTo>
                  <a:pt x="15240" y="57150"/>
                </a:lnTo>
                <a:lnTo>
                  <a:pt x="19811" y="57402"/>
                </a:lnTo>
                <a:lnTo>
                  <a:pt x="19811" y="56387"/>
                </a:lnTo>
                <a:lnTo>
                  <a:pt x="20574" y="42671"/>
                </a:lnTo>
                <a:lnTo>
                  <a:pt x="31853" y="50191"/>
                </a:lnTo>
                <a:lnTo>
                  <a:pt x="46264" y="42776"/>
                </a:lnTo>
                <a:close/>
              </a:path>
              <a:path w="610870" h="106679">
                <a:moveTo>
                  <a:pt x="99059" y="98297"/>
                </a:moveTo>
                <a:lnTo>
                  <a:pt x="97535" y="93725"/>
                </a:lnTo>
                <a:lnTo>
                  <a:pt x="93725" y="91439"/>
                </a:lnTo>
                <a:lnTo>
                  <a:pt x="44729" y="58775"/>
                </a:lnTo>
                <a:lnTo>
                  <a:pt x="15240" y="57150"/>
                </a:lnTo>
                <a:lnTo>
                  <a:pt x="15240" y="58075"/>
                </a:lnTo>
                <a:lnTo>
                  <a:pt x="85344" y="104393"/>
                </a:lnTo>
                <a:lnTo>
                  <a:pt x="89153" y="106679"/>
                </a:lnTo>
                <a:lnTo>
                  <a:pt x="93725" y="105917"/>
                </a:lnTo>
                <a:lnTo>
                  <a:pt x="96011" y="102107"/>
                </a:lnTo>
                <a:lnTo>
                  <a:pt x="99059" y="98297"/>
                </a:lnTo>
                <a:close/>
              </a:path>
              <a:path w="610870" h="106679">
                <a:moveTo>
                  <a:pt x="31853" y="50191"/>
                </a:moveTo>
                <a:lnTo>
                  <a:pt x="20574" y="42671"/>
                </a:lnTo>
                <a:lnTo>
                  <a:pt x="19811" y="56387"/>
                </a:lnTo>
                <a:lnTo>
                  <a:pt x="31853" y="50191"/>
                </a:lnTo>
                <a:close/>
              </a:path>
              <a:path w="610870" h="106679">
                <a:moveTo>
                  <a:pt x="44729" y="58775"/>
                </a:moveTo>
                <a:lnTo>
                  <a:pt x="31853" y="50191"/>
                </a:lnTo>
                <a:lnTo>
                  <a:pt x="19811" y="56387"/>
                </a:lnTo>
                <a:lnTo>
                  <a:pt x="19811" y="57402"/>
                </a:lnTo>
                <a:lnTo>
                  <a:pt x="44729" y="58775"/>
                </a:lnTo>
                <a:close/>
              </a:path>
              <a:path w="610870" h="106679">
                <a:moveTo>
                  <a:pt x="610361" y="73913"/>
                </a:moveTo>
                <a:lnTo>
                  <a:pt x="46264" y="42776"/>
                </a:lnTo>
                <a:lnTo>
                  <a:pt x="31853" y="50191"/>
                </a:lnTo>
                <a:lnTo>
                  <a:pt x="44729" y="58775"/>
                </a:lnTo>
                <a:lnTo>
                  <a:pt x="609600" y="89915"/>
                </a:lnTo>
                <a:lnTo>
                  <a:pt x="610361" y="7391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9" name="object 9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0" name="object 10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graphicFrame>
        <p:nvGraphicFramePr>
          <p:cNvPr id="12" name="object 12" descr=""/>
          <p:cNvGraphicFramePr>
            <a:graphicFrameLocks noGrp="1"/>
          </p:cNvGraphicFramePr>
          <p:nvPr/>
        </p:nvGraphicFramePr>
        <p:xfrm>
          <a:off x="1213103" y="3803903"/>
          <a:ext cx="5271135" cy="22218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0"/>
                <a:gridCol w="914400"/>
                <a:gridCol w="914400"/>
                <a:gridCol w="914400"/>
                <a:gridCol w="1524000"/>
              </a:tblGrid>
              <a:tr h="370205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α</a:t>
                      </a:r>
                      <a:endParaRPr sz="18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50"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</a:t>
                      </a:r>
                      <a:r>
                        <a:rPr dirty="0" sz="1800" spc="4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1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</a:t>
                      </a:r>
                      <a:r>
                        <a:rPr dirty="0" sz="1800" spc="5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>
                          <a:latin typeface="Arial"/>
                          <a:cs typeface="Arial"/>
                        </a:rPr>
                        <a:t>(p</a:t>
                      </a:r>
                      <a:r>
                        <a:rPr dirty="0" sz="1800" spc="-20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</a:t>
                      </a:r>
                      <a:r>
                        <a:rPr dirty="0" sz="1800" spc="35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</a:t>
                      </a:r>
                      <a:r>
                        <a:rPr dirty="0" sz="1800">
                          <a:latin typeface="Arial"/>
                          <a:cs typeface="Arial"/>
                        </a:rPr>
                        <a:t>q)</a:t>
                      </a:r>
                      <a:r>
                        <a:rPr dirty="0" sz="1800" spc="-15"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>
                          <a:latin typeface="Symbol"/>
                          <a:cs typeface="Symbol"/>
                        </a:rPr>
                        <a:t></a:t>
                      </a:r>
                      <a:r>
                        <a:rPr dirty="0" sz="1800" spc="4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spc="-50"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210185"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5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ECDECB"/>
                    </a:solidFill>
                  </a:tcPr>
                </a:tc>
              </a:tr>
              <a:tr h="16002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</a:tbl>
          </a:graphicData>
        </a:graphic>
      </p:graphicFrame>
      <p:sp>
        <p:nvSpPr>
          <p:cNvPr id="13" name="object 13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4" name="object 14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508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2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2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dựa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trên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bảng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chân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80" b="0">
                <a:solidFill>
                  <a:srgbClr val="006533"/>
                </a:solidFill>
                <a:latin typeface="Times New Roman"/>
                <a:cs typeface="Times New Roman"/>
              </a:rPr>
              <a:t>lý</a:t>
            </a:r>
            <a:r>
              <a:rPr dirty="0" u="none" sz="4200" spc="-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68704"/>
            <a:ext cx="3027680" cy="1391285"/>
          </a:xfrm>
          <a:prstGeom prst="rect">
            <a:avLst/>
          </a:prstGeom>
        </p:spPr>
        <p:txBody>
          <a:bodyPr wrap="square" lIns="0" tIns="131445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10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2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r)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(q</a:t>
            </a:r>
            <a:r>
              <a:rPr dirty="0" sz="22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r)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</a:t>
            </a:r>
            <a:r>
              <a:rPr dirty="0" sz="22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2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q)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8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KB╞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30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r>
              <a:rPr dirty="0" sz="2300" spc="-50" i="1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?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7690104" y="2813304"/>
            <a:ext cx="13335" cy="124460"/>
          </a:xfrm>
          <a:custGeom>
            <a:avLst/>
            <a:gdLst/>
            <a:ahLst/>
            <a:cxnLst/>
            <a:rect l="l" t="t" r="r" b="b"/>
            <a:pathLst>
              <a:path w="13334" h="124460">
                <a:moveTo>
                  <a:pt x="12953" y="124205"/>
                </a:moveTo>
                <a:lnTo>
                  <a:pt x="12953" y="0"/>
                </a:lnTo>
                <a:lnTo>
                  <a:pt x="0" y="0"/>
                </a:lnTo>
                <a:lnTo>
                  <a:pt x="0" y="124205"/>
                </a:lnTo>
                <a:lnTo>
                  <a:pt x="12953" y="1242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7" name="object 7" descr=""/>
          <p:cNvGraphicFramePr>
            <a:graphicFrameLocks noGrp="1"/>
          </p:cNvGraphicFramePr>
          <p:nvPr/>
        </p:nvGraphicFramePr>
        <p:xfrm>
          <a:off x="832104" y="2813304"/>
          <a:ext cx="6947534" cy="3333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79805"/>
                <a:gridCol w="979169"/>
                <a:gridCol w="979169"/>
                <a:gridCol w="979805"/>
                <a:gridCol w="979170"/>
                <a:gridCol w="979170"/>
                <a:gridCol w="979804"/>
              </a:tblGrid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45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∨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1800" spc="-5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q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z="1800" spc="-245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∨</a:t>
                      </a:r>
                      <a:r>
                        <a:rPr dirty="0" sz="1800" spc="-65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 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¬</a:t>
                      </a: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r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KB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50" b="1">
                          <a:solidFill>
                            <a:srgbClr val="FFFFFF"/>
                          </a:solidFill>
                          <a:latin typeface="DejaVu Sans Condensed"/>
                          <a:cs typeface="DejaVu Sans Condensed"/>
                        </a:rPr>
                        <a:t>α</a:t>
                      </a:r>
                      <a:endParaRPr sz="1800">
                        <a:latin typeface="DejaVu Sans Condensed"/>
                        <a:cs typeface="DejaVu Sans Condensed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990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221615"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34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solidFill>
                      <a:srgbClr val="00B0F0"/>
                    </a:solidFill>
                  </a:tcPr>
                </a:tc>
              </a:tr>
              <a:tr h="14859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00B0F0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8735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  <a:tr h="3702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7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ECDECB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0">
                          <a:latin typeface="Arial"/>
                          <a:cs typeface="Arial"/>
                        </a:rPr>
                        <a:t>đúng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9"/>
                        </a:spcBef>
                      </a:pPr>
                      <a:r>
                        <a:rPr dirty="0" sz="1800" spc="-25">
                          <a:latin typeface="Arial"/>
                          <a:cs typeface="Arial"/>
                        </a:rPr>
                        <a:t>sai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B="0" marT="39369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FFFFFF"/>
                      </a:solidFill>
                      <a:prstDash val="solid"/>
                    </a:lnR>
                    <a:lnT w="19050">
                      <a:solidFill>
                        <a:srgbClr val="FFFFFF"/>
                      </a:solidFill>
                      <a:prstDash val="solid"/>
                    </a:lnT>
                    <a:lnB w="19050">
                      <a:solidFill>
                        <a:srgbClr val="FFFFFF"/>
                      </a:solidFill>
                      <a:prstDash val="solid"/>
                    </a:lnB>
                    <a:solidFill>
                      <a:srgbClr val="F6EFE7"/>
                    </a:solidFill>
                  </a:tcPr>
                </a:tc>
              </a:tr>
            </a:tbl>
          </a:graphicData>
        </a:graphic>
      </p:graphicFrame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2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2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dựa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trên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bảng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chân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80" b="0">
                <a:solidFill>
                  <a:srgbClr val="006533"/>
                </a:solidFill>
                <a:latin typeface="Times New Roman"/>
                <a:cs typeface="Times New Roman"/>
              </a:rPr>
              <a:t>lý</a:t>
            </a:r>
            <a:r>
              <a:rPr dirty="0" u="none" sz="4200" spc="-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(3)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5140" y="1359661"/>
            <a:ext cx="8083550" cy="314261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331470" marR="304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27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đề,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phương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dựa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trên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bảng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chân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lý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4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r>
              <a:rPr dirty="0" sz="24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(sound)</a:t>
            </a:r>
            <a:r>
              <a:rPr dirty="0" sz="24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4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chỉnh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 	(complete)</a:t>
            </a:r>
            <a:endParaRPr sz="2400">
              <a:latin typeface="Arial"/>
              <a:cs typeface="Arial"/>
            </a:endParaRPr>
          </a:p>
          <a:p>
            <a:pPr marL="331470" marR="589915" indent="-268605">
              <a:lnSpc>
                <a:spcPts val="2590"/>
              </a:lnSpc>
              <a:spcBef>
                <a:spcPts val="24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27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Độ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tạp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phương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minh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dựa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trên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bảng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chân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lý</a:t>
            </a:r>
            <a:endParaRPr sz="24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9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  <a:tab pos="636587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mũ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số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lượng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(n)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đề: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25641" sz="1950" spc="-37">
                <a:solidFill>
                  <a:srgbClr val="0D0D0D"/>
                </a:solidFill>
                <a:latin typeface="Arial"/>
                <a:cs typeface="Arial"/>
              </a:rPr>
              <a:t>n</a:t>
            </a:r>
            <a:endParaRPr baseline="25641" sz="1950">
              <a:latin typeface="Arial"/>
              <a:cs typeface="Arial"/>
            </a:endParaRPr>
          </a:p>
          <a:p>
            <a:pPr lvl="1" marL="659765" marR="182245" indent="-269875">
              <a:lnSpc>
                <a:spcPts val="2170"/>
              </a:lnSpc>
              <a:spcBef>
                <a:spcPts val="122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597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Nhưng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chỉ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con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(nhỏ)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khả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năng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gán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trị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chân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lý,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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Giới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thiệu</a:t>
            </a:r>
            <a:r>
              <a:rPr dirty="0" u="none" sz="4200" spc="-2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về</a:t>
            </a:r>
            <a:r>
              <a:rPr dirty="0" u="none" sz="4200" spc="-1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4895850"/>
            <a:ext cx="9144000" cy="1962150"/>
            <a:chOff x="0" y="4895850"/>
            <a:chExt cx="9144000" cy="1962150"/>
          </a:xfrm>
        </p:grpSpPr>
        <p:sp>
          <p:nvSpPr>
            <p:cNvPr id="5" name="object 5" descr=""/>
            <p:cNvSpPr/>
            <p:nvPr/>
          </p:nvSpPr>
          <p:spPr>
            <a:xfrm>
              <a:off x="0" y="48958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63472"/>
            <a:ext cx="7920990" cy="460819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81940" marR="38100" indent="-269875">
              <a:lnSpc>
                <a:spcPts val="2380"/>
              </a:lnSpc>
              <a:spcBef>
                <a:spcPts val="3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2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ngôn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ngữ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hình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(giúp)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thông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tin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dưới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đưa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ra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35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= Syntax + 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Semantics</a:t>
            </a:r>
            <a:endParaRPr sz="1800">
              <a:latin typeface="Arial"/>
              <a:cs typeface="Arial"/>
            </a:endParaRPr>
          </a:p>
          <a:p>
            <a:pPr marL="281940" marR="552450" indent="-269875">
              <a:lnSpc>
                <a:spcPts val="2380"/>
              </a:lnSpc>
              <a:spcBef>
                <a:spcPts val="12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Cú</a:t>
            </a:r>
            <a:r>
              <a:rPr dirty="0" sz="22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22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(syntax)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để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xác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(sentences)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2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ngôn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ngữ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ts val="2510"/>
              </a:lnSpc>
              <a:spcBef>
                <a:spcPts val="9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Ngữ</a:t>
            </a:r>
            <a:r>
              <a:rPr dirty="0" sz="22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nghĩa</a:t>
            </a:r>
            <a:r>
              <a:rPr dirty="0" sz="22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(semantics)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: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để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xác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“ý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nghĩa"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endParaRPr sz="2200">
              <a:latin typeface="Arial"/>
              <a:cs typeface="Arial"/>
            </a:endParaRPr>
          </a:p>
          <a:p>
            <a:pPr marL="281940">
              <a:lnSpc>
                <a:spcPts val="2510"/>
              </a:lnSpc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2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ngôn</a:t>
            </a:r>
            <a:r>
              <a:rPr dirty="0" sz="22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ngữ</a:t>
            </a:r>
            <a:endParaRPr sz="22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Tức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là,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xác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sự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9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  <a:tab pos="131826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4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Trong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ngôn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ngữ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học</a:t>
            </a:r>
            <a:endParaRPr sz="24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40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  <a:tab pos="346710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(x+2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≥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y)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đề;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	(x+y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&gt;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{})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phải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endParaRPr sz="18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38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(x+2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≥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y)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chỉ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trị (x+2)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nhỏ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hơn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trị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0D0D0D"/>
                </a:solidFill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38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(x+2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≥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y)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khi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x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7,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0D0D0D"/>
                </a:solidFill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38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(x+2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≥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y)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sai khi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x =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0,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y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50">
                <a:solidFill>
                  <a:srgbClr val="0D0D0D"/>
                </a:solidFill>
                <a:latin typeface="Arial"/>
                <a:cs typeface="Arial"/>
              </a:rPr>
              <a:t>6</a:t>
            </a:r>
            <a:endParaRPr sz="18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2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2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bằng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75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luật</a:t>
            </a:r>
            <a:r>
              <a:rPr dirty="0" u="none" sz="42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suy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958339"/>
            <a:ext cx="9144000" cy="979169"/>
            <a:chOff x="0" y="195833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81200" y="2125979"/>
              <a:ext cx="1600200" cy="16510"/>
            </a:xfrm>
            <a:custGeom>
              <a:avLst/>
              <a:gdLst/>
              <a:ahLst/>
              <a:cxnLst/>
              <a:rect l="l" t="t" r="r" b="b"/>
              <a:pathLst>
                <a:path w="1600200" h="16510">
                  <a:moveTo>
                    <a:pt x="1600200" y="16001"/>
                  </a:moveTo>
                  <a:lnTo>
                    <a:pt x="1600200" y="0"/>
                  </a:lnTo>
                  <a:lnTo>
                    <a:pt x="0" y="0"/>
                  </a:lnTo>
                  <a:lnTo>
                    <a:pt x="0" y="16002"/>
                  </a:lnTo>
                  <a:lnTo>
                    <a:pt x="1600200" y="16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981200" y="3268979"/>
            <a:ext cx="2590800" cy="16510"/>
          </a:xfrm>
          <a:custGeom>
            <a:avLst/>
            <a:gdLst/>
            <a:ahLst/>
            <a:cxnLst/>
            <a:rect l="l" t="t" r="r" b="b"/>
            <a:pathLst>
              <a:path w="2590800" h="16510">
                <a:moveTo>
                  <a:pt x="2590799" y="16001"/>
                </a:moveTo>
                <a:lnTo>
                  <a:pt x="2590799" y="0"/>
                </a:lnTo>
                <a:lnTo>
                  <a:pt x="0" y="0"/>
                </a:lnTo>
                <a:lnTo>
                  <a:pt x="0" y="16001"/>
                </a:lnTo>
                <a:lnTo>
                  <a:pt x="2590799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0" y="3916679"/>
            <a:ext cx="9144000" cy="979169"/>
            <a:chOff x="0" y="3916679"/>
            <a:chExt cx="9144000" cy="979169"/>
          </a:xfrm>
        </p:grpSpPr>
        <p:sp>
          <p:nvSpPr>
            <p:cNvPr id="8" name="object 8" descr="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81200" y="4488179"/>
              <a:ext cx="2590800" cy="16510"/>
            </a:xfrm>
            <a:custGeom>
              <a:avLst/>
              <a:gdLst/>
              <a:ahLst/>
              <a:cxnLst/>
              <a:rect l="l" t="t" r="r" b="b"/>
              <a:pathLst>
                <a:path w="2590799" h="16510">
                  <a:moveTo>
                    <a:pt x="2590799" y="16001"/>
                  </a:moveTo>
                  <a:lnTo>
                    <a:pt x="2590799" y="0"/>
                  </a:lnTo>
                  <a:lnTo>
                    <a:pt x="0" y="0"/>
                  </a:lnTo>
                  <a:lnTo>
                    <a:pt x="0" y="16001"/>
                  </a:lnTo>
                  <a:lnTo>
                    <a:pt x="2590799" y="16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/>
          <p:nvPr/>
        </p:nvSpPr>
        <p:spPr>
          <a:xfrm>
            <a:off x="1981200" y="5631179"/>
            <a:ext cx="3581400" cy="16510"/>
          </a:xfrm>
          <a:custGeom>
            <a:avLst/>
            <a:gdLst/>
            <a:ahLst/>
            <a:cxnLst/>
            <a:rect l="l" t="t" r="r" b="b"/>
            <a:pathLst>
              <a:path w="3581400" h="16510">
                <a:moveTo>
                  <a:pt x="3581400" y="16001"/>
                </a:moveTo>
                <a:lnTo>
                  <a:pt x="3581400" y="0"/>
                </a:lnTo>
                <a:lnTo>
                  <a:pt x="0" y="0"/>
                </a:lnTo>
                <a:lnTo>
                  <a:pt x="0" y="16002"/>
                </a:lnTo>
                <a:lnTo>
                  <a:pt x="3581400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11" name="object 11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2" name="object 12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72440" y="1244904"/>
            <a:ext cx="7329170" cy="4725670"/>
          </a:xfrm>
          <a:prstGeom prst="rect">
            <a:avLst/>
          </a:prstGeom>
        </p:spPr>
        <p:txBody>
          <a:bodyPr wrap="square" lIns="0" tIns="55244" rIns="0" bIns="0" rtlCol="0" vert="horz">
            <a:spAutoFit/>
          </a:bodyPr>
          <a:lstStyle/>
          <a:p>
            <a:pPr marL="345440" indent="-269875">
              <a:lnSpc>
                <a:spcPct val="100000"/>
              </a:lnSpc>
              <a:spcBef>
                <a:spcPts val="434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454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Modus</a:t>
            </a:r>
            <a:r>
              <a:rPr dirty="0" sz="22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ponens</a:t>
            </a:r>
            <a:endParaRPr sz="2200">
              <a:latin typeface="Arial"/>
              <a:cs typeface="Arial"/>
            </a:endParaRPr>
          </a:p>
          <a:p>
            <a:pPr marL="1960245" marR="4500880" indent="-270510">
              <a:lnSpc>
                <a:spcPct val="110000"/>
              </a:lnSpc>
              <a:spcBef>
                <a:spcPts val="70"/>
              </a:spcBef>
              <a:tabLst>
                <a:tab pos="266509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q,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p q</a:t>
            </a:r>
            <a:endParaRPr sz="2200">
              <a:latin typeface="Arial"/>
              <a:cs typeface="Arial"/>
            </a:endParaRPr>
          </a:p>
          <a:p>
            <a:pPr marL="345440" marR="589280" indent="-269875">
              <a:lnSpc>
                <a:spcPct val="110000"/>
              </a:lnSpc>
              <a:spcBef>
                <a:spcPts val="67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690370" algn="l"/>
                <a:tab pos="464756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loại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bỏ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200" spc="-20" b="1">
                <a:solidFill>
                  <a:srgbClr val="0D0D0D"/>
                </a:solidFill>
                <a:latin typeface="Arial"/>
                <a:cs typeface="Arial"/>
              </a:rPr>
              <a:t>And-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Elimination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)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baseline="-21072" sz="2175" spc="284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-21072" sz="2175" spc="292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22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 spc="-37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(i=1..n)</a:t>
            </a:r>
            <a:endParaRPr sz="2200">
              <a:latin typeface="Arial"/>
              <a:cs typeface="Arial"/>
            </a:endParaRPr>
          </a:p>
          <a:p>
            <a:pPr marL="1960245">
              <a:lnSpc>
                <a:spcPct val="100000"/>
              </a:lnSpc>
              <a:spcBef>
                <a:spcPts val="260"/>
              </a:spcBef>
            </a:pP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 spc="-37">
                <a:solidFill>
                  <a:srgbClr val="0D0D0D"/>
                </a:solidFill>
                <a:latin typeface="Arial"/>
                <a:cs typeface="Arial"/>
              </a:rPr>
              <a:t>i</a:t>
            </a:r>
            <a:endParaRPr baseline="-21072" sz="2175">
              <a:latin typeface="Arial"/>
              <a:cs typeface="Arial"/>
            </a:endParaRPr>
          </a:p>
          <a:p>
            <a:pPr marL="345440" marR="258445" indent="-269240">
              <a:lnSpc>
                <a:spcPct val="110000"/>
              </a:lnSpc>
              <a:spcBef>
                <a:spcPts val="67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86690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đưa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vào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(</a:t>
            </a:r>
            <a:r>
              <a:rPr dirty="0" sz="2200" spc="-25" b="1">
                <a:solidFill>
                  <a:srgbClr val="0D0D0D"/>
                </a:solidFill>
                <a:latin typeface="Arial"/>
                <a:cs typeface="Arial"/>
              </a:rPr>
              <a:t>And-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Introduction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)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…,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 spc="-37">
                <a:solidFill>
                  <a:srgbClr val="0D0D0D"/>
                </a:solidFill>
                <a:latin typeface="Arial"/>
                <a:cs typeface="Arial"/>
              </a:rPr>
              <a:t>n</a:t>
            </a:r>
            <a:endParaRPr baseline="-21072" sz="2175">
              <a:latin typeface="Arial"/>
              <a:cs typeface="Arial"/>
            </a:endParaRPr>
          </a:p>
          <a:p>
            <a:pPr marL="1784350">
              <a:lnSpc>
                <a:spcPct val="100000"/>
              </a:lnSpc>
              <a:spcBef>
                <a:spcPts val="265"/>
              </a:spcBef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baseline="-21072" sz="2175" spc="284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-21072" sz="2175" spc="292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22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 spc="-37">
                <a:solidFill>
                  <a:srgbClr val="0D0D0D"/>
                </a:solidFill>
                <a:latin typeface="Arial"/>
                <a:cs typeface="Arial"/>
              </a:rPr>
              <a:t>n</a:t>
            </a:r>
            <a:endParaRPr baseline="-21072" sz="2175">
              <a:latin typeface="Arial"/>
              <a:cs typeface="Arial"/>
            </a:endParaRPr>
          </a:p>
          <a:p>
            <a:pPr marL="345440" indent="-269240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454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đưa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vào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HOẶC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200" spc="-20" b="1">
                <a:solidFill>
                  <a:srgbClr val="0D0D0D"/>
                </a:solidFill>
                <a:latin typeface="Arial"/>
                <a:cs typeface="Arial"/>
              </a:rPr>
              <a:t>Or-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Introduction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2764155">
              <a:lnSpc>
                <a:spcPct val="100000"/>
              </a:lnSpc>
              <a:spcBef>
                <a:spcPts val="265"/>
              </a:spcBef>
            </a:pP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 spc="-37">
                <a:solidFill>
                  <a:srgbClr val="0D0D0D"/>
                </a:solidFill>
                <a:latin typeface="Arial"/>
                <a:cs typeface="Arial"/>
              </a:rPr>
              <a:t>i</a:t>
            </a:r>
            <a:endParaRPr baseline="-21072" sz="2175">
              <a:latin typeface="Arial"/>
              <a:cs typeface="Arial"/>
            </a:endParaRPr>
          </a:p>
          <a:p>
            <a:pPr marL="1784350">
              <a:lnSpc>
                <a:spcPct val="100000"/>
              </a:lnSpc>
              <a:spcBef>
                <a:spcPts val="260"/>
              </a:spcBef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baseline="-21072" sz="2175" spc="284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-21072" sz="2175" spc="292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22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baseline="-21072" sz="2175" spc="30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22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1072" sz="2175" spc="-37">
                <a:solidFill>
                  <a:srgbClr val="0D0D0D"/>
                </a:solidFill>
                <a:latin typeface="Arial"/>
                <a:cs typeface="Arial"/>
              </a:rPr>
              <a:t>n</a:t>
            </a:r>
            <a:endParaRPr baseline="-21072" sz="2175">
              <a:latin typeface="Arial"/>
              <a:cs typeface="Arial"/>
            </a:endParaRPr>
          </a:p>
        </p:txBody>
      </p:sp>
      <p:sp>
        <p:nvSpPr>
          <p:cNvPr id="15" name="object 1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6" name="object 1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2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2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bằng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75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luật</a:t>
            </a:r>
            <a:r>
              <a:rPr dirty="0" u="none" sz="42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suy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4200" spc="-1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958339"/>
            <a:ext cx="9144000" cy="979169"/>
            <a:chOff x="0" y="1958339"/>
            <a:chExt cx="9144000" cy="979169"/>
          </a:xfrm>
        </p:grpSpPr>
        <p:sp>
          <p:nvSpPr>
            <p:cNvPr id="4" name="object 4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828800" y="2430779"/>
              <a:ext cx="1066800" cy="16510"/>
            </a:xfrm>
            <a:custGeom>
              <a:avLst/>
              <a:gdLst/>
              <a:ahLst/>
              <a:cxnLst/>
              <a:rect l="l" t="t" r="r" b="b"/>
              <a:pathLst>
                <a:path w="1066800" h="16510">
                  <a:moveTo>
                    <a:pt x="1066800" y="16001"/>
                  </a:moveTo>
                  <a:lnTo>
                    <a:pt x="1066800" y="0"/>
                  </a:lnTo>
                  <a:lnTo>
                    <a:pt x="0" y="0"/>
                  </a:lnTo>
                  <a:lnTo>
                    <a:pt x="0" y="16002"/>
                  </a:lnTo>
                  <a:lnTo>
                    <a:pt x="1066800" y="16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/>
          <p:nvPr/>
        </p:nvSpPr>
        <p:spPr>
          <a:xfrm>
            <a:off x="1905000" y="3649979"/>
            <a:ext cx="2057400" cy="16510"/>
          </a:xfrm>
          <a:custGeom>
            <a:avLst/>
            <a:gdLst/>
            <a:ahLst/>
            <a:cxnLst/>
            <a:rect l="l" t="t" r="r" b="b"/>
            <a:pathLst>
              <a:path w="2057400" h="16510">
                <a:moveTo>
                  <a:pt x="2057399" y="16001"/>
                </a:moveTo>
                <a:lnTo>
                  <a:pt x="2057399" y="0"/>
                </a:lnTo>
                <a:lnTo>
                  <a:pt x="0" y="0"/>
                </a:lnTo>
                <a:lnTo>
                  <a:pt x="0" y="16001"/>
                </a:lnTo>
                <a:lnTo>
                  <a:pt x="2057399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0" y="3916679"/>
            <a:ext cx="9144000" cy="979169"/>
            <a:chOff x="0" y="3916679"/>
            <a:chExt cx="9144000" cy="979169"/>
          </a:xfrm>
        </p:grpSpPr>
        <p:sp>
          <p:nvSpPr>
            <p:cNvPr id="8" name="object 8" descr=""/>
            <p:cNvSpPr/>
            <p:nvPr/>
          </p:nvSpPr>
          <p:spPr>
            <a:xfrm>
              <a:off x="0" y="391667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7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7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1905000" y="4792979"/>
              <a:ext cx="1600200" cy="16510"/>
            </a:xfrm>
            <a:custGeom>
              <a:avLst/>
              <a:gdLst/>
              <a:ahLst/>
              <a:cxnLst/>
              <a:rect l="l" t="t" r="r" b="b"/>
              <a:pathLst>
                <a:path w="1600199" h="16510">
                  <a:moveTo>
                    <a:pt x="1600199" y="16001"/>
                  </a:moveTo>
                  <a:lnTo>
                    <a:pt x="1600199" y="0"/>
                  </a:lnTo>
                  <a:lnTo>
                    <a:pt x="0" y="0"/>
                  </a:lnTo>
                  <a:lnTo>
                    <a:pt x="0" y="16001"/>
                  </a:lnTo>
                  <a:lnTo>
                    <a:pt x="1600199" y="16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535940" y="1363472"/>
            <a:ext cx="7960359" cy="431482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81940" marR="5080" indent="-269875">
              <a:lnSpc>
                <a:spcPts val="2380"/>
              </a:lnSpc>
              <a:spcBef>
                <a:spcPts val="3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loại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bỏ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phủ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hai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lần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Elimination</a:t>
            </a:r>
            <a:r>
              <a:rPr dirty="0" sz="22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of</a:t>
            </a:r>
            <a:r>
              <a:rPr dirty="0" sz="22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Double Negation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200">
              <a:latin typeface="Arial"/>
              <a:cs typeface="Arial"/>
            </a:endParaRPr>
          </a:p>
          <a:p>
            <a:pPr marL="1533525" marR="5863590">
              <a:lnSpc>
                <a:spcPts val="2900"/>
              </a:lnSpc>
              <a:spcBef>
                <a:spcPts val="105"/>
              </a:spcBef>
            </a:pPr>
            <a:r>
              <a:rPr dirty="0" sz="2200" spc="-25">
                <a:solidFill>
                  <a:srgbClr val="0D0D0D"/>
                </a:solidFill>
                <a:latin typeface="Symbol"/>
                <a:cs typeface="Symbol"/>
              </a:rPr>
              <a:t>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p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281940" marR="3212465" indent="-269875">
              <a:lnSpc>
                <a:spcPct val="110000"/>
              </a:lnSpc>
              <a:spcBef>
                <a:spcPts val="5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533525" algn="l"/>
                <a:tab pos="24790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Resolution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)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q,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1896745">
              <a:lnSpc>
                <a:spcPct val="100000"/>
              </a:lnSpc>
              <a:spcBef>
                <a:spcPts val="265"/>
              </a:spcBef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marL="281940" marR="2018664" indent="-269875">
              <a:lnSpc>
                <a:spcPct val="110000"/>
              </a:lnSpc>
              <a:spcBef>
                <a:spcPts val="67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1533525" algn="l"/>
                <a:tab pos="24790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đơn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Unit</a:t>
            </a:r>
            <a:r>
              <a:rPr dirty="0" sz="22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Resolution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)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q,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q</a:t>
            </a:r>
            <a:endParaRPr sz="2200">
              <a:latin typeface="Arial"/>
              <a:cs typeface="Arial"/>
            </a:endParaRPr>
          </a:p>
          <a:p>
            <a:pPr marL="1896745">
              <a:lnSpc>
                <a:spcPct val="100000"/>
              </a:lnSpc>
              <a:spcBef>
                <a:spcPts val="260"/>
              </a:spcBef>
            </a:pP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p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54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trên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đều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2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r>
              <a:rPr dirty="0" sz="2200" spc="-2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 i="1">
                <a:solidFill>
                  <a:srgbClr val="0D0D0D"/>
                </a:solidFill>
                <a:latin typeface="Arial"/>
                <a:cs typeface="Arial"/>
              </a:rPr>
              <a:t>(sound)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!</a:t>
            </a:r>
            <a:endParaRPr sz="22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90"/>
              </a:spcBef>
            </a:pPr>
            <a:r>
              <a:rPr dirty="0" u="none" sz="38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3800" spc="-2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38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bằng</a:t>
            </a:r>
            <a:r>
              <a:rPr dirty="0" u="none" sz="38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luật</a:t>
            </a:r>
            <a:r>
              <a:rPr dirty="0" u="none" sz="38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spc="-120" b="0">
                <a:solidFill>
                  <a:srgbClr val="006533"/>
                </a:solidFill>
                <a:latin typeface="Times New Roman"/>
                <a:cs typeface="Times New Roman"/>
              </a:rPr>
              <a:t>suy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38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38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spc="-145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38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38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2324"/>
            <a:ext cx="3852545" cy="2193290"/>
          </a:xfrm>
          <a:prstGeom prst="rect">
            <a:avLst/>
          </a:prstGeom>
        </p:spPr>
        <p:txBody>
          <a:bodyPr wrap="square" lIns="0" tIns="4953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39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343217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thiết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KB</a:t>
            </a:r>
            <a:endParaRPr sz="2400">
              <a:latin typeface="Arial"/>
              <a:cs typeface="Arial"/>
            </a:endParaRPr>
          </a:p>
          <a:p>
            <a:pPr lvl="1" marL="1001394" indent="-363220">
              <a:lnSpc>
                <a:spcPct val="100000"/>
              </a:lnSpc>
              <a:spcBef>
                <a:spcPts val="295"/>
              </a:spcBef>
              <a:buClr>
                <a:srgbClr val="3B822F"/>
              </a:buClr>
              <a:buSzPct val="89583"/>
              <a:buAutoNum type="arabicParenR"/>
              <a:tabLst>
                <a:tab pos="1001394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lvl="1" marL="1001394" indent="-363220">
              <a:lnSpc>
                <a:spcPct val="100000"/>
              </a:lnSpc>
              <a:spcBef>
                <a:spcPts val="290"/>
              </a:spcBef>
              <a:buClr>
                <a:srgbClr val="3B822F"/>
              </a:buClr>
              <a:buSzPct val="89583"/>
              <a:buAutoNum type="arabicParenR"/>
              <a:tabLst>
                <a:tab pos="1001394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4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lvl="1" marL="1001394" indent="-363220">
              <a:lnSpc>
                <a:spcPct val="100000"/>
              </a:lnSpc>
              <a:spcBef>
                <a:spcPts val="285"/>
              </a:spcBef>
              <a:buClr>
                <a:srgbClr val="3B822F"/>
              </a:buClr>
              <a:buSzPct val="89583"/>
              <a:buAutoNum type="arabicParenR"/>
              <a:tabLst>
                <a:tab pos="1001394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(q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r)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4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  <a:tab pos="367347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Cần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lý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spc="-50" i="1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758438"/>
            <a:ext cx="636333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1)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And-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Elimination,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có: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35940" y="3968750"/>
            <a:ext cx="6783705" cy="1543685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638175">
              <a:lnSpc>
                <a:spcPct val="100000"/>
              </a:lnSpc>
              <a:spcBef>
                <a:spcPts val="1610"/>
              </a:spcBef>
            </a:pPr>
            <a:r>
              <a:rPr dirty="0" sz="2150">
                <a:solidFill>
                  <a:srgbClr val="3B822F"/>
                </a:solidFill>
                <a:latin typeface="Arial"/>
                <a:cs typeface="Arial"/>
              </a:rPr>
              <a:t>4)</a:t>
            </a:r>
            <a:r>
              <a:rPr dirty="0" sz="2150" spc="340">
                <a:solidFill>
                  <a:srgbClr val="3B822F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2),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4),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Modus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Ponens,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có:</a:t>
            </a:r>
            <a:endParaRPr sz="24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290"/>
              </a:spcBef>
            </a:pPr>
            <a:r>
              <a:rPr dirty="0" sz="2150">
                <a:solidFill>
                  <a:srgbClr val="3B822F"/>
                </a:solidFill>
                <a:latin typeface="Arial"/>
                <a:cs typeface="Arial"/>
              </a:rPr>
              <a:t>5)</a:t>
            </a:r>
            <a:r>
              <a:rPr dirty="0" sz="2150" spc="340">
                <a:solidFill>
                  <a:srgbClr val="3B822F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7630" rIns="0" bIns="0" rtlCol="0" vert="horz">
            <a:spAutoFit/>
          </a:bodyPr>
          <a:lstStyle/>
          <a:p>
            <a:pPr marL="90805">
              <a:lnSpc>
                <a:spcPct val="100000"/>
              </a:lnSpc>
              <a:spcBef>
                <a:spcPts val="690"/>
              </a:spcBef>
            </a:pPr>
            <a:r>
              <a:rPr dirty="0" u="none" sz="38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3800" spc="-2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38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bằng</a:t>
            </a:r>
            <a:r>
              <a:rPr dirty="0" u="none" sz="38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luật</a:t>
            </a:r>
            <a:r>
              <a:rPr dirty="0" u="none" sz="38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spc="-120" b="0">
                <a:solidFill>
                  <a:srgbClr val="006533"/>
                </a:solidFill>
                <a:latin typeface="Times New Roman"/>
                <a:cs typeface="Times New Roman"/>
              </a:rPr>
              <a:t>suy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38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38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spc="-145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3800" spc="-9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38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8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38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67637"/>
            <a:ext cx="7972425" cy="4097654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6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1),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And-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Elimination,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có:</a:t>
            </a:r>
            <a:endParaRPr sz="24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285"/>
              </a:spcBef>
              <a:tabLst>
                <a:tab pos="1095375" algn="l"/>
              </a:tabLst>
            </a:pPr>
            <a:r>
              <a:rPr dirty="0" sz="2150" spc="-25">
                <a:solidFill>
                  <a:srgbClr val="3B822F"/>
                </a:solidFill>
                <a:latin typeface="Arial"/>
                <a:cs typeface="Arial"/>
              </a:rPr>
              <a:t>6)</a:t>
            </a:r>
            <a:r>
              <a:rPr dirty="0" sz="2150">
                <a:solidFill>
                  <a:srgbClr val="3B822F"/>
                </a:solidFill>
                <a:latin typeface="Arial"/>
                <a:cs typeface="Arial"/>
              </a:rPr>
              <a:t>	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5),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6),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And-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Introduction,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có:</a:t>
            </a:r>
            <a:endParaRPr sz="24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290"/>
              </a:spcBef>
            </a:pPr>
            <a:r>
              <a:rPr dirty="0" sz="2150">
                <a:solidFill>
                  <a:srgbClr val="3B822F"/>
                </a:solidFill>
                <a:latin typeface="Arial"/>
                <a:cs typeface="Arial"/>
              </a:rPr>
              <a:t>7)</a:t>
            </a:r>
            <a:r>
              <a:rPr dirty="0" sz="2150" spc="325">
                <a:solidFill>
                  <a:srgbClr val="3B822F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(q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r)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7),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3),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Modus-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Ponens,</a:t>
            </a:r>
            <a:r>
              <a:rPr dirty="0" sz="24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có:</a:t>
            </a:r>
            <a:endParaRPr sz="24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285"/>
              </a:spcBef>
              <a:tabLst>
                <a:tab pos="1095375" algn="l"/>
              </a:tabLst>
            </a:pPr>
            <a:r>
              <a:rPr dirty="0" sz="2150" spc="-25">
                <a:solidFill>
                  <a:srgbClr val="3B822F"/>
                </a:solidFill>
                <a:latin typeface="Arial"/>
                <a:cs typeface="Arial"/>
              </a:rPr>
              <a:t>8)</a:t>
            </a:r>
            <a:r>
              <a:rPr dirty="0" sz="2150">
                <a:solidFill>
                  <a:srgbClr val="3B822F"/>
                </a:solidFill>
                <a:latin typeface="Arial"/>
                <a:cs typeface="Arial"/>
              </a:rPr>
              <a:t>	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21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Vậy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lý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(biểu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logic)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dirty="0" sz="24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đúng!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và</a:t>
            </a:r>
            <a:r>
              <a:rPr dirty="0" u="none" sz="4200" spc="-1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Tìm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kiếm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47568"/>
            <a:ext cx="7835265" cy="2392045"/>
          </a:xfrm>
          <a:prstGeom prst="rect">
            <a:avLst/>
          </a:prstGeom>
        </p:spPr>
        <p:txBody>
          <a:bodyPr wrap="square" lIns="0" tIns="66040" rIns="0" bIns="0" rtlCol="0" vert="horz">
            <a:spAutoFit/>
          </a:bodyPr>
          <a:lstStyle/>
          <a:p>
            <a:pPr marL="281940" marR="5080" indent="-269875">
              <a:lnSpc>
                <a:spcPts val="2380"/>
              </a:lnSpc>
              <a:spcBef>
                <a:spcPts val="52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Để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lý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30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r>
              <a:rPr dirty="0" sz="2300" spc="-75" i="1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thiết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cần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chuỗi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endParaRPr sz="2200">
              <a:latin typeface="Arial"/>
              <a:cs typeface="Arial"/>
            </a:endParaRPr>
          </a:p>
          <a:p>
            <a:pPr marL="281940" marR="203835" indent="-269875">
              <a:lnSpc>
                <a:spcPts val="2380"/>
              </a:lnSpc>
              <a:spcBef>
                <a:spcPts val="17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140081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Vấn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đề: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Ở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bước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tiếp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theo,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nhiều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áp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2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3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Chọn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nào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để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tiếp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theo?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5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Đây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vấn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(search)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1821179" y="4030979"/>
            <a:ext cx="1845310" cy="864869"/>
            <a:chOff x="1821179" y="4030979"/>
            <a:chExt cx="1845310" cy="864869"/>
          </a:xfrm>
        </p:grpSpPr>
        <p:sp>
          <p:nvSpPr>
            <p:cNvPr id="6" name="object 6" descr=""/>
            <p:cNvSpPr/>
            <p:nvPr/>
          </p:nvSpPr>
          <p:spPr>
            <a:xfrm>
              <a:off x="2430779" y="4030979"/>
              <a:ext cx="1235710" cy="864869"/>
            </a:xfrm>
            <a:custGeom>
              <a:avLst/>
              <a:gdLst/>
              <a:ahLst/>
              <a:cxnLst/>
              <a:rect l="l" t="t" r="r" b="b"/>
              <a:pathLst>
                <a:path w="1235710" h="864870">
                  <a:moveTo>
                    <a:pt x="1235201" y="864870"/>
                  </a:moveTo>
                  <a:lnTo>
                    <a:pt x="1235201" y="0"/>
                  </a:lnTo>
                  <a:lnTo>
                    <a:pt x="0" y="0"/>
                  </a:lnTo>
                  <a:lnTo>
                    <a:pt x="0" y="864870"/>
                  </a:lnTo>
                  <a:lnTo>
                    <a:pt x="7619" y="864870"/>
                  </a:lnTo>
                  <a:lnTo>
                    <a:pt x="7619" y="16002"/>
                  </a:lnTo>
                  <a:lnTo>
                    <a:pt x="16001" y="7620"/>
                  </a:lnTo>
                  <a:lnTo>
                    <a:pt x="16001" y="16002"/>
                  </a:lnTo>
                  <a:lnTo>
                    <a:pt x="1219199" y="16002"/>
                  </a:lnTo>
                  <a:lnTo>
                    <a:pt x="1219199" y="7620"/>
                  </a:lnTo>
                  <a:lnTo>
                    <a:pt x="1226819" y="16002"/>
                  </a:lnTo>
                  <a:lnTo>
                    <a:pt x="1226819" y="864870"/>
                  </a:lnTo>
                  <a:lnTo>
                    <a:pt x="1235201" y="864870"/>
                  </a:lnTo>
                  <a:close/>
                </a:path>
                <a:path w="1235710" h="864870">
                  <a:moveTo>
                    <a:pt x="16001" y="16002"/>
                  </a:moveTo>
                  <a:lnTo>
                    <a:pt x="16001" y="7620"/>
                  </a:lnTo>
                  <a:lnTo>
                    <a:pt x="7619" y="16002"/>
                  </a:lnTo>
                  <a:lnTo>
                    <a:pt x="16001" y="16002"/>
                  </a:lnTo>
                  <a:close/>
                </a:path>
                <a:path w="1235710" h="864870">
                  <a:moveTo>
                    <a:pt x="16001" y="864870"/>
                  </a:moveTo>
                  <a:lnTo>
                    <a:pt x="16001" y="16002"/>
                  </a:lnTo>
                  <a:lnTo>
                    <a:pt x="7619" y="16002"/>
                  </a:lnTo>
                  <a:lnTo>
                    <a:pt x="7619" y="864870"/>
                  </a:lnTo>
                  <a:lnTo>
                    <a:pt x="16001" y="864870"/>
                  </a:lnTo>
                  <a:close/>
                </a:path>
                <a:path w="1235710" h="864870">
                  <a:moveTo>
                    <a:pt x="1226819" y="16002"/>
                  </a:moveTo>
                  <a:lnTo>
                    <a:pt x="1219199" y="7620"/>
                  </a:lnTo>
                  <a:lnTo>
                    <a:pt x="1219199" y="16002"/>
                  </a:lnTo>
                  <a:lnTo>
                    <a:pt x="1226819" y="16002"/>
                  </a:lnTo>
                  <a:close/>
                </a:path>
                <a:path w="1235710" h="864870">
                  <a:moveTo>
                    <a:pt x="1226819" y="864870"/>
                  </a:moveTo>
                  <a:lnTo>
                    <a:pt x="1226819" y="16002"/>
                  </a:lnTo>
                  <a:lnTo>
                    <a:pt x="1219199" y="16002"/>
                  </a:lnTo>
                  <a:lnTo>
                    <a:pt x="1219199" y="864870"/>
                  </a:lnTo>
                  <a:lnTo>
                    <a:pt x="1226819" y="8648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1828799" y="4038599"/>
              <a:ext cx="609600" cy="462915"/>
            </a:xfrm>
            <a:custGeom>
              <a:avLst/>
              <a:gdLst/>
              <a:ahLst/>
              <a:cxnLst/>
              <a:rect l="l" t="t" r="r" b="b"/>
              <a:pathLst>
                <a:path w="609600" h="462914">
                  <a:moveTo>
                    <a:pt x="609600" y="462534"/>
                  </a:moveTo>
                  <a:lnTo>
                    <a:pt x="609600" y="0"/>
                  </a:lnTo>
                  <a:lnTo>
                    <a:pt x="0" y="0"/>
                  </a:lnTo>
                  <a:lnTo>
                    <a:pt x="0" y="462534"/>
                  </a:lnTo>
                  <a:lnTo>
                    <a:pt x="609600" y="462534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1821179" y="4030979"/>
              <a:ext cx="626110" cy="478155"/>
            </a:xfrm>
            <a:custGeom>
              <a:avLst/>
              <a:gdLst/>
              <a:ahLst/>
              <a:cxnLst/>
              <a:rect l="l" t="t" r="r" b="b"/>
              <a:pathLst>
                <a:path w="626110" h="478154">
                  <a:moveTo>
                    <a:pt x="625601" y="473964"/>
                  </a:moveTo>
                  <a:lnTo>
                    <a:pt x="625601" y="3810"/>
                  </a:lnTo>
                  <a:lnTo>
                    <a:pt x="621792" y="0"/>
                  </a:lnTo>
                  <a:lnTo>
                    <a:pt x="3809" y="0"/>
                  </a:lnTo>
                  <a:lnTo>
                    <a:pt x="0" y="3810"/>
                  </a:lnTo>
                  <a:lnTo>
                    <a:pt x="0" y="473964"/>
                  </a:lnTo>
                  <a:lnTo>
                    <a:pt x="3809" y="477774"/>
                  </a:lnTo>
                  <a:lnTo>
                    <a:pt x="7619" y="477774"/>
                  </a:lnTo>
                  <a:lnTo>
                    <a:pt x="7619" y="16002"/>
                  </a:lnTo>
                  <a:lnTo>
                    <a:pt x="16001" y="7620"/>
                  </a:lnTo>
                  <a:lnTo>
                    <a:pt x="16001" y="16002"/>
                  </a:lnTo>
                  <a:lnTo>
                    <a:pt x="609600" y="16002"/>
                  </a:lnTo>
                  <a:lnTo>
                    <a:pt x="609600" y="7620"/>
                  </a:lnTo>
                  <a:lnTo>
                    <a:pt x="617219" y="16002"/>
                  </a:lnTo>
                  <a:lnTo>
                    <a:pt x="617219" y="477774"/>
                  </a:lnTo>
                  <a:lnTo>
                    <a:pt x="621792" y="477774"/>
                  </a:lnTo>
                  <a:lnTo>
                    <a:pt x="625601" y="473964"/>
                  </a:lnTo>
                  <a:close/>
                </a:path>
                <a:path w="626110" h="478154">
                  <a:moveTo>
                    <a:pt x="16001" y="16002"/>
                  </a:moveTo>
                  <a:lnTo>
                    <a:pt x="16001" y="7620"/>
                  </a:lnTo>
                  <a:lnTo>
                    <a:pt x="7619" y="16002"/>
                  </a:lnTo>
                  <a:lnTo>
                    <a:pt x="16001" y="16002"/>
                  </a:lnTo>
                  <a:close/>
                </a:path>
                <a:path w="626110" h="478154">
                  <a:moveTo>
                    <a:pt x="16001" y="461772"/>
                  </a:moveTo>
                  <a:lnTo>
                    <a:pt x="16001" y="16002"/>
                  </a:lnTo>
                  <a:lnTo>
                    <a:pt x="7619" y="16002"/>
                  </a:lnTo>
                  <a:lnTo>
                    <a:pt x="7619" y="461772"/>
                  </a:lnTo>
                  <a:lnTo>
                    <a:pt x="16001" y="461772"/>
                  </a:lnTo>
                  <a:close/>
                </a:path>
                <a:path w="626110" h="478154">
                  <a:moveTo>
                    <a:pt x="617219" y="461772"/>
                  </a:moveTo>
                  <a:lnTo>
                    <a:pt x="7619" y="461772"/>
                  </a:lnTo>
                  <a:lnTo>
                    <a:pt x="16001" y="470154"/>
                  </a:lnTo>
                  <a:lnTo>
                    <a:pt x="16001" y="477774"/>
                  </a:lnTo>
                  <a:lnTo>
                    <a:pt x="609600" y="477774"/>
                  </a:lnTo>
                  <a:lnTo>
                    <a:pt x="609600" y="470154"/>
                  </a:lnTo>
                  <a:lnTo>
                    <a:pt x="617219" y="461772"/>
                  </a:lnTo>
                  <a:close/>
                </a:path>
                <a:path w="626110" h="478154">
                  <a:moveTo>
                    <a:pt x="16001" y="477774"/>
                  </a:moveTo>
                  <a:lnTo>
                    <a:pt x="16001" y="470154"/>
                  </a:lnTo>
                  <a:lnTo>
                    <a:pt x="7619" y="461772"/>
                  </a:lnTo>
                  <a:lnTo>
                    <a:pt x="7619" y="477774"/>
                  </a:lnTo>
                  <a:lnTo>
                    <a:pt x="16001" y="477774"/>
                  </a:lnTo>
                  <a:close/>
                </a:path>
                <a:path w="626110" h="478154">
                  <a:moveTo>
                    <a:pt x="617219" y="16002"/>
                  </a:moveTo>
                  <a:lnTo>
                    <a:pt x="609600" y="7620"/>
                  </a:lnTo>
                  <a:lnTo>
                    <a:pt x="609600" y="16002"/>
                  </a:lnTo>
                  <a:lnTo>
                    <a:pt x="617219" y="16002"/>
                  </a:lnTo>
                  <a:close/>
                </a:path>
                <a:path w="626110" h="478154">
                  <a:moveTo>
                    <a:pt x="617219" y="461772"/>
                  </a:moveTo>
                  <a:lnTo>
                    <a:pt x="617219" y="16002"/>
                  </a:lnTo>
                  <a:lnTo>
                    <a:pt x="609600" y="16002"/>
                  </a:lnTo>
                  <a:lnTo>
                    <a:pt x="609600" y="461772"/>
                  </a:lnTo>
                  <a:lnTo>
                    <a:pt x="617219" y="461772"/>
                  </a:lnTo>
                  <a:close/>
                </a:path>
                <a:path w="626110" h="478154">
                  <a:moveTo>
                    <a:pt x="617219" y="477774"/>
                  </a:moveTo>
                  <a:lnTo>
                    <a:pt x="617219" y="461772"/>
                  </a:lnTo>
                  <a:lnTo>
                    <a:pt x="609600" y="470154"/>
                  </a:lnTo>
                  <a:lnTo>
                    <a:pt x="609600" y="477774"/>
                  </a:lnTo>
                  <a:lnTo>
                    <a:pt x="617219" y="4777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1917445" y="4064000"/>
            <a:ext cx="154686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768985" marR="5080" indent="-756920">
              <a:lnSpc>
                <a:spcPct val="100000"/>
              </a:lnSpc>
              <a:spcBef>
                <a:spcPts val="100"/>
              </a:spcBef>
              <a:tabLst>
                <a:tab pos="726440" algn="l"/>
              </a:tabLst>
            </a:pPr>
            <a:r>
              <a:rPr dirty="0" sz="2400" spc="-25">
                <a:latin typeface="Arial"/>
                <a:cs typeface="Arial"/>
              </a:rPr>
              <a:t>KB</a:t>
            </a:r>
            <a:r>
              <a:rPr dirty="0" sz="2400">
                <a:latin typeface="Arial"/>
                <a:cs typeface="Arial"/>
              </a:rPr>
              <a:t>	p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Arial"/>
                <a:cs typeface="Arial"/>
              </a:rPr>
              <a:t>q </a:t>
            </a: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5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5201665" y="3820921"/>
            <a:ext cx="1255395" cy="938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542925" marR="5080" indent="-530860">
              <a:lnSpc>
                <a:spcPct val="124800"/>
              </a:lnSpc>
              <a:spcBef>
                <a:spcPts val="100"/>
              </a:spcBef>
              <a:tabLst>
                <a:tab pos="1072515" algn="l"/>
              </a:tabLst>
            </a:pPr>
            <a:r>
              <a:rPr dirty="0" sz="2400">
                <a:latin typeface="Arial"/>
                <a:cs typeface="Arial"/>
              </a:rPr>
              <a:t>p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Arial"/>
                <a:cs typeface="Arial"/>
              </a:rPr>
              <a:t>q,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p q</a:t>
            </a:r>
            <a:endParaRPr sz="2400">
              <a:latin typeface="Arial"/>
              <a:cs typeface="Arial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5029200" y="4411979"/>
            <a:ext cx="1600200" cy="16510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1600200" y="16001"/>
                </a:moveTo>
                <a:lnTo>
                  <a:pt x="1600200" y="0"/>
                </a:lnTo>
                <a:lnTo>
                  <a:pt x="0" y="0"/>
                </a:lnTo>
                <a:lnTo>
                  <a:pt x="0" y="16002"/>
                </a:lnTo>
                <a:lnTo>
                  <a:pt x="1600200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2430780" y="4495800"/>
            <a:ext cx="2446020" cy="1379220"/>
          </a:xfrm>
          <a:custGeom>
            <a:avLst/>
            <a:gdLst/>
            <a:ahLst/>
            <a:cxnLst/>
            <a:rect l="l" t="t" r="r" b="b"/>
            <a:pathLst>
              <a:path w="2446020" h="1379220">
                <a:moveTo>
                  <a:pt x="16002" y="400050"/>
                </a:moveTo>
                <a:lnTo>
                  <a:pt x="0" y="400050"/>
                </a:lnTo>
                <a:lnTo>
                  <a:pt x="0" y="1379220"/>
                </a:lnTo>
                <a:lnTo>
                  <a:pt x="16002" y="1379220"/>
                </a:lnTo>
                <a:lnTo>
                  <a:pt x="16002" y="400050"/>
                </a:lnTo>
                <a:close/>
              </a:path>
              <a:path w="2446020" h="1379220">
                <a:moveTo>
                  <a:pt x="1235202" y="400050"/>
                </a:moveTo>
                <a:lnTo>
                  <a:pt x="1219200" y="400050"/>
                </a:lnTo>
                <a:lnTo>
                  <a:pt x="1219200" y="1379220"/>
                </a:lnTo>
                <a:lnTo>
                  <a:pt x="1235202" y="1379220"/>
                </a:lnTo>
                <a:lnTo>
                  <a:pt x="1235202" y="400050"/>
                </a:lnTo>
                <a:close/>
              </a:path>
              <a:path w="2446020" h="1379220">
                <a:moveTo>
                  <a:pt x="2446020" y="0"/>
                </a:moveTo>
                <a:lnTo>
                  <a:pt x="2313432" y="1524"/>
                </a:lnTo>
                <a:lnTo>
                  <a:pt x="2322487" y="30518"/>
                </a:lnTo>
                <a:lnTo>
                  <a:pt x="1224534" y="374142"/>
                </a:lnTo>
                <a:lnTo>
                  <a:pt x="1229868" y="388620"/>
                </a:lnTo>
                <a:lnTo>
                  <a:pt x="2327224" y="45694"/>
                </a:lnTo>
                <a:lnTo>
                  <a:pt x="2336292" y="74676"/>
                </a:lnTo>
                <a:lnTo>
                  <a:pt x="2339340" y="72605"/>
                </a:lnTo>
                <a:lnTo>
                  <a:pt x="2446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 txBox="1"/>
          <p:nvPr/>
        </p:nvSpPr>
        <p:spPr>
          <a:xfrm>
            <a:off x="2882900" y="4794757"/>
            <a:ext cx="330200" cy="11226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13664" marR="72390" indent="-33655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Arial"/>
                <a:cs typeface="Arial"/>
              </a:rPr>
              <a:t>p r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0">
                <a:latin typeface="Arial"/>
                <a:cs typeface="Arial"/>
              </a:rPr>
              <a:t>…</a:t>
            </a:r>
            <a:endParaRPr sz="2400">
              <a:latin typeface="Arial"/>
              <a:cs typeface="Arial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5278628" y="5040121"/>
            <a:ext cx="1101725" cy="9385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474345" marR="5080" indent="-462280">
              <a:lnSpc>
                <a:spcPct val="124800"/>
              </a:lnSpc>
              <a:spcBef>
                <a:spcPts val="100"/>
              </a:spcBef>
              <a:tabLst>
                <a:tab pos="986790" algn="l"/>
              </a:tabLst>
            </a:pPr>
            <a:r>
              <a:rPr dirty="0" sz="2400">
                <a:latin typeface="Arial"/>
                <a:cs typeface="Arial"/>
              </a:rPr>
              <a:t>r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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35">
                <a:latin typeface="Arial"/>
                <a:cs typeface="Arial"/>
              </a:rPr>
              <a:t>s,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r 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5029200" y="5631179"/>
            <a:ext cx="1600200" cy="16510"/>
          </a:xfrm>
          <a:custGeom>
            <a:avLst/>
            <a:gdLst/>
            <a:ahLst/>
            <a:cxnLst/>
            <a:rect l="l" t="t" r="r" b="b"/>
            <a:pathLst>
              <a:path w="1600200" h="16510">
                <a:moveTo>
                  <a:pt x="1600199" y="16001"/>
                </a:moveTo>
                <a:lnTo>
                  <a:pt x="1600199" y="0"/>
                </a:lnTo>
                <a:lnTo>
                  <a:pt x="0" y="0"/>
                </a:lnTo>
                <a:lnTo>
                  <a:pt x="0" y="16002"/>
                </a:lnTo>
                <a:lnTo>
                  <a:pt x="1600199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3655314" y="5022341"/>
            <a:ext cx="1297940" cy="540385"/>
          </a:xfrm>
          <a:custGeom>
            <a:avLst/>
            <a:gdLst/>
            <a:ahLst/>
            <a:cxnLst/>
            <a:rect l="l" t="t" r="r" b="b"/>
            <a:pathLst>
              <a:path w="1297939" h="540385">
                <a:moveTo>
                  <a:pt x="1183359" y="484936"/>
                </a:moveTo>
                <a:lnTo>
                  <a:pt x="5334" y="0"/>
                </a:lnTo>
                <a:lnTo>
                  <a:pt x="0" y="14478"/>
                </a:lnTo>
                <a:lnTo>
                  <a:pt x="1177363" y="499452"/>
                </a:lnTo>
                <a:lnTo>
                  <a:pt x="1183359" y="484936"/>
                </a:lnTo>
                <a:close/>
              </a:path>
              <a:path w="1297939" h="540385">
                <a:moveTo>
                  <a:pt x="1195578" y="530224"/>
                </a:moveTo>
                <a:lnTo>
                  <a:pt x="1195578" y="489966"/>
                </a:lnTo>
                <a:lnTo>
                  <a:pt x="1189482" y="504444"/>
                </a:lnTo>
                <a:lnTo>
                  <a:pt x="1177363" y="499452"/>
                </a:lnTo>
                <a:lnTo>
                  <a:pt x="1165860" y="527304"/>
                </a:lnTo>
                <a:lnTo>
                  <a:pt x="1195578" y="530224"/>
                </a:lnTo>
                <a:close/>
              </a:path>
              <a:path w="1297939" h="540385">
                <a:moveTo>
                  <a:pt x="1195578" y="489966"/>
                </a:moveTo>
                <a:lnTo>
                  <a:pt x="1183359" y="484936"/>
                </a:lnTo>
                <a:lnTo>
                  <a:pt x="1177363" y="499452"/>
                </a:lnTo>
                <a:lnTo>
                  <a:pt x="1189482" y="504444"/>
                </a:lnTo>
                <a:lnTo>
                  <a:pt x="1195578" y="489966"/>
                </a:lnTo>
                <a:close/>
              </a:path>
              <a:path w="1297939" h="540385">
                <a:moveTo>
                  <a:pt x="1297686" y="540258"/>
                </a:moveTo>
                <a:lnTo>
                  <a:pt x="1194816" y="457200"/>
                </a:lnTo>
                <a:lnTo>
                  <a:pt x="1183359" y="484936"/>
                </a:lnTo>
                <a:lnTo>
                  <a:pt x="1195578" y="489966"/>
                </a:lnTo>
                <a:lnTo>
                  <a:pt x="1195578" y="530224"/>
                </a:lnTo>
                <a:lnTo>
                  <a:pt x="1297686" y="54025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 txBox="1"/>
          <p:nvPr/>
        </p:nvSpPr>
        <p:spPr>
          <a:xfrm>
            <a:off x="4169917" y="4749038"/>
            <a:ext cx="194945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 spc="-50">
                <a:latin typeface="Arial"/>
                <a:cs typeface="Arial"/>
              </a:rPr>
              <a:t>?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19" name="object 19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1" name="object 21" descr=""/>
            <p:cNvSpPr/>
            <p:nvPr/>
          </p:nvSpPr>
          <p:spPr>
            <a:xfrm>
              <a:off x="2430779" y="5875020"/>
              <a:ext cx="1235710" cy="111760"/>
            </a:xfrm>
            <a:custGeom>
              <a:avLst/>
              <a:gdLst/>
              <a:ahLst/>
              <a:cxnLst/>
              <a:rect l="l" t="t" r="r" b="b"/>
              <a:pathLst>
                <a:path w="1235709" h="111760">
                  <a:moveTo>
                    <a:pt x="16001" y="95250"/>
                  </a:moveTo>
                  <a:lnTo>
                    <a:pt x="16001" y="0"/>
                  </a:lnTo>
                  <a:lnTo>
                    <a:pt x="0" y="0"/>
                  </a:lnTo>
                  <a:lnTo>
                    <a:pt x="0" y="111251"/>
                  </a:lnTo>
                  <a:lnTo>
                    <a:pt x="7619" y="111251"/>
                  </a:lnTo>
                  <a:lnTo>
                    <a:pt x="7619" y="95250"/>
                  </a:lnTo>
                  <a:lnTo>
                    <a:pt x="16001" y="95250"/>
                  </a:lnTo>
                  <a:close/>
                </a:path>
                <a:path w="1235709" h="111760">
                  <a:moveTo>
                    <a:pt x="1226820" y="95250"/>
                  </a:moveTo>
                  <a:lnTo>
                    <a:pt x="7619" y="95250"/>
                  </a:lnTo>
                  <a:lnTo>
                    <a:pt x="16001" y="102869"/>
                  </a:lnTo>
                  <a:lnTo>
                    <a:pt x="16001" y="111251"/>
                  </a:lnTo>
                  <a:lnTo>
                    <a:pt x="1219200" y="111251"/>
                  </a:lnTo>
                  <a:lnTo>
                    <a:pt x="1219200" y="102869"/>
                  </a:lnTo>
                  <a:lnTo>
                    <a:pt x="1226820" y="95250"/>
                  </a:lnTo>
                  <a:close/>
                </a:path>
                <a:path w="1235709" h="111760">
                  <a:moveTo>
                    <a:pt x="16001" y="111251"/>
                  </a:moveTo>
                  <a:lnTo>
                    <a:pt x="16001" y="102869"/>
                  </a:lnTo>
                  <a:lnTo>
                    <a:pt x="7619" y="95250"/>
                  </a:lnTo>
                  <a:lnTo>
                    <a:pt x="7619" y="111251"/>
                  </a:lnTo>
                  <a:lnTo>
                    <a:pt x="16001" y="111251"/>
                  </a:lnTo>
                  <a:close/>
                </a:path>
                <a:path w="1235709" h="111760">
                  <a:moveTo>
                    <a:pt x="1235202" y="111251"/>
                  </a:moveTo>
                  <a:lnTo>
                    <a:pt x="1235202" y="0"/>
                  </a:lnTo>
                  <a:lnTo>
                    <a:pt x="1219200" y="0"/>
                  </a:lnTo>
                  <a:lnTo>
                    <a:pt x="1219200" y="95250"/>
                  </a:lnTo>
                  <a:lnTo>
                    <a:pt x="1226820" y="95250"/>
                  </a:lnTo>
                  <a:lnTo>
                    <a:pt x="1226820" y="111251"/>
                  </a:lnTo>
                  <a:lnTo>
                    <a:pt x="1235202" y="111251"/>
                  </a:lnTo>
                  <a:close/>
                </a:path>
                <a:path w="1235709" h="111760">
                  <a:moveTo>
                    <a:pt x="1226820" y="111251"/>
                  </a:moveTo>
                  <a:lnTo>
                    <a:pt x="1226820" y="95250"/>
                  </a:lnTo>
                  <a:lnTo>
                    <a:pt x="1219200" y="102869"/>
                  </a:lnTo>
                  <a:lnTo>
                    <a:pt x="1219200" y="111251"/>
                  </a:lnTo>
                  <a:lnTo>
                    <a:pt x="1226820" y="111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2" name="object 2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23" name="object 2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45" b="0">
                <a:solidFill>
                  <a:srgbClr val="006533"/>
                </a:solidFill>
                <a:latin typeface="Times New Roman"/>
                <a:cs typeface="Times New Roman"/>
              </a:rPr>
              <a:t>Chuyển</a:t>
            </a:r>
            <a:r>
              <a:rPr dirty="0" u="none" sz="4200" spc="-20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3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ổi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7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biểu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thức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10465"/>
            <a:ext cx="7955280" cy="3489960"/>
          </a:xfrm>
          <a:prstGeom prst="rect">
            <a:avLst/>
          </a:prstGeom>
        </p:spPr>
        <p:txBody>
          <a:bodyPr wrap="square" lIns="0" tIns="16192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2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4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582358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gồm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nhiều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kết: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Symbol"/>
                <a:cs typeface="Symbol"/>
              </a:rPr>
              <a:t></a:t>
            </a:r>
            <a:endParaRPr sz="2000">
              <a:latin typeface="Symbol"/>
              <a:cs typeface="Symbol"/>
            </a:endParaRPr>
          </a:p>
          <a:p>
            <a:pPr lvl="1" marL="608965" indent="-269875">
              <a:lnSpc>
                <a:spcPct val="100000"/>
              </a:lnSpc>
              <a:spcBef>
                <a:spcPts val="95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gồm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nhiều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con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(lồng)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khác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marL="280670" marR="5080" indent="-268605">
              <a:lnSpc>
                <a:spcPts val="259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Chúng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cần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để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biểu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phức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tạp?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Không.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ts val="2235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Chúng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viết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lại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(chuyển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đổi)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ts val="2355"/>
              </a:lnSpc>
              <a:tabLst>
                <a:tab pos="69684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thành</a:t>
            </a:r>
            <a:r>
              <a:rPr dirty="0" sz="20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tương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đương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chỉ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chứa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100" spc="-60" i="1">
                <a:solidFill>
                  <a:srgbClr val="0D0D0D"/>
                </a:solidFill>
                <a:latin typeface="DejaVu Sans Condensed"/>
                <a:cs typeface="DejaVu Sans Condensed"/>
              </a:rPr>
              <a:t>¬</a:t>
            </a:r>
            <a:r>
              <a:rPr dirty="0" sz="2000" spc="-60" i="1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7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100" spc="-85" i="1">
                <a:solidFill>
                  <a:srgbClr val="0D0D0D"/>
                </a:solidFill>
                <a:latin typeface="DejaVu Sans Condensed"/>
                <a:cs typeface="DejaVu Sans Condensed"/>
              </a:rPr>
              <a:t>∧</a:t>
            </a:r>
            <a:r>
              <a:rPr dirty="0" sz="2000" spc="-85" i="1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100" spc="-50" i="1">
                <a:solidFill>
                  <a:srgbClr val="0D0D0D"/>
                </a:solidFill>
                <a:latin typeface="DejaVu Sans Condensed"/>
                <a:cs typeface="DejaVu Sans Condensed"/>
              </a:rPr>
              <a:t>∨</a:t>
            </a:r>
            <a:endParaRPr sz="2100">
              <a:latin typeface="DejaVu Sans Condensed"/>
              <a:cs typeface="DejaVu Sans Condensed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dạng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chuNn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83461"/>
            <a:ext cx="8056880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50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đổi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(Normal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forms)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851565"/>
            <a:ext cx="7553959" cy="1045844"/>
          </a:xfrm>
          <a:prstGeom prst="rect">
            <a:avLst/>
          </a:prstGeom>
        </p:spPr>
        <p:txBody>
          <a:bodyPr wrap="square" lIns="0" tIns="170815" rIns="0" bIns="0" rtlCol="0" vert="horz">
            <a:spAutoFit/>
          </a:bodyPr>
          <a:lstStyle/>
          <a:p>
            <a:pPr marL="608965" indent="-269875">
              <a:lnSpc>
                <a:spcPct val="100000"/>
              </a:lnSpc>
              <a:spcBef>
                <a:spcPts val="134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Giúp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đơn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hóa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quá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trình</a:t>
            </a:r>
            <a:r>
              <a:rPr dirty="0" sz="20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400" spc="-5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4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4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(Conjunctive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normal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fo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rm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CNF)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6" name="object 6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7" name="object 7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535940" y="2872689"/>
            <a:ext cx="7869555" cy="314452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608965" indent="-269875">
              <a:lnSpc>
                <a:spcPct val="100000"/>
              </a:lnSpc>
              <a:spcBef>
                <a:spcPts val="3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(liên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(clauses)</a:t>
            </a:r>
            <a:endParaRPr sz="2000">
              <a:latin typeface="Arial"/>
              <a:cs typeface="Arial"/>
            </a:endParaRPr>
          </a:p>
          <a:p>
            <a:pPr marL="608965" marR="5080" indent="-269875">
              <a:lnSpc>
                <a:spcPts val="216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Mỗi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(clause)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HOẶC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định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đơn</a:t>
            </a:r>
            <a:endParaRPr sz="2000">
              <a:latin typeface="Arial"/>
              <a:cs typeface="Arial"/>
            </a:endParaRPr>
          </a:p>
          <a:p>
            <a:pPr marL="608965" indent="-269875">
              <a:lnSpc>
                <a:spcPct val="100000"/>
              </a:lnSpc>
              <a:spcBef>
                <a:spcPts val="2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48018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(p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q)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400" spc="-8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400" spc="-6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tuyển</a:t>
            </a:r>
            <a:r>
              <a:rPr dirty="0" sz="2400" spc="-6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(Disjunctive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normal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form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DNF)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HOẶC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(clauses)</a:t>
            </a:r>
            <a:endParaRPr sz="2000">
              <a:latin typeface="Arial"/>
              <a:cs typeface="Arial"/>
            </a:endParaRPr>
          </a:p>
          <a:p>
            <a:pPr lvl="1" marL="608965" marR="45720" indent="-269875">
              <a:lnSpc>
                <a:spcPts val="2160"/>
              </a:lnSpc>
              <a:spcBef>
                <a:spcPts val="5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Mỗi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(clause)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đề đơn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480185" algn="l"/>
                <a:tab pos="2961005" algn="l"/>
                <a:tab pos="449580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(p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q)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p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r)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(r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>
                <a:solidFill>
                  <a:srgbClr val="0D0D0D"/>
                </a:solidFill>
                <a:latin typeface="Times New Roman"/>
                <a:cs typeface="Times New Roman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s)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u="none" sz="4000" spc="-55" b="0">
                <a:solidFill>
                  <a:srgbClr val="006533"/>
                </a:solidFill>
                <a:latin typeface="Times New Roman"/>
                <a:cs typeface="Times New Roman"/>
              </a:rPr>
              <a:t>Chuyển</a:t>
            </a:r>
            <a:r>
              <a:rPr dirty="0" u="none" sz="40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3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000" spc="-135" b="0">
                <a:solidFill>
                  <a:srgbClr val="006533"/>
                </a:solidFill>
                <a:latin typeface="Times New Roman"/>
                <a:cs typeface="Times New Roman"/>
              </a:rPr>
              <a:t>ổi</a:t>
            </a:r>
            <a:r>
              <a:rPr dirty="0" u="none" sz="4000" spc="-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về</a:t>
            </a:r>
            <a:r>
              <a:rPr dirty="0" u="none" sz="40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dạng</a:t>
            </a:r>
            <a:r>
              <a:rPr dirty="0" u="none" sz="4000" spc="-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250" b="0">
                <a:solidFill>
                  <a:srgbClr val="006533"/>
                </a:solidFill>
                <a:latin typeface="Times New Roman"/>
                <a:cs typeface="Times New Roman"/>
              </a:rPr>
              <a:t>chuNn</a:t>
            </a:r>
            <a:r>
              <a:rPr dirty="0" u="none" sz="4000" spc="-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CNF</a:t>
            </a:r>
            <a:r>
              <a:rPr dirty="0" u="none" sz="40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0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0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68399"/>
            <a:ext cx="8039100" cy="4603750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610"/>
              </a:spcBef>
              <a:tabLst>
                <a:tab pos="469011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đổi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CNF: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q)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(r</a:t>
            </a:r>
            <a:r>
              <a:rPr dirty="0" sz="2400" spc="-1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p)</a:t>
            </a:r>
            <a:endParaRPr sz="2400">
              <a:latin typeface="Arial"/>
              <a:cs typeface="Arial"/>
            </a:endParaRPr>
          </a:p>
          <a:p>
            <a:pPr marL="366395" indent="-353695">
              <a:lnSpc>
                <a:spcPct val="100000"/>
              </a:lnSpc>
              <a:spcBef>
                <a:spcPts val="1515"/>
              </a:spcBef>
              <a:buClr>
                <a:srgbClr val="CC9A00"/>
              </a:buClr>
              <a:buSzPct val="89583"/>
              <a:buAutoNum type="arabicPeriod"/>
              <a:tabLst>
                <a:tab pos="366395" algn="l"/>
                <a:tab pos="314579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Loại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bỏ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4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0D0D0D"/>
                </a:solidFill>
                <a:latin typeface="Symbol"/>
                <a:cs typeface="Symbol"/>
              </a:rPr>
              <a:t></a:t>
            </a:r>
            <a:endParaRPr sz="2400">
              <a:latin typeface="Symbol"/>
              <a:cs typeface="Symbol"/>
            </a:endParaRPr>
          </a:p>
          <a:p>
            <a:pPr marL="927100">
              <a:lnSpc>
                <a:spcPct val="100000"/>
              </a:lnSpc>
              <a:spcBef>
                <a:spcPts val="285"/>
              </a:spcBef>
            </a:pP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q)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p)</a:t>
            </a:r>
            <a:endParaRPr sz="2400">
              <a:latin typeface="Arial"/>
              <a:cs typeface="Arial"/>
            </a:endParaRPr>
          </a:p>
          <a:p>
            <a:pPr marL="469265" marR="835660" indent="-457200">
              <a:lnSpc>
                <a:spcPts val="2590"/>
              </a:lnSpc>
              <a:spcBef>
                <a:spcPts val="1835"/>
              </a:spcBef>
              <a:buClr>
                <a:srgbClr val="CC9A00"/>
              </a:buClr>
              <a:buSzPct val="89583"/>
              <a:buAutoNum type="arabicPeriod" startAt="2"/>
              <a:tabLst>
                <a:tab pos="4692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biến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đổi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tương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đương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(vd: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luật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DeMorgan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phủ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lần)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59"/>
              </a:spcBef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q)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p)</a:t>
            </a:r>
            <a:endParaRPr sz="2400">
              <a:latin typeface="Arial"/>
              <a:cs typeface="Arial"/>
            </a:endParaRPr>
          </a:p>
          <a:p>
            <a:pPr marL="469265" marR="5080" indent="-457200">
              <a:lnSpc>
                <a:spcPts val="2590"/>
              </a:lnSpc>
              <a:spcBef>
                <a:spcPts val="1830"/>
              </a:spcBef>
              <a:buClr>
                <a:srgbClr val="CC9A00"/>
              </a:buClr>
              <a:buSzPct val="89583"/>
              <a:buAutoNum type="arabicPeriod" startAt="3"/>
              <a:tabLst>
                <a:tab pos="46926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(associative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rules)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phân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bố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(distributive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rules)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260"/>
              </a:spcBef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p)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p)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spcBef>
                <a:spcPts val="910"/>
              </a:spcBef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r)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p)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Bài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toán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thỏa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mãn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(SAT)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63472"/>
            <a:ext cx="8175625" cy="4711065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81940" marR="39370" indent="-269875">
              <a:lnSpc>
                <a:spcPts val="2380"/>
              </a:lnSpc>
              <a:spcBef>
                <a:spcPts val="3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Mục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đích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thỏa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mãn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(Satisfiability</a:t>
            </a:r>
            <a:r>
              <a:rPr dirty="0" sz="22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-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SAT-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problem)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xác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hợp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(CNF)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thỏa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mãn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hay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Tức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hay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24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48018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(p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r)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s)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21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Đây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trường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thỏa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mãn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ràng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buộc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(CSP)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biến</a:t>
            </a:r>
            <a:endParaRPr sz="2000">
              <a:latin typeface="Arial"/>
              <a:cs typeface="Arial"/>
            </a:endParaRPr>
          </a:p>
          <a:p>
            <a:pPr lvl="2" marL="962025" indent="-269875">
              <a:lnSpc>
                <a:spcPct val="100000"/>
              </a:lnSpc>
              <a:spcBef>
                <a:spcPts val="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  <a:tab pos="41046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(ví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p,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q,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r,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s,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t)</a:t>
            </a:r>
            <a:endParaRPr sz="2000">
              <a:latin typeface="Arial"/>
              <a:cs typeface="Arial"/>
            </a:endParaRPr>
          </a:p>
          <a:p>
            <a:pPr lvl="2" marL="962025" indent="-269875">
              <a:lnSpc>
                <a:spcPct val="100000"/>
              </a:lnSpc>
              <a:spcBef>
                <a:spcPts val="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  <a:tab pos="36410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trị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(hằng)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sai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ràng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buộc</a:t>
            </a:r>
            <a:endParaRPr sz="2000">
              <a:latin typeface="Arial"/>
              <a:cs typeface="Arial"/>
            </a:endParaRPr>
          </a:p>
          <a:p>
            <a:pPr lvl="2" marL="962025" marR="5080" indent="-269875">
              <a:lnSpc>
                <a:spcPts val="2160"/>
              </a:lnSpc>
              <a:spcBef>
                <a:spcPts val="509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(được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bởi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thức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phải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  <a:p>
            <a:pPr lvl="2" marL="962025" indent="-269875">
              <a:lnSpc>
                <a:spcPct val="100000"/>
              </a:lnSpc>
              <a:spcBef>
                <a:spcPts val="21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96202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mỗi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đề,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ít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nhất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đơn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phải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Giải</a:t>
            </a:r>
            <a:r>
              <a:rPr dirty="0" u="none" sz="42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quyết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bài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toán</a:t>
            </a:r>
            <a:r>
              <a:rPr dirty="0" u="none" sz="4200" spc="-17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SAT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535940" y="1302321"/>
            <a:ext cx="8048625" cy="4751705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58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Phương</a:t>
            </a:r>
            <a:r>
              <a:rPr dirty="0" sz="22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Backtracking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39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chiến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lược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theo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chiều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sâu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(Depth-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first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search)</a:t>
            </a:r>
            <a:endParaRPr sz="1800">
              <a:latin typeface="Arial"/>
              <a:cs typeface="Arial"/>
            </a:endParaRPr>
          </a:p>
          <a:p>
            <a:pPr lvl="1" marL="608965" marR="270510" indent="-269875">
              <a:lnSpc>
                <a:spcPts val="1939"/>
              </a:lnSpc>
              <a:spcBef>
                <a:spcPts val="63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Xét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biến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(một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đơn),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xét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khả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năng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gán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trị 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(đúng/sai)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biến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endParaRPr sz="1800">
              <a:latin typeface="Arial"/>
              <a:cs typeface="Arial"/>
            </a:endParaRPr>
          </a:p>
          <a:p>
            <a:pPr lvl="1" marL="608965" marR="94615" indent="-269875">
              <a:lnSpc>
                <a:spcPts val="1939"/>
              </a:lnSpc>
              <a:spcBef>
                <a:spcPts val="60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Lặp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lại,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đến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khi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biến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gán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trị,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hoặc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việc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gán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trị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con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biến,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làm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18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18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18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 b="1">
                <a:solidFill>
                  <a:srgbClr val="0D0D0D"/>
                </a:solidFill>
                <a:latin typeface="Arial"/>
                <a:cs typeface="Arial"/>
              </a:rPr>
              <a:t>sai</a:t>
            </a:r>
            <a:endParaRPr sz="1800">
              <a:latin typeface="Arial"/>
              <a:cs typeface="Arial"/>
            </a:endParaRPr>
          </a:p>
          <a:p>
            <a:pPr marL="281940" marR="592455" indent="-269875">
              <a:lnSpc>
                <a:spcPts val="2380"/>
              </a:lnSpc>
              <a:spcBef>
                <a:spcPts val="18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2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phương</a:t>
            </a:r>
            <a:r>
              <a:rPr dirty="0" sz="22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22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ưu</a:t>
            </a:r>
            <a:r>
              <a:rPr dirty="0" sz="2200" spc="-5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hóa</a:t>
            </a:r>
            <a:r>
              <a:rPr dirty="0" sz="22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lặp</a:t>
            </a:r>
            <a:r>
              <a:rPr dirty="0" sz="22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b="1">
                <a:solidFill>
                  <a:srgbClr val="0D0D0D"/>
                </a:solidFill>
                <a:latin typeface="Arial"/>
                <a:cs typeface="Arial"/>
              </a:rPr>
              <a:t>(Iterative</a:t>
            </a:r>
            <a:r>
              <a:rPr dirty="0" sz="22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 b="1">
                <a:solidFill>
                  <a:srgbClr val="0D0D0D"/>
                </a:solidFill>
                <a:latin typeface="Arial"/>
                <a:cs typeface="Arial"/>
              </a:rPr>
              <a:t>optimization methods)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ts val="2050"/>
              </a:lnSpc>
              <a:spcBef>
                <a:spcPts val="35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Bắt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đầu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gán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ngẫu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nhiên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trị đúng/sai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endParaRPr sz="1800">
              <a:latin typeface="Arial"/>
              <a:cs typeface="Arial"/>
            </a:endParaRPr>
          </a:p>
          <a:p>
            <a:pPr marL="608965">
              <a:lnSpc>
                <a:spcPts val="2050"/>
              </a:lnSpc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endParaRPr sz="18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38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Đổi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trị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1800" spc="-1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thành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sai</a:t>
            </a:r>
            <a:r>
              <a:rPr dirty="0" sz="1800" spc="-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/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sai</a:t>
            </a:r>
            <a:r>
              <a:rPr dirty="0" sz="1800" spc="-1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thành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i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)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biến</a:t>
            </a:r>
            <a:endParaRPr sz="1800">
              <a:latin typeface="Arial"/>
              <a:cs typeface="Arial"/>
            </a:endParaRPr>
          </a:p>
          <a:p>
            <a:pPr lvl="1" marL="608965" indent="-269875">
              <a:lnSpc>
                <a:spcPts val="2050"/>
              </a:lnSpc>
              <a:spcBef>
                <a:spcPts val="38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Heuristic:</a:t>
            </a:r>
            <a:r>
              <a:rPr dirty="0" sz="1800" spc="4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ưu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tiên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gán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trị làm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nhiều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(hơn)</a:t>
            </a:r>
            <a:endParaRPr sz="1800">
              <a:latin typeface="Arial"/>
              <a:cs typeface="Arial"/>
            </a:endParaRPr>
          </a:p>
          <a:p>
            <a:pPr marL="608965">
              <a:lnSpc>
                <a:spcPts val="2050"/>
              </a:lnSpc>
            </a:pP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endParaRPr sz="1800">
              <a:latin typeface="Arial"/>
              <a:cs typeface="Arial"/>
            </a:endParaRPr>
          </a:p>
          <a:p>
            <a:pPr lvl="1" marL="608965" marR="31115" indent="-269875">
              <a:lnSpc>
                <a:spcPts val="1939"/>
              </a:lnSpc>
              <a:spcBef>
                <a:spcPts val="63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089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phương</a:t>
            </a:r>
            <a:r>
              <a:rPr dirty="0" sz="18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tìm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kiếm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cục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bộ:</a:t>
            </a:r>
            <a:r>
              <a:rPr dirty="0" sz="1800" spc="4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Simulated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Annealing,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Walk-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SAT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Cú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pháp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một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167637"/>
            <a:ext cx="8287384" cy="4784725"/>
          </a:xfrm>
          <a:prstGeom prst="rect">
            <a:avLst/>
          </a:prstGeom>
        </p:spPr>
        <p:txBody>
          <a:bodyPr wrap="square" lIns="0" tIns="20447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6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Cú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Ngôn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+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Lý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thuyết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chứng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minh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5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 b="1">
                <a:latin typeface="Arial"/>
                <a:cs typeface="Arial"/>
              </a:rPr>
              <a:t>Ngôn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ngữ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(Language)</a:t>
            </a:r>
            <a:endParaRPr sz="2400">
              <a:latin typeface="Arial"/>
              <a:cs typeface="Arial"/>
            </a:endParaRPr>
          </a:p>
          <a:p>
            <a:pPr lvl="1" marL="624840" marR="194945" indent="-286385">
              <a:lnSpc>
                <a:spcPts val="2160"/>
              </a:lnSpc>
              <a:spcBef>
                <a:spcPts val="6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(symbols),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(expressions),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(terms), </a:t>
            </a:r>
            <a:r>
              <a:rPr dirty="0" sz="2000">
                <a:latin typeface="Arial"/>
                <a:cs typeface="Arial"/>
              </a:rPr>
              <a:t>công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(formulas)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25">
                <a:latin typeface="Arial"/>
                <a:cs typeface="Arial"/>
              </a:rPr>
              <a:t> lệ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354455" algn="l"/>
              </a:tabLst>
            </a:pPr>
            <a:r>
              <a:rPr dirty="0" sz="2000" spc="-10">
                <a:latin typeface="Arial"/>
                <a:cs typeface="Arial"/>
              </a:rPr>
              <a:t>E.g.,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one</a:t>
            </a:r>
            <a:r>
              <a:rPr dirty="0" sz="2000" spc="-5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plus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one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equal</a:t>
            </a:r>
            <a:r>
              <a:rPr dirty="0" sz="2000" spc="-45" i="1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two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9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 b="1">
                <a:latin typeface="Arial"/>
                <a:cs typeface="Arial"/>
              </a:rPr>
              <a:t>Lý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thuyết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chứng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minh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(Proof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theory)</a:t>
            </a:r>
            <a:endParaRPr sz="2400">
              <a:latin typeface="Arial"/>
              <a:cs typeface="Arial"/>
            </a:endParaRPr>
          </a:p>
          <a:p>
            <a:pPr lvl="1" marL="624840" marR="266700" indent="-285750">
              <a:lnSpc>
                <a:spcPts val="2160"/>
              </a:lnSpc>
              <a:spcBef>
                <a:spcPts val="6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hơp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(suy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7480" algn="l"/>
                <a:tab pos="314706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Luật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diễn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any</a:t>
            </a:r>
            <a:r>
              <a:rPr dirty="0" sz="2000" spc="-80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plus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zero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 spc="-480">
                <a:latin typeface="Arial"/>
                <a:cs typeface="Arial"/>
              </a:rPr>
              <a:t>Ⱶ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any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định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lý</a:t>
            </a:r>
            <a:r>
              <a:rPr dirty="0" sz="2200" spc="-50" b="1">
                <a:latin typeface="Arial"/>
                <a:cs typeface="Arial"/>
              </a:rPr>
              <a:t> </a:t>
            </a:r>
            <a:r>
              <a:rPr dirty="0" sz="2200" b="1">
                <a:latin typeface="Arial"/>
                <a:cs typeface="Arial"/>
              </a:rPr>
              <a:t>(theorem)</a:t>
            </a:r>
            <a:r>
              <a:rPr dirty="0" sz="2200" spc="-30" b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là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mệnh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logic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cần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chứng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20">
                <a:latin typeface="Arial"/>
                <a:cs typeface="Arial"/>
              </a:rPr>
              <a:t>minh</a:t>
            </a:r>
            <a:endParaRPr sz="2200">
              <a:latin typeface="Arial"/>
              <a:cs typeface="Arial"/>
            </a:endParaRPr>
          </a:p>
          <a:p>
            <a:pPr marL="298450" marR="5080" indent="-285750">
              <a:lnSpc>
                <a:spcPts val="2380"/>
              </a:lnSpc>
              <a:spcBef>
                <a:spcPts val="12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8450" algn="l"/>
              </a:tabLst>
            </a:pP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chứng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minh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một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lý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không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cần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phải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xác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định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ngữ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nghĩa (interpretation) </a:t>
            </a:r>
            <a:r>
              <a:rPr dirty="0" sz="2200">
                <a:latin typeface="Arial"/>
                <a:cs typeface="Arial"/>
              </a:rPr>
              <a:t>của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ký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hiệu!</a:t>
            </a:r>
            <a:endParaRPr sz="22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5" name="object 5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953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705"/>
              </a:spcBef>
            </a:pPr>
            <a:r>
              <a:rPr dirty="0" u="none" sz="3600" spc="-140" b="0">
                <a:solidFill>
                  <a:srgbClr val="006533"/>
                </a:solidFill>
                <a:latin typeface="Times New Roman"/>
                <a:cs typeface="Times New Roman"/>
              </a:rPr>
              <a:t>Bài</a:t>
            </a:r>
            <a:r>
              <a:rPr dirty="0" u="none" sz="3600" spc="-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600" b="0">
                <a:solidFill>
                  <a:srgbClr val="006533"/>
                </a:solidFill>
                <a:latin typeface="Times New Roman"/>
                <a:cs typeface="Times New Roman"/>
              </a:rPr>
              <a:t>toán</a:t>
            </a:r>
            <a:r>
              <a:rPr dirty="0" u="none" sz="36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20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36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6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36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60" b="0">
                <a:solidFill>
                  <a:srgbClr val="006533"/>
                </a:solidFill>
                <a:latin typeface="Times New Roman"/>
                <a:cs typeface="Times New Roman"/>
              </a:rPr>
              <a:t>vs.</a:t>
            </a:r>
            <a:r>
              <a:rPr dirty="0" u="none" sz="36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140" b="0">
                <a:solidFill>
                  <a:srgbClr val="006533"/>
                </a:solidFill>
                <a:latin typeface="Times New Roman"/>
                <a:cs typeface="Times New Roman"/>
              </a:rPr>
              <a:t>Bài</a:t>
            </a:r>
            <a:r>
              <a:rPr dirty="0" u="none" sz="3600" spc="-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600" b="0">
                <a:solidFill>
                  <a:srgbClr val="006533"/>
                </a:solidFill>
                <a:latin typeface="Times New Roman"/>
                <a:cs typeface="Times New Roman"/>
              </a:rPr>
              <a:t>toán</a:t>
            </a:r>
            <a:r>
              <a:rPr dirty="0" u="none" sz="36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600" b="0">
                <a:solidFill>
                  <a:srgbClr val="006533"/>
                </a:solidFill>
                <a:latin typeface="Times New Roman"/>
                <a:cs typeface="Times New Roman"/>
              </a:rPr>
              <a:t>thỏa</a:t>
            </a:r>
            <a:r>
              <a:rPr dirty="0" u="none" sz="36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600" b="0">
                <a:solidFill>
                  <a:srgbClr val="006533"/>
                </a:solidFill>
                <a:latin typeface="Times New Roman"/>
                <a:cs typeface="Times New Roman"/>
              </a:rPr>
              <a:t>mãn</a:t>
            </a:r>
            <a:r>
              <a:rPr dirty="0" u="none" sz="36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3600" spc="-2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3600" spc="-20" b="0">
                <a:solidFill>
                  <a:srgbClr val="006533"/>
                </a:solidFill>
                <a:latin typeface="Times New Roman"/>
                <a:cs typeface="Times New Roman"/>
              </a:rPr>
              <a:t>ược</a:t>
            </a:r>
            <a:endParaRPr sz="36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01997"/>
            <a:ext cx="8027034" cy="3439160"/>
          </a:xfrm>
          <a:prstGeom prst="rect">
            <a:avLst/>
          </a:prstGeom>
        </p:spPr>
        <p:txBody>
          <a:bodyPr wrap="square" lIns="0" tIns="7048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55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4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endParaRPr sz="2400">
              <a:latin typeface="Arial"/>
              <a:cs typeface="Arial"/>
            </a:endParaRPr>
          </a:p>
          <a:p>
            <a:pPr lvl="1" marL="608965" marR="300990" indent="-269875">
              <a:lnSpc>
                <a:spcPts val="2150"/>
              </a:lnSpc>
              <a:spcBef>
                <a:spcPts val="65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2696845" algn="l"/>
                <a:tab pos="562165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Cần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minh: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biểu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(định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lý)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được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bởi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ts val="2385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241490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Nói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cách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khác: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với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mọi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mà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đúng,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100" spc="-5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endParaRPr sz="2100">
              <a:latin typeface="DejaVu Sans Condensed"/>
              <a:cs typeface="DejaVu Sans Condensed"/>
            </a:endParaRPr>
          </a:p>
          <a:p>
            <a:pPr marL="608965">
              <a:lnSpc>
                <a:spcPts val="2265"/>
              </a:lnSpc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đúng?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5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400" spc="-5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thỏa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mãn</a:t>
            </a:r>
            <a:r>
              <a:rPr dirty="0" sz="24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Arial"/>
                <a:cs typeface="Arial"/>
              </a:rPr>
              <a:t>(SAT)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ts val="2235"/>
              </a:lnSpc>
              <a:spcBef>
                <a:spcPts val="3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tồn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tại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gán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giá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trị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đúng/sai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endParaRPr sz="2000">
              <a:latin typeface="Arial"/>
              <a:cs typeface="Arial"/>
            </a:endParaRPr>
          </a:p>
          <a:p>
            <a:pPr marL="608965">
              <a:lnSpc>
                <a:spcPts val="2355"/>
              </a:lnSpc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(một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phép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giải)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sao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100" i="1">
                <a:solidFill>
                  <a:srgbClr val="0D0D0D"/>
                </a:solidFill>
                <a:latin typeface="DejaVu Sans Condensed"/>
                <a:cs typeface="DejaVu Sans Condensed"/>
              </a:rPr>
              <a:t>α</a:t>
            </a:r>
            <a:r>
              <a:rPr dirty="0" sz="2100" spc="-85" i="1">
                <a:solidFill>
                  <a:srgbClr val="0D0D0D"/>
                </a:solidFill>
                <a:latin typeface="DejaVu Sans Condensed"/>
                <a:cs typeface="DejaVu Sans Condensed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đúng?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273808" y="4788407"/>
            <a:ext cx="6273800" cy="1087120"/>
          </a:xfrm>
          <a:custGeom>
            <a:avLst/>
            <a:gdLst/>
            <a:ahLst/>
            <a:cxnLst/>
            <a:rect l="l" t="t" r="r" b="b"/>
            <a:pathLst>
              <a:path w="6273800" h="1087120">
                <a:moveTo>
                  <a:pt x="6273546" y="5334"/>
                </a:moveTo>
                <a:lnTo>
                  <a:pt x="6268212" y="0"/>
                </a:lnTo>
                <a:lnTo>
                  <a:pt x="5334" y="0"/>
                </a:lnTo>
                <a:lnTo>
                  <a:pt x="0" y="5334"/>
                </a:lnTo>
                <a:lnTo>
                  <a:pt x="0" y="107442"/>
                </a:lnTo>
                <a:lnTo>
                  <a:pt x="0" y="1086612"/>
                </a:lnTo>
                <a:lnTo>
                  <a:pt x="25146" y="1086612"/>
                </a:lnTo>
                <a:lnTo>
                  <a:pt x="25146" y="107442"/>
                </a:lnTo>
                <a:lnTo>
                  <a:pt x="25146" y="25146"/>
                </a:lnTo>
                <a:lnTo>
                  <a:pt x="6248400" y="25146"/>
                </a:lnTo>
                <a:lnTo>
                  <a:pt x="6248400" y="107442"/>
                </a:lnTo>
                <a:lnTo>
                  <a:pt x="6248400" y="1086612"/>
                </a:lnTo>
                <a:lnTo>
                  <a:pt x="6273546" y="1086612"/>
                </a:lnTo>
                <a:lnTo>
                  <a:pt x="6273546" y="107442"/>
                </a:lnTo>
                <a:lnTo>
                  <a:pt x="6273546" y="53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2364739" y="4826000"/>
            <a:ext cx="139573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KB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╞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60">
                <a:solidFill>
                  <a:srgbClr val="0D0D0D"/>
                </a:solidFill>
                <a:latin typeface="Symbol"/>
                <a:cs typeface="Symbol"/>
              </a:rPr>
              <a:t></a:t>
            </a:r>
            <a:endParaRPr sz="24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400">
                <a:latin typeface="Arial"/>
                <a:cs typeface="Arial"/>
              </a:rPr>
              <a:t>KB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-25">
                <a:latin typeface="Symbol"/>
                <a:cs typeface="Symbol"/>
              </a:rPr>
              <a:t>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/>
          <p:nvPr/>
        </p:nvSpPr>
        <p:spPr>
          <a:xfrm>
            <a:off x="4193540" y="4826000"/>
            <a:ext cx="4116704" cy="11220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chỉ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nếu:</a:t>
            </a:r>
            <a:endParaRPr sz="2400">
              <a:latin typeface="Arial"/>
              <a:cs typeface="Arial"/>
            </a:endParaRPr>
          </a:p>
          <a:p>
            <a:pPr marL="67945" marR="5080" indent="-55880">
              <a:lnSpc>
                <a:spcPct val="100000"/>
              </a:lnSpc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400" spc="-3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4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thỏa</a:t>
            </a:r>
            <a:r>
              <a:rPr dirty="0" sz="24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mãn</a:t>
            </a:r>
            <a:r>
              <a:rPr dirty="0" sz="2400" spc="-3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0D0D0D"/>
                </a:solidFill>
                <a:latin typeface="Arial"/>
                <a:cs typeface="Arial"/>
              </a:rPr>
              <a:t>được </a:t>
            </a:r>
            <a:r>
              <a:rPr dirty="0" sz="2400" spc="-10" b="1">
                <a:solidFill>
                  <a:srgbClr val="0D0D0D"/>
                </a:solidFill>
                <a:latin typeface="Arial"/>
                <a:cs typeface="Arial"/>
              </a:rPr>
              <a:t>(unsatisfiable)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8" name="object 8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9" name="object 9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2273807" y="5875020"/>
              <a:ext cx="6273800" cy="139065"/>
            </a:xfrm>
            <a:custGeom>
              <a:avLst/>
              <a:gdLst/>
              <a:ahLst/>
              <a:cxnLst/>
              <a:rect l="l" t="t" r="r" b="b"/>
              <a:pathLst>
                <a:path w="6273800" h="139064">
                  <a:moveTo>
                    <a:pt x="25146" y="113538"/>
                  </a:moveTo>
                  <a:lnTo>
                    <a:pt x="25146" y="0"/>
                  </a:lnTo>
                  <a:lnTo>
                    <a:pt x="0" y="0"/>
                  </a:lnTo>
                  <a:lnTo>
                    <a:pt x="0" y="133350"/>
                  </a:lnTo>
                  <a:lnTo>
                    <a:pt x="5334" y="138684"/>
                  </a:lnTo>
                  <a:lnTo>
                    <a:pt x="12191" y="138684"/>
                  </a:lnTo>
                  <a:lnTo>
                    <a:pt x="12192" y="113538"/>
                  </a:lnTo>
                  <a:lnTo>
                    <a:pt x="25146" y="113538"/>
                  </a:lnTo>
                  <a:close/>
                </a:path>
                <a:path w="6273800" h="139064">
                  <a:moveTo>
                    <a:pt x="6260591" y="113537"/>
                  </a:moveTo>
                  <a:lnTo>
                    <a:pt x="12192" y="113538"/>
                  </a:lnTo>
                  <a:lnTo>
                    <a:pt x="25146" y="125730"/>
                  </a:lnTo>
                  <a:lnTo>
                    <a:pt x="25146" y="138684"/>
                  </a:lnTo>
                  <a:lnTo>
                    <a:pt x="6248399" y="138683"/>
                  </a:lnTo>
                  <a:lnTo>
                    <a:pt x="6248399" y="125729"/>
                  </a:lnTo>
                  <a:lnTo>
                    <a:pt x="6260591" y="113537"/>
                  </a:lnTo>
                  <a:close/>
                </a:path>
                <a:path w="6273800" h="139064">
                  <a:moveTo>
                    <a:pt x="25146" y="138684"/>
                  </a:moveTo>
                  <a:lnTo>
                    <a:pt x="25146" y="125730"/>
                  </a:lnTo>
                  <a:lnTo>
                    <a:pt x="12192" y="113538"/>
                  </a:lnTo>
                  <a:lnTo>
                    <a:pt x="12191" y="138684"/>
                  </a:lnTo>
                  <a:lnTo>
                    <a:pt x="25146" y="138684"/>
                  </a:lnTo>
                  <a:close/>
                </a:path>
                <a:path w="6273800" h="139064">
                  <a:moveTo>
                    <a:pt x="6273545" y="133350"/>
                  </a:moveTo>
                  <a:lnTo>
                    <a:pt x="6273545" y="0"/>
                  </a:lnTo>
                  <a:lnTo>
                    <a:pt x="6248399" y="0"/>
                  </a:lnTo>
                  <a:lnTo>
                    <a:pt x="6248399" y="113537"/>
                  </a:lnTo>
                  <a:lnTo>
                    <a:pt x="6260591" y="113537"/>
                  </a:lnTo>
                  <a:lnTo>
                    <a:pt x="6260591" y="138683"/>
                  </a:lnTo>
                  <a:lnTo>
                    <a:pt x="6268211" y="138683"/>
                  </a:lnTo>
                  <a:lnTo>
                    <a:pt x="6273545" y="133350"/>
                  </a:lnTo>
                  <a:close/>
                </a:path>
                <a:path w="6273800" h="139064">
                  <a:moveTo>
                    <a:pt x="6260591" y="138683"/>
                  </a:moveTo>
                  <a:lnTo>
                    <a:pt x="6260591" y="113537"/>
                  </a:lnTo>
                  <a:lnTo>
                    <a:pt x="6248399" y="125729"/>
                  </a:lnTo>
                  <a:lnTo>
                    <a:pt x="6248399" y="138683"/>
                  </a:lnTo>
                  <a:lnTo>
                    <a:pt x="6260591" y="1386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2" name="object 12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3" name="object 13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Luật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hợp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giải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1958339"/>
            <a:ext cx="9144000" cy="1958339"/>
            <a:chOff x="0" y="1958339"/>
            <a:chExt cx="9144000" cy="1958339"/>
          </a:xfrm>
        </p:grpSpPr>
        <p:sp>
          <p:nvSpPr>
            <p:cNvPr id="4" name="object 4" descr=""/>
            <p:cNvSpPr/>
            <p:nvPr/>
          </p:nvSpPr>
          <p:spPr>
            <a:xfrm>
              <a:off x="0" y="195833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69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905000" y="2125979"/>
              <a:ext cx="2057400" cy="16510"/>
            </a:xfrm>
            <a:custGeom>
              <a:avLst/>
              <a:gdLst/>
              <a:ahLst/>
              <a:cxnLst/>
              <a:rect l="l" t="t" r="r" b="b"/>
              <a:pathLst>
                <a:path w="2057400" h="16510">
                  <a:moveTo>
                    <a:pt x="2057400" y="16001"/>
                  </a:moveTo>
                  <a:lnTo>
                    <a:pt x="2057400" y="0"/>
                  </a:lnTo>
                  <a:lnTo>
                    <a:pt x="0" y="0"/>
                  </a:lnTo>
                  <a:lnTo>
                    <a:pt x="0" y="16002"/>
                  </a:lnTo>
                  <a:lnTo>
                    <a:pt x="2057400" y="1600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937509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0303"/>
            <a:ext cx="7817484" cy="4202430"/>
          </a:xfrm>
          <a:prstGeom prst="rect">
            <a:avLst/>
          </a:prstGeom>
        </p:spPr>
        <p:txBody>
          <a:bodyPr wrap="square" lIns="0" tIns="52069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409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4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Arial"/>
                <a:cs typeface="Arial"/>
              </a:rPr>
              <a:t>(Resolution)</a:t>
            </a:r>
            <a:endParaRPr sz="2400">
              <a:latin typeface="Arial"/>
              <a:cs typeface="Arial"/>
            </a:endParaRPr>
          </a:p>
          <a:p>
            <a:pPr marL="1896745" marR="4723765" indent="-363855">
              <a:lnSpc>
                <a:spcPct val="110000"/>
              </a:lnSpc>
              <a:spcBef>
                <a:spcPts val="15"/>
              </a:spcBef>
              <a:tabLst>
                <a:tab pos="2386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q,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r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280670" marR="314960" indent="-268605">
              <a:lnSpc>
                <a:spcPts val="2590"/>
              </a:lnSpc>
              <a:spcBef>
                <a:spcPts val="18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biểu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CNF</a:t>
            </a:r>
            <a:endParaRPr sz="2400">
              <a:latin typeface="Arial"/>
              <a:cs typeface="Arial"/>
            </a:endParaRPr>
          </a:p>
          <a:p>
            <a:pPr marL="281305" indent="-268605">
              <a:lnSpc>
                <a:spcPts val="2735"/>
              </a:lnSpc>
              <a:spcBef>
                <a:spcPts val="14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4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r>
              <a:rPr dirty="0" sz="24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(sound)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nhưng</a:t>
            </a:r>
            <a:endParaRPr sz="2400">
              <a:latin typeface="Arial"/>
              <a:cs typeface="Arial"/>
            </a:endParaRPr>
          </a:p>
          <a:p>
            <a:pPr marL="281940">
              <a:lnSpc>
                <a:spcPts val="2735"/>
              </a:lnSpc>
            </a:pP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4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6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4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chỉnh</a:t>
            </a:r>
            <a:r>
              <a:rPr dirty="0" sz="24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(incomplete)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3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3900170" algn="l"/>
                <a:tab pos="615823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thiết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(cơ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sở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thức)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chứa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(p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q)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276606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Cần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minh: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(p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q)</a:t>
            </a:r>
            <a:r>
              <a:rPr dirty="0" sz="20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?</a:t>
            </a:r>
            <a:endParaRPr sz="2000">
              <a:latin typeface="Arial"/>
              <a:cs typeface="Arial"/>
            </a:endParaRPr>
          </a:p>
          <a:p>
            <a:pPr lvl="1" marL="608965" marR="478155" indent="-269875">
              <a:lnSpc>
                <a:spcPts val="2160"/>
              </a:lnSpc>
              <a:spcBef>
                <a:spcPts val="62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cần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minh!</a:t>
            </a:r>
            <a:endParaRPr sz="20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Luật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hợp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giải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11380"/>
            <a:ext cx="7752080" cy="343154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algn="just" marL="281305" indent="-268605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toán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SAT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Phương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pháp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bằng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phản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483933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Việc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sự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mâu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thuẫn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của: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(KB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Symbol"/>
                <a:cs typeface="Symbol"/>
              </a:rPr>
              <a:t>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578167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Tương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đương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việc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sự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hàm: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KB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╞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Symbol"/>
                <a:cs typeface="Symbol"/>
              </a:rPr>
              <a:t></a:t>
            </a:r>
            <a:endParaRPr sz="2000">
              <a:latin typeface="Symbol"/>
              <a:cs typeface="Symbol"/>
            </a:endParaRPr>
          </a:p>
          <a:p>
            <a:pPr algn="just" marL="281305" indent="-268605">
              <a:lnSpc>
                <a:spcPct val="100000"/>
              </a:lnSpc>
              <a:spcBef>
                <a:spcPts val="2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4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(Resolution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rule)</a:t>
            </a:r>
            <a:endParaRPr sz="2400">
              <a:latin typeface="Arial"/>
              <a:cs typeface="Arial"/>
            </a:endParaRPr>
          </a:p>
          <a:p>
            <a:pPr algn="just" lvl="1" marL="607695" marR="5080" indent="-268605">
              <a:lnSpc>
                <a:spcPct val="90000"/>
              </a:lnSpc>
              <a:spcBef>
                <a:spcPts val="12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(cần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minh)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CNF,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sẽ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xác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định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(không)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thỏa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mãn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49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(KB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Symbol"/>
                <a:cs typeface="Symbol"/>
              </a:rPr>
              <a:t>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Giải</a:t>
            </a:r>
            <a:r>
              <a:rPr dirty="0" u="none" sz="4200" spc="-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thuật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hợp</a:t>
            </a:r>
            <a:r>
              <a:rPr dirty="0" u="none" sz="4200" spc="-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giải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59661"/>
            <a:ext cx="7938134" cy="2835910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80670" marR="5080" indent="-268605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đổi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tất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cả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chuẩn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CNF</a:t>
            </a:r>
            <a:endParaRPr sz="2400">
              <a:latin typeface="Arial"/>
              <a:cs typeface="Arial"/>
            </a:endParaRPr>
          </a:p>
          <a:p>
            <a:pPr marL="280670" marR="72390" indent="-268605">
              <a:lnSpc>
                <a:spcPts val="2600"/>
              </a:lnSpc>
              <a:spcBef>
                <a:spcPts val="17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  <a:tab pos="192468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24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tiếp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(Resolution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rule)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bắt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đầu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từ: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(KB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Symbol"/>
                <a:cs typeface="Symbol"/>
              </a:rPr>
              <a:t>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20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CNF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24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Do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đó,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(KB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000" spc="1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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cũng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CNF!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4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Quá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trình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dừng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lại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khi: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2838" y="4186377"/>
            <a:ext cx="7720330" cy="103251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3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mâu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thuẫn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xảy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ra</a:t>
            </a:r>
            <a:endParaRPr sz="2000">
              <a:latin typeface="Arial"/>
              <a:cs typeface="Arial"/>
            </a:endParaRPr>
          </a:p>
          <a:p>
            <a:pPr lvl="1" marL="635000" marR="5080" indent="-269875">
              <a:lnSpc>
                <a:spcPts val="2650"/>
              </a:lnSpc>
              <a:spcBef>
                <a:spcPts val="8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1206500" algn="l"/>
                <a:tab pos="162623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Sau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giải,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(suy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ra)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rỗng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(mâu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thuẫn)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p,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0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2838" y="5100767"/>
            <a:ext cx="5523865" cy="879475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1476375">
              <a:lnSpc>
                <a:spcPct val="100000"/>
              </a:lnSpc>
              <a:spcBef>
                <a:spcPts val="1060"/>
              </a:spcBef>
            </a:pP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{}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mới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nào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sinh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nữa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1905000" y="5250179"/>
            <a:ext cx="1143000" cy="16510"/>
          </a:xfrm>
          <a:custGeom>
            <a:avLst/>
            <a:gdLst/>
            <a:ahLst/>
            <a:cxnLst/>
            <a:rect l="l" t="t" r="r" b="b"/>
            <a:pathLst>
              <a:path w="1143000" h="16510">
                <a:moveTo>
                  <a:pt x="1142999" y="16001"/>
                </a:moveTo>
                <a:lnTo>
                  <a:pt x="1142999" y="0"/>
                </a:lnTo>
                <a:lnTo>
                  <a:pt x="0" y="0"/>
                </a:lnTo>
                <a:lnTo>
                  <a:pt x="0" y="16001"/>
                </a:lnTo>
                <a:lnTo>
                  <a:pt x="1142999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8" name="object 8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9" name="object 9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6279515" algn="l"/>
                <a:tab pos="7563484" algn="l"/>
              </a:tabLst>
            </a:pP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bằng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hợp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giải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77848"/>
            <a:ext cx="7479030" cy="4954270"/>
          </a:xfrm>
          <a:prstGeom prst="rect">
            <a:avLst/>
          </a:prstGeom>
        </p:spPr>
        <p:txBody>
          <a:bodyPr wrap="square" lIns="0" tIns="4572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36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317373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thiết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KB</a:t>
            </a:r>
            <a:endParaRPr sz="2200">
              <a:latin typeface="Arial"/>
              <a:cs typeface="Arial"/>
            </a:endParaRPr>
          </a:p>
          <a:p>
            <a:pPr lvl="1" marL="814705" indent="-260350">
              <a:lnSpc>
                <a:spcPct val="100000"/>
              </a:lnSpc>
              <a:spcBef>
                <a:spcPts val="26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81470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q</a:t>
            </a:r>
            <a:endParaRPr sz="2200">
              <a:latin typeface="Arial"/>
              <a:cs typeface="Arial"/>
            </a:endParaRPr>
          </a:p>
          <a:p>
            <a:pPr lvl="1" marL="814705" indent="-260350">
              <a:lnSpc>
                <a:spcPct val="100000"/>
              </a:lnSpc>
              <a:spcBef>
                <a:spcPts val="26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81470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endParaRPr sz="2200">
              <a:latin typeface="Arial"/>
              <a:cs typeface="Arial"/>
            </a:endParaRPr>
          </a:p>
          <a:p>
            <a:pPr lvl="1" marL="814705" indent="-260350">
              <a:lnSpc>
                <a:spcPct val="100000"/>
              </a:lnSpc>
              <a:spcBef>
                <a:spcPts val="26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81470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(q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r)</a:t>
            </a:r>
            <a:r>
              <a:rPr dirty="0" sz="22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2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5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339090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Cần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lý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 spc="-50" i="1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5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Bước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1.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đổi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về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CNF</a:t>
            </a:r>
            <a:endParaRPr sz="2200">
              <a:latin typeface="Arial"/>
              <a:cs typeface="Arial"/>
            </a:endParaRPr>
          </a:p>
          <a:p>
            <a:pPr lvl="1" marL="814705" indent="-260350">
              <a:lnSpc>
                <a:spcPct val="100000"/>
              </a:lnSpc>
              <a:spcBef>
                <a:spcPts val="26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814705" algn="l"/>
                <a:tab pos="1838325" algn="l"/>
                <a:tab pos="441579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2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r)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được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thành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(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r)</a:t>
            </a:r>
            <a:endParaRPr sz="2200">
              <a:latin typeface="Arial"/>
              <a:cs typeface="Arial"/>
            </a:endParaRPr>
          </a:p>
          <a:p>
            <a:pPr lvl="1" marL="814705" indent="-260350">
              <a:lnSpc>
                <a:spcPct val="100000"/>
              </a:lnSpc>
              <a:spcBef>
                <a:spcPts val="26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814705" algn="l"/>
                <a:tab pos="248856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((q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r)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2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s)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được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thành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s)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Bước</a:t>
            </a:r>
            <a:r>
              <a:rPr dirty="0" sz="22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2.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Phủ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cần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endParaRPr sz="2200">
              <a:latin typeface="Arial"/>
              <a:cs typeface="Arial"/>
            </a:endParaRPr>
          </a:p>
          <a:p>
            <a:pPr lvl="1" marL="814705" indent="-260350">
              <a:lnSpc>
                <a:spcPct val="100000"/>
              </a:lnSpc>
              <a:spcBef>
                <a:spcPts val="265"/>
              </a:spcBef>
              <a:buClr>
                <a:srgbClr val="3B822F"/>
              </a:buClr>
              <a:buSzPct val="59090"/>
              <a:buFont typeface="Wingdings"/>
              <a:buChar char=""/>
              <a:tabLst>
                <a:tab pos="814705" algn="l"/>
              </a:tabLst>
            </a:pPr>
            <a:r>
              <a:rPr dirty="0" sz="22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6129655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Bước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3.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tiếp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với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(KB</a:t>
            </a:r>
            <a:r>
              <a:rPr dirty="0" sz="22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2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Symbol"/>
                <a:cs typeface="Symbol"/>
              </a:rPr>
              <a:t>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):</a:t>
            </a:r>
            <a:endParaRPr sz="2200">
              <a:latin typeface="Arial"/>
              <a:cs typeface="Arial"/>
            </a:endParaRPr>
          </a:p>
          <a:p>
            <a:pPr marL="1271905">
              <a:lnSpc>
                <a:spcPct val="100000"/>
              </a:lnSpc>
              <a:spcBef>
                <a:spcPts val="335"/>
              </a:spcBef>
              <a:tabLst>
                <a:tab pos="1753870" algn="l"/>
                <a:tab pos="2143125" algn="l"/>
                <a:tab pos="3147695" algn="l"/>
                <a:tab pos="4814570" algn="l"/>
              </a:tabLst>
            </a:pP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{p,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q,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r,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2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2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s,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2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s}</a:t>
            </a:r>
            <a:endParaRPr sz="22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6279515" algn="l"/>
                <a:tab pos="7563484" algn="l"/>
              </a:tabLst>
            </a:pP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bằng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hợp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giải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93750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60297"/>
            <a:ext cx="6484620" cy="4810760"/>
          </a:xfrm>
          <a:prstGeom prst="rect">
            <a:avLst/>
          </a:prstGeom>
        </p:spPr>
        <p:txBody>
          <a:bodyPr wrap="square" lIns="0" tIns="43180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3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Bắt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đầu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quá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trình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giải,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đề:</a:t>
            </a:r>
            <a:endParaRPr sz="2000">
              <a:latin typeface="Arial"/>
              <a:cs typeface="Arial"/>
            </a:endParaRPr>
          </a:p>
          <a:p>
            <a:pPr lvl="1" marL="1001394" indent="-363220">
              <a:lnSpc>
                <a:spcPct val="100000"/>
              </a:lnSpc>
              <a:spcBef>
                <a:spcPts val="240"/>
              </a:spcBef>
              <a:buClr>
                <a:srgbClr val="006533"/>
              </a:buClr>
              <a:buSzPct val="90000"/>
              <a:buAutoNum type="arabicParenR"/>
              <a:tabLst>
                <a:tab pos="1001394" algn="l"/>
              </a:tabLst>
            </a:pP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p</a:t>
            </a:r>
            <a:endParaRPr sz="2000">
              <a:latin typeface="Arial"/>
              <a:cs typeface="Arial"/>
            </a:endParaRPr>
          </a:p>
          <a:p>
            <a:pPr lvl="1" marL="1001394" indent="-363220">
              <a:lnSpc>
                <a:spcPct val="100000"/>
              </a:lnSpc>
              <a:spcBef>
                <a:spcPts val="240"/>
              </a:spcBef>
              <a:buClr>
                <a:srgbClr val="006533"/>
              </a:buClr>
              <a:buSzPct val="90000"/>
              <a:buAutoNum type="arabicParenR"/>
              <a:tabLst>
                <a:tab pos="1001394" algn="l"/>
              </a:tabLst>
            </a:pP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lvl="1" marL="1001394" indent="-363220">
              <a:lnSpc>
                <a:spcPct val="100000"/>
              </a:lnSpc>
              <a:spcBef>
                <a:spcPts val="245"/>
              </a:spcBef>
              <a:buClr>
                <a:srgbClr val="006533"/>
              </a:buClr>
              <a:buSzPct val="90000"/>
              <a:buFont typeface="Arial"/>
              <a:buAutoNum type="arabicParenR"/>
              <a:tabLst>
                <a:tab pos="1001394" algn="l"/>
              </a:tabLst>
            </a:pP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2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lvl="1" marL="1001394" indent="-363220">
              <a:lnSpc>
                <a:spcPct val="100000"/>
              </a:lnSpc>
              <a:spcBef>
                <a:spcPts val="240"/>
              </a:spcBef>
              <a:buClr>
                <a:srgbClr val="006533"/>
              </a:buClr>
              <a:buSzPct val="90000"/>
              <a:buFont typeface="Arial"/>
              <a:buAutoNum type="arabicParenR"/>
              <a:tabLst>
                <a:tab pos="1001394" algn="l"/>
              </a:tabLst>
            </a:pP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lvl="1" marL="1001394" indent="-363220">
              <a:lnSpc>
                <a:spcPct val="100000"/>
              </a:lnSpc>
              <a:spcBef>
                <a:spcPts val="240"/>
              </a:spcBef>
              <a:buClr>
                <a:srgbClr val="006533"/>
              </a:buClr>
              <a:buSzPct val="90000"/>
              <a:buFont typeface="Arial"/>
              <a:buAutoNum type="arabicParenR"/>
              <a:tabLst>
                <a:tab pos="1001394" algn="l"/>
              </a:tabLst>
            </a:pPr>
            <a:r>
              <a:rPr dirty="0" sz="20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23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1)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3),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240"/>
              </a:spcBef>
              <a:tabLst>
                <a:tab pos="1095375" algn="l"/>
              </a:tabLst>
            </a:pPr>
            <a:r>
              <a:rPr dirty="0" sz="1800" spc="-25">
                <a:solidFill>
                  <a:srgbClr val="006533"/>
                </a:solidFill>
                <a:latin typeface="Arial"/>
                <a:cs typeface="Arial"/>
              </a:rPr>
              <a:t>6)</a:t>
            </a:r>
            <a:r>
              <a:rPr dirty="0" sz="1800">
                <a:solidFill>
                  <a:srgbClr val="006533"/>
                </a:solidFill>
                <a:latin typeface="Arial"/>
                <a:cs typeface="Arial"/>
              </a:rPr>
              <a:t>	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2)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4),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245"/>
              </a:spcBef>
              <a:tabLst>
                <a:tab pos="1095375" algn="l"/>
              </a:tabLst>
            </a:pPr>
            <a:r>
              <a:rPr dirty="0" sz="1800" spc="-25">
                <a:solidFill>
                  <a:srgbClr val="006533"/>
                </a:solidFill>
                <a:latin typeface="Arial"/>
                <a:cs typeface="Arial"/>
              </a:rPr>
              <a:t>7)</a:t>
            </a:r>
            <a:r>
              <a:rPr dirty="0" sz="1800">
                <a:solidFill>
                  <a:srgbClr val="006533"/>
                </a:solidFill>
                <a:latin typeface="Arial"/>
                <a:cs typeface="Arial"/>
              </a:rPr>
              <a:t>	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000" spc="3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23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6)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7),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  <a:p>
            <a:pPr marL="638175">
              <a:lnSpc>
                <a:spcPct val="100000"/>
              </a:lnSpc>
              <a:spcBef>
                <a:spcPts val="240"/>
              </a:spcBef>
              <a:tabLst>
                <a:tab pos="1095375" algn="l"/>
              </a:tabLst>
            </a:pPr>
            <a:r>
              <a:rPr dirty="0" sz="1800" spc="-25">
                <a:solidFill>
                  <a:srgbClr val="006533"/>
                </a:solidFill>
                <a:latin typeface="Arial"/>
                <a:cs typeface="Arial"/>
              </a:rPr>
              <a:t>8)</a:t>
            </a:r>
            <a:r>
              <a:rPr dirty="0" sz="1800">
                <a:solidFill>
                  <a:srgbClr val="006533"/>
                </a:solidFill>
                <a:latin typeface="Arial"/>
                <a:cs typeface="Arial"/>
              </a:rPr>
              <a:t>	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24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8)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5),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mâu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thuẫn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({})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Tức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đầu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)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6279515" algn="l"/>
                <a:tab pos="7563484" algn="l"/>
              </a:tabLst>
            </a:pP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Chứng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minh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bằng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hợp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giải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(3)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290066" y="1981200"/>
            <a:ext cx="621030" cy="691515"/>
          </a:xfrm>
          <a:custGeom>
            <a:avLst/>
            <a:gdLst/>
            <a:ahLst/>
            <a:cxnLst/>
            <a:rect l="l" t="t" r="r" b="b"/>
            <a:pathLst>
              <a:path w="621030" h="691514">
                <a:moveTo>
                  <a:pt x="621030" y="681227"/>
                </a:moveTo>
                <a:lnTo>
                  <a:pt x="11429" y="0"/>
                </a:lnTo>
                <a:lnTo>
                  <a:pt x="0" y="10668"/>
                </a:lnTo>
                <a:lnTo>
                  <a:pt x="609600" y="691133"/>
                </a:lnTo>
                <a:lnTo>
                  <a:pt x="621030" y="68122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1976627"/>
            <a:ext cx="9144000" cy="3213100"/>
            <a:chOff x="0" y="1976627"/>
            <a:chExt cx="9144000" cy="3213100"/>
          </a:xfrm>
        </p:grpSpPr>
        <p:sp>
          <p:nvSpPr>
            <p:cNvPr id="5" name="object 5" descr=""/>
            <p:cNvSpPr/>
            <p:nvPr/>
          </p:nvSpPr>
          <p:spPr>
            <a:xfrm>
              <a:off x="2054352" y="1976627"/>
              <a:ext cx="4886960" cy="961390"/>
            </a:xfrm>
            <a:custGeom>
              <a:avLst/>
              <a:gdLst/>
              <a:ahLst/>
              <a:cxnLst/>
              <a:rect l="l" t="t" r="r" b="b"/>
              <a:pathLst>
                <a:path w="4886959" h="961389">
                  <a:moveTo>
                    <a:pt x="1537462" y="960882"/>
                  </a:moveTo>
                  <a:lnTo>
                    <a:pt x="707821" y="349846"/>
                  </a:lnTo>
                  <a:lnTo>
                    <a:pt x="1378458" y="16764"/>
                  </a:lnTo>
                  <a:lnTo>
                    <a:pt x="1371600" y="2286"/>
                  </a:lnTo>
                  <a:lnTo>
                    <a:pt x="693318" y="339166"/>
                  </a:lnTo>
                  <a:lnTo>
                    <a:pt x="236982" y="3048"/>
                  </a:lnTo>
                  <a:lnTo>
                    <a:pt x="227076" y="16002"/>
                  </a:lnTo>
                  <a:lnTo>
                    <a:pt x="676897" y="347319"/>
                  </a:lnTo>
                  <a:lnTo>
                    <a:pt x="0" y="683514"/>
                  </a:lnTo>
                  <a:lnTo>
                    <a:pt x="6858" y="697992"/>
                  </a:lnTo>
                  <a:lnTo>
                    <a:pt x="691400" y="358000"/>
                  </a:lnTo>
                  <a:lnTo>
                    <a:pt x="1509966" y="960882"/>
                  </a:lnTo>
                  <a:lnTo>
                    <a:pt x="1537462" y="960882"/>
                  </a:lnTo>
                  <a:close/>
                </a:path>
                <a:path w="4886959" h="961389">
                  <a:moveTo>
                    <a:pt x="3210306" y="9906"/>
                  </a:moveTo>
                  <a:lnTo>
                    <a:pt x="3197352" y="0"/>
                  </a:lnTo>
                  <a:lnTo>
                    <a:pt x="2406027" y="960882"/>
                  </a:lnTo>
                  <a:lnTo>
                    <a:pt x="2427147" y="960882"/>
                  </a:lnTo>
                  <a:lnTo>
                    <a:pt x="3210306" y="9906"/>
                  </a:lnTo>
                  <a:close/>
                </a:path>
                <a:path w="4886959" h="961389">
                  <a:moveTo>
                    <a:pt x="4886706" y="9906"/>
                  </a:moveTo>
                  <a:lnTo>
                    <a:pt x="4873752" y="0"/>
                  </a:lnTo>
                  <a:lnTo>
                    <a:pt x="4164520" y="960882"/>
                  </a:lnTo>
                  <a:lnTo>
                    <a:pt x="4184789" y="960882"/>
                  </a:lnTo>
                  <a:lnTo>
                    <a:pt x="4886706" y="99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051304" y="2937509"/>
              <a:ext cx="4188460" cy="2251710"/>
            </a:xfrm>
            <a:custGeom>
              <a:avLst/>
              <a:gdLst/>
              <a:ahLst/>
              <a:cxnLst/>
              <a:rect l="l" t="t" r="r" b="b"/>
              <a:pathLst>
                <a:path w="4188460" h="2251710">
                  <a:moveTo>
                    <a:pt x="851154" y="1325118"/>
                  </a:moveTo>
                  <a:lnTo>
                    <a:pt x="596265" y="979170"/>
                  </a:lnTo>
                  <a:lnTo>
                    <a:pt x="12954" y="187452"/>
                  </a:lnTo>
                  <a:lnTo>
                    <a:pt x="0" y="196596"/>
                  </a:lnTo>
                  <a:lnTo>
                    <a:pt x="576186" y="979170"/>
                  </a:lnTo>
                  <a:lnTo>
                    <a:pt x="838200" y="1335024"/>
                  </a:lnTo>
                  <a:lnTo>
                    <a:pt x="851154" y="1325118"/>
                  </a:lnTo>
                  <a:close/>
                </a:path>
                <a:path w="4188460" h="2251710">
                  <a:moveTo>
                    <a:pt x="1992630" y="332994"/>
                  </a:moveTo>
                  <a:lnTo>
                    <a:pt x="1540510" y="0"/>
                  </a:lnTo>
                  <a:lnTo>
                    <a:pt x="1513014" y="0"/>
                  </a:lnTo>
                  <a:lnTo>
                    <a:pt x="1982724" y="345948"/>
                  </a:lnTo>
                  <a:lnTo>
                    <a:pt x="1992630" y="332994"/>
                  </a:lnTo>
                  <a:close/>
                </a:path>
                <a:path w="4188460" h="2251710">
                  <a:moveTo>
                    <a:pt x="2068068" y="650748"/>
                  </a:moveTo>
                  <a:lnTo>
                    <a:pt x="2059686" y="637794"/>
                  </a:lnTo>
                  <a:lnTo>
                    <a:pt x="1528648" y="979170"/>
                  </a:lnTo>
                  <a:lnTo>
                    <a:pt x="992886" y="1323594"/>
                  </a:lnTo>
                  <a:lnTo>
                    <a:pt x="1001268" y="1336560"/>
                  </a:lnTo>
                  <a:lnTo>
                    <a:pt x="1557185" y="979170"/>
                  </a:lnTo>
                  <a:lnTo>
                    <a:pt x="2068068" y="650748"/>
                  </a:lnTo>
                  <a:close/>
                </a:path>
                <a:path w="4188460" h="2251710">
                  <a:moveTo>
                    <a:pt x="2371344" y="2237244"/>
                  </a:moveTo>
                  <a:lnTo>
                    <a:pt x="1534668" y="1958340"/>
                  </a:lnTo>
                  <a:lnTo>
                    <a:pt x="999744" y="1780044"/>
                  </a:lnTo>
                  <a:lnTo>
                    <a:pt x="994410" y="1794510"/>
                  </a:lnTo>
                  <a:lnTo>
                    <a:pt x="1485887" y="1958340"/>
                  </a:lnTo>
                  <a:lnTo>
                    <a:pt x="2366010" y="2251710"/>
                  </a:lnTo>
                  <a:lnTo>
                    <a:pt x="2371344" y="2237244"/>
                  </a:lnTo>
                  <a:close/>
                </a:path>
                <a:path w="4188460" h="2251710">
                  <a:moveTo>
                    <a:pt x="2430195" y="0"/>
                  </a:moveTo>
                  <a:lnTo>
                    <a:pt x="2409075" y="0"/>
                  </a:lnTo>
                  <a:lnTo>
                    <a:pt x="2133600" y="334518"/>
                  </a:lnTo>
                  <a:lnTo>
                    <a:pt x="2146554" y="344424"/>
                  </a:lnTo>
                  <a:lnTo>
                    <a:pt x="2430195" y="0"/>
                  </a:lnTo>
                  <a:close/>
                </a:path>
                <a:path w="4188460" h="2251710">
                  <a:moveTo>
                    <a:pt x="4187837" y="0"/>
                  </a:moveTo>
                  <a:lnTo>
                    <a:pt x="4167568" y="0"/>
                  </a:lnTo>
                  <a:lnTo>
                    <a:pt x="3444849" y="979170"/>
                  </a:lnTo>
                  <a:lnTo>
                    <a:pt x="2722130" y="1958340"/>
                  </a:lnTo>
                  <a:lnTo>
                    <a:pt x="2514600" y="2239518"/>
                  </a:lnTo>
                  <a:lnTo>
                    <a:pt x="2527554" y="2249436"/>
                  </a:lnTo>
                  <a:lnTo>
                    <a:pt x="2742400" y="1958340"/>
                  </a:lnTo>
                  <a:lnTo>
                    <a:pt x="3465118" y="979170"/>
                  </a:lnTo>
                  <a:lnTo>
                    <a:pt x="41878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45539" y="1549400"/>
            <a:ext cx="6033770" cy="40481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989965" algn="l"/>
                <a:tab pos="1828164" algn="l"/>
                <a:tab pos="3275965" algn="l"/>
                <a:tab pos="5638165" algn="l"/>
              </a:tabLst>
            </a:pPr>
            <a:r>
              <a:rPr dirty="0" sz="2400" spc="-50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>
                <a:latin typeface="Arial"/>
                <a:cs typeface="Arial"/>
              </a:rPr>
              <a:t>q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s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spc="-25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90"/>
              </a:spcBef>
            </a:pPr>
            <a:endParaRPr sz="2400">
              <a:latin typeface="Arial"/>
              <a:cs typeface="Arial"/>
            </a:endParaRPr>
          </a:p>
          <a:p>
            <a:pPr marL="774700">
              <a:lnSpc>
                <a:spcPct val="100000"/>
              </a:lnSpc>
              <a:spcBef>
                <a:spcPts val="5"/>
              </a:spcBef>
            </a:pPr>
            <a:r>
              <a:rPr dirty="0" sz="2400" spc="-50">
                <a:latin typeface="Arial"/>
                <a:cs typeface="Arial"/>
              </a:rPr>
              <a:t>r</a:t>
            </a:r>
            <a:endParaRPr sz="24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325"/>
              </a:spcBef>
            </a:pP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24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750"/>
              </a:spcBef>
            </a:pPr>
            <a:endParaRPr sz="2400">
              <a:latin typeface="Arial"/>
              <a:cs typeface="Arial"/>
            </a:endParaRPr>
          </a:p>
          <a:p>
            <a:pPr marL="1764664">
              <a:lnSpc>
                <a:spcPct val="100000"/>
              </a:lnSpc>
              <a:spcBef>
                <a:spcPts val="5"/>
              </a:spcBef>
            </a:pPr>
            <a:r>
              <a:rPr dirty="0" sz="2400" spc="-50">
                <a:latin typeface="Arial"/>
                <a:cs typeface="Arial"/>
              </a:rPr>
              <a:t>s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5"/>
              </a:spcBef>
            </a:pPr>
            <a:endParaRPr sz="2400">
              <a:latin typeface="Arial"/>
              <a:cs typeface="Arial"/>
            </a:endParaRPr>
          </a:p>
          <a:p>
            <a:pPr marL="3289300">
              <a:lnSpc>
                <a:spcPct val="100000"/>
              </a:lnSpc>
              <a:spcBef>
                <a:spcPts val="5"/>
              </a:spcBef>
              <a:tabLst>
                <a:tab pos="3745865" algn="l"/>
              </a:tabLst>
            </a:pPr>
            <a:r>
              <a:rPr dirty="0" sz="2400" spc="-25">
                <a:latin typeface="Arial"/>
                <a:cs typeface="Arial"/>
              </a:rPr>
              <a:t>{}</a:t>
            </a:r>
            <a:r>
              <a:rPr dirty="0" sz="2400">
                <a:latin typeface="Arial"/>
                <a:cs typeface="Arial"/>
              </a:rPr>
              <a:t>	(Có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mâu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thuẫn)</a:t>
            </a:r>
            <a:endParaRPr sz="2400">
              <a:latin typeface="Arial"/>
              <a:cs typeface="Arial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Dạng</a:t>
            </a:r>
            <a:r>
              <a:rPr dirty="0" u="none" sz="4200" spc="-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4" b="0">
                <a:solidFill>
                  <a:srgbClr val="006533"/>
                </a:solidFill>
                <a:latin typeface="Times New Roman"/>
                <a:cs typeface="Times New Roman"/>
              </a:rPr>
              <a:t>chuNn</a:t>
            </a:r>
            <a:r>
              <a:rPr dirty="0" u="none" sz="4200" spc="-1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Horn</a:t>
            </a:r>
            <a:endParaRPr sz="4200">
              <a:latin typeface="Times New Roman"/>
              <a:cs typeface="Times New Roman"/>
            </a:endParaRP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4895850"/>
            <a:ext cx="9144000" cy="1962150"/>
            <a:chOff x="0" y="4895850"/>
            <a:chExt cx="9144000" cy="1962150"/>
          </a:xfrm>
        </p:grpSpPr>
        <p:sp>
          <p:nvSpPr>
            <p:cNvPr id="4" name="object 4" descr=""/>
            <p:cNvSpPr/>
            <p:nvPr/>
          </p:nvSpPr>
          <p:spPr>
            <a:xfrm>
              <a:off x="0" y="48958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 descr=""/>
          <p:cNvSpPr txBox="1"/>
          <p:nvPr/>
        </p:nvSpPr>
        <p:spPr>
          <a:xfrm>
            <a:off x="485140" y="1252222"/>
            <a:ext cx="8114030" cy="4942205"/>
          </a:xfrm>
          <a:prstGeom prst="rect">
            <a:avLst/>
          </a:prstGeom>
        </p:spPr>
        <p:txBody>
          <a:bodyPr wrap="square" lIns="0" tIns="47625" rIns="0" bIns="0" rtlCol="0" vert="horz">
            <a:spAutoFit/>
          </a:bodyPr>
          <a:lstStyle/>
          <a:p>
            <a:pPr marL="332740" indent="-269240">
              <a:lnSpc>
                <a:spcPct val="100000"/>
              </a:lnSpc>
              <a:spcBef>
                <a:spcPts val="37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327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2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Horn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nếu:</a:t>
            </a:r>
            <a:endParaRPr sz="22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22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endParaRPr sz="1800">
              <a:latin typeface="Arial"/>
              <a:cs typeface="Arial"/>
            </a:endParaRPr>
          </a:p>
          <a:p>
            <a:pPr lvl="1" marL="659765" marR="55880" indent="-269875">
              <a:lnSpc>
                <a:spcPts val="1939"/>
              </a:lnSpc>
              <a:spcBef>
                <a:spcPts val="46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Mỗi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kết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HOẶC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(literals),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tối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đa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135">
                <a:solidFill>
                  <a:srgbClr val="0D0D0D"/>
                </a:solidFill>
                <a:latin typeface="Arial"/>
                <a:cs typeface="Arial"/>
              </a:rPr>
              <a:t>là1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(có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có!)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18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khẳng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(positive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literal)</a:t>
            </a:r>
            <a:endParaRPr sz="18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19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  <a:tab pos="144653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	(p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q)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r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s)</a:t>
            </a:r>
            <a:endParaRPr sz="1800">
              <a:latin typeface="Arial"/>
              <a:cs typeface="Arial"/>
            </a:endParaRPr>
          </a:p>
          <a:p>
            <a:pPr marL="332740" marR="226695" indent="-269875">
              <a:lnSpc>
                <a:spcPts val="2160"/>
              </a:lnSpc>
              <a:spcBef>
                <a:spcPts val="5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327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phải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mọi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chuyển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về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000" spc="-7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0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Horn!</a:t>
            </a:r>
            <a:endParaRPr sz="2000">
              <a:latin typeface="Arial"/>
              <a:cs typeface="Arial"/>
            </a:endParaRPr>
          </a:p>
          <a:p>
            <a:pPr marL="332740" indent="-269240">
              <a:lnSpc>
                <a:spcPct val="100000"/>
              </a:lnSpc>
              <a:spcBef>
                <a:spcPts val="229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332740" algn="l"/>
              </a:tabLst>
            </a:pP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2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2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giả</a:t>
            </a:r>
            <a:r>
              <a:rPr dirty="0" sz="22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thiết</a:t>
            </a:r>
            <a:r>
              <a:rPr dirty="0" sz="22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2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2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200" spc="-20">
                <a:solidFill>
                  <a:srgbClr val="0D0D0D"/>
                </a:solidFill>
                <a:latin typeface="Arial"/>
                <a:cs typeface="Arial"/>
              </a:rPr>
              <a:t>Horn</a:t>
            </a:r>
            <a:endParaRPr sz="22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229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3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1800" spc="-1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D0D0D"/>
                </a:solidFill>
                <a:latin typeface="Arial"/>
                <a:cs typeface="Arial"/>
              </a:rPr>
              <a:t>(Rules)</a:t>
            </a:r>
            <a:endParaRPr sz="18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21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1282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baseline="-20833" sz="1800" spc="217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-20833" sz="1800" spc="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dirty="0" baseline="-20833" sz="1800" spc="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q)</a:t>
            </a:r>
            <a:endParaRPr sz="18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21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12825" algn="l"/>
                <a:tab pos="351790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Tương</a:t>
            </a:r>
            <a:r>
              <a:rPr dirty="0" sz="18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đương</a:t>
            </a:r>
            <a:r>
              <a:rPr dirty="0" sz="18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luật: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	(p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baseline="-20833" sz="1800" spc="217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-20833" sz="1800" spc="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dirty="0" baseline="-20833" sz="1800" spc="232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18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q)</a:t>
            </a:r>
            <a:endParaRPr sz="18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21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sự</a:t>
            </a:r>
            <a:r>
              <a:rPr dirty="0" sz="1800" spc="-1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kiện</a:t>
            </a:r>
            <a:r>
              <a:rPr dirty="0" sz="1800" spc="-10" b="1">
                <a:solidFill>
                  <a:srgbClr val="0D0D0D"/>
                </a:solidFill>
                <a:latin typeface="Arial"/>
                <a:cs typeface="Arial"/>
              </a:rPr>
              <a:t> (Facts)</a:t>
            </a:r>
            <a:endParaRPr sz="18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21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1282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18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60">
                <a:solidFill>
                  <a:srgbClr val="0D0D0D"/>
                </a:solidFill>
                <a:latin typeface="Arial"/>
                <a:cs typeface="Arial"/>
              </a:rPr>
              <a:t>q</a:t>
            </a:r>
            <a:endParaRPr sz="1800">
              <a:latin typeface="Arial"/>
              <a:cs typeface="Arial"/>
            </a:endParaRPr>
          </a:p>
          <a:p>
            <a:pPr lvl="1" marL="659765" indent="-269875">
              <a:lnSpc>
                <a:spcPct val="100000"/>
              </a:lnSpc>
              <a:spcBef>
                <a:spcPts val="219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59765" algn="l"/>
              </a:tabLst>
            </a:pP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18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ràng</a:t>
            </a:r>
            <a:r>
              <a:rPr dirty="0" sz="18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buộc</a:t>
            </a:r>
            <a:r>
              <a:rPr dirty="0" sz="18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toàn</a:t>
            </a:r>
            <a:r>
              <a:rPr dirty="0" sz="18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vẹn</a:t>
            </a:r>
            <a:r>
              <a:rPr dirty="0" sz="18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b="1">
                <a:solidFill>
                  <a:srgbClr val="0D0D0D"/>
                </a:solidFill>
                <a:latin typeface="Arial"/>
                <a:cs typeface="Arial"/>
              </a:rPr>
              <a:t>(Integrity</a:t>
            </a:r>
            <a:r>
              <a:rPr dirty="0" sz="18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 spc="-10" b="1">
                <a:solidFill>
                  <a:srgbClr val="0D0D0D"/>
                </a:solidFill>
                <a:latin typeface="Arial"/>
                <a:cs typeface="Arial"/>
              </a:rPr>
              <a:t>constraints)</a:t>
            </a:r>
            <a:endParaRPr sz="18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21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12825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(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baseline="-20833" sz="1800" spc="209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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-20833" sz="1800" spc="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</a:t>
            </a:r>
            <a:r>
              <a:rPr dirty="0" sz="1800" spc="3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 spc="-37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dirty="0" sz="1800" spc="-25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 lvl="2" marL="1012825" indent="-269875">
              <a:lnSpc>
                <a:spcPct val="100000"/>
              </a:lnSpc>
              <a:spcBef>
                <a:spcPts val="215"/>
              </a:spcBef>
              <a:buClr>
                <a:srgbClr val="CC9A00"/>
              </a:buClr>
              <a:buSzPct val="63888"/>
              <a:buFont typeface="Wingdings"/>
              <a:buChar char=""/>
              <a:tabLst>
                <a:tab pos="1012825" algn="l"/>
                <a:tab pos="3517900" algn="l"/>
              </a:tabLst>
            </a:pP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Tương</a:t>
            </a:r>
            <a:r>
              <a:rPr dirty="0" sz="18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đương</a:t>
            </a:r>
            <a:r>
              <a:rPr dirty="0" sz="18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 luật: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	(p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baseline="-20833" sz="1800" spc="217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-20833" sz="1800" spc="2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1800" spc="-1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18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180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dirty="0" baseline="-20833" sz="1800" spc="232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18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18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800" spc="-20" i="1">
                <a:solidFill>
                  <a:srgbClr val="0D0D0D"/>
                </a:solidFill>
                <a:latin typeface="Arial"/>
                <a:cs typeface="Arial"/>
              </a:rPr>
              <a:t>sai</a:t>
            </a:r>
            <a:r>
              <a:rPr dirty="0" sz="1800" spc="-20">
                <a:solidFill>
                  <a:srgbClr val="0D0D0D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</p:txBody>
      </p:sp>
      <p:sp>
        <p:nvSpPr>
          <p:cNvPr id="7" name="object 7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8" name="object 8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5725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75"/>
              </a:spcBef>
            </a:pP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Luật</a:t>
            </a:r>
            <a:r>
              <a:rPr dirty="0" u="none" sz="4000" spc="-229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130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0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diễn</a:t>
            </a:r>
            <a:r>
              <a:rPr dirty="0" u="none" sz="4000" spc="-17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30" b="0">
                <a:solidFill>
                  <a:srgbClr val="006533"/>
                </a:solidFill>
                <a:latin typeface="Times New Roman"/>
                <a:cs typeface="Times New Roman"/>
              </a:rPr>
              <a:t>Modus</a:t>
            </a:r>
            <a:r>
              <a:rPr dirty="0" u="none" sz="4000" spc="-17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Ponens</a:t>
            </a:r>
            <a:r>
              <a:rPr dirty="0" u="none" sz="40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b="0">
                <a:solidFill>
                  <a:srgbClr val="006533"/>
                </a:solidFill>
                <a:latin typeface="Times New Roman"/>
                <a:cs typeface="Times New Roman"/>
              </a:rPr>
              <a:t>tổng</a:t>
            </a:r>
            <a:r>
              <a:rPr dirty="0" u="none" sz="40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000" spc="-20" b="0">
                <a:solidFill>
                  <a:srgbClr val="006533"/>
                </a:solidFill>
                <a:latin typeface="Times New Roman"/>
                <a:cs typeface="Times New Roman"/>
              </a:rPr>
              <a:t>quát</a:t>
            </a:r>
            <a:endParaRPr sz="40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1295400" y="1821179"/>
            <a:ext cx="5486400" cy="16510"/>
          </a:xfrm>
          <a:custGeom>
            <a:avLst/>
            <a:gdLst/>
            <a:ahLst/>
            <a:cxnLst/>
            <a:rect l="l" t="t" r="r" b="b"/>
            <a:pathLst>
              <a:path w="5486400" h="16510">
                <a:moveTo>
                  <a:pt x="5486400" y="16001"/>
                </a:moveTo>
                <a:lnTo>
                  <a:pt x="5486400" y="0"/>
                </a:lnTo>
                <a:lnTo>
                  <a:pt x="0" y="0"/>
                </a:lnTo>
                <a:lnTo>
                  <a:pt x="0" y="16002"/>
                </a:lnTo>
                <a:lnTo>
                  <a:pt x="5486400" y="160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0540" y="1324610"/>
            <a:ext cx="8107680" cy="32365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370455" marR="1953895" indent="-1437640">
              <a:lnSpc>
                <a:spcPct val="109800"/>
              </a:lnSpc>
              <a:spcBef>
                <a:spcPts val="100"/>
              </a:spcBef>
              <a:tabLst>
                <a:tab pos="4235450" algn="l"/>
                <a:tab pos="4771390" algn="l"/>
                <a:tab pos="5306060" algn="l"/>
                <a:tab pos="586295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(p</a:t>
            </a:r>
            <a:r>
              <a:rPr dirty="0" baseline="-20833" sz="240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baseline="-20833" sz="2400" spc="30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240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baseline="-20833" sz="2400" spc="30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4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…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</a:t>
            </a:r>
            <a:r>
              <a:rPr dirty="0" sz="2400" spc="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2400">
                <a:solidFill>
                  <a:srgbClr val="0D0D0D"/>
                </a:solidFill>
                <a:latin typeface="Arial"/>
                <a:cs typeface="Arial"/>
              </a:rPr>
              <a:t>n</a:t>
            </a:r>
            <a:r>
              <a:rPr dirty="0" baseline="-20833" sz="2400" spc="30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Symbol"/>
                <a:cs typeface="Symbol"/>
              </a:rPr>
              <a:t></a:t>
            </a:r>
            <a:r>
              <a:rPr dirty="0" sz="2400" spc="4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q),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2400" spc="-37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2400" spc="-37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…,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p</a:t>
            </a:r>
            <a:r>
              <a:rPr dirty="0" baseline="-20833" sz="2400" spc="-37">
                <a:solidFill>
                  <a:srgbClr val="0D0D0D"/>
                </a:solidFill>
                <a:latin typeface="Arial"/>
                <a:cs typeface="Arial"/>
              </a:rPr>
              <a:t>n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q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400">
              <a:latin typeface="Arial"/>
              <a:cs typeface="Arial"/>
            </a:endParaRPr>
          </a:p>
          <a:p>
            <a:pPr marL="306070" marR="183515" indent="-268605">
              <a:lnSpc>
                <a:spcPts val="259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3073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Modus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Ponens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6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4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r>
              <a:rPr dirty="0" sz="24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(sound)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i="1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4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chỉnh</a:t>
            </a:r>
            <a:r>
              <a:rPr dirty="0" sz="24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(complete)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ký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hiệu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và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tập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ở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chuẩn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Horn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45"/>
              </a:spcBef>
              <a:buClr>
                <a:srgbClr val="CC9A00"/>
              </a:buClr>
              <a:buFont typeface="Wingdings"/>
              <a:buChar char=""/>
            </a:pPr>
            <a:endParaRPr sz="2400">
              <a:latin typeface="Arial"/>
              <a:cs typeface="Arial"/>
            </a:endParaRPr>
          </a:p>
          <a:p>
            <a:pPr marL="306070" marR="17780" indent="-268605">
              <a:lnSpc>
                <a:spcPts val="259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3073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Luật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Modus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Ponens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sử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cả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2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chiến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lược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(suy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tiến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lùi)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tiến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(forward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chaining)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45362"/>
            <a:ext cx="7724140" cy="17322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940" marR="171450" indent="-269875">
              <a:lnSpc>
                <a:spcPct val="100000"/>
              </a:lnSpc>
              <a:spcBef>
                <a:spcPts val="9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(cơ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KB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ra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48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1489710" algn="l"/>
              </a:tabLst>
            </a:pPr>
            <a:r>
              <a:rPr dirty="0" sz="2000">
                <a:latin typeface="Arial"/>
                <a:cs typeface="Arial"/>
              </a:rPr>
              <a:t>Ý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tưởng:</a:t>
            </a:r>
            <a:r>
              <a:rPr dirty="0" sz="2000">
                <a:latin typeface="Arial"/>
                <a:cs typeface="Arial"/>
              </a:rPr>
              <a:t>	Lặp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bước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đến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luận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Áp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KB</a:t>
            </a:r>
            <a:endParaRPr sz="2000">
              <a:latin typeface="Arial"/>
              <a:cs typeface="Arial"/>
            </a:endParaRPr>
          </a:p>
          <a:p>
            <a:pPr lvl="1" marL="638175" indent="-281305">
              <a:lnSpc>
                <a:spcPct val="100000"/>
              </a:lnSpc>
              <a:spcBef>
                <a:spcPts val="4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8175" algn="l"/>
              </a:tabLst>
            </a:pPr>
            <a:r>
              <a:rPr dirty="0" sz="2000">
                <a:latin typeface="Arial"/>
                <a:cs typeface="Arial"/>
              </a:rPr>
              <a:t>Bổ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vào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KB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2937510"/>
            <a:ext cx="9144000" cy="3321050"/>
            <a:chOff x="0" y="2937510"/>
            <a:chExt cx="9144000" cy="3321050"/>
          </a:xfrm>
        </p:grpSpPr>
        <p:sp>
          <p:nvSpPr>
            <p:cNvPr id="5" name="object 5" descr=""/>
            <p:cNvSpPr/>
            <p:nvPr/>
          </p:nvSpPr>
          <p:spPr>
            <a:xfrm>
              <a:off x="0" y="2937510"/>
              <a:ext cx="9144000" cy="979169"/>
            </a:xfrm>
            <a:custGeom>
              <a:avLst/>
              <a:gdLst/>
              <a:ahLst/>
              <a:cxnLst/>
              <a:rect l="l" t="t" r="r" b="b"/>
              <a:pathLst>
                <a:path w="9144000" h="979170">
                  <a:moveTo>
                    <a:pt x="9144000" y="979169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79170"/>
                  </a:lnTo>
                  <a:lnTo>
                    <a:pt x="9144000" y="97916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581400" y="2971800"/>
              <a:ext cx="5029200" cy="3233928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Ngữ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ngh</a:t>
            </a:r>
            <a:r>
              <a:rPr dirty="0" u="none" sz="4200" spc="-90" b="0">
                <a:solidFill>
                  <a:srgbClr val="006533"/>
                </a:solidFill>
                <a:latin typeface="Georgia"/>
                <a:cs typeface="Georgia"/>
              </a:rPr>
              <a:t>ĩ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a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một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43837"/>
            <a:ext cx="7917180" cy="490664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Ý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(diễn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hiệu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2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</a:tabLst>
            </a:pPr>
            <a:r>
              <a:rPr dirty="0" sz="1800" i="1">
                <a:latin typeface="Georgia"/>
                <a:cs typeface="Georgia"/>
              </a:rPr>
              <a:t>I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one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5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nghĩa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5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1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8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</a:tabLst>
            </a:pPr>
            <a:r>
              <a:rPr dirty="0" sz="1800" i="1">
                <a:latin typeface="Georgia"/>
                <a:cs typeface="Georgia"/>
              </a:rPr>
              <a:t>I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two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5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nghĩa là</a:t>
            </a:r>
            <a:r>
              <a:rPr dirty="0" sz="1800" spc="5">
                <a:latin typeface="Arial"/>
                <a:cs typeface="Arial"/>
              </a:rPr>
              <a:t>  </a:t>
            </a:r>
            <a:r>
              <a:rPr dirty="0" sz="1800" b="1">
                <a:latin typeface="Arial"/>
                <a:cs typeface="Arial"/>
              </a:rPr>
              <a:t>2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>
                <a:latin typeface="Symbol"/>
                <a:cs typeface="Symbol"/>
              </a:rPr>
              <a:t>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25">
                <a:latin typeface="Arial"/>
                <a:cs typeface="Arial"/>
              </a:rPr>
              <a:t>N)</a:t>
            </a:r>
            <a:endParaRPr sz="18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8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</a:tabLst>
            </a:pPr>
            <a:r>
              <a:rPr dirty="0" sz="1800" i="1">
                <a:latin typeface="Georgia"/>
                <a:cs typeface="Georgia"/>
              </a:rPr>
              <a:t>I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plus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10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nghĩa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 phép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cộng  </a:t>
            </a:r>
            <a:r>
              <a:rPr dirty="0" sz="1800" b="1">
                <a:latin typeface="Arial"/>
                <a:cs typeface="Arial"/>
              </a:rPr>
              <a:t>+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:</a:t>
            </a:r>
            <a:r>
              <a:rPr dirty="0" sz="1800" spc="5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 N </a:t>
            </a:r>
            <a:r>
              <a:rPr dirty="0" sz="1800">
                <a:latin typeface="Symbol"/>
                <a:cs typeface="Symbol"/>
              </a:rPr>
              <a:t></a:t>
            </a:r>
            <a:r>
              <a:rPr dirty="0" sz="1800" spc="60">
                <a:latin typeface="Times New Roman"/>
                <a:cs typeface="Times New Roman"/>
              </a:rPr>
              <a:t> </a:t>
            </a:r>
            <a:r>
              <a:rPr dirty="0" sz="1800" spc="-50">
                <a:latin typeface="Arial"/>
                <a:cs typeface="Arial"/>
              </a:rPr>
              <a:t>N</a:t>
            </a:r>
            <a:endParaRPr sz="18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8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4899660" algn="l"/>
              </a:tabLst>
            </a:pPr>
            <a:r>
              <a:rPr dirty="0" sz="1800" i="1">
                <a:latin typeface="Georgia"/>
                <a:cs typeface="Georgia"/>
              </a:rPr>
              <a:t>I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equal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48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nghĩa là phép so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sánh bằng  </a:t>
            </a:r>
            <a:r>
              <a:rPr dirty="0" sz="1800" b="1">
                <a:latin typeface="Arial"/>
                <a:cs typeface="Arial"/>
              </a:rPr>
              <a:t>=</a:t>
            </a:r>
            <a:r>
              <a:rPr dirty="0" sz="1800" spc="5" b="1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:</a:t>
            </a:r>
            <a:r>
              <a:rPr dirty="0" sz="1800">
                <a:latin typeface="Arial"/>
                <a:cs typeface="Arial"/>
              </a:rPr>
              <a:t>	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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>
                <a:latin typeface="Arial"/>
                <a:cs typeface="Arial"/>
              </a:rPr>
              <a:t>{</a:t>
            </a:r>
            <a:r>
              <a:rPr dirty="0" sz="1800" i="1">
                <a:latin typeface="Arial"/>
                <a:cs typeface="Arial"/>
              </a:rPr>
              <a:t>true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 i="1">
                <a:latin typeface="Arial"/>
                <a:cs typeface="Arial"/>
              </a:rPr>
              <a:t>false</a:t>
            </a:r>
            <a:r>
              <a:rPr dirty="0" sz="1800" spc="-10"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84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4296410" algn="l"/>
              </a:tabLst>
            </a:pPr>
            <a:r>
              <a:rPr dirty="0" sz="1800" i="1">
                <a:latin typeface="Georgia"/>
                <a:cs typeface="Georgia"/>
              </a:rPr>
              <a:t>I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one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plus one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equal two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5">
                <a:latin typeface="Arial"/>
                <a:cs typeface="Arial"/>
              </a:rPr>
              <a:t>  </a:t>
            </a:r>
            <a:r>
              <a:rPr dirty="0" sz="1800">
                <a:latin typeface="Arial"/>
                <a:cs typeface="Arial"/>
              </a:rPr>
              <a:t>nghĩa </a:t>
            </a:r>
            <a:r>
              <a:rPr dirty="0" sz="1800" spc="-25">
                <a:latin typeface="Arial"/>
                <a:cs typeface="Arial"/>
              </a:rPr>
              <a:t>là</a:t>
            </a:r>
            <a:r>
              <a:rPr dirty="0" sz="1800">
                <a:latin typeface="Arial"/>
                <a:cs typeface="Arial"/>
              </a:rPr>
              <a:t>	</a:t>
            </a:r>
            <a:r>
              <a:rPr dirty="0" sz="1800" spc="-20" i="1">
                <a:latin typeface="Arial"/>
                <a:cs typeface="Arial"/>
              </a:rPr>
              <a:t>true</a:t>
            </a:r>
            <a:endParaRPr sz="1800">
              <a:latin typeface="Arial"/>
              <a:cs typeface="Arial"/>
            </a:endParaRPr>
          </a:p>
          <a:p>
            <a:pPr algn="just" marL="297815" marR="5080" indent="-285750">
              <a:lnSpc>
                <a:spcPts val="2590"/>
              </a:lnSpc>
              <a:spcBef>
                <a:spcPts val="13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(true),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chúng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ta </a:t>
            </a:r>
            <a:r>
              <a:rPr dirty="0" sz="2400">
                <a:latin typeface="Arial"/>
                <a:cs typeface="Arial"/>
              </a:rPr>
              <a:t>nói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rằng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này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mô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hình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(model)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của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  <a:p>
            <a:pPr algn="just" marL="297815" indent="-285115">
              <a:lnSpc>
                <a:spcPts val="2735"/>
              </a:lnSpc>
              <a:spcBef>
                <a:spcPts val="8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bất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nào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thì</a:t>
            </a:r>
            <a:endParaRPr sz="2400">
              <a:latin typeface="Arial"/>
              <a:cs typeface="Arial"/>
            </a:endParaRPr>
          </a:p>
          <a:p>
            <a:pPr algn="just" marL="298450">
              <a:lnSpc>
                <a:spcPts val="2735"/>
              </a:lnSpc>
            </a:pP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gọi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đúng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đắn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(valid)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6210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OR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A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388360" algn="l"/>
                <a:tab pos="46729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tiến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755" y="1295400"/>
            <a:ext cx="3143250" cy="46672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388360" algn="l"/>
                <a:tab pos="46729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tiến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755" y="1295400"/>
            <a:ext cx="3143250" cy="46672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388360" algn="l"/>
                <a:tab pos="46729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tiến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(3)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755" y="1295400"/>
            <a:ext cx="3143250" cy="46672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388360" algn="l"/>
                <a:tab pos="46729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tiến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(4)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1295400"/>
            <a:ext cx="3143250" cy="46672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388360" algn="l"/>
                <a:tab pos="46729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tiến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(5)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755" y="1295400"/>
            <a:ext cx="3143250" cy="46672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388360" algn="l"/>
                <a:tab pos="46729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tiến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(6)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755" y="1295400"/>
            <a:ext cx="3143250" cy="46672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388360" algn="l"/>
                <a:tab pos="46729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tiến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(7)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0755" y="1295400"/>
            <a:ext cx="3143250" cy="466724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2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lùi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(backward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chaining)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68704"/>
            <a:ext cx="8059420" cy="4646930"/>
          </a:xfrm>
          <a:prstGeom prst="rect">
            <a:avLst/>
          </a:prstGeom>
        </p:spPr>
        <p:txBody>
          <a:bodyPr wrap="square" lIns="0" tIns="207645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16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  <a:tab pos="1537335" algn="l"/>
              </a:tabLst>
            </a:pPr>
            <a:r>
              <a:rPr dirty="0" sz="2200">
                <a:latin typeface="Arial"/>
                <a:cs typeface="Arial"/>
              </a:rPr>
              <a:t>Ý</a:t>
            </a:r>
            <a:r>
              <a:rPr dirty="0" sz="2200" spc="-10">
                <a:latin typeface="Arial"/>
                <a:cs typeface="Arial"/>
              </a:rPr>
              <a:t> tưởng:</a:t>
            </a:r>
            <a:r>
              <a:rPr dirty="0" sz="2200">
                <a:latin typeface="Arial"/>
                <a:cs typeface="Arial"/>
              </a:rPr>
              <a:t>	Quá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trình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suy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bắt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đầu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mệnh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kết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luận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 spc="-50" i="1">
                <a:latin typeface="Arial"/>
                <a:cs typeface="Arial"/>
              </a:rPr>
              <a:t>Q</a:t>
            </a:r>
            <a:endParaRPr sz="22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53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Để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chứng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minh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i="1">
                <a:latin typeface="Arial"/>
                <a:cs typeface="Arial"/>
              </a:rPr>
              <a:t>Q</a:t>
            </a:r>
            <a:r>
              <a:rPr dirty="0" sz="2200" spc="-40" i="1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bằng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tập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mệnh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đề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(cơ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sở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tri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thức)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 spc="-35" i="1">
                <a:latin typeface="Arial"/>
                <a:cs typeface="Arial"/>
              </a:rPr>
              <a:t>KB</a:t>
            </a:r>
            <a:endParaRPr sz="2200">
              <a:latin typeface="Arial"/>
              <a:cs typeface="Arial"/>
            </a:endParaRPr>
          </a:p>
          <a:p>
            <a:pPr lvl="1" marL="731520" indent="-271145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1520" algn="l"/>
              </a:tabLst>
            </a:pP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KB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chưa,</a:t>
            </a:r>
            <a:endParaRPr sz="2000">
              <a:latin typeface="Arial"/>
              <a:cs typeface="Arial"/>
            </a:endParaRPr>
          </a:p>
          <a:p>
            <a:pPr lvl="1" marL="731520" marR="186055" indent="-271780">
              <a:lnSpc>
                <a:spcPts val="2160"/>
              </a:lnSpc>
              <a:spcBef>
                <a:spcPts val="5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731520" algn="l"/>
              </a:tabLst>
            </a:pP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chưa,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tiếp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tục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thiết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của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nào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KB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kết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luận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Q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50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Tránh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các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vòng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lặp</a:t>
            </a:r>
            <a:endParaRPr sz="2200">
              <a:latin typeface="Arial"/>
              <a:cs typeface="Arial"/>
            </a:endParaRPr>
          </a:p>
          <a:p>
            <a:pPr algn="r" lvl="1" marL="269240" marR="173355" indent="-269240">
              <a:lnSpc>
                <a:spcPts val="2280"/>
              </a:lnSpc>
              <a:spcBef>
                <a:spcPts val="244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69240" algn="l"/>
              </a:tabLst>
            </a:pPr>
            <a:r>
              <a:rPr dirty="0" sz="2000">
                <a:latin typeface="Arial"/>
                <a:cs typeface="Arial"/>
              </a:rPr>
              <a:t>Kiểm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xem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danh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sách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mệnh</a:t>
            </a:r>
            <a:endParaRPr sz="2000">
              <a:latin typeface="Arial"/>
              <a:cs typeface="Arial"/>
            </a:endParaRPr>
          </a:p>
          <a:p>
            <a:pPr algn="r" marR="149860">
              <a:lnSpc>
                <a:spcPts val="2280"/>
              </a:lnSpc>
            </a:pP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cần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chưa?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rồi,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thi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bổ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(lại)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nữa!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53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81940" algn="l"/>
              </a:tabLst>
            </a:pPr>
            <a:r>
              <a:rPr dirty="0" sz="2200">
                <a:latin typeface="Arial"/>
                <a:cs typeface="Arial"/>
              </a:rPr>
              <a:t>Tránh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việc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chứng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minh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lặp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lại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đối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5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1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mệnh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đề</a:t>
            </a:r>
            <a:endParaRPr sz="22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24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(trước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đúng</a:t>
            </a:r>
            <a:endParaRPr sz="2000">
              <a:latin typeface="Arial"/>
              <a:cs typeface="Arial"/>
            </a:endParaRPr>
          </a:p>
          <a:p>
            <a:pPr lvl="1" marL="608965" marR="5080" indent="-269875">
              <a:lnSpc>
                <a:spcPts val="2160"/>
              </a:lnSpc>
              <a:spcBef>
                <a:spcPts val="50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Đã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chứng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(trước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thỏa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mãn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(sai)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KB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109595" algn="l"/>
                <a:tab pos="43935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lùi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447800"/>
            <a:ext cx="3176777" cy="47243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109595" algn="l"/>
                <a:tab pos="43935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lùi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447800"/>
            <a:ext cx="3176777" cy="47243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2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Tính</a:t>
            </a:r>
            <a:r>
              <a:rPr dirty="0" u="none" sz="4200" spc="-1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bao</a:t>
            </a:r>
            <a:r>
              <a:rPr dirty="0" u="none" sz="4200" spc="-1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hàm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23085"/>
            <a:ext cx="8036559" cy="4539615"/>
          </a:xfrm>
          <a:prstGeom prst="rect">
            <a:avLst/>
          </a:prstGeom>
        </p:spPr>
        <p:txBody>
          <a:bodyPr wrap="square" lIns="0" tIns="83820" rIns="0" bIns="0" rtlCol="0" vert="horz">
            <a:spAutoFit/>
          </a:bodyPr>
          <a:lstStyle/>
          <a:p>
            <a:pPr marL="280670" marR="5080" indent="-268605">
              <a:lnSpc>
                <a:spcPts val="2300"/>
              </a:lnSpc>
              <a:spcBef>
                <a:spcPts val="66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nghĩa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cái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gì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tuân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theo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(bị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hàm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chứa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ý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nghĩa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bởi)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gì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khác:</a:t>
            </a:r>
            <a:endParaRPr sz="2400">
              <a:latin typeface="Arial"/>
              <a:cs typeface="Arial"/>
            </a:endParaRPr>
          </a:p>
          <a:p>
            <a:pPr algn="ctr" marL="34290">
              <a:lnSpc>
                <a:spcPct val="100000"/>
              </a:lnSpc>
              <a:spcBef>
                <a:spcPts val="1505"/>
              </a:spcBef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╞</a:t>
            </a:r>
            <a:r>
              <a:rPr dirty="0" sz="2400" spc="-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α</a:t>
            </a:r>
            <a:endParaRPr sz="2400">
              <a:latin typeface="Arial"/>
              <a:cs typeface="Arial"/>
            </a:endParaRPr>
          </a:p>
          <a:p>
            <a:pPr marL="280670" marR="310515" indent="-268605">
              <a:lnSpc>
                <a:spcPct val="80000"/>
              </a:lnSpc>
              <a:spcBef>
                <a:spcPts val="17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cơ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sở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400" spc="-5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4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4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(hàm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chứa)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α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chỉ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4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α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4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4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mọi</a:t>
            </a:r>
            <a:r>
              <a:rPr dirty="0" sz="24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mô</a:t>
            </a:r>
            <a:r>
              <a:rPr dirty="0" sz="2400" spc="-3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hình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(thế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giới)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mà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đó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4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Tức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là: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4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đúng,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α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cũng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phải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endParaRPr sz="2400">
              <a:latin typeface="Arial"/>
              <a:cs typeface="Arial"/>
            </a:endParaRPr>
          </a:p>
          <a:p>
            <a:pPr lvl="1" marL="681990" marR="8255" indent="-325755">
              <a:lnSpc>
                <a:spcPts val="1920"/>
              </a:lnSpc>
              <a:spcBef>
                <a:spcPts val="47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48399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Nếu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cơ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sở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tri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thức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chứa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“Đội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bóng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A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đã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thắng”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và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“Đội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bóng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đã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thắng”,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đề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“Đội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bóng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hoặc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đội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bóng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đã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thắng”</a:t>
            </a:r>
            <a:endParaRPr sz="2000">
              <a:latin typeface="Arial"/>
              <a:cs typeface="Arial"/>
            </a:endParaRPr>
          </a:p>
          <a:p>
            <a:pPr lvl="1" marL="681990" indent="-325120">
              <a:lnSpc>
                <a:spcPct val="100000"/>
              </a:lnSpc>
              <a:spcBef>
                <a:spcPts val="1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81990" algn="l"/>
                <a:tab pos="148399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Mệnh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(x+y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4)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(4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=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x+y)</a:t>
            </a:r>
            <a:endParaRPr sz="2000">
              <a:latin typeface="Arial"/>
              <a:cs typeface="Arial"/>
            </a:endParaRPr>
          </a:p>
          <a:p>
            <a:pPr marL="280670" marR="14604" indent="-268605">
              <a:lnSpc>
                <a:spcPts val="2300"/>
              </a:lnSpc>
              <a:spcBef>
                <a:spcPts val="177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mối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quan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hệ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giữa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dựa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trên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ngữ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nghĩa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109595" algn="l"/>
                <a:tab pos="43935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lùi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(3)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447800"/>
            <a:ext cx="3176777" cy="47243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109595" algn="l"/>
                <a:tab pos="43935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lùi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(4)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447800"/>
            <a:ext cx="3176777" cy="47243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3109595" algn="l"/>
                <a:tab pos="4393565" algn="l"/>
              </a:tabLst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lùi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(5)</a:t>
            </a:r>
            <a:endParaRPr sz="4200">
              <a:latin typeface="Times New Roman"/>
              <a:cs typeface="Times New Roman"/>
            </a:endParaRP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1447800"/>
            <a:ext cx="3176777" cy="4724399"/>
          </a:xfrm>
          <a:prstGeom prst="rect">
            <a:avLst/>
          </a:prstGeom>
        </p:spPr>
      </p:pic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tiến</a:t>
            </a:r>
            <a:r>
              <a:rPr dirty="0" u="none" sz="4200" spc="-17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hay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lùi?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11380"/>
            <a:ext cx="8034655" cy="392430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tiến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quá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trình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dựa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trên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dữ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liệu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(data-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driven)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41097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việc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nhận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dạng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tượng,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việc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đưa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ra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quyết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định</a:t>
            </a:r>
            <a:endParaRPr sz="200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130"/>
              </a:spcBef>
              <a:buClr>
                <a:srgbClr val="3B822F"/>
              </a:buClr>
              <a:buFont typeface="Wingdings"/>
              <a:buChar char=""/>
            </a:pPr>
            <a:endParaRPr sz="2000">
              <a:latin typeface="Arial"/>
              <a:cs typeface="Arial"/>
            </a:endParaRPr>
          </a:p>
          <a:p>
            <a:pPr algn="just" marL="280670" marR="357505" indent="-268605">
              <a:lnSpc>
                <a:spcPts val="2590"/>
              </a:lnSpc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tiến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thực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hiện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nhiều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bước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dư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thừa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–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chẳng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liên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quan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tới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(cần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thiết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cho)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mục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tiêu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cần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chứng</a:t>
            </a:r>
            <a:r>
              <a:rPr dirty="0" sz="2400" spc="-8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minh</a:t>
            </a:r>
            <a:endParaRPr sz="2400">
              <a:latin typeface="Arial"/>
              <a:cs typeface="Arial"/>
            </a:endParaRPr>
          </a:p>
          <a:p>
            <a:pPr marL="280670" marR="5080" indent="-268605">
              <a:lnSpc>
                <a:spcPts val="2590"/>
              </a:lnSpc>
              <a:spcBef>
                <a:spcPts val="24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lùi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quá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trình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hướng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tới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mục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tiêu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(goal-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driven),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	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phù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hợp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cho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việc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giải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quyết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vấn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endParaRPr sz="2400">
              <a:latin typeface="Arial"/>
              <a:cs typeface="Arial"/>
            </a:endParaRPr>
          </a:p>
          <a:p>
            <a:pPr lvl="1" marL="608965" marR="583565" indent="-269875">
              <a:lnSpc>
                <a:spcPts val="2160"/>
              </a:lnSpc>
              <a:spcBef>
                <a:spcPts val="121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  <a:tab pos="141033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Ví</a:t>
            </a:r>
            <a:r>
              <a:rPr dirty="0" sz="200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dụ: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	Làm</a:t>
            </a:r>
            <a:r>
              <a:rPr dirty="0" sz="2000" spc="-7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sao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để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giành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học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bổng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chương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trình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PhD?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200" spc="-2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-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Ưu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và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nhược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iểm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7840" y="1336801"/>
            <a:ext cx="8125459" cy="4644390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320040" marR="405130" indent="-269875">
              <a:lnSpc>
                <a:spcPts val="1920"/>
              </a:lnSpc>
              <a:spcBef>
                <a:spcPts val="56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dirty="0" sz="2000">
                <a:latin typeface="Arial"/>
                <a:cs typeface="Arial"/>
              </a:rPr>
              <a:t>(+)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dễ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dàng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phát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cơ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sở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tri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bằng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đề</a:t>
            </a:r>
            <a:endParaRPr sz="2000">
              <a:latin typeface="Arial"/>
              <a:cs typeface="Arial"/>
            </a:endParaRPr>
          </a:p>
          <a:p>
            <a:pPr marL="320040" marR="490855" indent="-269875">
              <a:lnSpc>
                <a:spcPts val="1920"/>
              </a:lnSpc>
              <a:spcBef>
                <a:spcPts val="12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dirty="0" sz="2000">
                <a:latin typeface="Arial"/>
                <a:cs typeface="Arial"/>
              </a:rPr>
              <a:t>(+)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cho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phép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thông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tin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ở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phủ </a:t>
            </a:r>
            <a:r>
              <a:rPr dirty="0" sz="2000">
                <a:latin typeface="Arial"/>
                <a:cs typeface="Arial"/>
              </a:rPr>
              <a:t>định,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tuyển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(disjunctive)</a:t>
            </a:r>
            <a:endParaRPr sz="2000">
              <a:latin typeface="Arial"/>
              <a:cs typeface="Arial"/>
            </a:endParaRPr>
          </a:p>
          <a:p>
            <a:pPr marL="320040" indent="-269240">
              <a:lnSpc>
                <a:spcPct val="100000"/>
              </a:lnSpc>
              <a:spcBef>
                <a:spcPts val="73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dirty="0" sz="2000">
                <a:latin typeface="Arial"/>
                <a:cs typeface="Arial"/>
              </a:rPr>
              <a:t>(+)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tạo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(kết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cấu)</a:t>
            </a:r>
            <a:endParaRPr sz="2000">
              <a:latin typeface="Arial"/>
              <a:cs typeface="Arial"/>
            </a:endParaRPr>
          </a:p>
          <a:p>
            <a:pPr lvl="1" marL="720090" marR="265430" indent="-325755">
              <a:lnSpc>
                <a:spcPct val="80000"/>
              </a:lnSpc>
              <a:spcBef>
                <a:spcPts val="61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20090" algn="l"/>
              </a:tabLst>
            </a:pPr>
            <a:r>
              <a:rPr dirty="0" sz="1800">
                <a:latin typeface="Arial"/>
                <a:cs typeface="Arial"/>
              </a:rPr>
              <a:t>Ngữ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nghĩa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mệnh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baseline="-20833" sz="1800" i="1">
                <a:latin typeface="Arial"/>
                <a:cs typeface="Arial"/>
              </a:rPr>
              <a:t>1</a:t>
            </a:r>
            <a:r>
              <a:rPr dirty="0" baseline="-20833" sz="1800" spc="225" i="1">
                <a:latin typeface="Arial"/>
                <a:cs typeface="Arial"/>
              </a:rPr>
              <a:t> </a:t>
            </a:r>
            <a:r>
              <a:rPr dirty="0" sz="1800">
                <a:latin typeface="Symbol"/>
                <a:cs typeface="Symbol"/>
              </a:rPr>
              <a:t></a:t>
            </a:r>
            <a:r>
              <a:rPr dirty="0" sz="1800" spc="40">
                <a:latin typeface="Times New Roman"/>
                <a:cs typeface="Times New Roman"/>
              </a:rPr>
              <a:t> 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baseline="-20833" sz="1800" i="1">
                <a:latin typeface="Arial"/>
                <a:cs typeface="Arial"/>
              </a:rPr>
              <a:t>2</a:t>
            </a:r>
            <a:r>
              <a:rPr dirty="0" sz="1800">
                <a:latin typeface="Arial"/>
                <a:cs typeface="Arial"/>
              </a:rPr>
              <a:t>)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suy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ra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từ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ngữ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nghĩa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S</a:t>
            </a:r>
            <a:r>
              <a:rPr dirty="0" baseline="-20833" sz="1800" i="1">
                <a:latin typeface="Arial"/>
                <a:cs typeface="Arial"/>
              </a:rPr>
              <a:t>1</a:t>
            </a:r>
            <a:r>
              <a:rPr dirty="0" baseline="-20833" sz="1800" spc="232" i="1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và </a:t>
            </a:r>
            <a:r>
              <a:rPr dirty="0" sz="1800">
                <a:latin typeface="Arial"/>
                <a:cs typeface="Arial"/>
              </a:rPr>
              <a:t>ngữ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nghĩa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25" i="1">
                <a:latin typeface="Arial"/>
                <a:cs typeface="Arial"/>
              </a:rPr>
              <a:t>S</a:t>
            </a:r>
            <a:r>
              <a:rPr dirty="0" baseline="-20833" sz="1800" spc="-37" i="1">
                <a:latin typeface="Arial"/>
                <a:cs typeface="Arial"/>
              </a:rPr>
              <a:t>2</a:t>
            </a:r>
            <a:endParaRPr baseline="-20833" sz="1800">
              <a:latin typeface="Arial"/>
              <a:cs typeface="Arial"/>
            </a:endParaRPr>
          </a:p>
          <a:p>
            <a:pPr marL="320040" marR="977900" indent="-269875">
              <a:lnSpc>
                <a:spcPct val="80000"/>
              </a:lnSpc>
              <a:spcBef>
                <a:spcPts val="119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dirty="0" sz="2000">
                <a:latin typeface="Arial"/>
                <a:cs typeface="Arial"/>
              </a:rPr>
              <a:t>(+)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nghĩa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phụ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thuộc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ngữ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cảnh </a:t>
            </a:r>
            <a:r>
              <a:rPr dirty="0" sz="2000">
                <a:latin typeface="Arial"/>
                <a:cs typeface="Arial"/>
              </a:rPr>
              <a:t>(context-</a:t>
            </a:r>
            <a:r>
              <a:rPr dirty="0" sz="2000" spc="-10">
                <a:latin typeface="Arial"/>
                <a:cs typeface="Arial"/>
              </a:rPr>
              <a:t>independent)</a:t>
            </a:r>
            <a:endParaRPr sz="2000">
              <a:latin typeface="Arial"/>
              <a:cs typeface="Arial"/>
            </a:endParaRPr>
          </a:p>
          <a:p>
            <a:pPr lvl="1" marL="720090" marR="30480" indent="-325755">
              <a:lnSpc>
                <a:spcPct val="8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20090" algn="l"/>
              </a:tabLst>
            </a:pP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như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ngôn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ngữ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tự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nhiên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(ngữ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nghĩa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phụ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thuộc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ngữ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cảnh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câu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nói)</a:t>
            </a:r>
            <a:endParaRPr sz="1800">
              <a:latin typeface="Arial"/>
              <a:cs typeface="Arial"/>
            </a:endParaRPr>
          </a:p>
          <a:p>
            <a:pPr marL="320040" indent="-269240">
              <a:lnSpc>
                <a:spcPct val="100000"/>
              </a:lnSpc>
              <a:spcBef>
                <a:spcPts val="71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320040" algn="l"/>
              </a:tabLst>
            </a:pPr>
            <a:r>
              <a:rPr dirty="0" sz="2000">
                <a:latin typeface="Arial"/>
                <a:cs typeface="Arial"/>
              </a:rPr>
              <a:t>(-)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Khả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năng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(biểu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rất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hạn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chế</a:t>
            </a:r>
            <a:endParaRPr sz="2000">
              <a:latin typeface="Arial"/>
              <a:cs typeface="Arial"/>
            </a:endParaRPr>
          </a:p>
          <a:p>
            <a:pPr lvl="1" marL="720090" marR="275590" indent="-325755">
              <a:lnSpc>
                <a:spcPct val="80000"/>
              </a:lnSpc>
              <a:spcBef>
                <a:spcPts val="44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20090" algn="l"/>
              </a:tabLst>
            </a:pPr>
            <a:r>
              <a:rPr dirty="0" sz="1800">
                <a:latin typeface="Arial"/>
                <a:cs typeface="Arial"/>
              </a:rPr>
              <a:t>Logic</a:t>
            </a:r>
            <a:r>
              <a:rPr dirty="0" sz="1800" spc="-3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định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không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thể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đạt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(như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trong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ngôn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ngữ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tự</a:t>
            </a:r>
            <a:r>
              <a:rPr dirty="0" sz="1800" spc="-10">
                <a:latin typeface="Arial"/>
                <a:cs typeface="Arial"/>
              </a:rPr>
              <a:t> nhiên): </a:t>
            </a:r>
            <a:r>
              <a:rPr dirty="0" sz="1800">
                <a:latin typeface="Arial"/>
                <a:cs typeface="Arial"/>
              </a:rPr>
              <a:t>“Nếu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thì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Y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con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của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X”</a:t>
            </a:r>
            <a:endParaRPr sz="1800">
              <a:latin typeface="Arial"/>
              <a:cs typeface="Arial"/>
            </a:endParaRPr>
          </a:p>
          <a:p>
            <a:pPr lvl="1" marL="720090" marR="1072515" indent="-325755">
              <a:lnSpc>
                <a:spcPct val="80000"/>
              </a:lnSpc>
              <a:spcBef>
                <a:spcPts val="43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720090" algn="l"/>
              </a:tabLst>
            </a:pPr>
            <a:r>
              <a:rPr dirty="0" sz="1800">
                <a:latin typeface="Arial"/>
                <a:cs typeface="Arial"/>
              </a:rPr>
              <a:t>Logic</a:t>
            </a:r>
            <a:r>
              <a:rPr dirty="0" sz="1800" spc="-2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định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đề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phải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liệt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kê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(xét)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mọi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khả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năng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gán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giá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trị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chân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lý </a:t>
            </a:r>
            <a:r>
              <a:rPr dirty="0" sz="1800">
                <a:latin typeface="Arial"/>
                <a:cs typeface="Arial"/>
              </a:rPr>
              <a:t>(đúng/sai)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X 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50">
                <a:latin typeface="Arial"/>
                <a:cs typeface="Arial"/>
              </a:rPr>
              <a:t>Y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Giới</a:t>
            </a:r>
            <a:r>
              <a:rPr dirty="0" u="none" sz="42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hạn</a:t>
            </a:r>
            <a:r>
              <a:rPr dirty="0" u="none" sz="4200" spc="-1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1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ịnh</a:t>
            </a:r>
            <a:r>
              <a:rPr dirty="0" u="none" sz="4200" spc="-1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ề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528316" y="3799746"/>
            <a:ext cx="3651250" cy="2838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2210"/>
              </a:lnSpc>
              <a:tabLst>
                <a:tab pos="3565525" algn="l"/>
              </a:tabLst>
            </a:pPr>
            <a:r>
              <a:rPr dirty="0" sz="2000" spc="-50">
                <a:latin typeface="Arial"/>
                <a:cs typeface="Arial"/>
              </a:rPr>
              <a:t>“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”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0" y="391667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/>
          <p:nvPr/>
        </p:nvSpPr>
        <p:spPr>
          <a:xfrm>
            <a:off x="535940" y="1211380"/>
            <a:ext cx="7920990" cy="423799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Hãy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xét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đây: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Tuấn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HUT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Mọi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HUT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>
                <a:latin typeface="Arial"/>
                <a:cs typeface="Arial"/>
              </a:rPr>
              <a:t>Vì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Tuấn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HUT,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Tuấn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1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đề: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9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640205" algn="l"/>
                <a:tab pos="2076450" algn="l"/>
              </a:tabLst>
            </a:pP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đề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 i="1">
                <a:latin typeface="Arial"/>
                <a:cs typeface="Arial"/>
              </a:rPr>
              <a:t>p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Tuấn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viên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HUT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640205" algn="l"/>
                <a:tab pos="1991995" algn="l"/>
              </a:tabLst>
            </a:pP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đề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 i="1">
                <a:latin typeface="Arial"/>
                <a:cs typeface="Arial"/>
              </a:rPr>
              <a:t>q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“Mọi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viên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HUT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số”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640205" algn="l"/>
                <a:tab pos="1934845" algn="l"/>
              </a:tabLst>
            </a:pP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đề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 i="1">
                <a:latin typeface="Arial"/>
                <a:cs typeface="Arial"/>
              </a:rPr>
              <a:t>r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“Tuấn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số”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15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682114" algn="l"/>
                <a:tab pos="4065270" algn="l"/>
              </a:tabLst>
            </a:pPr>
            <a:r>
              <a:rPr dirty="0" sz="2000" spc="-10">
                <a:latin typeface="Arial"/>
                <a:cs typeface="Arial"/>
              </a:rPr>
              <a:t>Nhưng:</a:t>
            </a:r>
            <a:r>
              <a:rPr dirty="0" sz="2000">
                <a:latin typeface="Arial"/>
                <a:cs typeface="Arial"/>
              </a:rPr>
              <a:t>	(trong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đề)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r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p</a:t>
            </a:r>
            <a:r>
              <a:rPr dirty="0" sz="2000" spc="-2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 i="1">
                <a:latin typeface="Arial"/>
                <a:cs typeface="Arial"/>
              </a:rPr>
              <a:t>q</a:t>
            </a:r>
            <a:r>
              <a:rPr dirty="0" sz="2000" spc="-25">
                <a:latin typeface="Arial"/>
                <a:cs typeface="Arial"/>
              </a:rPr>
              <a:t>!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4434840" algn="l"/>
              </a:tabLst>
            </a:pPr>
            <a:r>
              <a:rPr dirty="0" u="none" sz="4200" spc="-12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vị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từ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(FOL)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Ví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dụ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287272"/>
            <a:ext cx="8261350" cy="4815840"/>
          </a:xfrm>
          <a:prstGeom prst="rect">
            <a:avLst/>
          </a:prstGeom>
        </p:spPr>
        <p:txBody>
          <a:bodyPr wrap="square" lIns="0" tIns="50165" rIns="0" bIns="0" rtlCol="0" vert="horz">
            <a:spAutoFit/>
          </a:bodyPr>
          <a:lstStyle/>
          <a:p>
            <a:pPr marL="297815" marR="420370" indent="-285750">
              <a:lnSpc>
                <a:spcPts val="2380"/>
              </a:lnSpc>
              <a:spcBef>
                <a:spcPts val="39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Ví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dụ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nêu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trên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được</a:t>
            </a:r>
            <a:r>
              <a:rPr dirty="0" sz="2200" spc="-4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diễn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logic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vị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bởi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các </a:t>
            </a:r>
            <a:r>
              <a:rPr dirty="0" sz="2200">
                <a:latin typeface="Arial"/>
                <a:cs typeface="Arial"/>
              </a:rPr>
              <a:t>biểu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thức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(logic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vị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từ)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sau</a:t>
            </a:r>
            <a:endParaRPr sz="2200">
              <a:latin typeface="Arial"/>
              <a:cs typeface="Arial"/>
            </a:endParaRPr>
          </a:p>
          <a:p>
            <a:pPr lvl="1" marL="554355" indent="-215265">
              <a:lnSpc>
                <a:spcPct val="100000"/>
              </a:lnSpc>
              <a:spcBef>
                <a:spcPts val="2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554355" algn="l"/>
                <a:tab pos="3355975" algn="l"/>
              </a:tabLst>
            </a:pPr>
            <a:r>
              <a:rPr dirty="0" sz="2000" spc="-10" i="1">
                <a:latin typeface="Courier New"/>
                <a:cs typeface="Courier New"/>
              </a:rPr>
              <a:t>HUT_Student(Tuan)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“Tuấn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viên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HUT”</a:t>
            </a:r>
            <a:endParaRPr sz="2000">
              <a:latin typeface="Arial"/>
              <a:cs typeface="Arial"/>
            </a:endParaRPr>
          </a:p>
          <a:p>
            <a:pPr lvl="1" marL="554355" marR="5080" indent="-215265">
              <a:lnSpc>
                <a:spcPts val="2240"/>
              </a:lnSpc>
              <a:spcBef>
                <a:spcPts val="570"/>
              </a:spcBef>
              <a:buClr>
                <a:srgbClr val="3B822F"/>
              </a:buClr>
              <a:buSzPct val="57142"/>
              <a:buFont typeface="Wingdings"/>
              <a:buChar char=""/>
              <a:tabLst>
                <a:tab pos="555625" algn="l"/>
                <a:tab pos="3729990" algn="l"/>
                <a:tab pos="6683375" algn="l"/>
              </a:tabLst>
            </a:pPr>
            <a:r>
              <a:rPr dirty="0" sz="2100" i="1">
                <a:latin typeface="DejaVu Sans Condensed"/>
                <a:cs typeface="DejaVu Sans Condensed"/>
              </a:rPr>
              <a:t>∀</a:t>
            </a:r>
            <a:r>
              <a:rPr dirty="0" sz="2000" i="1">
                <a:latin typeface="Courier New"/>
                <a:cs typeface="Courier New"/>
              </a:rPr>
              <a:t>x:HUT_Student(x)</a:t>
            </a:r>
            <a:r>
              <a:rPr dirty="0" sz="2000" spc="-70" i="1">
                <a:latin typeface="Courier New"/>
                <a:cs typeface="Courier New"/>
              </a:rPr>
              <a:t> </a:t>
            </a:r>
            <a:r>
              <a:rPr dirty="0" sz="2100" spc="330" i="1">
                <a:latin typeface="DejaVu Sans Condensed"/>
                <a:cs typeface="DejaVu Sans Condensed"/>
              </a:rPr>
              <a:t>→</a:t>
            </a:r>
            <a:r>
              <a:rPr dirty="0" sz="2100" i="1">
                <a:latin typeface="DejaVu Sans Condensed"/>
                <a:cs typeface="DejaVu Sans Condensed"/>
              </a:rPr>
              <a:t>	</a:t>
            </a:r>
            <a:r>
              <a:rPr dirty="0" sz="2000" spc="-10" i="1">
                <a:latin typeface="Courier New"/>
                <a:cs typeface="Courier New"/>
              </a:rPr>
              <a:t>Studies_Algebra(x)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“Mọi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sinh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viên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HUT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số”</a:t>
            </a:r>
            <a:endParaRPr sz="2000">
              <a:latin typeface="Arial"/>
              <a:cs typeface="Arial"/>
            </a:endParaRPr>
          </a:p>
          <a:p>
            <a:pPr lvl="1" marL="554355" indent="-215265">
              <a:lnSpc>
                <a:spcPct val="100000"/>
              </a:lnSpc>
              <a:spcBef>
                <a:spcPts val="22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554355" algn="l"/>
                <a:tab pos="3965575" algn="l"/>
              </a:tabLst>
            </a:pPr>
            <a:r>
              <a:rPr dirty="0" sz="2000" spc="-10" i="1">
                <a:latin typeface="Courier New"/>
                <a:cs typeface="Courier New"/>
              </a:rPr>
              <a:t>Studies_Algebra(Tuan)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“Tuấn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Đại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số”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1015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logic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vị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từ,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chúng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ta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có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thể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chứng</a:t>
            </a:r>
            <a:r>
              <a:rPr dirty="0" sz="2200" spc="-3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minh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 spc="-10">
                <a:latin typeface="Arial"/>
                <a:cs typeface="Arial"/>
              </a:rPr>
              <a:t>được:</a:t>
            </a:r>
            <a:endParaRPr sz="2200">
              <a:latin typeface="Arial"/>
              <a:cs typeface="Arial"/>
            </a:endParaRPr>
          </a:p>
          <a:p>
            <a:pPr marL="460375" marR="956310">
              <a:lnSpc>
                <a:spcPts val="2160"/>
              </a:lnSpc>
              <a:spcBef>
                <a:spcPts val="550"/>
              </a:spcBef>
              <a:tabLst>
                <a:tab pos="3660775" algn="l"/>
                <a:tab pos="3688079" algn="l"/>
                <a:tab pos="4095750" algn="l"/>
              </a:tabLst>
            </a:pPr>
            <a:r>
              <a:rPr dirty="0" sz="2000" spc="-10" i="1">
                <a:latin typeface="Courier New"/>
                <a:cs typeface="Courier New"/>
              </a:rPr>
              <a:t>{HUT_Student(Tuan),</a:t>
            </a:r>
            <a:r>
              <a:rPr dirty="0" sz="2000" i="1">
                <a:latin typeface="Courier New"/>
                <a:cs typeface="Courier New"/>
              </a:rPr>
              <a:t>		</a:t>
            </a:r>
            <a:r>
              <a:rPr dirty="0" sz="2000" spc="-10" i="1">
                <a:latin typeface="Courier New"/>
                <a:cs typeface="Courier New"/>
              </a:rPr>
              <a:t>x:HUT_Student(x)</a:t>
            </a:r>
            <a:r>
              <a:rPr dirty="0" sz="2000" spc="-10" i="1">
                <a:latin typeface="Courier New"/>
                <a:cs typeface="Courier New"/>
              </a:rPr>
              <a:t> Studies_Algebra(x)}</a:t>
            </a:r>
            <a:r>
              <a:rPr dirty="0" sz="2000" i="1">
                <a:latin typeface="Courier New"/>
                <a:cs typeface="Courier New"/>
              </a:rPr>
              <a:t>	</a:t>
            </a:r>
            <a:r>
              <a:rPr dirty="0" sz="2100" spc="-50" i="1">
                <a:latin typeface="Liberation Sans"/>
                <a:cs typeface="Liberation Sans"/>
              </a:rPr>
              <a:t>Ⱶ</a:t>
            </a:r>
            <a:r>
              <a:rPr dirty="0" sz="2100" i="1">
                <a:latin typeface="Liberation Sans"/>
                <a:cs typeface="Liberation Sans"/>
              </a:rPr>
              <a:t>	</a:t>
            </a:r>
            <a:r>
              <a:rPr dirty="0" sz="2000" spc="-10" i="1">
                <a:latin typeface="Courier New"/>
                <a:cs typeface="Courier New"/>
              </a:rPr>
              <a:t>Studies_Algebra(Tuan)</a:t>
            </a:r>
            <a:endParaRPr sz="2000">
              <a:latin typeface="Courier New"/>
              <a:cs typeface="Courier New"/>
            </a:endParaRPr>
          </a:p>
          <a:p>
            <a:pPr marL="297815" indent="-285115">
              <a:lnSpc>
                <a:spcPct val="100000"/>
              </a:lnSpc>
              <a:spcBef>
                <a:spcPts val="990"/>
              </a:spcBef>
              <a:buClr>
                <a:srgbClr val="CC9A00"/>
              </a:buClr>
              <a:buSzPct val="63636"/>
              <a:buFont typeface="Wingdings"/>
              <a:buChar char=""/>
              <a:tabLst>
                <a:tab pos="297815" algn="l"/>
              </a:tabLst>
            </a:pPr>
            <a:r>
              <a:rPr dirty="0" sz="2200">
                <a:latin typeface="Arial"/>
                <a:cs typeface="Arial"/>
              </a:rPr>
              <a:t>Với</a:t>
            </a:r>
            <a:r>
              <a:rPr dirty="0" sz="2200" spc="-4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ví</a:t>
            </a:r>
            <a:r>
              <a:rPr dirty="0" sz="2200" spc="-2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dụ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trên,</a:t>
            </a:r>
            <a:r>
              <a:rPr dirty="0" sz="2200" spc="-1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trong</a:t>
            </a:r>
            <a:r>
              <a:rPr dirty="0" sz="2200" spc="-10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logic</a:t>
            </a:r>
            <a:r>
              <a:rPr dirty="0" sz="2200" spc="-35">
                <a:latin typeface="Arial"/>
                <a:cs typeface="Arial"/>
              </a:rPr>
              <a:t> </a:t>
            </a:r>
            <a:r>
              <a:rPr dirty="0" sz="2200">
                <a:latin typeface="Arial"/>
                <a:cs typeface="Arial"/>
              </a:rPr>
              <a:t>vị</a:t>
            </a:r>
            <a:r>
              <a:rPr dirty="0" sz="2200" spc="-20">
                <a:latin typeface="Arial"/>
                <a:cs typeface="Arial"/>
              </a:rPr>
              <a:t> </a:t>
            </a:r>
            <a:r>
              <a:rPr dirty="0" sz="2200" spc="-25">
                <a:latin typeface="Arial"/>
                <a:cs typeface="Arial"/>
              </a:rPr>
              <a:t>từ:</a:t>
            </a:r>
            <a:endParaRPr sz="2200">
              <a:latin typeface="Arial"/>
              <a:cs typeface="Arial"/>
            </a:endParaRPr>
          </a:p>
          <a:p>
            <a:pPr lvl="1" marL="554355" indent="-215265">
              <a:lnSpc>
                <a:spcPct val="100000"/>
              </a:lnSpc>
              <a:spcBef>
                <a:spcPts val="39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54355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ký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hiệu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Tuan</a:t>
            </a:r>
            <a:r>
              <a:rPr dirty="0" sz="1800">
                <a:latin typeface="Arial"/>
                <a:cs typeface="Arial"/>
              </a:rPr>
              <a:t>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được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gọi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phần</a:t>
            </a:r>
            <a:r>
              <a:rPr dirty="0" sz="1800" spc="-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tử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(</a:t>
            </a:r>
            <a:r>
              <a:rPr dirty="0" sz="1800" i="1">
                <a:latin typeface="Arial"/>
                <a:cs typeface="Arial"/>
              </a:rPr>
              <a:t>Tuan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hằng,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x</a:t>
            </a:r>
            <a:r>
              <a:rPr dirty="0" sz="1800" spc="-10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biến)</a:t>
            </a:r>
            <a:endParaRPr sz="1800">
              <a:latin typeface="Arial"/>
              <a:cs typeface="Arial"/>
            </a:endParaRPr>
          </a:p>
          <a:p>
            <a:pPr lvl="1" marL="554355" indent="-215265">
              <a:lnSpc>
                <a:spcPct val="100000"/>
              </a:lnSpc>
              <a:spcBef>
                <a:spcPts val="30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54355" algn="l"/>
              </a:tabLst>
            </a:pPr>
            <a:r>
              <a:rPr dirty="0" sz="1800">
                <a:latin typeface="Arial"/>
                <a:cs typeface="Arial"/>
              </a:rPr>
              <a:t>Các ký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hiệu</a:t>
            </a:r>
            <a:r>
              <a:rPr dirty="0" sz="1800" spc="5">
                <a:latin typeface="Arial"/>
                <a:cs typeface="Arial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HUT_Student</a:t>
            </a:r>
            <a:r>
              <a:rPr dirty="0" sz="1800" spc="-595" i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spc="-10" i="1">
                <a:latin typeface="Courier New"/>
                <a:cs typeface="Courier New"/>
              </a:rPr>
              <a:t>Studies_Algebra</a:t>
            </a:r>
            <a:r>
              <a:rPr dirty="0" sz="1800" spc="-600" i="1">
                <a:latin typeface="Courier New"/>
                <a:cs typeface="Courier New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vị</a:t>
            </a:r>
            <a:r>
              <a:rPr dirty="0" sz="1800" spc="10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từ</a:t>
            </a:r>
            <a:endParaRPr sz="1800">
              <a:latin typeface="Arial"/>
              <a:cs typeface="Arial"/>
            </a:endParaRPr>
          </a:p>
          <a:p>
            <a:pPr lvl="1" marL="554355" indent="-215265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54355" algn="l"/>
              </a:tabLst>
            </a:pPr>
            <a:r>
              <a:rPr dirty="0" sz="1800">
                <a:latin typeface="Arial"/>
                <a:cs typeface="Arial"/>
              </a:rPr>
              <a:t>Ký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hiệu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900" spc="105" i="1">
                <a:latin typeface="DejaVu Sans Condensed"/>
                <a:cs typeface="DejaVu Sans Condensed"/>
              </a:rPr>
              <a:t>∀</a:t>
            </a:r>
            <a:r>
              <a:rPr dirty="0" sz="1900" spc="-50" i="1">
                <a:latin typeface="DejaVu Sans Condensed"/>
                <a:cs typeface="DejaVu Sans Condensed"/>
              </a:rPr>
              <a:t> </a:t>
            </a:r>
            <a:r>
              <a:rPr dirty="0" sz="1800">
                <a:latin typeface="Arial"/>
                <a:cs typeface="Arial"/>
              </a:rPr>
              <a:t>là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lượng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từ</a:t>
            </a:r>
            <a:r>
              <a:rPr dirty="0" sz="1800" spc="-10" b="1">
                <a:latin typeface="Arial"/>
                <a:cs typeface="Arial"/>
              </a:rPr>
              <a:t> </a:t>
            </a:r>
            <a:r>
              <a:rPr dirty="0" sz="1800" b="1">
                <a:latin typeface="Arial"/>
                <a:cs typeface="Arial"/>
              </a:rPr>
              <a:t>với</a:t>
            </a:r>
            <a:r>
              <a:rPr dirty="0" sz="1800" spc="-15" b="1">
                <a:latin typeface="Arial"/>
                <a:cs typeface="Arial"/>
              </a:rPr>
              <a:t> </a:t>
            </a:r>
            <a:r>
              <a:rPr dirty="0" sz="1800" spc="-25" b="1">
                <a:latin typeface="Arial"/>
                <a:cs typeface="Arial"/>
              </a:rPr>
              <a:t>mọi</a:t>
            </a:r>
            <a:endParaRPr sz="1800">
              <a:latin typeface="Arial"/>
              <a:cs typeface="Arial"/>
            </a:endParaRPr>
          </a:p>
          <a:p>
            <a:pPr lvl="1" marL="554355" indent="-215265">
              <a:lnSpc>
                <a:spcPct val="100000"/>
              </a:lnSpc>
              <a:spcBef>
                <a:spcPts val="36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554355" algn="l"/>
              </a:tabLst>
            </a:pP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phần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tử,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vị từ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và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lượng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từ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cho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phép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diễn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các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biểu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thức</a:t>
            </a:r>
            <a:endParaRPr sz="1800">
              <a:latin typeface="Arial"/>
              <a:cs typeface="Arial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6" name="object 6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1722120" algn="l"/>
              </a:tabLst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FOL</a:t>
            </a:r>
            <a:r>
              <a:rPr dirty="0" u="none" sz="4200" spc="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Ngôn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ngữ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1958339"/>
          </a:xfrm>
          <a:custGeom>
            <a:avLst/>
            <a:gdLst/>
            <a:ahLst/>
            <a:cxnLst/>
            <a:rect l="l" t="t" r="r" b="b"/>
            <a:pathLst>
              <a:path w="9144000" h="195833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02912"/>
            <a:ext cx="8124825" cy="455803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54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4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kiểu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ký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hiệu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(symbols)</a:t>
            </a:r>
            <a:endParaRPr sz="2400">
              <a:latin typeface="Arial"/>
              <a:cs typeface="Arial"/>
            </a:endParaRPr>
          </a:p>
          <a:p>
            <a:pPr lvl="1" marL="624840" marR="63500" indent="-285750">
              <a:lnSpc>
                <a:spcPts val="2160"/>
              </a:lnSpc>
              <a:spcBef>
                <a:spcPts val="6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2951480" algn="l"/>
                <a:tab pos="3202305" algn="l"/>
              </a:tabLst>
            </a:pPr>
            <a:r>
              <a:rPr dirty="0" sz="2000" b="1">
                <a:latin typeface="Arial"/>
                <a:cs typeface="Arial"/>
              </a:rPr>
              <a:t>Hằng</a:t>
            </a:r>
            <a:r>
              <a:rPr dirty="0" sz="2000" spc="-60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(Constants)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tên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tượng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lĩnh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vực </a:t>
            </a:r>
            <a:r>
              <a:rPr dirty="0" sz="2000">
                <a:latin typeface="Arial"/>
                <a:cs typeface="Arial"/>
              </a:rPr>
              <a:t>bài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toán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cụ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(ví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 i="1">
                <a:latin typeface="Arial"/>
                <a:cs typeface="Arial"/>
              </a:rPr>
              <a:t>Tuan</a:t>
            </a:r>
            <a:r>
              <a:rPr dirty="0" sz="2000" spc="-1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lvl="1" marL="624840" marR="262255" indent="-285750">
              <a:lnSpc>
                <a:spcPts val="216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2752090" algn="l"/>
                <a:tab pos="3469004" algn="l"/>
              </a:tabLst>
            </a:pPr>
            <a:r>
              <a:rPr dirty="0" sz="2000" b="1">
                <a:latin typeface="Arial"/>
                <a:cs typeface="Arial"/>
              </a:rPr>
              <a:t>Biến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spc="-10" b="1">
                <a:latin typeface="Arial"/>
                <a:cs typeface="Arial"/>
              </a:rPr>
              <a:t>(Variables)</a:t>
            </a:r>
            <a:r>
              <a:rPr dirty="0" sz="2000" spc="-10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đổi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đối </a:t>
            </a:r>
            <a:r>
              <a:rPr dirty="0" sz="2000">
                <a:latin typeface="Arial"/>
                <a:cs typeface="Arial"/>
              </a:rPr>
              <a:t>tượng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nhau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(ví</a:t>
            </a:r>
            <a:r>
              <a:rPr dirty="0" sz="2000" spc="-7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 i="1">
                <a:latin typeface="Arial"/>
                <a:cs typeface="Arial"/>
              </a:rPr>
              <a:t>x</a:t>
            </a:r>
            <a:r>
              <a:rPr dirty="0" sz="2000" spc="-25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algn="just" lvl="1" marL="623570" marR="100330" indent="-285115">
              <a:lnSpc>
                <a:spcPts val="216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 b="1">
                <a:latin typeface="Arial"/>
                <a:cs typeface="Arial"/>
              </a:rPr>
              <a:t>Ký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hiệu</a:t>
            </a:r>
            <a:r>
              <a:rPr dirty="0" sz="2000" spc="-5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hàm</a:t>
            </a:r>
            <a:r>
              <a:rPr dirty="0" sz="2000" spc="-5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(Function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symbols)</a:t>
            </a:r>
            <a:r>
              <a:rPr dirty="0" sz="2000">
                <a:latin typeface="Arial"/>
                <a:cs typeface="Arial"/>
              </a:rPr>
              <a:t>:</a:t>
            </a:r>
            <a:r>
              <a:rPr dirty="0" sz="2000" spc="434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ký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diễn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ánh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xạ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(quan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hàm)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miền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(domain)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các </a:t>
            </a:r>
            <a:r>
              <a:rPr dirty="0" sz="2000" spc="-25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tượng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miền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(ví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480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plus</a:t>
            </a:r>
            <a:r>
              <a:rPr dirty="0" sz="2000" spc="-1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algn="just" lvl="1" marL="623570" marR="5080" indent="-285115">
              <a:lnSpc>
                <a:spcPts val="2160"/>
              </a:lnSpc>
              <a:spcBef>
                <a:spcPts val="6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</a:tabLst>
            </a:pPr>
            <a:r>
              <a:rPr dirty="0" sz="2000" b="1">
                <a:latin typeface="Arial"/>
                <a:cs typeface="Arial"/>
              </a:rPr>
              <a:t>Các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vị</a:t>
            </a:r>
            <a:r>
              <a:rPr dirty="0" sz="2000" spc="-4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từ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(Predicates)</a:t>
            </a:r>
            <a:r>
              <a:rPr dirty="0" sz="2000">
                <a:latin typeface="Arial"/>
                <a:cs typeface="Arial"/>
              </a:rPr>
              <a:t>:</a:t>
            </a:r>
            <a:r>
              <a:rPr dirty="0" sz="2000" spc="47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hệ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trị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hoặc </a:t>
            </a:r>
            <a:r>
              <a:rPr dirty="0" sz="2000" spc="-20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sai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(ví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dụ:</a:t>
            </a:r>
            <a:r>
              <a:rPr dirty="0" sz="2000" spc="490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HUT_Student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Studies_Algebra</a:t>
            </a:r>
            <a:r>
              <a:rPr dirty="0" sz="2000" spc="-10">
                <a:latin typeface="Arial"/>
                <a:cs typeface="Arial"/>
              </a:rPr>
              <a:t>)</a:t>
            </a:r>
            <a:endParaRPr sz="20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20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</a:tabLst>
            </a:pP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hàm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hoặc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tham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số</a:t>
            </a:r>
            <a:endParaRPr sz="24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684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 i="1">
                <a:latin typeface="Arial"/>
                <a:cs typeface="Arial"/>
              </a:rPr>
              <a:t>HUT_Student</a:t>
            </a:r>
            <a:r>
              <a:rPr dirty="0" sz="2000" spc="-2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Studies_Algebra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vị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1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</a:t>
            </a:r>
            <a:endParaRPr sz="2000">
              <a:latin typeface="Arial"/>
              <a:cs typeface="Arial"/>
            </a:endParaRPr>
          </a:p>
          <a:p>
            <a:pPr lvl="1" marL="624840" indent="-28575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24840" algn="l"/>
                <a:tab pos="142684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plus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hàm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2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tham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1722120" algn="l"/>
              </a:tabLst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FOL</a:t>
            </a:r>
            <a:r>
              <a:rPr dirty="0" u="none" sz="4200" spc="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Ngôn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ngữ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2937510"/>
          </a:xfrm>
          <a:custGeom>
            <a:avLst/>
            <a:gdLst/>
            <a:ahLst/>
            <a:cxnLst/>
            <a:rect l="l" t="t" r="r" b="b"/>
            <a:pathLst>
              <a:path w="9144000" h="2937510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7840" y="1302912"/>
            <a:ext cx="7877809" cy="449707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335915" indent="-285115">
              <a:lnSpc>
                <a:spcPct val="100000"/>
              </a:lnSpc>
              <a:spcBef>
                <a:spcPts val="54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591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phần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tử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(term)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(truy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hồi)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  <a:p>
            <a:pPr lvl="1" marL="662940" indent="-285750">
              <a:lnSpc>
                <a:spcPct val="100000"/>
              </a:lnSpc>
              <a:spcBef>
                <a:spcPts val="3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hằng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số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lvl="1" marL="662940" indent="-28575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lvl="1" marL="662940" marR="68580" indent="-285750">
              <a:lnSpc>
                <a:spcPts val="2160"/>
              </a:lnSpc>
              <a:spcBef>
                <a:spcPts val="6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  <a:tab pos="1268730" algn="l"/>
                <a:tab pos="2125345" algn="l"/>
                <a:tab pos="2433320" algn="l"/>
                <a:tab pos="4914900" algn="l"/>
                <a:tab pos="5124450" algn="l"/>
              </a:tabLst>
            </a:pPr>
            <a:r>
              <a:rPr dirty="0" sz="2000" spc="-25">
                <a:latin typeface="Arial"/>
                <a:cs typeface="Arial"/>
              </a:rPr>
              <a:t>Nếu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t</a:t>
            </a:r>
            <a:r>
              <a:rPr dirty="0" baseline="-21367" sz="1950" i="1">
                <a:latin typeface="Arial"/>
                <a:cs typeface="Arial"/>
              </a:rPr>
              <a:t>1</a:t>
            </a:r>
            <a:r>
              <a:rPr dirty="0" sz="2000" i="1">
                <a:latin typeface="Arial"/>
                <a:cs typeface="Arial"/>
              </a:rPr>
              <a:t>,</a:t>
            </a:r>
            <a:r>
              <a:rPr dirty="0" sz="2000" spc="-15" i="1">
                <a:latin typeface="Arial"/>
                <a:cs typeface="Arial"/>
              </a:rPr>
              <a:t> 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baseline="-21367" sz="1950" spc="-15" i="1">
                <a:latin typeface="Arial"/>
                <a:cs typeface="Arial"/>
              </a:rPr>
              <a:t>2</a:t>
            </a:r>
            <a:r>
              <a:rPr dirty="0" sz="2000" spc="-10" i="1">
                <a:latin typeface="Arial"/>
                <a:cs typeface="Arial"/>
              </a:rPr>
              <a:t>,…,t</a:t>
            </a:r>
            <a:r>
              <a:rPr dirty="0" baseline="-21367" sz="1950" spc="-15" i="1">
                <a:latin typeface="Arial"/>
                <a:cs typeface="Arial"/>
              </a:rPr>
              <a:t>n</a:t>
            </a:r>
            <a:r>
              <a:rPr dirty="0" baseline="-21367" sz="195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và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 i="1">
                <a:latin typeface="Arial"/>
                <a:cs typeface="Arial"/>
              </a:rPr>
              <a:t>f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ký</a:t>
            </a:r>
            <a:r>
              <a:rPr dirty="0" u="heavy" sz="2000" spc="-3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hiệu</a:t>
            </a:r>
            <a:r>
              <a:rPr dirty="0" u="heavy" sz="20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hàm</a:t>
            </a:r>
            <a:r>
              <a:rPr dirty="0" u="heavy" sz="20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có</a:t>
            </a:r>
            <a:r>
              <a:rPr dirty="0" u="heavy" sz="2000" spc="-4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none" sz="2000" spc="-50" i="1"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tham</a:t>
            </a:r>
            <a:r>
              <a:rPr dirty="0" u="heavy" sz="20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số</a:t>
            </a:r>
            <a:r>
              <a:rPr dirty="0" u="none" sz="2000">
                <a:latin typeface="Arial"/>
                <a:cs typeface="Arial"/>
              </a:rPr>
              <a:t>,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 spc="-25">
                <a:latin typeface="Arial"/>
                <a:cs typeface="Arial"/>
              </a:rPr>
              <a:t>thì</a:t>
            </a:r>
            <a:r>
              <a:rPr dirty="0" u="none" sz="2000">
                <a:latin typeface="Arial"/>
                <a:cs typeface="Arial"/>
              </a:rPr>
              <a:t>	</a:t>
            </a:r>
            <a:r>
              <a:rPr dirty="0" u="none" sz="2000" i="1">
                <a:latin typeface="Arial"/>
                <a:cs typeface="Arial"/>
              </a:rPr>
              <a:t>f(t</a:t>
            </a:r>
            <a:r>
              <a:rPr dirty="0" u="none" baseline="-21367" sz="1950" i="1">
                <a:latin typeface="Arial"/>
                <a:cs typeface="Arial"/>
              </a:rPr>
              <a:t>1</a:t>
            </a:r>
            <a:r>
              <a:rPr dirty="0" u="none" sz="2000" i="1">
                <a:latin typeface="Arial"/>
                <a:cs typeface="Arial"/>
              </a:rPr>
              <a:t>,t</a:t>
            </a:r>
            <a:r>
              <a:rPr dirty="0" u="none" baseline="-21367" sz="1950" i="1">
                <a:latin typeface="Arial"/>
                <a:cs typeface="Arial"/>
              </a:rPr>
              <a:t>2</a:t>
            </a:r>
            <a:r>
              <a:rPr dirty="0" u="none" sz="2000" i="1">
                <a:latin typeface="Arial"/>
                <a:cs typeface="Arial"/>
              </a:rPr>
              <a:t>,…,t</a:t>
            </a:r>
            <a:r>
              <a:rPr dirty="0" u="none" baseline="-21367" sz="1950" i="1">
                <a:latin typeface="Arial"/>
                <a:cs typeface="Arial"/>
              </a:rPr>
              <a:t>n</a:t>
            </a:r>
            <a:r>
              <a:rPr dirty="0" u="none" sz="2000" i="1">
                <a:latin typeface="Arial"/>
                <a:cs typeface="Arial"/>
              </a:rPr>
              <a:t>)</a:t>
            </a:r>
            <a:r>
              <a:rPr dirty="0" u="none" sz="2000" spc="-65" i="1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một</a:t>
            </a:r>
            <a:r>
              <a:rPr dirty="0" u="none" sz="2000" spc="-3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phần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 spc="-25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lvl="1" marL="662940" indent="-285750">
              <a:lnSpc>
                <a:spcPct val="100000"/>
              </a:lnSpc>
              <a:spcBef>
                <a:spcPts val="3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còn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tử</a:t>
            </a:r>
            <a:endParaRPr sz="2000">
              <a:latin typeface="Arial"/>
              <a:cs typeface="Arial"/>
            </a:endParaRPr>
          </a:p>
          <a:p>
            <a:pPr marL="335915" indent="-285115">
              <a:lnSpc>
                <a:spcPct val="100000"/>
              </a:lnSpc>
              <a:spcBef>
                <a:spcPts val="2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5915" algn="l"/>
              </a:tabLst>
            </a:pP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phần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(term)</a:t>
            </a:r>
            <a:endParaRPr sz="2400">
              <a:latin typeface="Arial"/>
              <a:cs typeface="Arial"/>
            </a:endParaRPr>
          </a:p>
          <a:p>
            <a:pPr lvl="1" marL="662940" indent="-285750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</a:tabLst>
            </a:pPr>
            <a:r>
              <a:rPr dirty="0" sz="2000" spc="-20" i="1">
                <a:latin typeface="Courier New"/>
                <a:cs typeface="Courier New"/>
              </a:rPr>
              <a:t>Tuan</a:t>
            </a:r>
            <a:endParaRPr sz="2000">
              <a:latin typeface="Courier New"/>
              <a:cs typeface="Courier New"/>
            </a:endParaRPr>
          </a:p>
          <a:p>
            <a:pPr lvl="1" marL="662940" indent="-28575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</a:tabLst>
            </a:pPr>
            <a:r>
              <a:rPr dirty="0" sz="2000" spc="-50" i="1">
                <a:latin typeface="Courier New"/>
                <a:cs typeface="Courier New"/>
              </a:rPr>
              <a:t>2</a:t>
            </a:r>
            <a:endParaRPr sz="2000">
              <a:latin typeface="Courier New"/>
              <a:cs typeface="Courier New"/>
            </a:endParaRPr>
          </a:p>
          <a:p>
            <a:pPr lvl="1" marL="662940" indent="-28575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</a:tabLst>
            </a:pPr>
            <a:r>
              <a:rPr dirty="0" sz="2000" spc="-10" i="1">
                <a:latin typeface="Courier New"/>
                <a:cs typeface="Courier New"/>
              </a:rPr>
              <a:t>friend(Tuan)</a:t>
            </a:r>
            <a:endParaRPr sz="2000">
              <a:latin typeface="Courier New"/>
              <a:cs typeface="Courier New"/>
            </a:endParaRPr>
          </a:p>
          <a:p>
            <a:pPr lvl="1" marL="662940" indent="-28575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</a:tabLst>
            </a:pPr>
            <a:r>
              <a:rPr dirty="0" sz="2000" spc="-10" i="1">
                <a:latin typeface="Courier New"/>
                <a:cs typeface="Courier New"/>
              </a:rPr>
              <a:t>friend(x)</a:t>
            </a:r>
            <a:endParaRPr sz="2000">
              <a:latin typeface="Courier New"/>
              <a:cs typeface="Courier New"/>
            </a:endParaRPr>
          </a:p>
          <a:p>
            <a:pPr lvl="1" marL="662940" indent="-285750">
              <a:lnSpc>
                <a:spcPct val="100000"/>
              </a:lnSpc>
              <a:spcBef>
                <a:spcPts val="3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62940" algn="l"/>
              </a:tabLst>
            </a:pPr>
            <a:r>
              <a:rPr dirty="0" sz="2000" spc="-10" i="1">
                <a:latin typeface="Courier New"/>
                <a:cs typeface="Courier New"/>
              </a:rPr>
              <a:t>plus(x,2)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20"/>
              </a:spcBef>
              <a:tabLst>
                <a:tab pos="1722120" algn="l"/>
              </a:tabLst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FOL</a:t>
            </a:r>
            <a:r>
              <a:rPr dirty="0" u="none" sz="4200" spc="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Language</a:t>
            </a: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(3)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3916679"/>
          </a:xfrm>
          <a:custGeom>
            <a:avLst/>
            <a:gdLst/>
            <a:ahLst/>
            <a:cxnLst/>
            <a:rect l="l" t="t" r="r" b="b"/>
            <a:pathLst>
              <a:path w="9144000" h="3916679">
                <a:moveTo>
                  <a:pt x="9144000" y="0"/>
                </a:moveTo>
                <a:lnTo>
                  <a:pt x="0" y="0"/>
                </a:lnTo>
                <a:lnTo>
                  <a:pt x="0" y="979170"/>
                </a:lnTo>
                <a:lnTo>
                  <a:pt x="0" y="1958340"/>
                </a:lnTo>
                <a:lnTo>
                  <a:pt x="0" y="2937510"/>
                </a:lnTo>
                <a:lnTo>
                  <a:pt x="0" y="3916680"/>
                </a:lnTo>
                <a:lnTo>
                  <a:pt x="9144000" y="3916680"/>
                </a:lnTo>
                <a:lnTo>
                  <a:pt x="9144000" y="2937510"/>
                </a:lnTo>
                <a:lnTo>
                  <a:pt x="9144000" y="1958340"/>
                </a:lnTo>
                <a:lnTo>
                  <a:pt x="9144000" y="979170"/>
                </a:lnTo>
                <a:lnTo>
                  <a:pt x="9144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85140" y="1302912"/>
            <a:ext cx="7899400" cy="4632960"/>
          </a:xfrm>
          <a:prstGeom prst="rect">
            <a:avLst/>
          </a:prstGeom>
        </p:spPr>
        <p:txBody>
          <a:bodyPr wrap="square" lIns="0" tIns="69215" rIns="0" bIns="0" rtlCol="0" vert="horz">
            <a:spAutoFit/>
          </a:bodyPr>
          <a:lstStyle/>
          <a:p>
            <a:pPr marL="348615" indent="-285115">
              <a:lnSpc>
                <a:spcPct val="100000"/>
              </a:lnSpc>
              <a:spcBef>
                <a:spcPts val="54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</a:tabLst>
            </a:pPr>
            <a:r>
              <a:rPr dirty="0" sz="2400" b="1">
                <a:latin typeface="Arial"/>
                <a:cs typeface="Arial"/>
              </a:rPr>
              <a:t>Các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nguyên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tử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(Atoms)</a:t>
            </a:r>
            <a:endParaRPr sz="2400">
              <a:latin typeface="Arial"/>
              <a:cs typeface="Arial"/>
            </a:endParaRPr>
          </a:p>
          <a:p>
            <a:pPr lvl="1" marL="675640" marR="78740" indent="-285750">
              <a:lnSpc>
                <a:spcPts val="2160"/>
              </a:lnSpc>
              <a:spcBef>
                <a:spcPts val="64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1281430" algn="l"/>
                <a:tab pos="2138045" algn="l"/>
                <a:tab pos="2376805" algn="l"/>
                <a:tab pos="3569970" algn="l"/>
                <a:tab pos="5729605" algn="l"/>
                <a:tab pos="6009640" algn="l"/>
              </a:tabLst>
            </a:pPr>
            <a:r>
              <a:rPr dirty="0" sz="2000" spc="-25">
                <a:latin typeface="Arial"/>
                <a:cs typeface="Arial"/>
              </a:rPr>
              <a:t>Nếu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 i="1">
                <a:latin typeface="Arial"/>
                <a:cs typeface="Arial"/>
              </a:rPr>
              <a:t>t</a:t>
            </a:r>
            <a:r>
              <a:rPr dirty="0" baseline="-21367" sz="1950" spc="-15" i="1">
                <a:latin typeface="Arial"/>
                <a:cs typeface="Arial"/>
              </a:rPr>
              <a:t>1</a:t>
            </a:r>
            <a:r>
              <a:rPr dirty="0" sz="2000" spc="-10" i="1">
                <a:latin typeface="Arial"/>
                <a:cs typeface="Arial"/>
              </a:rPr>
              <a:t>,t</a:t>
            </a:r>
            <a:r>
              <a:rPr dirty="0" baseline="-21367" sz="1950" spc="-15" i="1">
                <a:latin typeface="Arial"/>
                <a:cs typeface="Arial"/>
              </a:rPr>
              <a:t>2</a:t>
            </a:r>
            <a:r>
              <a:rPr dirty="0" sz="2000" spc="-10" i="1">
                <a:latin typeface="Arial"/>
                <a:cs typeface="Arial"/>
              </a:rPr>
              <a:t>,…,t</a:t>
            </a:r>
            <a:r>
              <a:rPr dirty="0" baseline="-21367" sz="1950" spc="-15" i="1">
                <a:latin typeface="Arial"/>
                <a:cs typeface="Arial"/>
              </a:rPr>
              <a:t>n</a:t>
            </a:r>
            <a:r>
              <a:rPr dirty="0" baseline="-21367" sz="195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thành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phần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(terms)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và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 i="1">
                <a:latin typeface="Arial"/>
                <a:cs typeface="Arial"/>
              </a:rPr>
              <a:t>p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vị</a:t>
            </a:r>
            <a:r>
              <a:rPr dirty="0" u="heavy" sz="2000" spc="-2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từ</a:t>
            </a:r>
            <a:r>
              <a:rPr dirty="0" u="heavy" sz="20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có</a:t>
            </a:r>
            <a:r>
              <a:rPr dirty="0" u="heavy" sz="2000" spc="-3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 spc="-50" i="1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n</a:t>
            </a:r>
            <a:r>
              <a:rPr dirty="0" u="none" sz="2000" spc="-50" i="1"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tham</a:t>
            </a:r>
            <a:r>
              <a:rPr dirty="0" u="heavy" sz="2000" spc="-45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dirty="0" u="heavy" sz="200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số</a:t>
            </a:r>
            <a:r>
              <a:rPr dirty="0" u="none" sz="2000">
                <a:latin typeface="Arial"/>
                <a:cs typeface="Arial"/>
              </a:rPr>
              <a:t>,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 spc="-25">
                <a:latin typeface="Arial"/>
                <a:cs typeface="Arial"/>
              </a:rPr>
              <a:t>thì</a:t>
            </a:r>
            <a:r>
              <a:rPr dirty="0" u="none" sz="2000">
                <a:latin typeface="Arial"/>
                <a:cs typeface="Arial"/>
              </a:rPr>
              <a:t>	</a:t>
            </a:r>
            <a:r>
              <a:rPr dirty="0" u="none" sz="2000" spc="-10" i="1">
                <a:latin typeface="Arial"/>
                <a:cs typeface="Arial"/>
              </a:rPr>
              <a:t>P(t</a:t>
            </a:r>
            <a:r>
              <a:rPr dirty="0" u="none" baseline="-21367" sz="1950" spc="-15" i="1">
                <a:latin typeface="Arial"/>
                <a:cs typeface="Arial"/>
              </a:rPr>
              <a:t>1</a:t>
            </a:r>
            <a:r>
              <a:rPr dirty="0" u="none" sz="2000" spc="-10" i="1">
                <a:latin typeface="Arial"/>
                <a:cs typeface="Arial"/>
              </a:rPr>
              <a:t>,t</a:t>
            </a:r>
            <a:r>
              <a:rPr dirty="0" u="none" baseline="-21367" sz="1950" spc="-15" i="1">
                <a:latin typeface="Arial"/>
                <a:cs typeface="Arial"/>
              </a:rPr>
              <a:t>2</a:t>
            </a:r>
            <a:r>
              <a:rPr dirty="0" u="none" sz="2000" spc="-10" i="1">
                <a:latin typeface="Arial"/>
                <a:cs typeface="Arial"/>
              </a:rPr>
              <a:t>,…,t</a:t>
            </a:r>
            <a:r>
              <a:rPr dirty="0" u="none" baseline="-21367" sz="1950" spc="-15" i="1">
                <a:latin typeface="Arial"/>
                <a:cs typeface="Arial"/>
              </a:rPr>
              <a:t>n</a:t>
            </a:r>
            <a:r>
              <a:rPr dirty="0" u="none" sz="2000" spc="-10" i="1">
                <a:latin typeface="Arial"/>
                <a:cs typeface="Arial"/>
              </a:rPr>
              <a:t>)</a:t>
            </a:r>
            <a:r>
              <a:rPr dirty="0" u="none" sz="2000" i="1">
                <a:latin typeface="Arial"/>
                <a:cs typeface="Arial"/>
              </a:rPr>
              <a:t>	</a:t>
            </a:r>
            <a:r>
              <a:rPr dirty="0" u="none" sz="2000">
                <a:latin typeface="Arial"/>
                <a:cs typeface="Arial"/>
              </a:rPr>
              <a:t>là</a:t>
            </a:r>
            <a:r>
              <a:rPr dirty="0" u="none" sz="2000" spc="-4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một</a:t>
            </a:r>
            <a:r>
              <a:rPr dirty="0" u="none" sz="2000" spc="-45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nguyên</a:t>
            </a:r>
            <a:r>
              <a:rPr dirty="0" u="none" sz="2000" spc="-30">
                <a:latin typeface="Arial"/>
                <a:cs typeface="Arial"/>
              </a:rPr>
              <a:t> </a:t>
            </a:r>
            <a:r>
              <a:rPr dirty="0" u="none" sz="2000">
                <a:latin typeface="Arial"/>
                <a:cs typeface="Arial"/>
              </a:rPr>
              <a:t>tử</a:t>
            </a:r>
            <a:r>
              <a:rPr dirty="0" u="none" sz="2000" spc="-45">
                <a:latin typeface="Arial"/>
                <a:cs typeface="Arial"/>
              </a:rPr>
              <a:t> </a:t>
            </a:r>
            <a:r>
              <a:rPr dirty="0" u="none" sz="2000" spc="-10">
                <a:latin typeface="Arial"/>
                <a:cs typeface="Arial"/>
              </a:rPr>
              <a:t>(atom)</a:t>
            </a:r>
            <a:endParaRPr sz="2000">
              <a:latin typeface="Arial"/>
              <a:cs typeface="Arial"/>
            </a:endParaRPr>
          </a:p>
          <a:p>
            <a:pPr lvl="1" marL="675640" marR="1479550" indent="-285750">
              <a:lnSpc>
                <a:spcPts val="2160"/>
              </a:lnSpc>
              <a:spcBef>
                <a:spcPts val="5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1477645" algn="l"/>
              </a:tabLst>
            </a:pPr>
            <a:r>
              <a:rPr dirty="0" sz="2000">
                <a:latin typeface="Arial"/>
                <a:cs typeface="Arial"/>
              </a:rPr>
              <a:t>Ví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dụ: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 i="1">
                <a:latin typeface="Courier New"/>
                <a:cs typeface="Courier New"/>
              </a:rPr>
              <a:t>HUT_Studies(Tuan)</a:t>
            </a:r>
            <a:r>
              <a:rPr dirty="0" sz="2000" spc="-10">
                <a:latin typeface="Arial"/>
                <a:cs typeface="Arial"/>
              </a:rPr>
              <a:t>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 i="1">
                <a:latin typeface="Courier New"/>
                <a:cs typeface="Courier New"/>
              </a:rPr>
              <a:t>HUT_Studies(x)</a:t>
            </a:r>
            <a:r>
              <a:rPr dirty="0" sz="2000" spc="-10">
                <a:latin typeface="Arial"/>
                <a:cs typeface="Arial"/>
              </a:rPr>
              <a:t>, </a:t>
            </a:r>
            <a:r>
              <a:rPr dirty="0" sz="2000" spc="-10" i="1">
                <a:latin typeface="Courier New"/>
                <a:cs typeface="Courier New"/>
              </a:rPr>
              <a:t>Studies_Algebra(Tuan)</a:t>
            </a:r>
            <a:r>
              <a:rPr dirty="0" sz="2000" spc="-10">
                <a:latin typeface="Arial"/>
                <a:cs typeface="Arial"/>
              </a:rPr>
              <a:t>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 i="1">
                <a:latin typeface="Courier New"/>
                <a:cs typeface="Courier New"/>
              </a:rPr>
              <a:t>Studies(x)</a:t>
            </a:r>
            <a:endParaRPr sz="2000">
              <a:latin typeface="Courier New"/>
              <a:cs typeface="Courier New"/>
            </a:endParaRPr>
          </a:p>
          <a:p>
            <a:pPr marL="348615" indent="-285115">
              <a:lnSpc>
                <a:spcPct val="100000"/>
              </a:lnSpc>
              <a:spcBef>
                <a:spcPts val="215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  <a:tab pos="4207510" algn="l"/>
              </a:tabLst>
            </a:pPr>
            <a:r>
              <a:rPr dirty="0" sz="2400" b="1">
                <a:latin typeface="Arial"/>
                <a:cs typeface="Arial"/>
              </a:rPr>
              <a:t>Các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biểu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thức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(Formulas)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như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sau</a:t>
            </a:r>
            <a:endParaRPr sz="24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3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nguyên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tử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(atom)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27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1274445" algn="l"/>
                <a:tab pos="1547495" algn="l"/>
                <a:tab pos="1955800" algn="l"/>
                <a:tab pos="2270125" algn="l"/>
                <a:tab pos="4622800" algn="l"/>
                <a:tab pos="5074920" algn="l"/>
                <a:tab pos="5483225" algn="l"/>
                <a:tab pos="6081395" algn="l"/>
              </a:tabLst>
            </a:pPr>
            <a:r>
              <a:rPr dirty="0" sz="2000" spc="-25">
                <a:latin typeface="Arial"/>
                <a:cs typeface="Arial"/>
              </a:rPr>
              <a:t>Nếu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100" spc="-50" i="1">
                <a:latin typeface="DejaVu Sans Condensed"/>
                <a:cs typeface="DejaVu Sans Condensed"/>
              </a:rPr>
              <a:t>ϕ</a:t>
            </a:r>
            <a:r>
              <a:rPr dirty="0" sz="2100" i="1">
                <a:latin typeface="DejaVu Sans Condensed"/>
                <a:cs typeface="DejaVu Sans Condensed"/>
              </a:rPr>
              <a:t>	</a:t>
            </a:r>
            <a:r>
              <a:rPr dirty="0" sz="2000" spc="-25">
                <a:latin typeface="Arial"/>
                <a:cs typeface="Arial"/>
              </a:rPr>
              <a:t>và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100" spc="60" i="1">
                <a:latin typeface="DejaVu Sans Condensed"/>
                <a:cs typeface="DejaVu Sans Condensed"/>
              </a:rPr>
              <a:t>ψ</a:t>
            </a:r>
            <a:r>
              <a:rPr dirty="0" sz="2100" i="1">
                <a:latin typeface="DejaVu Sans Condensed"/>
                <a:cs typeface="DejaVu Sans Condensed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thì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100" spc="-25" i="1">
                <a:latin typeface="DejaVu Sans Condensed"/>
                <a:cs typeface="DejaVu Sans Condensed"/>
              </a:rPr>
              <a:t>¬ϕ</a:t>
            </a:r>
            <a:r>
              <a:rPr dirty="0" sz="2100" i="1">
                <a:latin typeface="DejaVu Sans Condensed"/>
                <a:cs typeface="DejaVu Sans Condensed"/>
              </a:rPr>
              <a:t>	</a:t>
            </a:r>
            <a:r>
              <a:rPr dirty="0" sz="2000" spc="-25">
                <a:latin typeface="Arial"/>
                <a:cs typeface="Arial"/>
              </a:rPr>
              <a:t>và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100" spc="-25" i="1">
                <a:latin typeface="DejaVu Sans Condensed"/>
                <a:cs typeface="DejaVu Sans Condensed"/>
              </a:rPr>
              <a:t>ϕ∧ψ</a:t>
            </a:r>
            <a:r>
              <a:rPr dirty="0" sz="2100" i="1">
                <a:latin typeface="DejaVu Sans Condensed"/>
                <a:cs typeface="DejaVu Sans Condensed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lvl="1" marL="675640" marR="89535" indent="-285750">
              <a:lnSpc>
                <a:spcPts val="2150"/>
              </a:lnSpc>
              <a:spcBef>
                <a:spcPts val="6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  <a:tab pos="1274445" algn="l"/>
                <a:tab pos="1547495" algn="l"/>
                <a:tab pos="3844925" algn="l"/>
                <a:tab pos="4111625" algn="l"/>
                <a:tab pos="5913120" algn="l"/>
                <a:tab pos="6562090" algn="l"/>
              </a:tabLst>
            </a:pPr>
            <a:r>
              <a:rPr dirty="0" sz="2000" spc="-25">
                <a:latin typeface="Arial"/>
                <a:cs typeface="Arial"/>
              </a:rPr>
              <a:t>Nếu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100" spc="-50" i="1">
                <a:latin typeface="DejaVu Sans Condensed"/>
                <a:cs typeface="DejaVu Sans Condensed"/>
              </a:rPr>
              <a:t>ϕ</a:t>
            </a:r>
            <a:r>
              <a:rPr dirty="0" sz="2100" i="1">
                <a:latin typeface="DejaVu Sans Condensed"/>
                <a:cs typeface="DejaVu Sans Condensed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thức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và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 i="1">
                <a:latin typeface="Arial"/>
                <a:cs typeface="Arial"/>
              </a:rPr>
              <a:t>x</a:t>
            </a:r>
            <a:r>
              <a:rPr dirty="0" sz="2000" i="1">
                <a:latin typeface="Arial"/>
                <a:cs typeface="Arial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biến,</a:t>
            </a:r>
            <a:r>
              <a:rPr dirty="0" sz="2000" spc="-25">
                <a:latin typeface="Arial"/>
                <a:cs typeface="Arial"/>
              </a:rPr>
              <a:t> thì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100" spc="-20" i="1">
                <a:latin typeface="DejaVu Sans Condensed"/>
                <a:cs typeface="DejaVu Sans Condensed"/>
              </a:rPr>
              <a:t>∀</a:t>
            </a:r>
            <a:r>
              <a:rPr dirty="0" sz="2000" spc="-20" i="1">
                <a:latin typeface="Arial"/>
                <a:cs typeface="Arial"/>
              </a:rPr>
              <a:t>x:</a:t>
            </a:r>
            <a:r>
              <a:rPr dirty="0" sz="2100" spc="-20" i="1">
                <a:latin typeface="DejaVu Sans Condensed"/>
                <a:cs typeface="DejaVu Sans Condensed"/>
              </a:rPr>
              <a:t>ϕ</a:t>
            </a:r>
            <a:r>
              <a:rPr dirty="0" sz="2100" i="1">
                <a:latin typeface="DejaVu Sans Condensed"/>
                <a:cs typeface="DejaVu Sans Condensed"/>
              </a:rPr>
              <a:t>	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biểu thức</a:t>
            </a:r>
            <a:endParaRPr sz="2000">
              <a:latin typeface="Arial"/>
              <a:cs typeface="Arial"/>
            </a:endParaRPr>
          </a:p>
          <a:p>
            <a:pPr lvl="1" marL="675640" indent="-285750">
              <a:lnSpc>
                <a:spcPct val="100000"/>
              </a:lnSpc>
              <a:spcBef>
                <a:spcPts val="33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75640" algn="l"/>
              </a:tabLst>
            </a:pP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còn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gì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biểu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thức</a:t>
            </a:r>
            <a:endParaRPr sz="2000">
              <a:latin typeface="Arial"/>
              <a:cs typeface="Arial"/>
            </a:endParaRPr>
          </a:p>
          <a:p>
            <a:pPr marL="348615" indent="-285115">
              <a:lnSpc>
                <a:spcPct val="100000"/>
              </a:lnSpc>
              <a:spcBef>
                <a:spcPts val="19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8615" algn="l"/>
                <a:tab pos="1382395" algn="l"/>
                <a:tab pos="2240915" algn="l"/>
              </a:tabLst>
            </a:pPr>
            <a:r>
              <a:rPr dirty="0" sz="2400">
                <a:latin typeface="Arial"/>
                <a:cs typeface="Arial"/>
              </a:rPr>
              <a:t>Lưu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ý: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500" spc="-20" i="1">
                <a:latin typeface="DejaVu Sans Condensed"/>
                <a:cs typeface="DejaVu Sans Condensed"/>
              </a:rPr>
              <a:t>∃</a:t>
            </a:r>
            <a:r>
              <a:rPr dirty="0" sz="2400" spc="-20" i="1">
                <a:latin typeface="Courier New"/>
                <a:cs typeface="Courier New"/>
              </a:rPr>
              <a:t>x:</a:t>
            </a:r>
            <a:r>
              <a:rPr dirty="0" sz="2500" spc="-20" i="1">
                <a:latin typeface="DejaVu Sans Condensed"/>
                <a:cs typeface="DejaVu Sans Condensed"/>
              </a:rPr>
              <a:t>ϕ</a:t>
            </a:r>
            <a:r>
              <a:rPr dirty="0" sz="2500" i="1">
                <a:latin typeface="DejaVu Sans Condensed"/>
                <a:cs typeface="DejaVu Sans Condensed"/>
              </a:rPr>
              <a:t>	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nghĩa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500" spc="-10" i="1">
                <a:latin typeface="DejaVu Sans Condensed"/>
                <a:cs typeface="DejaVu Sans Condensed"/>
              </a:rPr>
              <a:t>¬∀</a:t>
            </a:r>
            <a:r>
              <a:rPr dirty="0" sz="2400" spc="-10" i="1">
                <a:latin typeface="Courier New"/>
                <a:cs typeface="Courier New"/>
              </a:rPr>
              <a:t>x:</a:t>
            </a:r>
            <a:r>
              <a:rPr dirty="0" sz="2500" spc="-10" i="1">
                <a:latin typeface="DejaVu Sans Condensed"/>
                <a:cs typeface="DejaVu Sans Condensed"/>
              </a:rPr>
              <a:t>¬ϕ</a:t>
            </a:r>
            <a:endParaRPr sz="2500">
              <a:latin typeface="DejaVu Sans Condensed"/>
              <a:cs typeface="DejaVu Sans Condensed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7874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20"/>
              </a:spcBef>
            </a:pP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mô</a:t>
            </a: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hình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5940" y="1336801"/>
            <a:ext cx="4476115" cy="4641215"/>
          </a:xfrm>
          <a:prstGeom prst="rect">
            <a:avLst/>
          </a:prstGeom>
        </p:spPr>
        <p:txBody>
          <a:bodyPr wrap="square" lIns="0" tIns="71120" rIns="0" bIns="0" rtlCol="0" vert="horz">
            <a:spAutoFit/>
          </a:bodyPr>
          <a:lstStyle/>
          <a:p>
            <a:pPr marL="281940" marR="238760" indent="-269875">
              <a:lnSpc>
                <a:spcPts val="1920"/>
              </a:lnSpc>
              <a:spcBef>
                <a:spcPts val="56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nhà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logic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học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thường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hay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xem </a:t>
            </a:r>
            <a:r>
              <a:rPr dirty="0" sz="2000">
                <a:latin typeface="Arial"/>
                <a:cs typeface="Arial"/>
              </a:rPr>
              <a:t>xét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sự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việc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hình </a:t>
            </a:r>
            <a:r>
              <a:rPr dirty="0" sz="2000" spc="-10">
                <a:latin typeface="Arial"/>
                <a:cs typeface="Arial"/>
              </a:rPr>
              <a:t>(models)</a:t>
            </a:r>
            <a:endParaRPr sz="2000">
              <a:latin typeface="Arial"/>
              <a:cs typeface="Arial"/>
            </a:endParaRPr>
          </a:p>
          <a:p>
            <a:pPr marL="281940" marR="5080" indent="-269875">
              <a:lnSpc>
                <a:spcPts val="1920"/>
              </a:lnSpc>
              <a:spcBef>
                <a:spcPts val="1800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hình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không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(thế </a:t>
            </a:r>
            <a:r>
              <a:rPr dirty="0" sz="2000">
                <a:latin typeface="Arial"/>
                <a:cs typeface="Arial"/>
              </a:rPr>
              <a:t>giới)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cấu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trúc,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không </a:t>
            </a:r>
            <a:r>
              <a:rPr dirty="0" sz="2000">
                <a:latin typeface="Arial"/>
                <a:cs typeface="Arial"/>
              </a:rPr>
              <a:t>gian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tính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đắn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(của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sự </a:t>
            </a:r>
            <a:r>
              <a:rPr dirty="0" sz="2000">
                <a:latin typeface="Arial"/>
                <a:cs typeface="Arial"/>
              </a:rPr>
              <a:t>việc)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có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thể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đánh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giá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được</a:t>
            </a:r>
            <a:endParaRPr sz="2000">
              <a:latin typeface="Arial"/>
              <a:cs typeface="Arial"/>
            </a:endParaRPr>
          </a:p>
          <a:p>
            <a:pPr marL="281940" marR="311150" indent="-269875">
              <a:lnSpc>
                <a:spcPct val="80000"/>
              </a:lnSpc>
              <a:spcBef>
                <a:spcPts val="1814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  <a:tab pos="1720850" algn="l"/>
              </a:tabLst>
            </a:pPr>
            <a:r>
              <a:rPr dirty="0" sz="2000">
                <a:latin typeface="Arial"/>
                <a:cs typeface="Arial"/>
              </a:rPr>
              <a:t>Định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nghĩa: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Arial"/>
                <a:cs typeface="Arial"/>
              </a:rPr>
              <a:t>m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hình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của </a:t>
            </a:r>
            <a:r>
              <a:rPr dirty="0" sz="2000">
                <a:latin typeface="Arial"/>
                <a:cs typeface="Arial"/>
              </a:rPr>
              <a:t>mệnh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α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α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đúng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trong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0" i="1">
                <a:latin typeface="Arial"/>
                <a:cs typeface="Arial"/>
              </a:rPr>
              <a:t>m</a:t>
            </a:r>
            <a:endParaRPr sz="2000">
              <a:latin typeface="Arial"/>
              <a:cs typeface="Arial"/>
            </a:endParaRPr>
          </a:p>
          <a:p>
            <a:pPr marL="281940" marR="313690" indent="-269875">
              <a:lnSpc>
                <a:spcPts val="1920"/>
              </a:lnSpc>
              <a:spcBef>
                <a:spcPts val="178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 i="1">
                <a:latin typeface="Arial"/>
                <a:cs typeface="Arial"/>
              </a:rPr>
              <a:t>M(α)</a:t>
            </a:r>
            <a:r>
              <a:rPr dirty="0" sz="2000" spc="-5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tập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hợp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các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mô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hình </a:t>
            </a:r>
            <a:r>
              <a:rPr dirty="0" sz="2000">
                <a:latin typeface="Arial"/>
                <a:cs typeface="Arial"/>
              </a:rPr>
              <a:t>của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0">
                <a:latin typeface="Arial"/>
                <a:cs typeface="Arial"/>
              </a:rPr>
              <a:t>α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1345"/>
              </a:spcBef>
              <a:buClr>
                <a:srgbClr val="CC9A00"/>
              </a:buClr>
              <a:buSzPct val="65000"/>
              <a:buFont typeface="Wingdings"/>
              <a:buChar char=""/>
              <a:tabLst>
                <a:tab pos="281940" algn="l"/>
              </a:tabLst>
            </a:pPr>
            <a:r>
              <a:rPr dirty="0" sz="2000">
                <a:latin typeface="Arial"/>
                <a:cs typeface="Arial"/>
              </a:rPr>
              <a:t>KB╞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α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chỉ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nếu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M(KB)</a:t>
            </a:r>
            <a:r>
              <a:rPr dirty="0" sz="2000" spc="-40" i="1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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20" i="1">
                <a:latin typeface="Arial"/>
                <a:cs typeface="Arial"/>
              </a:rPr>
              <a:t>M(</a:t>
            </a:r>
            <a:r>
              <a:rPr dirty="0" sz="2000" spc="-20">
                <a:latin typeface="Arial"/>
                <a:cs typeface="Arial"/>
              </a:rPr>
              <a:t>α)</a:t>
            </a:r>
            <a:endParaRPr sz="2000">
              <a:latin typeface="Arial"/>
              <a:cs typeface="Arial"/>
            </a:endParaRPr>
          </a:p>
          <a:p>
            <a:pPr lvl="1" marL="681990" marR="33655" indent="-325755">
              <a:lnSpc>
                <a:spcPts val="1730"/>
              </a:lnSpc>
              <a:spcBef>
                <a:spcPts val="41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81990" algn="l"/>
              </a:tabLst>
            </a:pPr>
            <a:r>
              <a:rPr dirty="0" sz="1800">
                <a:latin typeface="Arial"/>
                <a:cs typeface="Arial"/>
              </a:rPr>
              <a:t>Ví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dụ:</a:t>
            </a:r>
            <a:r>
              <a:rPr dirty="0" sz="1800" spc="484">
                <a:latin typeface="Arial"/>
                <a:cs typeface="Arial"/>
              </a:rPr>
              <a:t> </a:t>
            </a:r>
            <a:r>
              <a:rPr dirty="0" sz="1800" i="1">
                <a:latin typeface="Arial"/>
                <a:cs typeface="Arial"/>
              </a:rPr>
              <a:t>KB</a:t>
            </a:r>
            <a:r>
              <a:rPr dirty="0" sz="1800" spc="-5" i="1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“Đội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bóng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đã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thắng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 spc="-25">
                <a:latin typeface="Arial"/>
                <a:cs typeface="Arial"/>
              </a:rPr>
              <a:t>và </a:t>
            </a:r>
            <a:r>
              <a:rPr dirty="0" sz="1800">
                <a:latin typeface="Arial"/>
                <a:cs typeface="Arial"/>
              </a:rPr>
              <a:t>đội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bóng</a:t>
            </a:r>
            <a:r>
              <a:rPr dirty="0" sz="1800" spc="-2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B đã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thắng”,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α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=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“Đội</a:t>
            </a:r>
            <a:r>
              <a:rPr dirty="0" sz="1800" spc="-15">
                <a:latin typeface="Arial"/>
                <a:cs typeface="Arial"/>
              </a:rPr>
              <a:t> </a:t>
            </a:r>
            <a:r>
              <a:rPr dirty="0" sz="1800" spc="-20">
                <a:latin typeface="Arial"/>
                <a:cs typeface="Arial"/>
              </a:rPr>
              <a:t>bóng </a:t>
            </a:r>
            <a:r>
              <a:rPr dirty="0" sz="1800">
                <a:latin typeface="Arial"/>
                <a:cs typeface="Arial"/>
              </a:rPr>
              <a:t>A</a:t>
            </a:r>
            <a:r>
              <a:rPr dirty="0" sz="1800" spc="-10">
                <a:latin typeface="Arial"/>
                <a:cs typeface="Arial"/>
              </a:rPr>
              <a:t> </a:t>
            </a:r>
            <a:r>
              <a:rPr dirty="0" sz="1800">
                <a:latin typeface="Arial"/>
                <a:cs typeface="Arial"/>
              </a:rPr>
              <a:t>đã</a:t>
            </a:r>
            <a:r>
              <a:rPr dirty="0" sz="1800" spc="-5">
                <a:latin typeface="Arial"/>
                <a:cs typeface="Arial"/>
              </a:rPr>
              <a:t> </a:t>
            </a:r>
            <a:r>
              <a:rPr dirty="0" sz="1800" spc="-10">
                <a:latin typeface="Arial"/>
                <a:cs typeface="Arial"/>
              </a:rPr>
              <a:t>thắng”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4" name="object 4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1905000"/>
            <a:ext cx="3581400" cy="3275075"/>
          </a:xfrm>
          <a:prstGeom prst="rect">
            <a:avLst/>
          </a:prstGeom>
        </p:spPr>
      </p:pic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1722120" algn="l"/>
              </a:tabLst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FOL</a:t>
            </a:r>
            <a:r>
              <a:rPr dirty="0" u="none" sz="4200" spc="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Ngữ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ngh</a:t>
            </a:r>
            <a:r>
              <a:rPr dirty="0" u="none" sz="4200" spc="-90" b="0">
                <a:solidFill>
                  <a:srgbClr val="006533"/>
                </a:solidFill>
                <a:latin typeface="Georgia"/>
                <a:cs typeface="Georgia"/>
              </a:rPr>
              <a:t>ĩ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a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23240" y="1360423"/>
            <a:ext cx="8324215" cy="3764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10515" indent="-285115">
              <a:lnSpc>
                <a:spcPts val="2680"/>
              </a:lnSpc>
              <a:spcBef>
                <a:spcPts val="1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051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phép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diễn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giải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(interpretation)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50">
                <a:latin typeface="Symbol"/>
                <a:cs typeface="Symbol"/>
              </a:rPr>
              <a:t></a:t>
            </a:r>
            <a:endParaRPr sz="2400">
              <a:latin typeface="Symbol"/>
              <a:cs typeface="Symbol"/>
            </a:endParaRPr>
          </a:p>
          <a:p>
            <a:pPr marL="311150">
              <a:lnSpc>
                <a:spcPts val="2680"/>
              </a:lnSpc>
            </a:pP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cặp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120">
                <a:latin typeface="Arial"/>
                <a:cs typeface="Arial"/>
              </a:rPr>
              <a:t>&lt;</a:t>
            </a:r>
            <a:r>
              <a:rPr dirty="0" sz="2400" spc="120" i="1">
                <a:latin typeface="Georgia"/>
                <a:cs typeface="Georgia"/>
              </a:rPr>
              <a:t>D</a:t>
            </a:r>
            <a:r>
              <a:rPr dirty="0" sz="2400" spc="120">
                <a:latin typeface="Arial"/>
                <a:cs typeface="Arial"/>
              </a:rPr>
              <a:t>,</a:t>
            </a:r>
            <a:r>
              <a:rPr dirty="0" sz="2400" spc="120" i="1">
                <a:latin typeface="Georgia"/>
                <a:cs typeface="Georgia"/>
              </a:rPr>
              <a:t>I</a:t>
            </a:r>
            <a:r>
              <a:rPr dirty="0" sz="2400" spc="120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310515" indent="-285115">
              <a:lnSpc>
                <a:spcPct val="100000"/>
              </a:lnSpc>
              <a:spcBef>
                <a:spcPts val="15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0515" algn="l"/>
              </a:tabLst>
            </a:pPr>
            <a:r>
              <a:rPr dirty="0" sz="2400" b="1">
                <a:latin typeface="Arial"/>
                <a:cs typeface="Arial"/>
              </a:rPr>
              <a:t>Miền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giá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trị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(Domain)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320" b="1" i="1">
                <a:latin typeface="Georgia"/>
                <a:cs typeface="Georgia"/>
              </a:rPr>
              <a:t>D</a:t>
            </a:r>
            <a:r>
              <a:rPr dirty="0" sz="2400" spc="25" b="1" i="1">
                <a:latin typeface="Georgia"/>
                <a:cs typeface="Georgia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rỗng</a:t>
            </a:r>
            <a:endParaRPr sz="2400">
              <a:latin typeface="Arial"/>
              <a:cs typeface="Arial"/>
            </a:endParaRPr>
          </a:p>
          <a:p>
            <a:pPr marL="310515" marR="43180" indent="-285750">
              <a:lnSpc>
                <a:spcPct val="91800"/>
              </a:lnSpc>
              <a:spcBef>
                <a:spcPts val="175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10515" algn="l"/>
                <a:tab pos="6216015" algn="l"/>
              </a:tabLst>
            </a:pPr>
            <a:r>
              <a:rPr dirty="0" sz="2400" b="1">
                <a:latin typeface="Arial"/>
                <a:cs typeface="Arial"/>
              </a:rPr>
              <a:t>Hàm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diễn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giải</a:t>
            </a:r>
            <a:r>
              <a:rPr dirty="0" sz="2400" spc="-7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(Interpretation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function)</a:t>
            </a:r>
            <a:r>
              <a:rPr dirty="0" sz="2400" spc="-70" b="1">
                <a:latin typeface="Arial"/>
                <a:cs typeface="Arial"/>
              </a:rPr>
              <a:t> </a:t>
            </a:r>
            <a:r>
              <a:rPr dirty="0" sz="2400" spc="-50" b="1" i="1">
                <a:latin typeface="Georgia"/>
                <a:cs typeface="Georgia"/>
              </a:rPr>
              <a:t>I</a:t>
            </a:r>
            <a:r>
              <a:rPr dirty="0" sz="2400" b="1" i="1">
                <a:latin typeface="Georgia"/>
                <a:cs typeface="Georgia"/>
              </a:rPr>
              <a:t>	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phép </a:t>
            </a:r>
            <a:r>
              <a:rPr dirty="0" sz="2400">
                <a:latin typeface="Arial"/>
                <a:cs typeface="Arial"/>
              </a:rPr>
              <a:t>gán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trị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hằng,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hàm,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– </a:t>
            </a:r>
            <a:r>
              <a:rPr dirty="0" sz="2400">
                <a:latin typeface="Arial"/>
                <a:cs typeface="Arial"/>
              </a:rPr>
              <a:t>sao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cho:</a:t>
            </a:r>
            <a:endParaRPr sz="2400">
              <a:latin typeface="Arial"/>
              <a:cs typeface="Arial"/>
            </a:endParaRPr>
          </a:p>
          <a:p>
            <a:pPr lvl="1" marL="637540" indent="-285750">
              <a:lnSpc>
                <a:spcPct val="100000"/>
              </a:lnSpc>
              <a:spcBef>
                <a:spcPts val="88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7540" algn="l"/>
                <a:tab pos="2508250" algn="l"/>
              </a:tabLst>
            </a:pP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hằng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Courier New"/>
                <a:cs typeface="Courier New"/>
              </a:rPr>
              <a:t>c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Georgia"/>
                <a:cs typeface="Georgia"/>
              </a:rPr>
              <a:t>I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Courier New"/>
                <a:cs typeface="Courier New"/>
              </a:rPr>
              <a:t>c</a:t>
            </a:r>
            <a:r>
              <a:rPr dirty="0" sz="2000">
                <a:latin typeface="Arial"/>
                <a:cs typeface="Arial"/>
              </a:rPr>
              <a:t>)</a:t>
            </a:r>
            <a:r>
              <a:rPr dirty="0" sz="2000" spc="2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</a:t>
            </a:r>
            <a:r>
              <a:rPr dirty="0" sz="2000" spc="90">
                <a:latin typeface="Times New Roman"/>
                <a:cs typeface="Times New Roman"/>
              </a:rPr>
              <a:t> </a:t>
            </a:r>
            <a:r>
              <a:rPr dirty="0" sz="2000" spc="385" i="1">
                <a:latin typeface="Georgia"/>
                <a:cs typeface="Georgia"/>
              </a:rPr>
              <a:t>D</a:t>
            </a:r>
            <a:endParaRPr sz="2000">
              <a:latin typeface="Georgia"/>
              <a:cs typeface="Georgia"/>
            </a:endParaRPr>
          </a:p>
          <a:p>
            <a:pPr lvl="1" marL="637540" indent="-28575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7540" algn="l"/>
                <a:tab pos="4708525" algn="l"/>
                <a:tab pos="5070475" algn="l"/>
              </a:tabLst>
            </a:pP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ký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hàm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</a:t>
            </a:r>
            <a:r>
              <a:rPr dirty="0" sz="2000" spc="-35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latin typeface="Courier New"/>
                <a:cs typeface="Courier New"/>
              </a:rPr>
              <a:t>f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Georgia"/>
                <a:cs typeface="Georgia"/>
              </a:rPr>
              <a:t>I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Courier New"/>
                <a:cs typeface="Courier New"/>
              </a:rPr>
              <a:t>f</a:t>
            </a:r>
            <a:r>
              <a:rPr dirty="0" sz="2000">
                <a:latin typeface="Arial"/>
                <a:cs typeface="Arial"/>
              </a:rPr>
              <a:t>): </a:t>
            </a:r>
            <a:r>
              <a:rPr dirty="0" sz="2000" spc="225" i="1">
                <a:latin typeface="Georgia"/>
                <a:cs typeface="Georgia"/>
              </a:rPr>
              <a:t>D</a:t>
            </a:r>
            <a:r>
              <a:rPr dirty="0" baseline="25641" sz="1950" spc="337">
                <a:latin typeface="Courier New"/>
                <a:cs typeface="Courier New"/>
              </a:rPr>
              <a:t>n</a:t>
            </a:r>
            <a:r>
              <a:rPr dirty="0" baseline="25641" sz="1950" spc="-292">
                <a:latin typeface="Courier New"/>
                <a:cs typeface="Courier New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85">
                <a:latin typeface="Times New Roman"/>
                <a:cs typeface="Times New Roman"/>
              </a:rPr>
              <a:t> </a:t>
            </a:r>
            <a:r>
              <a:rPr dirty="0" sz="2000" spc="385" i="1">
                <a:latin typeface="Georgia"/>
                <a:cs typeface="Georgia"/>
              </a:rPr>
              <a:t>D</a:t>
            </a:r>
            <a:endParaRPr sz="2000">
              <a:latin typeface="Georgia"/>
              <a:cs typeface="Georgia"/>
            </a:endParaRPr>
          </a:p>
          <a:p>
            <a:pPr lvl="1" marL="637540" indent="-28575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7540" algn="l"/>
                <a:tab pos="4708525" algn="l"/>
                <a:tab pos="5070475" algn="l"/>
              </a:tabLst>
            </a:pPr>
            <a:r>
              <a:rPr dirty="0" sz="2000">
                <a:latin typeface="Arial"/>
                <a:cs typeface="Arial"/>
              </a:rPr>
              <a:t>Đối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ký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hiệu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vị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từ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i="1">
                <a:latin typeface="Arial"/>
                <a:cs typeface="Arial"/>
              </a:rPr>
              <a:t>n</a:t>
            </a:r>
            <a:r>
              <a:rPr dirty="0" sz="2000" spc="-30" i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tham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số)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25">
                <a:latin typeface="Courier New"/>
                <a:cs typeface="Courier New"/>
              </a:rPr>
              <a:t>P</a:t>
            </a:r>
            <a:r>
              <a:rPr dirty="0" sz="2000" spc="-25">
                <a:latin typeface="Arial"/>
                <a:cs typeface="Arial"/>
              </a:rPr>
              <a:t>: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i="1">
                <a:latin typeface="Georgia"/>
                <a:cs typeface="Georgia"/>
              </a:rPr>
              <a:t>I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Courier New"/>
                <a:cs typeface="Courier New"/>
              </a:rPr>
              <a:t>P</a:t>
            </a:r>
            <a:r>
              <a:rPr dirty="0" sz="2000">
                <a:latin typeface="Arial"/>
                <a:cs typeface="Arial"/>
              </a:rPr>
              <a:t>):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225" i="1">
                <a:latin typeface="Georgia"/>
                <a:cs typeface="Georgia"/>
              </a:rPr>
              <a:t>D</a:t>
            </a:r>
            <a:r>
              <a:rPr dirty="0" baseline="25641" sz="1950" spc="337">
                <a:latin typeface="Courier New"/>
                <a:cs typeface="Courier New"/>
              </a:rPr>
              <a:t>n</a:t>
            </a:r>
            <a:r>
              <a:rPr dirty="0" baseline="25641" sz="1950" spc="-322">
                <a:latin typeface="Courier New"/>
                <a:cs typeface="Courier New"/>
              </a:rPr>
              <a:t> </a:t>
            </a:r>
            <a:r>
              <a:rPr dirty="0" sz="2000">
                <a:latin typeface="Symbol"/>
                <a:cs typeface="Symbol"/>
              </a:rPr>
              <a:t></a:t>
            </a:r>
            <a:r>
              <a:rPr dirty="0" sz="2000" spc="60">
                <a:latin typeface="Times New Roman"/>
                <a:cs typeface="Times New Roman"/>
              </a:rPr>
              <a:t> </a:t>
            </a:r>
            <a:r>
              <a:rPr dirty="0" sz="2000">
                <a:latin typeface="Arial"/>
                <a:cs typeface="Arial"/>
              </a:rPr>
              <a:t>{</a:t>
            </a:r>
            <a:r>
              <a:rPr dirty="0" sz="2000">
                <a:latin typeface="Courier New"/>
                <a:cs typeface="Courier New"/>
              </a:rPr>
              <a:t>true</a:t>
            </a:r>
            <a:r>
              <a:rPr dirty="0" sz="2000">
                <a:latin typeface="Arial"/>
                <a:cs typeface="Arial"/>
              </a:rPr>
              <a:t>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10">
                <a:latin typeface="Courier New"/>
                <a:cs typeface="Courier New"/>
              </a:rPr>
              <a:t>false</a:t>
            </a:r>
            <a:r>
              <a:rPr dirty="0" sz="2000" spc="-10">
                <a:latin typeface="Arial"/>
                <a:cs typeface="Arial"/>
              </a:rPr>
              <a:t>}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1722120" algn="l"/>
              </a:tabLst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FOL</a:t>
            </a:r>
            <a:r>
              <a:rPr dirty="0" u="none" sz="4200" spc="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Ngữ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ngh</a:t>
            </a:r>
            <a:r>
              <a:rPr dirty="0" u="none" sz="4200" spc="-90" b="0">
                <a:solidFill>
                  <a:srgbClr val="006533"/>
                </a:solidFill>
                <a:latin typeface="Georgia"/>
                <a:cs typeface="Georgia"/>
              </a:rPr>
              <a:t>ĩ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a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343090"/>
            <a:ext cx="8192134" cy="348551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297815" indent="-285115">
              <a:lnSpc>
                <a:spcPts val="2845"/>
              </a:lnSpc>
              <a:spcBef>
                <a:spcPts val="1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6567170" algn="l"/>
                <a:tab pos="7642859" algn="l"/>
              </a:tabLst>
            </a:pPr>
            <a:r>
              <a:rPr dirty="0" sz="2400" b="1">
                <a:latin typeface="Arial"/>
                <a:cs typeface="Arial"/>
              </a:rPr>
              <a:t>Diễn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giải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đối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với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một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biểu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thức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logic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vị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từ</a:t>
            </a:r>
            <a:r>
              <a:rPr dirty="0" sz="2400" spc="-25">
                <a:latin typeface="Arial"/>
                <a:cs typeface="Arial"/>
              </a:rPr>
              <a:t>.</a:t>
            </a:r>
            <a:r>
              <a:rPr dirty="0" sz="2400">
                <a:latin typeface="Arial"/>
                <a:cs typeface="Arial"/>
              </a:rPr>
              <a:t>	Giả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sử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500" spc="-90" i="1">
                <a:latin typeface="DejaVu Sans Condensed"/>
                <a:cs typeface="DejaVu Sans Condensed"/>
              </a:rPr>
              <a:t>ϕ</a:t>
            </a:r>
            <a:r>
              <a:rPr dirty="0" sz="2400" spc="-90">
                <a:latin typeface="Arial"/>
                <a:cs typeface="Arial"/>
              </a:rPr>
              <a:t>,</a:t>
            </a:r>
            <a:r>
              <a:rPr dirty="0" sz="2400" spc="-75">
                <a:latin typeface="Arial"/>
                <a:cs typeface="Arial"/>
              </a:rPr>
              <a:t> </a:t>
            </a:r>
            <a:r>
              <a:rPr dirty="0" sz="2500" spc="95" i="1">
                <a:latin typeface="DejaVu Sans Condensed"/>
                <a:cs typeface="DejaVu Sans Condensed"/>
              </a:rPr>
              <a:t>ψ</a:t>
            </a:r>
            <a:endParaRPr sz="2500">
              <a:latin typeface="DejaVu Sans Condensed"/>
              <a:cs typeface="DejaVu Sans Condensed"/>
            </a:endParaRPr>
          </a:p>
          <a:p>
            <a:pPr marL="298450">
              <a:lnSpc>
                <a:spcPts val="2725"/>
              </a:lnSpc>
              <a:tabLst>
                <a:tab pos="955040" algn="l"/>
              </a:tabLst>
            </a:pPr>
            <a:r>
              <a:rPr dirty="0" sz="2400" spc="-25">
                <a:latin typeface="Arial"/>
                <a:cs typeface="Arial"/>
              </a:rPr>
              <a:t>và</a:t>
            </a:r>
            <a:r>
              <a:rPr dirty="0" sz="2400">
                <a:latin typeface="Arial"/>
                <a:cs typeface="Arial"/>
              </a:rPr>
              <a:t>	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vị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từ</a:t>
            </a:r>
            <a:endParaRPr sz="2400">
              <a:latin typeface="Arial"/>
              <a:cs typeface="Arial"/>
            </a:endParaRPr>
          </a:p>
          <a:p>
            <a:pPr lvl="1" marL="624205" indent="-285115">
              <a:lnSpc>
                <a:spcPts val="2795"/>
              </a:lnSpc>
              <a:spcBef>
                <a:spcPts val="705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205" algn="l"/>
                <a:tab pos="1352550" algn="l"/>
                <a:tab pos="1679575" algn="l"/>
                <a:tab pos="2086610" algn="l"/>
                <a:tab pos="2765425" algn="l"/>
                <a:tab pos="3272154" algn="l"/>
                <a:tab pos="5344160" algn="l"/>
                <a:tab pos="7056120" algn="l"/>
              </a:tabLst>
            </a:pPr>
            <a:r>
              <a:rPr dirty="0" sz="2400" spc="-25">
                <a:latin typeface="Arial"/>
                <a:cs typeface="Arial"/>
              </a:rPr>
              <a:t>Nếu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500" spc="-50" i="1">
                <a:latin typeface="DejaVu Sans Condensed"/>
                <a:cs typeface="DejaVu Sans Condensed"/>
              </a:rPr>
              <a:t>ϕ</a:t>
            </a:r>
            <a:r>
              <a:rPr dirty="0" sz="2500" i="1">
                <a:latin typeface="DejaVu Sans Condensed"/>
                <a:cs typeface="DejaVu Sans Condensed"/>
              </a:rPr>
              <a:t>	</a:t>
            </a:r>
            <a:r>
              <a:rPr dirty="0" sz="2400" spc="-25">
                <a:latin typeface="Arial"/>
                <a:cs typeface="Arial"/>
              </a:rPr>
              <a:t>là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Symbol"/>
                <a:cs typeface="Symbol"/>
              </a:rPr>
              <a:t></a:t>
            </a:r>
            <a:r>
              <a:rPr dirty="0" sz="2500" spc="-25" i="1">
                <a:latin typeface="DejaVu Sans Condensed"/>
                <a:cs typeface="DejaVu Sans Condensed"/>
              </a:rPr>
              <a:t>ψ</a:t>
            </a:r>
            <a:r>
              <a:rPr dirty="0" sz="2400" spc="-25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thì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i="1">
                <a:latin typeface="Georgia"/>
                <a:cs typeface="Georgia"/>
              </a:rPr>
              <a:t>I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500" i="1">
                <a:latin typeface="DejaVu Sans Condensed"/>
                <a:cs typeface="DejaVu Sans Condensed"/>
              </a:rPr>
              <a:t>ϕ</a:t>
            </a:r>
            <a:r>
              <a:rPr dirty="0" sz="2400">
                <a:latin typeface="Arial"/>
                <a:cs typeface="Arial"/>
              </a:rPr>
              <a:t>)=</a:t>
            </a:r>
            <a:r>
              <a:rPr dirty="0" sz="2400">
                <a:latin typeface="Courier New"/>
                <a:cs typeface="Courier New"/>
              </a:rPr>
              <a:t>sai</a:t>
            </a:r>
            <a:r>
              <a:rPr dirty="0" sz="2400" spc="-250">
                <a:latin typeface="Courier New"/>
                <a:cs typeface="Courier New"/>
              </a:rPr>
              <a:t> </a:t>
            </a:r>
            <a:r>
              <a:rPr dirty="0" sz="2400" spc="-25">
                <a:latin typeface="Arial"/>
                <a:cs typeface="Arial"/>
              </a:rPr>
              <a:t>nếu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 i="1">
                <a:latin typeface="Georgia"/>
                <a:cs typeface="Georgia"/>
              </a:rPr>
              <a:t>I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500" spc="-10" i="1">
                <a:latin typeface="DejaVu Sans Condensed"/>
                <a:cs typeface="DejaVu Sans Condensed"/>
              </a:rPr>
              <a:t>ψ</a:t>
            </a:r>
            <a:r>
              <a:rPr dirty="0" sz="2400" spc="-10">
                <a:latin typeface="Arial"/>
                <a:cs typeface="Arial"/>
              </a:rPr>
              <a:t>)=</a:t>
            </a:r>
            <a:r>
              <a:rPr dirty="0" sz="2400" spc="-10">
                <a:latin typeface="Courier New"/>
                <a:cs typeface="Courier New"/>
              </a:rPr>
              <a:t>đúng</a:t>
            </a:r>
            <a:r>
              <a:rPr dirty="0" sz="2400" spc="-10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và</a:t>
            </a:r>
            <a:endParaRPr sz="2400">
              <a:latin typeface="Arial"/>
              <a:cs typeface="Arial"/>
            </a:endParaRPr>
          </a:p>
          <a:p>
            <a:pPr marL="624840">
              <a:lnSpc>
                <a:spcPts val="2795"/>
              </a:lnSpc>
              <a:tabLst>
                <a:tab pos="2878455" algn="l"/>
              </a:tabLst>
            </a:pPr>
            <a:r>
              <a:rPr dirty="0" sz="2400" i="1">
                <a:latin typeface="Georgia"/>
                <a:cs typeface="Georgia"/>
              </a:rPr>
              <a:t>I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500" i="1">
                <a:latin typeface="DejaVu Sans Condensed"/>
                <a:cs typeface="DejaVu Sans Condensed"/>
              </a:rPr>
              <a:t>ϕ</a:t>
            </a:r>
            <a:r>
              <a:rPr dirty="0" sz="2400">
                <a:latin typeface="Arial"/>
                <a:cs typeface="Arial"/>
              </a:rPr>
              <a:t>)=</a:t>
            </a:r>
            <a:r>
              <a:rPr dirty="0" sz="2400">
                <a:latin typeface="Courier New"/>
                <a:cs typeface="Courier New"/>
              </a:rPr>
              <a:t>đúng</a:t>
            </a:r>
            <a:r>
              <a:rPr dirty="0" sz="2400" spc="-270">
                <a:latin typeface="Courier New"/>
                <a:cs typeface="Courier New"/>
              </a:rPr>
              <a:t> </a:t>
            </a:r>
            <a:r>
              <a:rPr dirty="0" sz="2400" spc="-25">
                <a:latin typeface="Arial"/>
                <a:cs typeface="Arial"/>
              </a:rPr>
              <a:t>nếu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 i="1">
                <a:latin typeface="Georgia"/>
                <a:cs typeface="Georgia"/>
              </a:rPr>
              <a:t>I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500" spc="-10" i="1">
                <a:latin typeface="DejaVu Sans Condensed"/>
                <a:cs typeface="DejaVu Sans Condensed"/>
              </a:rPr>
              <a:t>ψ</a:t>
            </a:r>
            <a:r>
              <a:rPr dirty="0" sz="2400" spc="-10">
                <a:latin typeface="Arial"/>
                <a:cs typeface="Arial"/>
              </a:rPr>
              <a:t>)=</a:t>
            </a:r>
            <a:r>
              <a:rPr dirty="0" sz="2400" spc="-10">
                <a:latin typeface="Courier New"/>
                <a:cs typeface="Courier New"/>
              </a:rPr>
              <a:t>sai</a:t>
            </a:r>
            <a:endParaRPr sz="2400">
              <a:latin typeface="Courier New"/>
              <a:cs typeface="Courier New"/>
            </a:endParaRPr>
          </a:p>
          <a:p>
            <a:pPr lvl="1" marL="624205" indent="-285115">
              <a:lnSpc>
                <a:spcPts val="2795"/>
              </a:lnSpc>
              <a:spcBef>
                <a:spcPts val="79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205" algn="l"/>
                <a:tab pos="1352550" algn="l"/>
                <a:tab pos="1679575" algn="l"/>
                <a:tab pos="2086610" algn="l"/>
                <a:tab pos="3101975" algn="l"/>
                <a:tab pos="3608704" algn="l"/>
                <a:tab pos="5680075" algn="l"/>
                <a:tab pos="7738745" algn="l"/>
              </a:tabLst>
            </a:pPr>
            <a:r>
              <a:rPr dirty="0" sz="2400" spc="-25">
                <a:latin typeface="Arial"/>
                <a:cs typeface="Arial"/>
              </a:rPr>
              <a:t>Nếu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500" spc="-50" i="1">
                <a:latin typeface="DejaVu Sans Condensed"/>
                <a:cs typeface="DejaVu Sans Condensed"/>
              </a:rPr>
              <a:t>ϕ</a:t>
            </a:r>
            <a:r>
              <a:rPr dirty="0" sz="2500" i="1">
                <a:latin typeface="DejaVu Sans Condensed"/>
                <a:cs typeface="DejaVu Sans Condensed"/>
              </a:rPr>
              <a:t>	</a:t>
            </a:r>
            <a:r>
              <a:rPr dirty="0" sz="2400" spc="-25">
                <a:latin typeface="Arial"/>
                <a:cs typeface="Arial"/>
              </a:rPr>
              <a:t>là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10">
                <a:latin typeface="Arial"/>
                <a:cs typeface="Arial"/>
              </a:rPr>
              <a:t>(</a:t>
            </a:r>
            <a:r>
              <a:rPr dirty="0" sz="2500" spc="-10" i="1">
                <a:latin typeface="DejaVu Sans Condensed"/>
                <a:cs typeface="DejaVu Sans Condensed"/>
              </a:rPr>
              <a:t>ψ</a:t>
            </a:r>
            <a:r>
              <a:rPr dirty="0" sz="2400" spc="-10">
                <a:latin typeface="Symbol"/>
                <a:cs typeface="Symbol"/>
              </a:rPr>
              <a:t></a:t>
            </a:r>
            <a:r>
              <a:rPr dirty="0" sz="2500" spc="-10" i="1">
                <a:latin typeface="DejaVu Sans Condensed"/>
                <a:cs typeface="DejaVu Sans Condensed"/>
              </a:rPr>
              <a:t>λ</a:t>
            </a:r>
            <a:r>
              <a:rPr dirty="0" sz="2400" spc="-10">
                <a:latin typeface="Arial"/>
                <a:cs typeface="Arial"/>
              </a:rPr>
              <a:t>),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thì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i="1">
                <a:latin typeface="Georgia"/>
                <a:cs typeface="Georgia"/>
              </a:rPr>
              <a:t>I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500" i="1">
                <a:latin typeface="DejaVu Sans Condensed"/>
                <a:cs typeface="DejaVu Sans Condensed"/>
              </a:rPr>
              <a:t>ϕ</a:t>
            </a:r>
            <a:r>
              <a:rPr dirty="0" sz="2400">
                <a:latin typeface="Arial"/>
                <a:cs typeface="Arial"/>
              </a:rPr>
              <a:t>)=</a:t>
            </a:r>
            <a:r>
              <a:rPr dirty="0" sz="2400">
                <a:latin typeface="Courier New"/>
                <a:cs typeface="Courier New"/>
              </a:rPr>
              <a:t>sai</a:t>
            </a:r>
            <a:r>
              <a:rPr dirty="0" sz="2400" spc="-254">
                <a:latin typeface="Courier New"/>
                <a:cs typeface="Courier New"/>
              </a:rPr>
              <a:t> </a:t>
            </a:r>
            <a:r>
              <a:rPr dirty="0" sz="2400" spc="-25">
                <a:latin typeface="Arial"/>
                <a:cs typeface="Arial"/>
              </a:rPr>
              <a:t>nếu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65" i="1">
                <a:latin typeface="Georgia"/>
                <a:cs typeface="Georgia"/>
              </a:rPr>
              <a:t>I</a:t>
            </a:r>
            <a:r>
              <a:rPr dirty="0" sz="2400" spc="65">
                <a:latin typeface="Arial"/>
                <a:cs typeface="Arial"/>
              </a:rPr>
              <a:t>(</a:t>
            </a:r>
            <a:r>
              <a:rPr dirty="0" sz="2500" spc="65" i="1">
                <a:latin typeface="DejaVu Sans Condensed"/>
                <a:cs typeface="DejaVu Sans Condensed"/>
              </a:rPr>
              <a:t>ψ</a:t>
            </a:r>
            <a:r>
              <a:rPr dirty="0" sz="2400" spc="65">
                <a:latin typeface="Arial"/>
                <a:cs typeface="Arial"/>
              </a:rPr>
              <a:t>)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hoặc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0" i="1">
                <a:latin typeface="Georgia"/>
                <a:cs typeface="Georgia"/>
              </a:rPr>
              <a:t>I</a:t>
            </a:r>
            <a:r>
              <a:rPr dirty="0" sz="2400" spc="-20">
                <a:latin typeface="Arial"/>
                <a:cs typeface="Arial"/>
              </a:rPr>
              <a:t>(</a:t>
            </a:r>
            <a:r>
              <a:rPr dirty="0" sz="2500" spc="-20" i="1">
                <a:latin typeface="DejaVu Sans Condensed"/>
                <a:cs typeface="DejaVu Sans Condensed"/>
              </a:rPr>
              <a:t>λ</a:t>
            </a:r>
            <a:r>
              <a:rPr dirty="0" sz="2400" spc="-20">
                <a:latin typeface="Arial"/>
                <a:cs typeface="Arial"/>
              </a:rPr>
              <a:t>)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là</a:t>
            </a:r>
            <a:endParaRPr sz="2400">
              <a:latin typeface="Arial"/>
              <a:cs typeface="Arial"/>
            </a:endParaRPr>
          </a:p>
          <a:p>
            <a:pPr marL="624840">
              <a:lnSpc>
                <a:spcPts val="2795"/>
              </a:lnSpc>
              <a:tabLst>
                <a:tab pos="1425575" algn="l"/>
                <a:tab pos="1915160" algn="l"/>
                <a:tab pos="4575175" algn="l"/>
                <a:tab pos="5294630" algn="l"/>
                <a:tab pos="6377940" algn="l"/>
              </a:tabLst>
            </a:pPr>
            <a:r>
              <a:rPr dirty="0" sz="2400" spc="-20">
                <a:latin typeface="Courier New"/>
                <a:cs typeface="Courier New"/>
              </a:rPr>
              <a:t>sai</a:t>
            </a:r>
            <a:r>
              <a:rPr dirty="0" sz="2400" spc="-20">
                <a:latin typeface="Arial"/>
                <a:cs typeface="Arial"/>
              </a:rPr>
              <a:t>,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25">
                <a:latin typeface="Arial"/>
                <a:cs typeface="Arial"/>
              </a:rPr>
              <a:t>và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i="1">
                <a:latin typeface="Georgia"/>
                <a:cs typeface="Georgia"/>
              </a:rPr>
              <a:t>I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500" i="1">
                <a:latin typeface="DejaVu Sans Condensed"/>
                <a:cs typeface="DejaVu Sans Condensed"/>
              </a:rPr>
              <a:t>ϕ</a:t>
            </a:r>
            <a:r>
              <a:rPr dirty="0" sz="2400">
                <a:latin typeface="Arial"/>
                <a:cs typeface="Arial"/>
              </a:rPr>
              <a:t>)=</a:t>
            </a:r>
            <a:r>
              <a:rPr dirty="0" sz="2400">
                <a:latin typeface="Courier New"/>
                <a:cs typeface="Courier New"/>
              </a:rPr>
              <a:t>true</a:t>
            </a:r>
            <a:r>
              <a:rPr dirty="0" sz="2400" spc="-245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cả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45" i="1">
                <a:latin typeface="Georgia"/>
                <a:cs typeface="Georgia"/>
              </a:rPr>
              <a:t>I</a:t>
            </a:r>
            <a:r>
              <a:rPr dirty="0" sz="2400" spc="45">
                <a:latin typeface="Arial"/>
                <a:cs typeface="Arial"/>
              </a:rPr>
              <a:t>(</a:t>
            </a:r>
            <a:r>
              <a:rPr dirty="0" sz="2500" spc="45" i="1">
                <a:latin typeface="DejaVu Sans Condensed"/>
                <a:cs typeface="DejaVu Sans Condensed"/>
              </a:rPr>
              <a:t>ψ</a:t>
            </a:r>
            <a:r>
              <a:rPr dirty="0" sz="2400" spc="45">
                <a:latin typeface="Arial"/>
                <a:cs typeface="Arial"/>
              </a:rPr>
              <a:t>)</a:t>
            </a:r>
            <a:r>
              <a:rPr dirty="0" sz="2400">
                <a:latin typeface="Arial"/>
                <a:cs typeface="Arial"/>
              </a:rPr>
              <a:t>	và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 i="1">
                <a:latin typeface="Georgia"/>
                <a:cs typeface="Georgia"/>
              </a:rPr>
              <a:t>I</a:t>
            </a:r>
            <a:r>
              <a:rPr dirty="0" sz="2400" spc="-20">
                <a:latin typeface="Arial"/>
                <a:cs typeface="Arial"/>
              </a:rPr>
              <a:t>(</a:t>
            </a:r>
            <a:r>
              <a:rPr dirty="0" sz="2500" spc="-20" i="1">
                <a:latin typeface="DejaVu Sans Condensed"/>
                <a:cs typeface="DejaVu Sans Condensed"/>
              </a:rPr>
              <a:t>λ</a:t>
            </a:r>
            <a:r>
              <a:rPr dirty="0" sz="2400" spc="-20">
                <a:latin typeface="Arial"/>
                <a:cs typeface="Arial"/>
              </a:rPr>
              <a:t>)</a:t>
            </a:r>
            <a:r>
              <a:rPr dirty="0" sz="2400">
                <a:latin typeface="Arial"/>
                <a:cs typeface="Arial"/>
              </a:rPr>
              <a:t>	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Courier New"/>
                <a:cs typeface="Courier New"/>
              </a:rPr>
              <a:t>đúng</a:t>
            </a:r>
            <a:endParaRPr sz="2400">
              <a:latin typeface="Courier New"/>
              <a:cs typeface="Courier New"/>
            </a:endParaRPr>
          </a:p>
          <a:p>
            <a:pPr lvl="1" marL="624840" marR="62230" indent="-285750">
              <a:lnSpc>
                <a:spcPts val="2590"/>
              </a:lnSpc>
              <a:spcBef>
                <a:spcPts val="1220"/>
              </a:spcBef>
              <a:buClr>
                <a:srgbClr val="3B822F"/>
              </a:buClr>
              <a:buSzPct val="58333"/>
              <a:buFont typeface="Wingdings"/>
              <a:buChar char=""/>
              <a:tabLst>
                <a:tab pos="624840" algn="l"/>
                <a:tab pos="1708785" algn="l"/>
                <a:tab pos="4008754" algn="l"/>
              </a:tabLst>
            </a:pPr>
            <a:r>
              <a:rPr dirty="0" sz="2400">
                <a:latin typeface="Arial"/>
                <a:cs typeface="Arial"/>
              </a:rPr>
              <a:t>Giả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sử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500" spc="50" i="1">
                <a:latin typeface="DejaVu Sans Condensed"/>
                <a:cs typeface="DejaVu Sans Condensed"/>
              </a:rPr>
              <a:t>∀</a:t>
            </a:r>
            <a:r>
              <a:rPr dirty="0" sz="2400" spc="50" i="1">
                <a:latin typeface="Courier New"/>
                <a:cs typeface="Courier New"/>
              </a:rPr>
              <a:t>x:</a:t>
            </a:r>
            <a:r>
              <a:rPr dirty="0" sz="2400" spc="-235" i="1">
                <a:latin typeface="Courier New"/>
                <a:cs typeface="Courier New"/>
              </a:rPr>
              <a:t> </a:t>
            </a:r>
            <a:r>
              <a:rPr dirty="0" sz="2400" i="1">
                <a:latin typeface="Courier New"/>
                <a:cs typeface="Courier New"/>
              </a:rPr>
              <a:t>(x)</a:t>
            </a:r>
            <a:r>
              <a:rPr dirty="0" sz="2400" spc="-160" i="1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thức,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thì </a:t>
            </a:r>
            <a:r>
              <a:rPr dirty="0" sz="2400" i="1">
                <a:latin typeface="Georgia"/>
                <a:cs typeface="Georgia"/>
              </a:rPr>
              <a:t>I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500" i="1">
                <a:latin typeface="DejaVu Sans Condensed"/>
                <a:cs typeface="DejaVu Sans Condensed"/>
              </a:rPr>
              <a:t>∀</a:t>
            </a:r>
            <a:r>
              <a:rPr dirty="0" sz="2400" i="1">
                <a:latin typeface="Courier New"/>
                <a:cs typeface="Courier New"/>
              </a:rPr>
              <a:t>x:</a:t>
            </a:r>
            <a:r>
              <a:rPr dirty="0" sz="2500" i="1">
                <a:latin typeface="DejaVu Sans Condensed"/>
                <a:cs typeface="DejaVu Sans Condensed"/>
              </a:rPr>
              <a:t>ϕ</a:t>
            </a:r>
            <a:r>
              <a:rPr dirty="0" sz="2400" i="1">
                <a:latin typeface="Courier New"/>
                <a:cs typeface="Courier New"/>
              </a:rPr>
              <a:t>(x)</a:t>
            </a:r>
            <a:r>
              <a:rPr dirty="0" sz="2400">
                <a:latin typeface="Arial"/>
                <a:cs typeface="Arial"/>
              </a:rPr>
              <a:t>)=</a:t>
            </a:r>
            <a:r>
              <a:rPr dirty="0" sz="2400">
                <a:latin typeface="Courier New"/>
                <a:cs typeface="Courier New"/>
              </a:rPr>
              <a:t>đúng</a:t>
            </a:r>
            <a:r>
              <a:rPr dirty="0" sz="2400" spc="-135">
                <a:latin typeface="Courier New"/>
                <a:cs typeface="Courier New"/>
              </a:rPr>
              <a:t> </a:t>
            </a:r>
            <a:r>
              <a:rPr dirty="0" sz="2400" spc="-25">
                <a:latin typeface="Arial"/>
                <a:cs typeface="Arial"/>
              </a:rPr>
              <a:t>nếu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500" spc="-10" i="1">
                <a:latin typeface="Verdana"/>
                <a:cs typeface="Verdana"/>
              </a:rPr>
              <a:t>I</a:t>
            </a:r>
            <a:r>
              <a:rPr dirty="0" sz="2400" spc="-10" i="1">
                <a:latin typeface="Courier New"/>
                <a:cs typeface="Courier New"/>
              </a:rPr>
              <a:t>(</a:t>
            </a:r>
            <a:r>
              <a:rPr dirty="0" sz="2500" spc="-10" i="1">
                <a:latin typeface="DejaVu Sans Condensed"/>
                <a:cs typeface="DejaVu Sans Condensed"/>
              </a:rPr>
              <a:t>ϕ</a:t>
            </a:r>
            <a:r>
              <a:rPr dirty="0" sz="2400" spc="-10" i="1">
                <a:latin typeface="Courier New"/>
                <a:cs typeface="Courier New"/>
              </a:rPr>
              <a:t>)(d)</a:t>
            </a:r>
            <a:r>
              <a:rPr dirty="0" sz="2400" spc="-10">
                <a:latin typeface="Arial"/>
                <a:cs typeface="Arial"/>
              </a:rPr>
              <a:t>=</a:t>
            </a:r>
            <a:r>
              <a:rPr dirty="0" sz="2400" spc="-10">
                <a:latin typeface="Courier New"/>
                <a:cs typeface="Courier New"/>
              </a:rPr>
              <a:t>đúng</a:t>
            </a:r>
            <a:r>
              <a:rPr dirty="0" sz="2400" spc="-240">
                <a:latin typeface="Courier New"/>
                <a:cs typeface="Courier New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mọi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giá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trị </a:t>
            </a:r>
            <a:r>
              <a:rPr dirty="0" sz="2400">
                <a:latin typeface="Courier New"/>
                <a:cs typeface="Courier New"/>
              </a:rPr>
              <a:t>d</a:t>
            </a:r>
            <a:r>
              <a:rPr dirty="0" sz="2400" spc="-790">
                <a:latin typeface="Courier New"/>
                <a:cs typeface="Courier New"/>
              </a:rPr>
              <a:t> </a:t>
            </a:r>
            <a:r>
              <a:rPr dirty="0" sz="2400">
                <a:latin typeface="Symbol"/>
                <a:cs typeface="Symbol"/>
              </a:rPr>
              <a:t></a:t>
            </a:r>
            <a:r>
              <a:rPr dirty="0" sz="2400" spc="45">
                <a:latin typeface="Times New Roman"/>
                <a:cs typeface="Times New Roman"/>
              </a:rPr>
              <a:t> </a:t>
            </a:r>
            <a:r>
              <a:rPr dirty="0" sz="2400" spc="470" i="1">
                <a:latin typeface="Georgia"/>
                <a:cs typeface="Georgia"/>
              </a:rPr>
              <a:t>D</a:t>
            </a:r>
            <a:endParaRPr sz="2400">
              <a:latin typeface="Georgia"/>
              <a:cs typeface="Georgia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7" name="object 7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  <a:tabLst>
                <a:tab pos="1722120" algn="l"/>
              </a:tabLst>
            </a:pP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FOL</a:t>
            </a:r>
            <a:r>
              <a:rPr dirty="0" u="none" sz="4200" spc="6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–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	Ngữ</a:t>
            </a:r>
            <a:r>
              <a:rPr dirty="0" u="none" sz="4200" spc="-114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ngh</a:t>
            </a:r>
            <a:r>
              <a:rPr dirty="0" u="none" sz="4200" spc="-90" b="0">
                <a:solidFill>
                  <a:srgbClr val="006533"/>
                </a:solidFill>
                <a:latin typeface="Georgia"/>
                <a:cs typeface="Georgia"/>
              </a:rPr>
              <a:t>ĩ</a:t>
            </a:r>
            <a:r>
              <a:rPr dirty="0" u="none" sz="4200" spc="-90" b="0">
                <a:solidFill>
                  <a:srgbClr val="006533"/>
                </a:solidFill>
                <a:latin typeface="Times New Roman"/>
                <a:cs typeface="Times New Roman"/>
              </a:rPr>
              <a:t>a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(3)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497840" y="1329374"/>
            <a:ext cx="7996555" cy="1877695"/>
          </a:xfrm>
          <a:prstGeom prst="rect">
            <a:avLst/>
          </a:prstGeom>
        </p:spPr>
        <p:txBody>
          <a:bodyPr wrap="square" lIns="0" tIns="71755" rIns="0" bIns="0" rtlCol="0" vert="horz">
            <a:spAutoFit/>
          </a:bodyPr>
          <a:lstStyle/>
          <a:p>
            <a:pPr algn="just" marL="335915" marR="30480" indent="-285750">
              <a:lnSpc>
                <a:spcPts val="2590"/>
              </a:lnSpc>
              <a:spcBef>
                <a:spcPts val="5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5915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7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65">
                <a:latin typeface="Arial"/>
                <a:cs typeface="Arial"/>
              </a:rPr>
              <a:t> </a:t>
            </a:r>
            <a:r>
              <a:rPr dirty="0" sz="2500" i="1">
                <a:latin typeface="DejaVu Sans Condensed"/>
                <a:cs typeface="DejaVu Sans Condensed"/>
              </a:rPr>
              <a:t>ϕ</a:t>
            </a:r>
            <a:r>
              <a:rPr dirty="0" sz="2500" spc="590" i="1">
                <a:latin typeface="DejaVu Sans Condensed"/>
                <a:cs typeface="DejaVu Sans Condensed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thỏa</a:t>
            </a:r>
            <a:r>
              <a:rPr dirty="0" sz="2400" spc="-6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mãn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được</a:t>
            </a:r>
            <a:r>
              <a:rPr dirty="0" sz="2400" spc="-6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(satisfiable)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và </a:t>
            </a:r>
            <a:r>
              <a:rPr dirty="0" sz="2400">
                <a:latin typeface="Arial"/>
                <a:cs typeface="Arial"/>
              </a:rPr>
              <a:t>chỉ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tồn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170">
                <a:latin typeface="Arial"/>
                <a:cs typeface="Arial"/>
              </a:rPr>
              <a:t>&lt;</a:t>
            </a:r>
            <a:r>
              <a:rPr dirty="0" sz="2400" spc="170" i="1">
                <a:latin typeface="Georgia"/>
                <a:cs typeface="Georgia"/>
              </a:rPr>
              <a:t>D</a:t>
            </a:r>
            <a:r>
              <a:rPr dirty="0" sz="2400" spc="170">
                <a:latin typeface="Arial"/>
                <a:cs typeface="Arial"/>
              </a:rPr>
              <a:t>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70" i="1">
                <a:latin typeface="Georgia"/>
                <a:cs typeface="Georgia"/>
              </a:rPr>
              <a:t>I</a:t>
            </a:r>
            <a:r>
              <a:rPr dirty="0" sz="2400" spc="70">
                <a:latin typeface="Arial"/>
                <a:cs typeface="Arial"/>
              </a:rPr>
              <a:t>&gt;</a:t>
            </a:r>
            <a:r>
              <a:rPr dirty="0" sz="2400" spc="59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sao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cho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65" i="1">
                <a:latin typeface="Georgia"/>
                <a:cs typeface="Georgia"/>
              </a:rPr>
              <a:t>I</a:t>
            </a:r>
            <a:r>
              <a:rPr dirty="0" sz="2400" spc="65">
                <a:latin typeface="Arial"/>
                <a:cs typeface="Arial"/>
              </a:rPr>
              <a:t>(</a:t>
            </a:r>
            <a:r>
              <a:rPr dirty="0" sz="2400" spc="5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 spc="-50">
                <a:latin typeface="Arial"/>
                <a:cs typeface="Arial"/>
              </a:rPr>
              <a:t>– </a:t>
            </a:r>
            <a:r>
              <a:rPr dirty="0" sz="2400">
                <a:latin typeface="Arial"/>
                <a:cs typeface="Arial"/>
              </a:rPr>
              <a:t>Chúng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là:</a:t>
            </a:r>
            <a:r>
              <a:rPr dirty="0" sz="2400" spc="590">
                <a:latin typeface="Arial"/>
                <a:cs typeface="Arial"/>
              </a:rPr>
              <a:t> </a:t>
            </a:r>
            <a:r>
              <a:rPr dirty="0" sz="2400" b="1">
                <a:latin typeface="Courier New"/>
                <a:cs typeface="Courier New"/>
              </a:rPr>
              <a:t>╞</a:t>
            </a:r>
            <a:r>
              <a:rPr dirty="0" baseline="-20833" sz="2400" b="1" i="1">
                <a:latin typeface="Georgia"/>
                <a:cs typeface="Georgia"/>
              </a:rPr>
              <a:t>I</a:t>
            </a:r>
            <a:r>
              <a:rPr dirty="0" baseline="-20833" sz="2400" spc="345" b="1" i="1">
                <a:latin typeface="Georgia"/>
                <a:cs typeface="Georgia"/>
              </a:rPr>
              <a:t> </a:t>
            </a:r>
            <a:r>
              <a:rPr dirty="0" sz="2500" spc="-720" b="1" i="1">
                <a:latin typeface="C059"/>
                <a:cs typeface="C059"/>
              </a:rPr>
              <a:t>ϕ</a:t>
            </a:r>
            <a:endParaRPr sz="2500">
              <a:latin typeface="C059"/>
              <a:cs typeface="C059"/>
            </a:endParaRPr>
          </a:p>
          <a:p>
            <a:pPr algn="just" marL="336550" marR="146685" indent="-285750">
              <a:lnSpc>
                <a:spcPts val="2590"/>
              </a:lnSpc>
              <a:spcBef>
                <a:spcPts val="12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36550" algn="l"/>
              </a:tabLst>
            </a:pP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595">
                <a:latin typeface="Arial"/>
                <a:cs typeface="Arial"/>
              </a:rPr>
              <a:t> </a:t>
            </a:r>
            <a:r>
              <a:rPr dirty="0" sz="2400">
                <a:latin typeface="Courier New"/>
                <a:cs typeface="Courier New"/>
              </a:rPr>
              <a:t>╞</a:t>
            </a:r>
            <a:r>
              <a:rPr dirty="0" baseline="-20833" sz="2400" i="1">
                <a:latin typeface="Georgia"/>
                <a:cs typeface="Georgia"/>
              </a:rPr>
              <a:t>I</a:t>
            </a:r>
            <a:r>
              <a:rPr dirty="0" baseline="-20833" sz="2400" spc="367" i="1">
                <a:latin typeface="Georgia"/>
                <a:cs typeface="Georgia"/>
              </a:rPr>
              <a:t> </a:t>
            </a:r>
            <a:r>
              <a:rPr dirty="0" sz="2500" i="1">
                <a:latin typeface="DejaVu Sans Condensed"/>
                <a:cs typeface="DejaVu Sans Condensed"/>
              </a:rPr>
              <a:t>ϕ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59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thì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chúng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nói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rằng</a:t>
            </a:r>
            <a:r>
              <a:rPr dirty="0" sz="2400" spc="-30">
                <a:latin typeface="Arial"/>
                <a:cs typeface="Arial"/>
              </a:rPr>
              <a:t>  </a:t>
            </a:r>
            <a:r>
              <a:rPr dirty="0" sz="2400" spc="140" i="1">
                <a:latin typeface="Georgia"/>
                <a:cs typeface="Georgia"/>
              </a:rPr>
              <a:t>I</a:t>
            </a:r>
            <a:r>
              <a:rPr dirty="0" sz="2400" spc="55" i="1">
                <a:latin typeface="Georgia"/>
                <a:cs typeface="Georgia"/>
              </a:rPr>
              <a:t> 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mô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hình </a:t>
            </a:r>
            <a:r>
              <a:rPr dirty="0" sz="2400" b="1">
                <a:latin typeface="Arial"/>
                <a:cs typeface="Arial"/>
              </a:rPr>
              <a:t>(model)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58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.</a:t>
            </a:r>
            <a:r>
              <a:rPr dirty="0" sz="2400" spc="-30">
                <a:latin typeface="Arial"/>
                <a:cs typeface="Arial"/>
              </a:rPr>
              <a:t>  </a:t>
            </a:r>
            <a:r>
              <a:rPr dirty="0" sz="2400">
                <a:latin typeface="Arial"/>
                <a:cs typeface="Arial"/>
              </a:rPr>
              <a:t>Nói</a:t>
            </a:r>
            <a:r>
              <a:rPr dirty="0" sz="2400" spc="-1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cách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khác,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140" i="1">
                <a:latin typeface="Georgia"/>
                <a:cs typeface="Georgia"/>
              </a:rPr>
              <a:t>I</a:t>
            </a:r>
            <a:r>
              <a:rPr dirty="0" sz="2400" spc="60" i="1">
                <a:latin typeface="Georgia"/>
                <a:cs typeface="Georgia"/>
              </a:rPr>
              <a:t>  </a:t>
            </a:r>
            <a:r>
              <a:rPr dirty="0" sz="2400" b="1">
                <a:latin typeface="Arial"/>
                <a:cs typeface="Arial"/>
              </a:rPr>
              <a:t>thỏa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mãn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(satisfies)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535940" y="3310382"/>
            <a:ext cx="7933055" cy="720725"/>
          </a:xfrm>
          <a:prstGeom prst="rect">
            <a:avLst/>
          </a:prstGeom>
        </p:spPr>
        <p:txBody>
          <a:bodyPr wrap="square" lIns="0" tIns="53975" rIns="0" bIns="0" rtlCol="0" vert="horz">
            <a:spAutoFit/>
          </a:bodyPr>
          <a:lstStyle/>
          <a:p>
            <a:pPr marL="298450" marR="5080" indent="-285750">
              <a:lnSpc>
                <a:spcPts val="2590"/>
              </a:lnSpc>
              <a:spcBef>
                <a:spcPts val="42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845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không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thể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thỏa</a:t>
            </a:r>
            <a:r>
              <a:rPr dirty="0" sz="2400" spc="-4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mãn</a:t>
            </a:r>
            <a:r>
              <a:rPr dirty="0" sz="2400" spc="-35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được </a:t>
            </a:r>
            <a:r>
              <a:rPr dirty="0" sz="2400" b="1">
                <a:latin typeface="Arial"/>
                <a:cs typeface="Arial"/>
              </a:rPr>
              <a:t>(unsatisfiable)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chỉ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không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tồn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bất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phép</a:t>
            </a:r>
            <a:endParaRPr sz="24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5940" y="3887816"/>
            <a:ext cx="8136890" cy="944244"/>
          </a:xfrm>
          <a:prstGeom prst="rect">
            <a:avLst/>
          </a:prstGeom>
        </p:spPr>
        <p:txBody>
          <a:bodyPr wrap="square" lIns="0" tIns="93345" rIns="0" bIns="0" rtlCol="0" vert="horz">
            <a:spAutoFit/>
          </a:bodyPr>
          <a:lstStyle/>
          <a:p>
            <a:pPr marL="298450">
              <a:lnSpc>
                <a:spcPct val="100000"/>
              </a:lnSpc>
              <a:spcBef>
                <a:spcPts val="735"/>
              </a:spcBef>
            </a:pP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nào</a:t>
            </a:r>
            <a:endParaRPr sz="2400">
              <a:latin typeface="Arial"/>
              <a:cs typeface="Arial"/>
            </a:endParaRPr>
          </a:p>
          <a:p>
            <a:pPr marL="297815" indent="-285115">
              <a:lnSpc>
                <a:spcPct val="100000"/>
              </a:lnSpc>
              <a:spcBef>
                <a:spcPts val="7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97815" algn="l"/>
                <a:tab pos="2587625" algn="l"/>
                <a:tab pos="4803140" algn="l"/>
              </a:tabLst>
            </a:pP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500" spc="-50" i="1">
                <a:latin typeface="DejaVu Sans Condensed"/>
                <a:cs typeface="DejaVu Sans Condensed"/>
              </a:rPr>
              <a:t>ϕ</a:t>
            </a:r>
            <a:r>
              <a:rPr dirty="0" sz="2500" i="1">
                <a:latin typeface="DejaVu Sans Condensed"/>
                <a:cs typeface="DejaVu Sans Condensed"/>
              </a:rPr>
              <a:t>	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đúng</a:t>
            </a:r>
            <a:r>
              <a:rPr dirty="0" sz="2400" spc="-25" b="1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(valid)</a:t>
            </a:r>
            <a:r>
              <a:rPr dirty="0" sz="2400" b="1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chỉ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nếu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mọi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phép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/>
          <p:nvPr/>
        </p:nvSpPr>
        <p:spPr>
          <a:xfrm>
            <a:off x="821689" y="4766564"/>
            <a:ext cx="7078980" cy="391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764279" algn="l"/>
                <a:tab pos="6882765" algn="l"/>
              </a:tabLst>
            </a:pP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giải</a:t>
            </a:r>
            <a:r>
              <a:rPr dirty="0" sz="2400" spc="105">
                <a:latin typeface="Arial"/>
                <a:cs typeface="Arial"/>
              </a:rPr>
              <a:t> </a:t>
            </a:r>
            <a:r>
              <a:rPr dirty="0" sz="2400" spc="140" i="1">
                <a:latin typeface="Georgia"/>
                <a:cs typeface="Georgia"/>
              </a:rPr>
              <a:t>I</a:t>
            </a:r>
            <a:r>
              <a:rPr dirty="0" sz="2400" spc="50" i="1">
                <a:latin typeface="Georgia"/>
                <a:cs typeface="Georgia"/>
              </a:rPr>
              <a:t> </a:t>
            </a:r>
            <a:r>
              <a:rPr dirty="0" sz="2400">
                <a:latin typeface="Arial"/>
                <a:cs typeface="Arial"/>
              </a:rPr>
              <a:t>đều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thỏa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mãn</a:t>
            </a:r>
            <a:r>
              <a:rPr dirty="0" sz="2400">
                <a:latin typeface="Arial"/>
                <a:cs typeface="Arial"/>
              </a:rPr>
              <a:t>	–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Chúng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ký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hiệu</a:t>
            </a:r>
            <a:r>
              <a:rPr dirty="0" sz="2400" spc="-25">
                <a:latin typeface="Arial"/>
                <a:cs typeface="Arial"/>
              </a:rPr>
              <a:t> là: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 spc="-50" b="1">
                <a:latin typeface="Courier New"/>
                <a:cs typeface="Courier New"/>
              </a:rPr>
              <a:t>╞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1" name="object 11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Lượng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tử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0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95" b="0">
                <a:solidFill>
                  <a:srgbClr val="006533"/>
                </a:solidFill>
                <a:latin typeface="Times New Roman"/>
                <a:cs typeface="Times New Roman"/>
              </a:rPr>
              <a:t>Với</a:t>
            </a:r>
            <a:r>
              <a:rPr dirty="0" u="none" sz="4200" spc="-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mọi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 txBox="1"/>
          <p:nvPr/>
        </p:nvSpPr>
        <p:spPr>
          <a:xfrm>
            <a:off x="472440" y="1323085"/>
            <a:ext cx="8086725" cy="379793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44170" marR="1400810" indent="-268605">
              <a:lnSpc>
                <a:spcPts val="2310"/>
              </a:lnSpc>
              <a:spcBef>
                <a:spcPts val="65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5440" algn="l"/>
                <a:tab pos="2038985" algn="l"/>
              </a:tabLst>
            </a:pPr>
            <a:r>
              <a:rPr dirty="0" sz="2400">
                <a:latin typeface="Arial"/>
                <a:cs typeface="Arial"/>
              </a:rPr>
              <a:t>Cú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Với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mọi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(universal 	quantifier):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&lt;</a:t>
            </a:r>
            <a:r>
              <a:rPr dirty="0" sz="2400" i="1">
                <a:latin typeface="Arial"/>
                <a:cs typeface="Arial"/>
              </a:rPr>
              <a:t>Biến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sz="2400">
                <a:latin typeface="Arial"/>
                <a:cs typeface="Arial"/>
              </a:rPr>
              <a:t>,…,</a:t>
            </a:r>
            <a:r>
              <a:rPr dirty="0" sz="2400" i="1">
                <a:latin typeface="Arial"/>
                <a:cs typeface="Arial"/>
              </a:rPr>
              <a:t>Biến</a:t>
            </a:r>
            <a:r>
              <a:rPr dirty="0" baseline="-20833" sz="2400" i="1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&gt;: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&lt;</a:t>
            </a:r>
            <a:r>
              <a:rPr dirty="0" sz="2400" i="1">
                <a:latin typeface="Arial"/>
                <a:cs typeface="Arial"/>
              </a:rPr>
              <a:t>Mệnh</a:t>
            </a:r>
            <a:r>
              <a:rPr dirty="0" sz="2400" spc="-114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đề</a:t>
            </a:r>
            <a:r>
              <a:rPr dirty="0" sz="2400" spc="-25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344805" indent="-268605">
              <a:lnSpc>
                <a:spcPts val="2590"/>
              </a:lnSpc>
              <a:spcBef>
                <a:spcPts val="123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4805" algn="l"/>
                <a:tab pos="130873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r>
              <a:rPr dirty="0" sz="2400">
                <a:latin typeface="Arial"/>
                <a:cs typeface="Arial"/>
              </a:rPr>
              <a:t>	Tất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(mọi)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viên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đang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ngồi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học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lớp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K4</a:t>
            </a:r>
            <a:endParaRPr sz="2400">
              <a:latin typeface="Arial"/>
              <a:cs typeface="Arial"/>
            </a:endParaRPr>
          </a:p>
          <a:p>
            <a:pPr marL="345440">
              <a:lnSpc>
                <a:spcPts val="2590"/>
              </a:lnSpc>
            </a:pPr>
            <a:r>
              <a:rPr dirty="0" sz="2400">
                <a:latin typeface="Arial"/>
                <a:cs typeface="Arial"/>
              </a:rPr>
              <a:t>đều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chăm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chỉ</a:t>
            </a:r>
            <a:endParaRPr sz="2400">
              <a:latin typeface="Arial"/>
              <a:cs typeface="Arial"/>
            </a:endParaRPr>
          </a:p>
          <a:p>
            <a:pPr marL="1335405">
              <a:lnSpc>
                <a:spcPct val="100000"/>
              </a:lnSpc>
              <a:spcBef>
                <a:spcPts val="10"/>
              </a:spcBef>
            </a:pP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x: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Ngoi_trong_lop</a:t>
            </a:r>
            <a:r>
              <a:rPr dirty="0" sz="2400" spc="-10">
                <a:latin typeface="Arial"/>
                <a:cs typeface="Arial"/>
              </a:rPr>
              <a:t>(x,K4)</a:t>
            </a:r>
            <a:r>
              <a:rPr dirty="0" sz="2400" spc="-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</a:t>
            </a:r>
            <a:r>
              <a:rPr dirty="0" sz="2400" spc="35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Arial"/>
                <a:cs typeface="Arial"/>
              </a:rPr>
              <a:t>Cham_chi</a:t>
            </a:r>
            <a:r>
              <a:rPr dirty="0" sz="2400" spc="-10">
                <a:latin typeface="Arial"/>
                <a:cs typeface="Arial"/>
              </a:rPr>
              <a:t>(x)</a:t>
            </a:r>
            <a:endParaRPr sz="2400">
              <a:latin typeface="Arial"/>
              <a:cs typeface="Arial"/>
            </a:endParaRPr>
          </a:p>
          <a:p>
            <a:pPr marL="344170" marR="30480" indent="-268605">
              <a:lnSpc>
                <a:spcPct val="79800"/>
              </a:lnSpc>
              <a:spcBef>
                <a:spcPts val="18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5440" algn="l"/>
              </a:tabLst>
            </a:pPr>
            <a:r>
              <a:rPr dirty="0" sz="2400">
                <a:latin typeface="Arial"/>
                <a:cs typeface="Arial"/>
              </a:rPr>
              <a:t>Mệnh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x: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chỉ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mỗi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(mọi)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tượng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  <a:p>
            <a:pPr marL="344170" marR="427990" indent="-268605">
              <a:lnSpc>
                <a:spcPct val="79800"/>
              </a:lnSpc>
              <a:spcBef>
                <a:spcPts val="18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45440" algn="l"/>
              </a:tabLst>
            </a:pPr>
            <a:r>
              <a:rPr dirty="0" sz="2400">
                <a:latin typeface="Arial"/>
                <a:cs typeface="Arial"/>
              </a:rPr>
              <a:t>Tức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mệnh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x: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đương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sự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kết</a:t>
            </a:r>
            <a:r>
              <a:rPr dirty="0" sz="2400" spc="-30" b="1">
                <a:latin typeface="Arial"/>
                <a:cs typeface="Arial"/>
              </a:rPr>
              <a:t> </a:t>
            </a:r>
            <a:r>
              <a:rPr dirty="0" sz="2400" spc="-25" b="1">
                <a:latin typeface="Arial"/>
                <a:cs typeface="Arial"/>
              </a:rPr>
              <a:t>hợp </a:t>
            </a:r>
            <a:r>
              <a:rPr dirty="0" sz="2400" spc="-25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(và)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1905000">
              <a:lnSpc>
                <a:spcPct val="100000"/>
              </a:lnSpc>
              <a:spcBef>
                <a:spcPts val="15"/>
              </a:spcBef>
            </a:pPr>
            <a:r>
              <a:rPr dirty="0" sz="2000" spc="-10" i="1">
                <a:latin typeface="Arial"/>
                <a:cs typeface="Arial"/>
              </a:rPr>
              <a:t>Ngoi_trong_lop</a:t>
            </a:r>
            <a:r>
              <a:rPr dirty="0" sz="2000" spc="-10">
                <a:latin typeface="Arial"/>
                <a:cs typeface="Arial"/>
              </a:rPr>
              <a:t>(Hue,K4)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Arial"/>
                <a:cs typeface="Arial"/>
              </a:rPr>
              <a:t>Cham_chi</a:t>
            </a:r>
            <a:r>
              <a:rPr dirty="0" sz="2000" spc="-10">
                <a:latin typeface="Arial"/>
                <a:cs typeface="Arial"/>
              </a:rPr>
              <a:t>(Hue)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1558544" y="5095747"/>
            <a:ext cx="178435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000" spc="-50">
                <a:latin typeface="Symbol"/>
                <a:cs typeface="Symbol"/>
              </a:rPr>
              <a:t>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Symbol"/>
                <a:cs typeface="Symbol"/>
              </a:rPr>
              <a:t></a:t>
            </a:r>
            <a:endParaRPr sz="2000">
              <a:latin typeface="Symbol"/>
              <a:cs typeface="Symbol"/>
            </a:endParaRPr>
          </a:p>
          <a:p>
            <a:pPr marL="12700">
              <a:lnSpc>
                <a:spcPct val="100000"/>
              </a:lnSpc>
            </a:pPr>
            <a:r>
              <a:rPr dirty="0" sz="2000" spc="-50">
                <a:latin typeface="Symbol"/>
                <a:cs typeface="Symbol"/>
              </a:rPr>
              <a:t></a:t>
            </a:r>
            <a:endParaRPr sz="2000">
              <a:latin typeface="Symbol"/>
              <a:cs typeface="Symbol"/>
            </a:endParaRPr>
          </a:p>
        </p:txBody>
      </p:sp>
      <p:grpSp>
        <p:nvGrpSpPr>
          <p:cNvPr id="7" name="object 7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8" name="object 8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0" name="object 10" descr=""/>
          <p:cNvSpPr txBox="1"/>
          <p:nvPr/>
        </p:nvSpPr>
        <p:spPr>
          <a:xfrm>
            <a:off x="2364749" y="5095747"/>
            <a:ext cx="5567680" cy="93980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  <a:tabLst>
                <a:tab pos="3495675" algn="l"/>
              </a:tabLst>
            </a:pPr>
            <a:r>
              <a:rPr dirty="0" sz="2000" spc="-10" i="1">
                <a:latin typeface="Arial"/>
                <a:cs typeface="Arial"/>
              </a:rPr>
              <a:t>Ngoi_trong_lop</a:t>
            </a:r>
            <a:r>
              <a:rPr dirty="0" sz="2000" spc="-10">
                <a:latin typeface="Arial"/>
                <a:cs typeface="Arial"/>
              </a:rPr>
              <a:t>(Cuong,K4)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0">
                <a:latin typeface="Symbol"/>
                <a:cs typeface="Symbol"/>
              </a:rPr>
              <a:t>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 i="1">
                <a:latin typeface="Arial"/>
                <a:cs typeface="Arial"/>
              </a:rPr>
              <a:t>Cham_chi</a:t>
            </a:r>
            <a:r>
              <a:rPr dirty="0" sz="2000" spc="-10">
                <a:latin typeface="Arial"/>
                <a:cs typeface="Arial"/>
              </a:rPr>
              <a:t>(Cuong) </a:t>
            </a:r>
            <a:r>
              <a:rPr dirty="0" sz="2000" spc="-10" i="1">
                <a:latin typeface="Arial"/>
                <a:cs typeface="Arial"/>
              </a:rPr>
              <a:t>Ngoi_trong_lop</a:t>
            </a:r>
            <a:r>
              <a:rPr dirty="0" sz="2000" spc="-10">
                <a:latin typeface="Arial"/>
                <a:cs typeface="Arial"/>
              </a:rPr>
              <a:t>(Tuan,K4)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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Arial"/>
                <a:cs typeface="Arial"/>
              </a:rPr>
              <a:t>Cham_chi</a:t>
            </a:r>
            <a:r>
              <a:rPr dirty="0" sz="2000" spc="-10">
                <a:latin typeface="Arial"/>
                <a:cs typeface="Arial"/>
              </a:rPr>
              <a:t>(Tuan)</a:t>
            </a:r>
            <a:endParaRPr sz="2000">
              <a:latin typeface="Arial"/>
              <a:cs typeface="Arial"/>
            </a:endParaRPr>
          </a:p>
          <a:p>
            <a:pPr marL="125730">
              <a:lnSpc>
                <a:spcPct val="100000"/>
              </a:lnSpc>
            </a:pPr>
            <a:r>
              <a:rPr dirty="0" sz="2000" spc="-5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Lượng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tử</a:t>
            </a:r>
            <a:r>
              <a:rPr dirty="0" u="none" sz="4200" spc="-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5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Tồn</a:t>
            </a:r>
            <a:r>
              <a:rPr dirty="0" u="none" sz="4200" spc="-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tại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459740" y="1323085"/>
            <a:ext cx="8060690" cy="4712335"/>
          </a:xfrm>
          <a:prstGeom prst="rect">
            <a:avLst/>
          </a:prstGeom>
        </p:spPr>
        <p:txBody>
          <a:bodyPr wrap="square" lIns="0" tIns="82550" rIns="0" bIns="0" rtlCol="0" vert="horz">
            <a:spAutoFit/>
          </a:bodyPr>
          <a:lstStyle/>
          <a:p>
            <a:pPr marL="356870" marR="1426210" indent="-268605">
              <a:lnSpc>
                <a:spcPts val="2310"/>
              </a:lnSpc>
              <a:spcBef>
                <a:spcPts val="65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  <a:tab pos="2051685" algn="l"/>
              </a:tabLst>
            </a:pPr>
            <a:r>
              <a:rPr dirty="0" sz="2400">
                <a:latin typeface="Arial"/>
                <a:cs typeface="Arial"/>
              </a:rPr>
              <a:t>Cú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tử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Tồn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(existential 	quantifier):</a:t>
            </a:r>
            <a:r>
              <a:rPr dirty="0" sz="2400">
                <a:latin typeface="Arial"/>
                <a:cs typeface="Arial"/>
              </a:rPr>
              <a:t>	</a:t>
            </a:r>
            <a:r>
              <a:rPr dirty="0" sz="2400">
                <a:latin typeface="Symbol"/>
                <a:cs typeface="Symbol"/>
              </a:rPr>
              <a:t></a:t>
            </a:r>
            <a:r>
              <a:rPr dirty="0" sz="2400">
                <a:latin typeface="Arial"/>
                <a:cs typeface="Arial"/>
              </a:rPr>
              <a:t>&lt;</a:t>
            </a:r>
            <a:r>
              <a:rPr dirty="0" sz="2400" i="1">
                <a:latin typeface="Arial"/>
                <a:cs typeface="Arial"/>
              </a:rPr>
              <a:t>Biến</a:t>
            </a:r>
            <a:r>
              <a:rPr dirty="0" baseline="-20833" sz="2400" i="1">
                <a:latin typeface="Arial"/>
                <a:cs typeface="Arial"/>
              </a:rPr>
              <a:t>1</a:t>
            </a:r>
            <a:r>
              <a:rPr dirty="0" sz="2400">
                <a:latin typeface="Arial"/>
                <a:cs typeface="Arial"/>
              </a:rPr>
              <a:t>,…,</a:t>
            </a:r>
            <a:r>
              <a:rPr dirty="0" sz="2400" i="1">
                <a:latin typeface="Arial"/>
                <a:cs typeface="Arial"/>
              </a:rPr>
              <a:t>Biến</a:t>
            </a:r>
            <a:r>
              <a:rPr dirty="0" baseline="-20833" sz="2400" i="1">
                <a:latin typeface="Arial"/>
                <a:cs typeface="Arial"/>
              </a:rPr>
              <a:t>n</a:t>
            </a:r>
            <a:r>
              <a:rPr dirty="0" sz="2400">
                <a:latin typeface="Arial"/>
                <a:cs typeface="Arial"/>
              </a:rPr>
              <a:t>&gt;:</a:t>
            </a:r>
            <a:r>
              <a:rPr dirty="0" sz="2400" spc="-114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&lt;</a:t>
            </a:r>
            <a:r>
              <a:rPr dirty="0" sz="2400" i="1">
                <a:latin typeface="Arial"/>
                <a:cs typeface="Arial"/>
              </a:rPr>
              <a:t>Mệnh</a:t>
            </a:r>
            <a:r>
              <a:rPr dirty="0" sz="2400" spc="-105" i="1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đề</a:t>
            </a:r>
            <a:r>
              <a:rPr dirty="0" sz="2400" spc="-25">
                <a:latin typeface="Arial"/>
                <a:cs typeface="Arial"/>
              </a:rPr>
              <a:t>&gt;</a:t>
            </a:r>
            <a:endParaRPr sz="2400">
              <a:latin typeface="Arial"/>
              <a:cs typeface="Arial"/>
            </a:endParaRPr>
          </a:p>
          <a:p>
            <a:pPr marL="356870" marR="55880" indent="-268605">
              <a:lnSpc>
                <a:spcPct val="80000"/>
              </a:lnSpc>
              <a:spcBef>
                <a:spcPts val="18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  <a:tab pos="1321435" algn="l"/>
              </a:tabLst>
            </a:pP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1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dụ:</a:t>
            </a:r>
            <a:r>
              <a:rPr dirty="0" sz="2400">
                <a:latin typeface="Arial"/>
                <a:cs typeface="Arial"/>
              </a:rPr>
              <a:t>	Tồn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tại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(có)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viên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đang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ngồi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học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lớp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K4,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sinh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viên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chăm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chỉ:</a:t>
            </a:r>
            <a:endParaRPr sz="2400">
              <a:latin typeface="Arial"/>
              <a:cs typeface="Arial"/>
            </a:endParaRPr>
          </a:p>
          <a:p>
            <a:pPr marL="1879600">
              <a:lnSpc>
                <a:spcPct val="100000"/>
              </a:lnSpc>
              <a:spcBef>
                <a:spcPts val="5"/>
              </a:spcBef>
            </a:pPr>
            <a:r>
              <a:rPr dirty="0" sz="2400">
                <a:latin typeface="Symbol"/>
                <a:cs typeface="Symbol"/>
              </a:rPr>
              <a:t></a:t>
            </a:r>
            <a:r>
              <a:rPr dirty="0" sz="2400">
                <a:latin typeface="Arial"/>
                <a:cs typeface="Arial"/>
              </a:rPr>
              <a:t>x: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Ngoi_trong_lop</a:t>
            </a:r>
            <a:r>
              <a:rPr dirty="0" sz="2400" spc="-10">
                <a:latin typeface="Arial"/>
                <a:cs typeface="Arial"/>
              </a:rPr>
              <a:t>(x,K4)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5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Arial"/>
                <a:cs typeface="Arial"/>
              </a:rPr>
              <a:t>Cham_chi</a:t>
            </a:r>
            <a:r>
              <a:rPr dirty="0" sz="2400" spc="-10">
                <a:latin typeface="Arial"/>
                <a:cs typeface="Arial"/>
              </a:rPr>
              <a:t>(x)</a:t>
            </a:r>
            <a:endParaRPr sz="2400">
              <a:latin typeface="Arial"/>
              <a:cs typeface="Arial"/>
            </a:endParaRPr>
          </a:p>
          <a:p>
            <a:pPr marL="356870" marR="109220" indent="-268605">
              <a:lnSpc>
                <a:spcPct val="79800"/>
              </a:lnSpc>
              <a:spcBef>
                <a:spcPts val="18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</a:tabLst>
            </a:pPr>
            <a:r>
              <a:rPr dirty="0" sz="2400">
                <a:latin typeface="Arial"/>
                <a:cs typeface="Arial"/>
              </a:rPr>
              <a:t>Mệnh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</a:t>
            </a:r>
            <a:r>
              <a:rPr dirty="0" sz="2400" i="1">
                <a:latin typeface="Arial"/>
                <a:cs typeface="Arial"/>
              </a:rPr>
              <a:t>x: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một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</a:t>
            </a:r>
            <a:r>
              <a:rPr dirty="0" sz="2400">
                <a:latin typeface="Arial"/>
                <a:cs typeface="Arial"/>
              </a:rPr>
              <a:t>,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chỉ </a:t>
            </a:r>
            <a:r>
              <a:rPr dirty="0" sz="2400" spc="-25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khi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đúng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một</a:t>
            </a:r>
            <a:r>
              <a:rPr dirty="0" sz="2400" spc="-4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tượng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hình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đó</a:t>
            </a:r>
            <a:endParaRPr sz="2400">
              <a:latin typeface="Arial"/>
              <a:cs typeface="Arial"/>
            </a:endParaRPr>
          </a:p>
          <a:p>
            <a:pPr marL="356870" marR="420370" indent="-268605">
              <a:lnSpc>
                <a:spcPct val="79800"/>
              </a:lnSpc>
              <a:spcBef>
                <a:spcPts val="181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8140" algn="l"/>
              </a:tabLst>
            </a:pPr>
            <a:r>
              <a:rPr dirty="0" sz="2400">
                <a:latin typeface="Arial"/>
                <a:cs typeface="Arial"/>
              </a:rPr>
              <a:t>Tức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là,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mệnh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</a:t>
            </a:r>
            <a:r>
              <a:rPr dirty="0" sz="2400" i="1">
                <a:latin typeface="Arial"/>
                <a:cs typeface="Arial"/>
              </a:rPr>
              <a:t>x:</a:t>
            </a:r>
            <a:r>
              <a:rPr dirty="0" sz="2400" spc="-55" i="1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P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đương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phép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10" b="1">
                <a:latin typeface="Arial"/>
                <a:cs typeface="Arial"/>
              </a:rPr>
              <a:t>tuyển </a:t>
            </a:r>
            <a:r>
              <a:rPr dirty="0" sz="2400" spc="-10" b="1">
                <a:latin typeface="Arial"/>
                <a:cs typeface="Arial"/>
              </a:rPr>
              <a:t>	</a:t>
            </a:r>
            <a:r>
              <a:rPr dirty="0" sz="2400" b="1">
                <a:latin typeface="Arial"/>
                <a:cs typeface="Arial"/>
              </a:rPr>
              <a:t>(hoặc)</a:t>
            </a:r>
            <a:r>
              <a:rPr dirty="0" sz="2400" spc="-55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trường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50" i="1">
                <a:latin typeface="Arial"/>
                <a:cs typeface="Arial"/>
              </a:rPr>
              <a:t>P</a:t>
            </a:r>
            <a:endParaRPr sz="2400">
              <a:latin typeface="Arial"/>
              <a:cs typeface="Arial"/>
            </a:endParaRPr>
          </a:p>
          <a:p>
            <a:pPr marL="1917700">
              <a:lnSpc>
                <a:spcPct val="100000"/>
              </a:lnSpc>
              <a:spcBef>
                <a:spcPts val="15"/>
              </a:spcBef>
            </a:pPr>
            <a:r>
              <a:rPr dirty="0" sz="2000" spc="-10" i="1">
                <a:latin typeface="Arial"/>
                <a:cs typeface="Arial"/>
              </a:rPr>
              <a:t>Ngoi_trong_lop</a:t>
            </a:r>
            <a:r>
              <a:rPr dirty="0" sz="2000" spc="-10">
                <a:latin typeface="Arial"/>
                <a:cs typeface="Arial"/>
              </a:rPr>
              <a:t>(Hue,K4)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20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Arial"/>
                <a:cs typeface="Arial"/>
              </a:rPr>
              <a:t>Cham_chi</a:t>
            </a:r>
            <a:r>
              <a:rPr dirty="0" sz="2000" spc="-10">
                <a:latin typeface="Arial"/>
                <a:cs typeface="Arial"/>
              </a:rPr>
              <a:t>(Hue)</a:t>
            </a:r>
            <a:endParaRPr sz="2000">
              <a:latin typeface="Arial"/>
              <a:cs typeface="Arial"/>
            </a:endParaRPr>
          </a:p>
          <a:p>
            <a:pPr marL="1256030">
              <a:lnSpc>
                <a:spcPct val="100000"/>
              </a:lnSpc>
              <a:tabLst>
                <a:tab pos="1917064" algn="l"/>
              </a:tabLst>
            </a:pPr>
            <a:r>
              <a:rPr dirty="0" sz="2000" spc="-50">
                <a:latin typeface="Symbol"/>
                <a:cs typeface="Symbol"/>
              </a:rPr>
              <a:t>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 i="1">
                <a:latin typeface="Arial"/>
                <a:cs typeface="Arial"/>
              </a:rPr>
              <a:t>Ngoi_trong_lop</a:t>
            </a:r>
            <a:r>
              <a:rPr dirty="0" sz="2000" spc="-10">
                <a:latin typeface="Arial"/>
                <a:cs typeface="Arial"/>
              </a:rPr>
              <a:t>(Cuong,K4)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10">
                <a:latin typeface="Times New Roman"/>
                <a:cs typeface="Times New Roman"/>
              </a:rPr>
              <a:t> </a:t>
            </a:r>
            <a:r>
              <a:rPr dirty="0" sz="2000" spc="-10" i="1">
                <a:latin typeface="Arial"/>
                <a:cs typeface="Arial"/>
              </a:rPr>
              <a:t>Cham_chi</a:t>
            </a:r>
            <a:r>
              <a:rPr dirty="0" sz="2000" spc="-10">
                <a:latin typeface="Arial"/>
                <a:cs typeface="Arial"/>
              </a:rPr>
              <a:t>(Cuong)</a:t>
            </a:r>
            <a:endParaRPr sz="2000">
              <a:latin typeface="Arial"/>
              <a:cs typeface="Arial"/>
            </a:endParaRPr>
          </a:p>
          <a:p>
            <a:pPr marL="1256030">
              <a:lnSpc>
                <a:spcPct val="100000"/>
              </a:lnSpc>
              <a:tabLst>
                <a:tab pos="1917064" algn="l"/>
              </a:tabLst>
            </a:pPr>
            <a:r>
              <a:rPr dirty="0" sz="2000" spc="-50">
                <a:latin typeface="Symbol"/>
                <a:cs typeface="Symbol"/>
              </a:rPr>
              <a:t>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10" i="1">
                <a:latin typeface="Arial"/>
                <a:cs typeface="Arial"/>
              </a:rPr>
              <a:t>Ngoi_trong_lop</a:t>
            </a:r>
            <a:r>
              <a:rPr dirty="0" sz="2000" spc="-10">
                <a:latin typeface="Arial"/>
                <a:cs typeface="Arial"/>
              </a:rPr>
              <a:t>(Tuan,K4)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</a:t>
            </a:r>
            <a:r>
              <a:rPr dirty="0" sz="2000" spc="15">
                <a:latin typeface="Times New Roman"/>
                <a:cs typeface="Times New Roman"/>
              </a:rPr>
              <a:t> </a:t>
            </a:r>
            <a:r>
              <a:rPr dirty="0" sz="2000" spc="-10">
                <a:latin typeface="Arial"/>
                <a:cs typeface="Arial"/>
              </a:rPr>
              <a:t>Cham_chi(Tuan)</a:t>
            </a:r>
            <a:endParaRPr sz="2000">
              <a:latin typeface="Arial"/>
              <a:cs typeface="Arial"/>
            </a:endParaRPr>
          </a:p>
          <a:p>
            <a:pPr marL="1256030">
              <a:lnSpc>
                <a:spcPct val="100000"/>
              </a:lnSpc>
              <a:tabLst>
                <a:tab pos="1967864" algn="l"/>
              </a:tabLst>
            </a:pPr>
            <a:r>
              <a:rPr dirty="0" sz="2000" spc="-50">
                <a:latin typeface="Symbol"/>
                <a:cs typeface="Symbol"/>
              </a:rPr>
              <a:t></a:t>
            </a:r>
            <a:r>
              <a:rPr dirty="0" sz="2000">
                <a:latin typeface="Times New Roman"/>
                <a:cs typeface="Times New Roman"/>
              </a:rPr>
              <a:t>	</a:t>
            </a:r>
            <a:r>
              <a:rPr dirty="0" sz="2000" spc="-50">
                <a:latin typeface="Arial"/>
                <a:cs typeface="Arial"/>
              </a:rPr>
              <a:t>…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0" name="object 10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5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00" b="0">
                <a:solidFill>
                  <a:srgbClr val="006533"/>
                </a:solidFill>
                <a:latin typeface="Times New Roman"/>
                <a:cs typeface="Times New Roman"/>
              </a:rPr>
              <a:t>ặc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10" b="0">
                <a:solidFill>
                  <a:srgbClr val="006533"/>
                </a:solidFill>
                <a:latin typeface="Georgia"/>
                <a:cs typeface="Georgia"/>
              </a:rPr>
              <a:t>đ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iểm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0" b="0">
                <a:solidFill>
                  <a:srgbClr val="006533"/>
                </a:solidFill>
                <a:latin typeface="Times New Roman"/>
                <a:cs typeface="Times New Roman"/>
              </a:rPr>
              <a:t>của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70" b="0">
                <a:solidFill>
                  <a:srgbClr val="006533"/>
                </a:solidFill>
                <a:latin typeface="Times New Roman"/>
                <a:cs typeface="Times New Roman"/>
              </a:rPr>
              <a:t>các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0" b="0">
                <a:solidFill>
                  <a:srgbClr val="006533"/>
                </a:solidFill>
                <a:latin typeface="Times New Roman"/>
                <a:cs typeface="Times New Roman"/>
              </a:rPr>
              <a:t>lượng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từ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0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134302"/>
            <a:ext cx="7253605" cy="1818639"/>
          </a:xfrm>
          <a:prstGeom prst="rect">
            <a:avLst/>
          </a:prstGeom>
        </p:spPr>
        <p:txBody>
          <a:bodyPr wrap="square" lIns="0" tIns="125095" rIns="0" bIns="0" rtlCol="0" vert="horz">
            <a:spAutoFit/>
          </a:bodyPr>
          <a:lstStyle/>
          <a:p>
            <a:pPr marL="281305" indent="-268605">
              <a:lnSpc>
                <a:spcPct val="100000"/>
              </a:lnSpc>
              <a:spcBef>
                <a:spcPts val="98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hoán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vị:</a:t>
            </a:r>
            <a:endParaRPr sz="24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7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Symbol"/>
                <a:cs typeface="Symbol"/>
              </a:rPr>
              <a:t>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</a:t>
            </a:r>
            <a:r>
              <a:rPr dirty="0" sz="2000">
                <a:latin typeface="Arial"/>
                <a:cs typeface="Arial"/>
              </a:rPr>
              <a:t>y)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đương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Symbol"/>
                <a:cs typeface="Symbol"/>
              </a:rPr>
              <a:t>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</a:t>
            </a:r>
            <a:r>
              <a:rPr dirty="0" sz="2000" spc="-25">
                <a:latin typeface="Arial"/>
                <a:cs typeface="Arial"/>
              </a:rPr>
              <a:t>x)</a:t>
            </a:r>
            <a:endParaRPr sz="2000">
              <a:latin typeface="Arial"/>
              <a:cs typeface="Arial"/>
            </a:endParaRPr>
          </a:p>
          <a:p>
            <a:pPr lvl="1" marL="608965" indent="-269875">
              <a:lnSpc>
                <a:spcPct val="100000"/>
              </a:lnSpc>
              <a:spcBef>
                <a:spcPts val="7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08965" algn="l"/>
              </a:tabLst>
            </a:pP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Symbol"/>
                <a:cs typeface="Symbol"/>
              </a:rPr>
              <a:t>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</a:t>
            </a:r>
            <a:r>
              <a:rPr dirty="0" sz="2000">
                <a:latin typeface="Arial"/>
                <a:cs typeface="Arial"/>
              </a:rPr>
              <a:t>y)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là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đương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với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Symbol"/>
                <a:cs typeface="Symbol"/>
              </a:rPr>
              <a:t>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Symbol"/>
                <a:cs typeface="Symbol"/>
              </a:rPr>
              <a:t></a:t>
            </a:r>
            <a:r>
              <a:rPr dirty="0" sz="2000" spc="-25">
                <a:latin typeface="Arial"/>
                <a:cs typeface="Arial"/>
              </a:rPr>
              <a:t>x)</a:t>
            </a:r>
            <a:endParaRPr sz="2000">
              <a:latin typeface="Arial"/>
              <a:cs typeface="Arial"/>
            </a:endParaRPr>
          </a:p>
          <a:p>
            <a:pPr marL="281305" indent="-268605">
              <a:lnSpc>
                <a:spcPct val="100000"/>
              </a:lnSpc>
              <a:spcBef>
                <a:spcPts val="121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305" algn="l"/>
              </a:tabLst>
            </a:pPr>
            <a:r>
              <a:rPr dirty="0" sz="2400">
                <a:latin typeface="Arial"/>
                <a:cs typeface="Arial"/>
              </a:rPr>
              <a:t>Tuy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nhiên,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</a:t>
            </a:r>
            <a:r>
              <a:rPr dirty="0" sz="2400">
                <a:latin typeface="Arial"/>
                <a:cs typeface="Arial"/>
              </a:rPr>
              <a:t>x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y)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không</a:t>
            </a:r>
            <a:r>
              <a:rPr dirty="0" sz="2400" spc="-50" b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đương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y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Symbol"/>
                <a:cs typeface="Symbol"/>
              </a:rPr>
              <a:t></a:t>
            </a:r>
            <a:r>
              <a:rPr dirty="0" sz="2400" spc="-25">
                <a:latin typeface="Arial"/>
                <a:cs typeface="Arial"/>
              </a:rPr>
              <a:t>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2838" y="3020060"/>
            <a:ext cx="7384415" cy="970280"/>
          </a:xfrm>
          <a:prstGeom prst="rect">
            <a:avLst/>
          </a:prstGeom>
        </p:spPr>
        <p:txBody>
          <a:bodyPr wrap="square" lIns="0" tIns="73660" rIns="0" bIns="0" rtlCol="0" vert="horz">
            <a:spAutoFit/>
          </a:bodyPr>
          <a:lstStyle/>
          <a:p>
            <a:pPr marL="281940" marR="5080" indent="-269875">
              <a:lnSpc>
                <a:spcPct val="79800"/>
              </a:lnSpc>
              <a:spcBef>
                <a:spcPts val="58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  <a:tab pos="2150745" algn="l"/>
                <a:tab pos="2374900" algn="l"/>
              </a:tabLst>
            </a:pPr>
            <a:r>
              <a:rPr dirty="0" sz="2000">
                <a:latin typeface="Symbol"/>
                <a:cs typeface="Symbol"/>
              </a:rPr>
              <a:t></a:t>
            </a:r>
            <a:r>
              <a:rPr dirty="0" sz="2000">
                <a:latin typeface="Arial"/>
                <a:cs typeface="Arial"/>
              </a:rPr>
              <a:t>x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</a:t>
            </a:r>
            <a:r>
              <a:rPr dirty="0" sz="2000">
                <a:latin typeface="Arial"/>
                <a:cs typeface="Arial"/>
              </a:rPr>
              <a:t>y: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Yeu(x,y)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	“Trên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thế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giới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tồn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tại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(có)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25">
                <a:latin typeface="Arial"/>
                <a:cs typeface="Arial"/>
              </a:rPr>
              <a:t> mà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đó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yêu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quý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tất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cả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mọi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khác”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72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  <a:tab pos="2376170" algn="l"/>
                <a:tab pos="2600325" algn="l"/>
              </a:tabLst>
            </a:pPr>
            <a:r>
              <a:rPr dirty="0" sz="2000">
                <a:latin typeface="Symbol"/>
                <a:cs typeface="Symbol"/>
              </a:rPr>
              <a:t></a:t>
            </a:r>
            <a:r>
              <a:rPr dirty="0" sz="2000">
                <a:latin typeface="Arial"/>
                <a:cs typeface="Arial"/>
              </a:rPr>
              <a:t>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Symbol"/>
                <a:cs typeface="Symbol"/>
              </a:rPr>
              <a:t></a:t>
            </a:r>
            <a:r>
              <a:rPr dirty="0" sz="2000">
                <a:latin typeface="Arial"/>
                <a:cs typeface="Arial"/>
              </a:rPr>
              <a:t>x: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Loves(x,y)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50">
                <a:latin typeface="Arial"/>
                <a:cs typeface="Arial"/>
              </a:rPr>
              <a:t>-</a:t>
            </a:r>
            <a:r>
              <a:rPr dirty="0" sz="2000">
                <a:latin typeface="Arial"/>
                <a:cs typeface="Arial"/>
              </a:rPr>
              <a:t>	“Trên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thế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giới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này,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mọi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đều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được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ít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535940" y="3774207"/>
            <a:ext cx="7912734" cy="1271905"/>
          </a:xfrm>
          <a:prstGeom prst="rect">
            <a:avLst/>
          </a:prstGeom>
        </p:spPr>
        <p:txBody>
          <a:bodyPr wrap="square" lIns="0" tIns="140970" rIns="0" bIns="0" rtlCol="0" vert="horz">
            <a:spAutoFit/>
          </a:bodyPr>
          <a:lstStyle/>
          <a:p>
            <a:pPr marL="608965">
              <a:lnSpc>
                <a:spcPct val="100000"/>
              </a:lnSpc>
              <a:spcBef>
                <a:spcPts val="1110"/>
              </a:spcBef>
            </a:pPr>
            <a:r>
              <a:rPr dirty="0" sz="2000">
                <a:latin typeface="Arial"/>
                <a:cs typeface="Arial"/>
              </a:rPr>
              <a:t>nhất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một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người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khác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yêu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thích”</a:t>
            </a:r>
            <a:endParaRPr sz="2000">
              <a:latin typeface="Arial"/>
              <a:cs typeface="Arial"/>
            </a:endParaRPr>
          </a:p>
          <a:p>
            <a:pPr marL="280670" marR="5080" indent="-268605">
              <a:lnSpc>
                <a:spcPct val="79800"/>
              </a:lnSpc>
              <a:spcBef>
                <a:spcPts val="180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281940" algn="l"/>
              </a:tabLst>
            </a:pPr>
            <a:r>
              <a:rPr dirty="0" sz="2400">
                <a:latin typeface="Arial"/>
                <a:cs typeface="Arial"/>
              </a:rPr>
              <a:t>Mỗi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logic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</a:t>
            </a:r>
            <a:r>
              <a:rPr dirty="0" sz="2400">
                <a:latin typeface="Symbol"/>
                <a:cs typeface="Symbol"/>
              </a:rPr>
              <a:t>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>
                <a:latin typeface="Arial"/>
                <a:cs typeface="Arial"/>
              </a:rPr>
              <a:t>hoặc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đều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thể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được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diễn </a:t>
            </a:r>
            <a:r>
              <a:rPr dirty="0" sz="2400" spc="-20">
                <a:latin typeface="Arial"/>
                <a:cs typeface="Arial"/>
              </a:rPr>
              <a:t>	</a:t>
            </a:r>
            <a:r>
              <a:rPr dirty="0" sz="2400">
                <a:latin typeface="Arial"/>
                <a:cs typeface="Arial"/>
              </a:rPr>
              <a:t>bằng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lượng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kia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/>
          <p:nvPr/>
        </p:nvSpPr>
        <p:spPr>
          <a:xfrm>
            <a:off x="0" y="489585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862838" y="5022291"/>
            <a:ext cx="7493634" cy="1061720"/>
          </a:xfrm>
          <a:prstGeom prst="rect">
            <a:avLst/>
          </a:prstGeom>
        </p:spPr>
        <p:txBody>
          <a:bodyPr wrap="square" lIns="0" tIns="104139" rIns="0" bIns="0" rtlCol="0" vert="horz">
            <a:spAutoFit/>
          </a:bodyPr>
          <a:lstStyle/>
          <a:p>
            <a:pPr marL="281940" indent="-269240">
              <a:lnSpc>
                <a:spcPct val="100000"/>
              </a:lnSpc>
              <a:spcBef>
                <a:spcPts val="81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  <a:tab pos="2617470" algn="l"/>
                <a:tab pos="5035550" algn="l"/>
              </a:tabLst>
            </a:pP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Symbol"/>
                <a:cs typeface="Symbol"/>
              </a:rPr>
              <a:t></a:t>
            </a:r>
            <a:r>
              <a:rPr dirty="0" sz="2000">
                <a:latin typeface="Arial"/>
                <a:cs typeface="Arial"/>
              </a:rPr>
              <a:t>x: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Thich(x,Kem))</a:t>
            </a:r>
            <a:r>
              <a:rPr dirty="0" sz="2000">
                <a:latin typeface="Arial"/>
                <a:cs typeface="Arial"/>
              </a:rPr>
              <a:t>	là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đương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với</a:t>
            </a:r>
            <a:r>
              <a:rPr dirty="0" sz="2000">
                <a:latin typeface="Arial"/>
                <a:cs typeface="Arial"/>
              </a:rPr>
              <a:t>	(</a:t>
            </a:r>
            <a:r>
              <a:rPr dirty="0" sz="2000">
                <a:latin typeface="Symbol"/>
                <a:cs typeface="Symbol"/>
              </a:rPr>
              <a:t></a:t>
            </a:r>
            <a:r>
              <a:rPr dirty="0" sz="2000">
                <a:latin typeface="Arial"/>
                <a:cs typeface="Arial"/>
              </a:rPr>
              <a:t>x: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10">
                <a:latin typeface="Symbol"/>
                <a:cs typeface="Symbol"/>
              </a:rPr>
              <a:t></a:t>
            </a:r>
            <a:r>
              <a:rPr dirty="0" sz="2000" spc="-10">
                <a:latin typeface="Arial"/>
                <a:cs typeface="Arial"/>
              </a:rPr>
              <a:t>Thich(x,Kem))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ts val="2160"/>
              </a:lnSpc>
              <a:spcBef>
                <a:spcPts val="72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  <a:tab pos="2972435" algn="l"/>
                <a:tab pos="5391150" algn="l"/>
              </a:tabLst>
            </a:pPr>
            <a:r>
              <a:rPr dirty="0" sz="2000">
                <a:latin typeface="Arial"/>
                <a:cs typeface="Arial"/>
              </a:rPr>
              <a:t>(</a:t>
            </a:r>
            <a:r>
              <a:rPr dirty="0" sz="2000">
                <a:latin typeface="Symbol"/>
                <a:cs typeface="Symbol"/>
              </a:rPr>
              <a:t></a:t>
            </a:r>
            <a:r>
              <a:rPr dirty="0" sz="2000">
                <a:latin typeface="Arial"/>
                <a:cs typeface="Arial"/>
              </a:rPr>
              <a:t>x: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Thich(x,BongDa))</a:t>
            </a:r>
            <a:r>
              <a:rPr dirty="0" sz="2000">
                <a:latin typeface="Arial"/>
                <a:cs typeface="Arial"/>
              </a:rPr>
              <a:t>	là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tương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đương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với</a:t>
            </a:r>
            <a:r>
              <a:rPr dirty="0" sz="2000">
                <a:latin typeface="Arial"/>
                <a:cs typeface="Arial"/>
              </a:rPr>
              <a:t>	</a:t>
            </a:r>
            <a:r>
              <a:rPr dirty="0" sz="2000" spc="-10">
                <a:latin typeface="Arial"/>
                <a:cs typeface="Arial"/>
              </a:rPr>
              <a:t>(</a:t>
            </a:r>
            <a:r>
              <a:rPr dirty="0" sz="2000" spc="-10">
                <a:latin typeface="Symbol"/>
                <a:cs typeface="Symbol"/>
              </a:rPr>
              <a:t></a:t>
            </a:r>
            <a:r>
              <a:rPr dirty="0" sz="2000" spc="-10">
                <a:latin typeface="Arial"/>
                <a:cs typeface="Arial"/>
              </a:rPr>
              <a:t>x: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ts val="2160"/>
              </a:lnSpc>
            </a:pPr>
            <a:r>
              <a:rPr dirty="0" sz="2000" spc="-10">
                <a:latin typeface="Symbol"/>
                <a:cs typeface="Symbol"/>
              </a:rPr>
              <a:t></a:t>
            </a:r>
            <a:r>
              <a:rPr dirty="0" sz="2000" spc="-10">
                <a:latin typeface="Arial"/>
                <a:cs typeface="Arial"/>
              </a:rPr>
              <a:t>Thich(x,BongDa))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12" name="object 12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Sử</a:t>
            </a: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dụng</a:t>
            </a:r>
            <a:r>
              <a:rPr dirty="0" u="none" sz="4200" spc="-1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vị</a:t>
            </a:r>
            <a:r>
              <a:rPr dirty="0" u="none" sz="4200" spc="-16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từ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4895850"/>
            <a:ext cx="9144000" cy="1962150"/>
            <a:chOff x="0" y="4895850"/>
            <a:chExt cx="9144000" cy="1962150"/>
          </a:xfrm>
        </p:grpSpPr>
        <p:sp>
          <p:nvSpPr>
            <p:cNvPr id="5" name="object 5" descr=""/>
            <p:cNvSpPr/>
            <p:nvPr/>
          </p:nvSpPr>
          <p:spPr>
            <a:xfrm>
              <a:off x="0" y="4895849"/>
              <a:ext cx="9144000" cy="1962150"/>
            </a:xfrm>
            <a:custGeom>
              <a:avLst/>
              <a:gdLst/>
              <a:ahLst/>
              <a:cxnLst/>
              <a:rect l="l" t="t" r="r" b="b"/>
              <a:pathLst>
                <a:path w="9144000" h="1962150">
                  <a:moveTo>
                    <a:pt x="9144000" y="0"/>
                  </a:moveTo>
                  <a:lnTo>
                    <a:pt x="0" y="0"/>
                  </a:lnTo>
                  <a:lnTo>
                    <a:pt x="0" y="979170"/>
                  </a:lnTo>
                  <a:lnTo>
                    <a:pt x="0" y="1962150"/>
                  </a:lnTo>
                  <a:lnTo>
                    <a:pt x="9144000" y="1962150"/>
                  </a:lnTo>
                  <a:lnTo>
                    <a:pt x="9144000" y="979170"/>
                  </a:lnTo>
                  <a:lnTo>
                    <a:pt x="91440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457200" y="6239255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535940" y="1323086"/>
            <a:ext cx="7764780" cy="46596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2028189">
              <a:lnSpc>
                <a:spcPct val="120000"/>
              </a:lnSpc>
              <a:spcBef>
                <a:spcPts val="100"/>
              </a:spcBef>
            </a:pP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phát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biểu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ngôn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ngữ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tự </a:t>
            </a:r>
            <a:r>
              <a:rPr dirty="0" sz="2400" spc="-10">
                <a:latin typeface="Arial"/>
                <a:cs typeface="Arial"/>
              </a:rPr>
              <a:t>nhiên</a:t>
            </a:r>
            <a:endParaRPr sz="2400">
              <a:latin typeface="Arial"/>
              <a:cs typeface="Arial"/>
            </a:endParaRPr>
          </a:p>
          <a:p>
            <a:pPr marL="355600" marR="22860" indent="-342900">
              <a:lnSpc>
                <a:spcPct val="100000"/>
              </a:lnSpc>
              <a:spcBef>
                <a:spcPts val="12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5600" algn="l"/>
              </a:tabLst>
            </a:pPr>
            <a:r>
              <a:rPr dirty="0" sz="2400">
                <a:latin typeface="Arial"/>
                <a:cs typeface="Arial"/>
              </a:rPr>
              <a:t>“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5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anh/chị/em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>
                <a:latin typeface="Arial"/>
                <a:cs typeface="Arial"/>
              </a:rPr>
              <a:t>”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đương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</a:t>
            </a:r>
            <a:r>
              <a:rPr dirty="0" sz="2400" i="1">
                <a:latin typeface="Arial"/>
                <a:cs typeface="Arial"/>
              </a:rPr>
              <a:t>x</a:t>
            </a:r>
            <a:r>
              <a:rPr dirty="0" sz="2400" spc="-45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y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anh </a:t>
            </a:r>
            <a:r>
              <a:rPr dirty="0" sz="2400">
                <a:latin typeface="Arial"/>
                <a:cs typeface="Arial"/>
              </a:rPr>
              <a:t>em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ruột”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x,y: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Anh_chi_em(x,y)</a:t>
            </a:r>
            <a:r>
              <a:rPr dirty="0" sz="2400" spc="-35" i="1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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Arial"/>
                <a:cs typeface="Arial"/>
              </a:rPr>
              <a:t>Anh_em_ruot(x,y)</a:t>
            </a:r>
            <a:endParaRPr sz="2400">
              <a:latin typeface="Arial"/>
              <a:cs typeface="Arial"/>
            </a:endParaRPr>
          </a:p>
          <a:p>
            <a:pPr marL="354965" marR="5080" indent="-342900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“Mẹ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c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</a:t>
            </a:r>
            <a:r>
              <a:rPr dirty="0" sz="2400">
                <a:latin typeface="Arial"/>
                <a:cs typeface="Arial"/>
              </a:rPr>
              <a:t>”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tương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đương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với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</a:t>
            </a:r>
            <a:r>
              <a:rPr dirty="0" sz="2400" i="1">
                <a:latin typeface="Arial"/>
                <a:cs typeface="Arial"/>
              </a:rPr>
              <a:t>m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phụ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nữ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</a:t>
            </a:r>
            <a:r>
              <a:rPr dirty="0" sz="2400" spc="-40" i="1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là </a:t>
            </a:r>
            <a:r>
              <a:rPr dirty="0" sz="2400">
                <a:latin typeface="Arial"/>
                <a:cs typeface="Arial"/>
              </a:rPr>
              <a:t>bậc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mẹ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 i="1">
                <a:latin typeface="Arial"/>
                <a:cs typeface="Arial"/>
              </a:rPr>
              <a:t>c</a:t>
            </a:r>
            <a:r>
              <a:rPr dirty="0" sz="2400" spc="-25">
                <a:latin typeface="Arial"/>
                <a:cs typeface="Arial"/>
              </a:rPr>
              <a:t>”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m,c:</a:t>
            </a:r>
            <a:r>
              <a:rPr dirty="0" sz="2400" spc="-60">
                <a:latin typeface="Arial"/>
                <a:cs typeface="Arial"/>
              </a:rPr>
              <a:t> </a:t>
            </a:r>
            <a:r>
              <a:rPr dirty="0" sz="2400" i="1">
                <a:latin typeface="Arial"/>
                <a:cs typeface="Arial"/>
              </a:rPr>
              <a:t>Me</a:t>
            </a:r>
            <a:r>
              <a:rPr dirty="0" sz="2400">
                <a:latin typeface="Arial"/>
                <a:cs typeface="Arial"/>
              </a:rPr>
              <a:t>(c)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=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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i="1">
                <a:latin typeface="Arial"/>
                <a:cs typeface="Arial"/>
              </a:rPr>
              <a:t>(Phu_nu</a:t>
            </a:r>
            <a:r>
              <a:rPr dirty="0" sz="2400">
                <a:latin typeface="Arial"/>
                <a:cs typeface="Arial"/>
              </a:rPr>
              <a:t>(m)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</a:t>
            </a:r>
            <a:r>
              <a:rPr dirty="0" sz="2400" spc="15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Arial"/>
                <a:cs typeface="Arial"/>
              </a:rPr>
              <a:t>Cha_me</a:t>
            </a:r>
            <a:r>
              <a:rPr dirty="0" sz="2400" spc="-10">
                <a:latin typeface="Arial"/>
                <a:cs typeface="Arial"/>
              </a:rPr>
              <a:t>(m,c))</a:t>
            </a:r>
            <a:endParaRPr sz="24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179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54965" algn="l"/>
              </a:tabLst>
            </a:pPr>
            <a:r>
              <a:rPr dirty="0" sz="2400">
                <a:latin typeface="Arial"/>
                <a:cs typeface="Arial"/>
              </a:rPr>
              <a:t>Quan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“anh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em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ruột”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có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tính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chất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đối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xứng</a:t>
            </a:r>
            <a:endParaRPr sz="2400">
              <a:latin typeface="Arial"/>
              <a:cs typeface="Arial"/>
            </a:endParaRPr>
          </a:p>
          <a:p>
            <a:pPr marL="356870">
              <a:lnSpc>
                <a:spcPct val="100000"/>
              </a:lnSpc>
              <a:spcBef>
                <a:spcPts val="580"/>
              </a:spcBef>
            </a:pPr>
            <a:r>
              <a:rPr dirty="0" sz="2400">
                <a:latin typeface="Symbol"/>
                <a:cs typeface="Symbol"/>
              </a:rPr>
              <a:t></a:t>
            </a:r>
            <a:r>
              <a:rPr dirty="0" sz="2400">
                <a:latin typeface="Arial"/>
                <a:cs typeface="Arial"/>
              </a:rPr>
              <a:t>x,y: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 spc="-10" i="1">
                <a:latin typeface="Arial"/>
                <a:cs typeface="Arial"/>
              </a:rPr>
              <a:t>Anh_em_ruot</a:t>
            </a:r>
            <a:r>
              <a:rPr dirty="0" sz="2400" spc="-10">
                <a:latin typeface="Arial"/>
                <a:cs typeface="Arial"/>
              </a:rPr>
              <a:t>(x,y)</a:t>
            </a:r>
            <a:r>
              <a:rPr dirty="0" sz="2400" spc="-20">
                <a:latin typeface="Arial"/>
                <a:cs typeface="Arial"/>
              </a:rPr>
              <a:t> </a:t>
            </a:r>
            <a:r>
              <a:rPr dirty="0" sz="2400">
                <a:latin typeface="Symbol"/>
                <a:cs typeface="Symbol"/>
              </a:rPr>
              <a:t></a:t>
            </a:r>
            <a:r>
              <a:rPr dirty="0" sz="2400" spc="20">
                <a:latin typeface="Times New Roman"/>
                <a:cs typeface="Times New Roman"/>
              </a:rPr>
              <a:t> </a:t>
            </a:r>
            <a:r>
              <a:rPr dirty="0" sz="2400" spc="-10" i="1">
                <a:latin typeface="Arial"/>
                <a:cs typeface="Arial"/>
              </a:rPr>
              <a:t>Anh_em_ruot</a:t>
            </a:r>
            <a:r>
              <a:rPr dirty="0" sz="2400" spc="-10">
                <a:latin typeface="Arial"/>
                <a:cs typeface="Arial"/>
              </a:rPr>
              <a:t>(y,x)</a:t>
            </a:r>
            <a:endParaRPr sz="2400">
              <a:latin typeface="Arial"/>
              <a:cs typeface="Arial"/>
            </a:endParaRPr>
          </a:p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185" b="0">
                <a:solidFill>
                  <a:srgbClr val="006533"/>
                </a:solidFill>
                <a:latin typeface="Times New Roman"/>
                <a:cs typeface="Times New Roman"/>
              </a:rPr>
              <a:t>Xây</a:t>
            </a:r>
            <a:r>
              <a:rPr dirty="0" u="none" sz="4200" spc="-8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dựng</a:t>
            </a:r>
            <a:r>
              <a:rPr dirty="0" u="none" sz="4200" spc="-21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cơ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sở</a:t>
            </a:r>
            <a:r>
              <a:rPr dirty="0" u="none" sz="4200" spc="-13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tri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thức</a:t>
            </a:r>
            <a:r>
              <a:rPr dirty="0" u="none" sz="4200" spc="-14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65" b="0">
                <a:solidFill>
                  <a:srgbClr val="006533"/>
                </a:solidFill>
                <a:latin typeface="Times New Roman"/>
                <a:cs typeface="Times New Roman"/>
              </a:rPr>
              <a:t>với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 logic</a:t>
            </a:r>
            <a:r>
              <a:rPr dirty="0" u="none" sz="4200" spc="-135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vị</a:t>
            </a:r>
            <a:r>
              <a:rPr dirty="0" u="none" sz="4200" spc="-14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từ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2937510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35940" y="1243837"/>
            <a:ext cx="8047990" cy="4713605"/>
          </a:xfrm>
          <a:prstGeom prst="rect">
            <a:avLst/>
          </a:prstGeom>
        </p:spPr>
        <p:txBody>
          <a:bodyPr wrap="square" lIns="0" tIns="128270" rIns="0" bIns="0" rtlCol="0" vert="horz">
            <a:spAutoFit/>
          </a:bodyPr>
          <a:lstStyle/>
          <a:p>
            <a:pPr marL="366395" indent="-353695">
              <a:lnSpc>
                <a:spcPct val="100000"/>
              </a:lnSpc>
              <a:spcBef>
                <a:spcPts val="1010"/>
              </a:spcBef>
              <a:buClr>
                <a:srgbClr val="CC9A00"/>
              </a:buClr>
              <a:buSzPct val="64583"/>
              <a:buAutoNum type="arabicPeriod"/>
              <a:tabLst>
                <a:tab pos="366395" algn="l"/>
              </a:tabLst>
            </a:pP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lĩnh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vực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bài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toán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(cần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xây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dựng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cơ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sở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 spc="-10">
                <a:latin typeface="Arial"/>
                <a:cs typeface="Arial"/>
              </a:rPr>
              <a:t>thức)</a:t>
            </a:r>
            <a:endParaRPr sz="2400">
              <a:latin typeface="Arial"/>
              <a:cs typeface="Arial"/>
            </a:endParaRPr>
          </a:p>
          <a:p>
            <a:pPr marL="366395" indent="-353695">
              <a:lnSpc>
                <a:spcPct val="100000"/>
              </a:lnSpc>
              <a:spcBef>
                <a:spcPts val="915"/>
              </a:spcBef>
              <a:buClr>
                <a:srgbClr val="CC9A00"/>
              </a:buClr>
              <a:buSzPct val="64583"/>
              <a:buAutoNum type="arabicPeriod"/>
              <a:tabLst>
                <a:tab pos="366395" algn="l"/>
              </a:tabLst>
            </a:pP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hợp,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thập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liên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quan</a:t>
            </a:r>
            <a:endParaRPr sz="2400">
              <a:latin typeface="Arial"/>
              <a:cs typeface="Arial"/>
            </a:endParaRPr>
          </a:p>
          <a:p>
            <a:pPr marL="366395" marR="66675" indent="-354330">
              <a:lnSpc>
                <a:spcPts val="2590"/>
              </a:lnSpc>
              <a:spcBef>
                <a:spcPts val="1240"/>
              </a:spcBef>
              <a:buClr>
                <a:srgbClr val="CC9A00"/>
              </a:buClr>
              <a:buSzPct val="64583"/>
              <a:buAutoNum type="arabicPeriod"/>
              <a:tabLst>
                <a:tab pos="366395" algn="l"/>
              </a:tabLst>
            </a:pPr>
            <a:r>
              <a:rPr dirty="0" sz="2400">
                <a:latin typeface="Arial"/>
                <a:cs typeface="Arial"/>
              </a:rPr>
              <a:t>Xác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định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tập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hợp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(từ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vựng)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của: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vị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từ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(quan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hệ),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các </a:t>
            </a:r>
            <a:r>
              <a:rPr dirty="0" sz="2400">
                <a:latin typeface="Arial"/>
                <a:cs typeface="Arial"/>
              </a:rPr>
              <a:t>hàm,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5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hằng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số</a:t>
            </a:r>
            <a:endParaRPr sz="2400">
              <a:latin typeface="Arial"/>
              <a:cs typeface="Arial"/>
            </a:endParaRPr>
          </a:p>
          <a:p>
            <a:pPr marL="367030" marR="113664" indent="-354330">
              <a:lnSpc>
                <a:spcPts val="2590"/>
              </a:lnSpc>
              <a:spcBef>
                <a:spcPts val="1200"/>
              </a:spcBef>
              <a:buClr>
                <a:srgbClr val="CC9A00"/>
              </a:buClr>
              <a:buSzPct val="64583"/>
              <a:buAutoNum type="arabicPeriod"/>
              <a:tabLst>
                <a:tab pos="367030" algn="l"/>
              </a:tabLst>
            </a:pPr>
            <a:r>
              <a:rPr dirty="0" sz="2400">
                <a:latin typeface="Arial"/>
                <a:cs typeface="Arial"/>
              </a:rPr>
              <a:t>Mã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hóa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(biểu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thức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tổng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quát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về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lĩnh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vực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bài </a:t>
            </a:r>
            <a:r>
              <a:rPr dirty="0" sz="2400" spc="-20">
                <a:latin typeface="Arial"/>
                <a:cs typeface="Arial"/>
              </a:rPr>
              <a:t>toán</a:t>
            </a:r>
            <a:endParaRPr sz="2400">
              <a:latin typeface="Arial"/>
              <a:cs typeface="Arial"/>
            </a:endParaRPr>
          </a:p>
          <a:p>
            <a:pPr marL="367030" marR="5080" indent="-354330">
              <a:lnSpc>
                <a:spcPts val="2590"/>
              </a:lnSpc>
              <a:spcBef>
                <a:spcPts val="1205"/>
              </a:spcBef>
              <a:buClr>
                <a:srgbClr val="CC9A00"/>
              </a:buClr>
              <a:buSzPct val="64583"/>
              <a:buAutoNum type="arabicPeriod"/>
              <a:tabLst>
                <a:tab pos="367030" algn="l"/>
              </a:tabLst>
            </a:pPr>
            <a:r>
              <a:rPr dirty="0" sz="2400">
                <a:latin typeface="Arial"/>
                <a:cs typeface="Arial"/>
              </a:rPr>
              <a:t>Mã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hóa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(biểu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diễn)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mô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tả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của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ví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dụ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(trường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hợp) </a:t>
            </a:r>
            <a:r>
              <a:rPr dirty="0" sz="2400">
                <a:latin typeface="Arial"/>
                <a:cs typeface="Arial"/>
              </a:rPr>
              <a:t>cụ</a:t>
            </a:r>
            <a:r>
              <a:rPr dirty="0" sz="2400" spc="-25">
                <a:latin typeface="Arial"/>
                <a:cs typeface="Arial"/>
              </a:rPr>
              <a:t> thể</a:t>
            </a:r>
            <a:endParaRPr sz="2400">
              <a:latin typeface="Arial"/>
              <a:cs typeface="Arial"/>
            </a:endParaRPr>
          </a:p>
          <a:p>
            <a:pPr marL="367030" marR="321945" indent="-354330">
              <a:lnSpc>
                <a:spcPts val="2590"/>
              </a:lnSpc>
              <a:spcBef>
                <a:spcPts val="1205"/>
              </a:spcBef>
              <a:buClr>
                <a:srgbClr val="CC9A00"/>
              </a:buClr>
              <a:buSzPct val="64583"/>
              <a:buAutoNum type="arabicPeriod"/>
              <a:tabLst>
                <a:tab pos="367030" algn="l"/>
              </a:tabLst>
            </a:pP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thủ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tục</a:t>
            </a:r>
            <a:r>
              <a:rPr dirty="0" sz="2400" spc="-5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suy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diễn: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đặt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câu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hỏi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(truy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vấn)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và </a:t>
            </a: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các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câu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trả</a:t>
            </a:r>
            <a:r>
              <a:rPr dirty="0" sz="2400" spc="-4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lời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nhận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 spc="-25">
                <a:latin typeface="Arial"/>
                <a:cs typeface="Arial"/>
              </a:rPr>
              <a:t>lại</a:t>
            </a:r>
            <a:endParaRPr sz="2400">
              <a:latin typeface="Arial"/>
              <a:cs typeface="Arial"/>
            </a:endParaRPr>
          </a:p>
          <a:p>
            <a:pPr marL="366395" indent="-353695">
              <a:lnSpc>
                <a:spcPct val="100000"/>
              </a:lnSpc>
              <a:spcBef>
                <a:spcPts val="875"/>
              </a:spcBef>
              <a:buClr>
                <a:srgbClr val="CC9A00"/>
              </a:buClr>
              <a:buSzPct val="64583"/>
              <a:buAutoNum type="arabicPeriod"/>
              <a:tabLst>
                <a:tab pos="366395" algn="l"/>
              </a:tabLst>
            </a:pPr>
            <a:r>
              <a:rPr dirty="0" sz="2400">
                <a:latin typeface="Arial"/>
                <a:cs typeface="Arial"/>
              </a:rPr>
              <a:t>Kiểm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tra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và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sửa</a:t>
            </a:r>
            <a:r>
              <a:rPr dirty="0" sz="2400" spc="-3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lỗi</a:t>
            </a:r>
            <a:r>
              <a:rPr dirty="0" sz="2400" spc="-25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trong</a:t>
            </a:r>
            <a:r>
              <a:rPr dirty="0" sz="2400" spc="-3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cơ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sở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>
                <a:latin typeface="Arial"/>
                <a:cs typeface="Arial"/>
              </a:rPr>
              <a:t>tri</a:t>
            </a:r>
            <a:r>
              <a:rPr dirty="0" sz="2400" spc="-40">
                <a:latin typeface="Arial"/>
                <a:cs typeface="Arial"/>
              </a:rPr>
              <a:t> </a:t>
            </a:r>
            <a:r>
              <a:rPr dirty="0" sz="2400" spc="-20">
                <a:latin typeface="Arial"/>
                <a:cs typeface="Arial"/>
              </a:rPr>
              <a:t>thức</a:t>
            </a:r>
            <a:endParaRPr sz="2400">
              <a:latin typeface="Arial"/>
              <a:cs typeface="Arial"/>
            </a:endParaRPr>
          </a:p>
        </p:txBody>
      </p:sp>
      <p:grpSp>
        <p:nvGrpSpPr>
          <p:cNvPr id="5" name="object 5" descr=""/>
          <p:cNvGrpSpPr/>
          <p:nvPr/>
        </p:nvGrpSpPr>
        <p:grpSpPr>
          <a:xfrm>
            <a:off x="0" y="5875020"/>
            <a:ext cx="9144000" cy="982980"/>
            <a:chOff x="0" y="5875020"/>
            <a:chExt cx="9144000" cy="982980"/>
          </a:xfrm>
        </p:grpSpPr>
        <p:sp>
          <p:nvSpPr>
            <p:cNvPr id="6" name="object 6" descr=""/>
            <p:cNvSpPr/>
            <p:nvPr/>
          </p:nvSpPr>
          <p:spPr>
            <a:xfrm>
              <a:off x="0" y="5875020"/>
              <a:ext cx="9144000" cy="982980"/>
            </a:xfrm>
            <a:custGeom>
              <a:avLst/>
              <a:gdLst/>
              <a:ahLst/>
              <a:cxnLst/>
              <a:rect l="l" t="t" r="r" b="b"/>
              <a:pathLst>
                <a:path w="9144000" h="982979">
                  <a:moveTo>
                    <a:pt x="9144000" y="982980"/>
                  </a:moveTo>
                  <a:lnTo>
                    <a:pt x="9144000" y="0"/>
                  </a:lnTo>
                  <a:lnTo>
                    <a:pt x="0" y="0"/>
                  </a:lnTo>
                  <a:lnTo>
                    <a:pt x="0" y="982980"/>
                  </a:lnTo>
                  <a:lnTo>
                    <a:pt x="9144000" y="9829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457200" y="6239256"/>
              <a:ext cx="8229600" cy="19050"/>
            </a:xfrm>
            <a:custGeom>
              <a:avLst/>
              <a:gdLst/>
              <a:ahLst/>
              <a:cxnLst/>
              <a:rect l="l" t="t" r="r" b="b"/>
              <a:pathLst>
                <a:path w="8229600" h="19050">
                  <a:moveTo>
                    <a:pt x="8229600" y="19050"/>
                  </a:moveTo>
                  <a:lnTo>
                    <a:pt x="8229600" y="0"/>
                  </a:lnTo>
                  <a:lnTo>
                    <a:pt x="0" y="0"/>
                  </a:lnTo>
                  <a:lnTo>
                    <a:pt x="0" y="19050"/>
                  </a:lnTo>
                  <a:lnTo>
                    <a:pt x="8229600" y="19050"/>
                  </a:lnTo>
                  <a:close/>
                </a:path>
              </a:pathLst>
            </a:custGeom>
            <a:solidFill>
              <a:srgbClr val="CC9900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(1)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195833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69">
                <a:moveTo>
                  <a:pt x="9144000" y="979169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6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0540" y="1321218"/>
            <a:ext cx="7751445" cy="766445"/>
          </a:xfrm>
          <a:prstGeom prst="rect">
            <a:avLst/>
          </a:prstGeom>
        </p:spPr>
        <p:txBody>
          <a:bodyPr wrap="square" lIns="0" tIns="50800" rIns="0" bIns="0" rtlCol="0" vert="horz">
            <a:spAutoFit/>
          </a:bodyPr>
          <a:lstStyle/>
          <a:p>
            <a:pPr marL="306705" indent="-268605">
              <a:lnSpc>
                <a:spcPct val="100000"/>
              </a:lnSpc>
              <a:spcBef>
                <a:spcPts val="40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6705" algn="l"/>
              </a:tabLst>
            </a:pPr>
            <a:r>
              <a:rPr dirty="0" sz="24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400" spc="-2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├</a:t>
            </a:r>
            <a:r>
              <a:rPr dirty="0" baseline="-20833" sz="240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baseline="-20833" sz="2400" spc="-7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α</a:t>
            </a:r>
            <a:endParaRPr sz="2400">
              <a:latin typeface="Arial"/>
              <a:cs typeface="Arial"/>
            </a:endParaRPr>
          </a:p>
          <a:p>
            <a:pPr lvl="1" marL="634365" indent="-269875">
              <a:lnSpc>
                <a:spcPct val="100000"/>
              </a:lnSpc>
              <a:spcBef>
                <a:spcPts val="25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α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ra</a:t>
            </a:r>
            <a:r>
              <a:rPr dirty="0" sz="20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bằng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áp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dụng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(suy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62838" y="1909521"/>
            <a:ext cx="5908675" cy="878840"/>
          </a:xfrm>
          <a:prstGeom prst="rect">
            <a:avLst/>
          </a:prstGeom>
        </p:spPr>
        <p:txBody>
          <a:bodyPr wrap="square" lIns="0" tIns="134620" rIns="0" bIns="0" rtlCol="0" vert="horz">
            <a:spAutoFit/>
          </a:bodyPr>
          <a:lstStyle/>
          <a:p>
            <a:pPr marL="281940">
              <a:lnSpc>
                <a:spcPct val="100000"/>
              </a:lnSpc>
              <a:spcBef>
                <a:spcPts val="1060"/>
              </a:spcBef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diễn)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endParaRPr sz="2000">
              <a:latin typeface="Arial"/>
              <a:cs typeface="Arial"/>
            </a:endParaRPr>
          </a:p>
          <a:p>
            <a:pPr marL="281940" indent="-269240">
              <a:lnSpc>
                <a:spcPct val="100000"/>
              </a:lnSpc>
              <a:spcBef>
                <a:spcPts val="96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(Nói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khác)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ra</a:t>
            </a:r>
            <a:r>
              <a:rPr dirty="0" sz="20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α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510540" y="2881684"/>
            <a:ext cx="8031480" cy="264414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306705" indent="-268605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6705" algn="l"/>
              </a:tabLst>
            </a:pP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4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r>
              <a:rPr dirty="0" sz="24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Arial"/>
                <a:cs typeface="Arial"/>
              </a:rPr>
              <a:t>(soundness)</a:t>
            </a:r>
            <a:endParaRPr sz="2400">
              <a:latin typeface="Arial"/>
              <a:cs typeface="Arial"/>
            </a:endParaRPr>
          </a:p>
          <a:p>
            <a:pPr lvl="1" marL="634365" indent="-269875">
              <a:lnSpc>
                <a:spcPts val="228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gọi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000" spc="-2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r>
              <a:rPr dirty="0" sz="2000" spc="-3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(sound)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ts val="2280"/>
              </a:lnSpc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chỉ</a:t>
            </a:r>
            <a:r>
              <a:rPr dirty="0" sz="2000" spc="-4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(entailed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sentences)</a:t>
            </a:r>
            <a:endParaRPr sz="2000">
              <a:latin typeface="Arial"/>
              <a:cs typeface="Arial"/>
            </a:endParaRPr>
          </a:p>
          <a:p>
            <a:pPr lvl="1" marL="634365" marR="210820" indent="-269875">
              <a:lnSpc>
                <a:spcPts val="2160"/>
              </a:lnSpc>
              <a:spcBef>
                <a:spcPts val="123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đắn,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bất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cứ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nào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├</a:t>
            </a:r>
            <a:r>
              <a:rPr dirty="0" baseline="-21367" sz="195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baseline="-21367" sz="1950" spc="-1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α,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cũng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đúng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╞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α</a:t>
            </a:r>
            <a:endParaRPr sz="2000">
              <a:latin typeface="Arial"/>
              <a:cs typeface="Arial"/>
            </a:endParaRPr>
          </a:p>
          <a:p>
            <a:pPr lvl="1" marL="634365" indent="-269875">
              <a:lnSpc>
                <a:spcPts val="2280"/>
              </a:lnSpc>
              <a:spcBef>
                <a:spcPts val="92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α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α</a:t>
            </a:r>
            <a:r>
              <a:rPr dirty="0" sz="2000" spc="-4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trong</a:t>
            </a:r>
            <a:endParaRPr sz="2000">
              <a:latin typeface="Arial"/>
              <a:cs typeface="Arial"/>
            </a:endParaRPr>
          </a:p>
          <a:p>
            <a:pPr marL="634365">
              <a:lnSpc>
                <a:spcPts val="2280"/>
              </a:lnSpc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không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(unsound)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634" y="228981"/>
            <a:ext cx="8229600" cy="838200"/>
          </a:xfrm>
          <a:prstGeom prst="rect"/>
          <a:ln w="19304">
            <a:solidFill>
              <a:srgbClr val="CC9900"/>
            </a:solidFill>
          </a:ln>
        </p:spPr>
        <p:txBody>
          <a:bodyPr wrap="square" lIns="0" tIns="83820" rIns="0" bIns="0" rtlCol="0" vert="horz">
            <a:spAutoFit/>
          </a:bodyPr>
          <a:lstStyle/>
          <a:p>
            <a:pPr marL="167005">
              <a:lnSpc>
                <a:spcPct val="100000"/>
              </a:lnSpc>
              <a:spcBef>
                <a:spcPts val="660"/>
              </a:spcBef>
            </a:pPr>
            <a:r>
              <a:rPr dirty="0" u="none" sz="4200" spc="-265" b="0">
                <a:solidFill>
                  <a:srgbClr val="006533"/>
                </a:solidFill>
                <a:latin typeface="Times New Roman"/>
                <a:cs typeface="Times New Roman"/>
              </a:rPr>
              <a:t>Suy</a:t>
            </a:r>
            <a:r>
              <a:rPr dirty="0" u="none" sz="4200" b="0">
                <a:solidFill>
                  <a:srgbClr val="006533"/>
                </a:solidFill>
                <a:latin typeface="Times New Roman"/>
                <a:cs typeface="Times New Roman"/>
              </a:rPr>
              <a:t> diễn</a:t>
            </a:r>
            <a:r>
              <a:rPr dirty="0" u="none" sz="4200" spc="-2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125" b="0">
                <a:solidFill>
                  <a:srgbClr val="006533"/>
                </a:solidFill>
                <a:latin typeface="Times New Roman"/>
                <a:cs typeface="Times New Roman"/>
              </a:rPr>
              <a:t>logic</a:t>
            </a:r>
            <a:r>
              <a:rPr dirty="0" u="none" sz="4200" spc="-110" b="0">
                <a:solidFill>
                  <a:srgbClr val="006533"/>
                </a:solidFill>
                <a:latin typeface="Times New Roman"/>
                <a:cs typeface="Times New Roman"/>
              </a:rPr>
              <a:t> </a:t>
            </a:r>
            <a:r>
              <a:rPr dirty="0" u="none" sz="4200" spc="-25" b="0">
                <a:solidFill>
                  <a:srgbClr val="006533"/>
                </a:solidFill>
                <a:latin typeface="Times New Roman"/>
                <a:cs typeface="Times New Roman"/>
              </a:rPr>
              <a:t>(2)</a:t>
            </a:r>
            <a:endParaRPr sz="4200">
              <a:latin typeface="Times New Roman"/>
              <a:cs typeface="Times New Roman"/>
            </a:endParaRPr>
          </a:p>
        </p:txBody>
      </p:sp>
      <p:sp>
        <p:nvSpPr>
          <p:cNvPr id="3" name="object 3" descr=""/>
          <p:cNvSpPr/>
          <p:nvPr/>
        </p:nvSpPr>
        <p:spPr>
          <a:xfrm>
            <a:off x="0" y="3916679"/>
            <a:ext cx="9144000" cy="979169"/>
          </a:xfrm>
          <a:custGeom>
            <a:avLst/>
            <a:gdLst/>
            <a:ahLst/>
            <a:cxnLst/>
            <a:rect l="l" t="t" r="r" b="b"/>
            <a:pathLst>
              <a:path w="9144000" h="979170">
                <a:moveTo>
                  <a:pt x="9144000" y="979170"/>
                </a:moveTo>
                <a:lnTo>
                  <a:pt x="9144000" y="0"/>
                </a:lnTo>
                <a:lnTo>
                  <a:pt x="0" y="0"/>
                </a:lnTo>
                <a:lnTo>
                  <a:pt x="0" y="979170"/>
                </a:lnTo>
                <a:lnTo>
                  <a:pt x="9144000" y="97917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510540" y="1211380"/>
            <a:ext cx="8006715" cy="284988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306705" indent="-268605">
              <a:lnSpc>
                <a:spcPct val="100000"/>
              </a:lnSpc>
              <a:spcBef>
                <a:spcPts val="1265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6705" algn="l"/>
              </a:tabLst>
            </a:pP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Tính</a:t>
            </a:r>
            <a:r>
              <a:rPr dirty="0" sz="2400" spc="-5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400" spc="-25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0D0D0D"/>
                </a:solidFill>
                <a:latin typeface="Arial"/>
                <a:cs typeface="Arial"/>
              </a:rPr>
              <a:t>chỉnh</a:t>
            </a:r>
            <a:r>
              <a:rPr dirty="0" sz="24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0D0D0D"/>
                </a:solidFill>
                <a:latin typeface="Arial"/>
                <a:cs typeface="Arial"/>
              </a:rPr>
              <a:t>(completeness)</a:t>
            </a:r>
            <a:endParaRPr sz="2400">
              <a:latin typeface="Arial"/>
              <a:cs typeface="Arial"/>
            </a:endParaRPr>
          </a:p>
          <a:p>
            <a:pPr lvl="1" marL="634365" marR="275590" indent="-269875">
              <a:lnSpc>
                <a:spcPts val="2160"/>
              </a:lnSpc>
              <a:spcBef>
                <a:spcPts val="124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2000" spc="-4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gọi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000" spc="-3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chỉnh</a:t>
            </a:r>
            <a:r>
              <a:rPr dirty="0" sz="20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(complete)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,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nếu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thể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ra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0D0D0D"/>
                </a:solidFill>
                <a:latin typeface="Arial"/>
                <a:cs typeface="Arial"/>
              </a:rPr>
              <a:t>mọi</a:t>
            </a:r>
            <a:r>
              <a:rPr dirty="0" sz="2000" spc="-40" b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mệnh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đề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được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bao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hàm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(entailed sentences)</a:t>
            </a:r>
            <a:endParaRPr sz="2000">
              <a:latin typeface="Arial"/>
              <a:cs typeface="Arial"/>
            </a:endParaRPr>
          </a:p>
          <a:p>
            <a:pPr lvl="1" marL="634365" marR="87630" indent="-269875">
              <a:lnSpc>
                <a:spcPts val="2160"/>
              </a:lnSpc>
              <a:spcBef>
                <a:spcPts val="1200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634365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là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chỉnh,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nếu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bất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cứ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nào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╞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α,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thì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cũng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đúng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đối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KB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├</a:t>
            </a:r>
            <a:r>
              <a:rPr dirty="0" baseline="-21367" sz="1950">
                <a:solidFill>
                  <a:srgbClr val="0D0D0D"/>
                </a:solidFill>
                <a:latin typeface="Arial"/>
                <a:cs typeface="Arial"/>
              </a:rPr>
              <a:t>i</a:t>
            </a:r>
            <a:r>
              <a:rPr dirty="0" baseline="-21367" sz="1950" spc="-7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60">
                <a:solidFill>
                  <a:srgbClr val="0D0D0D"/>
                </a:solidFill>
                <a:latin typeface="Arial"/>
                <a:cs typeface="Arial"/>
              </a:rPr>
              <a:t>α</a:t>
            </a:r>
            <a:endParaRPr sz="2000">
              <a:latin typeface="Arial"/>
              <a:cs typeface="Arial"/>
            </a:endParaRPr>
          </a:p>
          <a:p>
            <a:pPr marL="306705" indent="-268605">
              <a:lnSpc>
                <a:spcPct val="100000"/>
              </a:lnSpc>
              <a:spcBef>
                <a:spcPts val="2070"/>
              </a:spcBef>
              <a:buClr>
                <a:srgbClr val="CC9A00"/>
              </a:buClr>
              <a:buSzPct val="64583"/>
              <a:buFont typeface="Wingdings"/>
              <a:buChar char=""/>
              <a:tabLst>
                <a:tab pos="306705" algn="l"/>
              </a:tabLst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(Trong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phần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tiếp</a:t>
            </a:r>
            <a:r>
              <a:rPr dirty="0" sz="24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theo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của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bài</a:t>
            </a:r>
            <a:r>
              <a:rPr dirty="0" sz="24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giảng)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chúng</a:t>
            </a:r>
            <a:r>
              <a:rPr dirty="0" sz="24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ta</a:t>
            </a:r>
            <a:r>
              <a:rPr dirty="0" sz="2400" spc="-6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sẽ</a:t>
            </a:r>
            <a:r>
              <a:rPr dirty="0" sz="24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xét</a:t>
            </a:r>
            <a:r>
              <a:rPr dirty="0" sz="24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đến</a:t>
            </a:r>
            <a:endParaRPr sz="2400">
              <a:latin typeface="Arial"/>
              <a:cs typeface="Arial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805687" y="3850948"/>
            <a:ext cx="7121525" cy="96774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vị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4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bậc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1</a:t>
            </a:r>
            <a:r>
              <a:rPr dirty="0" sz="2400" spc="-2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(first-</a:t>
            </a:r>
            <a:r>
              <a:rPr dirty="0" sz="2400">
                <a:solidFill>
                  <a:srgbClr val="0D0D0D"/>
                </a:solidFill>
                <a:latin typeface="Arial"/>
                <a:cs typeface="Arial"/>
              </a:rPr>
              <a:t>order</a:t>
            </a:r>
            <a:r>
              <a:rPr dirty="0" sz="24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400" spc="-10">
                <a:solidFill>
                  <a:srgbClr val="0D0D0D"/>
                </a:solidFill>
                <a:latin typeface="Arial"/>
                <a:cs typeface="Arial"/>
              </a:rPr>
              <a:t>logic)</a:t>
            </a:r>
            <a:endParaRPr sz="2400">
              <a:latin typeface="Arial"/>
              <a:cs typeface="Arial"/>
            </a:endParaRPr>
          </a:p>
          <a:p>
            <a:pPr marL="339090" indent="-269240">
              <a:lnSpc>
                <a:spcPct val="100000"/>
              </a:lnSpc>
              <a:spcBef>
                <a:spcPts val="969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33909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Có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khả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năng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(diễn</a:t>
            </a:r>
            <a:r>
              <a:rPr dirty="0" sz="2000" spc="-4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đạt)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hầu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hết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các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phát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biểu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endParaRPr sz="2000">
              <a:latin typeface="Arial"/>
              <a:cs typeface="Arial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862838" y="4915153"/>
            <a:ext cx="7172325" cy="6045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281940" indent="-269240">
              <a:lnSpc>
                <a:spcPts val="2280"/>
              </a:lnSpc>
              <a:spcBef>
                <a:spcPts val="95"/>
              </a:spcBef>
              <a:buClr>
                <a:srgbClr val="3B822F"/>
              </a:buClr>
              <a:buSzPct val="60000"/>
              <a:buFont typeface="Wingdings"/>
              <a:buChar char=""/>
              <a:tabLst>
                <a:tab pos="281940" algn="l"/>
              </a:tabLst>
            </a:pP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Với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logic</a:t>
            </a:r>
            <a:r>
              <a:rPr dirty="0" sz="2000" spc="-2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vị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từ</a:t>
            </a:r>
            <a:r>
              <a:rPr dirty="0" sz="2000" spc="-5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bậc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1,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tồn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tại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một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thủ</a:t>
            </a:r>
            <a:r>
              <a:rPr dirty="0" sz="2000" spc="-4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tục</a:t>
            </a:r>
            <a:r>
              <a:rPr dirty="0" sz="2000" spc="-5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suy</a:t>
            </a:r>
            <a:r>
              <a:rPr dirty="0" sz="2000" spc="-35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>
                <a:solidFill>
                  <a:srgbClr val="0D0D0D"/>
                </a:solidFill>
                <a:latin typeface="Arial"/>
                <a:cs typeface="Arial"/>
              </a:rPr>
              <a:t>diễn</a:t>
            </a:r>
            <a:r>
              <a:rPr dirty="0" sz="2000" spc="-30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đúng</a:t>
            </a:r>
            <a:r>
              <a:rPr dirty="0" sz="2000" spc="-3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đắn</a:t>
            </a:r>
            <a:r>
              <a:rPr dirty="0" sz="2000" spc="-35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25">
                <a:solidFill>
                  <a:srgbClr val="0D0D0D"/>
                </a:solidFill>
                <a:latin typeface="Arial"/>
                <a:cs typeface="Arial"/>
              </a:rPr>
              <a:t>và</a:t>
            </a:r>
            <a:endParaRPr sz="2000">
              <a:latin typeface="Arial"/>
              <a:cs typeface="Arial"/>
            </a:endParaRPr>
          </a:p>
          <a:p>
            <a:pPr marL="281940">
              <a:lnSpc>
                <a:spcPts val="2280"/>
              </a:lnSpc>
            </a:pPr>
            <a:r>
              <a:rPr dirty="0" sz="2000" i="1">
                <a:solidFill>
                  <a:srgbClr val="0D0D0D"/>
                </a:solidFill>
                <a:latin typeface="Arial"/>
                <a:cs typeface="Arial"/>
              </a:rPr>
              <a:t>hoàn</a:t>
            </a:r>
            <a:r>
              <a:rPr dirty="0" sz="2000" spc="-70" i="1">
                <a:solidFill>
                  <a:srgbClr val="0D0D0D"/>
                </a:solidFill>
                <a:latin typeface="Arial"/>
                <a:cs typeface="Arial"/>
              </a:rPr>
              <a:t> </a:t>
            </a:r>
            <a:r>
              <a:rPr dirty="0" sz="2000" spc="-10" i="1">
                <a:solidFill>
                  <a:srgbClr val="0D0D0D"/>
                </a:solidFill>
                <a:latin typeface="Arial"/>
                <a:cs typeface="Arial"/>
              </a:rPr>
              <a:t>chỉnh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457200" y="6239255"/>
            <a:ext cx="8229600" cy="19050"/>
          </a:xfrm>
          <a:custGeom>
            <a:avLst/>
            <a:gdLst/>
            <a:ahLst/>
            <a:cxnLst/>
            <a:rect l="l" t="t" r="r" b="b"/>
            <a:pathLst>
              <a:path w="8229600" h="19050">
                <a:moveTo>
                  <a:pt x="8229600" y="19050"/>
                </a:moveTo>
                <a:lnTo>
                  <a:pt x="8229600" y="0"/>
                </a:lnTo>
                <a:lnTo>
                  <a:pt x="0" y="0"/>
                </a:lnTo>
                <a:lnTo>
                  <a:pt x="0" y="19050"/>
                </a:lnTo>
                <a:lnTo>
                  <a:pt x="8229600" y="19050"/>
                </a:lnTo>
                <a:close/>
              </a:path>
            </a:pathLst>
          </a:custGeom>
          <a:solidFill>
            <a:srgbClr val="CC99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Trí</a:t>
            </a:r>
            <a:r>
              <a:rPr dirty="0" spc="-30"/>
              <a:t> </a:t>
            </a:r>
            <a:r>
              <a:rPr dirty="0"/>
              <a:t>tuệ</a:t>
            </a:r>
            <a:r>
              <a:rPr dirty="0" spc="-10"/>
              <a:t> </a:t>
            </a:r>
            <a:r>
              <a:rPr dirty="0"/>
              <a:t>nhân</a:t>
            </a:r>
            <a:r>
              <a:rPr dirty="0" spc="-10"/>
              <a:t> </a:t>
            </a:r>
            <a:r>
              <a:rPr dirty="0" spc="-25"/>
              <a:t>tạo</a:t>
            </a:r>
          </a:p>
        </p:txBody>
      </p:sp>
      <p:sp>
        <p:nvSpPr>
          <p:cNvPr id="9" name="object 9" descr="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375"/>
              </a:lnSpc>
            </a:pPr>
            <a:fld id="{81D60167-4931-47E6-BA6A-407CBD079E47}" type="slidenum">
              <a:rPr dirty="0" spc="-25"/>
              <a:t>10</a:t>
            </a:fld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quangnn</dc:creator>
  <dc:title>Microsoft PowerPoint - L6-Logic_va_suy_dien.ppt [Compatibility Mode]</dc:title>
  <dcterms:created xsi:type="dcterms:W3CDTF">2024-07-22T11:32:29Z</dcterms:created>
  <dcterms:modified xsi:type="dcterms:W3CDTF">2024-07-22T11:32:29Z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2010-02-05T00:00:00Z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2024-07-22T00:00:00Z</vt:filetime>
  </property>
  <property fmtid="{D5CDD505-2E9C-101B-9397-08002B2CF9AE}" pid="5" name="Producer">
    <vt:lpwstr>3-Heights(TM) PDF Security Shell 4.8.25.2 (http://www.pdf-tools.com)</vt:lpwstr>
  </property>
</Properties>
</file>