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753871"/>
            <a:ext cx="33966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710943"/>
            <a:ext cx="7874000" cy="481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6340" y="6820096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9680" y="6925793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-prolog.org/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38" y="13246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Tuệ</a:t>
            </a:r>
            <a:r>
              <a:rPr dirty="0" sz="5400" spc="-7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70" b="1">
                <a:latin typeface="Tahoma"/>
                <a:cs typeface="Tahoma"/>
              </a:rPr>
              <a:t> </a:t>
            </a:r>
            <a:r>
              <a:rPr dirty="0" sz="5400" spc="-25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981200" y="54010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83305" y="42882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b="1">
                <a:latin typeface="Tahoma"/>
                <a:cs typeface="Tahoma"/>
              </a:rPr>
              <a:t>Nguyễn</a:t>
            </a:r>
            <a:r>
              <a:rPr dirty="0" sz="2000" spc="-4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Nhật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Microsoft Sans Serif"/>
                <a:cs typeface="Microsoft Sans Serif"/>
              </a:rPr>
              <a:t>Năm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học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2009-</a:t>
            </a:r>
            <a:r>
              <a:rPr dirty="0" sz="1600" spc="-20">
                <a:latin typeface="Microsoft Sans Serif"/>
                <a:cs typeface="Microsoft Sans Serif"/>
              </a:rPr>
              <a:t>2010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2080895" algn="l"/>
              </a:tabLst>
            </a:pPr>
            <a:r>
              <a:rPr dirty="0" spc="-25"/>
              <a:t>Prolog</a:t>
            </a:r>
            <a:r>
              <a:rPr dirty="0" spc="-210"/>
              <a:t> </a:t>
            </a:r>
            <a:r>
              <a:rPr dirty="0" spc="-50"/>
              <a:t>–</a:t>
            </a:r>
            <a:r>
              <a:rPr dirty="0"/>
              <a:t>	</a:t>
            </a:r>
            <a:r>
              <a:rPr dirty="0" spc="-20"/>
              <a:t>Chứng</a:t>
            </a:r>
            <a:r>
              <a:rPr dirty="0" spc="-240"/>
              <a:t> </a:t>
            </a:r>
            <a:r>
              <a:rPr dirty="0"/>
              <a:t>minh</a:t>
            </a:r>
            <a:r>
              <a:rPr dirty="0" spc="-215"/>
              <a:t> </a:t>
            </a:r>
            <a:r>
              <a:rPr dirty="0">
                <a:latin typeface="Georgia"/>
                <a:cs typeface="Georgia"/>
              </a:rPr>
              <a:t>đ</a:t>
            </a:r>
            <a:r>
              <a:rPr dirty="0"/>
              <a:t>ịnh</a:t>
            </a:r>
            <a:r>
              <a:rPr dirty="0" spc="-225"/>
              <a:t> </a:t>
            </a:r>
            <a:r>
              <a:rPr dirty="0" spc="-310"/>
              <a:t>lý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01037"/>
            <a:ext cx="7749540" cy="179260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trả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về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giá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trị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Yes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nghĩa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là</a:t>
            </a:r>
            <a:r>
              <a:rPr dirty="0" sz="24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“chứng</a:t>
            </a:r>
            <a:r>
              <a:rPr dirty="0" sz="24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r>
              <a:rPr dirty="0" sz="24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được”</a:t>
            </a:r>
            <a:endParaRPr sz="2400">
              <a:latin typeface="Microsoft Sans Serif"/>
              <a:cs typeface="Microsoft Sans Serif"/>
            </a:endParaRPr>
          </a:p>
          <a:p>
            <a:pPr marL="280670" marR="375285" indent="-268605">
              <a:lnSpc>
                <a:spcPts val="2590"/>
              </a:lnSpc>
              <a:spcBef>
                <a:spcPts val="12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trả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về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giá trị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No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nghĩa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là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“không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thể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chứng 	minh”</a:t>
            </a:r>
            <a:endParaRPr sz="2400">
              <a:latin typeface="Microsoft Sans Serif"/>
              <a:cs typeface="Microsoft Sans Serif"/>
            </a:endParaRPr>
          </a:p>
          <a:p>
            <a:pPr marL="1085215">
              <a:lnSpc>
                <a:spcPct val="100000"/>
              </a:lnSpc>
              <a:spcBef>
                <a:spcPts val="825"/>
              </a:spcBef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stud_DiscretMath(hai).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3311905"/>
            <a:ext cx="7666990" cy="132842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085215">
              <a:lnSpc>
                <a:spcPct val="100000"/>
              </a:lnSpc>
              <a:spcBef>
                <a:spcPts val="1050"/>
              </a:spcBef>
            </a:pPr>
            <a:r>
              <a:rPr dirty="0" sz="2400" spc="-25"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  <a:p>
            <a:pPr marL="280670" marR="5080" indent="-268605">
              <a:lnSpc>
                <a:spcPts val="2590"/>
              </a:lnSpc>
              <a:spcBef>
                <a:spcPts val="12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 i="1">
                <a:latin typeface="Arial"/>
                <a:cs typeface="Arial"/>
              </a:rPr>
              <a:t>Closed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world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assumption</a:t>
            </a:r>
            <a:r>
              <a:rPr dirty="0" sz="2400">
                <a:latin typeface="Microsoft Sans Serif"/>
                <a:cs typeface="Microsoft Sans Serif"/>
              </a:rPr>
              <a:t>: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Chương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biết</a:t>
            </a:r>
            <a:r>
              <a:rPr dirty="0" sz="2400" spc="-25">
                <a:latin typeface="Microsoft Sans Serif"/>
                <a:cs typeface="Microsoft Sans Serif"/>
              </a:rPr>
              <a:t> tất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cả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những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gì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nó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cần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biết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93139" y="4730750"/>
            <a:ext cx="7650480" cy="15259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cấp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giá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trị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biến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cần,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có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hoàn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chỉnh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chứng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minh</a:t>
            </a:r>
            <a:endParaRPr sz="2400">
              <a:latin typeface="Microsoft Sans Serif"/>
              <a:cs typeface="Microsoft Sans Serif"/>
            </a:endParaRPr>
          </a:p>
          <a:p>
            <a:pPr marL="1085215" marR="3028315">
              <a:lnSpc>
                <a:spcPts val="2600"/>
              </a:lnSpc>
              <a:spcBef>
                <a:spcPts val="1145"/>
              </a:spcBef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stud_DiscretMath(X).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=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tuan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Cú</a:t>
            </a:r>
            <a:r>
              <a:rPr dirty="0" spc="-250"/>
              <a:t> </a:t>
            </a:r>
            <a:r>
              <a:rPr dirty="0" spc="-10"/>
              <a:t>pháp:</a:t>
            </a:r>
            <a:r>
              <a:rPr dirty="0" spc="-200"/>
              <a:t> </a:t>
            </a:r>
            <a:r>
              <a:rPr dirty="0" spc="-100"/>
              <a:t>Các</a:t>
            </a:r>
            <a:r>
              <a:rPr dirty="0" spc="-160"/>
              <a:t> </a:t>
            </a:r>
            <a:r>
              <a:rPr dirty="0"/>
              <a:t>cấu</a:t>
            </a:r>
            <a:r>
              <a:rPr dirty="0" spc="-204"/>
              <a:t> </a:t>
            </a:r>
            <a:r>
              <a:rPr dirty="0" spc="-20"/>
              <a:t>trúc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16861"/>
            <a:ext cx="7948930" cy="29603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cấu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trúc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(structure)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gồm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tên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(name)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không, </a:t>
            </a: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một,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hoặc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nhiều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tham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số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(arguments)</a:t>
            </a:r>
            <a:endParaRPr sz="24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8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Bỏ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đi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cặp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dấu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ngoặc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(),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nếu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0D0D0D"/>
                </a:solidFill>
                <a:latin typeface="Microsoft Sans Serif"/>
                <a:cs typeface="Microsoft Sans Serif"/>
              </a:rPr>
              <a:t>như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không có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tham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số</a:t>
            </a:r>
            <a:endParaRPr sz="24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0D0D0D"/>
                </a:solidFill>
                <a:latin typeface="Microsoft Sans Serif"/>
                <a:cs typeface="Microsoft Sans Serif"/>
              </a:rPr>
              <a:t>ví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dụ của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cấu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trúc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1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sunshine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man(socrates)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path(garden,</a:t>
            </a:r>
            <a:r>
              <a:rPr dirty="0" sz="2000" spc="-8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south,</a:t>
            </a:r>
            <a:r>
              <a:rPr dirty="0" sz="2000" spc="-10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sundial)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Cú</a:t>
            </a:r>
            <a:r>
              <a:rPr dirty="0" spc="-165"/>
              <a:t> </a:t>
            </a:r>
            <a:r>
              <a:rPr dirty="0" spc="-10"/>
              <a:t>pháp:</a:t>
            </a:r>
            <a:r>
              <a:rPr dirty="0" spc="-155"/>
              <a:t> </a:t>
            </a:r>
            <a:r>
              <a:rPr dirty="0" spc="-100"/>
              <a:t>Các</a:t>
            </a:r>
            <a:r>
              <a:rPr dirty="0" spc="-155"/>
              <a:t> </a:t>
            </a:r>
            <a:r>
              <a:rPr dirty="0"/>
              <a:t>mệnh</a:t>
            </a:r>
            <a:r>
              <a:rPr dirty="0" spc="-170"/>
              <a:t> </a:t>
            </a:r>
            <a:r>
              <a:rPr dirty="0" spc="-55">
                <a:latin typeface="Georgia"/>
                <a:cs typeface="Georgia"/>
              </a:rPr>
              <a:t>đ</a:t>
            </a:r>
            <a:r>
              <a:rPr dirty="0" spc="-55"/>
              <a:t>ề</a:t>
            </a:r>
            <a:r>
              <a:rPr dirty="0" spc="-155"/>
              <a:t> </a:t>
            </a:r>
            <a:r>
              <a:rPr dirty="0"/>
              <a:t>cơ</a:t>
            </a:r>
            <a:r>
              <a:rPr dirty="0" spc="-160"/>
              <a:t> </a:t>
            </a:r>
            <a:r>
              <a:rPr dirty="0" spc="-25"/>
              <a:t>sở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01037"/>
            <a:ext cx="8008620" cy="360045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cấu trúc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chính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 một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b="1">
                <a:latin typeface="Arial"/>
                <a:cs typeface="Arial"/>
              </a:rPr>
              <a:t>mệnh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đề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cơ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sở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(base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clause)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cơ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sở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biểu diễn một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b="1">
                <a:latin typeface="Arial"/>
                <a:cs typeface="Arial"/>
              </a:rPr>
              <a:t>sự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kiện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(fact)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0D0D0D"/>
                </a:solidFill>
                <a:latin typeface="Microsoft Sans Serif"/>
                <a:cs typeface="Microsoft Sans Serif"/>
              </a:rPr>
              <a:t>ví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dụ của mệnh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0D0D0D"/>
                </a:solidFill>
                <a:latin typeface="Microsoft Sans Serif"/>
                <a:cs typeface="Microsoft Sans Serif"/>
              </a:rPr>
              <a:t>cơ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0D0D0D"/>
                </a:solidFill>
                <a:latin typeface="Microsoft Sans Serif"/>
                <a:cs typeface="Microsoft Sans Serif"/>
              </a:rPr>
              <a:t>sở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1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john.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20">
                <a:latin typeface="Comic Sans MS"/>
                <a:cs typeface="Comic Sans MS"/>
              </a:rPr>
              <a:t>mary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20">
                <a:latin typeface="Comic Sans MS"/>
                <a:cs typeface="Comic Sans MS"/>
              </a:rPr>
              <a:t>bill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loves(john,</a:t>
            </a:r>
            <a:r>
              <a:rPr dirty="0" sz="2000" spc="-12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mary).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loves(mary,</a:t>
            </a:r>
            <a:r>
              <a:rPr dirty="0" sz="2000" spc="-14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bill).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Cú</a:t>
            </a:r>
            <a:r>
              <a:rPr dirty="0" spc="-235"/>
              <a:t> </a:t>
            </a:r>
            <a:r>
              <a:rPr dirty="0" spc="-10"/>
              <a:t>pháp:</a:t>
            </a:r>
            <a:r>
              <a:rPr dirty="0" spc="-204"/>
              <a:t> </a:t>
            </a:r>
            <a:r>
              <a:rPr dirty="0" spc="-80"/>
              <a:t>Biểu</a:t>
            </a:r>
            <a:r>
              <a:rPr dirty="0" spc="-185"/>
              <a:t> </a:t>
            </a:r>
            <a:r>
              <a:rPr dirty="0"/>
              <a:t>diễn</a:t>
            </a:r>
            <a:r>
              <a:rPr dirty="0" spc="-215"/>
              <a:t> </a:t>
            </a:r>
            <a:r>
              <a:rPr dirty="0" spc="-20"/>
              <a:t>luật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68580"/>
            <a:ext cx="7906384" cy="418528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biểu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bao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gồm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ts val="228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cấu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trúc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(biểu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kết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luận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của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luật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20">
                <a:solidFill>
                  <a:srgbClr val="0D0D0D"/>
                </a:solidFill>
                <a:latin typeface="Microsoft Sans Serif"/>
                <a:cs typeface="Microsoft Sans Serif"/>
              </a:rPr>
              <a:t>–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endParaRPr sz="2000">
              <a:latin typeface="Microsoft Sans Serif"/>
              <a:cs typeface="Microsoft Sans Serif"/>
            </a:endParaRPr>
          </a:p>
          <a:p>
            <a:pPr marL="608965">
              <a:lnSpc>
                <a:spcPts val="2280"/>
              </a:lnSpc>
            </a:pP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THEN)</a:t>
            </a:r>
            <a:endParaRPr sz="20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59575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Ký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hiệu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  <a:p>
            <a:pPr lvl="1" marL="608965" marR="28575" indent="-269875">
              <a:lnSpc>
                <a:spcPts val="2160"/>
              </a:lnSpc>
              <a:spcBef>
                <a:spcPts val="12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5201920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000" spc="-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danh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sách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cấu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trúc</a:t>
            </a:r>
            <a:r>
              <a:rPr dirty="0" sz="2000" spc="-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(biểu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giả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thiết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của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luật </a:t>
            </a:r>
            <a:r>
              <a:rPr dirty="0" sz="2000" spc="520">
                <a:solidFill>
                  <a:srgbClr val="0D0D0D"/>
                </a:solidFill>
                <a:latin typeface="Microsoft Sans Serif"/>
                <a:cs typeface="Microsoft Sans Serif"/>
              </a:rPr>
              <a:t>–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IF),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ngăn cách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nhau </a:t>
            </a:r>
            <a:r>
              <a:rPr dirty="0" sz="2000" spc="50">
                <a:solidFill>
                  <a:srgbClr val="0D0D0D"/>
                </a:solidFill>
                <a:latin typeface="Microsoft Sans Serif"/>
                <a:cs typeface="Microsoft Sans Serif"/>
              </a:rPr>
              <a:t>bởi</a:t>
            </a:r>
            <a:r>
              <a:rPr dirty="0" sz="20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dấu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50" b="1">
                <a:solidFill>
                  <a:srgbClr val="0D0D0D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8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0D0D0D"/>
                </a:solidFill>
                <a:latin typeface="Microsoft Sans Serif"/>
                <a:cs typeface="Microsoft Sans Serif"/>
              </a:rPr>
              <a:t>ví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dụ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của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luật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1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mortal(X)</a:t>
            </a:r>
            <a:r>
              <a:rPr dirty="0" sz="2000" spc="-6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:-</a:t>
            </a:r>
            <a:r>
              <a:rPr dirty="0" sz="2000" spc="-6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man(X).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happy(X)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:-</a:t>
            </a:r>
            <a:r>
              <a:rPr dirty="0" sz="2000" spc="-4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healthy(X),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wealthy(X),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wise(X).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1179195" algn="l"/>
              </a:tabLst>
            </a:pPr>
            <a:r>
              <a:rPr dirty="0" sz="2400">
                <a:latin typeface="Microsoft Sans Serif"/>
                <a:cs typeface="Microsoft Sans Serif"/>
              </a:rPr>
              <a:t>Dấu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60" b="1">
                <a:latin typeface="Arial"/>
                <a:cs typeface="Arial"/>
              </a:rPr>
              <a:t>,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50">
                <a:latin typeface="Microsoft Sans Serif"/>
                <a:cs typeface="Microsoft Sans Serif"/>
              </a:rPr>
              <a:t>giữa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cấu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trúc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nghĩa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như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toán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tử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logic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Cú</a:t>
            </a:r>
            <a:r>
              <a:rPr dirty="0" spc="-150"/>
              <a:t> </a:t>
            </a:r>
            <a:r>
              <a:rPr dirty="0" spc="-10"/>
              <a:t>pháp:</a:t>
            </a:r>
            <a:r>
              <a:rPr dirty="0" spc="-135"/>
              <a:t> </a:t>
            </a:r>
            <a:r>
              <a:rPr dirty="0" spc="-105"/>
              <a:t>Các</a:t>
            </a:r>
            <a:r>
              <a:rPr dirty="0" spc="-145"/>
              <a:t> </a:t>
            </a:r>
            <a:r>
              <a:rPr dirty="0"/>
              <a:t>vị</a:t>
            </a:r>
            <a:r>
              <a:rPr dirty="0" spc="-135"/>
              <a:t> </a:t>
            </a:r>
            <a:r>
              <a:rPr dirty="0"/>
              <a:t>từ</a:t>
            </a:r>
            <a:r>
              <a:rPr dirty="0" spc="-145"/>
              <a:t> </a:t>
            </a:r>
            <a:r>
              <a:rPr dirty="0" spc="-10"/>
              <a:t>logic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16861"/>
            <a:ext cx="7571105" cy="26416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400" spc="-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vị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(predicate)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là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tập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0D0D0D"/>
                </a:solidFill>
                <a:latin typeface="Microsoft Sans Serif"/>
                <a:cs typeface="Microsoft Sans Serif"/>
              </a:rPr>
              <a:t>hợp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40">
                <a:solidFill>
                  <a:srgbClr val="0D0D0D"/>
                </a:solidFill>
                <a:latin typeface="Microsoft Sans Serif"/>
                <a:cs typeface="Microsoft Sans Serif"/>
              </a:rPr>
              <a:t>với </a:t>
            </a:r>
            <a:r>
              <a:rPr dirty="0" sz="2400" spc="4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cùng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tên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và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số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(&gt;=1)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tham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số</a:t>
            </a:r>
            <a:endParaRPr sz="2400">
              <a:latin typeface="Microsoft Sans Serif"/>
              <a:cs typeface="Microsoft Sans Serif"/>
            </a:endParaRPr>
          </a:p>
          <a:p>
            <a:pPr marL="280670" marR="1624330" indent="-268605">
              <a:lnSpc>
                <a:spcPts val="3779"/>
              </a:lnSpc>
              <a:spcBef>
                <a:spcPts val="2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1245870" algn="l"/>
                <a:tab pos="1626870" algn="l"/>
                <a:tab pos="5229860" algn="l"/>
              </a:tabLst>
            </a:pPr>
            <a:r>
              <a:rPr dirty="0" sz="2400" spc="50">
                <a:solidFill>
                  <a:srgbClr val="0D0D0D"/>
                </a:solidFill>
                <a:latin typeface="Microsoft Sans Serif"/>
                <a:cs typeface="Microsoft Sans Serif"/>
              </a:rPr>
              <a:t>Ví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dụ: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Các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mệnh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biểu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vị</a:t>
            </a:r>
            <a:r>
              <a:rPr dirty="0" sz="2400" spc="-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5">
                <a:solidFill>
                  <a:srgbClr val="0D0D0D"/>
                </a:solidFill>
                <a:latin typeface="Microsoft Sans Serif"/>
                <a:cs typeface="Microsoft Sans Serif"/>
              </a:rPr>
              <a:t>từ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omic Sans MS"/>
                <a:cs typeface="Comic Sans MS"/>
              </a:rPr>
              <a:t>loves </a:t>
            </a:r>
            <a:r>
              <a:rPr dirty="0" sz="2400" spc="-10">
                <a:latin typeface="Comic Sans MS"/>
                <a:cs typeface="Comic Sans MS"/>
              </a:rPr>
              <a:t>		</a:t>
            </a:r>
            <a:r>
              <a:rPr dirty="0" sz="2400">
                <a:latin typeface="Comic Sans MS"/>
                <a:cs typeface="Comic Sans MS"/>
              </a:rPr>
              <a:t>loves(john,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mary).</a:t>
            </a:r>
            <a:endParaRPr sz="2400">
              <a:latin typeface="Comic Sans MS"/>
              <a:cs typeface="Comic Sans MS"/>
            </a:endParaRPr>
          </a:p>
          <a:p>
            <a:pPr marL="1626870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Comic Sans MS"/>
                <a:cs typeface="Comic Sans MS"/>
              </a:rPr>
              <a:t>loves(mary,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bill).</a:t>
            </a:r>
            <a:endParaRPr sz="2400">
              <a:latin typeface="Comic Sans MS"/>
              <a:cs typeface="Comic Sans MS"/>
            </a:endParaRPr>
          </a:p>
          <a:p>
            <a:pPr marL="1626870">
              <a:lnSpc>
                <a:spcPct val="100000"/>
              </a:lnSpc>
              <a:spcBef>
                <a:spcPts val="919"/>
              </a:spcBef>
            </a:pPr>
            <a:r>
              <a:rPr dirty="0" sz="2400" spc="-10">
                <a:latin typeface="Comic Sans MS"/>
                <a:cs typeface="Comic Sans MS"/>
              </a:rPr>
              <a:t>loves(chuck,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X)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female(X),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rich(X).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2315845" algn="l"/>
              </a:tabLst>
            </a:pPr>
            <a:r>
              <a:rPr dirty="0"/>
              <a:t>Cú</a:t>
            </a:r>
            <a:r>
              <a:rPr dirty="0" spc="-210"/>
              <a:t> </a:t>
            </a:r>
            <a:r>
              <a:rPr dirty="0" spc="-10"/>
              <a:t>pháp:</a:t>
            </a:r>
            <a:r>
              <a:rPr dirty="0"/>
              <a:t>	</a:t>
            </a:r>
            <a:r>
              <a:rPr dirty="0" spc="-25"/>
              <a:t>Chương</a:t>
            </a:r>
            <a:r>
              <a:rPr dirty="0" spc="-225"/>
              <a:t> </a:t>
            </a:r>
            <a:r>
              <a:rPr dirty="0" spc="-10"/>
              <a:t>trình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16861"/>
            <a:ext cx="8067675" cy="234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ts val="2735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chương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trình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(program)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tập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hợp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20">
                <a:latin typeface="Microsoft Sans Serif"/>
                <a:cs typeface="Microsoft Sans Serif"/>
              </a:rPr>
              <a:t> mệnh</a:t>
            </a:r>
            <a:endParaRPr sz="2400">
              <a:latin typeface="Microsoft Sans Serif"/>
              <a:cs typeface="Microsoft Sans Serif"/>
            </a:endParaRPr>
          </a:p>
          <a:p>
            <a:pPr marL="281940">
              <a:lnSpc>
                <a:spcPts val="2735"/>
              </a:lnSpc>
            </a:pPr>
            <a:r>
              <a:rPr dirty="0" sz="2400" spc="-25">
                <a:latin typeface="Microsoft Sans Serif"/>
                <a:cs typeface="Microsoft Sans Serif"/>
              </a:rPr>
              <a:t>đề</a:t>
            </a:r>
            <a:endParaRPr sz="2400">
              <a:latin typeface="Microsoft Sans Serif"/>
              <a:cs typeface="Microsoft Sans Serif"/>
            </a:endParaRPr>
          </a:p>
          <a:p>
            <a:pPr marL="280670" marR="462280" indent="-268605">
              <a:lnSpc>
                <a:spcPts val="2590"/>
              </a:lnSpc>
              <a:spcBef>
                <a:spcPts val="12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 mệnh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trong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thể </a:t>
            </a:r>
            <a:r>
              <a:rPr dirty="0" sz="2400" spc="114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sắp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xếp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theo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bất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kỳ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trật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30">
                <a:solidFill>
                  <a:srgbClr val="0D0D0D"/>
                </a:solidFill>
                <a:latin typeface="Microsoft Sans Serif"/>
                <a:cs typeface="Microsoft Sans Serif"/>
              </a:rPr>
              <a:t>tự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0D0D0D"/>
                </a:solidFill>
                <a:latin typeface="Microsoft Sans Serif"/>
                <a:cs typeface="Microsoft Sans Serif"/>
              </a:rPr>
              <a:t>(thứ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0D0D0D"/>
                </a:solidFill>
                <a:latin typeface="Microsoft Sans Serif"/>
                <a:cs typeface="Microsoft Sans Serif"/>
              </a:rPr>
              <a:t>tự)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nào</a:t>
            </a:r>
            <a:endParaRPr sz="2400">
              <a:latin typeface="Microsoft Sans Serif"/>
              <a:cs typeface="Microsoft Sans Serif"/>
            </a:endParaRPr>
          </a:p>
          <a:p>
            <a:pPr marL="280670" marR="5080" indent="-268605">
              <a:lnSpc>
                <a:spcPts val="259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>
                <a:latin typeface="Microsoft Sans Serif"/>
                <a:cs typeface="Microsoft Sans Serif"/>
              </a:rPr>
              <a:t> dụng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(được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xét </a:t>
            </a:r>
            <a:r>
              <a:rPr dirty="0" sz="2400" spc="-20">
                <a:latin typeface="Microsoft Sans Serif"/>
                <a:cs typeface="Microsoft Sans Serif"/>
              </a:rPr>
              <a:t>đến) </a:t>
            </a:r>
            <a:r>
              <a:rPr dirty="0" sz="2400" spc="-2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đúng trật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tự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chúng trong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chương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trình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2315845" algn="l"/>
              </a:tabLst>
            </a:pPr>
            <a:r>
              <a:rPr dirty="0"/>
              <a:t>Cú</a:t>
            </a:r>
            <a:r>
              <a:rPr dirty="0" spc="-210"/>
              <a:t> </a:t>
            </a:r>
            <a:r>
              <a:rPr dirty="0" spc="-10"/>
              <a:t>pháp:</a:t>
            </a:r>
            <a:r>
              <a:rPr dirty="0"/>
              <a:t>	</a:t>
            </a:r>
            <a:r>
              <a:rPr dirty="0" spc="-100"/>
              <a:t>Các</a:t>
            </a:r>
            <a:r>
              <a:rPr dirty="0" spc="-165"/>
              <a:t> </a:t>
            </a:r>
            <a:r>
              <a:rPr dirty="0"/>
              <a:t>biến</a:t>
            </a:r>
            <a:r>
              <a:rPr dirty="0" spc="-195"/>
              <a:t> </a:t>
            </a:r>
            <a:r>
              <a:rPr dirty="0" spc="-45"/>
              <a:t>và</a:t>
            </a:r>
            <a:r>
              <a:rPr dirty="0" spc="-155"/>
              <a:t> </a:t>
            </a:r>
            <a:r>
              <a:rPr dirty="0" spc="-20"/>
              <a:t>hằng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07402" y="5176403"/>
            <a:ext cx="1354455" cy="42481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4"/>
              </a:spcBef>
              <a:tabLst>
                <a:tab pos="1235710" algn="l"/>
              </a:tabLst>
            </a:pPr>
            <a:r>
              <a:rPr dirty="0" sz="2400" spc="-25">
                <a:latin typeface="Comic Sans MS"/>
                <a:cs typeface="Comic Sans MS"/>
              </a:rPr>
              <a:t>''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 spc="-60">
                <a:latin typeface="Comic Sans MS"/>
                <a:cs typeface="Comic Sans MS"/>
              </a:rPr>
              <a:t>'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139" y="1674072"/>
            <a:ext cx="8025765" cy="391223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biến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bắt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bằng </a:t>
            </a:r>
            <a:r>
              <a:rPr dirty="0" sz="2400" spc="75">
                <a:latin typeface="Microsoft Sans Serif"/>
                <a:cs typeface="Microsoft Sans Serif"/>
              </a:rPr>
              <a:t>chữ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cái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hoặc ký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tự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đặc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biệt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930"/>
              </a:spcBef>
              <a:tabLst>
                <a:tab pos="133604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Vd: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Comic Sans MS"/>
                <a:cs typeface="Comic Sans MS"/>
              </a:rPr>
              <a:t>X,</a:t>
            </a:r>
            <a:r>
              <a:rPr dirty="0" sz="2000" spc="-6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Socrates,</a:t>
            </a:r>
            <a:r>
              <a:rPr dirty="0" sz="2000" spc="-5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_result</a:t>
            </a:r>
            <a:endParaRPr sz="2000">
              <a:latin typeface="Comic Sans MS"/>
              <a:cs typeface="Comic Sans MS"/>
            </a:endParaRPr>
          </a:p>
          <a:p>
            <a:pPr marL="280670" marR="138430" indent="-268605">
              <a:lnSpc>
                <a:spcPts val="2590"/>
              </a:lnSpc>
              <a:spcBef>
                <a:spcPts val="12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hằng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không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bắt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bằng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chữ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hoặc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ký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tự </a:t>
            </a:r>
            <a:r>
              <a:rPr dirty="0" sz="2400" spc="10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đặc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biệt</a:t>
            </a:r>
            <a:endParaRPr sz="2400">
              <a:latin typeface="Microsoft Sans Serif"/>
              <a:cs typeface="Microsoft Sans Serif"/>
            </a:endParaRPr>
          </a:p>
          <a:p>
            <a:pPr marL="814705">
              <a:lnSpc>
                <a:spcPct val="100000"/>
              </a:lnSpc>
              <a:spcBef>
                <a:spcPts val="894"/>
              </a:spcBef>
              <a:tabLst>
                <a:tab pos="1336040" algn="l"/>
              </a:tabLst>
            </a:pP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Vd: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Comic Sans MS"/>
                <a:cs typeface="Comic Sans MS"/>
              </a:rPr>
              <a:t>x,</a:t>
            </a:r>
            <a:r>
              <a:rPr dirty="0" sz="2000" spc="-2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socrates</a:t>
            </a:r>
            <a:endParaRPr sz="2000">
              <a:latin typeface="Comic Sans MS"/>
              <a:cs typeface="Comic Sans MS"/>
            </a:endParaRPr>
          </a:p>
          <a:p>
            <a:pPr marL="280670" marR="128270" indent="-268605">
              <a:lnSpc>
                <a:spcPts val="255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hằng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chứa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ký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tự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đặc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biệt,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hoặc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bắt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với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chữ </a:t>
            </a:r>
            <a:r>
              <a:rPr dirty="0" sz="2400" spc="5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cái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 hoa,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phải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đặt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 trong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cặp ký </a:t>
            </a:r>
            <a:r>
              <a:rPr dirty="0" sz="2400" spc="130">
                <a:latin typeface="Microsoft Sans Serif"/>
                <a:cs typeface="Microsoft Sans Serif"/>
              </a:rPr>
              <a:t>tự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nháy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đơn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''</a:t>
            </a:r>
            <a:endParaRPr sz="2400">
              <a:latin typeface="Comic Sans MS"/>
              <a:cs typeface="Comic Sans MS"/>
            </a:endParaRPr>
          </a:p>
          <a:p>
            <a:pPr marL="814705">
              <a:lnSpc>
                <a:spcPct val="100000"/>
              </a:lnSpc>
              <a:spcBef>
                <a:spcPts val="944"/>
              </a:spcBef>
              <a:tabLst>
                <a:tab pos="1336040" algn="l"/>
              </a:tabLst>
            </a:pP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Vd: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Comic Sans MS"/>
                <a:cs typeface="Comic Sans MS"/>
              </a:rPr>
              <a:t>'C:\\My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Documents\\examples.pl'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894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673608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hiển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thị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ký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tự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nháy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đơn,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phải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dụng:</a:t>
            </a:r>
            <a:r>
              <a:rPr dirty="0" sz="2400">
                <a:latin typeface="Microsoft Sans Serif"/>
                <a:cs typeface="Microsoft Sans Serif"/>
              </a:rPr>
              <a:t>	hoặc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Comic Sans MS"/>
                <a:cs typeface="Comic Sans MS"/>
              </a:rPr>
              <a:t>\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20"/>
              </a:spcBef>
              <a:tabLst>
                <a:tab pos="2315845" algn="l"/>
              </a:tabLst>
            </a:pPr>
            <a:r>
              <a:rPr dirty="0"/>
              <a:t>Cú</a:t>
            </a:r>
            <a:r>
              <a:rPr dirty="0" spc="-204"/>
              <a:t> </a:t>
            </a:r>
            <a:r>
              <a:rPr dirty="0" spc="-10"/>
              <a:t>pháp:</a:t>
            </a:r>
            <a:r>
              <a:rPr dirty="0"/>
              <a:t>	Chú</a:t>
            </a:r>
            <a:r>
              <a:rPr dirty="0" spc="-145"/>
              <a:t> </a:t>
            </a:r>
            <a:r>
              <a:rPr dirty="0" spc="-10"/>
              <a:t>thích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701037"/>
            <a:ext cx="5913120" cy="189357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3769995" algn="l"/>
              </a:tabLst>
            </a:pPr>
            <a:r>
              <a:rPr dirty="0" sz="2400" spc="114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đặt trong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cặp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dấu: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190">
                <a:solidFill>
                  <a:srgbClr val="0D0D0D"/>
                </a:solidFill>
                <a:latin typeface="Microsoft Sans Serif"/>
                <a:cs typeface="Microsoft Sans Serif"/>
              </a:rPr>
              <a:t>/*…*/</a:t>
            </a:r>
            <a:endParaRPr sz="24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Hoặc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đặt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sau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dấu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Microsoft Sans Serif"/>
                <a:cs typeface="Microsoft Sans Serif"/>
              </a:rPr>
              <a:t>%</a:t>
            </a:r>
            <a:endParaRPr sz="24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50">
                <a:solidFill>
                  <a:srgbClr val="0D0D0D"/>
                </a:solidFill>
                <a:latin typeface="Microsoft Sans Serif"/>
                <a:cs typeface="Microsoft Sans Serif"/>
              </a:rPr>
              <a:t>Ví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dụ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parent(x,y). %</a:t>
            </a:r>
            <a:r>
              <a:rPr dirty="0" sz="2000" spc="-2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ự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ki</a:t>
            </a:r>
            <a:r>
              <a:rPr dirty="0" sz="2000">
                <a:latin typeface="Times New Roman"/>
                <a:cs typeface="Times New Roman"/>
              </a:rPr>
              <a:t>ệ</a:t>
            </a:r>
            <a:r>
              <a:rPr dirty="0" sz="2000">
                <a:latin typeface="Comic Sans MS"/>
                <a:cs typeface="Comic Sans MS"/>
              </a:rPr>
              <a:t>n</a:t>
            </a:r>
            <a:r>
              <a:rPr dirty="0" sz="2000" spc="-1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mô</a:t>
            </a:r>
            <a:r>
              <a:rPr dirty="0" sz="2000" spc="-3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ả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x</a:t>
            </a:r>
            <a:r>
              <a:rPr dirty="0" sz="2000" spc="-3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là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cha</a:t>
            </a:r>
            <a:r>
              <a:rPr dirty="0" sz="2000" spc="-3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ẹ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ủ</a:t>
            </a:r>
            <a:r>
              <a:rPr dirty="0" sz="2000">
                <a:latin typeface="Comic Sans MS"/>
                <a:cs typeface="Comic Sans MS"/>
              </a:rPr>
              <a:t>a</a:t>
            </a:r>
            <a:r>
              <a:rPr dirty="0" sz="2000" spc="-25">
                <a:latin typeface="Comic Sans MS"/>
                <a:cs typeface="Comic Sans MS"/>
              </a:rPr>
              <a:t> </a:t>
            </a:r>
            <a:r>
              <a:rPr dirty="0" sz="2000" spc="-50">
                <a:latin typeface="Comic Sans MS"/>
                <a:cs typeface="Comic Sans MS"/>
              </a:rPr>
              <a:t>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2315845" algn="l"/>
              </a:tabLst>
            </a:pPr>
            <a:r>
              <a:rPr dirty="0"/>
              <a:t>Cú</a:t>
            </a:r>
            <a:r>
              <a:rPr dirty="0" spc="-210"/>
              <a:t> </a:t>
            </a:r>
            <a:r>
              <a:rPr dirty="0" spc="-10"/>
              <a:t>pháp:</a:t>
            </a:r>
            <a:r>
              <a:rPr dirty="0"/>
              <a:t>	</a:t>
            </a:r>
            <a:r>
              <a:rPr dirty="0" spc="-100"/>
              <a:t>Các</a:t>
            </a:r>
            <a:r>
              <a:rPr dirty="0" spc="-165"/>
              <a:t> </a:t>
            </a:r>
            <a:r>
              <a:rPr dirty="0" spc="-90"/>
              <a:t>lỗi</a:t>
            </a:r>
            <a:r>
              <a:rPr dirty="0" spc="-140"/>
              <a:t> </a:t>
            </a:r>
            <a:r>
              <a:rPr dirty="0" spc="-120"/>
              <a:t>hay</a:t>
            </a:r>
            <a:r>
              <a:rPr dirty="0" spc="-145"/>
              <a:t> </a:t>
            </a:r>
            <a:r>
              <a:rPr dirty="0" spc="-25"/>
              <a:t>gặp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82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Phân biệt </a:t>
            </a:r>
            <a:r>
              <a:rPr dirty="0" spc="50"/>
              <a:t>giữa</a:t>
            </a:r>
            <a:r>
              <a:rPr dirty="0" spc="15"/>
              <a:t> </a:t>
            </a:r>
            <a:r>
              <a:rPr dirty="0" spc="80"/>
              <a:t>chữ</a:t>
            </a:r>
            <a:r>
              <a:rPr dirty="0" spc="5"/>
              <a:t> </a:t>
            </a:r>
            <a:r>
              <a:rPr dirty="0"/>
              <a:t>hoa</a:t>
            </a:r>
            <a:r>
              <a:rPr dirty="0" spc="5"/>
              <a:t> </a:t>
            </a:r>
            <a:r>
              <a:rPr dirty="0"/>
              <a:t>và </a:t>
            </a:r>
            <a:r>
              <a:rPr dirty="0" spc="75"/>
              <a:t>chữ</a:t>
            </a:r>
            <a:r>
              <a:rPr dirty="0" spc="5"/>
              <a:t> </a:t>
            </a:r>
            <a:r>
              <a:rPr dirty="0" spc="70"/>
              <a:t>thường</a:t>
            </a:r>
            <a:r>
              <a:rPr dirty="0" spc="10"/>
              <a:t> </a:t>
            </a:r>
            <a:r>
              <a:rPr dirty="0"/>
              <a:t>là</a:t>
            </a:r>
            <a:r>
              <a:rPr dirty="0" spc="5"/>
              <a:t> </a:t>
            </a:r>
            <a:r>
              <a:rPr dirty="0"/>
              <a:t>rất</a:t>
            </a:r>
            <a:r>
              <a:rPr dirty="0" spc="-5"/>
              <a:t> </a:t>
            </a:r>
            <a:r>
              <a:rPr dirty="0"/>
              <a:t>quan</a:t>
            </a:r>
            <a:r>
              <a:rPr dirty="0" spc="10"/>
              <a:t> </a:t>
            </a:r>
            <a:r>
              <a:rPr dirty="0" spc="-10"/>
              <a:t>trọng</a:t>
            </a:r>
          </a:p>
          <a:p>
            <a:pPr marL="280670" marR="328295" indent="-268605">
              <a:lnSpc>
                <a:spcPts val="2590"/>
              </a:lnSpc>
              <a:spcBef>
                <a:spcPts val="12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Không</a:t>
            </a:r>
            <a:r>
              <a:rPr dirty="0" spc="-40"/>
              <a:t> </a:t>
            </a:r>
            <a:r>
              <a:rPr dirty="0" spc="110"/>
              <a:t>được</a:t>
            </a:r>
            <a:r>
              <a:rPr dirty="0" spc="-40"/>
              <a:t> </a:t>
            </a:r>
            <a:r>
              <a:rPr dirty="0"/>
              <a:t>có</a:t>
            </a:r>
            <a:r>
              <a:rPr dirty="0" spc="-40"/>
              <a:t> </a:t>
            </a:r>
            <a:r>
              <a:rPr dirty="0"/>
              <a:t>khoảng</a:t>
            </a:r>
            <a:r>
              <a:rPr dirty="0" spc="-20"/>
              <a:t> </a:t>
            </a:r>
            <a:r>
              <a:rPr dirty="0"/>
              <a:t>trắng</a:t>
            </a:r>
            <a:r>
              <a:rPr dirty="0" spc="-35"/>
              <a:t> </a:t>
            </a:r>
            <a:r>
              <a:rPr dirty="0"/>
              <a:t>(space</a:t>
            </a:r>
            <a:r>
              <a:rPr dirty="0" spc="-35"/>
              <a:t> </a:t>
            </a:r>
            <a:r>
              <a:rPr dirty="0"/>
              <a:t>characters)</a:t>
            </a:r>
            <a:r>
              <a:rPr dirty="0" spc="-25"/>
              <a:t> </a:t>
            </a:r>
            <a:r>
              <a:rPr dirty="0" spc="30"/>
              <a:t>giữa </a:t>
            </a:r>
            <a:r>
              <a:rPr dirty="0" spc="30"/>
              <a:t>	</a:t>
            </a:r>
            <a:r>
              <a:rPr dirty="0"/>
              <a:t>tên</a:t>
            </a:r>
            <a:r>
              <a:rPr dirty="0" spc="-20"/>
              <a:t> </a:t>
            </a:r>
            <a:r>
              <a:rPr dirty="0"/>
              <a:t>và</a:t>
            </a:r>
            <a:r>
              <a:rPr dirty="0" spc="-15"/>
              <a:t> </a:t>
            </a:r>
            <a:r>
              <a:rPr dirty="0"/>
              <a:t>danh</a:t>
            </a:r>
            <a:r>
              <a:rPr dirty="0" spc="-5"/>
              <a:t> </a:t>
            </a:r>
            <a:r>
              <a:rPr dirty="0"/>
              <a:t>sách</a:t>
            </a:r>
            <a:r>
              <a:rPr dirty="0" spc="-10"/>
              <a:t> </a:t>
            </a:r>
            <a:r>
              <a:rPr dirty="0"/>
              <a:t>tham</a:t>
            </a:r>
            <a:r>
              <a:rPr dirty="0" spc="-15"/>
              <a:t> </a:t>
            </a:r>
            <a:r>
              <a:rPr dirty="0"/>
              <a:t>số</a:t>
            </a:r>
            <a:r>
              <a:rPr dirty="0" spc="-1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/>
              <a:t>một</a:t>
            </a:r>
            <a:r>
              <a:rPr dirty="0" spc="-15"/>
              <a:t> </a:t>
            </a:r>
            <a:r>
              <a:rPr dirty="0"/>
              <a:t>cấu</a:t>
            </a:r>
            <a:r>
              <a:rPr dirty="0" spc="-10"/>
              <a:t> </a:t>
            </a:r>
            <a:r>
              <a:rPr dirty="0" spc="-20"/>
              <a:t>trúc</a:t>
            </a:r>
          </a:p>
          <a:p>
            <a:pPr lvl="1" marL="608965" indent="-269875">
              <a:lnSpc>
                <a:spcPct val="100000"/>
              </a:lnSpc>
              <a:spcBef>
                <a:spcPts val="9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6663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Biểu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diễn </a:t>
            </a:r>
            <a:r>
              <a:rPr dirty="0" sz="2000" spc="50">
                <a:solidFill>
                  <a:srgbClr val="0D0D0D"/>
                </a:solidFill>
                <a:latin typeface="Microsoft Sans Serif"/>
                <a:cs typeface="Microsoft Sans Serif"/>
              </a:rPr>
              <a:t>hợp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lệ: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Comic Sans MS"/>
                <a:cs typeface="Comic Sans MS"/>
              </a:rPr>
              <a:t>man(socrates).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34283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Biểu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không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0D0D0D"/>
                </a:solidFill>
                <a:latin typeface="Microsoft Sans Serif"/>
                <a:cs typeface="Microsoft Sans Serif"/>
              </a:rPr>
              <a:t>hợp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lệ: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Comic Sans MS"/>
                <a:cs typeface="Comic Sans MS"/>
              </a:rPr>
              <a:t>man</a:t>
            </a:r>
            <a:r>
              <a:rPr dirty="0" sz="2000" spc="-5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(socrates).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Kết</a:t>
            </a:r>
            <a:r>
              <a:rPr dirty="0" spc="-35"/>
              <a:t> </a:t>
            </a:r>
            <a:r>
              <a:rPr dirty="0"/>
              <a:t>thúc</a:t>
            </a:r>
            <a:r>
              <a:rPr dirty="0" spc="-15"/>
              <a:t> </a:t>
            </a:r>
            <a:r>
              <a:rPr dirty="0"/>
              <a:t>của</a:t>
            </a:r>
            <a:r>
              <a:rPr dirty="0" spc="-20"/>
              <a:t> </a:t>
            </a:r>
            <a:r>
              <a:rPr dirty="0"/>
              <a:t>mỗi</a:t>
            </a:r>
            <a:r>
              <a:rPr dirty="0" spc="-10"/>
              <a:t> </a:t>
            </a:r>
            <a:r>
              <a:rPr dirty="0"/>
              <a:t>mệnh</a:t>
            </a:r>
            <a:r>
              <a:rPr dirty="0" spc="-10"/>
              <a:t> </a:t>
            </a:r>
            <a:r>
              <a:rPr dirty="0"/>
              <a:t>đề</a:t>
            </a:r>
            <a:r>
              <a:rPr dirty="0" spc="-20"/>
              <a:t> </a:t>
            </a:r>
            <a:r>
              <a:rPr dirty="0"/>
              <a:t>phải có</a:t>
            </a:r>
            <a:r>
              <a:rPr dirty="0" spc="-25"/>
              <a:t> </a:t>
            </a:r>
            <a:r>
              <a:rPr dirty="0"/>
              <a:t>dấu</a:t>
            </a:r>
            <a:r>
              <a:rPr dirty="0" spc="-10"/>
              <a:t> </a:t>
            </a:r>
            <a:r>
              <a:rPr dirty="0"/>
              <a:t>chấm</a:t>
            </a:r>
            <a:r>
              <a:rPr dirty="0" spc="-15"/>
              <a:t> </a:t>
            </a:r>
            <a:r>
              <a:rPr dirty="0" spc="-25"/>
              <a:t>(.)</a:t>
            </a: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thể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đặt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dấu</a:t>
            </a:r>
            <a:r>
              <a:rPr dirty="0" sz="20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chấm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85">
                <a:solidFill>
                  <a:srgbClr val="0D0D0D"/>
                </a:solidFill>
                <a:latin typeface="Microsoft Sans Serif"/>
                <a:cs typeface="Microsoft Sans Serif"/>
              </a:rPr>
              <a:t>ở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dòng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kế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tiếp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265"/>
              <a:t>Suy</a:t>
            </a:r>
            <a:r>
              <a:rPr dirty="0"/>
              <a:t> diễn</a:t>
            </a:r>
            <a:r>
              <a:rPr dirty="0" spc="-220"/>
              <a:t> </a:t>
            </a:r>
            <a:r>
              <a:rPr dirty="0" spc="-120"/>
              <a:t>lùi</a:t>
            </a:r>
            <a:r>
              <a:rPr dirty="0" spc="-110"/>
              <a:t> </a:t>
            </a:r>
            <a:r>
              <a:rPr dirty="0"/>
              <a:t>trong</a:t>
            </a:r>
            <a:r>
              <a:rPr dirty="0" spc="-120"/>
              <a:t> </a:t>
            </a:r>
            <a:r>
              <a:rPr dirty="0" spc="-10"/>
              <a:t>Prolog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80670" marR="5080" indent="-268605">
              <a:lnSpc>
                <a:spcPct val="109100"/>
              </a:lnSpc>
              <a:spcBef>
                <a:spcPts val="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1001394" algn="l"/>
              </a:tabLst>
            </a:pPr>
            <a:r>
              <a:rPr dirty="0"/>
              <a:t>Giả</a:t>
            </a:r>
            <a:r>
              <a:rPr dirty="0" spc="10"/>
              <a:t> </a:t>
            </a:r>
            <a:r>
              <a:rPr dirty="0" spc="130"/>
              <a:t>sử</a:t>
            </a:r>
            <a:r>
              <a:rPr dirty="0" spc="25"/>
              <a:t> </a:t>
            </a:r>
            <a:r>
              <a:rPr dirty="0"/>
              <a:t>chúng</a:t>
            </a:r>
            <a:r>
              <a:rPr dirty="0" spc="35"/>
              <a:t> </a:t>
            </a:r>
            <a:r>
              <a:rPr dirty="0"/>
              <a:t>ta</a:t>
            </a:r>
            <a:r>
              <a:rPr dirty="0" spc="10"/>
              <a:t> </a:t>
            </a:r>
            <a:r>
              <a:rPr dirty="0"/>
              <a:t>có</a:t>
            </a:r>
            <a:r>
              <a:rPr dirty="0" spc="25"/>
              <a:t> </a:t>
            </a:r>
            <a:r>
              <a:rPr dirty="0" spc="110"/>
              <a:t>cơ</a:t>
            </a:r>
            <a:r>
              <a:rPr dirty="0" spc="20"/>
              <a:t> </a:t>
            </a:r>
            <a:r>
              <a:rPr dirty="0" spc="110"/>
              <a:t>sở</a:t>
            </a:r>
            <a:r>
              <a:rPr dirty="0" spc="20"/>
              <a:t> </a:t>
            </a:r>
            <a:r>
              <a:rPr dirty="0"/>
              <a:t>tri</a:t>
            </a:r>
            <a:r>
              <a:rPr dirty="0" spc="15"/>
              <a:t> </a:t>
            </a:r>
            <a:r>
              <a:rPr dirty="0" spc="60"/>
              <a:t>thức</a:t>
            </a:r>
            <a:r>
              <a:rPr dirty="0" spc="25"/>
              <a:t> </a:t>
            </a:r>
            <a:r>
              <a:rPr dirty="0" spc="55"/>
              <a:t>(chương</a:t>
            </a:r>
            <a:r>
              <a:rPr dirty="0" spc="40"/>
              <a:t> </a:t>
            </a:r>
            <a:r>
              <a:rPr dirty="0"/>
              <a:t>trình</a:t>
            </a:r>
            <a:r>
              <a:rPr dirty="0" spc="20"/>
              <a:t> </a:t>
            </a:r>
            <a:r>
              <a:rPr dirty="0" spc="-10"/>
              <a:t>Prolog): </a:t>
            </a:r>
            <a:r>
              <a:rPr dirty="0" spc="-10"/>
              <a:t>	</a:t>
            </a:r>
            <a:r>
              <a:rPr dirty="0" spc="-10">
                <a:solidFill>
                  <a:srgbClr val="000000"/>
                </a:solidFill>
                <a:latin typeface="Comic Sans MS"/>
                <a:cs typeface="Comic Sans MS"/>
              </a:rPr>
              <a:t>loves(chuck,</a:t>
            </a:r>
            <a:r>
              <a:rPr dirty="0" spc="-4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000000"/>
                </a:solidFill>
                <a:latin typeface="Comic Sans MS"/>
                <a:cs typeface="Comic Sans MS"/>
              </a:rPr>
              <a:t>X)</a:t>
            </a:r>
            <a:r>
              <a:rPr dirty="0" spc="-3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000000"/>
                </a:solidFill>
                <a:latin typeface="Comic Sans MS"/>
                <a:cs typeface="Comic Sans MS"/>
              </a:rPr>
              <a:t>:-</a:t>
            </a:r>
            <a:r>
              <a:rPr dirty="0" spc="-4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000000"/>
                </a:solidFill>
                <a:latin typeface="Comic Sans MS"/>
                <a:cs typeface="Comic Sans MS"/>
              </a:rPr>
              <a:t>female(X),</a:t>
            </a:r>
            <a:r>
              <a:rPr dirty="0" spc="-45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pc="-10">
                <a:solidFill>
                  <a:srgbClr val="000000"/>
                </a:solidFill>
                <a:latin typeface="Comic Sans MS"/>
                <a:cs typeface="Comic Sans MS"/>
              </a:rPr>
              <a:t>rich(X). 	female(jane).</a:t>
            </a:r>
          </a:p>
          <a:p>
            <a:pPr marL="1001394" marR="4902200">
              <a:lnSpc>
                <a:spcPts val="3180"/>
              </a:lnSpc>
              <a:spcBef>
                <a:spcPts val="145"/>
              </a:spcBef>
            </a:pPr>
            <a:r>
              <a:rPr dirty="0" spc="-10">
                <a:solidFill>
                  <a:srgbClr val="000000"/>
                </a:solidFill>
                <a:latin typeface="Comic Sans MS"/>
                <a:cs typeface="Comic Sans MS"/>
              </a:rPr>
              <a:t>female(mary). rich(mary).</a:t>
            </a:r>
          </a:p>
          <a:p>
            <a:pPr marL="281305" indent="-268605">
              <a:lnSpc>
                <a:spcPct val="100000"/>
              </a:lnSpc>
              <a:spcBef>
                <a:spcPts val="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Giả</a:t>
            </a:r>
            <a:r>
              <a:rPr dirty="0" spc="-15"/>
              <a:t> </a:t>
            </a:r>
            <a:r>
              <a:rPr dirty="0" spc="130"/>
              <a:t>sử</a:t>
            </a:r>
            <a:r>
              <a:rPr dirty="0" spc="10"/>
              <a:t> </a:t>
            </a:r>
            <a:r>
              <a:rPr dirty="0" spc="80"/>
              <a:t>người</a:t>
            </a:r>
            <a:r>
              <a:rPr dirty="0" spc="20"/>
              <a:t> </a:t>
            </a:r>
            <a:r>
              <a:rPr dirty="0"/>
              <a:t>dùng</a:t>
            </a:r>
            <a:r>
              <a:rPr dirty="0" spc="15"/>
              <a:t> </a:t>
            </a:r>
            <a:r>
              <a:rPr dirty="0"/>
              <a:t>đặt câu</a:t>
            </a:r>
            <a:r>
              <a:rPr dirty="0" spc="10"/>
              <a:t> </a:t>
            </a:r>
            <a:r>
              <a:rPr dirty="0" spc="-25"/>
              <a:t>hỏi</a:t>
            </a:r>
          </a:p>
          <a:p>
            <a:pPr marL="1001394">
              <a:lnSpc>
                <a:spcPct val="100000"/>
              </a:lnSpc>
              <a:spcBef>
                <a:spcPts val="869"/>
              </a:spcBef>
            </a:pPr>
            <a:r>
              <a:rPr dirty="0" spc="-10">
                <a:solidFill>
                  <a:srgbClr val="000000"/>
                </a:solidFill>
                <a:latin typeface="Comic Sans MS"/>
                <a:cs typeface="Comic Sans MS"/>
              </a:rPr>
              <a:t>loves(chuck,</a:t>
            </a:r>
            <a:r>
              <a:rPr dirty="0" spc="-8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pc="-25">
                <a:solidFill>
                  <a:srgbClr val="000000"/>
                </a:solidFill>
                <a:latin typeface="Comic Sans MS"/>
                <a:cs typeface="Comic Sans MS"/>
              </a:rPr>
              <a:t>X)</a:t>
            </a:r>
          </a:p>
          <a:p>
            <a:pPr marL="281305" indent="-268605">
              <a:lnSpc>
                <a:spcPct val="100000"/>
              </a:lnSpc>
              <a:spcBef>
                <a:spcPts val="9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Quá</a:t>
            </a:r>
            <a:r>
              <a:rPr dirty="0" spc="-30"/>
              <a:t> </a:t>
            </a:r>
            <a:r>
              <a:rPr dirty="0"/>
              <a:t>trình</a:t>
            </a:r>
            <a:r>
              <a:rPr dirty="0" spc="-30"/>
              <a:t> </a:t>
            </a:r>
            <a:r>
              <a:rPr dirty="0"/>
              <a:t>suy</a:t>
            </a:r>
            <a:r>
              <a:rPr dirty="0" spc="-25"/>
              <a:t> </a:t>
            </a:r>
            <a:r>
              <a:rPr dirty="0"/>
              <a:t>diễn</a:t>
            </a:r>
            <a:r>
              <a:rPr dirty="0" spc="-15"/>
              <a:t> </a:t>
            </a:r>
            <a:r>
              <a:rPr dirty="0"/>
              <a:t>lùi</a:t>
            </a:r>
            <a:r>
              <a:rPr dirty="0" spc="-15"/>
              <a:t> </a:t>
            </a:r>
            <a:r>
              <a:rPr dirty="0"/>
              <a:t>(Back</a:t>
            </a:r>
            <a:r>
              <a:rPr dirty="0" spc="-30"/>
              <a:t> </a:t>
            </a:r>
            <a:r>
              <a:rPr dirty="0"/>
              <a:t>chaining)</a:t>
            </a:r>
            <a:r>
              <a:rPr dirty="0" spc="-5"/>
              <a:t> </a:t>
            </a:r>
            <a:r>
              <a:rPr dirty="0"/>
              <a:t>của</a:t>
            </a:r>
            <a:r>
              <a:rPr dirty="0" spc="-25"/>
              <a:t> </a:t>
            </a:r>
            <a:r>
              <a:rPr dirty="0" spc="-10"/>
              <a:t>Prolog:</a:t>
            </a:r>
          </a:p>
          <a:p>
            <a:pPr lvl="1" marL="681990" indent="-325120">
              <a:lnSpc>
                <a:spcPct val="100000"/>
              </a:lnSpc>
              <a:spcBef>
                <a:spcPts val="20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Comic Sans MS"/>
                <a:cs typeface="Comic Sans MS"/>
              </a:rPr>
              <a:t>female(X)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=</a:t>
            </a:r>
            <a:r>
              <a:rPr dirty="0" sz="2000" spc="-5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female(jane),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X</a:t>
            </a:r>
            <a:r>
              <a:rPr dirty="0" sz="2000" spc="-5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=</a:t>
            </a:r>
            <a:r>
              <a:rPr dirty="0" sz="2000" spc="-6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jane.</a:t>
            </a:r>
            <a:endParaRPr sz="2000">
              <a:latin typeface="Comic Sans MS"/>
              <a:cs typeface="Comic Sans MS"/>
            </a:endParaRPr>
          </a:p>
          <a:p>
            <a:pPr marL="731520">
              <a:lnSpc>
                <a:spcPct val="100000"/>
              </a:lnSpc>
              <a:spcBef>
                <a:spcPts val="250"/>
              </a:spcBef>
              <a:tabLst>
                <a:tab pos="2755265" algn="l"/>
              </a:tabLst>
            </a:pPr>
            <a:r>
              <a:rPr dirty="0" sz="2000" spc="-10">
                <a:solidFill>
                  <a:srgbClr val="000000"/>
                </a:solidFill>
                <a:latin typeface="Comic Sans MS"/>
                <a:cs typeface="Comic Sans MS"/>
              </a:rPr>
              <a:t>rich(jane)</a:t>
            </a:r>
            <a:r>
              <a:rPr dirty="0" sz="2000" spc="-10">
                <a:solidFill>
                  <a:srgbClr val="000000"/>
                </a:solidFill>
              </a:rPr>
              <a:t>.</a:t>
            </a:r>
            <a:r>
              <a:rPr dirty="0" sz="2000">
                <a:solidFill>
                  <a:srgbClr val="000000"/>
                </a:solidFill>
              </a:rPr>
              <a:t>	: thất</a:t>
            </a:r>
            <a:r>
              <a:rPr dirty="0" sz="2000" spc="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bại</a:t>
            </a:r>
            <a:r>
              <a:rPr dirty="0" sz="2000" spc="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(không</a:t>
            </a:r>
            <a:r>
              <a:rPr dirty="0" sz="2000" spc="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thể</a:t>
            </a:r>
            <a:r>
              <a:rPr dirty="0" sz="2000" spc="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chứng</a:t>
            </a:r>
            <a:r>
              <a:rPr dirty="0" sz="2000" spc="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minh</a:t>
            </a:r>
            <a:r>
              <a:rPr dirty="0" sz="2000" spc="20">
                <a:solidFill>
                  <a:srgbClr val="000000"/>
                </a:solidFill>
              </a:rPr>
              <a:t> </a:t>
            </a:r>
            <a:r>
              <a:rPr dirty="0" sz="2000" spc="55">
                <a:solidFill>
                  <a:srgbClr val="000000"/>
                </a:solidFill>
              </a:rPr>
              <a:t>được!)</a:t>
            </a:r>
            <a:endParaRPr sz="2000">
              <a:latin typeface="Comic Sans MS"/>
              <a:cs typeface="Comic Sans MS"/>
            </a:endParaRPr>
          </a:p>
          <a:p>
            <a:pPr lvl="1" marL="681990" indent="-325120">
              <a:lnSpc>
                <a:spcPct val="100000"/>
              </a:lnSpc>
              <a:spcBef>
                <a:spcPts val="22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Comic Sans MS"/>
                <a:cs typeface="Comic Sans MS"/>
              </a:rPr>
              <a:t>female(X)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=</a:t>
            </a:r>
            <a:r>
              <a:rPr dirty="0" sz="2000" spc="-5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female(mary),</a:t>
            </a:r>
            <a:r>
              <a:rPr dirty="0" sz="2000" spc="-3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X</a:t>
            </a:r>
            <a:r>
              <a:rPr dirty="0" sz="2000" spc="-5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=</a:t>
            </a:r>
            <a:r>
              <a:rPr dirty="0" sz="2000" spc="-6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mary.</a:t>
            </a:r>
            <a:endParaRPr sz="2000">
              <a:latin typeface="Comic Sans MS"/>
              <a:cs typeface="Comic Sans MS"/>
            </a:endParaRPr>
          </a:p>
          <a:p>
            <a:pPr marL="731520">
              <a:lnSpc>
                <a:spcPct val="100000"/>
              </a:lnSpc>
              <a:spcBef>
                <a:spcPts val="250"/>
              </a:spcBef>
              <a:tabLst>
                <a:tab pos="2755265" algn="l"/>
              </a:tabLst>
            </a:pPr>
            <a:r>
              <a:rPr dirty="0" sz="2000" spc="-10">
                <a:solidFill>
                  <a:srgbClr val="000000"/>
                </a:solidFill>
                <a:latin typeface="Comic Sans MS"/>
                <a:cs typeface="Comic Sans MS"/>
              </a:rPr>
              <a:t>rich(mary)</a:t>
            </a:r>
            <a:r>
              <a:rPr dirty="0" sz="2000" spc="-10">
                <a:solidFill>
                  <a:srgbClr val="000000"/>
                </a:solidFill>
              </a:rPr>
              <a:t>.</a:t>
            </a:r>
            <a:r>
              <a:rPr dirty="0" sz="2000">
                <a:solidFill>
                  <a:srgbClr val="000000"/>
                </a:solidFill>
              </a:rPr>
              <a:t>	:</a:t>
            </a:r>
            <a:r>
              <a:rPr dirty="0" sz="2000" spc="1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thành</a:t>
            </a:r>
            <a:r>
              <a:rPr dirty="0" sz="2000" spc="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công</a:t>
            </a:r>
            <a:r>
              <a:rPr dirty="0" sz="2000" spc="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(chứng</a:t>
            </a:r>
            <a:r>
              <a:rPr dirty="0" sz="2000" spc="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minh</a:t>
            </a:r>
            <a:r>
              <a:rPr dirty="0" sz="2000" spc="30">
                <a:solidFill>
                  <a:srgbClr val="000000"/>
                </a:solidFill>
              </a:rPr>
              <a:t> </a:t>
            </a:r>
            <a:r>
              <a:rPr dirty="0" sz="2000" spc="50">
                <a:solidFill>
                  <a:srgbClr val="000000"/>
                </a:solidFill>
              </a:rPr>
              <a:t>được!)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37513"/>
            <a:ext cx="326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1700" y="1365758"/>
            <a:ext cx="8255000" cy="52603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998219" indent="-26860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Giới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thiệu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Trí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tuệ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nhân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tạo</a:t>
            </a:r>
            <a:endParaRPr sz="24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Tác </a:t>
            </a:r>
            <a:r>
              <a:rPr dirty="0" sz="2400" spc="105">
                <a:latin typeface="Microsoft Sans Serif"/>
                <a:cs typeface="Microsoft Sans Serif"/>
              </a:rPr>
              <a:t>tử</a:t>
            </a:r>
            <a:endParaRPr sz="24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Giải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quyết vấn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đề: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Tìm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kiếm,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Thỏa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mãn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ràng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buộc</a:t>
            </a:r>
            <a:endParaRPr sz="24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Logic</a:t>
            </a:r>
            <a:r>
              <a:rPr dirty="0" sz="24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và</a:t>
            </a:r>
            <a:r>
              <a:rPr dirty="0" sz="24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suy</a:t>
            </a:r>
            <a:r>
              <a:rPr dirty="0" sz="24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00FF"/>
                </a:solidFill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lvl="1" marL="1316355" indent="-26924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70000"/>
              <a:buFont typeface="Wingdings"/>
              <a:buChar char=""/>
              <a:tabLst>
                <a:tab pos="1316355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Lập</a:t>
            </a:r>
            <a:r>
              <a:rPr dirty="0" sz="2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trình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logic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Prolog</a:t>
            </a:r>
            <a:endParaRPr sz="2000">
              <a:latin typeface="Arial"/>
              <a:cs typeface="Arial"/>
            </a:endParaRPr>
          </a:p>
          <a:p>
            <a:pPr marL="1316990" marR="513715" indent="-46990">
              <a:lnSpc>
                <a:spcPct val="100000"/>
              </a:lnSpc>
              <a:spcBef>
                <a:spcPts val="309"/>
              </a:spcBef>
            </a:pPr>
            <a:r>
              <a:rPr dirty="0" sz="1600">
                <a:latin typeface="Microsoft Sans Serif"/>
                <a:cs typeface="Microsoft Sans Serif"/>
              </a:rPr>
              <a:t>(Dựa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trên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bài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giảng csc.villanova.edu/~dmatusze/8310summer2001/index.html/prolog1.ppt)</a:t>
            </a:r>
            <a:endParaRPr sz="16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4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Biểu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diễn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tri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thức</a:t>
            </a:r>
            <a:endParaRPr sz="24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Suy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diễn </a:t>
            </a:r>
            <a:r>
              <a:rPr dirty="0" sz="2400" spc="65">
                <a:latin typeface="Microsoft Sans Serif"/>
                <a:cs typeface="Microsoft Sans Serif"/>
              </a:rPr>
              <a:t>với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thức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 chắc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chắn</a:t>
            </a:r>
            <a:endParaRPr sz="2400">
              <a:latin typeface="Microsoft Sans Serif"/>
              <a:cs typeface="Microsoft Sans Serif"/>
            </a:endParaRPr>
          </a:p>
          <a:p>
            <a:pPr marL="998219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98219" algn="l"/>
              </a:tabLst>
            </a:pPr>
            <a:r>
              <a:rPr dirty="0" sz="2400">
                <a:latin typeface="Microsoft Sans Serif"/>
                <a:cs typeface="Microsoft Sans Serif"/>
              </a:rPr>
              <a:t>Học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máy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729615" algn="l"/>
                <a:tab pos="8241665" algn="l"/>
              </a:tabLst>
            </a:pPr>
            <a:r>
              <a:rPr dirty="0" u="heavy" sz="15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5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Wingdings"/>
                <a:cs typeface="Wingdings"/>
              </a:rPr>
              <a:t></a:t>
            </a:r>
            <a:r>
              <a:rPr dirty="0" u="heavy" sz="1550" spc="75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Lập</a:t>
            </a:r>
            <a:r>
              <a:rPr dirty="0" u="heavy" sz="2400" spc="1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kế</a:t>
            </a:r>
            <a:r>
              <a:rPr dirty="0" u="heavy" sz="2400" spc="1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2400" spc="-2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hoặch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66707" y="69047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64940" y="6743952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05"/>
              <a:t>Các</a:t>
            </a:r>
            <a:r>
              <a:rPr dirty="0" spc="-155"/>
              <a:t> </a:t>
            </a:r>
            <a:r>
              <a:rPr dirty="0" spc="-100"/>
              <a:t>lời</a:t>
            </a:r>
            <a:r>
              <a:rPr dirty="0" spc="-140"/>
              <a:t> </a:t>
            </a:r>
            <a:r>
              <a:rPr dirty="0" spc="-25"/>
              <a:t>gọi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816861"/>
            <a:ext cx="801560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Mỗi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5">
                <a:solidFill>
                  <a:srgbClr val="0D0D0D"/>
                </a:solidFill>
                <a:latin typeface="Microsoft Sans Serif"/>
                <a:cs typeface="Microsoft Sans Serif"/>
              </a:rPr>
              <a:t>lời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 gọi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(call)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trong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trình Prolog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4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 thể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hiện 	bởi: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2415539"/>
            <a:ext cx="9144000" cy="979169"/>
            <a:chOff x="457200" y="2415539"/>
            <a:chExt cx="9144000" cy="979169"/>
          </a:xfrm>
        </p:grpSpPr>
        <p:sp>
          <p:nvSpPr>
            <p:cNvPr id="5" name="object 5" descr="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35808" y="2741675"/>
              <a:ext cx="2844800" cy="653415"/>
            </a:xfrm>
            <a:custGeom>
              <a:avLst/>
              <a:gdLst/>
              <a:ahLst/>
              <a:cxnLst/>
              <a:rect l="l" t="t" r="r" b="b"/>
              <a:pathLst>
                <a:path w="2844800" h="653414">
                  <a:moveTo>
                    <a:pt x="2844546" y="207264"/>
                  </a:moveTo>
                  <a:lnTo>
                    <a:pt x="2819628" y="192354"/>
                  </a:lnTo>
                  <a:lnTo>
                    <a:pt x="2819628" y="207264"/>
                  </a:lnTo>
                  <a:lnTo>
                    <a:pt x="2637282" y="316407"/>
                  </a:lnTo>
                  <a:lnTo>
                    <a:pt x="2637282" y="261366"/>
                  </a:lnTo>
                  <a:lnTo>
                    <a:pt x="2076450" y="261366"/>
                  </a:lnTo>
                  <a:lnTo>
                    <a:pt x="2076450" y="153162"/>
                  </a:lnTo>
                  <a:lnTo>
                    <a:pt x="2624328" y="153162"/>
                  </a:lnTo>
                  <a:lnTo>
                    <a:pt x="2631186" y="153162"/>
                  </a:lnTo>
                  <a:lnTo>
                    <a:pt x="2637282" y="153162"/>
                  </a:lnTo>
                  <a:lnTo>
                    <a:pt x="2637282" y="98132"/>
                  </a:lnTo>
                  <a:lnTo>
                    <a:pt x="2819628" y="207264"/>
                  </a:lnTo>
                  <a:lnTo>
                    <a:pt x="2819628" y="192354"/>
                  </a:lnTo>
                  <a:lnTo>
                    <a:pt x="2624328" y="75438"/>
                  </a:lnTo>
                  <a:lnTo>
                    <a:pt x="2624328" y="140208"/>
                  </a:lnTo>
                  <a:lnTo>
                    <a:pt x="2076437" y="140208"/>
                  </a:lnTo>
                  <a:lnTo>
                    <a:pt x="2076437" y="0"/>
                  </a:lnTo>
                  <a:lnTo>
                    <a:pt x="768083" y="0"/>
                  </a:lnTo>
                  <a:lnTo>
                    <a:pt x="768083" y="195859"/>
                  </a:lnTo>
                  <a:lnTo>
                    <a:pt x="762228" y="192366"/>
                  </a:lnTo>
                  <a:lnTo>
                    <a:pt x="762228" y="207264"/>
                  </a:lnTo>
                  <a:lnTo>
                    <a:pt x="579882" y="316407"/>
                  </a:lnTo>
                  <a:lnTo>
                    <a:pt x="579882" y="261366"/>
                  </a:lnTo>
                  <a:lnTo>
                    <a:pt x="19050" y="261366"/>
                  </a:lnTo>
                  <a:lnTo>
                    <a:pt x="19050" y="153162"/>
                  </a:lnTo>
                  <a:lnTo>
                    <a:pt x="566928" y="153162"/>
                  </a:lnTo>
                  <a:lnTo>
                    <a:pt x="573786" y="153162"/>
                  </a:lnTo>
                  <a:lnTo>
                    <a:pt x="579882" y="153162"/>
                  </a:lnTo>
                  <a:lnTo>
                    <a:pt x="579882" y="98132"/>
                  </a:lnTo>
                  <a:lnTo>
                    <a:pt x="762228" y="207264"/>
                  </a:lnTo>
                  <a:lnTo>
                    <a:pt x="762228" y="192366"/>
                  </a:lnTo>
                  <a:lnTo>
                    <a:pt x="566928" y="75438"/>
                  </a:lnTo>
                  <a:lnTo>
                    <a:pt x="566928" y="140208"/>
                  </a:lnTo>
                  <a:lnTo>
                    <a:pt x="6096" y="140208"/>
                  </a:lnTo>
                  <a:lnTo>
                    <a:pt x="6096" y="273558"/>
                  </a:lnTo>
                  <a:lnTo>
                    <a:pt x="12192" y="273558"/>
                  </a:lnTo>
                  <a:lnTo>
                    <a:pt x="19050" y="273558"/>
                  </a:lnTo>
                  <a:lnTo>
                    <a:pt x="566928" y="273558"/>
                  </a:lnTo>
                  <a:lnTo>
                    <a:pt x="566928" y="339090"/>
                  </a:lnTo>
                  <a:lnTo>
                    <a:pt x="569976" y="337273"/>
                  </a:lnTo>
                  <a:lnTo>
                    <a:pt x="579882" y="331343"/>
                  </a:lnTo>
                  <a:lnTo>
                    <a:pt x="768083" y="218694"/>
                  </a:lnTo>
                  <a:lnTo>
                    <a:pt x="768083" y="542544"/>
                  </a:lnTo>
                  <a:lnTo>
                    <a:pt x="220205" y="542544"/>
                  </a:lnTo>
                  <a:lnTo>
                    <a:pt x="220205" y="477012"/>
                  </a:lnTo>
                  <a:lnTo>
                    <a:pt x="0" y="608838"/>
                  </a:lnTo>
                  <a:lnTo>
                    <a:pt x="16002" y="618426"/>
                  </a:lnTo>
                  <a:lnTo>
                    <a:pt x="73825" y="653034"/>
                  </a:lnTo>
                  <a:lnTo>
                    <a:pt x="98234" y="653034"/>
                  </a:lnTo>
                  <a:lnTo>
                    <a:pt x="25488" y="609219"/>
                  </a:lnTo>
                  <a:lnTo>
                    <a:pt x="207264" y="499745"/>
                  </a:lnTo>
                  <a:lnTo>
                    <a:pt x="207264" y="555498"/>
                  </a:lnTo>
                  <a:lnTo>
                    <a:pt x="213360" y="555498"/>
                  </a:lnTo>
                  <a:lnTo>
                    <a:pt x="220205" y="555498"/>
                  </a:lnTo>
                  <a:lnTo>
                    <a:pt x="768083" y="555498"/>
                  </a:lnTo>
                  <a:lnTo>
                    <a:pt x="768083" y="653034"/>
                  </a:lnTo>
                  <a:lnTo>
                    <a:pt x="774179" y="653034"/>
                  </a:lnTo>
                  <a:lnTo>
                    <a:pt x="781037" y="653034"/>
                  </a:lnTo>
                  <a:lnTo>
                    <a:pt x="781037" y="542544"/>
                  </a:lnTo>
                  <a:lnTo>
                    <a:pt x="781037" y="210934"/>
                  </a:lnTo>
                  <a:lnTo>
                    <a:pt x="787146" y="207264"/>
                  </a:lnTo>
                  <a:lnTo>
                    <a:pt x="781037" y="203619"/>
                  </a:lnTo>
                  <a:lnTo>
                    <a:pt x="781037" y="12192"/>
                  </a:lnTo>
                  <a:lnTo>
                    <a:pt x="2063483" y="12192"/>
                  </a:lnTo>
                  <a:lnTo>
                    <a:pt x="2063483" y="605193"/>
                  </a:lnTo>
                  <a:lnTo>
                    <a:pt x="2057387" y="608838"/>
                  </a:lnTo>
                  <a:lnTo>
                    <a:pt x="2063483" y="612495"/>
                  </a:lnTo>
                  <a:lnTo>
                    <a:pt x="2063483" y="653034"/>
                  </a:lnTo>
                  <a:lnTo>
                    <a:pt x="2069579" y="653034"/>
                  </a:lnTo>
                  <a:lnTo>
                    <a:pt x="2076437" y="653034"/>
                  </a:lnTo>
                  <a:lnTo>
                    <a:pt x="2076437" y="620255"/>
                  </a:lnTo>
                  <a:lnTo>
                    <a:pt x="2131225" y="653034"/>
                  </a:lnTo>
                  <a:lnTo>
                    <a:pt x="2155634" y="653034"/>
                  </a:lnTo>
                  <a:lnTo>
                    <a:pt x="2082888" y="609219"/>
                  </a:lnTo>
                  <a:lnTo>
                    <a:pt x="2264651" y="499745"/>
                  </a:lnTo>
                  <a:lnTo>
                    <a:pt x="2264651" y="555498"/>
                  </a:lnTo>
                  <a:lnTo>
                    <a:pt x="2270747" y="555498"/>
                  </a:lnTo>
                  <a:lnTo>
                    <a:pt x="2277605" y="555498"/>
                  </a:lnTo>
                  <a:lnTo>
                    <a:pt x="2825483" y="555498"/>
                  </a:lnTo>
                  <a:lnTo>
                    <a:pt x="2825483" y="653034"/>
                  </a:lnTo>
                  <a:lnTo>
                    <a:pt x="2831579" y="653034"/>
                  </a:lnTo>
                  <a:lnTo>
                    <a:pt x="2838437" y="653034"/>
                  </a:lnTo>
                  <a:lnTo>
                    <a:pt x="2838437" y="542544"/>
                  </a:lnTo>
                  <a:lnTo>
                    <a:pt x="2277605" y="542544"/>
                  </a:lnTo>
                  <a:lnTo>
                    <a:pt x="2277605" y="477012"/>
                  </a:lnTo>
                  <a:lnTo>
                    <a:pt x="2076437" y="597446"/>
                  </a:lnTo>
                  <a:lnTo>
                    <a:pt x="2076437" y="273558"/>
                  </a:lnTo>
                  <a:lnTo>
                    <a:pt x="2624328" y="273558"/>
                  </a:lnTo>
                  <a:lnTo>
                    <a:pt x="2624328" y="339090"/>
                  </a:lnTo>
                  <a:lnTo>
                    <a:pt x="2627376" y="337273"/>
                  </a:lnTo>
                  <a:lnTo>
                    <a:pt x="2637282" y="331343"/>
                  </a:lnTo>
                  <a:lnTo>
                    <a:pt x="2828544" y="216852"/>
                  </a:lnTo>
                  <a:lnTo>
                    <a:pt x="2844546" y="207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440939" y="2573528"/>
            <a:ext cx="482600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dirty="0" sz="2400" spc="-25">
                <a:latin typeface="Microsoft Sans Serif"/>
                <a:cs typeface="Microsoft Sans Serif"/>
              </a:rPr>
              <a:t>call </a:t>
            </a:r>
            <a:r>
              <a:rPr dirty="0" sz="2400" spc="-20">
                <a:latin typeface="Microsoft Sans Serif"/>
                <a:cs typeface="Microsoft Sans Serif"/>
              </a:rPr>
              <a:t>fail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46140" y="2652014"/>
            <a:ext cx="63436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dirty="0" sz="2400" spc="-20">
                <a:latin typeface="Microsoft Sans Serif"/>
                <a:cs typeface="Microsoft Sans Serif"/>
              </a:rPr>
              <a:t>exit redo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200" y="3394709"/>
            <a:ext cx="9144000" cy="1958339"/>
            <a:chOff x="457200" y="3394709"/>
            <a:chExt cx="9144000" cy="1958339"/>
          </a:xfrm>
        </p:grpSpPr>
        <p:sp>
          <p:nvSpPr>
            <p:cNvPr id="10" name="object 10" descr="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09633" y="3394709"/>
              <a:ext cx="2764790" cy="163830"/>
            </a:xfrm>
            <a:custGeom>
              <a:avLst/>
              <a:gdLst/>
              <a:ahLst/>
              <a:cxnLst/>
              <a:rect l="l" t="t" r="r" b="b"/>
              <a:pathLst>
                <a:path w="2764790" h="163829">
                  <a:moveTo>
                    <a:pt x="2002612" y="0"/>
                  </a:moveTo>
                  <a:lnTo>
                    <a:pt x="1989658" y="0"/>
                  </a:lnTo>
                  <a:lnTo>
                    <a:pt x="1989658" y="150876"/>
                  </a:lnTo>
                  <a:lnTo>
                    <a:pt x="707212" y="150876"/>
                  </a:lnTo>
                  <a:lnTo>
                    <a:pt x="707212" y="22860"/>
                  </a:lnTo>
                  <a:lnTo>
                    <a:pt x="707212" y="0"/>
                  </a:lnTo>
                  <a:lnTo>
                    <a:pt x="694258" y="0"/>
                  </a:lnTo>
                  <a:lnTo>
                    <a:pt x="694258" y="9906"/>
                  </a:lnTo>
                  <a:lnTo>
                    <a:pt x="133438" y="9906"/>
                  </a:lnTo>
                  <a:lnTo>
                    <a:pt x="133438" y="65671"/>
                  </a:lnTo>
                  <a:lnTo>
                    <a:pt x="24409" y="0"/>
                  </a:lnTo>
                  <a:lnTo>
                    <a:pt x="0" y="0"/>
                  </a:lnTo>
                  <a:lnTo>
                    <a:pt x="133438" y="79883"/>
                  </a:lnTo>
                  <a:lnTo>
                    <a:pt x="143332" y="85813"/>
                  </a:lnTo>
                  <a:lnTo>
                    <a:pt x="146380" y="87630"/>
                  </a:lnTo>
                  <a:lnTo>
                    <a:pt x="146380" y="22860"/>
                  </a:lnTo>
                  <a:lnTo>
                    <a:pt x="694258" y="22860"/>
                  </a:lnTo>
                  <a:lnTo>
                    <a:pt x="694258" y="163830"/>
                  </a:lnTo>
                  <a:lnTo>
                    <a:pt x="700354" y="163830"/>
                  </a:lnTo>
                  <a:lnTo>
                    <a:pt x="707212" y="163830"/>
                  </a:lnTo>
                  <a:lnTo>
                    <a:pt x="1989658" y="163830"/>
                  </a:lnTo>
                  <a:lnTo>
                    <a:pt x="1995754" y="163830"/>
                  </a:lnTo>
                  <a:lnTo>
                    <a:pt x="2002612" y="163830"/>
                  </a:lnTo>
                  <a:lnTo>
                    <a:pt x="2002612" y="0"/>
                  </a:lnTo>
                  <a:close/>
                </a:path>
                <a:path w="2764790" h="163829">
                  <a:moveTo>
                    <a:pt x="2764612" y="0"/>
                  </a:moveTo>
                  <a:lnTo>
                    <a:pt x="2751658" y="0"/>
                  </a:lnTo>
                  <a:lnTo>
                    <a:pt x="2751658" y="9906"/>
                  </a:lnTo>
                  <a:lnTo>
                    <a:pt x="2190826" y="9906"/>
                  </a:lnTo>
                  <a:lnTo>
                    <a:pt x="2190826" y="65671"/>
                  </a:lnTo>
                  <a:lnTo>
                    <a:pt x="2081809" y="0"/>
                  </a:lnTo>
                  <a:lnTo>
                    <a:pt x="2057400" y="0"/>
                  </a:lnTo>
                  <a:lnTo>
                    <a:pt x="2190826" y="79883"/>
                  </a:lnTo>
                  <a:lnTo>
                    <a:pt x="2200732" y="85813"/>
                  </a:lnTo>
                  <a:lnTo>
                    <a:pt x="2203780" y="87630"/>
                  </a:lnTo>
                  <a:lnTo>
                    <a:pt x="2203780" y="22860"/>
                  </a:lnTo>
                  <a:lnTo>
                    <a:pt x="2751658" y="22860"/>
                  </a:lnTo>
                  <a:lnTo>
                    <a:pt x="2757754" y="22860"/>
                  </a:lnTo>
                  <a:lnTo>
                    <a:pt x="2764612" y="22860"/>
                  </a:lnTo>
                  <a:lnTo>
                    <a:pt x="2764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93139" y="3694429"/>
            <a:ext cx="7493000" cy="16783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80670" marR="5080" indent="-268605">
              <a:lnSpc>
                <a:spcPts val="2550"/>
              </a:lnSpc>
              <a:spcBef>
                <a:spcPts val="45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141541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Mỗi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cấu trúc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(trong 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Prolog)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bốn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cổng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(ports):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Comic Sans MS"/>
                <a:cs typeface="Comic Sans MS"/>
              </a:rPr>
              <a:t>call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exit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redo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fail</a:t>
            </a:r>
            <a:endParaRPr sz="24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8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Cổng </a:t>
            </a:r>
            <a:r>
              <a:rPr dirty="0" sz="2400">
                <a:latin typeface="Comic Sans MS"/>
                <a:cs typeface="Comic Sans MS"/>
              </a:rPr>
              <a:t>exit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kết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nối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với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cổng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call</a:t>
            </a:r>
            <a:endParaRPr sz="24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Cổng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fail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kết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nối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với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cổng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redo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05"/>
              <a:t>Các</a:t>
            </a:r>
            <a:r>
              <a:rPr dirty="0" spc="-160"/>
              <a:t> </a:t>
            </a:r>
            <a:r>
              <a:rPr dirty="0" spc="-100"/>
              <a:t>lời</a:t>
            </a:r>
            <a:r>
              <a:rPr dirty="0" spc="-160"/>
              <a:t> </a:t>
            </a:r>
            <a:r>
              <a:rPr dirty="0" spc="-100"/>
              <a:t>gọi</a:t>
            </a:r>
            <a:r>
              <a:rPr dirty="0" spc="-165"/>
              <a:t> </a:t>
            </a:r>
            <a:r>
              <a:rPr dirty="0" spc="-55"/>
              <a:t>lồng</a:t>
            </a:r>
            <a:r>
              <a:rPr dirty="0" spc="-190"/>
              <a:t> </a:t>
            </a:r>
            <a:r>
              <a:rPr dirty="0"/>
              <a:t>nhau</a:t>
            </a:r>
            <a:r>
              <a:rPr dirty="0" spc="-165"/>
              <a:t> </a:t>
            </a:r>
            <a:r>
              <a:rPr dirty="0" spc="-45"/>
              <a:t>(nested</a:t>
            </a:r>
            <a:r>
              <a:rPr dirty="0" spc="-170"/>
              <a:t> </a:t>
            </a:r>
            <a:r>
              <a:rPr dirty="0" spc="-10"/>
              <a:t>calls)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45461"/>
            <a:ext cx="5205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Microsoft Sans Serif"/>
                <a:cs typeface="Microsoft Sans Serif"/>
              </a:rPr>
              <a:t>loves(chuck,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X)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:-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female(X),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rich(X).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2415539"/>
            <a:ext cx="9144000" cy="1958339"/>
            <a:chOff x="457200" y="2415539"/>
            <a:chExt cx="9144000" cy="1958339"/>
          </a:xfrm>
        </p:grpSpPr>
        <p:sp>
          <p:nvSpPr>
            <p:cNvPr id="5" name="object 5" descr="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37104" y="3118103"/>
              <a:ext cx="4051935" cy="276860"/>
            </a:xfrm>
            <a:custGeom>
              <a:avLst/>
              <a:gdLst/>
              <a:ahLst/>
              <a:cxnLst/>
              <a:rect l="l" t="t" r="r" b="b"/>
              <a:pathLst>
                <a:path w="4051934" h="276860">
                  <a:moveTo>
                    <a:pt x="4051553" y="276605"/>
                  </a:moveTo>
                  <a:lnTo>
                    <a:pt x="4051553" y="0"/>
                  </a:lnTo>
                  <a:lnTo>
                    <a:pt x="0" y="0"/>
                  </a:lnTo>
                  <a:lnTo>
                    <a:pt x="0" y="276606"/>
                  </a:lnTo>
                  <a:lnTo>
                    <a:pt x="6095" y="276606"/>
                  </a:lnTo>
                  <a:lnTo>
                    <a:pt x="6095" y="12953"/>
                  </a:lnTo>
                  <a:lnTo>
                    <a:pt x="12953" y="6096"/>
                  </a:lnTo>
                  <a:lnTo>
                    <a:pt x="12953" y="12953"/>
                  </a:lnTo>
                  <a:lnTo>
                    <a:pt x="4038599" y="12954"/>
                  </a:lnTo>
                  <a:lnTo>
                    <a:pt x="4038599" y="6096"/>
                  </a:lnTo>
                  <a:lnTo>
                    <a:pt x="4044695" y="12954"/>
                  </a:lnTo>
                  <a:lnTo>
                    <a:pt x="4044695" y="276605"/>
                  </a:lnTo>
                  <a:lnTo>
                    <a:pt x="4051553" y="276605"/>
                  </a:lnTo>
                  <a:close/>
                </a:path>
                <a:path w="4051934" h="276860">
                  <a:moveTo>
                    <a:pt x="12953" y="12953"/>
                  </a:moveTo>
                  <a:lnTo>
                    <a:pt x="12953" y="6096"/>
                  </a:lnTo>
                  <a:lnTo>
                    <a:pt x="6095" y="12953"/>
                  </a:lnTo>
                  <a:lnTo>
                    <a:pt x="12953" y="12953"/>
                  </a:lnTo>
                  <a:close/>
                </a:path>
                <a:path w="4051934" h="276860">
                  <a:moveTo>
                    <a:pt x="12953" y="276606"/>
                  </a:moveTo>
                  <a:lnTo>
                    <a:pt x="12953" y="12953"/>
                  </a:lnTo>
                  <a:lnTo>
                    <a:pt x="6095" y="12953"/>
                  </a:lnTo>
                  <a:lnTo>
                    <a:pt x="6095" y="276606"/>
                  </a:lnTo>
                  <a:lnTo>
                    <a:pt x="12953" y="276606"/>
                  </a:lnTo>
                  <a:close/>
                </a:path>
                <a:path w="4051934" h="276860">
                  <a:moveTo>
                    <a:pt x="4044695" y="12954"/>
                  </a:moveTo>
                  <a:lnTo>
                    <a:pt x="4038599" y="6096"/>
                  </a:lnTo>
                  <a:lnTo>
                    <a:pt x="4038599" y="12954"/>
                  </a:lnTo>
                  <a:lnTo>
                    <a:pt x="4044695" y="12954"/>
                  </a:lnTo>
                  <a:close/>
                </a:path>
                <a:path w="4051934" h="276860">
                  <a:moveTo>
                    <a:pt x="4044695" y="276605"/>
                  </a:moveTo>
                  <a:lnTo>
                    <a:pt x="4044695" y="12954"/>
                  </a:lnTo>
                  <a:lnTo>
                    <a:pt x="4038599" y="12954"/>
                  </a:lnTo>
                  <a:lnTo>
                    <a:pt x="4038599" y="276605"/>
                  </a:lnTo>
                  <a:lnTo>
                    <a:pt x="4044695" y="276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9008" y="3394709"/>
              <a:ext cx="5587745" cy="9791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202939" y="3223514"/>
            <a:ext cx="298005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31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loves(chuck,</a:t>
            </a:r>
            <a:r>
              <a:rPr dirty="0" sz="2400" spc="-14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X)</a:t>
            </a:r>
            <a:endParaRPr sz="2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  <a:tabLst>
                <a:tab pos="2056764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female(X)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rich(X)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74139" y="3589273"/>
            <a:ext cx="4826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25">
                <a:latin typeface="Microsoft Sans Serif"/>
                <a:cs typeface="Microsoft Sans Serif"/>
              </a:rPr>
              <a:t>call </a:t>
            </a:r>
            <a:r>
              <a:rPr dirty="0" sz="2400" spc="-20">
                <a:latin typeface="Microsoft Sans Serif"/>
                <a:cs typeface="Microsoft Sans Serif"/>
              </a:rPr>
              <a:t>fail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22540" y="3680714"/>
            <a:ext cx="634365" cy="7740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70"/>
              </a:spcBef>
            </a:pPr>
            <a:r>
              <a:rPr dirty="0" sz="2400" spc="-20">
                <a:latin typeface="Microsoft Sans Serif"/>
                <a:cs typeface="Microsoft Sans Serif"/>
              </a:rPr>
              <a:t>exit redo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200" y="4373879"/>
            <a:ext cx="9144000" cy="979169"/>
            <a:chOff x="457200" y="4373879"/>
            <a:chExt cx="9144000" cy="979169"/>
          </a:xfrm>
        </p:grpSpPr>
        <p:sp>
          <p:nvSpPr>
            <p:cNvPr id="12" name="object 12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83308" y="4373879"/>
              <a:ext cx="4895850" cy="357505"/>
            </a:xfrm>
            <a:custGeom>
              <a:avLst/>
              <a:gdLst/>
              <a:ahLst/>
              <a:cxnLst/>
              <a:rect l="l" t="t" r="r" b="b"/>
              <a:pathLst>
                <a:path w="4895850" h="357504">
                  <a:moveTo>
                    <a:pt x="95250" y="0"/>
                  </a:moveTo>
                  <a:lnTo>
                    <a:pt x="82296" y="0"/>
                  </a:lnTo>
                  <a:lnTo>
                    <a:pt x="82296" y="34442"/>
                  </a:lnTo>
                  <a:lnTo>
                    <a:pt x="24892" y="0"/>
                  </a:lnTo>
                  <a:lnTo>
                    <a:pt x="0" y="0"/>
                  </a:lnTo>
                  <a:lnTo>
                    <a:pt x="82296" y="49377"/>
                  </a:lnTo>
                  <a:lnTo>
                    <a:pt x="92202" y="55321"/>
                  </a:lnTo>
                  <a:lnTo>
                    <a:pt x="95250" y="57150"/>
                  </a:lnTo>
                  <a:lnTo>
                    <a:pt x="95250" y="0"/>
                  </a:lnTo>
                  <a:close/>
                </a:path>
                <a:path w="4895850" h="357504">
                  <a:moveTo>
                    <a:pt x="2647937" y="0"/>
                  </a:moveTo>
                  <a:lnTo>
                    <a:pt x="2634983" y="0"/>
                  </a:lnTo>
                  <a:lnTo>
                    <a:pt x="2634983" y="39624"/>
                  </a:lnTo>
                  <a:lnTo>
                    <a:pt x="1047750" y="39624"/>
                  </a:lnTo>
                  <a:lnTo>
                    <a:pt x="1047750" y="0"/>
                  </a:lnTo>
                  <a:lnTo>
                    <a:pt x="1034796" y="0"/>
                  </a:lnTo>
                  <a:lnTo>
                    <a:pt x="1034796" y="52578"/>
                  </a:lnTo>
                  <a:lnTo>
                    <a:pt x="1040892" y="52578"/>
                  </a:lnTo>
                  <a:lnTo>
                    <a:pt x="1047750" y="52578"/>
                  </a:lnTo>
                  <a:lnTo>
                    <a:pt x="2634983" y="52578"/>
                  </a:lnTo>
                  <a:lnTo>
                    <a:pt x="2641079" y="52578"/>
                  </a:lnTo>
                  <a:lnTo>
                    <a:pt x="2647937" y="52578"/>
                  </a:lnTo>
                  <a:lnTo>
                    <a:pt x="2647937" y="0"/>
                  </a:lnTo>
                  <a:close/>
                </a:path>
                <a:path w="4895850" h="357504">
                  <a:moveTo>
                    <a:pt x="4324337" y="0"/>
                  </a:moveTo>
                  <a:lnTo>
                    <a:pt x="4311383" y="0"/>
                  </a:lnTo>
                  <a:lnTo>
                    <a:pt x="4311383" y="39624"/>
                  </a:lnTo>
                  <a:lnTo>
                    <a:pt x="3028937" y="39624"/>
                  </a:lnTo>
                  <a:lnTo>
                    <a:pt x="3028937" y="0"/>
                  </a:lnTo>
                  <a:lnTo>
                    <a:pt x="3015983" y="0"/>
                  </a:lnTo>
                  <a:lnTo>
                    <a:pt x="3015983" y="52578"/>
                  </a:lnTo>
                  <a:lnTo>
                    <a:pt x="3022079" y="52578"/>
                  </a:lnTo>
                  <a:lnTo>
                    <a:pt x="3028937" y="52578"/>
                  </a:lnTo>
                  <a:lnTo>
                    <a:pt x="4311383" y="52578"/>
                  </a:lnTo>
                  <a:lnTo>
                    <a:pt x="4317479" y="52578"/>
                  </a:lnTo>
                  <a:lnTo>
                    <a:pt x="4324337" y="52578"/>
                  </a:lnTo>
                  <a:lnTo>
                    <a:pt x="4324337" y="0"/>
                  </a:lnTo>
                  <a:close/>
                </a:path>
                <a:path w="4895850" h="357504">
                  <a:moveTo>
                    <a:pt x="4705350" y="0"/>
                  </a:moveTo>
                  <a:lnTo>
                    <a:pt x="4692396" y="0"/>
                  </a:lnTo>
                  <a:lnTo>
                    <a:pt x="4692396" y="344424"/>
                  </a:lnTo>
                  <a:lnTo>
                    <a:pt x="666750" y="344424"/>
                  </a:lnTo>
                  <a:lnTo>
                    <a:pt x="666750" y="0"/>
                  </a:lnTo>
                  <a:lnTo>
                    <a:pt x="653796" y="0"/>
                  </a:lnTo>
                  <a:lnTo>
                    <a:pt x="653796" y="357378"/>
                  </a:lnTo>
                  <a:lnTo>
                    <a:pt x="659892" y="357378"/>
                  </a:lnTo>
                  <a:lnTo>
                    <a:pt x="666750" y="357378"/>
                  </a:lnTo>
                  <a:lnTo>
                    <a:pt x="4692396" y="357378"/>
                  </a:lnTo>
                  <a:lnTo>
                    <a:pt x="4698492" y="357378"/>
                  </a:lnTo>
                  <a:lnTo>
                    <a:pt x="4705350" y="357378"/>
                  </a:lnTo>
                  <a:lnTo>
                    <a:pt x="4705350" y="0"/>
                  </a:lnTo>
                  <a:close/>
                </a:path>
                <a:path w="4895850" h="357504">
                  <a:moveTo>
                    <a:pt x="4895850" y="0"/>
                  </a:moveTo>
                  <a:lnTo>
                    <a:pt x="4882896" y="0"/>
                  </a:lnTo>
                  <a:lnTo>
                    <a:pt x="4882896" y="34442"/>
                  </a:lnTo>
                  <a:lnTo>
                    <a:pt x="4825492" y="0"/>
                  </a:lnTo>
                  <a:lnTo>
                    <a:pt x="4800600" y="0"/>
                  </a:lnTo>
                  <a:lnTo>
                    <a:pt x="4882896" y="49377"/>
                  </a:lnTo>
                  <a:lnTo>
                    <a:pt x="4892802" y="55321"/>
                  </a:lnTo>
                  <a:lnTo>
                    <a:pt x="4895850" y="57150"/>
                  </a:lnTo>
                  <a:lnTo>
                    <a:pt x="4895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3947795" algn="l"/>
              </a:tabLst>
            </a:pPr>
            <a:r>
              <a:rPr dirty="0" spc="-100"/>
              <a:t>Các</a:t>
            </a:r>
            <a:r>
              <a:rPr dirty="0" spc="-120"/>
              <a:t> </a:t>
            </a:r>
            <a:r>
              <a:rPr dirty="0" spc="-45"/>
              <a:t>câu</a:t>
            </a:r>
            <a:r>
              <a:rPr dirty="0" spc="-125"/>
              <a:t> </a:t>
            </a:r>
            <a:r>
              <a:rPr dirty="0"/>
              <a:t>trả</a:t>
            </a:r>
            <a:r>
              <a:rPr dirty="0" spc="-120"/>
              <a:t> </a:t>
            </a:r>
            <a:r>
              <a:rPr dirty="0" spc="-100"/>
              <a:t>lời</a:t>
            </a:r>
            <a:r>
              <a:rPr dirty="0" spc="-125"/>
              <a:t> </a:t>
            </a:r>
            <a:r>
              <a:rPr dirty="0" spc="-25"/>
              <a:t>bổ</a:t>
            </a:r>
            <a:r>
              <a:rPr dirty="0"/>
              <a:t>	</a:t>
            </a:r>
            <a:r>
              <a:rPr dirty="0" spc="-20"/>
              <a:t>sung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65904" y="2584703"/>
            <a:ext cx="3899535" cy="810260"/>
          </a:xfrm>
          <a:custGeom>
            <a:avLst/>
            <a:gdLst/>
            <a:ahLst/>
            <a:cxnLst/>
            <a:rect l="l" t="t" r="r" b="b"/>
            <a:pathLst>
              <a:path w="3899534" h="810260">
                <a:moveTo>
                  <a:pt x="2070341" y="0"/>
                </a:moveTo>
                <a:lnTo>
                  <a:pt x="2057400" y="0"/>
                </a:lnTo>
                <a:lnTo>
                  <a:pt x="2057400" y="12954"/>
                </a:lnTo>
                <a:lnTo>
                  <a:pt x="2057400" y="457200"/>
                </a:lnTo>
                <a:lnTo>
                  <a:pt x="12954" y="457200"/>
                </a:lnTo>
                <a:lnTo>
                  <a:pt x="12954" y="12954"/>
                </a:lnTo>
                <a:lnTo>
                  <a:pt x="2057400" y="12954"/>
                </a:lnTo>
                <a:lnTo>
                  <a:pt x="2057400" y="0"/>
                </a:lnTo>
                <a:lnTo>
                  <a:pt x="0" y="0"/>
                </a:lnTo>
                <a:lnTo>
                  <a:pt x="0" y="470154"/>
                </a:lnTo>
                <a:lnTo>
                  <a:pt x="6096" y="470154"/>
                </a:lnTo>
                <a:lnTo>
                  <a:pt x="12954" y="470154"/>
                </a:lnTo>
                <a:lnTo>
                  <a:pt x="914400" y="470154"/>
                </a:lnTo>
                <a:lnTo>
                  <a:pt x="914400" y="810006"/>
                </a:lnTo>
                <a:lnTo>
                  <a:pt x="927341" y="810006"/>
                </a:lnTo>
                <a:lnTo>
                  <a:pt x="927341" y="470154"/>
                </a:lnTo>
                <a:lnTo>
                  <a:pt x="990600" y="470154"/>
                </a:lnTo>
                <a:lnTo>
                  <a:pt x="990600" y="810006"/>
                </a:lnTo>
                <a:lnTo>
                  <a:pt x="1003541" y="810006"/>
                </a:lnTo>
                <a:lnTo>
                  <a:pt x="1003541" y="470154"/>
                </a:lnTo>
                <a:lnTo>
                  <a:pt x="2057400" y="470154"/>
                </a:lnTo>
                <a:lnTo>
                  <a:pt x="2063496" y="470154"/>
                </a:lnTo>
                <a:lnTo>
                  <a:pt x="2070341" y="470154"/>
                </a:lnTo>
                <a:lnTo>
                  <a:pt x="2070341" y="0"/>
                </a:lnTo>
                <a:close/>
              </a:path>
              <a:path w="3899534" h="810260">
                <a:moveTo>
                  <a:pt x="3899154" y="685800"/>
                </a:moveTo>
                <a:lnTo>
                  <a:pt x="1371587" y="685800"/>
                </a:lnTo>
                <a:lnTo>
                  <a:pt x="1371587" y="810006"/>
                </a:lnTo>
                <a:lnTo>
                  <a:pt x="1377683" y="810006"/>
                </a:lnTo>
                <a:lnTo>
                  <a:pt x="1384541" y="810006"/>
                </a:lnTo>
                <a:lnTo>
                  <a:pt x="1384541" y="698754"/>
                </a:lnTo>
                <a:lnTo>
                  <a:pt x="3886200" y="698754"/>
                </a:lnTo>
                <a:lnTo>
                  <a:pt x="3886200" y="810006"/>
                </a:lnTo>
                <a:lnTo>
                  <a:pt x="3892296" y="810006"/>
                </a:lnTo>
                <a:lnTo>
                  <a:pt x="3899154" y="810006"/>
                </a:lnTo>
                <a:lnTo>
                  <a:pt x="389915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16094" y="2583433"/>
            <a:ext cx="15697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Microsoft Sans Serif"/>
                <a:cs typeface="Microsoft Sans Serif"/>
              </a:rPr>
              <a:t>female(X)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3339846"/>
            <a:ext cx="9144000" cy="1034415"/>
            <a:chOff x="457200" y="3339846"/>
            <a:chExt cx="9144000" cy="1034415"/>
          </a:xfrm>
        </p:grpSpPr>
        <p:sp>
          <p:nvSpPr>
            <p:cNvPr id="6" name="object 6" descr=""/>
            <p:cNvSpPr/>
            <p:nvPr/>
          </p:nvSpPr>
          <p:spPr>
            <a:xfrm>
              <a:off x="8452104" y="3339846"/>
              <a:ext cx="354965" cy="55244"/>
            </a:xfrm>
            <a:custGeom>
              <a:avLst/>
              <a:gdLst/>
              <a:ahLst/>
              <a:cxnLst/>
              <a:rect l="l" t="t" r="r" b="b"/>
              <a:pathLst>
                <a:path w="354965" h="55245">
                  <a:moveTo>
                    <a:pt x="291846" y="44957"/>
                  </a:moveTo>
                  <a:lnTo>
                    <a:pt x="0" y="44957"/>
                  </a:lnTo>
                  <a:lnTo>
                    <a:pt x="0" y="54863"/>
                  </a:lnTo>
                  <a:lnTo>
                    <a:pt x="9144" y="54863"/>
                  </a:lnTo>
                  <a:lnTo>
                    <a:pt x="12953" y="51053"/>
                  </a:lnTo>
                  <a:lnTo>
                    <a:pt x="12953" y="54863"/>
                  </a:lnTo>
                  <a:lnTo>
                    <a:pt x="285750" y="54863"/>
                  </a:lnTo>
                  <a:lnTo>
                    <a:pt x="285750" y="51053"/>
                  </a:lnTo>
                  <a:lnTo>
                    <a:pt x="291846" y="44957"/>
                  </a:lnTo>
                  <a:close/>
                </a:path>
                <a:path w="354965" h="55245">
                  <a:moveTo>
                    <a:pt x="12953" y="54863"/>
                  </a:moveTo>
                  <a:lnTo>
                    <a:pt x="12953" y="51053"/>
                  </a:lnTo>
                  <a:lnTo>
                    <a:pt x="9144" y="54863"/>
                  </a:lnTo>
                  <a:lnTo>
                    <a:pt x="12953" y="54863"/>
                  </a:lnTo>
                  <a:close/>
                </a:path>
                <a:path w="354965" h="55245">
                  <a:moveTo>
                    <a:pt x="354681" y="54863"/>
                  </a:moveTo>
                  <a:lnTo>
                    <a:pt x="285750" y="0"/>
                  </a:lnTo>
                  <a:lnTo>
                    <a:pt x="285750" y="44957"/>
                  </a:lnTo>
                  <a:lnTo>
                    <a:pt x="288036" y="44957"/>
                  </a:lnTo>
                  <a:lnTo>
                    <a:pt x="288036" y="18287"/>
                  </a:lnTo>
                  <a:lnTo>
                    <a:pt x="298703" y="12953"/>
                  </a:lnTo>
                  <a:lnTo>
                    <a:pt x="298703" y="26822"/>
                  </a:lnTo>
                  <a:lnTo>
                    <a:pt x="333756" y="54863"/>
                  </a:lnTo>
                  <a:lnTo>
                    <a:pt x="354681" y="54863"/>
                  </a:lnTo>
                  <a:close/>
                </a:path>
                <a:path w="354965" h="55245">
                  <a:moveTo>
                    <a:pt x="291846" y="54863"/>
                  </a:moveTo>
                  <a:lnTo>
                    <a:pt x="291846" y="44957"/>
                  </a:lnTo>
                  <a:lnTo>
                    <a:pt x="285750" y="51053"/>
                  </a:lnTo>
                  <a:lnTo>
                    <a:pt x="285750" y="54863"/>
                  </a:lnTo>
                  <a:lnTo>
                    <a:pt x="291846" y="54863"/>
                  </a:lnTo>
                  <a:close/>
                </a:path>
                <a:path w="354965" h="55245">
                  <a:moveTo>
                    <a:pt x="298703" y="26822"/>
                  </a:moveTo>
                  <a:lnTo>
                    <a:pt x="298703" y="12953"/>
                  </a:lnTo>
                  <a:lnTo>
                    <a:pt x="288036" y="18287"/>
                  </a:lnTo>
                  <a:lnTo>
                    <a:pt x="298703" y="26822"/>
                  </a:lnTo>
                  <a:close/>
                </a:path>
                <a:path w="354965" h="55245">
                  <a:moveTo>
                    <a:pt x="298703" y="54863"/>
                  </a:moveTo>
                  <a:lnTo>
                    <a:pt x="298703" y="26822"/>
                  </a:lnTo>
                  <a:lnTo>
                    <a:pt x="288036" y="18287"/>
                  </a:lnTo>
                  <a:lnTo>
                    <a:pt x="288036" y="44957"/>
                  </a:lnTo>
                  <a:lnTo>
                    <a:pt x="291846" y="44957"/>
                  </a:lnTo>
                  <a:lnTo>
                    <a:pt x="291846" y="54863"/>
                  </a:lnTo>
                  <a:lnTo>
                    <a:pt x="298703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33947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21739" y="2254250"/>
            <a:ext cx="2912110" cy="13055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354965" marR="5080" indent="-342900">
              <a:lnSpc>
                <a:spcPts val="3240"/>
              </a:lnSpc>
              <a:spcBef>
                <a:spcPts val="50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dirty="0" sz="3000" spc="-10">
                <a:latin typeface="Comic Sans MS"/>
                <a:cs typeface="Comic Sans MS"/>
              </a:rPr>
              <a:t>female(jane). female(mary). female(susan).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937503" y="3394709"/>
            <a:ext cx="2527935" cy="574675"/>
          </a:xfrm>
          <a:custGeom>
            <a:avLst/>
            <a:gdLst/>
            <a:ahLst/>
            <a:cxnLst/>
            <a:rect l="l" t="t" r="r" b="b"/>
            <a:pathLst>
              <a:path w="2527934" h="574675">
                <a:moveTo>
                  <a:pt x="12954" y="561594"/>
                </a:moveTo>
                <a:lnTo>
                  <a:pt x="12954" y="0"/>
                </a:lnTo>
                <a:lnTo>
                  <a:pt x="0" y="0"/>
                </a:lnTo>
                <a:lnTo>
                  <a:pt x="0" y="574548"/>
                </a:lnTo>
                <a:lnTo>
                  <a:pt x="6095" y="574548"/>
                </a:lnTo>
                <a:lnTo>
                  <a:pt x="6096" y="561594"/>
                </a:lnTo>
                <a:lnTo>
                  <a:pt x="12954" y="561594"/>
                </a:lnTo>
                <a:close/>
              </a:path>
              <a:path w="2527934" h="574675">
                <a:moveTo>
                  <a:pt x="2520696" y="561594"/>
                </a:moveTo>
                <a:lnTo>
                  <a:pt x="6096" y="561594"/>
                </a:lnTo>
                <a:lnTo>
                  <a:pt x="12954" y="567690"/>
                </a:lnTo>
                <a:lnTo>
                  <a:pt x="12954" y="574548"/>
                </a:lnTo>
                <a:lnTo>
                  <a:pt x="2514600" y="574548"/>
                </a:lnTo>
                <a:lnTo>
                  <a:pt x="2514600" y="567690"/>
                </a:lnTo>
                <a:lnTo>
                  <a:pt x="2520696" y="561594"/>
                </a:lnTo>
                <a:close/>
              </a:path>
              <a:path w="2527934" h="574675">
                <a:moveTo>
                  <a:pt x="12954" y="574548"/>
                </a:moveTo>
                <a:lnTo>
                  <a:pt x="12954" y="567690"/>
                </a:lnTo>
                <a:lnTo>
                  <a:pt x="6096" y="561594"/>
                </a:lnTo>
                <a:lnTo>
                  <a:pt x="6095" y="574548"/>
                </a:lnTo>
                <a:lnTo>
                  <a:pt x="12954" y="574548"/>
                </a:lnTo>
                <a:close/>
              </a:path>
              <a:path w="2527934" h="574675">
                <a:moveTo>
                  <a:pt x="2527554" y="574548"/>
                </a:moveTo>
                <a:lnTo>
                  <a:pt x="2527554" y="0"/>
                </a:lnTo>
                <a:lnTo>
                  <a:pt x="2514600" y="0"/>
                </a:lnTo>
                <a:lnTo>
                  <a:pt x="2514600" y="561594"/>
                </a:lnTo>
                <a:lnTo>
                  <a:pt x="2520696" y="561594"/>
                </a:lnTo>
                <a:lnTo>
                  <a:pt x="2520696" y="574548"/>
                </a:lnTo>
                <a:lnTo>
                  <a:pt x="2527554" y="574548"/>
                </a:lnTo>
                <a:close/>
              </a:path>
              <a:path w="2527934" h="574675">
                <a:moveTo>
                  <a:pt x="2520696" y="574548"/>
                </a:moveTo>
                <a:lnTo>
                  <a:pt x="2520696" y="561594"/>
                </a:lnTo>
                <a:lnTo>
                  <a:pt x="2514600" y="567690"/>
                </a:lnTo>
                <a:lnTo>
                  <a:pt x="2514600" y="574548"/>
                </a:lnTo>
                <a:lnTo>
                  <a:pt x="2520696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197600" y="3383534"/>
            <a:ext cx="200596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Microsoft Sans Serif"/>
                <a:cs typeface="Microsoft Sans Serif"/>
              </a:rPr>
              <a:t>female(jane)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480303" y="3394709"/>
            <a:ext cx="3369945" cy="1641475"/>
            <a:chOff x="5480303" y="3394709"/>
            <a:chExt cx="3369945" cy="1641475"/>
          </a:xfrm>
        </p:grpSpPr>
        <p:sp>
          <p:nvSpPr>
            <p:cNvPr id="12" name="object 12" descr=""/>
            <p:cNvSpPr/>
            <p:nvPr/>
          </p:nvSpPr>
          <p:spPr>
            <a:xfrm>
              <a:off x="5480304" y="3394709"/>
              <a:ext cx="2985135" cy="979169"/>
            </a:xfrm>
            <a:custGeom>
              <a:avLst/>
              <a:gdLst/>
              <a:ahLst/>
              <a:cxnLst/>
              <a:rect l="l" t="t" r="r" b="b"/>
              <a:pathLst>
                <a:path w="2985134" h="979170">
                  <a:moveTo>
                    <a:pt x="310896" y="180594"/>
                  </a:moveTo>
                  <a:lnTo>
                    <a:pt x="12941" y="180594"/>
                  </a:lnTo>
                  <a:lnTo>
                    <a:pt x="12941" y="0"/>
                  </a:lnTo>
                  <a:lnTo>
                    <a:pt x="0" y="0"/>
                  </a:lnTo>
                  <a:lnTo>
                    <a:pt x="0" y="186690"/>
                  </a:lnTo>
                  <a:lnTo>
                    <a:pt x="6096" y="186690"/>
                  </a:lnTo>
                  <a:lnTo>
                    <a:pt x="6096" y="193548"/>
                  </a:lnTo>
                  <a:lnTo>
                    <a:pt x="310896" y="193548"/>
                  </a:lnTo>
                  <a:lnTo>
                    <a:pt x="310896" y="180594"/>
                  </a:lnTo>
                  <a:close/>
                </a:path>
                <a:path w="2985134" h="979170">
                  <a:moveTo>
                    <a:pt x="463296" y="409194"/>
                  </a:moveTo>
                  <a:lnTo>
                    <a:pt x="82296" y="409194"/>
                  </a:lnTo>
                  <a:lnTo>
                    <a:pt x="82296" y="415290"/>
                  </a:lnTo>
                  <a:lnTo>
                    <a:pt x="76200" y="415290"/>
                  </a:lnTo>
                  <a:lnTo>
                    <a:pt x="76200" y="979170"/>
                  </a:lnTo>
                  <a:lnTo>
                    <a:pt x="89141" y="979170"/>
                  </a:lnTo>
                  <a:lnTo>
                    <a:pt x="89141" y="422148"/>
                  </a:lnTo>
                  <a:lnTo>
                    <a:pt x="463296" y="422148"/>
                  </a:lnTo>
                  <a:lnTo>
                    <a:pt x="463296" y="409194"/>
                  </a:lnTo>
                  <a:close/>
                </a:path>
                <a:path w="2985134" h="979170">
                  <a:moveTo>
                    <a:pt x="463296" y="332994"/>
                  </a:moveTo>
                  <a:lnTo>
                    <a:pt x="6096" y="332994"/>
                  </a:lnTo>
                  <a:lnTo>
                    <a:pt x="6096" y="339090"/>
                  </a:lnTo>
                  <a:lnTo>
                    <a:pt x="0" y="33909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345948"/>
                  </a:lnTo>
                  <a:lnTo>
                    <a:pt x="463296" y="345948"/>
                  </a:lnTo>
                  <a:lnTo>
                    <a:pt x="463296" y="332994"/>
                  </a:lnTo>
                  <a:close/>
                </a:path>
                <a:path w="2985134" h="979170">
                  <a:moveTo>
                    <a:pt x="2984754" y="942594"/>
                  </a:moveTo>
                  <a:lnTo>
                    <a:pt x="457187" y="942606"/>
                  </a:lnTo>
                  <a:lnTo>
                    <a:pt x="457187" y="979170"/>
                  </a:lnTo>
                  <a:lnTo>
                    <a:pt x="463283" y="979170"/>
                  </a:lnTo>
                  <a:lnTo>
                    <a:pt x="470141" y="979170"/>
                  </a:lnTo>
                  <a:lnTo>
                    <a:pt x="470141" y="955548"/>
                  </a:lnTo>
                  <a:lnTo>
                    <a:pt x="2971800" y="955548"/>
                  </a:lnTo>
                  <a:lnTo>
                    <a:pt x="2971800" y="979170"/>
                  </a:lnTo>
                  <a:lnTo>
                    <a:pt x="2977896" y="979170"/>
                  </a:lnTo>
                  <a:lnTo>
                    <a:pt x="2984754" y="979170"/>
                  </a:lnTo>
                  <a:lnTo>
                    <a:pt x="2984754" y="942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6503" y="3394709"/>
              <a:ext cx="391668" cy="26746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937491" y="3394709"/>
              <a:ext cx="2912745" cy="1641475"/>
            </a:xfrm>
            <a:custGeom>
              <a:avLst/>
              <a:gdLst/>
              <a:ahLst/>
              <a:cxnLst/>
              <a:rect l="l" t="t" r="r" b="b"/>
              <a:pathLst>
                <a:path w="2912745" h="1641475">
                  <a:moveTo>
                    <a:pt x="2527566" y="979170"/>
                  </a:moveTo>
                  <a:lnTo>
                    <a:pt x="2514612" y="979170"/>
                  </a:lnTo>
                  <a:lnTo>
                    <a:pt x="2514612" y="1628394"/>
                  </a:lnTo>
                  <a:lnTo>
                    <a:pt x="12954" y="1628394"/>
                  </a:lnTo>
                  <a:lnTo>
                    <a:pt x="12954" y="979182"/>
                  </a:lnTo>
                  <a:lnTo>
                    <a:pt x="0" y="979182"/>
                  </a:lnTo>
                  <a:lnTo>
                    <a:pt x="0" y="1641348"/>
                  </a:lnTo>
                  <a:lnTo>
                    <a:pt x="6096" y="1641348"/>
                  </a:lnTo>
                  <a:lnTo>
                    <a:pt x="12954" y="1641348"/>
                  </a:lnTo>
                  <a:lnTo>
                    <a:pt x="2514612" y="1641348"/>
                  </a:lnTo>
                  <a:lnTo>
                    <a:pt x="2520708" y="1641348"/>
                  </a:lnTo>
                  <a:lnTo>
                    <a:pt x="2527566" y="1641348"/>
                  </a:lnTo>
                  <a:lnTo>
                    <a:pt x="2527566" y="979170"/>
                  </a:lnTo>
                  <a:close/>
                </a:path>
                <a:path w="2912745" h="1641475">
                  <a:moveTo>
                    <a:pt x="2908566" y="294894"/>
                  </a:moveTo>
                  <a:lnTo>
                    <a:pt x="2895612" y="294894"/>
                  </a:lnTo>
                  <a:lnTo>
                    <a:pt x="2895612" y="307848"/>
                  </a:lnTo>
                  <a:lnTo>
                    <a:pt x="2895612" y="371094"/>
                  </a:lnTo>
                  <a:lnTo>
                    <a:pt x="2609862" y="371094"/>
                  </a:lnTo>
                  <a:lnTo>
                    <a:pt x="2609862" y="402183"/>
                  </a:lnTo>
                  <a:lnTo>
                    <a:pt x="2615958" y="407060"/>
                  </a:lnTo>
                  <a:lnTo>
                    <a:pt x="2620530" y="410718"/>
                  </a:lnTo>
                  <a:lnTo>
                    <a:pt x="2531465" y="339471"/>
                  </a:lnTo>
                  <a:lnTo>
                    <a:pt x="2609862" y="276758"/>
                  </a:lnTo>
                  <a:lnTo>
                    <a:pt x="2609862" y="307848"/>
                  </a:lnTo>
                  <a:lnTo>
                    <a:pt x="2615958" y="307848"/>
                  </a:lnTo>
                  <a:lnTo>
                    <a:pt x="2622816" y="307848"/>
                  </a:lnTo>
                  <a:lnTo>
                    <a:pt x="2895612" y="307848"/>
                  </a:lnTo>
                  <a:lnTo>
                    <a:pt x="2895612" y="294894"/>
                  </a:lnTo>
                  <a:lnTo>
                    <a:pt x="2622816" y="294894"/>
                  </a:lnTo>
                  <a:lnTo>
                    <a:pt x="2622816" y="249936"/>
                  </a:lnTo>
                  <a:lnTo>
                    <a:pt x="2510802" y="339090"/>
                  </a:lnTo>
                  <a:lnTo>
                    <a:pt x="2525280" y="350723"/>
                  </a:lnTo>
                  <a:lnTo>
                    <a:pt x="2609862" y="418617"/>
                  </a:lnTo>
                  <a:lnTo>
                    <a:pt x="2620530" y="427177"/>
                  </a:lnTo>
                  <a:lnTo>
                    <a:pt x="2622816" y="429006"/>
                  </a:lnTo>
                  <a:lnTo>
                    <a:pt x="2622816" y="384048"/>
                  </a:lnTo>
                  <a:lnTo>
                    <a:pt x="2895612" y="384048"/>
                  </a:lnTo>
                  <a:lnTo>
                    <a:pt x="2901708" y="384048"/>
                  </a:lnTo>
                  <a:lnTo>
                    <a:pt x="2908566" y="384048"/>
                  </a:lnTo>
                  <a:lnTo>
                    <a:pt x="2908566" y="294894"/>
                  </a:lnTo>
                  <a:close/>
                </a:path>
                <a:path w="2912745" h="1641475">
                  <a:moveTo>
                    <a:pt x="2912376" y="34290"/>
                  </a:moveTo>
                  <a:lnTo>
                    <a:pt x="2869285" y="0"/>
                  </a:lnTo>
                  <a:lnTo>
                    <a:pt x="2848368" y="0"/>
                  </a:lnTo>
                  <a:lnTo>
                    <a:pt x="2891701" y="34671"/>
                  </a:lnTo>
                  <a:lnTo>
                    <a:pt x="2813316" y="97383"/>
                  </a:lnTo>
                  <a:lnTo>
                    <a:pt x="2813316" y="66294"/>
                  </a:lnTo>
                  <a:lnTo>
                    <a:pt x="2527566" y="66294"/>
                  </a:lnTo>
                  <a:lnTo>
                    <a:pt x="2527566" y="3048"/>
                  </a:lnTo>
                  <a:lnTo>
                    <a:pt x="2813316" y="3048"/>
                  </a:lnTo>
                  <a:lnTo>
                    <a:pt x="2813316" y="0"/>
                  </a:lnTo>
                  <a:lnTo>
                    <a:pt x="2523756" y="0"/>
                  </a:lnTo>
                  <a:lnTo>
                    <a:pt x="2514612" y="0"/>
                  </a:lnTo>
                  <a:lnTo>
                    <a:pt x="2514612" y="79248"/>
                  </a:lnTo>
                  <a:lnTo>
                    <a:pt x="2520708" y="79248"/>
                  </a:lnTo>
                  <a:lnTo>
                    <a:pt x="2527566" y="79248"/>
                  </a:lnTo>
                  <a:lnTo>
                    <a:pt x="2800362" y="79248"/>
                  </a:lnTo>
                  <a:lnTo>
                    <a:pt x="2800362" y="124206"/>
                  </a:lnTo>
                  <a:lnTo>
                    <a:pt x="2802648" y="122377"/>
                  </a:lnTo>
                  <a:lnTo>
                    <a:pt x="2813316" y="113817"/>
                  </a:lnTo>
                  <a:lnTo>
                    <a:pt x="2897898" y="45923"/>
                  </a:lnTo>
                  <a:lnTo>
                    <a:pt x="2912376" y="34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21739" y="3671570"/>
            <a:ext cx="269748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67030" algn="l"/>
              </a:tabLst>
            </a:pPr>
            <a:r>
              <a:rPr dirty="0" sz="3000">
                <a:latin typeface="Comic Sans MS"/>
                <a:cs typeface="Comic Sans MS"/>
              </a:rPr>
              <a:t>?-</a:t>
            </a:r>
            <a:r>
              <a:rPr dirty="0" sz="3000" spc="-30">
                <a:latin typeface="Comic Sans MS"/>
                <a:cs typeface="Comic Sans MS"/>
              </a:rPr>
              <a:t> </a:t>
            </a:r>
            <a:r>
              <a:rPr dirty="0" sz="3000" spc="-10">
                <a:latin typeface="Comic Sans MS"/>
                <a:cs typeface="Comic Sans MS"/>
              </a:rPr>
              <a:t>female(X). </a:t>
            </a:r>
            <a:r>
              <a:rPr dirty="0" sz="3000" spc="-10">
                <a:latin typeface="Comic Sans MS"/>
                <a:cs typeface="Comic Sans MS"/>
              </a:rPr>
              <a:t>	</a:t>
            </a:r>
            <a:r>
              <a:rPr dirty="0" sz="3000">
                <a:latin typeface="Comic Sans MS"/>
                <a:cs typeface="Comic Sans MS"/>
              </a:rPr>
              <a:t>X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>
                <a:latin typeface="Comic Sans MS"/>
                <a:cs typeface="Comic Sans MS"/>
              </a:rPr>
              <a:t>=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 spc="-20">
                <a:latin typeface="Comic Sans MS"/>
                <a:cs typeface="Comic Sans MS"/>
              </a:rPr>
              <a:t>jane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38926" y="4450334"/>
            <a:ext cx="21240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Microsoft Sans Serif"/>
                <a:cs typeface="Microsoft Sans Serif"/>
              </a:rPr>
              <a:t>female(mary)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480303" y="4373879"/>
            <a:ext cx="3369945" cy="1729105"/>
            <a:chOff x="5480303" y="4373879"/>
            <a:chExt cx="3369945" cy="1729105"/>
          </a:xfrm>
        </p:grpSpPr>
        <p:sp>
          <p:nvSpPr>
            <p:cNvPr id="18" name="object 18" descr=""/>
            <p:cNvSpPr/>
            <p:nvPr/>
          </p:nvSpPr>
          <p:spPr>
            <a:xfrm>
              <a:off x="5480304" y="4373879"/>
              <a:ext cx="311150" cy="281305"/>
            </a:xfrm>
            <a:custGeom>
              <a:avLst/>
              <a:gdLst/>
              <a:ahLst/>
              <a:cxnLst/>
              <a:rect l="l" t="t" r="r" b="b"/>
              <a:pathLst>
                <a:path w="311150" h="281304">
                  <a:moveTo>
                    <a:pt x="310896" y="268224"/>
                  </a:moveTo>
                  <a:lnTo>
                    <a:pt x="12941" y="268224"/>
                  </a:lnTo>
                  <a:lnTo>
                    <a:pt x="12941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6096" y="274320"/>
                  </a:lnTo>
                  <a:lnTo>
                    <a:pt x="6096" y="281178"/>
                  </a:lnTo>
                  <a:lnTo>
                    <a:pt x="310896" y="281178"/>
                  </a:lnTo>
                  <a:lnTo>
                    <a:pt x="310896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6503" y="4373879"/>
              <a:ext cx="391668" cy="35509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80304" y="4406645"/>
              <a:ext cx="3369945" cy="1696720"/>
            </a:xfrm>
            <a:custGeom>
              <a:avLst/>
              <a:gdLst/>
              <a:ahLst/>
              <a:cxnLst/>
              <a:rect l="l" t="t" r="r" b="b"/>
              <a:pathLst>
                <a:path w="3369945" h="1696720">
                  <a:moveTo>
                    <a:pt x="463296" y="464058"/>
                  </a:moveTo>
                  <a:lnTo>
                    <a:pt x="82296" y="464058"/>
                  </a:lnTo>
                  <a:lnTo>
                    <a:pt x="82296" y="470154"/>
                  </a:lnTo>
                  <a:lnTo>
                    <a:pt x="76200" y="470154"/>
                  </a:lnTo>
                  <a:lnTo>
                    <a:pt x="76200" y="946404"/>
                  </a:lnTo>
                  <a:lnTo>
                    <a:pt x="89141" y="946404"/>
                  </a:lnTo>
                  <a:lnTo>
                    <a:pt x="89141" y="477012"/>
                  </a:lnTo>
                  <a:lnTo>
                    <a:pt x="463296" y="477012"/>
                  </a:lnTo>
                  <a:lnTo>
                    <a:pt x="463296" y="464058"/>
                  </a:lnTo>
                  <a:close/>
                </a:path>
                <a:path w="3369945" h="1696720">
                  <a:moveTo>
                    <a:pt x="463296" y="387858"/>
                  </a:moveTo>
                  <a:lnTo>
                    <a:pt x="6096" y="387858"/>
                  </a:lnTo>
                  <a:lnTo>
                    <a:pt x="6096" y="393954"/>
                  </a:lnTo>
                  <a:lnTo>
                    <a:pt x="0" y="393954"/>
                  </a:lnTo>
                  <a:lnTo>
                    <a:pt x="0" y="946404"/>
                  </a:lnTo>
                  <a:lnTo>
                    <a:pt x="12941" y="946404"/>
                  </a:lnTo>
                  <a:lnTo>
                    <a:pt x="12941" y="400812"/>
                  </a:lnTo>
                  <a:lnTo>
                    <a:pt x="463296" y="400812"/>
                  </a:lnTo>
                  <a:lnTo>
                    <a:pt x="463296" y="387858"/>
                  </a:lnTo>
                  <a:close/>
                </a:path>
                <a:path w="3369945" h="1696720">
                  <a:moveTo>
                    <a:pt x="2984754" y="997458"/>
                  </a:moveTo>
                  <a:lnTo>
                    <a:pt x="2971800" y="997470"/>
                  </a:lnTo>
                  <a:lnTo>
                    <a:pt x="2971800" y="1010412"/>
                  </a:lnTo>
                  <a:lnTo>
                    <a:pt x="2971800" y="1683258"/>
                  </a:lnTo>
                  <a:lnTo>
                    <a:pt x="470154" y="1683258"/>
                  </a:lnTo>
                  <a:lnTo>
                    <a:pt x="470154" y="1010412"/>
                  </a:lnTo>
                  <a:lnTo>
                    <a:pt x="2971800" y="1010412"/>
                  </a:lnTo>
                  <a:lnTo>
                    <a:pt x="2971800" y="997470"/>
                  </a:lnTo>
                  <a:lnTo>
                    <a:pt x="457200" y="997470"/>
                  </a:lnTo>
                  <a:lnTo>
                    <a:pt x="457200" y="1696212"/>
                  </a:lnTo>
                  <a:lnTo>
                    <a:pt x="463296" y="1696212"/>
                  </a:lnTo>
                  <a:lnTo>
                    <a:pt x="470154" y="1696212"/>
                  </a:lnTo>
                  <a:lnTo>
                    <a:pt x="2971800" y="1696212"/>
                  </a:lnTo>
                  <a:lnTo>
                    <a:pt x="2977896" y="1696212"/>
                  </a:lnTo>
                  <a:lnTo>
                    <a:pt x="2984754" y="1696212"/>
                  </a:lnTo>
                  <a:lnTo>
                    <a:pt x="2984754" y="997458"/>
                  </a:lnTo>
                  <a:close/>
                </a:path>
                <a:path w="3369945" h="1696720">
                  <a:moveTo>
                    <a:pt x="3365754" y="349758"/>
                  </a:moveTo>
                  <a:lnTo>
                    <a:pt x="3352800" y="349758"/>
                  </a:lnTo>
                  <a:lnTo>
                    <a:pt x="3352800" y="362712"/>
                  </a:lnTo>
                  <a:lnTo>
                    <a:pt x="3352800" y="425958"/>
                  </a:lnTo>
                  <a:lnTo>
                    <a:pt x="3067050" y="425958"/>
                  </a:lnTo>
                  <a:lnTo>
                    <a:pt x="3067050" y="457047"/>
                  </a:lnTo>
                  <a:lnTo>
                    <a:pt x="3073146" y="461924"/>
                  </a:lnTo>
                  <a:lnTo>
                    <a:pt x="3077718" y="465582"/>
                  </a:lnTo>
                  <a:lnTo>
                    <a:pt x="2988653" y="394335"/>
                  </a:lnTo>
                  <a:lnTo>
                    <a:pt x="3067050" y="331622"/>
                  </a:lnTo>
                  <a:lnTo>
                    <a:pt x="3067050" y="362712"/>
                  </a:lnTo>
                  <a:lnTo>
                    <a:pt x="3073146" y="362712"/>
                  </a:lnTo>
                  <a:lnTo>
                    <a:pt x="3080004" y="362712"/>
                  </a:lnTo>
                  <a:lnTo>
                    <a:pt x="3352800" y="362712"/>
                  </a:lnTo>
                  <a:lnTo>
                    <a:pt x="3352800" y="349758"/>
                  </a:lnTo>
                  <a:lnTo>
                    <a:pt x="3080004" y="349758"/>
                  </a:lnTo>
                  <a:lnTo>
                    <a:pt x="3080004" y="304800"/>
                  </a:lnTo>
                  <a:lnTo>
                    <a:pt x="2967990" y="393954"/>
                  </a:lnTo>
                  <a:lnTo>
                    <a:pt x="2982468" y="405587"/>
                  </a:lnTo>
                  <a:lnTo>
                    <a:pt x="3067050" y="473481"/>
                  </a:lnTo>
                  <a:lnTo>
                    <a:pt x="3077718" y="482041"/>
                  </a:lnTo>
                  <a:lnTo>
                    <a:pt x="3080004" y="483870"/>
                  </a:lnTo>
                  <a:lnTo>
                    <a:pt x="3080004" y="438912"/>
                  </a:lnTo>
                  <a:lnTo>
                    <a:pt x="3352800" y="438912"/>
                  </a:lnTo>
                  <a:lnTo>
                    <a:pt x="3358896" y="438912"/>
                  </a:lnTo>
                  <a:lnTo>
                    <a:pt x="3365754" y="438912"/>
                  </a:lnTo>
                  <a:lnTo>
                    <a:pt x="3365754" y="349758"/>
                  </a:lnTo>
                  <a:close/>
                </a:path>
                <a:path w="3369945" h="1696720">
                  <a:moveTo>
                    <a:pt x="3369564" y="89154"/>
                  </a:moveTo>
                  <a:lnTo>
                    <a:pt x="3348888" y="72707"/>
                  </a:lnTo>
                  <a:lnTo>
                    <a:pt x="3348888" y="89535"/>
                  </a:lnTo>
                  <a:lnTo>
                    <a:pt x="3270504" y="152247"/>
                  </a:lnTo>
                  <a:lnTo>
                    <a:pt x="3270504" y="121158"/>
                  </a:lnTo>
                  <a:lnTo>
                    <a:pt x="2984754" y="121158"/>
                  </a:lnTo>
                  <a:lnTo>
                    <a:pt x="2984754" y="57912"/>
                  </a:lnTo>
                  <a:lnTo>
                    <a:pt x="3257550" y="57912"/>
                  </a:lnTo>
                  <a:lnTo>
                    <a:pt x="3263646" y="57912"/>
                  </a:lnTo>
                  <a:lnTo>
                    <a:pt x="3270504" y="57912"/>
                  </a:lnTo>
                  <a:lnTo>
                    <a:pt x="3270504" y="26822"/>
                  </a:lnTo>
                  <a:lnTo>
                    <a:pt x="3348888" y="89535"/>
                  </a:lnTo>
                  <a:lnTo>
                    <a:pt x="3348888" y="72707"/>
                  </a:lnTo>
                  <a:lnTo>
                    <a:pt x="3257550" y="0"/>
                  </a:lnTo>
                  <a:lnTo>
                    <a:pt x="3257550" y="44958"/>
                  </a:lnTo>
                  <a:lnTo>
                    <a:pt x="2971800" y="44958"/>
                  </a:lnTo>
                  <a:lnTo>
                    <a:pt x="2971800" y="134112"/>
                  </a:lnTo>
                  <a:lnTo>
                    <a:pt x="2977896" y="134112"/>
                  </a:lnTo>
                  <a:lnTo>
                    <a:pt x="2984754" y="134112"/>
                  </a:lnTo>
                  <a:lnTo>
                    <a:pt x="3257550" y="134112"/>
                  </a:lnTo>
                  <a:lnTo>
                    <a:pt x="3257550" y="179070"/>
                  </a:lnTo>
                  <a:lnTo>
                    <a:pt x="3259836" y="177241"/>
                  </a:lnTo>
                  <a:lnTo>
                    <a:pt x="3270504" y="168681"/>
                  </a:lnTo>
                  <a:lnTo>
                    <a:pt x="3355086" y="100787"/>
                  </a:lnTo>
                  <a:lnTo>
                    <a:pt x="3369564" y="8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576069" y="4677409"/>
            <a:ext cx="1685925" cy="1536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0200"/>
              </a:lnSpc>
              <a:spcBef>
                <a:spcPts val="90"/>
              </a:spcBef>
            </a:pPr>
            <a:r>
              <a:rPr dirty="0" sz="3000">
                <a:latin typeface="Comic Sans MS"/>
                <a:cs typeface="Comic Sans MS"/>
              </a:rPr>
              <a:t>X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>
                <a:latin typeface="Comic Sans MS"/>
                <a:cs typeface="Comic Sans MS"/>
              </a:rPr>
              <a:t>=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 spc="-20">
                <a:latin typeface="Comic Sans MS"/>
                <a:cs typeface="Comic Sans MS"/>
              </a:rPr>
              <a:t>mary </a:t>
            </a:r>
            <a:r>
              <a:rPr dirty="0" sz="3000">
                <a:latin typeface="Comic Sans MS"/>
                <a:cs typeface="Comic Sans MS"/>
              </a:rPr>
              <a:t>X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>
                <a:latin typeface="Comic Sans MS"/>
                <a:cs typeface="Comic Sans MS"/>
              </a:rPr>
              <a:t>=</a:t>
            </a:r>
            <a:r>
              <a:rPr dirty="0" sz="3000" spc="-15">
                <a:latin typeface="Comic Sans MS"/>
                <a:cs typeface="Comic Sans MS"/>
              </a:rPr>
              <a:t> </a:t>
            </a:r>
            <a:r>
              <a:rPr dirty="0" sz="3000" spc="-10">
                <a:latin typeface="Comic Sans MS"/>
                <a:cs typeface="Comic Sans MS"/>
              </a:rPr>
              <a:t>susan </a:t>
            </a:r>
            <a:r>
              <a:rPr dirty="0" sz="3000" spc="-25">
                <a:latin typeface="Comic Sans MS"/>
                <a:cs typeface="Comic Sans MS"/>
              </a:rPr>
              <a:t>Yes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58915" y="5517134"/>
            <a:ext cx="2282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Microsoft Sans Serif"/>
                <a:cs typeface="Microsoft Sans Serif"/>
              </a:rPr>
              <a:t>female(susan)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404865" y="5353050"/>
            <a:ext cx="3445510" cy="1203960"/>
            <a:chOff x="5404865" y="5353050"/>
            <a:chExt cx="3445510" cy="1203960"/>
          </a:xfrm>
        </p:grpSpPr>
        <p:sp>
          <p:nvSpPr>
            <p:cNvPr id="24" name="object 24" descr=""/>
            <p:cNvSpPr/>
            <p:nvPr/>
          </p:nvSpPr>
          <p:spPr>
            <a:xfrm>
              <a:off x="5480304" y="5353049"/>
              <a:ext cx="467995" cy="443230"/>
            </a:xfrm>
            <a:custGeom>
              <a:avLst/>
              <a:gdLst/>
              <a:ahLst/>
              <a:cxnLst/>
              <a:rect l="l" t="t" r="r" b="b"/>
              <a:pathLst>
                <a:path w="467995" h="443229">
                  <a:moveTo>
                    <a:pt x="89141" y="0"/>
                  </a:moveTo>
                  <a:lnTo>
                    <a:pt x="76200" y="0"/>
                  </a:lnTo>
                  <a:lnTo>
                    <a:pt x="76200" y="285750"/>
                  </a:lnTo>
                  <a:lnTo>
                    <a:pt x="89141" y="285750"/>
                  </a:lnTo>
                  <a:lnTo>
                    <a:pt x="89141" y="0"/>
                  </a:lnTo>
                  <a:close/>
                </a:path>
                <a:path w="467995" h="443229">
                  <a:moveTo>
                    <a:pt x="467868" y="290322"/>
                  </a:moveTo>
                  <a:lnTo>
                    <a:pt x="459486" y="281940"/>
                  </a:lnTo>
                  <a:lnTo>
                    <a:pt x="317741" y="423684"/>
                  </a:lnTo>
                  <a:lnTo>
                    <a:pt x="317741" y="361950"/>
                  </a:lnTo>
                  <a:lnTo>
                    <a:pt x="310896" y="361950"/>
                  </a:lnTo>
                  <a:lnTo>
                    <a:pt x="310896" y="355854"/>
                  </a:lnTo>
                  <a:lnTo>
                    <a:pt x="12941" y="355854"/>
                  </a:lnTo>
                  <a:lnTo>
                    <a:pt x="12941" y="0"/>
                  </a:lnTo>
                  <a:lnTo>
                    <a:pt x="0" y="0"/>
                  </a:lnTo>
                  <a:lnTo>
                    <a:pt x="0" y="361950"/>
                  </a:lnTo>
                  <a:lnTo>
                    <a:pt x="6096" y="361950"/>
                  </a:lnTo>
                  <a:lnTo>
                    <a:pt x="6096" y="368808"/>
                  </a:lnTo>
                  <a:lnTo>
                    <a:pt x="304800" y="368808"/>
                  </a:lnTo>
                  <a:lnTo>
                    <a:pt x="304800" y="438150"/>
                  </a:lnTo>
                  <a:lnTo>
                    <a:pt x="310896" y="438150"/>
                  </a:lnTo>
                  <a:lnTo>
                    <a:pt x="315468" y="442722"/>
                  </a:lnTo>
                  <a:lnTo>
                    <a:pt x="467868" y="290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599" y="5557265"/>
              <a:ext cx="384048" cy="8839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404866" y="5473445"/>
              <a:ext cx="3445510" cy="859155"/>
            </a:xfrm>
            <a:custGeom>
              <a:avLst/>
              <a:gdLst/>
              <a:ahLst/>
              <a:cxnLst/>
              <a:rect l="l" t="t" r="r" b="b"/>
              <a:pathLst>
                <a:path w="3445509" h="859154">
                  <a:moveTo>
                    <a:pt x="538734" y="464058"/>
                  </a:moveTo>
                  <a:lnTo>
                    <a:pt x="157734" y="464058"/>
                  </a:lnTo>
                  <a:lnTo>
                    <a:pt x="157734" y="470154"/>
                  </a:lnTo>
                  <a:lnTo>
                    <a:pt x="151638" y="470154"/>
                  </a:lnTo>
                  <a:lnTo>
                    <a:pt x="151638" y="851154"/>
                  </a:lnTo>
                  <a:lnTo>
                    <a:pt x="157734" y="851154"/>
                  </a:lnTo>
                  <a:lnTo>
                    <a:pt x="157734" y="858012"/>
                  </a:lnTo>
                  <a:lnTo>
                    <a:pt x="222758" y="858012"/>
                  </a:lnTo>
                  <a:lnTo>
                    <a:pt x="222250" y="858774"/>
                  </a:lnTo>
                  <a:lnTo>
                    <a:pt x="236728" y="858774"/>
                  </a:lnTo>
                  <a:lnTo>
                    <a:pt x="239268" y="854976"/>
                  </a:lnTo>
                  <a:lnTo>
                    <a:pt x="233934" y="851281"/>
                  </a:lnTo>
                  <a:lnTo>
                    <a:pt x="233934" y="845058"/>
                  </a:lnTo>
                  <a:lnTo>
                    <a:pt x="164579" y="845058"/>
                  </a:lnTo>
                  <a:lnTo>
                    <a:pt x="164579" y="477012"/>
                  </a:lnTo>
                  <a:lnTo>
                    <a:pt x="538734" y="477012"/>
                  </a:lnTo>
                  <a:lnTo>
                    <a:pt x="538734" y="464058"/>
                  </a:lnTo>
                  <a:close/>
                </a:path>
                <a:path w="3445509" h="859154">
                  <a:moveTo>
                    <a:pt x="538734" y="387858"/>
                  </a:moveTo>
                  <a:lnTo>
                    <a:pt x="81534" y="387858"/>
                  </a:lnTo>
                  <a:lnTo>
                    <a:pt x="81534" y="393954"/>
                  </a:lnTo>
                  <a:lnTo>
                    <a:pt x="75438" y="393954"/>
                  </a:lnTo>
                  <a:lnTo>
                    <a:pt x="75438" y="845058"/>
                  </a:lnTo>
                  <a:lnTo>
                    <a:pt x="5334" y="845058"/>
                  </a:lnTo>
                  <a:lnTo>
                    <a:pt x="5334" y="851674"/>
                  </a:lnTo>
                  <a:lnTo>
                    <a:pt x="0" y="853452"/>
                  </a:lnTo>
                  <a:lnTo>
                    <a:pt x="1778" y="858774"/>
                  </a:lnTo>
                  <a:lnTo>
                    <a:pt x="14478" y="858774"/>
                  </a:lnTo>
                  <a:lnTo>
                    <a:pt x="14224" y="858012"/>
                  </a:lnTo>
                  <a:lnTo>
                    <a:pt x="81534" y="858012"/>
                  </a:lnTo>
                  <a:lnTo>
                    <a:pt x="81534" y="851154"/>
                  </a:lnTo>
                  <a:lnTo>
                    <a:pt x="88392" y="851154"/>
                  </a:lnTo>
                  <a:lnTo>
                    <a:pt x="88379" y="400812"/>
                  </a:lnTo>
                  <a:lnTo>
                    <a:pt x="538734" y="400812"/>
                  </a:lnTo>
                  <a:lnTo>
                    <a:pt x="538734" y="387858"/>
                  </a:lnTo>
                  <a:close/>
                </a:path>
                <a:path w="3445509" h="859154">
                  <a:moveTo>
                    <a:pt x="3441192" y="349758"/>
                  </a:moveTo>
                  <a:lnTo>
                    <a:pt x="3428238" y="349758"/>
                  </a:lnTo>
                  <a:lnTo>
                    <a:pt x="3428238" y="362712"/>
                  </a:lnTo>
                  <a:lnTo>
                    <a:pt x="3428238" y="425958"/>
                  </a:lnTo>
                  <a:lnTo>
                    <a:pt x="3142488" y="425958"/>
                  </a:lnTo>
                  <a:lnTo>
                    <a:pt x="3142488" y="457047"/>
                  </a:lnTo>
                  <a:lnTo>
                    <a:pt x="3148584" y="461924"/>
                  </a:lnTo>
                  <a:lnTo>
                    <a:pt x="3153156" y="465582"/>
                  </a:lnTo>
                  <a:lnTo>
                    <a:pt x="3064091" y="394335"/>
                  </a:lnTo>
                  <a:lnTo>
                    <a:pt x="3142488" y="331622"/>
                  </a:lnTo>
                  <a:lnTo>
                    <a:pt x="3142488" y="362712"/>
                  </a:lnTo>
                  <a:lnTo>
                    <a:pt x="3148584" y="362712"/>
                  </a:lnTo>
                  <a:lnTo>
                    <a:pt x="3155442" y="362712"/>
                  </a:lnTo>
                  <a:lnTo>
                    <a:pt x="3428238" y="362712"/>
                  </a:lnTo>
                  <a:lnTo>
                    <a:pt x="3428238" y="349758"/>
                  </a:lnTo>
                  <a:lnTo>
                    <a:pt x="3155442" y="349758"/>
                  </a:lnTo>
                  <a:lnTo>
                    <a:pt x="3155442" y="304800"/>
                  </a:lnTo>
                  <a:lnTo>
                    <a:pt x="3043428" y="393954"/>
                  </a:lnTo>
                  <a:lnTo>
                    <a:pt x="3057906" y="405587"/>
                  </a:lnTo>
                  <a:lnTo>
                    <a:pt x="3142488" y="473481"/>
                  </a:lnTo>
                  <a:lnTo>
                    <a:pt x="3153156" y="482041"/>
                  </a:lnTo>
                  <a:lnTo>
                    <a:pt x="3155442" y="483870"/>
                  </a:lnTo>
                  <a:lnTo>
                    <a:pt x="3155442" y="438912"/>
                  </a:lnTo>
                  <a:lnTo>
                    <a:pt x="3428238" y="438912"/>
                  </a:lnTo>
                  <a:lnTo>
                    <a:pt x="3434334" y="438912"/>
                  </a:lnTo>
                  <a:lnTo>
                    <a:pt x="3441192" y="438912"/>
                  </a:lnTo>
                  <a:lnTo>
                    <a:pt x="3441192" y="349758"/>
                  </a:lnTo>
                  <a:close/>
                </a:path>
                <a:path w="3445509" h="859154">
                  <a:moveTo>
                    <a:pt x="3445002" y="89154"/>
                  </a:moveTo>
                  <a:lnTo>
                    <a:pt x="3424326" y="72707"/>
                  </a:lnTo>
                  <a:lnTo>
                    <a:pt x="3424326" y="89535"/>
                  </a:lnTo>
                  <a:lnTo>
                    <a:pt x="3345942" y="152247"/>
                  </a:lnTo>
                  <a:lnTo>
                    <a:pt x="3345942" y="121158"/>
                  </a:lnTo>
                  <a:lnTo>
                    <a:pt x="3060192" y="121158"/>
                  </a:lnTo>
                  <a:lnTo>
                    <a:pt x="3060192" y="57912"/>
                  </a:lnTo>
                  <a:lnTo>
                    <a:pt x="3332988" y="57912"/>
                  </a:lnTo>
                  <a:lnTo>
                    <a:pt x="3339084" y="57912"/>
                  </a:lnTo>
                  <a:lnTo>
                    <a:pt x="3345942" y="57912"/>
                  </a:lnTo>
                  <a:lnTo>
                    <a:pt x="3345942" y="26822"/>
                  </a:lnTo>
                  <a:lnTo>
                    <a:pt x="3424326" y="89535"/>
                  </a:lnTo>
                  <a:lnTo>
                    <a:pt x="3424326" y="72707"/>
                  </a:lnTo>
                  <a:lnTo>
                    <a:pt x="3332988" y="0"/>
                  </a:lnTo>
                  <a:lnTo>
                    <a:pt x="3332988" y="44958"/>
                  </a:lnTo>
                  <a:lnTo>
                    <a:pt x="3047238" y="44958"/>
                  </a:lnTo>
                  <a:lnTo>
                    <a:pt x="3047238" y="134112"/>
                  </a:lnTo>
                  <a:lnTo>
                    <a:pt x="3053334" y="134112"/>
                  </a:lnTo>
                  <a:lnTo>
                    <a:pt x="3060192" y="134112"/>
                  </a:lnTo>
                  <a:lnTo>
                    <a:pt x="3332988" y="134112"/>
                  </a:lnTo>
                  <a:lnTo>
                    <a:pt x="3332988" y="179070"/>
                  </a:lnTo>
                  <a:lnTo>
                    <a:pt x="3335274" y="177241"/>
                  </a:lnTo>
                  <a:lnTo>
                    <a:pt x="3345942" y="168681"/>
                  </a:lnTo>
                  <a:lnTo>
                    <a:pt x="3430524" y="100787"/>
                  </a:lnTo>
                  <a:lnTo>
                    <a:pt x="3445002" y="89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6643" y="6332219"/>
              <a:ext cx="234950" cy="224789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05"/>
              <a:t>Các</a:t>
            </a:r>
            <a:r>
              <a:rPr dirty="0" spc="-160"/>
              <a:t> </a:t>
            </a:r>
            <a:r>
              <a:rPr dirty="0" spc="-55"/>
              <a:t>cách</a:t>
            </a:r>
            <a:r>
              <a:rPr dirty="0" spc="-175"/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/>
              <a:t>ọc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95704"/>
            <a:ext cx="7955915" cy="294513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-10">
                <a:latin typeface="Comic Sans MS"/>
                <a:cs typeface="Comic Sans MS"/>
              </a:rPr>
              <a:t>loves(chuck,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X)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female(X),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rich(X).</a:t>
            </a:r>
            <a:endParaRPr sz="2400">
              <a:latin typeface="Comic Sans MS"/>
              <a:cs typeface="Comic Sans MS"/>
            </a:endParaRPr>
          </a:p>
          <a:p>
            <a:pPr marL="280670" marR="5080" indent="-268605">
              <a:lnSpc>
                <a:spcPts val="2630"/>
              </a:lnSpc>
              <a:spcBef>
                <a:spcPts val="12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4383405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đọc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kiểu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khai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báo:</a:t>
            </a:r>
            <a:r>
              <a:rPr dirty="0" sz="2400">
                <a:latin typeface="Microsoft Sans Serif"/>
                <a:cs typeface="Microsoft Sans Serif"/>
              </a:rPr>
              <a:t>	Chuck yêu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nếu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phụ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 spc="120">
                <a:latin typeface="Microsoft Sans Serif"/>
                <a:cs typeface="Microsoft Sans Serif"/>
              </a:rPr>
              <a:t>nữ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 giàu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có</a:t>
            </a:r>
            <a:endParaRPr sz="2400">
              <a:latin typeface="Microsoft Sans Serif"/>
              <a:cs typeface="Microsoft Sans Serif"/>
            </a:endParaRPr>
          </a:p>
          <a:p>
            <a:pPr marL="280670" marR="17780" indent="-268605">
              <a:lnSpc>
                <a:spcPct val="89300"/>
              </a:lnSpc>
              <a:spcBef>
                <a:spcPts val="1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5024755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đọc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kiểu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thủ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tục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xấp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xỉ:</a:t>
            </a:r>
            <a:r>
              <a:rPr dirty="0" sz="2400">
                <a:latin typeface="Microsoft Sans Serif"/>
                <a:cs typeface="Microsoft Sans Serif"/>
              </a:rPr>
              <a:t>	Để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tìm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đối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 spc="85">
                <a:latin typeface="Microsoft Sans Serif"/>
                <a:cs typeface="Microsoft Sans Serif"/>
              </a:rPr>
              <a:t>tượng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Chuck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trước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tiên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phải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tìm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một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phụ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nữ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sau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đó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kiểm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xem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X</a:t>
            </a:r>
            <a:r>
              <a:rPr dirty="0" sz="2400" spc="-95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giàu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hay </a:t>
            </a:r>
            <a:r>
              <a:rPr dirty="0" sz="2400" spc="-10">
                <a:latin typeface="Microsoft Sans Serif"/>
                <a:cs typeface="Microsoft Sans Serif"/>
              </a:rPr>
              <a:t>không</a:t>
            </a:r>
            <a:endParaRPr sz="24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9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Cách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đọc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theo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kiểu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khai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báo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thường</a:t>
            </a:r>
            <a:r>
              <a:rPr dirty="0" sz="24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10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25">
                <a:solidFill>
                  <a:srgbClr val="0D0D0D"/>
                </a:solidFill>
                <a:latin typeface="Microsoft Sans Serif"/>
                <a:cs typeface="Microsoft Sans Serif"/>
              </a:rPr>
              <a:t>ưa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thích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0D0D0D"/>
                </a:solidFill>
                <a:latin typeface="Microsoft Sans Serif"/>
                <a:cs typeface="Microsoft Sans Serif"/>
              </a:rPr>
              <a:t>hơn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20"/>
              <a:t>Logic</a:t>
            </a:r>
            <a:r>
              <a:rPr dirty="0" spc="-145"/>
              <a:t> </a:t>
            </a:r>
            <a:r>
              <a:rPr dirty="0" spc="-30">
                <a:latin typeface="Georgia"/>
                <a:cs typeface="Georgia"/>
              </a:rPr>
              <a:t>đ</a:t>
            </a:r>
            <a:r>
              <a:rPr dirty="0" spc="-30"/>
              <a:t>ơn</a:t>
            </a:r>
            <a:r>
              <a:rPr dirty="0" spc="-204"/>
              <a:t> </a:t>
            </a:r>
            <a:r>
              <a:rPr dirty="0" spc="-20">
                <a:latin typeface="Georgia"/>
                <a:cs typeface="Georgia"/>
              </a:rPr>
              <a:t>đ</a:t>
            </a:r>
            <a:r>
              <a:rPr dirty="0" spc="-20"/>
              <a:t>iệu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29638"/>
            <a:ext cx="7550784" cy="296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873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5032375" algn="l"/>
              </a:tabLst>
            </a:pPr>
            <a:r>
              <a:rPr dirty="0" sz="2400">
                <a:latin typeface="Microsoft Sans Serif"/>
                <a:cs typeface="Microsoft Sans Serif"/>
              </a:rPr>
              <a:t>Logic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đơn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điệu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(monotonic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logic):</a:t>
            </a:r>
            <a:r>
              <a:rPr dirty="0" sz="2400">
                <a:latin typeface="Microsoft Sans Serif"/>
                <a:cs typeface="Microsoft Sans Serif"/>
              </a:rPr>
              <a:t>	Một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khi</a:t>
            </a:r>
            <a:r>
              <a:rPr dirty="0" sz="2400" spc="-10">
                <a:latin typeface="Microsoft Sans Serif"/>
                <a:cs typeface="Microsoft Sans Serif"/>
              </a:rPr>
              <a:t> chứng </a:t>
            </a:r>
            <a:r>
              <a:rPr dirty="0" sz="2400">
                <a:latin typeface="Microsoft Sans Serif"/>
                <a:cs typeface="Microsoft Sans Serif"/>
              </a:rPr>
              <a:t>minh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được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 điều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gì đó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đúng,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 điều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đó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mãi </a:t>
            </a:r>
            <a:r>
              <a:rPr dirty="0" sz="2400">
                <a:latin typeface="Microsoft Sans Serif"/>
                <a:cs typeface="Microsoft Sans Serif"/>
              </a:rPr>
              <a:t>mãi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đúng</a:t>
            </a:r>
            <a:endParaRPr sz="2400">
              <a:latin typeface="Microsoft Sans Serif"/>
              <a:cs typeface="Microsoft Sans Serif"/>
            </a:endParaRPr>
          </a:p>
          <a:p>
            <a:pPr marL="355600" marR="75565" indent="-34290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Logic </a:t>
            </a:r>
            <a:r>
              <a:rPr dirty="0" sz="2400" spc="65">
                <a:latin typeface="Microsoft Sans Serif"/>
                <a:cs typeface="Microsoft Sans Serif"/>
              </a:rPr>
              <a:t>đơn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điệu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 phù </a:t>
            </a:r>
            <a:r>
              <a:rPr dirty="0" sz="2400" spc="65">
                <a:latin typeface="Microsoft Sans Serif"/>
                <a:cs typeface="Microsoft Sans Serif"/>
              </a:rPr>
              <a:t>hợp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với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bài toán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(ứng </a:t>
            </a:r>
            <a:r>
              <a:rPr dirty="0" sz="2400">
                <a:latin typeface="Microsoft Sans Serif"/>
                <a:cs typeface="Microsoft Sans Serif"/>
              </a:rPr>
              <a:t>dụng) </a:t>
            </a:r>
            <a:r>
              <a:rPr dirty="0" sz="2400" spc="60">
                <a:latin typeface="Microsoft Sans Serif"/>
                <a:cs typeface="Microsoft Sans Serif"/>
              </a:rPr>
              <a:t>thực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tế</a:t>
            </a:r>
            <a:endParaRPr sz="2400">
              <a:latin typeface="Microsoft Sans Serif"/>
              <a:cs typeface="Microsoft Sans Serif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Microsoft Sans Serif"/>
                <a:cs typeface="Microsoft Sans Serif"/>
              </a:rPr>
              <a:t>Nếu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cái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50">
                <a:latin typeface="Microsoft Sans Serif"/>
                <a:cs typeface="Microsoft Sans Serif"/>
              </a:rPr>
              <a:t>ví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185">
                <a:latin typeface="Microsoft Sans Serif"/>
                <a:cs typeface="Microsoft Sans Serif"/>
              </a:rPr>
              <a:t>ở</a:t>
            </a:r>
            <a:r>
              <a:rPr dirty="0" sz="2000">
                <a:latin typeface="Microsoft Sans Serif"/>
                <a:cs typeface="Microsoft Sans Serif"/>
              </a:rPr>
              <a:t> trong túi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xách tay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và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túi xách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tay </a:t>
            </a:r>
            <a:r>
              <a:rPr dirty="0" sz="2000" spc="185">
                <a:latin typeface="Microsoft Sans Serif"/>
                <a:cs typeface="Microsoft Sans Serif"/>
              </a:rPr>
              <a:t>ở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trong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xe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ô-</a:t>
            </a:r>
            <a:r>
              <a:rPr dirty="0" sz="2000" spc="-25">
                <a:latin typeface="Microsoft Sans Serif"/>
                <a:cs typeface="Microsoft Sans Serif"/>
              </a:rPr>
              <a:t>tô, </a:t>
            </a:r>
            <a:r>
              <a:rPr dirty="0" sz="2000">
                <a:latin typeface="Microsoft Sans Serif"/>
                <a:cs typeface="Microsoft Sans Serif"/>
              </a:rPr>
              <a:t>thì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chúng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có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thể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kết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luận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là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cái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50">
                <a:latin typeface="Microsoft Sans Serif"/>
                <a:cs typeface="Microsoft Sans Serif"/>
              </a:rPr>
              <a:t>ví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185">
                <a:latin typeface="Microsoft Sans Serif"/>
                <a:cs typeface="Microsoft Sans Serif"/>
              </a:rPr>
              <a:t>ở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trong xe </a:t>
            </a:r>
            <a:r>
              <a:rPr dirty="0" sz="2000" spc="-10">
                <a:latin typeface="Microsoft Sans Serif"/>
                <a:cs typeface="Microsoft Sans Serif"/>
              </a:rPr>
              <a:t>ô-</a:t>
            </a:r>
            <a:r>
              <a:rPr dirty="0" sz="2000" spc="-25">
                <a:latin typeface="Microsoft Sans Serif"/>
                <a:cs typeface="Microsoft Sans Serif"/>
              </a:rPr>
              <a:t>tô</a:t>
            </a:r>
            <a:endParaRPr sz="20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Microsoft Sans Serif"/>
                <a:cs typeface="Microsoft Sans Serif"/>
              </a:rPr>
              <a:t>Nhưng,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điều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gì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xảy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nếu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cái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50">
                <a:latin typeface="Microsoft Sans Serif"/>
                <a:cs typeface="Microsoft Sans Serif"/>
              </a:rPr>
              <a:t>ví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95">
                <a:latin typeface="Microsoft Sans Serif"/>
                <a:cs typeface="Microsoft Sans Serif"/>
              </a:rPr>
              <a:t>được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lấy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khỏi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xe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ô-</a:t>
            </a:r>
            <a:r>
              <a:rPr dirty="0" sz="2000" spc="-25">
                <a:latin typeface="Microsoft Sans Serif"/>
                <a:cs typeface="Microsoft Sans Serif"/>
              </a:rPr>
              <a:t>tô?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20"/>
              <a:t>Logic</a:t>
            </a:r>
            <a:r>
              <a:rPr dirty="0" spc="-145"/>
              <a:t> </a:t>
            </a:r>
            <a:r>
              <a:rPr dirty="0" spc="-20"/>
              <a:t>không</a:t>
            </a:r>
            <a:r>
              <a:rPr dirty="0" spc="-240"/>
              <a:t> </a:t>
            </a:r>
            <a:r>
              <a:rPr dirty="0" spc="-30">
                <a:latin typeface="Georgia"/>
                <a:cs typeface="Georgia"/>
              </a:rPr>
              <a:t>đ</a:t>
            </a:r>
            <a:r>
              <a:rPr dirty="0" spc="-30"/>
              <a:t>ơn</a:t>
            </a:r>
            <a:r>
              <a:rPr dirty="0" spc="-204"/>
              <a:t> </a:t>
            </a:r>
            <a:r>
              <a:rPr dirty="0" spc="-20">
                <a:latin typeface="Georgia"/>
                <a:cs typeface="Georgia"/>
              </a:rPr>
              <a:t>đ</a:t>
            </a:r>
            <a:r>
              <a:rPr dirty="0" spc="-20"/>
              <a:t>iệu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939" y="1702181"/>
            <a:ext cx="8284845" cy="491172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logic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đơn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điệu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(nonmonotonic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logic)</a:t>
            </a:r>
            <a:endParaRPr sz="2400">
              <a:latin typeface="Microsoft Sans Serif"/>
              <a:cs typeface="Microsoft Sans Serif"/>
            </a:endParaRPr>
          </a:p>
          <a:p>
            <a:pPr lvl="1" marL="681990" marR="245745" indent="-32575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Microsoft Sans Serif"/>
                <a:cs typeface="Microsoft Sans Serif"/>
              </a:rPr>
              <a:t>Một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mệnh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đề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95">
                <a:latin typeface="Microsoft Sans Serif"/>
                <a:cs typeface="Microsoft Sans Serif"/>
              </a:rPr>
              <a:t>được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chứng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minh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là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đúng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185">
                <a:latin typeface="Microsoft Sans Serif"/>
                <a:cs typeface="Microsoft Sans Serif"/>
              </a:rPr>
              <a:t>ở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một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thời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điểm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80">
                <a:latin typeface="Microsoft Sans Serif"/>
                <a:cs typeface="Microsoft Sans Serif"/>
              </a:rPr>
              <a:t>trước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có </a:t>
            </a:r>
            <a:r>
              <a:rPr dirty="0" sz="2000">
                <a:latin typeface="Microsoft Sans Serif"/>
                <a:cs typeface="Microsoft Sans Serif"/>
              </a:rPr>
              <a:t>thể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không còn (không thể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95">
                <a:latin typeface="Microsoft Sans Serif"/>
                <a:cs typeface="Microsoft Sans Serif"/>
              </a:rPr>
              <a:t>được</a:t>
            </a:r>
            <a:r>
              <a:rPr dirty="0" sz="2000">
                <a:latin typeface="Microsoft Sans Serif"/>
                <a:cs typeface="Microsoft Sans Serif"/>
              </a:rPr>
              <a:t> chứng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minh)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là đúng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185">
                <a:latin typeface="Microsoft Sans Serif"/>
                <a:cs typeface="Microsoft Sans Serif"/>
              </a:rPr>
              <a:t>ở</a:t>
            </a:r>
            <a:r>
              <a:rPr dirty="0" sz="2000">
                <a:latin typeface="Microsoft Sans Serif"/>
                <a:cs typeface="Microsoft Sans Serif"/>
              </a:rPr>
              <a:t> một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thời </a:t>
            </a:r>
            <a:r>
              <a:rPr dirty="0" sz="2000">
                <a:latin typeface="Microsoft Sans Serif"/>
                <a:cs typeface="Microsoft Sans Serif"/>
              </a:rPr>
              <a:t>điểm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sau</a:t>
            </a:r>
            <a:endParaRPr sz="2000">
              <a:latin typeface="Microsoft Sans Serif"/>
              <a:cs typeface="Microsoft Sans Serif"/>
            </a:endParaRPr>
          </a:p>
          <a:p>
            <a:pPr marL="355600" marR="11430" indent="-342900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Prolog,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sự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kiện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luật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đổi </a:t>
            </a:r>
            <a:r>
              <a:rPr dirty="0" sz="2400" spc="225">
                <a:latin typeface="Microsoft Sans Serif"/>
                <a:cs typeface="Microsoft Sans Serif"/>
              </a:rPr>
              <a:t>ở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thời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điểm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nào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đó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Microsoft Sans Serif"/>
                <a:cs typeface="Microsoft Sans Serif"/>
              </a:rPr>
              <a:t>Những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105">
                <a:latin typeface="Microsoft Sans Serif"/>
                <a:cs typeface="Microsoft Sans Serif"/>
              </a:rPr>
              <a:t>sự</a:t>
            </a:r>
            <a:r>
              <a:rPr dirty="0" sz="2000">
                <a:latin typeface="Microsoft Sans Serif"/>
                <a:cs typeface="Microsoft Sans Serif"/>
              </a:rPr>
              <a:t> kiện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và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luật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65">
                <a:latin typeface="Microsoft Sans Serif"/>
                <a:cs typeface="Microsoft Sans Serif"/>
              </a:rPr>
              <a:t>như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vậy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95">
                <a:latin typeface="Microsoft Sans Serif"/>
                <a:cs typeface="Microsoft Sans Serif"/>
              </a:rPr>
              <a:t>được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gọi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là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động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(không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cố </a:t>
            </a:r>
            <a:r>
              <a:rPr dirty="0" sz="2000" spc="-10">
                <a:latin typeface="Microsoft Sans Serif"/>
                <a:cs typeface="Microsoft Sans Serif"/>
              </a:rPr>
              <a:t>định)</a:t>
            </a:r>
            <a:endParaRPr sz="2000">
              <a:latin typeface="Microsoft Sans Serif"/>
              <a:cs typeface="Microsoft Sans Serif"/>
            </a:endParaRPr>
          </a:p>
          <a:p>
            <a:pPr marL="355600" marR="34925" indent="-343535">
              <a:lnSpc>
                <a:spcPct val="101600"/>
              </a:lnSpc>
              <a:spcBef>
                <a:spcPts val="11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  <a:tab pos="1919605" algn="l"/>
              </a:tabLst>
            </a:pPr>
            <a:r>
              <a:rPr dirty="0" sz="2200">
                <a:latin typeface="Comic Sans MS"/>
                <a:cs typeface="Comic Sans MS"/>
              </a:rPr>
              <a:t>assert(...)</a:t>
            </a:r>
            <a:r>
              <a:rPr dirty="0" sz="2200" spc="-45">
                <a:latin typeface="Comic Sans MS"/>
                <a:cs typeface="Comic Sans MS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:</a:t>
            </a:r>
            <a:r>
              <a:rPr dirty="0" sz="2200">
                <a:latin typeface="Microsoft Sans Serif"/>
                <a:cs typeface="Microsoft Sans Serif"/>
              </a:rPr>
              <a:t>	để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bổ sung một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 spc="120">
                <a:latin typeface="Microsoft Sans Serif"/>
                <a:cs typeface="Microsoft Sans Serif"/>
              </a:rPr>
              <a:t>sự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kiện hoặc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một luật vào </a:t>
            </a:r>
            <a:r>
              <a:rPr dirty="0" sz="2200" spc="100">
                <a:latin typeface="Microsoft Sans Serif"/>
                <a:cs typeface="Microsoft Sans Serif"/>
              </a:rPr>
              <a:t>cơ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100">
                <a:latin typeface="Microsoft Sans Serif"/>
                <a:cs typeface="Microsoft Sans Serif"/>
              </a:rPr>
              <a:t>sở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tri </a:t>
            </a:r>
            <a:r>
              <a:rPr dirty="0" sz="2200" spc="30">
                <a:latin typeface="Microsoft Sans Serif"/>
                <a:cs typeface="Microsoft Sans Serif"/>
              </a:rPr>
              <a:t>thức</a:t>
            </a:r>
            <a:endParaRPr sz="2200">
              <a:latin typeface="Microsoft Sans Serif"/>
              <a:cs typeface="Microsoft Sans Serif"/>
            </a:endParaRPr>
          </a:p>
          <a:p>
            <a:pPr marL="354965" marR="8890" indent="-342900">
              <a:lnSpc>
                <a:spcPct val="101600"/>
              </a:lnSpc>
              <a:spcBef>
                <a:spcPts val="44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  <a:tab pos="2056130" algn="l"/>
              </a:tabLst>
            </a:pPr>
            <a:r>
              <a:rPr dirty="0" sz="2200">
                <a:latin typeface="Comic Sans MS"/>
                <a:cs typeface="Comic Sans MS"/>
              </a:rPr>
              <a:t>retract(...)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:</a:t>
            </a:r>
            <a:r>
              <a:rPr dirty="0" sz="2200">
                <a:latin typeface="Microsoft Sans Serif"/>
                <a:cs typeface="Microsoft Sans Serif"/>
              </a:rPr>
              <a:t>	để loại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bỏ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một </a:t>
            </a:r>
            <a:r>
              <a:rPr dirty="0" sz="2200" spc="120">
                <a:latin typeface="Microsoft Sans Serif"/>
                <a:cs typeface="Microsoft Sans Serif"/>
              </a:rPr>
              <a:t>sự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kiện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hoặc một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luật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khỏi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100">
                <a:latin typeface="Microsoft Sans Serif"/>
                <a:cs typeface="Microsoft Sans Serif"/>
              </a:rPr>
              <a:t>cơ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100">
                <a:latin typeface="Microsoft Sans Serif"/>
                <a:cs typeface="Microsoft Sans Serif"/>
              </a:rPr>
              <a:t>sở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tri </a:t>
            </a:r>
            <a:r>
              <a:rPr dirty="0" sz="2200" spc="30">
                <a:latin typeface="Microsoft Sans Serif"/>
                <a:cs typeface="Microsoft Sans Serif"/>
              </a:rPr>
              <a:t>thức</a:t>
            </a:r>
            <a:endParaRPr sz="2200">
              <a:latin typeface="Microsoft Sans Serif"/>
              <a:cs typeface="Microsoft Sans Serif"/>
            </a:endParaRPr>
          </a:p>
          <a:p>
            <a:pPr marL="355600" marR="20320" indent="-342900">
              <a:lnSpc>
                <a:spcPct val="101600"/>
              </a:lnSpc>
              <a:spcBef>
                <a:spcPts val="4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dirty="0" sz="2200">
                <a:latin typeface="Comic Sans MS"/>
                <a:cs typeface="Comic Sans MS"/>
              </a:rPr>
              <a:t>assert</a:t>
            </a:r>
            <a:r>
              <a:rPr dirty="0" sz="2200" spc="-30">
                <a:latin typeface="Comic Sans MS"/>
                <a:cs typeface="Comic Sans MS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và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Comic Sans MS"/>
                <a:cs typeface="Comic Sans MS"/>
              </a:rPr>
              <a:t>retract</a:t>
            </a:r>
            <a:r>
              <a:rPr dirty="0" sz="2200" spc="-25">
                <a:latin typeface="Comic Sans MS"/>
                <a:cs typeface="Comic Sans MS"/>
              </a:rPr>
              <a:t> </a:t>
            </a:r>
            <a:r>
              <a:rPr dirty="0" sz="2200" spc="105">
                <a:latin typeface="Microsoft Sans Serif"/>
                <a:cs typeface="Microsoft Sans Serif"/>
              </a:rPr>
              <a:t>được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gọi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là các vị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114">
                <a:latin typeface="Microsoft Sans Serif"/>
                <a:cs typeface="Microsoft Sans Serif"/>
              </a:rPr>
              <a:t>từ</a:t>
            </a:r>
            <a:r>
              <a:rPr dirty="0" sz="2200">
                <a:latin typeface="Microsoft Sans Serif"/>
                <a:cs typeface="Microsoft Sans Serif"/>
              </a:rPr>
              <a:t> ngoài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logic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0" i="1">
                <a:latin typeface="Arial"/>
                <a:cs typeface="Arial"/>
              </a:rPr>
              <a:t>(extralogical predicates)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681481"/>
            <a:ext cx="69100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dirty="0" spc="-100"/>
              <a:t>Các</a:t>
            </a:r>
            <a:r>
              <a:rPr dirty="0" spc="-160"/>
              <a:t> </a:t>
            </a:r>
            <a:r>
              <a:rPr dirty="0" spc="-100"/>
              <a:t>ví</a:t>
            </a:r>
            <a:r>
              <a:rPr dirty="0" spc="-160"/>
              <a:t> </a:t>
            </a:r>
            <a:r>
              <a:rPr dirty="0" spc="-25"/>
              <a:t>dụ</a:t>
            </a:r>
            <a:r>
              <a:rPr dirty="0"/>
              <a:t>	về</a:t>
            </a:r>
            <a:r>
              <a:rPr dirty="0" spc="-145"/>
              <a:t> </a:t>
            </a:r>
            <a:r>
              <a:rPr dirty="0">
                <a:latin typeface="Comic Sans MS"/>
                <a:cs typeface="Comic Sans MS"/>
              </a:rPr>
              <a:t>assert</a:t>
            </a:r>
            <a:r>
              <a:rPr dirty="0" spc="-315">
                <a:latin typeface="Comic Sans MS"/>
                <a:cs typeface="Comic Sans MS"/>
              </a:rPr>
              <a:t> </a:t>
            </a:r>
            <a:r>
              <a:rPr dirty="0" spc="-50"/>
              <a:t>và</a:t>
            </a:r>
            <a:r>
              <a:rPr dirty="0" spc="-120"/>
              <a:t> </a:t>
            </a:r>
            <a:r>
              <a:rPr dirty="0" spc="-10">
                <a:latin typeface="Comic Sans MS"/>
                <a:cs typeface="Comic Sans MS"/>
              </a:rPr>
              <a:t>retract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829056" y="1436369"/>
            <a:ext cx="8249284" cy="97790"/>
          </a:xfrm>
          <a:custGeom>
            <a:avLst/>
            <a:gdLst/>
            <a:ahLst/>
            <a:cxnLst/>
            <a:rect l="l" t="t" r="r" b="b"/>
            <a:pathLst>
              <a:path w="8249284" h="97790">
                <a:moveTo>
                  <a:pt x="8248904" y="0"/>
                </a:moveTo>
                <a:lnTo>
                  <a:pt x="8238744" y="0"/>
                </a:lnTo>
                <a:lnTo>
                  <a:pt x="8234299" y="0"/>
                </a:lnTo>
                <a:lnTo>
                  <a:pt x="8234299" y="82931"/>
                </a:lnTo>
                <a:lnTo>
                  <a:pt x="8229854" y="87376"/>
                </a:lnTo>
                <a:lnTo>
                  <a:pt x="8229854" y="82931"/>
                </a:lnTo>
                <a:lnTo>
                  <a:pt x="8234299" y="82931"/>
                </a:lnTo>
                <a:lnTo>
                  <a:pt x="8234299" y="0"/>
                </a:lnTo>
                <a:lnTo>
                  <a:pt x="8229854" y="0"/>
                </a:lnTo>
                <a:lnTo>
                  <a:pt x="8229854" y="78486"/>
                </a:lnTo>
                <a:lnTo>
                  <a:pt x="19050" y="78486"/>
                </a:lnTo>
                <a:lnTo>
                  <a:pt x="19050" y="0"/>
                </a:lnTo>
                <a:lnTo>
                  <a:pt x="0" y="0"/>
                </a:lnTo>
                <a:lnTo>
                  <a:pt x="0" y="87630"/>
                </a:lnTo>
                <a:lnTo>
                  <a:pt x="9144" y="87630"/>
                </a:lnTo>
                <a:lnTo>
                  <a:pt x="9144" y="97536"/>
                </a:lnTo>
                <a:lnTo>
                  <a:pt x="8229600" y="97536"/>
                </a:lnTo>
                <a:lnTo>
                  <a:pt x="8229854" y="97536"/>
                </a:lnTo>
                <a:lnTo>
                  <a:pt x="8238744" y="97536"/>
                </a:lnTo>
                <a:lnTo>
                  <a:pt x="8248904" y="97536"/>
                </a:lnTo>
                <a:lnTo>
                  <a:pt x="824890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16939" y="1773427"/>
            <a:ext cx="7392670" cy="42576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Comic Sans MS"/>
                <a:cs typeface="Comic Sans MS"/>
              </a:rPr>
              <a:t>assert(man(plato)).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assert((loves(chuck,X)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female(X),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rich(X))).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Comic Sans MS"/>
                <a:cs typeface="Comic Sans MS"/>
              </a:rPr>
              <a:t>retract(man(plato)).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retract((loves(chuck,X)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female(X),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rich(X))).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244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355600" algn="l"/>
                <a:tab pos="2251710" algn="l"/>
              </a:tabLst>
            </a:pPr>
            <a:r>
              <a:rPr dirty="0" sz="2800" spc="90">
                <a:latin typeface="Microsoft Sans Serif"/>
                <a:cs typeface="Microsoft Sans Serif"/>
              </a:rPr>
              <a:t>Lưu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ý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là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đối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với</a:t>
            </a:r>
            <a:r>
              <a:rPr dirty="0" sz="2800">
                <a:latin typeface="Microsoft Sans Serif"/>
                <a:cs typeface="Microsoft Sans Serif"/>
              </a:rPr>
              <a:t> các luật,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phải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155">
                <a:latin typeface="Microsoft Sans Serif"/>
                <a:cs typeface="Microsoft Sans Serif"/>
              </a:rPr>
              <a:t>sử</a:t>
            </a:r>
            <a:r>
              <a:rPr dirty="0" sz="2800">
                <a:latin typeface="Microsoft Sans Serif"/>
                <a:cs typeface="Microsoft Sans Serif"/>
              </a:rPr>
              <a:t> dụng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2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cặp </a:t>
            </a:r>
            <a:r>
              <a:rPr dirty="0" sz="2800">
                <a:latin typeface="Microsoft Sans Serif"/>
                <a:cs typeface="Microsoft Sans Serif"/>
              </a:rPr>
              <a:t>ngoặc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đơn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220">
                <a:latin typeface="Microsoft Sans Serif"/>
                <a:cs typeface="Microsoft Sans Serif"/>
              </a:rPr>
              <a:t>((…))</a:t>
            </a:r>
            <a:endParaRPr sz="28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59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tránh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xảy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lỗi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cú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pháp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5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565775" algn="l"/>
              </a:tabLst>
            </a:pPr>
            <a:r>
              <a:rPr dirty="0" sz="2400">
                <a:latin typeface="Microsoft Sans Serif"/>
                <a:cs typeface="Microsoft Sans Serif"/>
              </a:rPr>
              <a:t>Giả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>
                <a:latin typeface="Microsoft Sans Serif"/>
                <a:cs typeface="Microsoft Sans Serif"/>
              </a:rPr>
              <a:t> nếu viết: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assert(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foo</a:t>
            </a:r>
            <a:r>
              <a:rPr dirty="0" u="heavy" sz="2400" spc="-55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:-</a:t>
            </a:r>
            <a:r>
              <a:rPr dirty="0" u="heavy" sz="2400" spc="-5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bar</a:t>
            </a:r>
            <a:r>
              <a:rPr dirty="0" sz="2400" spc="-20">
                <a:latin typeface="Comic Sans MS"/>
                <a:cs typeface="Comic Sans MS"/>
              </a:rPr>
              <a:t>,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baz</a:t>
            </a:r>
            <a:r>
              <a:rPr dirty="0" sz="2400" spc="-10">
                <a:latin typeface="Comic Sans MS"/>
                <a:cs typeface="Comic Sans MS"/>
              </a:rPr>
              <a:t>).</a:t>
            </a:r>
            <a:endParaRPr sz="2400">
              <a:latin typeface="Comic Sans MS"/>
              <a:cs typeface="Comic Sans MS"/>
            </a:endParaRPr>
          </a:p>
          <a:p>
            <a:pPr lvl="1" marL="681990" indent="-325120">
              <a:lnSpc>
                <a:spcPct val="100000"/>
              </a:lnSpc>
              <a:spcBef>
                <a:spcPts val="5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226685" algn="l"/>
              </a:tabLst>
            </a:pP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bao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nhiêu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tham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số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đối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với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omic Sans MS"/>
                <a:cs typeface="Comic Sans MS"/>
              </a:rPr>
              <a:t>assert</a:t>
            </a:r>
            <a:r>
              <a:rPr dirty="0" sz="2400" spc="-10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80"/>
              <a:t>Sử</a:t>
            </a:r>
            <a:r>
              <a:rPr dirty="0" spc="-150"/>
              <a:t> </a:t>
            </a:r>
            <a:r>
              <a:rPr dirty="0"/>
              <a:t>dụng</a:t>
            </a:r>
            <a:r>
              <a:rPr dirty="0" spc="-155"/>
              <a:t> </a:t>
            </a:r>
            <a:r>
              <a:rPr dirty="0" spc="-20"/>
              <a:t>Prolog</a:t>
            </a:r>
            <a:r>
              <a:rPr dirty="0" spc="-150"/>
              <a:t> </a:t>
            </a:r>
            <a:r>
              <a:rPr dirty="0"/>
              <a:t>trong</a:t>
            </a:r>
            <a:r>
              <a:rPr dirty="0" spc="-145"/>
              <a:t> </a:t>
            </a:r>
            <a:r>
              <a:rPr dirty="0" spc="-65"/>
              <a:t>bài</a:t>
            </a:r>
            <a:r>
              <a:rPr dirty="0" spc="-145"/>
              <a:t> </a:t>
            </a:r>
            <a:r>
              <a:rPr dirty="0"/>
              <a:t>toán</a:t>
            </a:r>
            <a:r>
              <a:rPr dirty="0" spc="-150"/>
              <a:t> </a:t>
            </a:r>
            <a:r>
              <a:rPr dirty="0"/>
              <a:t>thực</a:t>
            </a:r>
            <a:r>
              <a:rPr dirty="0" spc="-145"/>
              <a:t> </a:t>
            </a:r>
            <a:r>
              <a:rPr dirty="0" spc="-25"/>
              <a:t>tế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893061"/>
            <a:ext cx="7418705" cy="16078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bài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toán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(ứng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dụng)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thực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tế,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mọi </a:t>
            </a:r>
            <a:r>
              <a:rPr dirty="0" sz="2400" spc="85">
                <a:latin typeface="Microsoft Sans Serif"/>
                <a:cs typeface="Microsoft Sans Serif"/>
              </a:rPr>
              <a:t>thứ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có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thay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đổi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(một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điều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đã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chứng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minh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đúng,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có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 không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còn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đúng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 thời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điểm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sau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đó)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rất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phù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hợp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việc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biểu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diễn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đổi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93139" y="3246373"/>
            <a:ext cx="7380605" cy="14706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610"/>
              </a:spcBef>
            </a:pP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bài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toán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thực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tế</a:t>
            </a:r>
            <a:endParaRPr sz="2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ts val="2590"/>
              </a:lnSpc>
              <a:spcBef>
                <a:spcPts val="183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ứng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trò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chơi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ví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điển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hình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các </a:t>
            </a:r>
            <a:r>
              <a:rPr dirty="0" sz="2400">
                <a:latin typeface="Microsoft Sans Serif"/>
                <a:cs typeface="Microsoft Sans Serif"/>
              </a:rPr>
              <a:t>bài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toán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đó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sự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việc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thay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đổi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883150"/>
            <a:ext cx="696150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Prolog là ngôn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ngữ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rất phù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hợp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xây </a:t>
            </a:r>
            <a:r>
              <a:rPr dirty="0" sz="2400" spc="50">
                <a:latin typeface="Microsoft Sans Serif"/>
                <a:cs typeface="Microsoft Sans Serif"/>
              </a:rPr>
              <a:t>dựng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các </a:t>
            </a:r>
            <a:r>
              <a:rPr dirty="0" sz="2400" spc="70">
                <a:latin typeface="Microsoft Sans Serif"/>
                <a:cs typeface="Microsoft Sans Serif"/>
              </a:rPr>
              <a:t>chương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trò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chơi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mạo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hiểm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1449705" algn="l"/>
              </a:tabLst>
            </a:pPr>
            <a:r>
              <a:rPr dirty="0" spc="-170"/>
              <a:t>Ví</a:t>
            </a:r>
            <a:r>
              <a:rPr dirty="0" spc="-90"/>
              <a:t> </a:t>
            </a:r>
            <a:r>
              <a:rPr dirty="0" spc="-25"/>
              <a:t>dụ</a:t>
            </a:r>
            <a:r>
              <a:rPr dirty="0"/>
              <a:t>	minh</a:t>
            </a:r>
            <a:r>
              <a:rPr dirty="0" spc="-120"/>
              <a:t> </a:t>
            </a:r>
            <a:r>
              <a:rPr dirty="0"/>
              <a:t>họa</a:t>
            </a:r>
            <a:r>
              <a:rPr dirty="0" spc="-105"/>
              <a:t> </a:t>
            </a:r>
            <a:r>
              <a:rPr dirty="0" spc="-20"/>
              <a:t>chương</a:t>
            </a:r>
            <a:r>
              <a:rPr dirty="0" spc="-120"/>
              <a:t> </a:t>
            </a:r>
            <a:r>
              <a:rPr dirty="0"/>
              <a:t>trình</a:t>
            </a:r>
            <a:r>
              <a:rPr dirty="0" spc="-114"/>
              <a:t> </a:t>
            </a:r>
            <a:r>
              <a:rPr dirty="0"/>
              <a:t>trò</a:t>
            </a:r>
            <a:r>
              <a:rPr dirty="0" spc="-120"/>
              <a:t> </a:t>
            </a:r>
            <a:r>
              <a:rPr dirty="0" spc="-20"/>
              <a:t>chơi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2433827"/>
            <a:ext cx="9144000" cy="4881880"/>
            <a:chOff x="457200" y="2433827"/>
            <a:chExt cx="9144000" cy="4881880"/>
          </a:xfrm>
        </p:grpSpPr>
        <p:sp>
          <p:nvSpPr>
            <p:cNvPr id="4" name="object 4" descr=""/>
            <p:cNvSpPr/>
            <p:nvPr/>
          </p:nvSpPr>
          <p:spPr>
            <a:xfrm>
              <a:off x="909827" y="2433827"/>
              <a:ext cx="8392160" cy="961390"/>
            </a:xfrm>
            <a:custGeom>
              <a:avLst/>
              <a:gdLst/>
              <a:ahLst/>
              <a:cxnLst/>
              <a:rect l="l" t="t" r="r" b="b"/>
              <a:pathLst>
                <a:path w="8392160" h="961389">
                  <a:moveTo>
                    <a:pt x="8391906" y="960882"/>
                  </a:moveTo>
                  <a:lnTo>
                    <a:pt x="8391906" y="0"/>
                  </a:lnTo>
                  <a:lnTo>
                    <a:pt x="0" y="0"/>
                  </a:lnTo>
                  <a:lnTo>
                    <a:pt x="0" y="960882"/>
                  </a:lnTo>
                  <a:lnTo>
                    <a:pt x="4572" y="96088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8382000" y="9906"/>
                  </a:lnTo>
                  <a:lnTo>
                    <a:pt x="8382000" y="4572"/>
                  </a:lnTo>
                  <a:lnTo>
                    <a:pt x="8386572" y="9906"/>
                  </a:lnTo>
                  <a:lnTo>
                    <a:pt x="8386572" y="960882"/>
                  </a:lnTo>
                  <a:lnTo>
                    <a:pt x="8391906" y="960882"/>
                  </a:lnTo>
                  <a:close/>
                </a:path>
                <a:path w="8392160" h="961389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8392160" h="961389">
                  <a:moveTo>
                    <a:pt x="9905" y="96088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60882"/>
                  </a:lnTo>
                  <a:lnTo>
                    <a:pt x="9905" y="960882"/>
                  </a:lnTo>
                  <a:close/>
                </a:path>
                <a:path w="8392160" h="961389">
                  <a:moveTo>
                    <a:pt x="8386572" y="9906"/>
                  </a:moveTo>
                  <a:lnTo>
                    <a:pt x="8382000" y="4572"/>
                  </a:lnTo>
                  <a:lnTo>
                    <a:pt x="8382000" y="9906"/>
                  </a:lnTo>
                  <a:lnTo>
                    <a:pt x="8386572" y="9906"/>
                  </a:lnTo>
                  <a:close/>
                </a:path>
                <a:path w="8392160" h="961389">
                  <a:moveTo>
                    <a:pt x="8386572" y="960882"/>
                  </a:moveTo>
                  <a:lnTo>
                    <a:pt x="8386572" y="9906"/>
                  </a:lnTo>
                  <a:lnTo>
                    <a:pt x="8382000" y="9906"/>
                  </a:lnTo>
                  <a:lnTo>
                    <a:pt x="8382000" y="960882"/>
                  </a:lnTo>
                  <a:lnTo>
                    <a:pt x="8386572" y="960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33947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09828" y="3394709"/>
              <a:ext cx="8392160" cy="979169"/>
            </a:xfrm>
            <a:custGeom>
              <a:avLst/>
              <a:gdLst/>
              <a:ahLst/>
              <a:cxnLst/>
              <a:rect l="l" t="t" r="r" b="b"/>
              <a:pathLst>
                <a:path w="8392160" h="979170">
                  <a:moveTo>
                    <a:pt x="9893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893" y="979170"/>
                  </a:lnTo>
                  <a:lnTo>
                    <a:pt x="9893" y="0"/>
                  </a:lnTo>
                  <a:close/>
                </a:path>
                <a:path w="8392160" h="979170">
                  <a:moveTo>
                    <a:pt x="8391906" y="0"/>
                  </a:moveTo>
                  <a:lnTo>
                    <a:pt x="8382000" y="0"/>
                  </a:lnTo>
                  <a:lnTo>
                    <a:pt x="8382000" y="979170"/>
                  </a:lnTo>
                  <a:lnTo>
                    <a:pt x="8391906" y="979170"/>
                  </a:lnTo>
                  <a:lnTo>
                    <a:pt x="839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9828" y="4373879"/>
              <a:ext cx="8392160" cy="1958339"/>
            </a:xfrm>
            <a:custGeom>
              <a:avLst/>
              <a:gdLst/>
              <a:ahLst/>
              <a:cxnLst/>
              <a:rect l="l" t="t" r="r" b="b"/>
              <a:pathLst>
                <a:path w="8392160" h="1958339">
                  <a:moveTo>
                    <a:pt x="9893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893" y="1958340"/>
                  </a:lnTo>
                  <a:lnTo>
                    <a:pt x="9893" y="979170"/>
                  </a:lnTo>
                  <a:lnTo>
                    <a:pt x="9893" y="0"/>
                  </a:lnTo>
                  <a:close/>
                </a:path>
                <a:path w="8392160" h="1958339">
                  <a:moveTo>
                    <a:pt x="8391906" y="0"/>
                  </a:moveTo>
                  <a:lnTo>
                    <a:pt x="8382000" y="0"/>
                  </a:lnTo>
                  <a:lnTo>
                    <a:pt x="8382000" y="979170"/>
                  </a:lnTo>
                  <a:lnTo>
                    <a:pt x="8382000" y="1958340"/>
                  </a:lnTo>
                  <a:lnTo>
                    <a:pt x="8391906" y="1958340"/>
                  </a:lnTo>
                  <a:lnTo>
                    <a:pt x="8391906" y="979170"/>
                  </a:lnTo>
                  <a:lnTo>
                    <a:pt x="839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9827" y="6332219"/>
              <a:ext cx="8392160" cy="302895"/>
            </a:xfrm>
            <a:custGeom>
              <a:avLst/>
              <a:gdLst/>
              <a:ahLst/>
              <a:cxnLst/>
              <a:rect l="l" t="t" r="r" b="b"/>
              <a:pathLst>
                <a:path w="8392160" h="302895">
                  <a:moveTo>
                    <a:pt x="9906" y="292608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302513"/>
                  </a:lnTo>
                  <a:lnTo>
                    <a:pt x="4572" y="302513"/>
                  </a:lnTo>
                  <a:lnTo>
                    <a:pt x="4571" y="292608"/>
                  </a:lnTo>
                  <a:lnTo>
                    <a:pt x="9906" y="292608"/>
                  </a:lnTo>
                  <a:close/>
                </a:path>
                <a:path w="8392160" h="302895">
                  <a:moveTo>
                    <a:pt x="8386572" y="292608"/>
                  </a:moveTo>
                  <a:lnTo>
                    <a:pt x="4571" y="292608"/>
                  </a:lnTo>
                  <a:lnTo>
                    <a:pt x="9906" y="297180"/>
                  </a:lnTo>
                  <a:lnTo>
                    <a:pt x="9906" y="302513"/>
                  </a:lnTo>
                  <a:lnTo>
                    <a:pt x="8382000" y="302513"/>
                  </a:lnTo>
                  <a:lnTo>
                    <a:pt x="8382000" y="297180"/>
                  </a:lnTo>
                  <a:lnTo>
                    <a:pt x="8386572" y="292608"/>
                  </a:lnTo>
                  <a:close/>
                </a:path>
                <a:path w="8392160" h="302895">
                  <a:moveTo>
                    <a:pt x="9906" y="302513"/>
                  </a:moveTo>
                  <a:lnTo>
                    <a:pt x="9906" y="297180"/>
                  </a:lnTo>
                  <a:lnTo>
                    <a:pt x="4571" y="292608"/>
                  </a:lnTo>
                  <a:lnTo>
                    <a:pt x="4572" y="302513"/>
                  </a:lnTo>
                  <a:lnTo>
                    <a:pt x="9906" y="302513"/>
                  </a:lnTo>
                  <a:close/>
                </a:path>
                <a:path w="8392160" h="302895">
                  <a:moveTo>
                    <a:pt x="8391906" y="302513"/>
                  </a:moveTo>
                  <a:lnTo>
                    <a:pt x="8391906" y="0"/>
                  </a:lnTo>
                  <a:lnTo>
                    <a:pt x="8382000" y="0"/>
                  </a:lnTo>
                  <a:lnTo>
                    <a:pt x="8382000" y="292608"/>
                  </a:lnTo>
                  <a:lnTo>
                    <a:pt x="8386572" y="292608"/>
                  </a:lnTo>
                  <a:lnTo>
                    <a:pt x="8386572" y="302513"/>
                  </a:lnTo>
                  <a:lnTo>
                    <a:pt x="8391906" y="302513"/>
                  </a:lnTo>
                  <a:close/>
                </a:path>
                <a:path w="8392160" h="302895">
                  <a:moveTo>
                    <a:pt x="8386572" y="302513"/>
                  </a:moveTo>
                  <a:lnTo>
                    <a:pt x="8386572" y="292608"/>
                  </a:lnTo>
                  <a:lnTo>
                    <a:pt x="8382000" y="297180"/>
                  </a:lnTo>
                  <a:lnTo>
                    <a:pt x="8382000" y="302513"/>
                  </a:lnTo>
                  <a:lnTo>
                    <a:pt x="8386572" y="302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93139" y="1613407"/>
            <a:ext cx="8117840" cy="489458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7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Chạy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0D0D0D"/>
                </a:solidFill>
                <a:latin typeface="Microsoft Sans Serif"/>
                <a:cs typeface="Microsoft Sans Serif"/>
              </a:rPr>
              <a:t>ứng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 dụng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5">
                <a:solidFill>
                  <a:srgbClr val="0D0D0D"/>
                </a:solidFill>
                <a:latin typeface="Microsoft Sans Serif"/>
                <a:cs typeface="Microsoft Sans Serif"/>
              </a:rPr>
              <a:t>SWI-</a:t>
            </a: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Prolog…</a:t>
            </a:r>
            <a:endParaRPr sz="2400">
              <a:latin typeface="Microsoft Sans Serif"/>
              <a:cs typeface="Microsoft Sans Serif"/>
            </a:endParaRPr>
          </a:p>
          <a:p>
            <a:pPr marL="355600" marR="967740" indent="-342900">
              <a:lnSpc>
                <a:spcPts val="2300"/>
              </a:lnSpc>
              <a:spcBef>
                <a:spcPts val="2165"/>
              </a:spcBef>
            </a:pPr>
            <a:r>
              <a:rPr dirty="0" sz="2400">
                <a:latin typeface="Comic Sans MS"/>
                <a:cs typeface="Comic Sans MS"/>
              </a:rPr>
              <a:t>Welcome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30">
                <a:latin typeface="Comic Sans MS"/>
                <a:cs typeface="Comic Sans MS"/>
              </a:rPr>
              <a:t>SWI-</a:t>
            </a:r>
            <a:r>
              <a:rPr dirty="0" sz="2400">
                <a:latin typeface="Comic Sans MS"/>
                <a:cs typeface="Comic Sans MS"/>
              </a:rPr>
              <a:t>Prolog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(Multi-</a:t>
            </a:r>
            <a:r>
              <a:rPr dirty="0" sz="2400">
                <a:latin typeface="Comic Sans MS"/>
                <a:cs typeface="Comic Sans MS"/>
              </a:rPr>
              <a:t>threaded,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32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bits, </a:t>
            </a:r>
            <a:r>
              <a:rPr dirty="0" sz="2400">
                <a:latin typeface="Comic Sans MS"/>
                <a:cs typeface="Comic Sans MS"/>
              </a:rPr>
              <a:t>Version</a:t>
            </a:r>
            <a:r>
              <a:rPr dirty="0" sz="2400" spc="-1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5.6.59)</a:t>
            </a:r>
            <a:endParaRPr sz="2400">
              <a:latin typeface="Comic Sans MS"/>
              <a:cs typeface="Comic Sans MS"/>
            </a:endParaRPr>
          </a:p>
          <a:p>
            <a:pPr marL="12700" marR="98425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mic Sans MS"/>
                <a:cs typeface="Comic Sans MS"/>
              </a:rPr>
              <a:t>Copyright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(c)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1990-</a:t>
            </a:r>
            <a:r>
              <a:rPr dirty="0" sz="2400">
                <a:latin typeface="Comic Sans MS"/>
                <a:cs typeface="Comic Sans MS"/>
              </a:rPr>
              <a:t>2008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University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Amsterdam. </a:t>
            </a:r>
            <a:r>
              <a:rPr dirty="0" sz="2400" spc="-25">
                <a:latin typeface="Comic Sans MS"/>
                <a:cs typeface="Comic Sans MS"/>
              </a:rPr>
              <a:t>SWI-</a:t>
            </a:r>
            <a:r>
              <a:rPr dirty="0" sz="2400">
                <a:latin typeface="Comic Sans MS"/>
                <a:cs typeface="Comic Sans MS"/>
              </a:rPr>
              <a:t>Prolog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comes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with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ABSOLUTELY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NO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WARRANTY.</a:t>
            </a:r>
            <a:endParaRPr sz="2400">
              <a:latin typeface="Comic Sans MS"/>
              <a:cs typeface="Comic Sans MS"/>
            </a:endParaRPr>
          </a:p>
          <a:p>
            <a:pPr marL="355600" marR="1254125">
              <a:lnSpc>
                <a:spcPct val="80000"/>
              </a:lnSpc>
            </a:pPr>
            <a:r>
              <a:rPr dirty="0" sz="2400">
                <a:latin typeface="Comic Sans MS"/>
                <a:cs typeface="Comic Sans MS"/>
              </a:rPr>
              <a:t>This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free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software,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and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welcome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to </a:t>
            </a:r>
            <a:r>
              <a:rPr dirty="0" sz="2400">
                <a:latin typeface="Comic Sans MS"/>
                <a:cs typeface="Comic Sans MS"/>
              </a:rPr>
              <a:t>redistribute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it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under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certain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conditions.</a:t>
            </a:r>
            <a:endParaRPr sz="2400">
              <a:latin typeface="Comic Sans MS"/>
              <a:cs typeface="Comic Sans MS"/>
            </a:endParaRPr>
          </a:p>
          <a:p>
            <a:pPr marL="12700" marR="102870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Please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visit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  <a:hlinkClick r:id="rId2"/>
              </a:rPr>
              <a:t>http://www.swi-</a:t>
            </a:r>
            <a:r>
              <a:rPr dirty="0" sz="2400">
                <a:latin typeface="Comic Sans MS"/>
                <a:cs typeface="Comic Sans MS"/>
                <a:hlinkClick r:id="rId2"/>
              </a:rPr>
              <a:t>prolog.org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for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details. </a:t>
            </a:r>
            <a:r>
              <a:rPr dirty="0" sz="2400">
                <a:latin typeface="Comic Sans MS"/>
                <a:cs typeface="Comic Sans MS"/>
              </a:rPr>
              <a:t>For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help,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use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help(Topic).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or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apropos(Word)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590"/>
              </a:lnSpc>
              <a:spcBef>
                <a:spcPts val="2880"/>
              </a:spcBef>
            </a:pPr>
            <a:r>
              <a:rPr dirty="0" sz="2400">
                <a:latin typeface="Comic Sans MS"/>
                <a:cs typeface="Comic Sans MS"/>
              </a:rPr>
              <a:t>1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10">
                <a:latin typeface="Comic Sans MS"/>
                <a:cs typeface="Comic Sans MS"/>
              </a:rPr>
              <a:t> consult('C:\\prolog\\dragon.pl').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ts val="2590"/>
              </a:lnSpc>
            </a:pPr>
            <a:r>
              <a:rPr dirty="0" sz="2400">
                <a:latin typeface="Comic Sans MS"/>
                <a:cs typeface="Comic Sans MS"/>
              </a:rPr>
              <a:t>%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C:\prolog\dragon.pl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compiled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0.00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sec,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12,468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bytes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omic Sans MS"/>
                <a:cs typeface="Comic Sans MS"/>
              </a:rPr>
              <a:t>true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05"/>
              <a:t>Các</a:t>
            </a:r>
            <a:r>
              <a:rPr dirty="0" spc="-114"/>
              <a:t> </a:t>
            </a:r>
            <a:r>
              <a:rPr dirty="0"/>
              <a:t>lệnh</a:t>
            </a:r>
            <a:r>
              <a:rPr dirty="0" spc="-120"/>
              <a:t> </a:t>
            </a:r>
            <a:r>
              <a:rPr dirty="0" spc="-20"/>
              <a:t>của</a:t>
            </a:r>
            <a:r>
              <a:rPr dirty="0" spc="-110"/>
              <a:t> </a:t>
            </a:r>
            <a:r>
              <a:rPr dirty="0"/>
              <a:t>trò</a:t>
            </a:r>
            <a:r>
              <a:rPr dirty="0" spc="-110"/>
              <a:t> </a:t>
            </a:r>
            <a:r>
              <a:rPr dirty="0" spc="-20"/>
              <a:t>chơi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849627"/>
            <a:ext cx="6861175" cy="11595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start.</a:t>
            </a:r>
            <a:endParaRPr sz="2400">
              <a:latin typeface="Comic Sans MS"/>
              <a:cs typeface="Comic Sans MS"/>
            </a:endParaRPr>
          </a:p>
          <a:p>
            <a:pPr marL="355600" marR="5080" indent="-73660">
              <a:lnSpc>
                <a:spcPts val="2590"/>
              </a:lnSpc>
              <a:spcBef>
                <a:spcPts val="620"/>
              </a:spcBef>
            </a:pPr>
            <a:r>
              <a:rPr dirty="0" sz="2400">
                <a:latin typeface="Comic Sans MS"/>
                <a:cs typeface="Comic Sans MS"/>
              </a:rPr>
              <a:t>Enter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commands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using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standard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Prolog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syntax. </a:t>
            </a:r>
            <a:r>
              <a:rPr dirty="0" sz="2400">
                <a:latin typeface="Comic Sans MS"/>
                <a:cs typeface="Comic Sans MS"/>
              </a:rPr>
              <a:t>Available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commands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are: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6039" y="2946908"/>
            <a:ext cx="1985645" cy="302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10">
                <a:latin typeface="Comic Sans MS"/>
                <a:cs typeface="Comic Sans MS"/>
              </a:rPr>
              <a:t>start.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ts val="2590"/>
              </a:lnSpc>
              <a:spcBef>
                <a:spcPts val="180"/>
              </a:spcBef>
              <a:tabLst>
                <a:tab pos="429895" algn="l"/>
                <a:tab pos="834390" algn="l"/>
                <a:tab pos="1259205" algn="l"/>
              </a:tabLst>
            </a:pPr>
            <a:r>
              <a:rPr dirty="0" sz="2400" spc="-25">
                <a:latin typeface="Comic Sans MS"/>
                <a:cs typeface="Comic Sans MS"/>
              </a:rPr>
              <a:t>n.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 spc="-25">
                <a:latin typeface="Comic Sans MS"/>
                <a:cs typeface="Comic Sans MS"/>
              </a:rPr>
              <a:t>s.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 spc="-35">
                <a:latin typeface="Comic Sans MS"/>
                <a:cs typeface="Comic Sans MS"/>
              </a:rPr>
              <a:t>e.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 spc="-25">
                <a:latin typeface="Comic Sans MS"/>
                <a:cs typeface="Comic Sans MS"/>
              </a:rPr>
              <a:t>w. </a:t>
            </a:r>
            <a:r>
              <a:rPr dirty="0" sz="2400" spc="-10">
                <a:latin typeface="Comic Sans MS"/>
                <a:cs typeface="Comic Sans MS"/>
              </a:rPr>
              <a:t>take(Object). drop(Object). use(Object). attack.</a:t>
            </a:r>
            <a:endParaRPr sz="2400">
              <a:latin typeface="Comic Sans MS"/>
              <a:cs typeface="Comic Sans MS"/>
            </a:endParaRPr>
          </a:p>
          <a:p>
            <a:pPr marL="12700" marR="194945">
              <a:lnSpc>
                <a:spcPts val="2590"/>
              </a:lnSpc>
              <a:spcBef>
                <a:spcPts val="10"/>
              </a:spcBef>
            </a:pPr>
            <a:r>
              <a:rPr dirty="0" sz="2400" spc="-10">
                <a:latin typeface="Comic Sans MS"/>
                <a:cs typeface="Comic Sans MS"/>
              </a:rPr>
              <a:t>look. instructions. halt.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41902" y="2946908"/>
            <a:ext cx="4196080" cy="302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ts val="2735"/>
              </a:lnSpc>
              <a:spcBef>
                <a:spcPts val="100"/>
              </a:spcBef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start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game.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go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in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that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direction.</a:t>
            </a:r>
            <a:endParaRPr sz="2400">
              <a:latin typeface="Comic Sans MS"/>
              <a:cs typeface="Comic Sans MS"/>
            </a:endParaRPr>
          </a:p>
          <a:p>
            <a:pPr marL="63500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pick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up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object.</a:t>
            </a:r>
            <a:endParaRPr sz="2400">
              <a:latin typeface="Comic Sans MS"/>
              <a:cs typeface="Comic Sans MS"/>
            </a:endParaRPr>
          </a:p>
          <a:p>
            <a:pPr marL="81280">
              <a:lnSpc>
                <a:spcPts val="2590"/>
              </a:lnSpc>
            </a:pPr>
            <a:r>
              <a:rPr dirty="0" sz="2400" spc="-15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put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down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object.</a:t>
            </a:r>
            <a:endParaRPr sz="2400">
              <a:latin typeface="Comic Sans MS"/>
              <a:cs typeface="Comic Sans MS"/>
            </a:endParaRPr>
          </a:p>
          <a:p>
            <a:pPr marL="85725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use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object.</a:t>
            </a:r>
            <a:endParaRPr sz="2400">
              <a:latin typeface="Comic Sans MS"/>
              <a:cs typeface="Comic Sans MS"/>
            </a:endParaRPr>
          </a:p>
          <a:p>
            <a:pPr marL="111760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attack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enemy.</a:t>
            </a:r>
            <a:endParaRPr sz="2400">
              <a:latin typeface="Comic Sans MS"/>
              <a:cs typeface="Comic Sans MS"/>
            </a:endParaRPr>
          </a:p>
          <a:p>
            <a:pPr marL="125095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look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around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again.</a:t>
            </a:r>
            <a:endParaRPr sz="2400">
              <a:latin typeface="Comic Sans MS"/>
              <a:cs typeface="Comic Sans MS"/>
            </a:endParaRPr>
          </a:p>
          <a:p>
            <a:pPr marL="163195">
              <a:lnSpc>
                <a:spcPts val="2590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see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this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message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again.</a:t>
            </a:r>
            <a:endParaRPr sz="2400">
              <a:latin typeface="Comic Sans MS"/>
              <a:cs typeface="Comic Sans MS"/>
            </a:endParaRPr>
          </a:p>
          <a:p>
            <a:pPr marL="114935">
              <a:lnSpc>
                <a:spcPts val="2735"/>
              </a:lnSpc>
            </a:pPr>
            <a:r>
              <a:rPr dirty="0" sz="2400" spc="-10">
                <a:latin typeface="Comic Sans MS"/>
                <a:cs typeface="Comic Sans MS"/>
              </a:rPr>
              <a:t>-</a:t>
            </a:r>
            <a:r>
              <a:rPr dirty="0" sz="2400">
                <a:latin typeface="Comic Sans MS"/>
                <a:cs typeface="Comic Sans MS"/>
              </a:rPr>
              <a:t>-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end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game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and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quit.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Lập</a:t>
            </a:r>
            <a:r>
              <a:rPr dirty="0" spc="-135"/>
              <a:t> </a:t>
            </a:r>
            <a:r>
              <a:rPr dirty="0"/>
              <a:t>trình</a:t>
            </a:r>
            <a:r>
              <a:rPr dirty="0" spc="-140"/>
              <a:t> </a:t>
            </a:r>
            <a:r>
              <a:rPr dirty="0" spc="-20"/>
              <a:t>logic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9893" rIns="0" bIns="0" rtlCol="0" vert="horz">
            <a:spAutoFit/>
          </a:bodyPr>
          <a:lstStyle/>
          <a:p>
            <a:pPr marL="280670" marR="177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Một</a:t>
            </a:r>
            <a:r>
              <a:rPr dirty="0" spc="-5"/>
              <a:t> </a:t>
            </a:r>
            <a:r>
              <a:rPr dirty="0" spc="70"/>
              <a:t>chương</a:t>
            </a:r>
            <a:r>
              <a:rPr dirty="0" spc="25"/>
              <a:t> </a:t>
            </a:r>
            <a:r>
              <a:rPr dirty="0"/>
              <a:t>trình logic</a:t>
            </a:r>
            <a:r>
              <a:rPr dirty="0" spc="15"/>
              <a:t> </a:t>
            </a:r>
            <a:r>
              <a:rPr dirty="0"/>
              <a:t>biểu</a:t>
            </a:r>
            <a:r>
              <a:rPr dirty="0" spc="15"/>
              <a:t> </a:t>
            </a:r>
            <a:r>
              <a:rPr dirty="0"/>
              <a:t>diễn</a:t>
            </a:r>
            <a:r>
              <a:rPr dirty="0" spc="20"/>
              <a:t> </a:t>
            </a:r>
            <a:r>
              <a:rPr dirty="0"/>
              <a:t>một</a:t>
            </a:r>
            <a:r>
              <a:rPr dirty="0" spc="5"/>
              <a:t> </a:t>
            </a:r>
            <a:r>
              <a:rPr dirty="0" spc="110"/>
              <a:t>cơ</a:t>
            </a:r>
            <a:r>
              <a:rPr dirty="0"/>
              <a:t> </a:t>
            </a:r>
            <a:r>
              <a:rPr dirty="0" spc="110"/>
              <a:t>sở</a:t>
            </a:r>
            <a:r>
              <a:rPr dirty="0" spc="5"/>
              <a:t> </a:t>
            </a:r>
            <a:r>
              <a:rPr dirty="0"/>
              <a:t>tri </a:t>
            </a:r>
            <a:r>
              <a:rPr dirty="0" spc="60"/>
              <a:t>thức</a:t>
            </a:r>
            <a:r>
              <a:rPr dirty="0" spc="5"/>
              <a:t> </a:t>
            </a:r>
            <a:r>
              <a:rPr dirty="0" spc="-20"/>
              <a:t>(một </a:t>
            </a:r>
            <a:r>
              <a:rPr dirty="0" spc="-20"/>
              <a:t>	</a:t>
            </a:r>
            <a:r>
              <a:rPr dirty="0"/>
              <a:t>tập</a:t>
            </a:r>
            <a:r>
              <a:rPr dirty="0" spc="-25"/>
              <a:t> </a:t>
            </a:r>
            <a:r>
              <a:rPr dirty="0"/>
              <a:t>các</a:t>
            </a:r>
            <a:r>
              <a:rPr dirty="0" spc="-20"/>
              <a:t> </a:t>
            </a:r>
            <a:r>
              <a:rPr dirty="0"/>
              <a:t>mệnh</a:t>
            </a:r>
            <a:r>
              <a:rPr dirty="0" spc="-10"/>
              <a:t> </a:t>
            </a:r>
            <a:r>
              <a:rPr dirty="0"/>
              <a:t>đề</a:t>
            </a:r>
            <a:r>
              <a:rPr dirty="0" spc="-20"/>
              <a:t> </a:t>
            </a:r>
            <a:r>
              <a:rPr dirty="0" spc="-10"/>
              <a:t>logic)</a:t>
            </a:r>
          </a:p>
          <a:p>
            <a:pPr marL="280670" marR="1701164" indent="-268605">
              <a:lnSpc>
                <a:spcPts val="3800"/>
              </a:lnSpc>
              <a:spcBef>
                <a:spcPts val="2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554355" algn="l"/>
              </a:tabLst>
            </a:pPr>
            <a:r>
              <a:rPr dirty="0"/>
              <a:t>Các</a:t>
            </a:r>
            <a:r>
              <a:rPr dirty="0" spc="-35"/>
              <a:t> </a:t>
            </a:r>
            <a:r>
              <a:rPr dirty="0"/>
              <a:t>mệnh</a:t>
            </a:r>
            <a:r>
              <a:rPr dirty="0" spc="-20"/>
              <a:t> </a:t>
            </a:r>
            <a:r>
              <a:rPr dirty="0"/>
              <a:t>đề</a:t>
            </a:r>
            <a:r>
              <a:rPr dirty="0" spc="-25"/>
              <a:t> </a:t>
            </a:r>
            <a:r>
              <a:rPr dirty="0"/>
              <a:t>logic</a:t>
            </a:r>
            <a:r>
              <a:rPr dirty="0" spc="-20"/>
              <a:t> </a:t>
            </a:r>
            <a:r>
              <a:rPr dirty="0"/>
              <a:t>phải</a:t>
            </a:r>
            <a:r>
              <a:rPr dirty="0" spc="-15"/>
              <a:t> </a:t>
            </a:r>
            <a:r>
              <a:rPr dirty="0" spc="225"/>
              <a:t>ở</a:t>
            </a:r>
            <a:r>
              <a:rPr dirty="0" spc="-30"/>
              <a:t> </a:t>
            </a:r>
            <a:r>
              <a:rPr dirty="0"/>
              <a:t>dạng</a:t>
            </a:r>
            <a:r>
              <a:rPr dirty="0" spc="-20"/>
              <a:t> </a:t>
            </a:r>
            <a:r>
              <a:rPr dirty="0"/>
              <a:t>chuẩn</a:t>
            </a:r>
            <a:r>
              <a:rPr dirty="0" spc="-15"/>
              <a:t> </a:t>
            </a:r>
            <a:r>
              <a:rPr dirty="0" spc="-20"/>
              <a:t>Horn </a:t>
            </a:r>
            <a:r>
              <a:rPr dirty="0" spc="-20"/>
              <a:t>	</a:t>
            </a:r>
            <a:r>
              <a:rPr dirty="0"/>
              <a:t>p</a:t>
            </a:r>
            <a:r>
              <a:rPr dirty="0" baseline="-20833" sz="2400"/>
              <a:t>1</a:t>
            </a:r>
            <a:r>
              <a:rPr dirty="0" baseline="-20833" sz="2400" spc="322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/>
              <a:t>p</a:t>
            </a:r>
            <a:r>
              <a:rPr dirty="0" baseline="-20833" sz="2400"/>
              <a:t>2</a:t>
            </a:r>
            <a:r>
              <a:rPr dirty="0" baseline="-20833" sz="2400" spc="345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035"/>
              <a:t>…</a:t>
            </a:r>
            <a:r>
              <a:rPr dirty="0" sz="2400" spc="10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/>
              <a:t>p</a:t>
            </a:r>
            <a:r>
              <a:rPr dirty="0" baseline="-20833" sz="2400"/>
              <a:t>n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/>
              <a:t>q</a:t>
            </a:r>
            <a:r>
              <a:rPr dirty="0" baseline="-20833" sz="2400"/>
              <a:t>1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/>
              <a:t>q</a:t>
            </a:r>
            <a:r>
              <a:rPr dirty="0" baseline="-20833" sz="2400"/>
              <a:t>2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035"/>
              <a:t>…</a:t>
            </a:r>
            <a:r>
              <a:rPr dirty="0" sz="2400" spc="10"/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5"/>
              <a:t>q</a:t>
            </a:r>
            <a:r>
              <a:rPr dirty="0" baseline="-20833" sz="2400" spc="-37"/>
              <a:t>m</a:t>
            </a:r>
            <a:endParaRPr baseline="-20833" sz="24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Nếu</a:t>
            </a:r>
            <a:r>
              <a:rPr dirty="0" spc="10"/>
              <a:t> </a:t>
            </a:r>
            <a:r>
              <a:rPr dirty="0"/>
              <a:t>n=0,</a:t>
            </a:r>
            <a:r>
              <a:rPr dirty="0" spc="10"/>
              <a:t> </a:t>
            </a:r>
            <a:r>
              <a:rPr dirty="0"/>
              <a:t>m=1,</a:t>
            </a:r>
            <a:r>
              <a:rPr dirty="0" spc="10"/>
              <a:t> </a:t>
            </a:r>
            <a:r>
              <a:rPr dirty="0"/>
              <a:t>thì q</a:t>
            </a:r>
            <a:r>
              <a:rPr dirty="0" baseline="-20833" sz="2400"/>
              <a:t>1</a:t>
            </a:r>
            <a:r>
              <a:rPr dirty="0" baseline="-20833" sz="2400" spc="337"/>
              <a:t> </a:t>
            </a:r>
            <a:r>
              <a:rPr dirty="0" sz="2400"/>
              <a:t>là</a:t>
            </a:r>
            <a:r>
              <a:rPr dirty="0" sz="2400" spc="15"/>
              <a:t> </a:t>
            </a:r>
            <a:r>
              <a:rPr dirty="0" sz="2400"/>
              <a:t>một</a:t>
            </a:r>
            <a:r>
              <a:rPr dirty="0" sz="2400" spc="10"/>
              <a:t> </a:t>
            </a:r>
            <a:r>
              <a:rPr dirty="0" sz="2400" b="1">
                <a:latin typeface="Arial"/>
                <a:cs typeface="Arial"/>
              </a:rPr>
              <a:t>sự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kiện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(fact)</a:t>
            </a:r>
            <a:endParaRPr sz="2400">
              <a:latin typeface="Arial"/>
              <a:cs typeface="Arial"/>
            </a:endParaRPr>
          </a:p>
          <a:p>
            <a:pPr marL="280670" marR="384175" indent="-268605">
              <a:lnSpc>
                <a:spcPts val="2590"/>
              </a:lnSpc>
              <a:spcBef>
                <a:spcPts val="12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/>
              <a:t>Nếu</a:t>
            </a:r>
            <a:r>
              <a:rPr dirty="0" spc="10"/>
              <a:t> </a:t>
            </a:r>
            <a:r>
              <a:rPr dirty="0"/>
              <a:t>n</a:t>
            </a:r>
            <a:r>
              <a:rPr dirty="0">
                <a:latin typeface="Symbol"/>
                <a:cs typeface="Symbol"/>
              </a:rPr>
              <a:t></a:t>
            </a:r>
            <a:r>
              <a:rPr dirty="0"/>
              <a:t>1,</a:t>
            </a:r>
            <a:r>
              <a:rPr dirty="0" spc="5"/>
              <a:t> </a:t>
            </a:r>
            <a:r>
              <a:rPr dirty="0"/>
              <a:t>m=1,</a:t>
            </a:r>
            <a:r>
              <a:rPr dirty="0" spc="10"/>
              <a:t> </a:t>
            </a:r>
            <a:r>
              <a:rPr dirty="0"/>
              <a:t>thì</a:t>
            </a:r>
            <a:r>
              <a:rPr dirty="0" spc="5"/>
              <a:t> </a:t>
            </a:r>
            <a:r>
              <a:rPr dirty="0"/>
              <a:t>(p</a:t>
            </a:r>
            <a:r>
              <a:rPr dirty="0" baseline="-20833" sz="2400"/>
              <a:t>1</a:t>
            </a:r>
            <a:r>
              <a:rPr dirty="0" baseline="-20833" sz="2400" spc="330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/>
              <a:t>p</a:t>
            </a:r>
            <a:r>
              <a:rPr dirty="0" baseline="-20833" sz="2400"/>
              <a:t>2</a:t>
            </a:r>
            <a:r>
              <a:rPr dirty="0" baseline="-20833" sz="2400" spc="330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035"/>
              <a:t>…</a:t>
            </a:r>
            <a:r>
              <a:rPr dirty="0" sz="2400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/>
              <a:t>p</a:t>
            </a:r>
            <a:r>
              <a:rPr dirty="0" baseline="-20833" sz="2400"/>
              <a:t>n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/>
              <a:t>q</a:t>
            </a:r>
            <a:r>
              <a:rPr dirty="0" baseline="-20833" sz="2400"/>
              <a:t>1</a:t>
            </a:r>
            <a:r>
              <a:rPr dirty="0" sz="2400"/>
              <a:t>)</a:t>
            </a:r>
            <a:r>
              <a:rPr dirty="0" sz="2400" spc="10"/>
              <a:t> </a:t>
            </a:r>
            <a:r>
              <a:rPr dirty="0" sz="2400"/>
              <a:t>là</a:t>
            </a:r>
            <a:r>
              <a:rPr dirty="0" sz="2400" spc="15"/>
              <a:t> </a:t>
            </a:r>
            <a:r>
              <a:rPr dirty="0" sz="2400"/>
              <a:t>một</a:t>
            </a:r>
            <a:r>
              <a:rPr dirty="0" sz="2400" spc="10"/>
              <a:t> </a:t>
            </a:r>
            <a:r>
              <a:rPr dirty="0" sz="2400" spc="-20" b="1">
                <a:latin typeface="Arial"/>
                <a:cs typeface="Arial"/>
              </a:rPr>
              <a:t>luật </a:t>
            </a:r>
            <a:r>
              <a:rPr dirty="0" sz="2400" spc="-20" b="1">
                <a:latin typeface="Arial"/>
                <a:cs typeface="Arial"/>
              </a:rPr>
              <a:t>	</a:t>
            </a:r>
            <a:r>
              <a:rPr dirty="0" sz="2400" spc="-10" b="1">
                <a:latin typeface="Arial"/>
                <a:cs typeface="Arial"/>
              </a:rPr>
              <a:t>(rule)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ts val="2735"/>
              </a:lnSpc>
              <a:spcBef>
                <a:spcPts val="8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Nếu</a:t>
            </a:r>
            <a:r>
              <a:rPr dirty="0" spc="20"/>
              <a:t> </a:t>
            </a:r>
            <a:r>
              <a:rPr dirty="0"/>
              <a:t>n</a:t>
            </a:r>
            <a:r>
              <a:rPr dirty="0">
                <a:latin typeface="Symbol"/>
                <a:cs typeface="Symbol"/>
              </a:rPr>
              <a:t></a:t>
            </a:r>
            <a:r>
              <a:rPr dirty="0"/>
              <a:t>1,</a:t>
            </a:r>
            <a:r>
              <a:rPr dirty="0" spc="10"/>
              <a:t> </a:t>
            </a:r>
            <a:r>
              <a:rPr dirty="0"/>
              <a:t>m&gt;1,</a:t>
            </a:r>
            <a:r>
              <a:rPr dirty="0" spc="15"/>
              <a:t> </a:t>
            </a:r>
            <a:r>
              <a:rPr dirty="0"/>
              <a:t>thì</a:t>
            </a:r>
            <a:r>
              <a:rPr dirty="0" spc="10"/>
              <a:t> </a:t>
            </a:r>
            <a:r>
              <a:rPr dirty="0" spc="85"/>
              <a:t>tương</a:t>
            </a:r>
            <a:r>
              <a:rPr dirty="0" spc="30"/>
              <a:t> </a:t>
            </a:r>
            <a:r>
              <a:rPr dirty="0" spc="85"/>
              <a:t>đương</a:t>
            </a:r>
            <a:r>
              <a:rPr dirty="0" spc="30"/>
              <a:t> </a:t>
            </a:r>
            <a:r>
              <a:rPr dirty="0" spc="65"/>
              <a:t>với</a:t>
            </a:r>
            <a:r>
              <a:rPr dirty="0" spc="20"/>
              <a:t> </a:t>
            </a:r>
            <a:r>
              <a:rPr dirty="0"/>
              <a:t>luật</a:t>
            </a:r>
            <a:r>
              <a:rPr dirty="0" spc="25"/>
              <a:t> </a:t>
            </a:r>
            <a:r>
              <a:rPr dirty="0"/>
              <a:t>(p</a:t>
            </a:r>
            <a:r>
              <a:rPr dirty="0" baseline="-20833" sz="2400"/>
              <a:t>1</a:t>
            </a:r>
            <a:r>
              <a:rPr dirty="0" baseline="-20833" sz="2400" spc="345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/>
              <a:t>p</a:t>
            </a:r>
            <a:r>
              <a:rPr dirty="0" baseline="-20833" sz="2400"/>
              <a:t>2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035"/>
              <a:t>…</a:t>
            </a:r>
            <a:r>
              <a:rPr dirty="0" sz="2400" spc="10"/>
              <a:t> </a:t>
            </a:r>
            <a:r>
              <a:rPr dirty="0" sz="2400" spc="-50">
                <a:latin typeface="Symbol"/>
                <a:cs typeface="Symbol"/>
              </a:rPr>
              <a:t></a:t>
            </a:r>
            <a:endParaRPr sz="2400">
              <a:latin typeface="Symbol"/>
              <a:cs typeface="Symbol"/>
            </a:endParaRPr>
          </a:p>
          <a:p>
            <a:pPr marL="281940">
              <a:lnSpc>
                <a:spcPts val="2735"/>
              </a:lnSpc>
            </a:pPr>
            <a:r>
              <a:rPr dirty="0"/>
              <a:t>p</a:t>
            </a:r>
            <a:r>
              <a:rPr dirty="0" baseline="-20833" sz="2400"/>
              <a:t>n</a:t>
            </a:r>
            <a:r>
              <a:rPr dirty="0" baseline="-20833" sz="2400" spc="322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/>
              <a:t>q</a:t>
            </a:r>
            <a:r>
              <a:rPr dirty="0" baseline="-20833" sz="2400"/>
              <a:t>1</a:t>
            </a:r>
            <a:r>
              <a:rPr dirty="0" baseline="-20833" sz="2400" spc="337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/>
              <a:t>q</a:t>
            </a:r>
            <a:r>
              <a:rPr dirty="0" baseline="-20833" sz="2400"/>
              <a:t>2</a:t>
            </a:r>
            <a:r>
              <a:rPr dirty="0" baseline="-20833" sz="2400" spc="345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035"/>
              <a:t>…</a:t>
            </a:r>
            <a:r>
              <a:rPr dirty="0" sz="2400" spc="5"/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</a:t>
            </a:r>
            <a:r>
              <a:rPr dirty="0" sz="2400" spc="-25"/>
              <a:t>q</a:t>
            </a:r>
            <a:r>
              <a:rPr dirty="0" baseline="-20833" sz="2400" spc="-37"/>
              <a:t>m-</a:t>
            </a:r>
            <a:r>
              <a:rPr dirty="0" baseline="-20833" sz="2400"/>
              <a:t>1</a:t>
            </a:r>
            <a:r>
              <a:rPr dirty="0" baseline="-20833" sz="2400" spc="44"/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/>
              <a:t>q</a:t>
            </a:r>
            <a:r>
              <a:rPr dirty="0" baseline="-20833" sz="2400" spc="-37"/>
              <a:t>m</a:t>
            </a:r>
            <a:r>
              <a:rPr dirty="0" sz="2400" spc="-25"/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Bắt</a:t>
            </a:r>
            <a:r>
              <a:rPr dirty="0" spc="-195"/>
              <a:t> </a:t>
            </a:r>
            <a:r>
              <a:rPr dirty="0" spc="-65">
                <a:latin typeface="Georgia"/>
                <a:cs typeface="Georgia"/>
              </a:rPr>
              <a:t>đ</a:t>
            </a:r>
            <a:r>
              <a:rPr dirty="0" spc="-65"/>
              <a:t>ầu</a:t>
            </a:r>
            <a:r>
              <a:rPr dirty="0" spc="-190"/>
              <a:t> </a:t>
            </a:r>
            <a:r>
              <a:rPr dirty="0" spc="-20"/>
              <a:t>chương</a:t>
            </a:r>
            <a:r>
              <a:rPr dirty="0" spc="-200"/>
              <a:t> </a:t>
            </a:r>
            <a:r>
              <a:rPr dirty="0" spc="-10"/>
              <a:t>trình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22779"/>
            <a:ext cx="7512684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3462654" algn="l"/>
              </a:tabLst>
            </a:pP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in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meadow.</a:t>
            </a:r>
            <a:r>
              <a:rPr dirty="0" sz="2400">
                <a:latin typeface="Comic Sans MS"/>
                <a:cs typeface="Comic Sans MS"/>
              </a:rPr>
              <a:t>	To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north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dark </a:t>
            </a:r>
            <a:r>
              <a:rPr dirty="0" sz="2400">
                <a:latin typeface="Comic Sans MS"/>
                <a:cs typeface="Comic Sans MS"/>
              </a:rPr>
              <a:t>mouth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cave;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south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small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building. </a:t>
            </a:r>
            <a:r>
              <a:rPr dirty="0" sz="2400">
                <a:latin typeface="Comic Sans MS"/>
                <a:cs typeface="Comic Sans MS"/>
              </a:rPr>
              <a:t>Your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assignment,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should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decide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accept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it,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is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recover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famed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Bar-</a:t>
            </a:r>
            <a:r>
              <a:rPr dirty="0" sz="2400">
                <a:latin typeface="Comic Sans MS"/>
                <a:cs typeface="Comic Sans MS"/>
              </a:rPr>
              <a:t>Abzad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ruby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and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return </a:t>
            </a:r>
            <a:r>
              <a:rPr dirty="0" sz="2400">
                <a:latin typeface="Comic Sans MS"/>
                <a:cs typeface="Comic Sans MS"/>
              </a:rPr>
              <a:t>it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this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meadow.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880"/>
              </a:spcBef>
            </a:pP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Georgia"/>
                <a:cs typeface="Georgia"/>
              </a:rPr>
              <a:t>Đ</a:t>
            </a:r>
            <a:r>
              <a:rPr dirty="0"/>
              <a:t>i</a:t>
            </a:r>
            <a:r>
              <a:rPr dirty="0" spc="-180"/>
              <a:t> </a:t>
            </a:r>
            <a:r>
              <a:rPr dirty="0"/>
              <a:t>về</a:t>
            </a:r>
            <a:r>
              <a:rPr dirty="0" spc="-170"/>
              <a:t> </a:t>
            </a:r>
            <a:r>
              <a:rPr dirty="0"/>
              <a:t>hướng</a:t>
            </a:r>
            <a:r>
              <a:rPr dirty="0" spc="-180"/>
              <a:t> </a:t>
            </a:r>
            <a:r>
              <a:rPr dirty="0" spc="-25"/>
              <a:t>nam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69339" y="1925827"/>
            <a:ext cx="7435215" cy="28054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s.</a:t>
            </a:r>
            <a:endParaRPr sz="2400">
              <a:latin typeface="Comic Sans MS"/>
              <a:cs typeface="Comic Sans MS"/>
            </a:endParaRPr>
          </a:p>
          <a:p>
            <a:pPr marL="354965" marR="5080" indent="11430">
              <a:lnSpc>
                <a:spcPts val="2590"/>
              </a:lnSpc>
              <a:spcBef>
                <a:spcPts val="620"/>
              </a:spcBef>
              <a:tabLst>
                <a:tab pos="4262120" algn="l"/>
              </a:tabLst>
            </a:pP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in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small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building.</a:t>
            </a:r>
            <a:r>
              <a:rPr dirty="0" sz="2400">
                <a:latin typeface="Comic Sans MS"/>
                <a:cs typeface="Comic Sans MS"/>
              </a:rPr>
              <a:t>	The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exit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the </a:t>
            </a:r>
            <a:r>
              <a:rPr dirty="0" sz="2400">
                <a:latin typeface="Comic Sans MS"/>
                <a:cs typeface="Comic Sans MS"/>
              </a:rPr>
              <a:t>north.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room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devoid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furniture,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and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the </a:t>
            </a:r>
            <a:r>
              <a:rPr dirty="0" sz="2400">
                <a:latin typeface="Comic Sans MS"/>
                <a:cs typeface="Comic Sans MS"/>
              </a:rPr>
              <a:t>only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feature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seems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small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door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east.</a:t>
            </a:r>
            <a:endParaRPr sz="2400">
              <a:latin typeface="Comic Sans MS"/>
              <a:cs typeface="Comic Sans MS"/>
            </a:endParaRPr>
          </a:p>
          <a:p>
            <a:pPr marL="355600" marR="3355340">
              <a:lnSpc>
                <a:spcPts val="5180"/>
              </a:lnSpc>
              <a:spcBef>
                <a:spcPts val="325"/>
              </a:spcBef>
            </a:pPr>
            <a:r>
              <a:rPr dirty="0" sz="2400">
                <a:latin typeface="Comic Sans MS"/>
                <a:cs typeface="Comic Sans MS"/>
              </a:rPr>
              <a:t>There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flashlight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here. </a:t>
            </a: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155"/>
              <a:t>Lấy</a:t>
            </a:r>
            <a:r>
              <a:rPr dirty="0" spc="-110"/>
              <a:t> </a:t>
            </a:r>
            <a:r>
              <a:rPr dirty="0" spc="-60">
                <a:latin typeface="Georgia"/>
                <a:cs typeface="Georgia"/>
              </a:rPr>
              <a:t>đ</a:t>
            </a:r>
            <a:r>
              <a:rPr dirty="0" spc="-60"/>
              <a:t>ồ</a:t>
            </a:r>
            <a:r>
              <a:rPr dirty="0" spc="-185"/>
              <a:t> </a:t>
            </a:r>
            <a:r>
              <a:rPr dirty="0"/>
              <a:t>vật,</a:t>
            </a:r>
            <a:r>
              <a:rPr dirty="0" spc="-120"/>
              <a:t> </a:t>
            </a:r>
            <a:r>
              <a:rPr dirty="0" spc="-40"/>
              <a:t>Cửa</a:t>
            </a:r>
            <a:r>
              <a:rPr dirty="0" spc="-140"/>
              <a:t> </a:t>
            </a:r>
            <a:r>
              <a:rPr dirty="0"/>
              <a:t>bị</a:t>
            </a:r>
            <a:r>
              <a:rPr dirty="0" spc="-145"/>
              <a:t> </a:t>
            </a:r>
            <a:r>
              <a:rPr dirty="0" spc="-20"/>
              <a:t>khóa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69339" y="1849627"/>
            <a:ext cx="4763135" cy="351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723389" indent="-342900">
              <a:lnSpc>
                <a:spcPct val="11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6639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take(flashlight). </a:t>
            </a:r>
            <a:r>
              <a:rPr dirty="0" sz="2400" spc="-10">
                <a:latin typeface="Comic Sans MS"/>
                <a:cs typeface="Comic Sans MS"/>
              </a:rPr>
              <a:t>	</a:t>
            </a:r>
            <a:r>
              <a:rPr dirty="0" sz="2400" spc="-25">
                <a:latin typeface="Comic Sans MS"/>
                <a:cs typeface="Comic Sans MS"/>
              </a:rPr>
              <a:t>OK.</a:t>
            </a:r>
            <a:endParaRPr sz="24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2305"/>
              </a:spcBef>
            </a:pP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e.</a:t>
            </a:r>
            <a:endParaRPr sz="2400">
              <a:latin typeface="Comic Sans MS"/>
              <a:cs typeface="Comic Sans MS"/>
            </a:endParaRPr>
          </a:p>
          <a:p>
            <a:pPr marL="355600" marR="5080" indent="11430">
              <a:lnSpc>
                <a:spcPts val="2590"/>
              </a:lnSpc>
              <a:spcBef>
                <a:spcPts val="615"/>
              </a:spcBef>
            </a:pP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door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appears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locked. </a:t>
            </a: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can't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go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that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way.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270"/>
              </a:spcBef>
            </a:pP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35"/>
              <a:t>Mở</a:t>
            </a:r>
            <a:r>
              <a:rPr dirty="0" spc="-175"/>
              <a:t> </a:t>
            </a:r>
            <a:r>
              <a:rPr dirty="0"/>
              <a:t>khóa</a:t>
            </a:r>
            <a:r>
              <a:rPr dirty="0" spc="-175"/>
              <a:t> </a:t>
            </a:r>
            <a:r>
              <a:rPr dirty="0" spc="-55"/>
              <a:t>cửa,</a:t>
            </a:r>
            <a:r>
              <a:rPr dirty="0" spc="-160"/>
              <a:t> </a:t>
            </a:r>
            <a:r>
              <a:rPr dirty="0"/>
              <a:t>Quan</a:t>
            </a:r>
            <a:r>
              <a:rPr dirty="0" spc="-165"/>
              <a:t> </a:t>
            </a:r>
            <a:r>
              <a:rPr dirty="0" spc="-25"/>
              <a:t>sát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25827"/>
            <a:ext cx="6505575" cy="40855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use(key).</a:t>
            </a:r>
            <a:endParaRPr sz="2400">
              <a:latin typeface="Comic Sans MS"/>
              <a:cs typeface="Comic Sans MS"/>
            </a:endParaRPr>
          </a:p>
          <a:p>
            <a:pPr marL="366395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closet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no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longer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locked.</a:t>
            </a:r>
            <a:endParaRPr sz="24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2305"/>
              </a:spcBef>
            </a:pP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look.</a:t>
            </a:r>
            <a:endParaRPr sz="2400">
              <a:latin typeface="Comic Sans MS"/>
              <a:cs typeface="Comic Sans MS"/>
            </a:endParaRPr>
          </a:p>
          <a:p>
            <a:pPr marL="36703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Comic Sans MS"/>
                <a:cs typeface="Comic Sans MS"/>
              </a:rPr>
              <a:t>You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in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big,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dark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cave.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air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fetid.</a:t>
            </a:r>
            <a:endParaRPr sz="2400">
              <a:latin typeface="Comic Sans MS"/>
              <a:cs typeface="Comic Sans MS"/>
            </a:endParaRPr>
          </a:p>
          <a:p>
            <a:pPr marL="367030" marR="3006090" indent="-11430">
              <a:lnSpc>
                <a:spcPts val="5760"/>
              </a:lnSpc>
            </a:pPr>
            <a:r>
              <a:rPr dirty="0" sz="2400">
                <a:latin typeface="Comic Sans MS"/>
                <a:cs typeface="Comic Sans MS"/>
              </a:rPr>
              <a:t>There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is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chest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here. true.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85"/>
              <a:t>Biểu</a:t>
            </a:r>
            <a:r>
              <a:rPr dirty="0" spc="-170"/>
              <a:t> </a:t>
            </a:r>
            <a:r>
              <a:rPr dirty="0"/>
              <a:t>diễn</a:t>
            </a:r>
            <a:r>
              <a:rPr dirty="0" spc="-175"/>
              <a:t> </a:t>
            </a:r>
            <a:r>
              <a:rPr dirty="0" spc="-65"/>
              <a:t>các</a:t>
            </a:r>
            <a:r>
              <a:rPr dirty="0" spc="-170"/>
              <a:t> </a:t>
            </a:r>
            <a:r>
              <a:rPr dirty="0"/>
              <a:t>sự</a:t>
            </a:r>
            <a:r>
              <a:rPr dirty="0" spc="-170"/>
              <a:t> </a:t>
            </a:r>
            <a:r>
              <a:rPr dirty="0" spc="-20"/>
              <a:t>kiện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87143"/>
            <a:ext cx="6038850" cy="369697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4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trí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(nơi)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hiện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tại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tôi: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22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 spc="-10">
                <a:latin typeface="Comic Sans MS"/>
                <a:cs typeface="Comic Sans MS"/>
              </a:rPr>
              <a:t>i_am_at(meadow).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5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trí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đồ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vật: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2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Comic Sans MS"/>
                <a:cs typeface="Comic Sans MS"/>
              </a:rPr>
              <a:t>at(flashlight,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building).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Tôi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đang </a:t>
            </a:r>
            <a:r>
              <a:rPr dirty="0" sz="2400" spc="70">
                <a:latin typeface="Microsoft Sans Serif"/>
                <a:cs typeface="Microsoft Sans Serif"/>
              </a:rPr>
              <a:t>giữ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(nắm)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đồ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vật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gì: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22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 spc="-10">
                <a:latin typeface="Comic Sans MS"/>
                <a:cs typeface="Comic Sans MS"/>
              </a:rPr>
              <a:t>holding(key).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5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Những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sự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kiện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nào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đổi: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2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dynamic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i_am_at/1,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at/2,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holding/1.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Georgia"/>
                <a:cs typeface="Georgia"/>
              </a:rPr>
              <a:t>Đ</a:t>
            </a:r>
            <a:r>
              <a:rPr dirty="0"/>
              <a:t>ầu</a:t>
            </a:r>
            <a:r>
              <a:rPr dirty="0" spc="-155"/>
              <a:t> </a:t>
            </a:r>
            <a:r>
              <a:rPr dirty="0" spc="-35"/>
              <a:t>vào</a:t>
            </a:r>
            <a:r>
              <a:rPr dirty="0" spc="-155"/>
              <a:t> </a:t>
            </a:r>
            <a:r>
              <a:rPr dirty="0" spc="-50"/>
              <a:t>và</a:t>
            </a:r>
            <a:r>
              <a:rPr dirty="0" spc="-140"/>
              <a:t> </a:t>
            </a:r>
            <a:r>
              <a:rPr dirty="0" spc="-65">
                <a:latin typeface="Georgia"/>
                <a:cs typeface="Georgia"/>
              </a:rPr>
              <a:t>đ</a:t>
            </a:r>
            <a:r>
              <a:rPr dirty="0" spc="-65"/>
              <a:t>ầu</a:t>
            </a:r>
            <a:r>
              <a:rPr dirty="0" spc="-155"/>
              <a:t> </a:t>
            </a:r>
            <a:r>
              <a:rPr dirty="0" spc="-25"/>
              <a:t>ra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2005838"/>
            <a:ext cx="8026400" cy="2800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(input)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lệnh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(các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câu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hỏi)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trực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tiếp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đối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với </a:t>
            </a:r>
            <a:r>
              <a:rPr dirty="0" sz="2400" spc="-10">
                <a:latin typeface="Microsoft Sans Serif"/>
                <a:cs typeface="Microsoft Sans Serif"/>
              </a:rPr>
              <a:t>Prolog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 spc="-10">
                <a:latin typeface="Comic Sans MS"/>
                <a:cs typeface="Comic Sans MS"/>
              </a:rPr>
              <a:t>take(flashlight).</a:t>
            </a:r>
            <a:endParaRPr sz="2400">
              <a:latin typeface="Comic Sans MS"/>
              <a:cs typeface="Comic Sans MS"/>
            </a:endParaRPr>
          </a:p>
          <a:p>
            <a:pPr marL="354965" marR="100965" indent="-342900">
              <a:lnSpc>
                <a:spcPct val="101499"/>
              </a:lnSpc>
              <a:spcBef>
                <a:spcPts val="5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287909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</a:t>
            </a:r>
            <a:r>
              <a:rPr dirty="0" sz="2400" spc="-10">
                <a:latin typeface="Microsoft Sans Serif"/>
                <a:cs typeface="Microsoft Sans Serif"/>
              </a:rPr>
              <a:t> (output):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>
                <a:latin typeface="Microsoft Sans Serif"/>
                <a:cs typeface="Microsoft Sans Serif"/>
              </a:rPr>
              <a:t> dụng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write(...)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đưa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hiển </a:t>
            </a:r>
            <a:r>
              <a:rPr dirty="0" sz="2400" spc="-25">
                <a:latin typeface="Microsoft Sans Serif"/>
                <a:cs typeface="Microsoft Sans Serif"/>
              </a:rPr>
              <a:t>thị</a:t>
            </a:r>
            <a:endParaRPr sz="2400">
              <a:latin typeface="Microsoft Sans Serif"/>
              <a:cs typeface="Microsoft Sans Serif"/>
            </a:endParaRPr>
          </a:p>
          <a:p>
            <a:pPr marL="355600" marR="480695" indent="-342900">
              <a:lnSpc>
                <a:spcPct val="100000"/>
              </a:lnSpc>
              <a:spcBef>
                <a:spcPts val="5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1694180" algn="l"/>
              </a:tabLst>
            </a:pP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dụng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Comic Sans MS"/>
                <a:cs typeface="Comic Sans MS"/>
              </a:rPr>
              <a:t>nl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để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kết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thúc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dòng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hiển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thị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(để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bắt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đầu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viết </a:t>
            </a:r>
            <a:r>
              <a:rPr dirty="0" sz="2400">
                <a:latin typeface="Microsoft Sans Serif"/>
                <a:cs typeface="Microsoft Sans Serif"/>
              </a:rPr>
              <a:t>dòng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hiển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thị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mới)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4853432"/>
            <a:ext cx="1162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50">
                <a:latin typeface="Microsoft Sans Serif"/>
                <a:cs typeface="Microsoft Sans Serif"/>
              </a:rPr>
              <a:t>Ví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dụ: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1939" y="4853432"/>
            <a:ext cx="6254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describe(closet)</a:t>
            </a:r>
            <a:r>
              <a:rPr dirty="0" sz="2400" spc="-9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write('You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in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old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storage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closet.'),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nl.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1802764" algn="l"/>
              </a:tabLst>
            </a:pPr>
            <a:r>
              <a:rPr dirty="0"/>
              <a:t>Bản</a:t>
            </a:r>
            <a:r>
              <a:rPr dirty="0" spc="-200"/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/>
              <a:t>ồ</a:t>
            </a:r>
            <a:r>
              <a:rPr dirty="0"/>
              <a:t>	</a:t>
            </a:r>
            <a:r>
              <a:rPr dirty="0" spc="-20"/>
              <a:t>của</a:t>
            </a:r>
            <a:r>
              <a:rPr dirty="0" spc="-80"/>
              <a:t> </a:t>
            </a:r>
            <a:r>
              <a:rPr dirty="0"/>
              <a:t>trò</a:t>
            </a:r>
            <a:r>
              <a:rPr dirty="0" spc="-75"/>
              <a:t> </a:t>
            </a:r>
            <a:r>
              <a:rPr dirty="0" spc="-20"/>
              <a:t>chơi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838325" y="237362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910" y="41910"/>
                </a:moveTo>
                <a:lnTo>
                  <a:pt x="20955" y="0"/>
                </a:lnTo>
                <a:lnTo>
                  <a:pt x="0" y="41910"/>
                </a:lnTo>
                <a:lnTo>
                  <a:pt x="41910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768855" y="2005838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13304" y="2737104"/>
            <a:ext cx="3061335" cy="622935"/>
          </a:xfrm>
          <a:custGeom>
            <a:avLst/>
            <a:gdLst/>
            <a:ahLst/>
            <a:cxnLst/>
            <a:rect l="l" t="t" r="r" b="b"/>
            <a:pathLst>
              <a:path w="3061335" h="622935">
                <a:moveTo>
                  <a:pt x="3060954" y="622554"/>
                </a:moveTo>
                <a:lnTo>
                  <a:pt x="3060954" y="0"/>
                </a:lnTo>
                <a:lnTo>
                  <a:pt x="0" y="0"/>
                </a:lnTo>
                <a:lnTo>
                  <a:pt x="0" y="622554"/>
                </a:lnTo>
                <a:lnTo>
                  <a:pt x="6096" y="622554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3047999" y="12953"/>
                </a:lnTo>
                <a:lnTo>
                  <a:pt x="3047999" y="6095"/>
                </a:lnTo>
                <a:lnTo>
                  <a:pt x="3054096" y="12953"/>
                </a:lnTo>
                <a:lnTo>
                  <a:pt x="3054096" y="622554"/>
                </a:lnTo>
                <a:lnTo>
                  <a:pt x="3060954" y="622554"/>
                </a:lnTo>
                <a:close/>
              </a:path>
              <a:path w="3061335" h="622935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3061335" h="622935">
                <a:moveTo>
                  <a:pt x="12954" y="609600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609600"/>
                </a:lnTo>
                <a:lnTo>
                  <a:pt x="12954" y="609600"/>
                </a:lnTo>
                <a:close/>
              </a:path>
              <a:path w="3061335" h="622935">
                <a:moveTo>
                  <a:pt x="3054096" y="609600"/>
                </a:moveTo>
                <a:lnTo>
                  <a:pt x="6096" y="609600"/>
                </a:lnTo>
                <a:lnTo>
                  <a:pt x="12954" y="615696"/>
                </a:lnTo>
                <a:lnTo>
                  <a:pt x="12954" y="622554"/>
                </a:lnTo>
                <a:lnTo>
                  <a:pt x="3047999" y="622554"/>
                </a:lnTo>
                <a:lnTo>
                  <a:pt x="3047999" y="615696"/>
                </a:lnTo>
                <a:lnTo>
                  <a:pt x="3054096" y="609600"/>
                </a:lnTo>
                <a:close/>
              </a:path>
              <a:path w="3061335" h="622935">
                <a:moveTo>
                  <a:pt x="12954" y="622554"/>
                </a:moveTo>
                <a:lnTo>
                  <a:pt x="12954" y="615696"/>
                </a:lnTo>
                <a:lnTo>
                  <a:pt x="6096" y="609600"/>
                </a:lnTo>
                <a:lnTo>
                  <a:pt x="6096" y="622554"/>
                </a:lnTo>
                <a:lnTo>
                  <a:pt x="12954" y="622554"/>
                </a:lnTo>
                <a:close/>
              </a:path>
              <a:path w="3061335" h="622935">
                <a:moveTo>
                  <a:pt x="3054096" y="12953"/>
                </a:moveTo>
                <a:lnTo>
                  <a:pt x="3047999" y="6095"/>
                </a:lnTo>
                <a:lnTo>
                  <a:pt x="3047999" y="12953"/>
                </a:lnTo>
                <a:lnTo>
                  <a:pt x="3054096" y="12953"/>
                </a:lnTo>
                <a:close/>
              </a:path>
              <a:path w="3061335" h="622935">
                <a:moveTo>
                  <a:pt x="3054096" y="609600"/>
                </a:moveTo>
                <a:lnTo>
                  <a:pt x="3054096" y="12953"/>
                </a:lnTo>
                <a:lnTo>
                  <a:pt x="3047999" y="12953"/>
                </a:lnTo>
                <a:lnTo>
                  <a:pt x="3047999" y="609600"/>
                </a:lnTo>
                <a:lnTo>
                  <a:pt x="3054096" y="609600"/>
                </a:lnTo>
                <a:close/>
              </a:path>
              <a:path w="3061335" h="622935">
                <a:moveTo>
                  <a:pt x="3054096" y="622554"/>
                </a:moveTo>
                <a:lnTo>
                  <a:pt x="3054096" y="609600"/>
                </a:lnTo>
                <a:lnTo>
                  <a:pt x="3047999" y="615696"/>
                </a:lnTo>
                <a:lnTo>
                  <a:pt x="3047999" y="622554"/>
                </a:lnTo>
                <a:lnTo>
                  <a:pt x="3054096" y="622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580129" y="2892044"/>
            <a:ext cx="152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cave_entrance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623304" y="2737104"/>
            <a:ext cx="1689735" cy="622935"/>
          </a:xfrm>
          <a:custGeom>
            <a:avLst/>
            <a:gdLst/>
            <a:ahLst/>
            <a:cxnLst/>
            <a:rect l="l" t="t" r="r" b="b"/>
            <a:pathLst>
              <a:path w="1689734" h="622935">
                <a:moveTo>
                  <a:pt x="1689353" y="622553"/>
                </a:moveTo>
                <a:lnTo>
                  <a:pt x="1689353" y="0"/>
                </a:lnTo>
                <a:lnTo>
                  <a:pt x="0" y="0"/>
                </a:lnTo>
                <a:lnTo>
                  <a:pt x="0" y="622553"/>
                </a:lnTo>
                <a:lnTo>
                  <a:pt x="6096" y="622553"/>
                </a:lnTo>
                <a:lnTo>
                  <a:pt x="6096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1676400" y="12953"/>
                </a:lnTo>
                <a:lnTo>
                  <a:pt x="1676400" y="6095"/>
                </a:lnTo>
                <a:lnTo>
                  <a:pt x="1682496" y="12953"/>
                </a:lnTo>
                <a:lnTo>
                  <a:pt x="1682496" y="622553"/>
                </a:lnTo>
                <a:lnTo>
                  <a:pt x="1689353" y="622553"/>
                </a:lnTo>
                <a:close/>
              </a:path>
              <a:path w="1689734" h="622935">
                <a:moveTo>
                  <a:pt x="12953" y="12953"/>
                </a:moveTo>
                <a:lnTo>
                  <a:pt x="12953" y="6095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1689734" h="622935">
                <a:moveTo>
                  <a:pt x="12953" y="609599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609599"/>
                </a:lnTo>
                <a:lnTo>
                  <a:pt x="12953" y="609599"/>
                </a:lnTo>
                <a:close/>
              </a:path>
              <a:path w="1689734" h="622935">
                <a:moveTo>
                  <a:pt x="1682496" y="609599"/>
                </a:moveTo>
                <a:lnTo>
                  <a:pt x="6096" y="609599"/>
                </a:lnTo>
                <a:lnTo>
                  <a:pt x="12953" y="615695"/>
                </a:lnTo>
                <a:lnTo>
                  <a:pt x="12953" y="622553"/>
                </a:lnTo>
                <a:lnTo>
                  <a:pt x="1676400" y="622553"/>
                </a:lnTo>
                <a:lnTo>
                  <a:pt x="1676400" y="615695"/>
                </a:lnTo>
                <a:lnTo>
                  <a:pt x="1682496" y="609599"/>
                </a:lnTo>
                <a:close/>
              </a:path>
              <a:path w="1689734" h="622935">
                <a:moveTo>
                  <a:pt x="12953" y="622553"/>
                </a:moveTo>
                <a:lnTo>
                  <a:pt x="12953" y="615695"/>
                </a:lnTo>
                <a:lnTo>
                  <a:pt x="6096" y="609599"/>
                </a:lnTo>
                <a:lnTo>
                  <a:pt x="6096" y="622553"/>
                </a:lnTo>
                <a:lnTo>
                  <a:pt x="12953" y="622553"/>
                </a:lnTo>
                <a:close/>
              </a:path>
              <a:path w="1689734" h="622935">
                <a:moveTo>
                  <a:pt x="1682496" y="12953"/>
                </a:moveTo>
                <a:lnTo>
                  <a:pt x="1676400" y="6095"/>
                </a:lnTo>
                <a:lnTo>
                  <a:pt x="1676400" y="12953"/>
                </a:lnTo>
                <a:lnTo>
                  <a:pt x="1682496" y="12953"/>
                </a:lnTo>
                <a:close/>
              </a:path>
              <a:path w="1689734" h="622935">
                <a:moveTo>
                  <a:pt x="1682496" y="609599"/>
                </a:moveTo>
                <a:lnTo>
                  <a:pt x="1682496" y="12953"/>
                </a:lnTo>
                <a:lnTo>
                  <a:pt x="1676400" y="12953"/>
                </a:lnTo>
                <a:lnTo>
                  <a:pt x="1676400" y="609599"/>
                </a:lnTo>
                <a:lnTo>
                  <a:pt x="1682496" y="609599"/>
                </a:lnTo>
                <a:close/>
              </a:path>
              <a:path w="1689734" h="622935">
                <a:moveTo>
                  <a:pt x="1682496" y="622553"/>
                </a:moveTo>
                <a:lnTo>
                  <a:pt x="1682496" y="609599"/>
                </a:lnTo>
                <a:lnTo>
                  <a:pt x="1676400" y="615695"/>
                </a:lnTo>
                <a:lnTo>
                  <a:pt x="1676400" y="622553"/>
                </a:lnTo>
                <a:lnTo>
                  <a:pt x="1682496" y="622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213345" y="2892044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Microsoft Sans Serif"/>
                <a:cs typeface="Microsoft Sans Serif"/>
              </a:rPr>
              <a:t>cave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590294" y="2415552"/>
            <a:ext cx="537210" cy="350520"/>
          </a:xfrm>
          <a:custGeom>
            <a:avLst/>
            <a:gdLst/>
            <a:ahLst/>
            <a:cxnLst/>
            <a:rect l="l" t="t" r="r" b="b"/>
            <a:pathLst>
              <a:path w="537210" h="350519">
                <a:moveTo>
                  <a:pt x="537210" y="154673"/>
                </a:moveTo>
                <a:lnTo>
                  <a:pt x="461010" y="116573"/>
                </a:lnTo>
                <a:lnTo>
                  <a:pt x="461010" y="147815"/>
                </a:lnTo>
                <a:lnTo>
                  <a:pt x="275082" y="147815"/>
                </a:lnTo>
                <a:lnTo>
                  <a:pt x="275082" y="34277"/>
                </a:lnTo>
                <a:lnTo>
                  <a:pt x="307086" y="34277"/>
                </a:lnTo>
                <a:lnTo>
                  <a:pt x="289941" y="0"/>
                </a:lnTo>
                <a:lnTo>
                  <a:pt x="248018" y="0"/>
                </a:lnTo>
                <a:lnTo>
                  <a:pt x="230886" y="34277"/>
                </a:lnTo>
                <a:lnTo>
                  <a:pt x="262115" y="34277"/>
                </a:lnTo>
                <a:lnTo>
                  <a:pt x="262115" y="147815"/>
                </a:lnTo>
                <a:lnTo>
                  <a:pt x="76200" y="147815"/>
                </a:lnTo>
                <a:lnTo>
                  <a:pt x="76200" y="116573"/>
                </a:lnTo>
                <a:lnTo>
                  <a:pt x="0" y="154673"/>
                </a:lnTo>
                <a:lnTo>
                  <a:pt x="64008" y="186677"/>
                </a:lnTo>
                <a:lnTo>
                  <a:pt x="76200" y="192773"/>
                </a:lnTo>
                <a:lnTo>
                  <a:pt x="76200" y="160769"/>
                </a:lnTo>
                <a:lnTo>
                  <a:pt x="262115" y="160769"/>
                </a:lnTo>
                <a:lnTo>
                  <a:pt x="262115" y="274307"/>
                </a:lnTo>
                <a:lnTo>
                  <a:pt x="230886" y="274307"/>
                </a:lnTo>
                <a:lnTo>
                  <a:pt x="262115" y="336791"/>
                </a:lnTo>
                <a:lnTo>
                  <a:pt x="268986" y="350507"/>
                </a:lnTo>
                <a:lnTo>
                  <a:pt x="275082" y="338315"/>
                </a:lnTo>
                <a:lnTo>
                  <a:pt x="307086" y="274307"/>
                </a:lnTo>
                <a:lnTo>
                  <a:pt x="275082" y="274307"/>
                </a:lnTo>
                <a:lnTo>
                  <a:pt x="275082" y="160769"/>
                </a:lnTo>
                <a:lnTo>
                  <a:pt x="461010" y="160769"/>
                </a:lnTo>
                <a:lnTo>
                  <a:pt x="461010" y="192773"/>
                </a:lnTo>
                <a:lnTo>
                  <a:pt x="473202" y="186677"/>
                </a:lnTo>
                <a:lnTo>
                  <a:pt x="537210" y="15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13304" y="3009899"/>
            <a:ext cx="3816350" cy="1363980"/>
          </a:xfrm>
          <a:custGeom>
            <a:avLst/>
            <a:gdLst/>
            <a:ahLst/>
            <a:cxnLst/>
            <a:rect l="l" t="t" r="r" b="b"/>
            <a:pathLst>
              <a:path w="3816350" h="1363979">
                <a:moveTo>
                  <a:pt x="1017638" y="384810"/>
                </a:moveTo>
                <a:lnTo>
                  <a:pt x="996683" y="342900"/>
                </a:lnTo>
                <a:lnTo>
                  <a:pt x="975728" y="384810"/>
                </a:lnTo>
                <a:lnTo>
                  <a:pt x="1017638" y="384810"/>
                </a:lnTo>
                <a:close/>
              </a:path>
              <a:path w="3816350" h="1363979">
                <a:moveTo>
                  <a:pt x="2070341" y="946416"/>
                </a:moveTo>
                <a:lnTo>
                  <a:pt x="0" y="946416"/>
                </a:lnTo>
                <a:lnTo>
                  <a:pt x="0" y="1363980"/>
                </a:lnTo>
                <a:lnTo>
                  <a:pt x="6096" y="1363980"/>
                </a:lnTo>
                <a:lnTo>
                  <a:pt x="12954" y="1363980"/>
                </a:lnTo>
                <a:lnTo>
                  <a:pt x="12954" y="959358"/>
                </a:lnTo>
                <a:lnTo>
                  <a:pt x="2057387" y="959358"/>
                </a:lnTo>
                <a:lnTo>
                  <a:pt x="2057387" y="1363980"/>
                </a:lnTo>
                <a:lnTo>
                  <a:pt x="2063483" y="1363980"/>
                </a:lnTo>
                <a:lnTo>
                  <a:pt x="2070341" y="1363980"/>
                </a:lnTo>
                <a:lnTo>
                  <a:pt x="2070341" y="946416"/>
                </a:lnTo>
                <a:close/>
              </a:path>
              <a:path w="3816350" h="1363979">
                <a:moveTo>
                  <a:pt x="3816096" y="38100"/>
                </a:moveTo>
                <a:lnTo>
                  <a:pt x="3739896" y="0"/>
                </a:lnTo>
                <a:lnTo>
                  <a:pt x="3739896" y="32004"/>
                </a:lnTo>
                <a:lnTo>
                  <a:pt x="3130296" y="32004"/>
                </a:lnTo>
                <a:lnTo>
                  <a:pt x="3130296" y="0"/>
                </a:lnTo>
                <a:lnTo>
                  <a:pt x="3054096" y="38100"/>
                </a:lnTo>
                <a:lnTo>
                  <a:pt x="3118104" y="70104"/>
                </a:lnTo>
                <a:lnTo>
                  <a:pt x="3130296" y="76200"/>
                </a:lnTo>
                <a:lnTo>
                  <a:pt x="3130296" y="44958"/>
                </a:lnTo>
                <a:lnTo>
                  <a:pt x="3739896" y="44958"/>
                </a:lnTo>
                <a:lnTo>
                  <a:pt x="3739896" y="76200"/>
                </a:lnTo>
                <a:lnTo>
                  <a:pt x="3752850" y="69723"/>
                </a:lnTo>
                <a:lnTo>
                  <a:pt x="381609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304797" y="2371597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Microsoft Sans Serif"/>
                <a:cs typeface="Microsoft Sans Serif"/>
              </a:rPr>
              <a:t>W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98009" y="237159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26183" y="273735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02584" y="4111244"/>
            <a:ext cx="8902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meadow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7200" y="3394709"/>
            <a:ext cx="9144000" cy="2327275"/>
            <a:chOff x="457200" y="3394709"/>
            <a:chExt cx="9144000" cy="2327275"/>
          </a:xfrm>
        </p:grpSpPr>
        <p:sp>
          <p:nvSpPr>
            <p:cNvPr id="16" name="object 16" descr=""/>
            <p:cNvSpPr/>
            <p:nvPr/>
          </p:nvSpPr>
          <p:spPr>
            <a:xfrm>
              <a:off x="3771900" y="3394709"/>
              <a:ext cx="76200" cy="567690"/>
            </a:xfrm>
            <a:custGeom>
              <a:avLst/>
              <a:gdLst/>
              <a:ahLst/>
              <a:cxnLst/>
              <a:rect l="l" t="t" r="r" b="b"/>
              <a:pathLst>
                <a:path w="76200" h="567689">
                  <a:moveTo>
                    <a:pt x="76200" y="34290"/>
                  </a:moveTo>
                  <a:lnTo>
                    <a:pt x="59054" y="0"/>
                  </a:lnTo>
                  <a:lnTo>
                    <a:pt x="17145" y="0"/>
                  </a:lnTo>
                  <a:lnTo>
                    <a:pt x="0" y="34290"/>
                  </a:lnTo>
                  <a:lnTo>
                    <a:pt x="32004" y="34290"/>
                  </a:lnTo>
                  <a:lnTo>
                    <a:pt x="32004" y="22098"/>
                  </a:lnTo>
                  <a:lnTo>
                    <a:pt x="44958" y="22098"/>
                  </a:lnTo>
                  <a:lnTo>
                    <a:pt x="44958" y="34290"/>
                  </a:lnTo>
                  <a:lnTo>
                    <a:pt x="76200" y="34290"/>
                  </a:lnTo>
                  <a:close/>
                </a:path>
                <a:path w="76200" h="567689">
                  <a:moveTo>
                    <a:pt x="76200" y="491490"/>
                  </a:moveTo>
                  <a:lnTo>
                    <a:pt x="0" y="491490"/>
                  </a:lnTo>
                  <a:lnTo>
                    <a:pt x="32004" y="555498"/>
                  </a:lnTo>
                  <a:lnTo>
                    <a:pt x="32004" y="504444"/>
                  </a:lnTo>
                  <a:lnTo>
                    <a:pt x="44958" y="504444"/>
                  </a:lnTo>
                  <a:lnTo>
                    <a:pt x="44958" y="553974"/>
                  </a:lnTo>
                  <a:lnTo>
                    <a:pt x="76200" y="491490"/>
                  </a:lnTo>
                  <a:close/>
                </a:path>
                <a:path w="76200" h="567689">
                  <a:moveTo>
                    <a:pt x="44958" y="34290"/>
                  </a:moveTo>
                  <a:lnTo>
                    <a:pt x="44958" y="22098"/>
                  </a:lnTo>
                  <a:lnTo>
                    <a:pt x="32004" y="22098"/>
                  </a:lnTo>
                  <a:lnTo>
                    <a:pt x="32004" y="34290"/>
                  </a:lnTo>
                  <a:lnTo>
                    <a:pt x="44958" y="34290"/>
                  </a:lnTo>
                  <a:close/>
                </a:path>
                <a:path w="76200" h="567689">
                  <a:moveTo>
                    <a:pt x="44958" y="491490"/>
                  </a:moveTo>
                  <a:lnTo>
                    <a:pt x="44958" y="34290"/>
                  </a:lnTo>
                  <a:lnTo>
                    <a:pt x="32004" y="34290"/>
                  </a:lnTo>
                  <a:lnTo>
                    <a:pt x="32004" y="491490"/>
                  </a:lnTo>
                  <a:lnTo>
                    <a:pt x="44958" y="491490"/>
                  </a:lnTo>
                  <a:close/>
                </a:path>
                <a:path w="76200" h="567689">
                  <a:moveTo>
                    <a:pt x="44958" y="553974"/>
                  </a:moveTo>
                  <a:lnTo>
                    <a:pt x="44958" y="504444"/>
                  </a:lnTo>
                  <a:lnTo>
                    <a:pt x="32004" y="504444"/>
                  </a:lnTo>
                  <a:lnTo>
                    <a:pt x="32004" y="555498"/>
                  </a:lnTo>
                  <a:lnTo>
                    <a:pt x="38100" y="567690"/>
                  </a:lnTo>
                  <a:lnTo>
                    <a:pt x="44958" y="553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813304" y="4373879"/>
              <a:ext cx="4737735" cy="1348105"/>
            </a:xfrm>
            <a:custGeom>
              <a:avLst/>
              <a:gdLst/>
              <a:ahLst/>
              <a:cxnLst/>
              <a:rect l="l" t="t" r="r" b="b"/>
              <a:pathLst>
                <a:path w="4737734" h="1348104">
                  <a:moveTo>
                    <a:pt x="2070341" y="0"/>
                  </a:moveTo>
                  <a:lnTo>
                    <a:pt x="2057387" y="0"/>
                  </a:lnTo>
                  <a:lnTo>
                    <a:pt x="2057387" y="192024"/>
                  </a:lnTo>
                  <a:lnTo>
                    <a:pt x="12954" y="192024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204978"/>
                  </a:lnTo>
                  <a:lnTo>
                    <a:pt x="6096" y="204978"/>
                  </a:lnTo>
                  <a:lnTo>
                    <a:pt x="12954" y="204978"/>
                  </a:lnTo>
                  <a:lnTo>
                    <a:pt x="993254" y="204990"/>
                  </a:lnTo>
                  <a:lnTo>
                    <a:pt x="958596" y="274320"/>
                  </a:lnTo>
                  <a:lnTo>
                    <a:pt x="990600" y="274320"/>
                  </a:lnTo>
                  <a:lnTo>
                    <a:pt x="990600" y="655320"/>
                  </a:lnTo>
                  <a:lnTo>
                    <a:pt x="958596" y="655320"/>
                  </a:lnTo>
                  <a:lnTo>
                    <a:pt x="990600" y="719340"/>
                  </a:lnTo>
                  <a:lnTo>
                    <a:pt x="993648" y="725436"/>
                  </a:lnTo>
                  <a:lnTo>
                    <a:pt x="0" y="725436"/>
                  </a:lnTo>
                  <a:lnTo>
                    <a:pt x="0" y="979170"/>
                  </a:lnTo>
                  <a:lnTo>
                    <a:pt x="0" y="1347978"/>
                  </a:lnTo>
                  <a:lnTo>
                    <a:pt x="6096" y="1347978"/>
                  </a:lnTo>
                  <a:lnTo>
                    <a:pt x="12954" y="1347978"/>
                  </a:lnTo>
                  <a:lnTo>
                    <a:pt x="2057387" y="1347990"/>
                  </a:lnTo>
                  <a:lnTo>
                    <a:pt x="2063483" y="1347990"/>
                  </a:lnTo>
                  <a:lnTo>
                    <a:pt x="2070341" y="1347990"/>
                  </a:lnTo>
                  <a:lnTo>
                    <a:pt x="2070341" y="979170"/>
                  </a:lnTo>
                  <a:lnTo>
                    <a:pt x="2070341" y="725436"/>
                  </a:lnTo>
                  <a:lnTo>
                    <a:pt x="2057387" y="725436"/>
                  </a:lnTo>
                  <a:lnTo>
                    <a:pt x="2057387" y="738390"/>
                  </a:lnTo>
                  <a:lnTo>
                    <a:pt x="2057387" y="979170"/>
                  </a:lnTo>
                  <a:lnTo>
                    <a:pt x="2057387" y="1335024"/>
                  </a:lnTo>
                  <a:lnTo>
                    <a:pt x="12954" y="1335024"/>
                  </a:lnTo>
                  <a:lnTo>
                    <a:pt x="12954" y="979170"/>
                  </a:lnTo>
                  <a:lnTo>
                    <a:pt x="12954" y="738390"/>
                  </a:lnTo>
                  <a:lnTo>
                    <a:pt x="2057387" y="738390"/>
                  </a:lnTo>
                  <a:lnTo>
                    <a:pt x="2057387" y="725436"/>
                  </a:lnTo>
                  <a:lnTo>
                    <a:pt x="999731" y="725436"/>
                  </a:lnTo>
                  <a:lnTo>
                    <a:pt x="1003554" y="717804"/>
                  </a:lnTo>
                  <a:lnTo>
                    <a:pt x="1034796" y="655320"/>
                  </a:lnTo>
                  <a:lnTo>
                    <a:pt x="1003554" y="655320"/>
                  </a:lnTo>
                  <a:lnTo>
                    <a:pt x="1003554" y="274320"/>
                  </a:lnTo>
                  <a:lnTo>
                    <a:pt x="1034796" y="274320"/>
                  </a:lnTo>
                  <a:lnTo>
                    <a:pt x="1000125" y="204990"/>
                  </a:lnTo>
                  <a:lnTo>
                    <a:pt x="2057387" y="204990"/>
                  </a:lnTo>
                  <a:lnTo>
                    <a:pt x="2063483" y="204990"/>
                  </a:lnTo>
                  <a:lnTo>
                    <a:pt x="2070341" y="204990"/>
                  </a:lnTo>
                  <a:lnTo>
                    <a:pt x="2070341" y="0"/>
                  </a:lnTo>
                  <a:close/>
                </a:path>
                <a:path w="4737734" h="1348104">
                  <a:moveTo>
                    <a:pt x="4737354" y="725424"/>
                  </a:moveTo>
                  <a:lnTo>
                    <a:pt x="3047987" y="725436"/>
                  </a:lnTo>
                  <a:lnTo>
                    <a:pt x="3047987" y="979170"/>
                  </a:lnTo>
                  <a:lnTo>
                    <a:pt x="3054083" y="979170"/>
                  </a:lnTo>
                  <a:lnTo>
                    <a:pt x="3060941" y="979170"/>
                  </a:lnTo>
                  <a:lnTo>
                    <a:pt x="3060941" y="738390"/>
                  </a:lnTo>
                  <a:lnTo>
                    <a:pt x="4724400" y="738378"/>
                  </a:lnTo>
                  <a:lnTo>
                    <a:pt x="4724400" y="979170"/>
                  </a:lnTo>
                  <a:lnTo>
                    <a:pt x="4730496" y="979170"/>
                  </a:lnTo>
                  <a:lnTo>
                    <a:pt x="4737354" y="979170"/>
                  </a:lnTo>
                  <a:lnTo>
                    <a:pt x="4737354" y="725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440684" y="5254244"/>
            <a:ext cx="815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building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861303" y="5353050"/>
            <a:ext cx="1689735" cy="368935"/>
          </a:xfrm>
          <a:custGeom>
            <a:avLst/>
            <a:gdLst/>
            <a:ahLst/>
            <a:cxnLst/>
            <a:rect l="l" t="t" r="r" b="b"/>
            <a:pathLst>
              <a:path w="1689734" h="368935">
                <a:moveTo>
                  <a:pt x="12954" y="355854"/>
                </a:moveTo>
                <a:lnTo>
                  <a:pt x="12954" y="0"/>
                </a:lnTo>
                <a:lnTo>
                  <a:pt x="0" y="0"/>
                </a:lnTo>
                <a:lnTo>
                  <a:pt x="0" y="368808"/>
                </a:lnTo>
                <a:lnTo>
                  <a:pt x="6096" y="368808"/>
                </a:lnTo>
                <a:lnTo>
                  <a:pt x="6096" y="355854"/>
                </a:lnTo>
                <a:lnTo>
                  <a:pt x="12954" y="355854"/>
                </a:lnTo>
                <a:close/>
              </a:path>
              <a:path w="1689734" h="368935">
                <a:moveTo>
                  <a:pt x="1682496" y="355853"/>
                </a:moveTo>
                <a:lnTo>
                  <a:pt x="6096" y="355854"/>
                </a:lnTo>
                <a:lnTo>
                  <a:pt x="12954" y="361950"/>
                </a:lnTo>
                <a:lnTo>
                  <a:pt x="12954" y="368808"/>
                </a:lnTo>
                <a:lnTo>
                  <a:pt x="1676400" y="368807"/>
                </a:lnTo>
                <a:lnTo>
                  <a:pt x="1676400" y="361950"/>
                </a:lnTo>
                <a:lnTo>
                  <a:pt x="1682496" y="355853"/>
                </a:lnTo>
                <a:close/>
              </a:path>
              <a:path w="1689734" h="368935">
                <a:moveTo>
                  <a:pt x="12954" y="368808"/>
                </a:moveTo>
                <a:lnTo>
                  <a:pt x="12954" y="361950"/>
                </a:lnTo>
                <a:lnTo>
                  <a:pt x="6096" y="355854"/>
                </a:lnTo>
                <a:lnTo>
                  <a:pt x="6096" y="368808"/>
                </a:lnTo>
                <a:lnTo>
                  <a:pt x="12954" y="368808"/>
                </a:lnTo>
                <a:close/>
              </a:path>
              <a:path w="1689734" h="368935">
                <a:moveTo>
                  <a:pt x="1689354" y="368807"/>
                </a:moveTo>
                <a:lnTo>
                  <a:pt x="1689354" y="0"/>
                </a:lnTo>
                <a:lnTo>
                  <a:pt x="1676400" y="0"/>
                </a:lnTo>
                <a:lnTo>
                  <a:pt x="1676400" y="355853"/>
                </a:lnTo>
                <a:lnTo>
                  <a:pt x="1682496" y="355853"/>
                </a:lnTo>
                <a:lnTo>
                  <a:pt x="1682496" y="368807"/>
                </a:lnTo>
                <a:lnTo>
                  <a:pt x="1689354" y="368807"/>
                </a:lnTo>
                <a:close/>
              </a:path>
              <a:path w="1689734" h="368935">
                <a:moveTo>
                  <a:pt x="1682496" y="368807"/>
                </a:moveTo>
                <a:lnTo>
                  <a:pt x="1682496" y="355853"/>
                </a:lnTo>
                <a:lnTo>
                  <a:pt x="1676400" y="361950"/>
                </a:lnTo>
                <a:lnTo>
                  <a:pt x="1676400" y="368807"/>
                </a:lnTo>
                <a:lnTo>
                  <a:pt x="1682496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394196" y="5254244"/>
            <a:ext cx="62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closet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876800" y="53721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990600" h="76200">
                <a:moveTo>
                  <a:pt x="927354" y="44958"/>
                </a:moveTo>
                <a:lnTo>
                  <a:pt x="927354" y="32004"/>
                </a:lnTo>
                <a:lnTo>
                  <a:pt x="64008" y="32004"/>
                </a:lnTo>
                <a:lnTo>
                  <a:pt x="64008" y="44958"/>
                </a:lnTo>
                <a:lnTo>
                  <a:pt x="927354" y="44958"/>
                </a:lnTo>
                <a:close/>
              </a:path>
              <a:path w="990600" h="76200">
                <a:moveTo>
                  <a:pt x="76200" y="76200"/>
                </a:moveTo>
                <a:lnTo>
                  <a:pt x="76200" y="44958"/>
                </a:lnTo>
                <a:lnTo>
                  <a:pt x="64008" y="44958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  <a:path w="990600" h="76200">
                <a:moveTo>
                  <a:pt x="990600" y="38100"/>
                </a:moveTo>
                <a:lnTo>
                  <a:pt x="914400" y="0"/>
                </a:lnTo>
                <a:lnTo>
                  <a:pt x="914400" y="32004"/>
                </a:lnTo>
                <a:lnTo>
                  <a:pt x="927354" y="32004"/>
                </a:lnTo>
                <a:lnTo>
                  <a:pt x="927354" y="69723"/>
                </a:lnTo>
                <a:lnTo>
                  <a:pt x="990600" y="38100"/>
                </a:lnTo>
                <a:close/>
              </a:path>
              <a:path w="990600" h="76200">
                <a:moveTo>
                  <a:pt x="927354" y="69723"/>
                </a:moveTo>
                <a:lnTo>
                  <a:pt x="927354" y="44958"/>
                </a:lnTo>
                <a:lnTo>
                  <a:pt x="914400" y="44958"/>
                </a:lnTo>
                <a:lnTo>
                  <a:pt x="914400" y="76200"/>
                </a:lnTo>
                <a:lnTo>
                  <a:pt x="927354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85"/>
              <a:t>Biểu</a:t>
            </a:r>
            <a:r>
              <a:rPr dirty="0" spc="-90"/>
              <a:t> </a:t>
            </a:r>
            <a:r>
              <a:rPr dirty="0"/>
              <a:t>diễn</a:t>
            </a:r>
            <a:r>
              <a:rPr dirty="0" spc="-100"/>
              <a:t> </a:t>
            </a:r>
            <a:r>
              <a:rPr dirty="0"/>
              <a:t>bản</a:t>
            </a:r>
            <a:r>
              <a:rPr dirty="0" spc="-110"/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/>
              <a:t>ồ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62403"/>
            <a:ext cx="4888230" cy="32442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3147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Comic Sans MS"/>
                <a:cs typeface="Comic Sans MS"/>
              </a:rPr>
              <a:t>path(cave,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w,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cave_entrance). path(cave_entrance,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e, </a:t>
            </a:r>
            <a:r>
              <a:rPr dirty="0" sz="2400" spc="-10">
                <a:latin typeface="Comic Sans MS"/>
                <a:cs typeface="Comic Sans MS"/>
              </a:rPr>
              <a:t>cave).</a:t>
            </a:r>
            <a:endParaRPr sz="2400">
              <a:latin typeface="Comic Sans MS"/>
              <a:cs typeface="Comic Sans MS"/>
            </a:endParaRPr>
          </a:p>
          <a:p>
            <a:pPr marL="355600" marR="872490" indent="-342900">
              <a:lnSpc>
                <a:spcPts val="2590"/>
              </a:lnSpc>
              <a:spcBef>
                <a:spcPts val="3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Comic Sans MS"/>
                <a:cs typeface="Comic Sans MS"/>
              </a:rPr>
              <a:t>path(meadow,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s,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building). </a:t>
            </a:r>
            <a:r>
              <a:rPr dirty="0" sz="2400">
                <a:latin typeface="Comic Sans MS"/>
                <a:cs typeface="Comic Sans MS"/>
              </a:rPr>
              <a:t>path(building,</a:t>
            </a:r>
            <a:r>
              <a:rPr dirty="0" sz="2400" spc="-8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n,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meadow).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8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Hoặc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biểu diễn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như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sau:</a:t>
            </a:r>
            <a:endParaRPr sz="2400">
              <a:latin typeface="Microsoft Sans Serif"/>
              <a:cs typeface="Microsoft Sans Serif"/>
            </a:endParaRPr>
          </a:p>
          <a:p>
            <a:pPr lvl="1" marL="681990" marR="5080" indent="-325755">
              <a:lnSpc>
                <a:spcPts val="2590"/>
              </a:lnSpc>
              <a:spcBef>
                <a:spcPts val="56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Comic Sans MS"/>
                <a:cs typeface="Comic Sans MS"/>
              </a:rPr>
              <a:t>path(cave,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w,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cave_entrance). </a:t>
            </a:r>
            <a:r>
              <a:rPr dirty="0" sz="2400">
                <a:latin typeface="Comic Sans MS"/>
                <a:cs typeface="Comic Sans MS"/>
              </a:rPr>
              <a:t>path(X,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e,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Y)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path(Y,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w,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X).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25"/>
              <a:t>Liệt</a:t>
            </a:r>
            <a:r>
              <a:rPr dirty="0" spc="-235"/>
              <a:t> </a:t>
            </a:r>
            <a:r>
              <a:rPr dirty="0" spc="-25"/>
              <a:t>kê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69261"/>
            <a:ext cx="7609840" cy="40316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Liệt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kê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để </a:t>
            </a:r>
            <a:r>
              <a:rPr dirty="0" sz="2400">
                <a:latin typeface="Microsoft Sans Serif"/>
                <a:cs typeface="Microsoft Sans Serif"/>
              </a:rPr>
              <a:t>kiểm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 trạng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thái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hiện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tại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 </a:t>
            </a:r>
            <a:r>
              <a:rPr dirty="0" sz="2400" spc="70">
                <a:latin typeface="Microsoft Sans Serif"/>
                <a:cs typeface="Microsoft Sans Serif"/>
              </a:rPr>
              <a:t>chương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(cơ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sở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tri </a:t>
            </a:r>
            <a:r>
              <a:rPr dirty="0" sz="2400" spc="-10">
                <a:latin typeface="Microsoft Sans Serif"/>
                <a:cs typeface="Microsoft Sans Serif"/>
              </a:rPr>
              <a:t>thức)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20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1760855" algn="l"/>
              </a:tabLst>
            </a:pPr>
            <a:r>
              <a:rPr dirty="0" sz="2400">
                <a:latin typeface="Microsoft Sans Serif"/>
                <a:cs typeface="Microsoft Sans Serif"/>
              </a:rPr>
              <a:t>Cú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pháp: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omic Sans MS"/>
                <a:cs typeface="Comic Sans MS"/>
              </a:rPr>
              <a:t>listing(predicate)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1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?-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listing(at).</a:t>
            </a:r>
            <a:endParaRPr sz="2400">
              <a:latin typeface="Comic Sans MS"/>
              <a:cs typeface="Comic Sans MS"/>
            </a:endParaRPr>
          </a:p>
          <a:p>
            <a:pPr lvl="1" marL="681990" marR="3584575" indent="-325755">
              <a:lnSpc>
                <a:spcPts val="2590"/>
              </a:lnSpc>
              <a:spcBef>
                <a:spcPts val="6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Comic Sans MS"/>
                <a:cs typeface="Comic Sans MS"/>
              </a:rPr>
              <a:t>at(key,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cave_entrance). </a:t>
            </a:r>
            <a:r>
              <a:rPr dirty="0" sz="2400">
                <a:latin typeface="Comic Sans MS"/>
                <a:cs typeface="Comic Sans MS"/>
              </a:rPr>
              <a:t>at(flashlight,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building). </a:t>
            </a:r>
            <a:r>
              <a:rPr dirty="0" sz="2400">
                <a:latin typeface="Comic Sans MS"/>
                <a:cs typeface="Comic Sans MS"/>
              </a:rPr>
              <a:t>at(sword,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closet).</a:t>
            </a:r>
            <a:endParaRPr sz="2400">
              <a:latin typeface="Comic Sans MS"/>
              <a:cs typeface="Comic Sans MS"/>
            </a:endParaRPr>
          </a:p>
          <a:p>
            <a:pPr marL="681990">
              <a:lnSpc>
                <a:spcPct val="100000"/>
              </a:lnSpc>
              <a:spcBef>
                <a:spcPts val="2280"/>
              </a:spcBef>
            </a:pPr>
            <a:r>
              <a:rPr dirty="0" sz="2400" spc="-10">
                <a:latin typeface="Comic Sans MS"/>
                <a:cs typeface="Comic Sans MS"/>
              </a:rPr>
              <a:t>true.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Di</a:t>
            </a:r>
            <a:r>
              <a:rPr dirty="0" spc="-110"/>
              <a:t> </a:t>
            </a:r>
            <a:r>
              <a:rPr dirty="0" spc="-40"/>
              <a:t>chuyển</a:t>
            </a:r>
            <a:r>
              <a:rPr dirty="0" spc="-105"/>
              <a:t> </a:t>
            </a:r>
            <a:r>
              <a:rPr dirty="0"/>
              <a:t>theo</a:t>
            </a:r>
            <a:r>
              <a:rPr dirty="0" spc="-105"/>
              <a:t> </a:t>
            </a:r>
            <a:r>
              <a:rPr dirty="0" spc="-75"/>
              <a:t>các</a:t>
            </a:r>
            <a:r>
              <a:rPr dirty="0" spc="-100"/>
              <a:t> </a:t>
            </a:r>
            <a:r>
              <a:rPr dirty="0" spc="-10"/>
              <a:t>hướng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69339" y="2005838"/>
            <a:ext cx="7127875" cy="36169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840"/>
              </a:lnSpc>
              <a:spcBef>
                <a:spcPts val="2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Biểu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diễn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việc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chuyển theo 4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hướng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tương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ứng </a:t>
            </a:r>
            <a:r>
              <a:rPr dirty="0" sz="2400" spc="65">
                <a:latin typeface="Microsoft Sans Serif"/>
                <a:cs typeface="Microsoft Sans Serif"/>
              </a:rPr>
              <a:t>với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4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lệnh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n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s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e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omic Sans MS"/>
                <a:cs typeface="Comic Sans MS"/>
              </a:rPr>
              <a:t>w</a:t>
            </a:r>
            <a:r>
              <a:rPr dirty="0" sz="2400">
                <a:latin typeface="Microsoft Sans Serif"/>
                <a:cs typeface="Microsoft Sans Serif"/>
              </a:rPr>
              <a:t>,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go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n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go(n).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latin typeface="Comic Sans MS"/>
                <a:cs typeface="Comic Sans MS"/>
              </a:rPr>
              <a:t>s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go(s).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latin typeface="Comic Sans MS"/>
                <a:cs typeface="Comic Sans MS"/>
              </a:rPr>
              <a:t>e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go(e).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890"/>
              </a:spcBef>
            </a:pPr>
            <a:r>
              <a:rPr dirty="0" sz="2400">
                <a:latin typeface="Comic Sans MS"/>
                <a:cs typeface="Comic Sans MS"/>
              </a:rPr>
              <a:t>w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go(w).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Ngôn</a:t>
            </a:r>
            <a:r>
              <a:rPr dirty="0" spc="-140"/>
              <a:t> </a:t>
            </a:r>
            <a:r>
              <a:rPr dirty="0"/>
              <a:t>ngữ</a:t>
            </a:r>
            <a:r>
              <a:rPr dirty="0" spc="-125"/>
              <a:t> </a:t>
            </a:r>
            <a:r>
              <a:rPr dirty="0"/>
              <a:t>lập</a:t>
            </a:r>
            <a:r>
              <a:rPr dirty="0" spc="-125"/>
              <a:t> </a:t>
            </a:r>
            <a:r>
              <a:rPr dirty="0"/>
              <a:t>trình</a:t>
            </a:r>
            <a:r>
              <a:rPr dirty="0" spc="-125"/>
              <a:t> </a:t>
            </a:r>
            <a:r>
              <a:rPr dirty="0" spc="-120"/>
              <a:t>logic</a:t>
            </a:r>
            <a:r>
              <a:rPr dirty="0" spc="-125"/>
              <a:t> </a:t>
            </a:r>
            <a:r>
              <a:rPr dirty="0" spc="-10"/>
              <a:t>Prolog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42339" y="1549704"/>
            <a:ext cx="8101965" cy="50317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332740" indent="-269240">
              <a:lnSpc>
                <a:spcPct val="100000"/>
              </a:lnSpc>
              <a:spcBef>
                <a:spcPts val="10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r>
              <a:rPr dirty="0" sz="2200" spc="-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=</a:t>
            </a:r>
            <a:r>
              <a:rPr dirty="0" sz="2200" spc="-4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Prog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ramming</a:t>
            </a:r>
            <a:r>
              <a:rPr dirty="0" sz="2200" spc="-4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Log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ic</a:t>
            </a:r>
            <a:endParaRPr sz="2200">
              <a:latin typeface="Microsoft Sans Serif"/>
              <a:cs typeface="Microsoft Sans Serif"/>
            </a:endParaRPr>
          </a:p>
          <a:p>
            <a:pPr marL="3327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2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ngôn </a:t>
            </a:r>
            <a:r>
              <a:rPr dirty="0" sz="2200" spc="70">
                <a:solidFill>
                  <a:srgbClr val="0D0D0D"/>
                </a:solidFill>
                <a:latin typeface="Microsoft Sans Serif"/>
                <a:cs typeface="Microsoft Sans Serif"/>
              </a:rPr>
              <a:t>ngữ</a:t>
            </a:r>
            <a:r>
              <a:rPr dirty="0" sz="22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lập</a:t>
            </a:r>
            <a:r>
              <a:rPr dirty="0" sz="22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r>
              <a:rPr dirty="0" sz="22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logic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05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120">
                <a:solidFill>
                  <a:srgbClr val="0D0D0D"/>
                </a:solidFill>
                <a:latin typeface="Microsoft Sans Serif"/>
                <a:cs typeface="Microsoft Sans Serif"/>
              </a:rPr>
              <a:t>sử</a:t>
            </a:r>
            <a:r>
              <a:rPr dirty="0" sz="22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dụng</a:t>
            </a:r>
            <a:r>
              <a:rPr dirty="0" sz="22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rất phổ</a:t>
            </a:r>
            <a:r>
              <a:rPr dirty="0" sz="22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Microsoft Sans Serif"/>
                <a:cs typeface="Microsoft Sans Serif"/>
              </a:rPr>
              <a:t>biến</a:t>
            </a:r>
            <a:endParaRPr sz="2200">
              <a:latin typeface="Microsoft Sans Serif"/>
              <a:cs typeface="Microsoft Sans Serif"/>
            </a:endParaRPr>
          </a:p>
          <a:p>
            <a:pPr marL="3327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Trong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ngôn</a:t>
            </a:r>
            <a:r>
              <a:rPr dirty="0" sz="22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70">
                <a:solidFill>
                  <a:srgbClr val="0D0D0D"/>
                </a:solidFill>
                <a:latin typeface="Microsoft Sans Serif"/>
                <a:cs typeface="Microsoft Sans Serif"/>
              </a:rPr>
              <a:t>ngữ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 Prolog</a:t>
            </a:r>
            <a:endParaRPr sz="2200">
              <a:latin typeface="Microsoft Sans Serif"/>
              <a:cs typeface="Microsoft Sans Serif"/>
            </a:endParaRPr>
          </a:p>
          <a:p>
            <a:pPr lvl="1" marL="659765" indent="-269875">
              <a:lnSpc>
                <a:spcPct val="100000"/>
              </a:lnSpc>
              <a:spcBef>
                <a:spcPts val="3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luật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và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0D0D0D"/>
                </a:solidFill>
                <a:latin typeface="Microsoft Sans Serif"/>
                <a:cs typeface="Microsoft Sans Serif"/>
              </a:rPr>
              <a:t>sự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kiện là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tiên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đề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Microsoft Sans Serif"/>
                <a:cs typeface="Microsoft Sans Serif"/>
              </a:rPr>
              <a:t>(axioms)</a:t>
            </a:r>
            <a:endParaRPr sz="1800">
              <a:latin typeface="Microsoft Sans Serif"/>
              <a:cs typeface="Microsoft Sans Serif"/>
            </a:endParaRPr>
          </a:p>
          <a:p>
            <a:pPr lvl="1" marL="659765" indent="-269875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Câu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hỏi,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5">
                <a:solidFill>
                  <a:srgbClr val="0D0D0D"/>
                </a:solidFill>
                <a:latin typeface="Microsoft Sans Serif"/>
                <a:cs typeface="Microsoft Sans Serif"/>
              </a:rPr>
              <a:t>đưa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ra</a:t>
            </a:r>
            <a:r>
              <a:rPr dirty="0" sz="1800" spc="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0">
                <a:solidFill>
                  <a:srgbClr val="0D0D0D"/>
                </a:solidFill>
                <a:latin typeface="Microsoft Sans Serif"/>
                <a:cs typeface="Microsoft Sans Serif"/>
              </a:rPr>
              <a:t>bởi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0">
                <a:solidFill>
                  <a:srgbClr val="0D0D0D"/>
                </a:solidFill>
                <a:latin typeface="Microsoft Sans Serif"/>
                <a:cs typeface="Microsoft Sans Serif"/>
              </a:rPr>
              <a:t>người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dùng,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là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định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lý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cần</a:t>
            </a:r>
            <a:r>
              <a:rPr dirty="0" sz="1800" spc="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chứng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endParaRPr sz="1800">
              <a:latin typeface="Microsoft Sans Serif"/>
              <a:cs typeface="Microsoft Sans Serif"/>
            </a:endParaRPr>
          </a:p>
          <a:p>
            <a:pPr marL="332740" marR="1140460" indent="-269875">
              <a:lnSpc>
                <a:spcPts val="2380"/>
              </a:lnSpc>
              <a:spcBef>
                <a:spcPts val="12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áp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dụng</a:t>
            </a:r>
            <a:r>
              <a:rPr dirty="0" sz="22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65">
                <a:solidFill>
                  <a:srgbClr val="0D0D0D"/>
                </a:solidFill>
                <a:latin typeface="Microsoft Sans Serif"/>
                <a:cs typeface="Microsoft Sans Serif"/>
              </a:rPr>
              <a:t>phương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pháp</a:t>
            </a:r>
            <a:r>
              <a:rPr dirty="0" sz="22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suy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quay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lui</a:t>
            </a:r>
            <a:r>
              <a:rPr dirty="0" sz="22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Microsoft Sans Serif"/>
                <a:cs typeface="Microsoft Sans Serif"/>
              </a:rPr>
              <a:t>(Back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Chaining)</a:t>
            </a:r>
            <a:r>
              <a:rPr dirty="0" sz="2200" spc="5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để</a:t>
            </a:r>
            <a:r>
              <a:rPr dirty="0" sz="2200" spc="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chứng</a:t>
            </a:r>
            <a:r>
              <a:rPr dirty="0" sz="2200" spc="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endParaRPr sz="2200">
              <a:latin typeface="Microsoft Sans Serif"/>
              <a:cs typeface="Microsoft Sans Serif"/>
            </a:endParaRPr>
          </a:p>
          <a:p>
            <a:pPr marL="332740" indent="-269240">
              <a:lnSpc>
                <a:spcPct val="100000"/>
              </a:lnSpc>
              <a:spcBef>
                <a:spcPts val="894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Để</a:t>
            </a:r>
            <a:r>
              <a:rPr dirty="0" sz="2200" spc="6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chứng</a:t>
            </a:r>
            <a:r>
              <a:rPr dirty="0" sz="2200" spc="7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r>
              <a:rPr dirty="0" sz="2200" spc="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Microsoft Sans Serif"/>
                <a:cs typeface="Microsoft Sans Serif"/>
              </a:rPr>
              <a:t>P(a)</a:t>
            </a:r>
            <a:endParaRPr sz="2200">
              <a:latin typeface="Microsoft Sans Serif"/>
              <a:cs typeface="Microsoft Sans Serif"/>
            </a:endParaRPr>
          </a:p>
          <a:p>
            <a:pPr lvl="1" marL="659765" indent="-269875">
              <a:lnSpc>
                <a:spcPct val="100000"/>
              </a:lnSpc>
              <a:spcBef>
                <a:spcPts val="3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Tìm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0D0D0D"/>
                </a:solidFill>
                <a:latin typeface="Microsoft Sans Serif"/>
                <a:cs typeface="Microsoft Sans Serif"/>
              </a:rPr>
              <a:t>sự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kiện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P(t)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hoặc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luật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(Q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1</a:t>
            </a:r>
            <a:r>
              <a:rPr dirty="0" baseline="-20833" sz="1800" spc="262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2</a:t>
            </a:r>
            <a:r>
              <a:rPr dirty="0" baseline="-20833" sz="1800" spc="262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775">
                <a:solidFill>
                  <a:srgbClr val="0D0D0D"/>
                </a:solidFill>
                <a:latin typeface="Microsoft Sans Serif"/>
                <a:cs typeface="Microsoft Sans Serif"/>
              </a:rPr>
              <a:t>…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baseline="-20833" sz="1800" spc="262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Microsoft Sans Serif"/>
                <a:cs typeface="Microsoft Sans Serif"/>
              </a:rPr>
              <a:t>P(t))</a:t>
            </a:r>
            <a:endParaRPr sz="1800">
              <a:latin typeface="Microsoft Sans Serif"/>
              <a:cs typeface="Microsoft Sans Serif"/>
            </a:endParaRPr>
          </a:p>
          <a:p>
            <a:pPr lvl="1" marL="659765" indent="-269875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Nếu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tìm</a:t>
            </a:r>
            <a:r>
              <a:rPr dirty="0" sz="1800" spc="4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0">
                <a:solidFill>
                  <a:srgbClr val="0D0D0D"/>
                </a:solidFill>
                <a:latin typeface="Microsoft Sans Serif"/>
                <a:cs typeface="Microsoft Sans Serif"/>
              </a:rPr>
              <a:t>sự</a:t>
            </a:r>
            <a:r>
              <a:rPr dirty="0" sz="1800" spc="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kiện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P(t),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thay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thế</a:t>
            </a:r>
            <a:r>
              <a:rPr dirty="0" sz="1800" spc="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t=a,</a:t>
            </a:r>
            <a:r>
              <a:rPr dirty="0" sz="1800" spc="3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định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lý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chứng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endParaRPr sz="1800">
              <a:latin typeface="Microsoft Sans Serif"/>
              <a:cs typeface="Microsoft Sans Serif"/>
            </a:endParaRPr>
          </a:p>
          <a:p>
            <a:pPr lvl="1" marL="659765" marR="523875" indent="-269875">
              <a:lnSpc>
                <a:spcPts val="1939"/>
              </a:lnSpc>
              <a:spcBef>
                <a:spcPts val="6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Nếu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tìm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luật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(Q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1</a:t>
            </a:r>
            <a:r>
              <a:rPr dirty="0" baseline="-20833" sz="1800" spc="2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2</a:t>
            </a:r>
            <a:r>
              <a:rPr dirty="0" baseline="-20833" sz="1800" spc="2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775">
                <a:solidFill>
                  <a:srgbClr val="0D0D0D"/>
                </a:solidFill>
                <a:latin typeface="Microsoft Sans Serif"/>
                <a:cs typeface="Microsoft Sans Serif"/>
              </a:rPr>
              <a:t>…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Q</a:t>
            </a:r>
            <a:r>
              <a:rPr dirty="0" baseline="-20833" sz="1800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baseline="-20833" sz="1800" spc="2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P(t)),</a:t>
            </a:r>
            <a:r>
              <a:rPr dirty="0" sz="18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thì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cần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tiếp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tục</a:t>
            </a:r>
            <a:r>
              <a:rPr dirty="0" sz="18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Microsoft Sans Serif"/>
                <a:cs typeface="Microsoft Sans Serif"/>
              </a:rPr>
              <a:t>chứng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r>
              <a:rPr dirty="0" sz="18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giả </a:t>
            </a:r>
            <a:r>
              <a:rPr dirty="0" sz="1800" spc="-10">
                <a:solidFill>
                  <a:srgbClr val="0D0D0D"/>
                </a:solidFill>
                <a:latin typeface="Microsoft Sans Serif"/>
                <a:cs typeface="Microsoft Sans Serif"/>
              </a:rPr>
              <a:t>thiết</a:t>
            </a:r>
            <a:endParaRPr sz="1800">
              <a:latin typeface="Microsoft Sans Serif"/>
              <a:cs typeface="Microsoft Sans Serif"/>
            </a:endParaRPr>
          </a:p>
          <a:p>
            <a:pPr lvl="1" marL="659765" indent="-269875">
              <a:lnSpc>
                <a:spcPts val="2050"/>
              </a:lnSpc>
              <a:spcBef>
                <a:spcPts val="36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Nếu có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biến,</a:t>
            </a:r>
            <a:r>
              <a:rPr dirty="0" sz="18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tìm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cách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thay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thế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biến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này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bằng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18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giá</a:t>
            </a:r>
            <a:r>
              <a:rPr dirty="0" sz="18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trị,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sao</a:t>
            </a:r>
            <a:r>
              <a:rPr dirty="0" sz="18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Microsoft Sans Serif"/>
                <a:cs typeface="Microsoft Sans Serif"/>
              </a:rPr>
              <a:t>cho</a:t>
            </a:r>
            <a:endParaRPr sz="1800">
              <a:latin typeface="Microsoft Sans Serif"/>
              <a:cs typeface="Microsoft Sans Serif"/>
            </a:endParaRPr>
          </a:p>
          <a:p>
            <a:pPr marL="659765">
              <a:lnSpc>
                <a:spcPts val="2050"/>
              </a:lnSpc>
            </a:pP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đích</a:t>
            </a:r>
            <a:r>
              <a:rPr dirty="0" sz="1800" spc="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chứng</a:t>
            </a:r>
            <a:r>
              <a:rPr dirty="0" sz="1800" spc="4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minh</a:t>
            </a:r>
            <a:r>
              <a:rPr dirty="0" sz="1800" spc="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0D0D0D"/>
                </a:solidFill>
                <a:latin typeface="Microsoft Sans Serif"/>
                <a:cs typeface="Microsoft Sans Serif"/>
              </a:rPr>
              <a:t>được</a:t>
            </a:r>
            <a:r>
              <a:rPr dirty="0" sz="1800" spc="5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D0D0D"/>
                </a:solidFill>
                <a:latin typeface="Microsoft Sans Serif"/>
                <a:cs typeface="Microsoft Sans Serif"/>
              </a:rPr>
              <a:t>thỏa</a:t>
            </a:r>
            <a:r>
              <a:rPr dirty="0" sz="1800" spc="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Microsoft Sans Serif"/>
                <a:cs typeface="Microsoft Sans Serif"/>
              </a:rPr>
              <a:t>mãn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Vị</a:t>
            </a:r>
            <a:r>
              <a:rPr dirty="0" spc="25">
                <a:latin typeface="Microsoft Sans Serif"/>
                <a:cs typeface="Microsoft Sans Serif"/>
              </a:rPr>
              <a:t> </a:t>
            </a:r>
            <a:r>
              <a:rPr dirty="0" spc="229">
                <a:latin typeface="Microsoft Sans Serif"/>
                <a:cs typeface="Microsoft Sans Serif"/>
              </a:rPr>
              <a:t>từ</a:t>
            </a:r>
            <a:r>
              <a:rPr dirty="0" spc="25">
                <a:latin typeface="Microsoft Sans Serif"/>
                <a:cs typeface="Microsoft Sans Serif"/>
              </a:rPr>
              <a:t> </a:t>
            </a:r>
            <a:r>
              <a:rPr dirty="0" spc="-25">
                <a:latin typeface="Comic Sans MS"/>
                <a:cs typeface="Comic Sans MS"/>
              </a:rPr>
              <a:t>go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93139" y="1998979"/>
            <a:ext cx="5641975" cy="325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Comic Sans MS"/>
                <a:cs typeface="Comic Sans MS"/>
              </a:rPr>
              <a:t>go(Direction)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  <a:p>
            <a:pPr marL="1078865">
              <a:lnSpc>
                <a:spcPct val="100000"/>
              </a:lnSpc>
            </a:pPr>
            <a:r>
              <a:rPr dirty="0" sz="2400" spc="-10">
                <a:latin typeface="Comic Sans MS"/>
                <a:cs typeface="Comic Sans MS"/>
              </a:rPr>
              <a:t>i_am_at(Here),</a:t>
            </a:r>
            <a:endParaRPr sz="2400">
              <a:latin typeface="Comic Sans MS"/>
              <a:cs typeface="Comic Sans MS"/>
            </a:endParaRPr>
          </a:p>
          <a:p>
            <a:pPr marL="1079500" marR="35814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path(Here,</a:t>
            </a:r>
            <a:r>
              <a:rPr dirty="0" sz="2400" spc="-1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Direction,</a:t>
            </a:r>
            <a:r>
              <a:rPr dirty="0" sz="2400" spc="-9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There), retract(i_am_at(Here)), assert(i_am_at(There)),</a:t>
            </a:r>
            <a:endParaRPr sz="2400">
              <a:latin typeface="Comic Sans MS"/>
              <a:cs typeface="Comic Sans MS"/>
            </a:endParaRPr>
          </a:p>
          <a:p>
            <a:pPr marL="1079500">
              <a:lnSpc>
                <a:spcPct val="100000"/>
              </a:lnSpc>
            </a:pPr>
            <a:r>
              <a:rPr dirty="0" sz="2400" spc="-10">
                <a:latin typeface="Comic Sans MS"/>
                <a:cs typeface="Comic Sans MS"/>
              </a:rPr>
              <a:t>look.</a:t>
            </a:r>
            <a:endParaRPr sz="24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Comic Sans MS"/>
                <a:cs typeface="Comic Sans MS"/>
              </a:rPr>
              <a:t>go(_)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  <a:p>
            <a:pPr marL="107950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mic Sans MS"/>
                <a:cs typeface="Comic Sans MS"/>
              </a:rPr>
              <a:t>write('You</a:t>
            </a:r>
            <a:r>
              <a:rPr dirty="0" sz="2400" spc="-6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can''t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go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that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way.').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Vị</a:t>
            </a:r>
            <a:r>
              <a:rPr dirty="0" spc="-90"/>
              <a:t> </a:t>
            </a:r>
            <a:r>
              <a:rPr dirty="0"/>
              <a:t>từ</a:t>
            </a:r>
            <a:r>
              <a:rPr dirty="0" spc="-85"/>
              <a:t> </a:t>
            </a:r>
            <a:r>
              <a:rPr dirty="0" spc="-20">
                <a:latin typeface="Comic Sans MS"/>
                <a:cs typeface="Comic Sans MS"/>
              </a:rPr>
              <a:t>take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93139" y="1847342"/>
            <a:ext cx="6031230" cy="470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Comic Sans MS"/>
                <a:cs typeface="Comic Sans MS"/>
              </a:rPr>
              <a:t>take(X)</a:t>
            </a:r>
            <a:r>
              <a:rPr dirty="0" sz="2200" spc="-55">
                <a:latin typeface="Comic Sans MS"/>
                <a:cs typeface="Comic Sans MS"/>
              </a:rPr>
              <a:t> </a:t>
            </a:r>
            <a:r>
              <a:rPr dirty="0" sz="2200" spc="-25">
                <a:latin typeface="Comic Sans MS"/>
                <a:cs typeface="Comic Sans MS"/>
              </a:rPr>
              <a:t>:-</a:t>
            </a:r>
            <a:endParaRPr sz="2200">
              <a:latin typeface="Comic Sans MS"/>
              <a:cs typeface="Comic Sans MS"/>
            </a:endParaRPr>
          </a:p>
          <a:p>
            <a:pPr marL="1027430" marR="2989580">
              <a:lnSpc>
                <a:spcPct val="100000"/>
              </a:lnSpc>
            </a:pPr>
            <a:r>
              <a:rPr dirty="0" sz="2200" spc="-10">
                <a:latin typeface="Comic Sans MS"/>
                <a:cs typeface="Comic Sans MS"/>
              </a:rPr>
              <a:t>i_am_at(Place), </a:t>
            </a:r>
            <a:r>
              <a:rPr dirty="0" sz="2200">
                <a:latin typeface="Comic Sans MS"/>
                <a:cs typeface="Comic Sans MS"/>
              </a:rPr>
              <a:t>at(X,</a:t>
            </a:r>
            <a:r>
              <a:rPr dirty="0" sz="2200" spc="-10">
                <a:latin typeface="Comic Sans MS"/>
                <a:cs typeface="Comic Sans MS"/>
              </a:rPr>
              <a:t> Place),</a:t>
            </a:r>
            <a:endParaRPr sz="2200">
              <a:latin typeface="Comic Sans MS"/>
              <a:cs typeface="Comic Sans MS"/>
            </a:endParaRPr>
          </a:p>
          <a:p>
            <a:pPr marL="1027430" marR="2238375" indent="-635">
              <a:lnSpc>
                <a:spcPct val="100000"/>
              </a:lnSpc>
            </a:pPr>
            <a:r>
              <a:rPr dirty="0" sz="2200">
                <a:latin typeface="Comic Sans MS"/>
                <a:cs typeface="Comic Sans MS"/>
              </a:rPr>
              <a:t>retract(at(X,</a:t>
            </a:r>
            <a:r>
              <a:rPr dirty="0" sz="2200" spc="-80">
                <a:latin typeface="Comic Sans MS"/>
                <a:cs typeface="Comic Sans MS"/>
              </a:rPr>
              <a:t> </a:t>
            </a:r>
            <a:r>
              <a:rPr dirty="0" sz="2200" spc="-10">
                <a:latin typeface="Comic Sans MS"/>
                <a:cs typeface="Comic Sans MS"/>
              </a:rPr>
              <a:t>Place)), assert(holding(X)), write('OK.'),</a:t>
            </a:r>
            <a:endParaRPr sz="2200">
              <a:latin typeface="Comic Sans MS"/>
              <a:cs typeface="Comic Sans MS"/>
            </a:endParaRPr>
          </a:p>
          <a:p>
            <a:pPr marL="1027430">
              <a:lnSpc>
                <a:spcPct val="100000"/>
              </a:lnSpc>
            </a:pPr>
            <a:r>
              <a:rPr dirty="0" sz="2200" spc="-25">
                <a:latin typeface="Comic Sans MS"/>
                <a:cs typeface="Comic Sans MS"/>
              </a:rPr>
              <a:t>nl.</a:t>
            </a:r>
            <a:endParaRPr sz="22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Comic Sans MS"/>
                <a:cs typeface="Comic Sans MS"/>
              </a:rPr>
              <a:t>take(X)</a:t>
            </a:r>
            <a:r>
              <a:rPr dirty="0" sz="2200" spc="-55">
                <a:latin typeface="Comic Sans MS"/>
                <a:cs typeface="Comic Sans MS"/>
              </a:rPr>
              <a:t> </a:t>
            </a:r>
            <a:r>
              <a:rPr dirty="0" sz="2200" spc="-25">
                <a:latin typeface="Comic Sans MS"/>
                <a:cs typeface="Comic Sans MS"/>
              </a:rPr>
              <a:t>:-</a:t>
            </a:r>
            <a:endParaRPr sz="2200">
              <a:latin typeface="Comic Sans MS"/>
              <a:cs typeface="Comic Sans MS"/>
            </a:endParaRPr>
          </a:p>
          <a:p>
            <a:pPr marL="1009650">
              <a:lnSpc>
                <a:spcPct val="100000"/>
              </a:lnSpc>
              <a:spcBef>
                <a:spcPts val="530"/>
              </a:spcBef>
            </a:pPr>
            <a:r>
              <a:rPr dirty="0" sz="2200" spc="-10">
                <a:latin typeface="Comic Sans MS"/>
                <a:cs typeface="Comic Sans MS"/>
              </a:rPr>
              <a:t>holding(X),</a:t>
            </a:r>
            <a:endParaRPr sz="2200">
              <a:latin typeface="Comic Sans MS"/>
              <a:cs typeface="Comic Sans MS"/>
            </a:endParaRPr>
          </a:p>
          <a:p>
            <a:pPr marL="102743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Comic Sans MS"/>
                <a:cs typeface="Comic Sans MS"/>
              </a:rPr>
              <a:t>write('You\'re</a:t>
            </a:r>
            <a:r>
              <a:rPr dirty="0" sz="2200" spc="-4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already</a:t>
            </a:r>
            <a:r>
              <a:rPr dirty="0" sz="2200" spc="-50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holding</a:t>
            </a:r>
            <a:r>
              <a:rPr dirty="0" sz="2200" spc="-5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it!'),</a:t>
            </a:r>
            <a:r>
              <a:rPr dirty="0" sz="2200" spc="-45">
                <a:latin typeface="Comic Sans MS"/>
                <a:cs typeface="Comic Sans MS"/>
              </a:rPr>
              <a:t> </a:t>
            </a:r>
            <a:r>
              <a:rPr dirty="0" sz="2200" spc="-25">
                <a:latin typeface="Comic Sans MS"/>
                <a:cs typeface="Comic Sans MS"/>
              </a:rPr>
              <a:t>nl.</a:t>
            </a:r>
            <a:endParaRPr sz="22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8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Microsoft Sans Serif"/>
                <a:cs typeface="Microsoft Sans Serif"/>
              </a:rPr>
              <a:t>take(X)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:-</a:t>
            </a:r>
            <a:endParaRPr sz="2200">
              <a:latin typeface="Microsoft Sans Serif"/>
              <a:cs typeface="Microsoft Sans Serif"/>
            </a:endParaRPr>
          </a:p>
          <a:p>
            <a:pPr marL="977265">
              <a:lnSpc>
                <a:spcPct val="100000"/>
              </a:lnSpc>
              <a:spcBef>
                <a:spcPts val="484"/>
              </a:spcBef>
            </a:pPr>
            <a:r>
              <a:rPr dirty="0" sz="2200">
                <a:latin typeface="Microsoft Sans Serif"/>
                <a:cs typeface="Microsoft Sans Serif"/>
              </a:rPr>
              <a:t>write('I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don\'t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see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it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here.'),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nl.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57682"/>
            <a:ext cx="44411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Sử</a:t>
            </a:r>
            <a:r>
              <a:rPr dirty="0" spc="-150"/>
              <a:t> </a:t>
            </a:r>
            <a:r>
              <a:rPr dirty="0"/>
              <a:t>dụng</a:t>
            </a:r>
            <a:r>
              <a:rPr dirty="0" spc="-155"/>
              <a:t> </a:t>
            </a:r>
            <a:r>
              <a:rPr dirty="0"/>
              <a:t>từ</a:t>
            </a:r>
            <a:r>
              <a:rPr dirty="0" spc="-145"/>
              <a:t> </a:t>
            </a:r>
            <a:r>
              <a:rPr dirty="0"/>
              <a:t>khóa</a:t>
            </a:r>
            <a:r>
              <a:rPr dirty="0" spc="-140"/>
              <a:t> </a:t>
            </a:r>
            <a:r>
              <a:rPr dirty="0" spc="-20">
                <a:latin typeface="Comic Sans MS"/>
                <a:cs typeface="Comic Sans MS"/>
              </a:rPr>
              <a:t>fail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45539" y="1893061"/>
            <a:ext cx="7010400" cy="14465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7526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bại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(fail)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nếu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nó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thành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công </a:t>
            </a:r>
            <a:r>
              <a:rPr dirty="0" sz="2400">
                <a:latin typeface="Microsoft Sans Serif"/>
                <a:cs typeface="Microsoft Sans Serif"/>
              </a:rPr>
              <a:t>(không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chứng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minh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được)</a:t>
            </a:r>
            <a:endParaRPr sz="2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ts val="2550"/>
              </a:lnSpc>
              <a:spcBef>
                <a:spcPts val="6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3135630" algn="l"/>
              </a:tabLst>
            </a:pP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phát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biểu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rõ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ràng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bại, </a:t>
            </a:r>
            <a:r>
              <a:rPr dirty="0" sz="2400">
                <a:latin typeface="Microsoft Sans Serif"/>
                <a:cs typeface="Microsoft Sans Serif"/>
              </a:rPr>
              <a:t>bằng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dụng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Comic Sans MS"/>
                <a:cs typeface="Comic Sans MS"/>
              </a:rPr>
              <a:t>fail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803903" y="3727703"/>
            <a:ext cx="1308735" cy="646430"/>
          </a:xfrm>
          <a:custGeom>
            <a:avLst/>
            <a:gdLst/>
            <a:ahLst/>
            <a:cxnLst/>
            <a:rect l="l" t="t" r="r" b="b"/>
            <a:pathLst>
              <a:path w="1308735" h="646429">
                <a:moveTo>
                  <a:pt x="1308353" y="646175"/>
                </a:moveTo>
                <a:lnTo>
                  <a:pt x="1308353" y="0"/>
                </a:lnTo>
                <a:lnTo>
                  <a:pt x="0" y="0"/>
                </a:lnTo>
                <a:lnTo>
                  <a:pt x="0" y="646175"/>
                </a:lnTo>
                <a:lnTo>
                  <a:pt x="6096" y="646175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295400" y="12953"/>
                </a:lnTo>
                <a:lnTo>
                  <a:pt x="1295400" y="6095"/>
                </a:lnTo>
                <a:lnTo>
                  <a:pt x="1301496" y="12953"/>
                </a:lnTo>
                <a:lnTo>
                  <a:pt x="1301496" y="646175"/>
                </a:lnTo>
                <a:lnTo>
                  <a:pt x="1308353" y="646175"/>
                </a:lnTo>
                <a:close/>
              </a:path>
              <a:path w="1308735" h="646429">
                <a:moveTo>
                  <a:pt x="12954" y="12953"/>
                </a:moveTo>
                <a:lnTo>
                  <a:pt x="12954" y="6095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1308735" h="646429">
                <a:moveTo>
                  <a:pt x="12954" y="646175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646175"/>
                </a:lnTo>
                <a:lnTo>
                  <a:pt x="12954" y="646175"/>
                </a:lnTo>
                <a:close/>
              </a:path>
              <a:path w="1308735" h="646429">
                <a:moveTo>
                  <a:pt x="1301496" y="12953"/>
                </a:moveTo>
                <a:lnTo>
                  <a:pt x="1295400" y="6095"/>
                </a:lnTo>
                <a:lnTo>
                  <a:pt x="1295400" y="12953"/>
                </a:lnTo>
                <a:lnTo>
                  <a:pt x="1301496" y="12953"/>
                </a:lnTo>
                <a:close/>
              </a:path>
              <a:path w="1308735" h="646429">
                <a:moveTo>
                  <a:pt x="1301496" y="646175"/>
                </a:moveTo>
                <a:lnTo>
                  <a:pt x="1301496" y="12953"/>
                </a:lnTo>
                <a:lnTo>
                  <a:pt x="1295400" y="12953"/>
                </a:lnTo>
                <a:lnTo>
                  <a:pt x="1295400" y="646175"/>
                </a:lnTo>
                <a:lnTo>
                  <a:pt x="1301496" y="646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204970" y="3903979"/>
            <a:ext cx="5054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omic Sans MS"/>
                <a:cs typeface="Comic Sans MS"/>
              </a:rPr>
              <a:t>fail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35808" y="3799331"/>
            <a:ext cx="787400" cy="574675"/>
          </a:xfrm>
          <a:custGeom>
            <a:avLst/>
            <a:gdLst/>
            <a:ahLst/>
            <a:cxnLst/>
            <a:rect l="l" t="t" r="r" b="b"/>
            <a:pathLst>
              <a:path w="787400" h="574675">
                <a:moveTo>
                  <a:pt x="781037" y="442722"/>
                </a:moveTo>
                <a:lnTo>
                  <a:pt x="209550" y="442722"/>
                </a:lnTo>
                <a:lnTo>
                  <a:pt x="209550" y="381000"/>
                </a:lnTo>
                <a:lnTo>
                  <a:pt x="0" y="505968"/>
                </a:lnTo>
                <a:lnTo>
                  <a:pt x="16002" y="515569"/>
                </a:lnTo>
                <a:lnTo>
                  <a:pt x="114300" y="574548"/>
                </a:lnTo>
                <a:lnTo>
                  <a:pt x="139192" y="574548"/>
                </a:lnTo>
                <a:lnTo>
                  <a:pt x="25527" y="506361"/>
                </a:lnTo>
                <a:lnTo>
                  <a:pt x="196596" y="403720"/>
                </a:lnTo>
                <a:lnTo>
                  <a:pt x="196596" y="455676"/>
                </a:lnTo>
                <a:lnTo>
                  <a:pt x="202692" y="455676"/>
                </a:lnTo>
                <a:lnTo>
                  <a:pt x="209550" y="455676"/>
                </a:lnTo>
                <a:lnTo>
                  <a:pt x="768083" y="455676"/>
                </a:lnTo>
                <a:lnTo>
                  <a:pt x="768083" y="557022"/>
                </a:lnTo>
                <a:lnTo>
                  <a:pt x="196596" y="557022"/>
                </a:lnTo>
                <a:lnTo>
                  <a:pt x="196596" y="574548"/>
                </a:lnTo>
                <a:lnTo>
                  <a:pt x="202692" y="574548"/>
                </a:lnTo>
                <a:lnTo>
                  <a:pt x="209550" y="574548"/>
                </a:lnTo>
                <a:lnTo>
                  <a:pt x="209550" y="569976"/>
                </a:lnTo>
                <a:lnTo>
                  <a:pt x="768083" y="569976"/>
                </a:lnTo>
                <a:lnTo>
                  <a:pt x="774179" y="569976"/>
                </a:lnTo>
                <a:lnTo>
                  <a:pt x="781037" y="569976"/>
                </a:lnTo>
                <a:lnTo>
                  <a:pt x="781037" y="442722"/>
                </a:lnTo>
                <a:close/>
              </a:path>
              <a:path w="787400" h="574675">
                <a:moveTo>
                  <a:pt x="787146" y="124968"/>
                </a:moveTo>
                <a:lnTo>
                  <a:pt x="761619" y="109753"/>
                </a:lnTo>
                <a:lnTo>
                  <a:pt x="761619" y="125349"/>
                </a:lnTo>
                <a:lnTo>
                  <a:pt x="590550" y="227990"/>
                </a:lnTo>
                <a:lnTo>
                  <a:pt x="590550" y="176022"/>
                </a:lnTo>
                <a:lnTo>
                  <a:pt x="19050" y="176022"/>
                </a:lnTo>
                <a:lnTo>
                  <a:pt x="19050" y="74676"/>
                </a:lnTo>
                <a:lnTo>
                  <a:pt x="577596" y="74676"/>
                </a:lnTo>
                <a:lnTo>
                  <a:pt x="583692" y="74676"/>
                </a:lnTo>
                <a:lnTo>
                  <a:pt x="590550" y="74676"/>
                </a:lnTo>
                <a:lnTo>
                  <a:pt x="590550" y="22720"/>
                </a:lnTo>
                <a:lnTo>
                  <a:pt x="761619" y="125349"/>
                </a:lnTo>
                <a:lnTo>
                  <a:pt x="761619" y="109753"/>
                </a:lnTo>
                <a:lnTo>
                  <a:pt x="577596" y="0"/>
                </a:lnTo>
                <a:lnTo>
                  <a:pt x="577596" y="61722"/>
                </a:lnTo>
                <a:lnTo>
                  <a:pt x="6096" y="61722"/>
                </a:lnTo>
                <a:lnTo>
                  <a:pt x="6096" y="188976"/>
                </a:lnTo>
                <a:lnTo>
                  <a:pt x="12192" y="188976"/>
                </a:lnTo>
                <a:lnTo>
                  <a:pt x="19050" y="188976"/>
                </a:lnTo>
                <a:lnTo>
                  <a:pt x="577596" y="188976"/>
                </a:lnTo>
                <a:lnTo>
                  <a:pt x="577596" y="250698"/>
                </a:lnTo>
                <a:lnTo>
                  <a:pt x="580644" y="248869"/>
                </a:lnTo>
                <a:lnTo>
                  <a:pt x="590550" y="242925"/>
                </a:lnTo>
                <a:lnTo>
                  <a:pt x="771144" y="134569"/>
                </a:lnTo>
                <a:lnTo>
                  <a:pt x="787146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40939" y="3589273"/>
            <a:ext cx="4826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25">
                <a:latin typeface="Microsoft Sans Serif"/>
                <a:cs typeface="Microsoft Sans Serif"/>
              </a:rPr>
              <a:t>call </a:t>
            </a:r>
            <a:r>
              <a:rPr dirty="0" sz="2400" spc="-20">
                <a:latin typeface="Microsoft Sans Serif"/>
                <a:cs typeface="Microsoft Sans Serif"/>
              </a:rPr>
              <a:t>fail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57200" y="4373879"/>
            <a:ext cx="9144000" cy="979169"/>
            <a:chOff x="457200" y="4373879"/>
            <a:chExt cx="9144000" cy="979169"/>
          </a:xfrm>
        </p:grpSpPr>
        <p:sp>
          <p:nvSpPr>
            <p:cNvPr id="14" name="object 14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150108" y="4373879"/>
              <a:ext cx="1962150" cy="128905"/>
            </a:xfrm>
            <a:custGeom>
              <a:avLst/>
              <a:gdLst/>
              <a:ahLst/>
              <a:cxnLst/>
              <a:rect l="l" t="t" r="r" b="b"/>
              <a:pathLst>
                <a:path w="1962150" h="128904">
                  <a:moveTo>
                    <a:pt x="95250" y="0"/>
                  </a:moveTo>
                  <a:lnTo>
                    <a:pt x="82296" y="0"/>
                  </a:lnTo>
                  <a:lnTo>
                    <a:pt x="82296" y="34442"/>
                  </a:lnTo>
                  <a:lnTo>
                    <a:pt x="24892" y="0"/>
                  </a:lnTo>
                  <a:lnTo>
                    <a:pt x="0" y="0"/>
                  </a:lnTo>
                  <a:lnTo>
                    <a:pt x="82296" y="49377"/>
                  </a:lnTo>
                  <a:lnTo>
                    <a:pt x="92202" y="55321"/>
                  </a:lnTo>
                  <a:lnTo>
                    <a:pt x="95250" y="57150"/>
                  </a:lnTo>
                  <a:lnTo>
                    <a:pt x="95250" y="0"/>
                  </a:lnTo>
                  <a:close/>
                </a:path>
                <a:path w="1962150" h="128904">
                  <a:moveTo>
                    <a:pt x="1962137" y="0"/>
                  </a:moveTo>
                  <a:lnTo>
                    <a:pt x="1949183" y="0"/>
                  </a:lnTo>
                  <a:lnTo>
                    <a:pt x="1949183" y="115824"/>
                  </a:lnTo>
                  <a:lnTo>
                    <a:pt x="666737" y="115824"/>
                  </a:lnTo>
                  <a:lnTo>
                    <a:pt x="666737" y="0"/>
                  </a:lnTo>
                  <a:lnTo>
                    <a:pt x="653783" y="0"/>
                  </a:lnTo>
                  <a:lnTo>
                    <a:pt x="653783" y="128778"/>
                  </a:lnTo>
                  <a:lnTo>
                    <a:pt x="659879" y="128778"/>
                  </a:lnTo>
                  <a:lnTo>
                    <a:pt x="666737" y="128778"/>
                  </a:lnTo>
                  <a:lnTo>
                    <a:pt x="1949183" y="128778"/>
                  </a:lnTo>
                  <a:lnTo>
                    <a:pt x="1955279" y="128778"/>
                  </a:lnTo>
                  <a:lnTo>
                    <a:pt x="1962137" y="128778"/>
                  </a:lnTo>
                  <a:lnTo>
                    <a:pt x="1962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45539" y="4901438"/>
            <a:ext cx="73037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fail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chỉ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đảm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bảo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hiện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tại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vị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bại; </a:t>
            </a:r>
            <a:r>
              <a:rPr dirty="0" sz="2400" spc="75">
                <a:latin typeface="Microsoft Sans Serif"/>
                <a:cs typeface="Microsoft Sans Serif"/>
              </a:rPr>
              <a:t>chứ</a:t>
            </a:r>
            <a:r>
              <a:rPr dirty="0" sz="2400">
                <a:latin typeface="Microsoft Sans Serif"/>
                <a:cs typeface="Microsoft Sans Serif"/>
              </a:rPr>
              <a:t> không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bắt buộc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toàn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bộ vị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là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bại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25"/>
              <a:t>Cắt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80103" y="4642103"/>
            <a:ext cx="1308735" cy="711200"/>
          </a:xfrm>
          <a:custGeom>
            <a:avLst/>
            <a:gdLst/>
            <a:ahLst/>
            <a:cxnLst/>
            <a:rect l="l" t="t" r="r" b="b"/>
            <a:pathLst>
              <a:path w="1308735" h="711200">
                <a:moveTo>
                  <a:pt x="1308353" y="710945"/>
                </a:moveTo>
                <a:lnTo>
                  <a:pt x="1308353" y="0"/>
                </a:lnTo>
                <a:lnTo>
                  <a:pt x="0" y="0"/>
                </a:lnTo>
                <a:lnTo>
                  <a:pt x="0" y="710945"/>
                </a:lnTo>
                <a:lnTo>
                  <a:pt x="6096" y="710945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295400" y="12953"/>
                </a:lnTo>
                <a:lnTo>
                  <a:pt x="1295400" y="6095"/>
                </a:lnTo>
                <a:lnTo>
                  <a:pt x="1301496" y="12953"/>
                </a:lnTo>
                <a:lnTo>
                  <a:pt x="1301496" y="710945"/>
                </a:lnTo>
                <a:lnTo>
                  <a:pt x="1308353" y="710945"/>
                </a:lnTo>
                <a:close/>
              </a:path>
              <a:path w="1308735" h="711200">
                <a:moveTo>
                  <a:pt x="12954" y="12953"/>
                </a:moveTo>
                <a:lnTo>
                  <a:pt x="12954" y="6095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1308735" h="711200">
                <a:moveTo>
                  <a:pt x="12954" y="710945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710945"/>
                </a:lnTo>
                <a:lnTo>
                  <a:pt x="12954" y="710945"/>
                </a:lnTo>
                <a:close/>
              </a:path>
              <a:path w="1308735" h="711200">
                <a:moveTo>
                  <a:pt x="1301496" y="12953"/>
                </a:moveTo>
                <a:lnTo>
                  <a:pt x="1295400" y="6095"/>
                </a:lnTo>
                <a:lnTo>
                  <a:pt x="1295400" y="12953"/>
                </a:lnTo>
                <a:lnTo>
                  <a:pt x="1301496" y="12953"/>
                </a:lnTo>
                <a:close/>
              </a:path>
              <a:path w="1308735" h="711200">
                <a:moveTo>
                  <a:pt x="1301496" y="710945"/>
                </a:moveTo>
                <a:lnTo>
                  <a:pt x="1301496" y="12953"/>
                </a:lnTo>
                <a:lnTo>
                  <a:pt x="1295400" y="12953"/>
                </a:lnTo>
                <a:lnTo>
                  <a:pt x="1295400" y="710945"/>
                </a:lnTo>
                <a:lnTo>
                  <a:pt x="1301496" y="710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89196" y="4873244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Microsoft Sans Serif"/>
                <a:cs typeface="Microsoft Sans Serif"/>
              </a:rPr>
              <a:t>!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18104" y="4713732"/>
            <a:ext cx="2838450" cy="250825"/>
          </a:xfrm>
          <a:custGeom>
            <a:avLst/>
            <a:gdLst/>
            <a:ahLst/>
            <a:cxnLst/>
            <a:rect l="l" t="t" r="r" b="b"/>
            <a:pathLst>
              <a:path w="2838450" h="250825">
                <a:moveTo>
                  <a:pt x="781050" y="124968"/>
                </a:moveTo>
                <a:lnTo>
                  <a:pt x="755523" y="109753"/>
                </a:lnTo>
                <a:lnTo>
                  <a:pt x="755523" y="125349"/>
                </a:lnTo>
                <a:lnTo>
                  <a:pt x="584454" y="227990"/>
                </a:lnTo>
                <a:lnTo>
                  <a:pt x="584454" y="176022"/>
                </a:lnTo>
                <a:lnTo>
                  <a:pt x="12954" y="176022"/>
                </a:lnTo>
                <a:lnTo>
                  <a:pt x="12954" y="74676"/>
                </a:lnTo>
                <a:lnTo>
                  <a:pt x="571500" y="74676"/>
                </a:lnTo>
                <a:lnTo>
                  <a:pt x="577596" y="74676"/>
                </a:lnTo>
                <a:lnTo>
                  <a:pt x="584454" y="74676"/>
                </a:lnTo>
                <a:lnTo>
                  <a:pt x="584454" y="22720"/>
                </a:lnTo>
                <a:lnTo>
                  <a:pt x="755523" y="125349"/>
                </a:lnTo>
                <a:lnTo>
                  <a:pt x="755523" y="109753"/>
                </a:lnTo>
                <a:lnTo>
                  <a:pt x="571500" y="0"/>
                </a:lnTo>
                <a:lnTo>
                  <a:pt x="571500" y="61722"/>
                </a:lnTo>
                <a:lnTo>
                  <a:pt x="0" y="61722"/>
                </a:lnTo>
                <a:lnTo>
                  <a:pt x="0" y="188976"/>
                </a:lnTo>
                <a:lnTo>
                  <a:pt x="6096" y="188976"/>
                </a:lnTo>
                <a:lnTo>
                  <a:pt x="12954" y="188976"/>
                </a:lnTo>
                <a:lnTo>
                  <a:pt x="571500" y="188976"/>
                </a:lnTo>
                <a:lnTo>
                  <a:pt x="571500" y="250698"/>
                </a:lnTo>
                <a:lnTo>
                  <a:pt x="574548" y="248869"/>
                </a:lnTo>
                <a:lnTo>
                  <a:pt x="584454" y="242925"/>
                </a:lnTo>
                <a:lnTo>
                  <a:pt x="765048" y="134569"/>
                </a:lnTo>
                <a:lnTo>
                  <a:pt x="781050" y="124968"/>
                </a:lnTo>
                <a:close/>
              </a:path>
              <a:path w="2838450" h="250825">
                <a:moveTo>
                  <a:pt x="2838450" y="124968"/>
                </a:moveTo>
                <a:lnTo>
                  <a:pt x="2812923" y="109753"/>
                </a:lnTo>
                <a:lnTo>
                  <a:pt x="2812923" y="125349"/>
                </a:lnTo>
                <a:lnTo>
                  <a:pt x="2641854" y="227990"/>
                </a:lnTo>
                <a:lnTo>
                  <a:pt x="2641854" y="176022"/>
                </a:lnTo>
                <a:lnTo>
                  <a:pt x="2070354" y="176022"/>
                </a:lnTo>
                <a:lnTo>
                  <a:pt x="2070354" y="74676"/>
                </a:lnTo>
                <a:lnTo>
                  <a:pt x="2628900" y="74676"/>
                </a:lnTo>
                <a:lnTo>
                  <a:pt x="2634996" y="74676"/>
                </a:lnTo>
                <a:lnTo>
                  <a:pt x="2641854" y="74676"/>
                </a:lnTo>
                <a:lnTo>
                  <a:pt x="2641854" y="22720"/>
                </a:lnTo>
                <a:lnTo>
                  <a:pt x="2812923" y="125349"/>
                </a:lnTo>
                <a:lnTo>
                  <a:pt x="2812923" y="109753"/>
                </a:lnTo>
                <a:lnTo>
                  <a:pt x="2628900" y="0"/>
                </a:lnTo>
                <a:lnTo>
                  <a:pt x="2628900" y="61722"/>
                </a:lnTo>
                <a:lnTo>
                  <a:pt x="2057400" y="61722"/>
                </a:lnTo>
                <a:lnTo>
                  <a:pt x="2057400" y="188976"/>
                </a:lnTo>
                <a:lnTo>
                  <a:pt x="2063496" y="188976"/>
                </a:lnTo>
                <a:lnTo>
                  <a:pt x="2070354" y="188976"/>
                </a:lnTo>
                <a:lnTo>
                  <a:pt x="2628900" y="188976"/>
                </a:lnTo>
                <a:lnTo>
                  <a:pt x="2628900" y="250698"/>
                </a:lnTo>
                <a:lnTo>
                  <a:pt x="2631948" y="248869"/>
                </a:lnTo>
                <a:lnTo>
                  <a:pt x="2641854" y="242925"/>
                </a:lnTo>
                <a:lnTo>
                  <a:pt x="2822448" y="134569"/>
                </a:lnTo>
                <a:lnTo>
                  <a:pt x="2838450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139" y="2005838"/>
            <a:ext cx="7768590" cy="298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4537710" algn="l"/>
                <a:tab pos="4891405" algn="l"/>
              </a:tabLst>
            </a:pP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cắt,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ký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hiệu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là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50" b="1">
                <a:latin typeface="Arial"/>
                <a:cs typeface="Arial"/>
              </a:rPr>
              <a:t>!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như</a:t>
            </a:r>
            <a:r>
              <a:rPr dirty="0" sz="2400">
                <a:latin typeface="Microsoft Sans Serif"/>
                <a:cs typeface="Microsoft Sans Serif"/>
              </a:rPr>
              <a:t> là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điểm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kết </a:t>
            </a:r>
            <a:r>
              <a:rPr dirty="0" sz="2400" spc="-20">
                <a:latin typeface="Microsoft Sans Serif"/>
                <a:cs typeface="Microsoft Sans Serif"/>
              </a:rPr>
              <a:t>thúc</a:t>
            </a:r>
            <a:endParaRPr sz="2400">
              <a:latin typeface="Microsoft Sans Serif"/>
              <a:cs typeface="Microsoft Sans Serif"/>
            </a:endParaRPr>
          </a:p>
          <a:p>
            <a:pPr lvl="1" marL="681990" indent="-325120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2400">
                <a:latin typeface="Microsoft Sans Serif"/>
                <a:cs typeface="Microsoft Sans Serif"/>
              </a:rPr>
              <a:t>Kết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thúc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việc đánh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giá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 hiện tại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225">
                <a:latin typeface="Microsoft Sans Serif"/>
                <a:cs typeface="Microsoft Sans Serif"/>
              </a:rPr>
              <a:t>ở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trí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cắt</a:t>
            </a:r>
            <a:endParaRPr sz="2400">
              <a:latin typeface="Microsoft Sans Serif"/>
              <a:cs typeface="Microsoft Sans Serif"/>
            </a:endParaRPr>
          </a:p>
          <a:p>
            <a:pPr marL="355600" marR="510540" indent="-342900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2726690" algn="l"/>
              </a:tabLst>
            </a:pPr>
            <a:r>
              <a:rPr dirty="0" sz="2400">
                <a:latin typeface="Microsoft Sans Serif"/>
                <a:cs typeface="Microsoft Sans Serif"/>
              </a:rPr>
              <a:t>Ý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nghĩa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cắt:</a:t>
            </a:r>
            <a:r>
              <a:rPr dirty="0" sz="2400">
                <a:latin typeface="Microsoft Sans Serif"/>
                <a:cs typeface="Microsoft Sans Serif"/>
              </a:rPr>
              <a:t>	Không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xem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xét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(thêm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nữa)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bất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kỳ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nào</a:t>
            </a:r>
            <a:r>
              <a:rPr dirty="0" sz="2400" spc="-20">
                <a:latin typeface="Microsoft Sans Serif"/>
                <a:cs typeface="Microsoft Sans Serif"/>
              </a:rPr>
              <a:t> khác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536700">
              <a:lnSpc>
                <a:spcPct val="100000"/>
              </a:lnSpc>
              <a:tabLst>
                <a:tab pos="5041265" algn="l"/>
              </a:tabLst>
            </a:pPr>
            <a:r>
              <a:rPr dirty="0" sz="2400" spc="-20">
                <a:latin typeface="Microsoft Sans Serif"/>
                <a:cs typeface="Microsoft Sans Serif"/>
              </a:rPr>
              <a:t>call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exit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80103" y="5353050"/>
            <a:ext cx="1308735" cy="64135"/>
          </a:xfrm>
          <a:custGeom>
            <a:avLst/>
            <a:gdLst/>
            <a:ahLst/>
            <a:cxnLst/>
            <a:rect l="l" t="t" r="r" b="b"/>
            <a:pathLst>
              <a:path w="1308735" h="64135">
                <a:moveTo>
                  <a:pt x="12954" y="51053"/>
                </a:moveTo>
                <a:lnTo>
                  <a:pt x="12954" y="0"/>
                </a:lnTo>
                <a:lnTo>
                  <a:pt x="0" y="0"/>
                </a:lnTo>
                <a:lnTo>
                  <a:pt x="0" y="64008"/>
                </a:lnTo>
                <a:lnTo>
                  <a:pt x="6096" y="64008"/>
                </a:lnTo>
                <a:lnTo>
                  <a:pt x="6096" y="51053"/>
                </a:lnTo>
                <a:lnTo>
                  <a:pt x="12954" y="51053"/>
                </a:lnTo>
                <a:close/>
              </a:path>
              <a:path w="1308735" h="64135">
                <a:moveTo>
                  <a:pt x="1301496" y="51053"/>
                </a:moveTo>
                <a:lnTo>
                  <a:pt x="6096" y="51053"/>
                </a:lnTo>
                <a:lnTo>
                  <a:pt x="12954" y="57150"/>
                </a:lnTo>
                <a:lnTo>
                  <a:pt x="12954" y="64008"/>
                </a:lnTo>
                <a:lnTo>
                  <a:pt x="1295400" y="64008"/>
                </a:lnTo>
                <a:lnTo>
                  <a:pt x="1295400" y="57150"/>
                </a:lnTo>
                <a:lnTo>
                  <a:pt x="1301496" y="51053"/>
                </a:lnTo>
                <a:close/>
              </a:path>
              <a:path w="1308735" h="64135">
                <a:moveTo>
                  <a:pt x="12954" y="64008"/>
                </a:moveTo>
                <a:lnTo>
                  <a:pt x="12954" y="57150"/>
                </a:lnTo>
                <a:lnTo>
                  <a:pt x="6096" y="51053"/>
                </a:lnTo>
                <a:lnTo>
                  <a:pt x="6096" y="64008"/>
                </a:lnTo>
                <a:lnTo>
                  <a:pt x="12954" y="64008"/>
                </a:lnTo>
                <a:close/>
              </a:path>
              <a:path w="1308735" h="64135">
                <a:moveTo>
                  <a:pt x="1308353" y="64008"/>
                </a:moveTo>
                <a:lnTo>
                  <a:pt x="1308353" y="0"/>
                </a:lnTo>
                <a:lnTo>
                  <a:pt x="1295400" y="0"/>
                </a:lnTo>
                <a:lnTo>
                  <a:pt x="1295400" y="51053"/>
                </a:lnTo>
                <a:lnTo>
                  <a:pt x="1301496" y="51053"/>
                </a:lnTo>
                <a:lnTo>
                  <a:pt x="1301496" y="64008"/>
                </a:lnTo>
                <a:lnTo>
                  <a:pt x="1308353" y="64008"/>
                </a:lnTo>
                <a:close/>
              </a:path>
              <a:path w="1308735" h="64135">
                <a:moveTo>
                  <a:pt x="1301496" y="64008"/>
                </a:moveTo>
                <a:lnTo>
                  <a:pt x="1301496" y="51053"/>
                </a:lnTo>
                <a:lnTo>
                  <a:pt x="1295400" y="57150"/>
                </a:lnTo>
                <a:lnTo>
                  <a:pt x="1295400" y="64008"/>
                </a:lnTo>
                <a:lnTo>
                  <a:pt x="1301496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80"/>
              <a:t>Sử</a:t>
            </a:r>
            <a:r>
              <a:rPr dirty="0" spc="-70"/>
              <a:t> </a:t>
            </a:r>
            <a:r>
              <a:rPr dirty="0"/>
              <a:t>dụng</a:t>
            </a:r>
            <a:r>
              <a:rPr dirty="0" spc="-80"/>
              <a:t> </a:t>
            </a:r>
            <a:r>
              <a:rPr dirty="0"/>
              <a:t>kết</a:t>
            </a:r>
            <a:r>
              <a:rPr dirty="0" spc="-60"/>
              <a:t> </a:t>
            </a:r>
            <a:r>
              <a:rPr dirty="0"/>
              <a:t>hợp</a:t>
            </a:r>
            <a:r>
              <a:rPr dirty="0" spc="-70"/>
              <a:t> </a:t>
            </a:r>
            <a:r>
              <a:rPr dirty="0" spc="-30"/>
              <a:t>cắt-</a:t>
            </a:r>
            <a:r>
              <a:rPr dirty="0"/>
              <a:t>thất</a:t>
            </a:r>
            <a:r>
              <a:rPr dirty="0" spc="-80"/>
              <a:t> </a:t>
            </a:r>
            <a:r>
              <a:rPr dirty="0" spc="-25"/>
              <a:t>bại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9339" y="2000503"/>
            <a:ext cx="7569834" cy="34143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5955665" algn="l"/>
                <a:tab pos="6864984" algn="l"/>
              </a:tabLst>
            </a:pP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kết </a:t>
            </a:r>
            <a:r>
              <a:rPr dirty="0" sz="2400" spc="60">
                <a:latin typeface="Microsoft Sans Serif"/>
                <a:cs typeface="Microsoft Sans Serif"/>
              </a:rPr>
              <a:t>hợp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cắt-</a:t>
            </a:r>
            <a:r>
              <a:rPr dirty="0" sz="2400">
                <a:latin typeface="Microsoft Sans Serif"/>
                <a:cs typeface="Microsoft Sans Serif"/>
              </a:rPr>
              <a:t>thất bại,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ký hiệu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là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Comic Sans MS"/>
                <a:cs typeface="Comic Sans MS"/>
              </a:rPr>
              <a:t>!,</a:t>
            </a:r>
            <a:r>
              <a:rPr dirty="0" sz="2400" spc="-20">
                <a:latin typeface="Comic Sans MS"/>
                <a:cs typeface="Comic Sans MS"/>
              </a:rPr>
              <a:t> fail</a:t>
            </a:r>
            <a:r>
              <a:rPr dirty="0" sz="2400">
                <a:latin typeface="Comic Sans MS"/>
                <a:cs typeface="Comic Sans MS"/>
              </a:rPr>
              <a:t>	,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sẽ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nghĩa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chỉ định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rằng toàn bộ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bại </a:t>
            </a:r>
            <a:r>
              <a:rPr dirty="0" sz="2400" spc="-10">
                <a:latin typeface="Microsoft Sans Serif"/>
                <a:cs typeface="Microsoft Sans Serif"/>
              </a:rPr>
              <a:t>(không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chứng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minh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được)</a:t>
            </a:r>
            <a:endParaRPr sz="2400">
              <a:latin typeface="Microsoft Sans Serif"/>
              <a:cs typeface="Microsoft Sans Serif"/>
            </a:endParaRPr>
          </a:p>
          <a:p>
            <a:pPr marL="355600" marR="385445" indent="-342900">
              <a:lnSpc>
                <a:spcPct val="101499"/>
              </a:lnSpc>
              <a:spcBef>
                <a:spcPts val="17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1264285" algn="l"/>
              </a:tabLst>
            </a:pPr>
            <a:r>
              <a:rPr dirty="0" sz="2400">
                <a:latin typeface="Comic Sans MS"/>
                <a:cs typeface="Comic Sans MS"/>
              </a:rPr>
              <a:t>!,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fail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kết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thúc mệnh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 hiện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thời, và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chỉ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định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từ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bại</a:t>
            </a:r>
            <a:endParaRPr sz="2400">
              <a:latin typeface="Microsoft Sans Serif"/>
              <a:cs typeface="Microsoft Sans Serif"/>
            </a:endParaRPr>
          </a:p>
          <a:p>
            <a:pPr algn="just" marL="354965" marR="296545" indent="-342900">
              <a:lnSpc>
                <a:spcPct val="100699"/>
              </a:lnSpc>
              <a:spcBef>
                <a:spcPts val="17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Theo sau</a:t>
            </a:r>
            <a:r>
              <a:rPr dirty="0" sz="2400" spc="315">
                <a:latin typeface="Microsoft Sans Serif"/>
                <a:cs typeface="Microsoft Sans Serif"/>
              </a:rPr>
              <a:t>  </a:t>
            </a:r>
            <a:r>
              <a:rPr dirty="0" sz="2400">
                <a:latin typeface="Comic Sans MS"/>
                <a:cs typeface="Comic Sans MS"/>
              </a:rPr>
              <a:t>!,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fail</a:t>
            </a:r>
            <a:r>
              <a:rPr dirty="0" sz="2400" spc="235">
                <a:latin typeface="Comic Sans MS"/>
                <a:cs typeface="Comic Sans MS"/>
              </a:rPr>
              <a:t>  </a:t>
            </a:r>
            <a:r>
              <a:rPr dirty="0" sz="2400">
                <a:latin typeface="Microsoft Sans Serif"/>
                <a:cs typeface="Microsoft Sans Serif"/>
              </a:rPr>
              <a:t>sẽ không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bất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kỳ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đề </a:t>
            </a:r>
            <a:r>
              <a:rPr dirty="0" sz="2400" spc="-25">
                <a:latin typeface="Microsoft Sans Serif"/>
                <a:cs typeface="Microsoft Sans Serif"/>
              </a:rPr>
              <a:t>nào </a:t>
            </a:r>
            <a:r>
              <a:rPr dirty="0" sz="2400">
                <a:latin typeface="Microsoft Sans Serif"/>
                <a:cs typeface="Microsoft Sans Serif"/>
              </a:rPr>
              <a:t>của vị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từ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xem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xét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nữa,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vì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vật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toàn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bộ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vị </a:t>
            </a:r>
            <a:r>
              <a:rPr dirty="0" sz="2400" spc="105">
                <a:latin typeface="Microsoft Sans Serif"/>
                <a:cs typeface="Microsoft Sans Serif"/>
              </a:rPr>
              <a:t>từ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bại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5400" algn="l"/>
                <a:tab pos="2049780" algn="l"/>
              </a:tabLst>
            </a:pPr>
            <a:r>
              <a:rPr dirty="0" spc="-170"/>
              <a:t>Ví</a:t>
            </a:r>
            <a:r>
              <a:rPr dirty="0" spc="-90"/>
              <a:t> </a:t>
            </a:r>
            <a:r>
              <a:rPr dirty="0" spc="-25"/>
              <a:t>dụ</a:t>
            </a:r>
            <a:r>
              <a:rPr dirty="0"/>
              <a:t>	</a:t>
            </a:r>
            <a:r>
              <a:rPr dirty="0" spc="-25"/>
              <a:t>về</a:t>
            </a:r>
            <a:r>
              <a:rPr dirty="0"/>
              <a:t>	</a:t>
            </a:r>
            <a:r>
              <a:rPr dirty="0" sz="4400">
                <a:latin typeface="Comic Sans MS"/>
                <a:cs typeface="Comic Sans MS"/>
              </a:rPr>
              <a:t>!,</a:t>
            </a:r>
            <a:r>
              <a:rPr dirty="0" sz="4400" spc="-10">
                <a:latin typeface="Comic Sans MS"/>
                <a:cs typeface="Comic Sans MS"/>
              </a:rPr>
              <a:t> </a:t>
            </a:r>
            <a:r>
              <a:rPr dirty="0" sz="4400" spc="-20">
                <a:latin typeface="Comic Sans MS"/>
                <a:cs typeface="Comic Sans MS"/>
              </a:rPr>
              <a:t>fail</a:t>
            </a:r>
            <a:endParaRPr sz="4400">
              <a:latin typeface="Comic Sans MS"/>
              <a:cs typeface="Comic Sans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93139" y="1631695"/>
            <a:ext cx="7672070" cy="47828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Biểu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diễn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cửa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phòng kho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bị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khóa</a:t>
            </a:r>
            <a:endParaRPr sz="2400">
              <a:latin typeface="Microsoft Sans Serif"/>
              <a:cs typeface="Microsoft Sans Serif"/>
            </a:endParaRPr>
          </a:p>
          <a:p>
            <a:pPr marL="354965" marR="3667125" indent="-342265">
              <a:lnSpc>
                <a:spcPts val="259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626110" algn="l"/>
              </a:tabLst>
            </a:pPr>
            <a:r>
              <a:rPr dirty="0" sz="2400" spc="-10">
                <a:latin typeface="Comic Sans MS"/>
                <a:cs typeface="Comic Sans MS"/>
              </a:rPr>
              <a:t>path(building,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e,</a:t>
            </a:r>
            <a:r>
              <a:rPr dirty="0" sz="2400" spc="-4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closet)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 </a:t>
            </a:r>
            <a:r>
              <a:rPr dirty="0" sz="2400" spc="-25">
                <a:latin typeface="Comic Sans MS"/>
                <a:cs typeface="Comic Sans MS"/>
              </a:rPr>
              <a:t>	</a:t>
            </a:r>
            <a:r>
              <a:rPr dirty="0" sz="2400" spc="-10">
                <a:latin typeface="Comic Sans MS"/>
                <a:cs typeface="Comic Sans MS"/>
              </a:rPr>
              <a:t>locked(closet),</a:t>
            </a:r>
            <a:endParaRPr sz="2400">
              <a:latin typeface="Comic Sans MS"/>
              <a:cs typeface="Comic Sans MS"/>
            </a:endParaRPr>
          </a:p>
          <a:p>
            <a:pPr marL="626110">
              <a:lnSpc>
                <a:spcPts val="2410"/>
              </a:lnSpc>
            </a:pPr>
            <a:r>
              <a:rPr dirty="0" sz="2400">
                <a:latin typeface="Comic Sans MS"/>
                <a:cs typeface="Comic Sans MS"/>
              </a:rPr>
              <a:t>write('The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door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appears</a:t>
            </a:r>
            <a:r>
              <a:rPr dirty="0" sz="2400" spc="-7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to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be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locked.'),</a:t>
            </a:r>
            <a:r>
              <a:rPr dirty="0" sz="2400" spc="-3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nl,</a:t>
            </a:r>
            <a:endParaRPr sz="2400">
              <a:latin typeface="Comic Sans MS"/>
              <a:cs typeface="Comic Sans MS"/>
            </a:endParaRPr>
          </a:p>
          <a:p>
            <a:pPr marL="626110">
              <a:lnSpc>
                <a:spcPts val="2735"/>
              </a:lnSpc>
            </a:pPr>
            <a:r>
              <a:rPr dirty="0" sz="2400">
                <a:latin typeface="Comic Sans MS"/>
                <a:cs typeface="Comic Sans MS"/>
              </a:rPr>
              <a:t>!,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fail.</a:t>
            </a:r>
            <a:endParaRPr sz="2400">
              <a:latin typeface="Comic Sans MS"/>
              <a:cs typeface="Comic Sans MS"/>
            </a:endParaRPr>
          </a:p>
          <a:p>
            <a:pPr marL="366395">
              <a:lnSpc>
                <a:spcPct val="100000"/>
              </a:lnSpc>
              <a:spcBef>
                <a:spcPts val="910"/>
              </a:spcBef>
            </a:pPr>
            <a:r>
              <a:rPr dirty="0" sz="2400" spc="-10">
                <a:latin typeface="Comic Sans MS"/>
                <a:cs typeface="Comic Sans MS"/>
              </a:rPr>
              <a:t>path(building,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e,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closet).</a:t>
            </a:r>
            <a:endParaRPr sz="2400">
              <a:latin typeface="Comic Sans MS"/>
              <a:cs typeface="Comic Sans MS"/>
            </a:endParaRPr>
          </a:p>
          <a:p>
            <a:pPr marL="355600" marR="60960" indent="-342900">
              <a:lnSpc>
                <a:spcPts val="2590"/>
              </a:lnSpc>
              <a:spcBef>
                <a:spcPts val="24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Microsoft Sans Serif"/>
                <a:cs typeface="Microsoft Sans Serif"/>
              </a:rPr>
              <a:t>Nếu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cửa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phòng kho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bị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khóa,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thì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mệnh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đề </a:t>
            </a:r>
            <a:r>
              <a:rPr dirty="0" sz="2400" spc="85">
                <a:latin typeface="Microsoft Sans Serif"/>
                <a:cs typeface="Microsoft Sans Serif"/>
              </a:rPr>
              <a:t>thứ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nhất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bại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“một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bình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thường”,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0" i="1">
                <a:latin typeface="Arial"/>
                <a:cs typeface="Arial"/>
              </a:rPr>
              <a:t>mệnh </a:t>
            </a:r>
            <a:r>
              <a:rPr dirty="0" sz="2400" i="1">
                <a:latin typeface="Arial"/>
                <a:cs typeface="Arial"/>
              </a:rPr>
              <a:t>đề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thứ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hai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sẽ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được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xét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đến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630"/>
              </a:lnSpc>
              <a:spcBef>
                <a:spcPts val="17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6355080" algn="l"/>
                <a:tab pos="7336790" algn="l"/>
              </a:tabLst>
            </a:pPr>
            <a:r>
              <a:rPr dirty="0" sz="2400">
                <a:latin typeface="Microsoft Sans Serif"/>
                <a:cs typeface="Microsoft Sans Serif"/>
              </a:rPr>
              <a:t>Nếu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cửa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phòng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kho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bị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khóa,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thì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Comic Sans MS"/>
                <a:cs typeface="Comic Sans MS"/>
              </a:rPr>
              <a:t>!,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fail</a:t>
            </a:r>
            <a:r>
              <a:rPr dirty="0" sz="2400">
                <a:latin typeface="Comic Sans MS"/>
                <a:cs typeface="Comic Sans MS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sẽ </a:t>
            </a:r>
            <a:r>
              <a:rPr dirty="0" sz="2400">
                <a:latin typeface="Microsoft Sans Serif"/>
                <a:cs typeface="Microsoft Sans Serif"/>
              </a:rPr>
              <a:t>ngăn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cản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Arial"/>
                <a:cs typeface="Arial"/>
              </a:rPr>
              <a:t>không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xét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đến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mệnh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đề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thứ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hai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2" name="object 12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2598420" algn="l"/>
              </a:tabLst>
            </a:pPr>
            <a:r>
              <a:rPr dirty="0"/>
              <a:t>Thả</a:t>
            </a:r>
            <a:r>
              <a:rPr dirty="0" spc="-90"/>
              <a:t> </a:t>
            </a:r>
            <a:r>
              <a:rPr dirty="0" spc="-65"/>
              <a:t>các</a:t>
            </a:r>
            <a:r>
              <a:rPr dirty="0" spc="-80"/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/>
              <a:t>ồ</a:t>
            </a:r>
            <a:r>
              <a:rPr dirty="0"/>
              <a:t>	</a:t>
            </a:r>
            <a:r>
              <a:rPr dirty="0" spc="-25"/>
              <a:t>vật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73427"/>
            <a:ext cx="5604510" cy="37687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Comic Sans MS"/>
                <a:cs typeface="Comic Sans MS"/>
              </a:rPr>
              <a:t>drop(A)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  <a:p>
            <a:pPr marL="736600" marR="2044064">
              <a:lnSpc>
                <a:spcPct val="120000"/>
              </a:lnSpc>
            </a:pPr>
            <a:r>
              <a:rPr dirty="0" sz="2400" spc="-10">
                <a:latin typeface="Comic Sans MS"/>
                <a:cs typeface="Comic Sans MS"/>
              </a:rPr>
              <a:t>holding(A), i_am_at(B), retract(holding(A)), </a:t>
            </a:r>
            <a:r>
              <a:rPr dirty="0" sz="2400">
                <a:latin typeface="Comic Sans MS"/>
                <a:cs typeface="Comic Sans MS"/>
              </a:rPr>
              <a:t>assert(at(A,</a:t>
            </a:r>
            <a:r>
              <a:rPr dirty="0" sz="2400" spc="-9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B)),</a:t>
            </a:r>
            <a:endParaRPr sz="2400">
              <a:latin typeface="Comic Sans MS"/>
              <a:cs typeface="Comic Sans MS"/>
            </a:endParaRPr>
          </a:p>
          <a:p>
            <a:pPr marL="7366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mic Sans MS"/>
                <a:cs typeface="Comic Sans MS"/>
              </a:rPr>
              <a:t>write('OK.'),</a:t>
            </a:r>
            <a:r>
              <a:rPr dirty="0" sz="2400" spc="-114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nl.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400">
                <a:latin typeface="Comic Sans MS"/>
                <a:cs typeface="Comic Sans MS"/>
              </a:rPr>
              <a:t>drop(A)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:-</a:t>
            </a:r>
            <a:endParaRPr sz="2400">
              <a:latin typeface="Comic Sans MS"/>
              <a:cs typeface="Comic Sans MS"/>
            </a:endParaRPr>
          </a:p>
          <a:p>
            <a:pPr marL="7366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mic Sans MS"/>
                <a:cs typeface="Comic Sans MS"/>
              </a:rPr>
              <a:t>write('You</a:t>
            </a:r>
            <a:r>
              <a:rPr dirty="0" sz="2400" spc="-8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aren\'t</a:t>
            </a:r>
            <a:r>
              <a:rPr dirty="0" sz="2400" spc="-8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holding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it!'),</a:t>
            </a:r>
            <a:r>
              <a:rPr dirty="0" sz="2400" spc="-75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nl.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/>
              <a:t>Phần mềm</a:t>
            </a:r>
            <a:r>
              <a:rPr dirty="0" spc="15"/>
              <a:t> </a:t>
            </a:r>
            <a:r>
              <a:rPr dirty="0" spc="-105"/>
              <a:t>SWI-</a:t>
            </a:r>
            <a:r>
              <a:rPr dirty="0" spc="-10"/>
              <a:t>Prolog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16861"/>
            <a:ext cx="7702550" cy="29762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24257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SWI-</a:t>
            </a: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 một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công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cụ lập trình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được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sử </a:t>
            </a:r>
            <a:r>
              <a:rPr dirty="0" sz="2400" spc="10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rất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phổ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biến,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phiên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bản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chạy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trên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hệ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điều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hành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Windows,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MacOS,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Linux</a:t>
            </a:r>
            <a:endParaRPr sz="2400">
              <a:latin typeface="Microsoft Sans Serif"/>
              <a:cs typeface="Microsoft Sans Serif"/>
            </a:endParaRPr>
          </a:p>
          <a:p>
            <a:pPr marL="280670" marR="5080" indent="-268605">
              <a:lnSpc>
                <a:spcPts val="2590"/>
              </a:lnSpc>
              <a:spcBef>
                <a:spcPts val="24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Bản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quyền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phần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mềm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SWI-</a:t>
            </a:r>
            <a:r>
              <a:rPr dirty="0" sz="2400">
                <a:latin typeface="Microsoft Sans Serif"/>
                <a:cs typeface="Microsoft Sans Serif"/>
              </a:rPr>
              <a:t>Prolog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miễn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phí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mục đích học tập và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nghiên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cứu</a:t>
            </a:r>
            <a:endParaRPr sz="2400">
              <a:latin typeface="Microsoft Sans Serif"/>
              <a:cs typeface="Microsoft Sans Serif"/>
            </a:endParaRPr>
          </a:p>
          <a:p>
            <a:pPr marL="280670" marR="569595" indent="-268605">
              <a:lnSpc>
                <a:spcPts val="259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SWI-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thể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tải về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30">
                <a:solidFill>
                  <a:srgbClr val="0D0D0D"/>
                </a:solidFill>
                <a:latin typeface="Microsoft Sans Serif"/>
                <a:cs typeface="Microsoft Sans Serif"/>
              </a:rPr>
              <a:t>từ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địa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chỉ: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http://www.swi- 	prolog.org/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1449705" algn="l"/>
              </a:tabLst>
            </a:pPr>
            <a:r>
              <a:rPr dirty="0" spc="-170"/>
              <a:t>Ví</a:t>
            </a:r>
            <a:r>
              <a:rPr dirty="0" spc="-90"/>
              <a:t> </a:t>
            </a:r>
            <a:r>
              <a:rPr dirty="0" spc="-25"/>
              <a:t>dụ</a:t>
            </a:r>
            <a:r>
              <a:rPr dirty="0"/>
              <a:t>	về</a:t>
            </a:r>
            <a:r>
              <a:rPr dirty="0" spc="-165"/>
              <a:t> </a:t>
            </a:r>
            <a:r>
              <a:rPr dirty="0" spc="-20"/>
              <a:t>chương</a:t>
            </a:r>
            <a:r>
              <a:rPr dirty="0" spc="-180"/>
              <a:t> </a:t>
            </a:r>
            <a:r>
              <a:rPr dirty="0"/>
              <a:t>trình</a:t>
            </a:r>
            <a:r>
              <a:rPr dirty="0" spc="-175"/>
              <a:t> </a:t>
            </a:r>
            <a:r>
              <a:rPr dirty="0" spc="-20"/>
              <a:t>Prolog</a:t>
            </a:r>
            <a:r>
              <a:rPr dirty="0" spc="-18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68580"/>
            <a:ext cx="6163310" cy="373062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Suy</a:t>
            </a:r>
            <a:r>
              <a:rPr dirty="0" sz="2400" spc="-4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diễn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logic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Tuấn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là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một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sinh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viên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của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HUT</a:t>
            </a:r>
            <a:endParaRPr sz="20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Mọi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sinh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viên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của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HUT đều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học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môn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Toán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55">
                <a:latin typeface="Microsoft Sans Serif"/>
                <a:cs typeface="Microsoft Sans Serif"/>
              </a:rPr>
              <a:t>rời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rạc</a:t>
            </a:r>
            <a:endParaRPr sz="20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Tuấn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có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học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môn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Toán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55">
                <a:latin typeface="Microsoft Sans Serif"/>
                <a:cs typeface="Microsoft Sans Serif"/>
              </a:rPr>
              <a:t>rời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rạc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không?</a:t>
            </a:r>
            <a:endParaRPr sz="2000">
              <a:latin typeface="Microsoft Sans Serif"/>
              <a:cs typeface="Microsoft Sans Serif"/>
            </a:endParaRPr>
          </a:p>
          <a:p>
            <a:pPr marL="281305" indent="-268605">
              <a:lnSpc>
                <a:spcPct val="100000"/>
              </a:lnSpc>
              <a:spcBef>
                <a:spcPts val="21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6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400" spc="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Prolog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1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studentHUT(tuan).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studDiscretMath(X)</a:t>
            </a:r>
            <a:r>
              <a:rPr dirty="0" sz="2000" spc="-4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:-</a:t>
            </a:r>
            <a:r>
              <a:rPr dirty="0" sz="2000" spc="-4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studentHUT(X).</a:t>
            </a:r>
            <a:endParaRPr sz="2000">
              <a:latin typeface="Comic Sans MS"/>
              <a:cs typeface="Comic Sans MS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?-</a:t>
            </a:r>
            <a:r>
              <a:rPr dirty="0" sz="2000" spc="-10">
                <a:latin typeface="Comic Sans MS"/>
                <a:cs typeface="Comic Sans MS"/>
              </a:rPr>
              <a:t> studDiscretMath(tuan).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  <a:tabLst>
                <a:tab pos="1449705" algn="l"/>
              </a:tabLst>
            </a:pPr>
            <a:r>
              <a:rPr dirty="0" spc="-170"/>
              <a:t>Ví</a:t>
            </a:r>
            <a:r>
              <a:rPr dirty="0" spc="-90"/>
              <a:t> </a:t>
            </a:r>
            <a:r>
              <a:rPr dirty="0" spc="-25"/>
              <a:t>dụ</a:t>
            </a:r>
            <a:r>
              <a:rPr dirty="0"/>
              <a:t>	về</a:t>
            </a:r>
            <a:r>
              <a:rPr dirty="0" spc="-165"/>
              <a:t> </a:t>
            </a:r>
            <a:r>
              <a:rPr dirty="0" spc="-20"/>
              <a:t>chương</a:t>
            </a:r>
            <a:r>
              <a:rPr dirty="0" spc="-180"/>
              <a:t> </a:t>
            </a:r>
            <a:r>
              <a:rPr dirty="0"/>
              <a:t>trình</a:t>
            </a:r>
            <a:r>
              <a:rPr dirty="0" spc="-175"/>
              <a:t> </a:t>
            </a:r>
            <a:r>
              <a:rPr dirty="0" spc="-20"/>
              <a:t>Prolog</a:t>
            </a:r>
            <a:r>
              <a:rPr dirty="0" spc="-180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74072"/>
            <a:ext cx="7797800" cy="358838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1586865" algn="l"/>
              </a:tabLst>
            </a:pPr>
            <a:r>
              <a:rPr dirty="0" sz="2400" spc="130">
                <a:solidFill>
                  <a:srgbClr val="0D0D0D"/>
                </a:solidFill>
                <a:latin typeface="Microsoft Sans Serif"/>
                <a:cs typeface="Microsoft Sans Serif"/>
              </a:rPr>
              <a:t>Sự</a:t>
            </a:r>
            <a:r>
              <a:rPr dirty="0" sz="24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kiện: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Tuấn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là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một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sinh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viên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của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HUT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latin typeface="Comic Sans MS"/>
                <a:cs typeface="Comic Sans MS"/>
              </a:rPr>
              <a:t>studentHUT(tuan).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1127125" algn="l"/>
              </a:tabLst>
            </a:pP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Luật: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Mọi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sinh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viên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của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HUT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đều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học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môn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Toán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0">
                <a:solidFill>
                  <a:srgbClr val="0D0D0D"/>
                </a:solidFill>
                <a:latin typeface="Microsoft Sans Serif"/>
                <a:cs typeface="Microsoft Sans Serif"/>
              </a:rPr>
              <a:t>rời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rạc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studDiscretMath(X)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:-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studentHUT(X).</a:t>
            </a:r>
            <a:endParaRPr sz="2000">
              <a:latin typeface="Comic Sans MS"/>
              <a:cs typeface="Comic Sans MS"/>
            </a:endParaRPr>
          </a:p>
          <a:p>
            <a:pPr marL="280670" marR="174625" indent="-268605">
              <a:lnSpc>
                <a:spcPts val="259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4027170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Câu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hỏi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(của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80">
                <a:solidFill>
                  <a:srgbClr val="0D0D0D"/>
                </a:solidFill>
                <a:latin typeface="Microsoft Sans Serif"/>
                <a:cs typeface="Microsoft Sans Serif"/>
              </a:rPr>
              <a:t>người</a:t>
            </a:r>
            <a:r>
              <a:rPr dirty="0" sz="2400" spc="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dùng):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	Tuấn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học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môn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Toán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0D0D0D"/>
                </a:solidFill>
                <a:latin typeface="Microsoft Sans Serif"/>
                <a:cs typeface="Microsoft Sans Serif"/>
              </a:rPr>
              <a:t>rời </a:t>
            </a:r>
            <a:r>
              <a:rPr dirty="0" sz="2400" spc="35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rạc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không?</a:t>
            </a:r>
            <a:endParaRPr sz="2400">
              <a:latin typeface="Microsoft Sans Serif"/>
              <a:cs typeface="Microsoft Sans Serif"/>
            </a:endParaRPr>
          </a:p>
          <a:p>
            <a:pPr lvl="1" marL="608965" indent="-269875">
              <a:lnSpc>
                <a:spcPct val="100000"/>
              </a:lnSpc>
              <a:spcBef>
                <a:spcPts val="9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Comic Sans MS"/>
                <a:cs typeface="Comic Sans MS"/>
              </a:rPr>
              <a:t>?-</a:t>
            </a:r>
            <a:r>
              <a:rPr dirty="0" sz="2000" spc="-10">
                <a:latin typeface="Comic Sans MS"/>
                <a:cs typeface="Comic Sans MS"/>
              </a:rPr>
              <a:t> studDiscretMath(tuan).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câu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hỏi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có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cùng dạng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5">
                <a:solidFill>
                  <a:srgbClr val="0D0D0D"/>
                </a:solidFill>
                <a:latin typeface="Microsoft Sans Serif"/>
                <a:cs typeface="Microsoft Sans Serif"/>
              </a:rPr>
              <a:t>như</a:t>
            </a:r>
            <a:r>
              <a:rPr dirty="0" sz="24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các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30">
                <a:solidFill>
                  <a:srgbClr val="0D0D0D"/>
                </a:solidFill>
                <a:latin typeface="Microsoft Sans Serif"/>
                <a:cs typeface="Microsoft Sans Serif"/>
              </a:rPr>
              <a:t>sự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kiện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75"/>
              <a:t>Chạy</a:t>
            </a:r>
            <a:r>
              <a:rPr dirty="0" spc="-190"/>
              <a:t> </a:t>
            </a:r>
            <a:r>
              <a:rPr dirty="0" spc="-20"/>
              <a:t>chương</a:t>
            </a:r>
            <a:r>
              <a:rPr dirty="0" spc="-185"/>
              <a:t> </a:t>
            </a:r>
            <a:r>
              <a:rPr dirty="0"/>
              <a:t>trình</a:t>
            </a:r>
            <a:r>
              <a:rPr dirty="0" spc="-180"/>
              <a:t> </a:t>
            </a:r>
            <a:r>
              <a:rPr dirty="0" spc="-20"/>
              <a:t>Prolog</a:t>
            </a:r>
            <a:r>
              <a:rPr dirty="0" spc="-18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16861"/>
            <a:ext cx="7884795" cy="297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ts val="2735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chương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 soạn thảo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(vd: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Notepad)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để</a:t>
            </a:r>
            <a:endParaRPr sz="2400">
              <a:latin typeface="Microsoft Sans Serif"/>
              <a:cs typeface="Microsoft Sans Serif"/>
            </a:endParaRPr>
          </a:p>
          <a:p>
            <a:pPr marL="281940">
              <a:lnSpc>
                <a:spcPts val="2735"/>
              </a:lnSpc>
            </a:pPr>
            <a:r>
              <a:rPr dirty="0" sz="2400">
                <a:latin typeface="Microsoft Sans Serif"/>
                <a:cs typeface="Microsoft Sans Serif"/>
              </a:rPr>
              <a:t>tạo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chương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(cơ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sở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thức)</a:t>
            </a:r>
            <a:endParaRPr sz="2400">
              <a:latin typeface="Microsoft Sans Serif"/>
              <a:cs typeface="Microsoft Sans Serif"/>
            </a:endParaRPr>
          </a:p>
          <a:p>
            <a:pPr marL="280670" marR="5080" indent="-268605">
              <a:lnSpc>
                <a:spcPts val="2550"/>
              </a:lnSpc>
              <a:spcBef>
                <a:spcPts val="12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Microsoft Sans Serif"/>
                <a:cs typeface="Microsoft Sans Serif"/>
              </a:rPr>
              <a:t>Ghi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lại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chương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trong một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tập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tin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định dạng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văn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bản </a:t>
            </a:r>
            <a:r>
              <a:rPr dirty="0" sz="2400" spc="-25"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Microsoft Sans Serif"/>
                <a:cs typeface="Microsoft Sans Serif"/>
              </a:rPr>
              <a:t>(text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only)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sử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dụng đuôi của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tập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tin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là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.pl</a:t>
            </a:r>
            <a:endParaRPr sz="2400">
              <a:latin typeface="Comic Sans MS"/>
              <a:cs typeface="Comic Sans MS"/>
            </a:endParaRPr>
          </a:p>
          <a:p>
            <a:pPr marL="280670" marR="1675764" indent="-268605">
              <a:lnSpc>
                <a:spcPct val="130900"/>
              </a:lnSpc>
              <a:spcBef>
                <a:spcPts val="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638175" algn="l"/>
              </a:tabLst>
            </a:pPr>
            <a:r>
              <a:rPr dirty="0" sz="2400" spc="50">
                <a:latin typeface="Microsoft Sans Serif"/>
                <a:cs typeface="Microsoft Sans Serif"/>
              </a:rPr>
              <a:t>Ví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dụ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một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chương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trình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Prolog: </a:t>
            </a:r>
            <a:r>
              <a:rPr dirty="0" sz="2400" spc="-1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omic Sans MS"/>
                <a:cs typeface="Comic Sans MS"/>
              </a:rPr>
              <a:t>studentHUT(tuan). </a:t>
            </a:r>
            <a:r>
              <a:rPr dirty="0" sz="2400" spc="-10">
                <a:latin typeface="Comic Sans MS"/>
                <a:cs typeface="Comic Sans MS"/>
              </a:rPr>
              <a:t>	</a:t>
            </a:r>
            <a:r>
              <a:rPr dirty="0" sz="2400">
                <a:latin typeface="Comic Sans MS"/>
                <a:cs typeface="Comic Sans MS"/>
              </a:rPr>
              <a:t>studDiscretMath(X)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:-</a:t>
            </a:r>
            <a:r>
              <a:rPr dirty="0" sz="2400" spc="-55">
                <a:latin typeface="Comic Sans MS"/>
                <a:cs typeface="Comic Sans MS"/>
              </a:rPr>
              <a:t> </a:t>
            </a:r>
            <a:r>
              <a:rPr dirty="0" sz="2400" spc="-10">
                <a:latin typeface="Comic Sans MS"/>
                <a:cs typeface="Comic Sans MS"/>
              </a:rPr>
              <a:t>studentHUT(X).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60"/>
              </a:spcBef>
            </a:pPr>
            <a:r>
              <a:rPr dirty="0" spc="-75"/>
              <a:t>Chạy</a:t>
            </a:r>
            <a:r>
              <a:rPr dirty="0" spc="-190"/>
              <a:t> </a:t>
            </a:r>
            <a:r>
              <a:rPr dirty="0" spc="-20"/>
              <a:t>chương</a:t>
            </a:r>
            <a:r>
              <a:rPr dirty="0" spc="-185"/>
              <a:t> </a:t>
            </a:r>
            <a:r>
              <a:rPr dirty="0"/>
              <a:t>trình</a:t>
            </a:r>
            <a:r>
              <a:rPr dirty="0" spc="-180"/>
              <a:t> </a:t>
            </a:r>
            <a:r>
              <a:rPr dirty="0" spc="-20"/>
              <a:t>Prolog</a:t>
            </a:r>
            <a:r>
              <a:rPr dirty="0" spc="-180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68580"/>
            <a:ext cx="7698105" cy="418211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Để</a:t>
            </a:r>
            <a:r>
              <a:rPr dirty="0" sz="24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chạy</a:t>
            </a:r>
            <a:r>
              <a:rPr dirty="0" sz="2400" spc="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400" spc="4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r>
              <a:rPr dirty="0" sz="2400" spc="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Prolog:</a:t>
            </a:r>
            <a:endParaRPr sz="2400">
              <a:latin typeface="Microsoft Sans Serif"/>
              <a:cs typeface="Microsoft Sans Serif"/>
            </a:endParaRPr>
          </a:p>
          <a:p>
            <a:pPr lvl="1" marL="608965" marR="5080" indent="-269875">
              <a:lnSpc>
                <a:spcPts val="2160"/>
              </a:lnSpc>
              <a:spcBef>
                <a:spcPts val="12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(Với</a:t>
            </a:r>
            <a:r>
              <a:rPr dirty="0" sz="20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hệ</a:t>
            </a:r>
            <a:r>
              <a:rPr dirty="0" sz="20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điều</a:t>
            </a:r>
            <a:r>
              <a:rPr dirty="0" sz="20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hành</a:t>
            </a:r>
            <a:r>
              <a:rPr dirty="0" sz="20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Windows),</a:t>
            </a:r>
            <a:r>
              <a:rPr dirty="0" sz="20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kích đúp</a:t>
            </a:r>
            <a:r>
              <a:rPr dirty="0" sz="20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lên</a:t>
            </a:r>
            <a:r>
              <a:rPr dirty="0" sz="2000" spc="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tập tin</a:t>
            </a:r>
            <a:r>
              <a:rPr dirty="0" sz="2000" spc="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000" spc="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trình, 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hoặc</a:t>
            </a:r>
            <a:endParaRPr sz="2000">
              <a:latin typeface="Microsoft Sans Serif"/>
              <a:cs typeface="Microsoft Sans Serif"/>
            </a:endParaRPr>
          </a:p>
          <a:p>
            <a:pPr lvl="1" marL="608965" marR="162560" indent="-269875">
              <a:lnSpc>
                <a:spcPts val="216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Chạy</a:t>
            </a:r>
            <a:r>
              <a:rPr dirty="0" sz="20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phần</a:t>
            </a:r>
            <a:r>
              <a:rPr dirty="0" sz="20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mềm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SWI-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Prolog,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và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tham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vấn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(consult)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0D0D0D"/>
                </a:solidFill>
                <a:latin typeface="Microsoft Sans Serif"/>
                <a:cs typeface="Microsoft Sans Serif"/>
              </a:rPr>
              <a:t>tới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D0D0D"/>
                </a:solidFill>
                <a:latin typeface="Microsoft Sans Serif"/>
                <a:cs typeface="Microsoft Sans Serif"/>
              </a:rPr>
              <a:t>tập</a:t>
            </a:r>
            <a:r>
              <a:rPr dirty="0" sz="2000" spc="-25">
                <a:solidFill>
                  <a:srgbClr val="0D0D0D"/>
                </a:solidFill>
                <a:latin typeface="Microsoft Sans Serif"/>
                <a:cs typeface="Microsoft Sans Serif"/>
              </a:rPr>
              <a:t> tin </a:t>
            </a:r>
            <a:r>
              <a:rPr dirty="0" sz="2000" spc="55">
                <a:solidFill>
                  <a:srgbClr val="0D0D0D"/>
                </a:solidFill>
                <a:latin typeface="Microsoft Sans Serif"/>
                <a:cs typeface="Microsoft Sans Serif"/>
              </a:rPr>
              <a:t>chương</a:t>
            </a:r>
            <a:r>
              <a:rPr dirty="0" sz="2000" spc="4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Microsoft Sans Serif"/>
                <a:cs typeface="Microsoft Sans Serif"/>
              </a:rPr>
              <a:t>trình</a:t>
            </a:r>
            <a:endParaRPr sz="2000">
              <a:latin typeface="Microsoft Sans Serif"/>
              <a:cs typeface="Microsoft Sans Serif"/>
            </a:endParaRPr>
          </a:p>
          <a:p>
            <a:pPr marL="1085215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latin typeface="Comic Sans MS"/>
                <a:cs typeface="Comic Sans MS"/>
              </a:rPr>
              <a:t>?-</a:t>
            </a:r>
            <a:r>
              <a:rPr dirty="0" sz="2000" spc="-10">
                <a:latin typeface="Comic Sans MS"/>
                <a:cs typeface="Comic Sans MS"/>
              </a:rPr>
              <a:t> consult('C:\\PrologPrograms\\myPrologProg.pl').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Sau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đó,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đưa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ra</a:t>
            </a:r>
            <a:r>
              <a:rPr dirty="0" sz="2400" spc="-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câu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hỏi</a:t>
            </a:r>
            <a:r>
              <a:rPr dirty="0" sz="2400" spc="-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mong </a:t>
            </a:r>
            <a:r>
              <a:rPr dirty="0" sz="2400" spc="-20">
                <a:solidFill>
                  <a:srgbClr val="0D0D0D"/>
                </a:solidFill>
                <a:latin typeface="Microsoft Sans Serif"/>
                <a:cs typeface="Microsoft Sans Serif"/>
              </a:rPr>
              <a:t>muốn</a:t>
            </a:r>
            <a:endParaRPr sz="2400">
              <a:latin typeface="Microsoft Sans Serif"/>
              <a:cs typeface="Microsoft Sans Serif"/>
            </a:endParaRPr>
          </a:p>
          <a:p>
            <a:pPr marL="1085215">
              <a:lnSpc>
                <a:spcPct val="100000"/>
              </a:lnSpc>
              <a:spcBef>
                <a:spcPts val="930"/>
              </a:spcBef>
            </a:pPr>
            <a:r>
              <a:rPr dirty="0" sz="2000">
                <a:latin typeface="Comic Sans MS"/>
                <a:cs typeface="Comic Sans MS"/>
              </a:rPr>
              <a:t>?-</a:t>
            </a:r>
            <a:r>
              <a:rPr dirty="0" sz="2000" spc="-10">
                <a:latin typeface="Comic Sans MS"/>
                <a:cs typeface="Comic Sans MS"/>
              </a:rPr>
              <a:t> studDiscretMath(tuan).</a:t>
            </a:r>
            <a:endParaRPr sz="2000">
              <a:latin typeface="Comic Sans MS"/>
              <a:cs typeface="Comic Sans MS"/>
            </a:endParaRPr>
          </a:p>
          <a:p>
            <a:pPr marL="281305" indent="-268605">
              <a:lnSpc>
                <a:spcPct val="100000"/>
              </a:lnSpc>
              <a:spcBef>
                <a:spcPts val="9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Prolog </a:t>
            </a:r>
            <a:r>
              <a:rPr dirty="0" sz="2400" spc="70">
                <a:solidFill>
                  <a:srgbClr val="0D0D0D"/>
                </a:solidFill>
                <a:latin typeface="Microsoft Sans Serif"/>
                <a:cs typeface="Microsoft Sans Serif"/>
              </a:rPr>
              <a:t>đưa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 ra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D0D0D"/>
                </a:solidFill>
                <a:latin typeface="Microsoft Sans Serif"/>
                <a:cs typeface="Microsoft Sans Serif"/>
              </a:rPr>
              <a:t>câu trả</a:t>
            </a:r>
            <a:r>
              <a:rPr dirty="0" sz="2400" spc="-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0">
                <a:solidFill>
                  <a:srgbClr val="0D0D0D"/>
                </a:solidFill>
                <a:latin typeface="Microsoft Sans Serif"/>
                <a:cs typeface="Microsoft Sans Serif"/>
              </a:rPr>
              <a:t>lời</a:t>
            </a:r>
            <a:endParaRPr sz="2400">
              <a:latin typeface="Microsoft Sans Serif"/>
              <a:cs typeface="Microsoft Sans Serif"/>
            </a:endParaRPr>
          </a:p>
          <a:p>
            <a:pPr marL="1085215">
              <a:lnSpc>
                <a:spcPct val="100000"/>
              </a:lnSpc>
              <a:spcBef>
                <a:spcPts val="935"/>
              </a:spcBef>
            </a:pPr>
            <a:r>
              <a:rPr dirty="0" sz="2000" spc="-25">
                <a:latin typeface="Comic Sans MS"/>
                <a:cs typeface="Comic Sans MS"/>
              </a:rPr>
              <a:t>Yes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L7-Prolog.ppt [Compatibility Mode]</dc:title>
  <dcterms:created xsi:type="dcterms:W3CDTF">2024-07-22T11:33:30Z</dcterms:created>
  <dcterms:modified xsi:type="dcterms:W3CDTF">2024-07-22T11:33:30Z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2010-02-26T00:00:00Z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Acrobat Distiller 7.0.5 (Windows)</vt:lpwstr>
  </property>
</Properties>
</file>