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00653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00653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00653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00653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1456" y="2286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72110" y="2194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70" y="0"/>
                </a:lnTo>
                <a:lnTo>
                  <a:pt x="13970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70" y="13970"/>
                </a:lnTo>
                <a:lnTo>
                  <a:pt x="13970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1634" y="228981"/>
            <a:ext cx="8380730" cy="838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00653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244981"/>
            <a:ext cx="7990840" cy="4791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31540" y="6362897"/>
            <a:ext cx="1345564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412480" y="6468595"/>
            <a:ext cx="232409" cy="19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quangnn-fit@mail.hut.edu.vn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hyperlink" Target="http://www.cwa.mdx.ac.uk/bis2040/johnlect.html)" TargetMode="Externa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wa.mdx.ac.uk/bis2040/johnlect.html)" TargetMode="Externa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hyperlink" Target="http://www.idi.ntnu.no/emner/it3706)" TargetMode="Externa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hyperlink" Target="http://www.idi.ntnu.no/emner/it3706)" TargetMode="Externa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6738" y="867409"/>
            <a:ext cx="589470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b="1">
                <a:latin typeface="Tahoma"/>
                <a:cs typeface="Tahoma"/>
              </a:rPr>
              <a:t>Trí</a:t>
            </a:r>
            <a:r>
              <a:rPr dirty="0" sz="5400" spc="-105" b="1">
                <a:latin typeface="Tahoma"/>
                <a:cs typeface="Tahoma"/>
              </a:rPr>
              <a:t> </a:t>
            </a:r>
            <a:r>
              <a:rPr dirty="0" sz="5400" spc="-770" b="1">
                <a:latin typeface="Tahoma"/>
                <a:cs typeface="Tahoma"/>
              </a:rPr>
              <a:t>Tuệ</a:t>
            </a:r>
            <a:r>
              <a:rPr dirty="0" sz="5400" spc="20" b="1">
                <a:latin typeface="Tahoma"/>
                <a:cs typeface="Tahoma"/>
              </a:rPr>
              <a:t> </a:t>
            </a:r>
            <a:r>
              <a:rPr dirty="0" sz="5400" b="1">
                <a:latin typeface="Tahoma"/>
                <a:cs typeface="Tahoma"/>
              </a:rPr>
              <a:t>Nhân</a:t>
            </a:r>
            <a:r>
              <a:rPr dirty="0" sz="5400" spc="-25" b="1">
                <a:latin typeface="Tahoma"/>
                <a:cs typeface="Tahoma"/>
              </a:rPr>
              <a:t> </a:t>
            </a:r>
            <a:r>
              <a:rPr dirty="0" sz="5400" spc="-790" b="1">
                <a:latin typeface="Tahoma"/>
                <a:cs typeface="Tahoma"/>
              </a:rPr>
              <a:t>Tạo</a:t>
            </a:r>
            <a:endParaRPr sz="5400">
              <a:latin typeface="Tahoma"/>
              <a:cs typeface="Tahom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524000" y="4943855"/>
            <a:ext cx="6817359" cy="19050"/>
          </a:xfrm>
          <a:custGeom>
            <a:avLst/>
            <a:gdLst/>
            <a:ahLst/>
            <a:cxnLst/>
            <a:rect l="l" t="t" r="r" b="b"/>
            <a:pathLst>
              <a:path w="6817359" h="19050">
                <a:moveTo>
                  <a:pt x="6816852" y="19050"/>
                </a:moveTo>
                <a:lnTo>
                  <a:pt x="6816852" y="0"/>
                </a:lnTo>
                <a:lnTo>
                  <a:pt x="0" y="0"/>
                </a:lnTo>
                <a:lnTo>
                  <a:pt x="0" y="19050"/>
                </a:lnTo>
                <a:lnTo>
                  <a:pt x="6816852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626105" y="3831076"/>
            <a:ext cx="4044315" cy="2272030"/>
          </a:xfrm>
          <a:prstGeom prst="rect">
            <a:avLst/>
          </a:prstGeom>
        </p:spPr>
        <p:txBody>
          <a:bodyPr wrap="square" lIns="0" tIns="175895" rIns="0" bIns="0" rtlCol="0" vert="horz">
            <a:spAutoFit/>
          </a:bodyPr>
          <a:lstStyle/>
          <a:p>
            <a:pPr algn="ctr" marR="374650">
              <a:lnSpc>
                <a:spcPct val="100000"/>
              </a:lnSpc>
              <a:spcBef>
                <a:spcPts val="1385"/>
              </a:spcBef>
            </a:pPr>
            <a:r>
              <a:rPr dirty="0" sz="2000" spc="-140" b="1">
                <a:latin typeface="Tahoma"/>
                <a:cs typeface="Tahoma"/>
              </a:rPr>
              <a:t>Nguyễn</a:t>
            </a:r>
            <a:r>
              <a:rPr dirty="0" sz="2000" b="1">
                <a:latin typeface="Tahoma"/>
                <a:cs typeface="Tahoma"/>
              </a:rPr>
              <a:t> </a:t>
            </a:r>
            <a:r>
              <a:rPr dirty="0" sz="2000" spc="-215" b="1">
                <a:latin typeface="Tahoma"/>
                <a:cs typeface="Tahoma"/>
              </a:rPr>
              <a:t>Nhật</a:t>
            </a:r>
            <a:r>
              <a:rPr dirty="0" sz="2000" spc="25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Quang</a:t>
            </a:r>
            <a:endParaRPr sz="2000">
              <a:latin typeface="Tahoma"/>
              <a:cs typeface="Tahoma"/>
            </a:endParaRPr>
          </a:p>
          <a:p>
            <a:pPr marL="405765">
              <a:lnSpc>
                <a:spcPct val="100000"/>
              </a:lnSpc>
              <a:spcBef>
                <a:spcPts val="1160"/>
              </a:spcBef>
            </a:pPr>
            <a:r>
              <a:rPr dirty="0" sz="1800" spc="-10" i="1">
                <a:latin typeface="Arial"/>
                <a:cs typeface="Arial"/>
                <a:hlinkClick r:id="rId2"/>
              </a:rPr>
              <a:t>quangnn-fit@mail.hut.edu.vn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800">
              <a:latin typeface="Arial"/>
              <a:cs typeface="Arial"/>
            </a:endParaRPr>
          </a:p>
          <a:p>
            <a:pPr algn="ctr" marL="12065" marR="5080">
              <a:lnSpc>
                <a:spcPct val="120000"/>
              </a:lnSpc>
            </a:pPr>
            <a:r>
              <a:rPr dirty="0" sz="1800">
                <a:latin typeface="Times New Roman"/>
                <a:cs typeface="Times New Roman"/>
              </a:rPr>
              <a:t>Viện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Công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nghệ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Thông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tin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và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Truyền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thông </a:t>
            </a:r>
            <a:r>
              <a:rPr dirty="0" sz="1800">
                <a:latin typeface="Times New Roman"/>
                <a:cs typeface="Times New Roman"/>
              </a:rPr>
              <a:t>Trường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Đại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học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Bách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Khoa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Hà</a:t>
            </a:r>
            <a:r>
              <a:rPr dirty="0" sz="1800" spc="-25">
                <a:latin typeface="Times New Roman"/>
                <a:cs typeface="Times New Roman"/>
              </a:rPr>
              <a:t> Nội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dirty="0" sz="1600">
                <a:latin typeface="Arial"/>
                <a:cs typeface="Arial"/>
              </a:rPr>
              <a:t>Năm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học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2009-</a:t>
            </a:r>
            <a:r>
              <a:rPr dirty="0" sz="1600" spc="-20">
                <a:latin typeface="Arial"/>
                <a:cs typeface="Arial"/>
              </a:rPr>
              <a:t>2010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Các</a:t>
            </a:r>
            <a:r>
              <a:rPr dirty="0" spc="-65"/>
              <a:t> </a:t>
            </a:r>
            <a:r>
              <a:rPr dirty="0"/>
              <a:t>kiểu</a:t>
            </a:r>
            <a:r>
              <a:rPr dirty="0" spc="-60"/>
              <a:t> </a:t>
            </a:r>
            <a:r>
              <a:rPr dirty="0" spc="-20"/>
              <a:t>luật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2937510"/>
            <a:chOff x="0" y="979169"/>
            <a:chExt cx="9144000" cy="2937510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1958339"/>
              <a:ext cx="9144000" cy="1958339"/>
            </a:xfrm>
            <a:custGeom>
              <a:avLst/>
              <a:gdLst/>
              <a:ahLst/>
              <a:cxnLst/>
              <a:rect l="l" t="t" r="r" b="b"/>
              <a:pathLst>
                <a:path w="9144000" h="1958339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9144000" y="195834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35940" y="1320038"/>
            <a:ext cx="7648575" cy="4643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102870" indent="-28575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8450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kiểu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luật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nhau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để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kiểu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tri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thức </a:t>
            </a:r>
            <a:r>
              <a:rPr dirty="0" sz="2400">
                <a:latin typeface="Arial"/>
                <a:cs typeface="Arial"/>
              </a:rPr>
              <a:t>khác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nhau</a:t>
            </a:r>
            <a:endParaRPr sz="24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Quan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hệ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liên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kết</a:t>
            </a:r>
            <a:endParaRPr sz="24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30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Courier New"/>
                <a:cs typeface="Courier New"/>
              </a:rPr>
              <a:t>IF</a:t>
            </a:r>
            <a:r>
              <a:rPr dirty="0" sz="2000" spc="-9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addressAt(x,</a:t>
            </a:r>
            <a:r>
              <a:rPr dirty="0" sz="2000" spc="-9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Hospital)</a:t>
            </a:r>
            <a:r>
              <a:rPr dirty="0" sz="2000" spc="-9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THEN</a:t>
            </a:r>
            <a:r>
              <a:rPr dirty="0" sz="2000" spc="-9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heathIs(x,</a:t>
            </a:r>
            <a:r>
              <a:rPr dirty="0" sz="2000" spc="-85">
                <a:latin typeface="Courier New"/>
                <a:cs typeface="Courier New"/>
              </a:rPr>
              <a:t> </a:t>
            </a:r>
            <a:r>
              <a:rPr dirty="0" sz="2000" spc="-20">
                <a:latin typeface="Courier New"/>
                <a:cs typeface="Courier New"/>
              </a:rPr>
              <a:t>Bad)</a:t>
            </a:r>
            <a:endParaRPr sz="2000">
              <a:latin typeface="Courier New"/>
              <a:cs typeface="Courier New"/>
            </a:endParaRPr>
          </a:p>
          <a:p>
            <a:pPr marL="297815" indent="-285115">
              <a:lnSpc>
                <a:spcPct val="100000"/>
              </a:lnSpc>
              <a:spcBef>
                <a:spcPts val="74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Quan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hệ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nguyên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nhân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(kết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quả)</a:t>
            </a:r>
            <a:endParaRPr sz="2400">
              <a:latin typeface="Arial"/>
              <a:cs typeface="Arial"/>
            </a:endParaRPr>
          </a:p>
          <a:p>
            <a:pPr lvl="1" marL="624840" marR="461645" indent="-285750">
              <a:lnSpc>
                <a:spcPct val="100000"/>
              </a:lnSpc>
              <a:spcBef>
                <a:spcPts val="3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Courier New"/>
                <a:cs typeface="Courier New"/>
              </a:rPr>
              <a:t>IF</a:t>
            </a:r>
            <a:r>
              <a:rPr dirty="0" sz="2000" spc="-10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diseaseType(x,</a:t>
            </a:r>
            <a:r>
              <a:rPr dirty="0" sz="2000" spc="-9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Infection)</a:t>
            </a:r>
            <a:r>
              <a:rPr dirty="0" sz="2000" spc="-9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THEN</a:t>
            </a:r>
            <a:r>
              <a:rPr dirty="0" sz="2000" spc="-90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tempIs(x, High)</a:t>
            </a:r>
            <a:endParaRPr sz="2000">
              <a:latin typeface="Courier New"/>
              <a:cs typeface="Courier New"/>
            </a:endParaRPr>
          </a:p>
          <a:p>
            <a:pPr marL="297815" indent="-285115">
              <a:lnSpc>
                <a:spcPct val="100000"/>
              </a:lnSpc>
              <a:spcBef>
                <a:spcPts val="74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Tình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huống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hành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động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(gợi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ý)</a:t>
            </a:r>
            <a:endParaRPr sz="2400">
              <a:latin typeface="Arial"/>
              <a:cs typeface="Arial"/>
            </a:endParaRPr>
          </a:p>
          <a:p>
            <a:pPr lvl="1" marL="624840" marR="1985645" indent="-285750">
              <a:lnSpc>
                <a:spcPct val="100000"/>
              </a:lnSpc>
              <a:spcBef>
                <a:spcPts val="3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Courier New"/>
                <a:cs typeface="Courier New"/>
              </a:rPr>
              <a:t>IF</a:t>
            </a:r>
            <a:r>
              <a:rPr dirty="0" sz="2000" spc="-10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diseaseType(x,</a:t>
            </a:r>
            <a:r>
              <a:rPr dirty="0" sz="2000" spc="-10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Infection)</a:t>
            </a:r>
            <a:r>
              <a:rPr dirty="0" sz="2000" spc="-105">
                <a:latin typeface="Courier New"/>
                <a:cs typeface="Courier New"/>
              </a:rPr>
              <a:t> </a:t>
            </a:r>
            <a:r>
              <a:rPr dirty="0" sz="2000" spc="-20">
                <a:latin typeface="Courier New"/>
                <a:cs typeface="Courier New"/>
              </a:rPr>
              <a:t>THEN </a:t>
            </a:r>
            <a:r>
              <a:rPr dirty="0" sz="2000">
                <a:latin typeface="Courier New"/>
                <a:cs typeface="Courier New"/>
              </a:rPr>
              <a:t>takeMedicine(x,</a:t>
            </a:r>
            <a:r>
              <a:rPr dirty="0" sz="2000" spc="-180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Antibiotic)</a:t>
            </a:r>
            <a:endParaRPr sz="2000">
              <a:latin typeface="Courier New"/>
              <a:cs typeface="Courier New"/>
            </a:endParaRPr>
          </a:p>
          <a:p>
            <a:pPr marL="297815" indent="-285115">
              <a:lnSpc>
                <a:spcPct val="100000"/>
              </a:lnSpc>
              <a:spcBef>
                <a:spcPts val="74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Quan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hệ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logic</a:t>
            </a:r>
            <a:endParaRPr sz="24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3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Courier New"/>
                <a:cs typeface="Courier New"/>
              </a:rPr>
              <a:t>IF</a:t>
            </a:r>
            <a:r>
              <a:rPr dirty="0" sz="2000" spc="-7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tempGreater(x,</a:t>
            </a:r>
            <a:r>
              <a:rPr dirty="0" sz="2000" spc="-7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37)</a:t>
            </a:r>
            <a:r>
              <a:rPr dirty="0" sz="2000" spc="-7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THEN</a:t>
            </a:r>
            <a:r>
              <a:rPr dirty="0" sz="2000" spc="-70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isFever(x)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0" y="5875020"/>
            <a:ext cx="9144000" cy="982980"/>
            <a:chOff x="0" y="5875020"/>
            <a:chExt cx="9144000" cy="982980"/>
          </a:xfrm>
        </p:grpSpPr>
        <p:sp>
          <p:nvSpPr>
            <p:cNvPr id="9" name="object 9" descr=""/>
            <p:cNvSpPr/>
            <p:nvPr/>
          </p:nvSpPr>
          <p:spPr>
            <a:xfrm>
              <a:off x="0" y="58750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7200" y="6239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Đồ</a:t>
            </a:r>
            <a:r>
              <a:rPr dirty="0" spc="-85"/>
              <a:t> </a:t>
            </a:r>
            <a:r>
              <a:rPr dirty="0"/>
              <a:t>thị</a:t>
            </a:r>
            <a:r>
              <a:rPr dirty="0" spc="-100"/>
              <a:t> </a:t>
            </a:r>
            <a:r>
              <a:rPr dirty="0"/>
              <a:t>AND/OR</a:t>
            </a:r>
            <a:r>
              <a:rPr dirty="0" spc="-85"/>
              <a:t> </a:t>
            </a:r>
            <a:r>
              <a:rPr dirty="0" spc="-25"/>
              <a:t>(1)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1944370"/>
            <a:chOff x="0" y="979169"/>
            <a:chExt cx="9144000" cy="1944370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05028" y="1519427"/>
              <a:ext cx="8120380" cy="1403985"/>
            </a:xfrm>
            <a:custGeom>
              <a:avLst/>
              <a:gdLst/>
              <a:ahLst/>
              <a:cxnLst/>
              <a:rect l="l" t="t" r="r" b="b"/>
              <a:pathLst>
                <a:path w="8120380" h="1403985">
                  <a:moveTo>
                    <a:pt x="8119872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4572" y="438912"/>
                  </a:lnTo>
                  <a:lnTo>
                    <a:pt x="9906" y="438912"/>
                  </a:lnTo>
                  <a:lnTo>
                    <a:pt x="9906" y="9906"/>
                  </a:lnTo>
                  <a:lnTo>
                    <a:pt x="8110728" y="9906"/>
                  </a:lnTo>
                  <a:lnTo>
                    <a:pt x="8110728" y="438912"/>
                  </a:lnTo>
                  <a:lnTo>
                    <a:pt x="8110728" y="1393698"/>
                  </a:lnTo>
                  <a:lnTo>
                    <a:pt x="9906" y="1393698"/>
                  </a:lnTo>
                  <a:lnTo>
                    <a:pt x="9906" y="438924"/>
                  </a:lnTo>
                  <a:lnTo>
                    <a:pt x="0" y="438924"/>
                  </a:lnTo>
                  <a:lnTo>
                    <a:pt x="0" y="1403604"/>
                  </a:lnTo>
                  <a:lnTo>
                    <a:pt x="4572" y="1403604"/>
                  </a:lnTo>
                  <a:lnTo>
                    <a:pt x="9906" y="1403604"/>
                  </a:lnTo>
                  <a:lnTo>
                    <a:pt x="8110728" y="1403604"/>
                  </a:lnTo>
                  <a:lnTo>
                    <a:pt x="8115300" y="1403604"/>
                  </a:lnTo>
                  <a:lnTo>
                    <a:pt x="8119872" y="1403604"/>
                  </a:lnTo>
                  <a:lnTo>
                    <a:pt x="8119872" y="438912"/>
                  </a:lnTo>
                  <a:lnTo>
                    <a:pt x="8119872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687577" y="1396999"/>
            <a:ext cx="7625715" cy="130556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1300"/>
              </a:spcBef>
              <a:buClr>
                <a:srgbClr val="CC9A00"/>
              </a:buClr>
              <a:buSzPct val="63888"/>
              <a:buFont typeface="Wingdings"/>
              <a:buChar char=""/>
              <a:tabLst>
                <a:tab pos="189230" algn="l"/>
              </a:tabLst>
            </a:pP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IF</a:t>
            </a:r>
            <a:r>
              <a:rPr dirty="0" sz="1800" spc="49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(Shape=long)</a:t>
            </a:r>
            <a:r>
              <a:rPr dirty="0" sz="18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D0D0D"/>
                </a:solidFill>
                <a:latin typeface="Arial"/>
                <a:cs typeface="Arial"/>
              </a:rPr>
              <a:t>AND</a:t>
            </a:r>
            <a:r>
              <a:rPr dirty="0" sz="1800" spc="-1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(Color=(green</a:t>
            </a:r>
            <a:r>
              <a:rPr dirty="0" sz="18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D0D0D"/>
                </a:solidFill>
                <a:latin typeface="Arial"/>
                <a:cs typeface="Arial"/>
              </a:rPr>
              <a:t>OR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yellow))</a:t>
            </a:r>
            <a:r>
              <a:rPr dirty="0" sz="1800" spc="49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THEN</a:t>
            </a:r>
            <a:r>
              <a:rPr dirty="0" sz="1800" spc="49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(Fruit=banana)</a:t>
            </a:r>
            <a:endParaRPr sz="18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3888"/>
              <a:buFont typeface="Wingdings"/>
              <a:buChar char=""/>
              <a:tabLst>
                <a:tab pos="189230" algn="l"/>
              </a:tabLst>
            </a:pP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IF</a:t>
            </a:r>
            <a:r>
              <a:rPr dirty="0" sz="1800" spc="48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(Shape=(round</a:t>
            </a:r>
            <a:r>
              <a:rPr dirty="0" sz="18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D0D0D"/>
                </a:solidFill>
                <a:latin typeface="Arial"/>
                <a:cs typeface="Arial"/>
              </a:rPr>
              <a:t>OR</a:t>
            </a:r>
            <a:r>
              <a:rPr dirty="0" sz="1800" spc="-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oblong))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D0D0D"/>
                </a:solidFill>
                <a:latin typeface="Arial"/>
                <a:cs typeface="Arial"/>
              </a:rPr>
              <a:t>AND</a:t>
            </a:r>
            <a:r>
              <a:rPr dirty="0" sz="1800" spc="-2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(Diam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&gt;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4)</a:t>
            </a:r>
            <a:r>
              <a:rPr dirty="0" sz="1800" spc="48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THEN</a:t>
            </a:r>
            <a:r>
              <a:rPr dirty="0" sz="1800" spc="48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(Fruitclass=vine)</a:t>
            </a:r>
            <a:endParaRPr sz="18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3888"/>
              <a:buFont typeface="Wingdings"/>
              <a:buChar char=""/>
              <a:tabLst>
                <a:tab pos="189230" algn="l"/>
                <a:tab pos="5116195" algn="l"/>
              </a:tabLst>
            </a:pP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IF</a:t>
            </a:r>
            <a:r>
              <a:rPr dirty="0" sz="1800" spc="48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(Fruitclass=vine)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D0D0D"/>
                </a:solidFill>
                <a:latin typeface="Arial"/>
                <a:cs typeface="Arial"/>
              </a:rPr>
              <a:t>AND</a:t>
            </a:r>
            <a:r>
              <a:rPr dirty="0" sz="1800" spc="-1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(Color=green)</a:t>
            </a:r>
            <a:r>
              <a:rPr dirty="0" sz="1800" spc="48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0D0D0D"/>
                </a:solidFill>
                <a:latin typeface="Arial"/>
                <a:cs typeface="Arial"/>
              </a:rPr>
              <a:t>THEN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(Fruit=watermelon)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363977" y="3281426"/>
            <a:ext cx="1327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Shape=long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939026" y="3302000"/>
            <a:ext cx="15925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Fruit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=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banana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3764279" y="3391590"/>
            <a:ext cx="3097530" cy="525145"/>
            <a:chOff x="3764279" y="3391590"/>
            <a:chExt cx="3097530" cy="525145"/>
          </a:xfrm>
        </p:grpSpPr>
        <p:sp>
          <p:nvSpPr>
            <p:cNvPr id="11" name="object 11" descr=""/>
            <p:cNvSpPr/>
            <p:nvPr/>
          </p:nvSpPr>
          <p:spPr>
            <a:xfrm>
              <a:off x="3764280" y="3464051"/>
              <a:ext cx="3097530" cy="452755"/>
            </a:xfrm>
            <a:custGeom>
              <a:avLst/>
              <a:gdLst/>
              <a:ahLst/>
              <a:cxnLst/>
              <a:rect l="l" t="t" r="r" b="b"/>
              <a:pathLst>
                <a:path w="3097529" h="452754">
                  <a:moveTo>
                    <a:pt x="262750" y="452628"/>
                  </a:moveTo>
                  <a:lnTo>
                    <a:pt x="78486" y="360426"/>
                  </a:lnTo>
                  <a:lnTo>
                    <a:pt x="67056" y="383298"/>
                  </a:lnTo>
                  <a:lnTo>
                    <a:pt x="205625" y="452628"/>
                  </a:lnTo>
                  <a:lnTo>
                    <a:pt x="262750" y="452628"/>
                  </a:lnTo>
                  <a:close/>
                </a:path>
                <a:path w="3097529" h="452754">
                  <a:moveTo>
                    <a:pt x="3097530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975076" y="25908"/>
                  </a:lnTo>
                  <a:lnTo>
                    <a:pt x="2227326" y="433578"/>
                  </a:lnTo>
                  <a:lnTo>
                    <a:pt x="2195538" y="452628"/>
                  </a:lnTo>
                  <a:lnTo>
                    <a:pt x="2204707" y="452628"/>
                  </a:lnTo>
                  <a:lnTo>
                    <a:pt x="2237829" y="452628"/>
                  </a:lnTo>
                  <a:lnTo>
                    <a:pt x="2238489" y="452628"/>
                  </a:lnTo>
                  <a:lnTo>
                    <a:pt x="2240457" y="452628"/>
                  </a:lnTo>
                  <a:lnTo>
                    <a:pt x="2245106" y="452628"/>
                  </a:lnTo>
                  <a:lnTo>
                    <a:pt x="3029191" y="25908"/>
                  </a:lnTo>
                  <a:lnTo>
                    <a:pt x="3097530" y="25908"/>
                  </a:lnTo>
                  <a:lnTo>
                    <a:pt x="30975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4075" y="3391590"/>
              <a:ext cx="152400" cy="151542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8453" y="3829788"/>
              <a:ext cx="152400" cy="86891"/>
            </a:xfrm>
            <a:prstGeom prst="rect">
              <a:avLst/>
            </a:prstGeom>
          </p:spPr>
        </p:pic>
      </p:grpSp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7408" y="3645593"/>
            <a:ext cx="151637" cy="151491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840739" y="3532123"/>
            <a:ext cx="2939415" cy="509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905"/>
              </a:lnSpc>
              <a:spcBef>
                <a:spcPts val="100"/>
              </a:spcBef>
            </a:pPr>
            <a:r>
              <a:rPr dirty="0" sz="1800" spc="-25"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1459230">
              <a:lnSpc>
                <a:spcPts val="1905"/>
              </a:lnSpc>
            </a:pPr>
            <a:r>
              <a:rPr dirty="0" sz="1800" spc="-10" b="1">
                <a:latin typeface="Arial"/>
                <a:cs typeface="Arial"/>
              </a:rPr>
              <a:t>Shape=round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0" y="39166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6146546" y="4437379"/>
            <a:ext cx="18211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Fruitclass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=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spc="-20" b="1">
                <a:latin typeface="Arial"/>
                <a:cs typeface="Arial"/>
              </a:rPr>
              <a:t>vine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0" y="3916679"/>
            <a:ext cx="9144000" cy="1958339"/>
            <a:chOff x="0" y="3916679"/>
            <a:chExt cx="9144000" cy="1958339"/>
          </a:xfrm>
        </p:grpSpPr>
        <p:sp>
          <p:nvSpPr>
            <p:cNvPr id="19" name="object 19" descr=""/>
            <p:cNvSpPr/>
            <p:nvPr/>
          </p:nvSpPr>
          <p:spPr>
            <a:xfrm>
              <a:off x="3547872" y="3916679"/>
              <a:ext cx="2796540" cy="979169"/>
            </a:xfrm>
            <a:custGeom>
              <a:avLst/>
              <a:gdLst/>
              <a:ahLst/>
              <a:cxnLst/>
              <a:rect l="l" t="t" r="r" b="b"/>
              <a:pathLst>
                <a:path w="2796540" h="979170">
                  <a:moveTo>
                    <a:pt x="1226058" y="411480"/>
                  </a:moveTo>
                  <a:lnTo>
                    <a:pt x="361188" y="411480"/>
                  </a:lnTo>
                  <a:lnTo>
                    <a:pt x="361188" y="436638"/>
                  </a:lnTo>
                  <a:lnTo>
                    <a:pt x="1226058" y="436638"/>
                  </a:lnTo>
                  <a:lnTo>
                    <a:pt x="1226058" y="411480"/>
                  </a:lnTo>
                  <a:close/>
                </a:path>
                <a:path w="2796540" h="979170">
                  <a:moveTo>
                    <a:pt x="1303020" y="412242"/>
                  </a:moveTo>
                  <a:lnTo>
                    <a:pt x="479158" y="0"/>
                  </a:lnTo>
                  <a:lnTo>
                    <a:pt x="422033" y="0"/>
                  </a:lnTo>
                  <a:lnTo>
                    <a:pt x="1291590" y="435114"/>
                  </a:lnTo>
                  <a:lnTo>
                    <a:pt x="1303020" y="412242"/>
                  </a:lnTo>
                  <a:close/>
                </a:path>
                <a:path w="2796540" h="979170">
                  <a:moveTo>
                    <a:pt x="2458212" y="1524"/>
                  </a:moveTo>
                  <a:lnTo>
                    <a:pt x="2456865" y="0"/>
                  </a:lnTo>
                  <a:lnTo>
                    <a:pt x="2454897" y="0"/>
                  </a:lnTo>
                  <a:lnTo>
                    <a:pt x="2421115" y="0"/>
                  </a:lnTo>
                  <a:lnTo>
                    <a:pt x="2411946" y="0"/>
                  </a:lnTo>
                  <a:lnTo>
                    <a:pt x="2328316" y="50139"/>
                  </a:lnTo>
                  <a:lnTo>
                    <a:pt x="2328316" y="79997"/>
                  </a:lnTo>
                  <a:lnTo>
                    <a:pt x="1767281" y="563651"/>
                  </a:lnTo>
                  <a:lnTo>
                    <a:pt x="1745526" y="555282"/>
                  </a:lnTo>
                  <a:lnTo>
                    <a:pt x="1745526" y="582422"/>
                  </a:lnTo>
                  <a:lnTo>
                    <a:pt x="1496898" y="796759"/>
                  </a:lnTo>
                  <a:lnTo>
                    <a:pt x="1112901" y="808558"/>
                  </a:lnTo>
                  <a:lnTo>
                    <a:pt x="1590001" y="522566"/>
                  </a:lnTo>
                  <a:lnTo>
                    <a:pt x="1745526" y="582422"/>
                  </a:lnTo>
                  <a:lnTo>
                    <a:pt x="1745526" y="555282"/>
                  </a:lnTo>
                  <a:lnTo>
                    <a:pt x="1617573" y="506044"/>
                  </a:lnTo>
                  <a:lnTo>
                    <a:pt x="2328316" y="79997"/>
                  </a:lnTo>
                  <a:lnTo>
                    <a:pt x="2328316" y="50139"/>
                  </a:lnTo>
                  <a:lnTo>
                    <a:pt x="1587233" y="494360"/>
                  </a:lnTo>
                  <a:lnTo>
                    <a:pt x="1373886" y="412242"/>
                  </a:lnTo>
                  <a:lnTo>
                    <a:pt x="1364742" y="435864"/>
                  </a:lnTo>
                  <a:lnTo>
                    <a:pt x="1559661" y="510895"/>
                  </a:lnTo>
                  <a:lnTo>
                    <a:pt x="1060386" y="810183"/>
                  </a:lnTo>
                  <a:lnTo>
                    <a:pt x="0" y="842772"/>
                  </a:lnTo>
                  <a:lnTo>
                    <a:pt x="762" y="868680"/>
                  </a:lnTo>
                  <a:lnTo>
                    <a:pt x="1015377" y="837158"/>
                  </a:lnTo>
                  <a:lnTo>
                    <a:pt x="778459" y="979170"/>
                  </a:lnTo>
                  <a:lnTo>
                    <a:pt x="828281" y="979170"/>
                  </a:lnTo>
                  <a:lnTo>
                    <a:pt x="1067917" y="835520"/>
                  </a:lnTo>
                  <a:lnTo>
                    <a:pt x="1466291" y="823150"/>
                  </a:lnTo>
                  <a:lnTo>
                    <a:pt x="1285303" y="979170"/>
                  </a:lnTo>
                  <a:lnTo>
                    <a:pt x="1324165" y="979170"/>
                  </a:lnTo>
                  <a:lnTo>
                    <a:pt x="1506601" y="821893"/>
                  </a:lnTo>
                  <a:lnTo>
                    <a:pt x="2305812" y="797052"/>
                  </a:lnTo>
                  <a:lnTo>
                    <a:pt x="2305456" y="785393"/>
                  </a:lnTo>
                  <a:lnTo>
                    <a:pt x="2310384" y="772668"/>
                  </a:lnTo>
                  <a:lnTo>
                    <a:pt x="2242845" y="746683"/>
                  </a:lnTo>
                  <a:lnTo>
                    <a:pt x="2242845" y="773823"/>
                  </a:lnTo>
                  <a:lnTo>
                    <a:pt x="1537195" y="795515"/>
                  </a:lnTo>
                  <a:lnTo>
                    <a:pt x="1772386" y="592759"/>
                  </a:lnTo>
                  <a:lnTo>
                    <a:pt x="2242845" y="773823"/>
                  </a:lnTo>
                  <a:lnTo>
                    <a:pt x="2242845" y="746683"/>
                  </a:lnTo>
                  <a:lnTo>
                    <a:pt x="1794154" y="574001"/>
                  </a:lnTo>
                  <a:lnTo>
                    <a:pt x="2455875" y="3530"/>
                  </a:lnTo>
                  <a:lnTo>
                    <a:pt x="2456688" y="3048"/>
                  </a:lnTo>
                  <a:lnTo>
                    <a:pt x="2456599" y="2921"/>
                  </a:lnTo>
                  <a:lnTo>
                    <a:pt x="2458212" y="1524"/>
                  </a:lnTo>
                  <a:close/>
                </a:path>
                <a:path w="2796540" h="979170">
                  <a:moveTo>
                    <a:pt x="2796133" y="979170"/>
                  </a:moveTo>
                  <a:lnTo>
                    <a:pt x="2382774" y="772668"/>
                  </a:lnTo>
                  <a:lnTo>
                    <a:pt x="2371344" y="795528"/>
                  </a:lnTo>
                  <a:lnTo>
                    <a:pt x="2738945" y="979170"/>
                  </a:lnTo>
                  <a:lnTo>
                    <a:pt x="2796133" y="979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40729" y="4615581"/>
              <a:ext cx="151637" cy="151392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67834" y="4266352"/>
              <a:ext cx="151637" cy="151436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20340" y="3916679"/>
              <a:ext cx="147460" cy="64518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3504" y="4261532"/>
              <a:ext cx="152400" cy="151476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0" y="489584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840739" y="4141723"/>
            <a:ext cx="368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287777" y="4204207"/>
            <a:ext cx="1606550" cy="16852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Shape=oblong</a:t>
            </a:r>
            <a:endParaRPr sz="1800">
              <a:latin typeface="Arial"/>
              <a:cs typeface="Arial"/>
            </a:endParaRPr>
          </a:p>
          <a:p>
            <a:pPr marL="165100" marR="5080">
              <a:lnSpc>
                <a:spcPct val="168300"/>
              </a:lnSpc>
            </a:pPr>
            <a:r>
              <a:rPr dirty="0" sz="1800" b="1">
                <a:latin typeface="Arial"/>
                <a:cs typeface="Arial"/>
              </a:rPr>
              <a:t>Diam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&gt;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spc="-50" b="1">
                <a:latin typeface="Arial"/>
                <a:cs typeface="Arial"/>
              </a:rPr>
              <a:t>4 </a:t>
            </a:r>
            <a:r>
              <a:rPr dirty="0" sz="1800" spc="-10" b="1">
                <a:latin typeface="Arial"/>
                <a:cs typeface="Arial"/>
              </a:rPr>
              <a:t>Color=green Color=yellow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707385" y="5229867"/>
            <a:ext cx="2063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Fruit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=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watermelon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3830573" y="4895850"/>
            <a:ext cx="3099435" cy="822960"/>
            <a:chOff x="3830573" y="4895850"/>
            <a:chExt cx="3099435" cy="822960"/>
          </a:xfrm>
        </p:grpSpPr>
        <p:sp>
          <p:nvSpPr>
            <p:cNvPr id="29" name="object 29" descr=""/>
            <p:cNvSpPr/>
            <p:nvPr/>
          </p:nvSpPr>
          <p:spPr>
            <a:xfrm>
              <a:off x="3830574" y="4895849"/>
              <a:ext cx="2965450" cy="822960"/>
            </a:xfrm>
            <a:custGeom>
              <a:avLst/>
              <a:gdLst/>
              <a:ahLst/>
              <a:cxnLst/>
              <a:rect l="l" t="t" r="r" b="b"/>
              <a:pathLst>
                <a:path w="2965450" h="822960">
                  <a:moveTo>
                    <a:pt x="545579" y="0"/>
                  </a:moveTo>
                  <a:lnTo>
                    <a:pt x="495757" y="0"/>
                  </a:lnTo>
                  <a:lnTo>
                    <a:pt x="0" y="297180"/>
                  </a:lnTo>
                  <a:lnTo>
                    <a:pt x="12954" y="319278"/>
                  </a:lnTo>
                  <a:lnTo>
                    <a:pt x="545579" y="0"/>
                  </a:lnTo>
                  <a:close/>
                </a:path>
                <a:path w="2965450" h="822960">
                  <a:moveTo>
                    <a:pt x="2959608" y="320802"/>
                  </a:moveTo>
                  <a:lnTo>
                    <a:pt x="2958846" y="295656"/>
                  </a:lnTo>
                  <a:lnTo>
                    <a:pt x="631634" y="353314"/>
                  </a:lnTo>
                  <a:lnTo>
                    <a:pt x="1041463" y="0"/>
                  </a:lnTo>
                  <a:lnTo>
                    <a:pt x="1002601" y="0"/>
                  </a:lnTo>
                  <a:lnTo>
                    <a:pt x="591616" y="354304"/>
                  </a:lnTo>
                  <a:lnTo>
                    <a:pt x="6096" y="368808"/>
                  </a:lnTo>
                  <a:lnTo>
                    <a:pt x="6858" y="393954"/>
                  </a:lnTo>
                  <a:lnTo>
                    <a:pt x="561568" y="380212"/>
                  </a:lnTo>
                  <a:lnTo>
                    <a:pt x="70104" y="803910"/>
                  </a:lnTo>
                  <a:lnTo>
                    <a:pt x="86868" y="822960"/>
                  </a:lnTo>
                  <a:lnTo>
                    <a:pt x="601573" y="379222"/>
                  </a:lnTo>
                  <a:lnTo>
                    <a:pt x="2959608" y="320802"/>
                  </a:lnTo>
                  <a:close/>
                </a:path>
                <a:path w="2965450" h="822960">
                  <a:moveTo>
                    <a:pt x="2964942" y="225552"/>
                  </a:moveTo>
                  <a:lnTo>
                    <a:pt x="2513431" y="0"/>
                  </a:lnTo>
                  <a:lnTo>
                    <a:pt x="2456243" y="0"/>
                  </a:lnTo>
                  <a:lnTo>
                    <a:pt x="2953512" y="248412"/>
                  </a:lnTo>
                  <a:lnTo>
                    <a:pt x="2964942" y="2255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77227" y="5120368"/>
              <a:ext cx="152400" cy="151629"/>
            </a:xfrm>
            <a:prstGeom prst="rect">
              <a:avLst/>
            </a:prstGeom>
          </p:spPr>
        </p:pic>
      </p:grpSp>
      <p:sp>
        <p:nvSpPr>
          <p:cNvPr id="31" name="object 31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33" name="object 3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Đồ</a:t>
            </a:r>
            <a:r>
              <a:rPr dirty="0" spc="-85"/>
              <a:t> </a:t>
            </a:r>
            <a:r>
              <a:rPr dirty="0"/>
              <a:t>thị</a:t>
            </a:r>
            <a:r>
              <a:rPr dirty="0" spc="-100"/>
              <a:t> </a:t>
            </a:r>
            <a:r>
              <a:rPr dirty="0"/>
              <a:t>AND/OR</a:t>
            </a:r>
            <a:r>
              <a:rPr dirty="0" spc="-85"/>
              <a:t> </a:t>
            </a:r>
            <a:r>
              <a:rPr dirty="0" spc="-25"/>
              <a:t>(2)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2937510"/>
            <a:chOff x="0" y="979169"/>
            <a:chExt cx="9144000" cy="2937510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1958339"/>
              <a:ext cx="9144000" cy="1958339"/>
            </a:xfrm>
            <a:custGeom>
              <a:avLst/>
              <a:gdLst/>
              <a:ahLst/>
              <a:cxnLst/>
              <a:rect l="l" t="t" r="r" b="b"/>
              <a:pathLst>
                <a:path w="9144000" h="1958339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9144000" y="195834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535940" y="1320038"/>
            <a:ext cx="7665720" cy="3699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8450" algn="l"/>
                <a:tab pos="1059180" algn="l"/>
                <a:tab pos="3389629" algn="l"/>
              </a:tabLst>
            </a:pP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Luật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400" i="1">
                <a:solidFill>
                  <a:srgbClr val="0D0D0D"/>
                </a:solidFill>
                <a:latin typeface="Arial"/>
                <a:cs typeface="Arial"/>
              </a:rPr>
              <a:t>IF</a:t>
            </a:r>
            <a:r>
              <a:rPr dirty="0" sz="2400" spc="-5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10" i="1">
                <a:solidFill>
                  <a:srgbClr val="0D0D0D"/>
                </a:solidFill>
                <a:latin typeface="Arial"/>
                <a:cs typeface="Arial"/>
              </a:rPr>
              <a:t>(Shape=long)</a:t>
            </a:r>
            <a:r>
              <a:rPr dirty="0" sz="2400" spc="-2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0D0D0D"/>
                </a:solidFill>
                <a:latin typeface="Arial"/>
                <a:cs typeface="Arial"/>
              </a:rPr>
              <a:t>AND</a:t>
            </a:r>
            <a:r>
              <a:rPr dirty="0" sz="2400" spc="-40" b="1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10" i="1">
                <a:solidFill>
                  <a:srgbClr val="0D0D0D"/>
                </a:solidFill>
                <a:latin typeface="Arial"/>
                <a:cs typeface="Arial"/>
              </a:rPr>
              <a:t>(Color=(green</a:t>
            </a:r>
            <a:r>
              <a:rPr dirty="0" sz="2400" spc="-2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0D0D0D"/>
                </a:solidFill>
                <a:latin typeface="Arial"/>
                <a:cs typeface="Arial"/>
              </a:rPr>
              <a:t>OR</a:t>
            </a:r>
            <a:r>
              <a:rPr dirty="0" sz="2400" spc="-55" b="1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10" i="1">
                <a:solidFill>
                  <a:srgbClr val="0D0D0D"/>
                </a:solidFill>
                <a:latin typeface="Arial"/>
                <a:cs typeface="Arial"/>
              </a:rPr>
              <a:t>yellow))</a:t>
            </a:r>
            <a:r>
              <a:rPr dirty="0" sz="2400" spc="-1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D0D0D"/>
                </a:solidFill>
                <a:latin typeface="Arial"/>
                <a:cs typeface="Arial"/>
              </a:rPr>
              <a:t>THEN</a:t>
            </a:r>
            <a:r>
              <a:rPr dirty="0" sz="2400" spc="-9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10" i="1">
                <a:solidFill>
                  <a:srgbClr val="0D0D0D"/>
                </a:solidFill>
                <a:latin typeface="Arial"/>
                <a:cs typeface="Arial"/>
              </a:rPr>
              <a:t>(Fruit=banana)</a:t>
            </a:r>
            <a:r>
              <a:rPr dirty="0" sz="2400" i="1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được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tạo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nên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bởi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Arial"/>
                <a:cs typeface="Arial"/>
              </a:rPr>
              <a:t>luật:</a:t>
            </a:r>
            <a:endParaRPr sz="24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12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IF</a:t>
            </a:r>
            <a:r>
              <a:rPr dirty="0" sz="2000" spc="-6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(Shape=long)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D0D0D"/>
                </a:solidFill>
                <a:latin typeface="Arial"/>
                <a:cs typeface="Arial"/>
              </a:rPr>
              <a:t>AND</a:t>
            </a:r>
            <a:r>
              <a:rPr dirty="0" sz="2000" spc="-4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(Color=green)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THEN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(Fruit=banana)</a:t>
            </a:r>
            <a:endParaRPr sz="20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12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IF</a:t>
            </a:r>
            <a:r>
              <a:rPr dirty="0" sz="2000" spc="-9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(Shape=long)</a:t>
            </a:r>
            <a:r>
              <a:rPr dirty="0" sz="20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AND</a:t>
            </a:r>
            <a:r>
              <a:rPr dirty="0" sz="2000" spc="-6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(Color=yellow)</a:t>
            </a:r>
            <a:r>
              <a:rPr dirty="0" sz="2000" spc="-6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THEN</a:t>
            </a:r>
            <a:r>
              <a:rPr dirty="0" sz="2000" spc="-6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(Fruit=banana)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690"/>
              </a:spcBef>
              <a:buClr>
                <a:srgbClr val="3B822F"/>
              </a:buClr>
              <a:buFont typeface="Wingdings"/>
              <a:buChar char=""/>
            </a:pPr>
            <a:endParaRPr sz="2000">
              <a:latin typeface="Arial"/>
              <a:cs typeface="Arial"/>
            </a:endParaRPr>
          </a:p>
          <a:p>
            <a:pPr marL="298450" marR="191770" indent="-285750">
              <a:lnSpc>
                <a:spcPct val="100000"/>
              </a:lnSpc>
              <a:buClr>
                <a:srgbClr val="CC9A00"/>
              </a:buClr>
              <a:buSzPct val="64583"/>
              <a:buFont typeface="Wingdings"/>
              <a:buChar char=""/>
              <a:tabLst>
                <a:tab pos="298450" algn="l"/>
                <a:tab pos="1059180" algn="l"/>
                <a:tab pos="1296035" algn="l"/>
                <a:tab pos="3710304" algn="l"/>
              </a:tabLst>
            </a:pP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Luật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400" i="1">
                <a:solidFill>
                  <a:srgbClr val="0D0D0D"/>
                </a:solidFill>
                <a:latin typeface="Arial"/>
                <a:cs typeface="Arial"/>
              </a:rPr>
              <a:t>IF</a:t>
            </a:r>
            <a:r>
              <a:rPr dirty="0" sz="2400" spc="-6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10" i="1">
                <a:solidFill>
                  <a:srgbClr val="0D0D0D"/>
                </a:solidFill>
                <a:latin typeface="Arial"/>
                <a:cs typeface="Arial"/>
              </a:rPr>
              <a:t>(Shape=(round</a:t>
            </a:r>
            <a:r>
              <a:rPr dirty="0" sz="2400" spc="-2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0D0D0D"/>
                </a:solidFill>
                <a:latin typeface="Arial"/>
                <a:cs typeface="Arial"/>
              </a:rPr>
              <a:t>OR</a:t>
            </a:r>
            <a:r>
              <a:rPr dirty="0" sz="2400" spc="-50" b="1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D0D0D"/>
                </a:solidFill>
                <a:latin typeface="Arial"/>
                <a:cs typeface="Arial"/>
              </a:rPr>
              <a:t>oblong))</a:t>
            </a:r>
            <a:r>
              <a:rPr dirty="0" sz="2400" spc="-4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0D0D0D"/>
                </a:solidFill>
                <a:latin typeface="Arial"/>
                <a:cs typeface="Arial"/>
              </a:rPr>
              <a:t>AND</a:t>
            </a:r>
            <a:r>
              <a:rPr dirty="0" sz="2400" spc="-45" b="1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D0D0D"/>
                </a:solidFill>
                <a:latin typeface="Arial"/>
                <a:cs typeface="Arial"/>
              </a:rPr>
              <a:t>(Diam</a:t>
            </a:r>
            <a:r>
              <a:rPr dirty="0" sz="2400" spc="-4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D0D0D"/>
                </a:solidFill>
                <a:latin typeface="Arial"/>
                <a:cs typeface="Arial"/>
              </a:rPr>
              <a:t>&gt;</a:t>
            </a:r>
            <a:r>
              <a:rPr dirty="0" sz="2400" spc="-6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5" i="1">
                <a:solidFill>
                  <a:srgbClr val="0D0D0D"/>
                </a:solidFill>
                <a:latin typeface="Arial"/>
                <a:cs typeface="Arial"/>
              </a:rPr>
              <a:t>4)</a:t>
            </a:r>
            <a:r>
              <a:rPr dirty="0" sz="2400" spc="-2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0" i="1">
                <a:solidFill>
                  <a:srgbClr val="0D0D0D"/>
                </a:solidFill>
                <a:latin typeface="Arial"/>
                <a:cs typeface="Arial"/>
              </a:rPr>
              <a:t>THEN</a:t>
            </a:r>
            <a:r>
              <a:rPr dirty="0" sz="2400" i="1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400" spc="-10" i="1">
                <a:solidFill>
                  <a:srgbClr val="0D0D0D"/>
                </a:solidFill>
                <a:latin typeface="Arial"/>
                <a:cs typeface="Arial"/>
              </a:rPr>
              <a:t>(Fruitclass=vine)</a:t>
            </a:r>
            <a:r>
              <a:rPr dirty="0" sz="2400" i="1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được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tạo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nên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bởi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Arial"/>
                <a:cs typeface="Arial"/>
              </a:rPr>
              <a:t>luật:</a:t>
            </a:r>
            <a:endParaRPr sz="24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12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IF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(Shape=round)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AND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(Diam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&gt;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4)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(Fruitclass=vine)</a:t>
            </a:r>
            <a:endParaRPr sz="20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12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IF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(Shape=oblong)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AND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(Diam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&gt;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4)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THEN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(Fruitclass=vine)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Các</a:t>
            </a:r>
            <a:r>
              <a:rPr dirty="0" spc="-50"/>
              <a:t> </a:t>
            </a:r>
            <a:r>
              <a:rPr dirty="0"/>
              <a:t>vấn</a:t>
            </a:r>
            <a:r>
              <a:rPr dirty="0" spc="-40"/>
              <a:t> </a:t>
            </a:r>
            <a:r>
              <a:rPr dirty="0"/>
              <a:t>đề</a:t>
            </a:r>
            <a:r>
              <a:rPr dirty="0" spc="-55"/>
              <a:t> </a:t>
            </a:r>
            <a:r>
              <a:rPr dirty="0"/>
              <a:t>với</a:t>
            </a:r>
            <a:r>
              <a:rPr dirty="0" spc="-50"/>
              <a:t> </a:t>
            </a:r>
            <a:r>
              <a:rPr dirty="0"/>
              <a:t>biểu</a:t>
            </a:r>
            <a:r>
              <a:rPr dirty="0" spc="-55"/>
              <a:t> </a:t>
            </a:r>
            <a:r>
              <a:rPr dirty="0"/>
              <a:t>diễn</a:t>
            </a:r>
            <a:r>
              <a:rPr dirty="0" spc="-50"/>
              <a:t> </a:t>
            </a:r>
            <a:r>
              <a:rPr dirty="0" spc="-20"/>
              <a:t>luật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2937510"/>
            <a:chOff x="0" y="979169"/>
            <a:chExt cx="9144000" cy="2937510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1958339"/>
              <a:ext cx="9144000" cy="1958339"/>
            </a:xfrm>
            <a:custGeom>
              <a:avLst/>
              <a:gdLst/>
              <a:ahLst/>
              <a:cxnLst/>
              <a:rect l="l" t="t" r="r" b="b"/>
              <a:pathLst>
                <a:path w="9144000" h="1958339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9144000" y="195834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497840" y="1244981"/>
            <a:ext cx="7993380" cy="4872355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335915" indent="-285750">
              <a:lnSpc>
                <a:spcPct val="100000"/>
              </a:lnSpc>
              <a:spcBef>
                <a:spcPts val="69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35915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luật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chứa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vòng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lặp</a:t>
            </a:r>
            <a:endParaRPr sz="2400">
              <a:latin typeface="Arial"/>
              <a:cs typeface="Arial"/>
            </a:endParaRPr>
          </a:p>
          <a:p>
            <a:pPr lvl="1" marL="662940" indent="-285750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62940" algn="l"/>
              </a:tabLst>
            </a:pPr>
            <a:r>
              <a:rPr dirty="0" sz="2000">
                <a:latin typeface="Arial"/>
                <a:cs typeface="Arial"/>
              </a:rPr>
              <a:t>IF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THEN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lvl="1" marL="662940" indent="-285750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62940" algn="l"/>
                <a:tab pos="2425065" algn="l"/>
                <a:tab pos="4117975" algn="l"/>
              </a:tabLst>
            </a:pPr>
            <a:r>
              <a:rPr dirty="0" sz="2000">
                <a:latin typeface="Arial"/>
                <a:cs typeface="Arial"/>
              </a:rPr>
              <a:t>{IF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35">
                <a:latin typeface="Arial"/>
                <a:cs typeface="Arial"/>
              </a:rPr>
              <a:t>B,</a:t>
            </a:r>
            <a:r>
              <a:rPr dirty="0" sz="2000">
                <a:latin typeface="Arial"/>
                <a:cs typeface="Arial"/>
              </a:rPr>
              <a:t>	IF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35">
                <a:latin typeface="Arial"/>
                <a:cs typeface="Arial"/>
              </a:rPr>
              <a:t>C,</a:t>
            </a:r>
            <a:r>
              <a:rPr dirty="0" sz="2000">
                <a:latin typeface="Arial"/>
                <a:cs typeface="Arial"/>
              </a:rPr>
              <a:t>	IF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THEN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A}</a:t>
            </a:r>
            <a:endParaRPr sz="2000">
              <a:latin typeface="Arial"/>
              <a:cs typeface="Arial"/>
            </a:endParaRPr>
          </a:p>
          <a:p>
            <a:pPr marL="335915" indent="-285750">
              <a:lnSpc>
                <a:spcPct val="100000"/>
              </a:lnSpc>
              <a:spcBef>
                <a:spcPts val="119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35915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luật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chứa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mâu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thuẫn</a:t>
            </a:r>
            <a:endParaRPr sz="2400">
              <a:latin typeface="Arial"/>
              <a:cs typeface="Arial"/>
            </a:endParaRPr>
          </a:p>
          <a:p>
            <a:pPr lvl="1" marL="662940" indent="-285750">
              <a:lnSpc>
                <a:spcPct val="100000"/>
              </a:lnSpc>
              <a:spcBef>
                <a:spcPts val="49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62940" algn="l"/>
                <a:tab pos="2425065" algn="l"/>
                <a:tab pos="4117975" algn="l"/>
              </a:tabLst>
            </a:pPr>
            <a:r>
              <a:rPr dirty="0" sz="2000">
                <a:latin typeface="Arial"/>
                <a:cs typeface="Arial"/>
              </a:rPr>
              <a:t>{IF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35">
                <a:latin typeface="Arial"/>
                <a:cs typeface="Arial"/>
              </a:rPr>
              <a:t>B,</a:t>
            </a:r>
            <a:r>
              <a:rPr dirty="0" sz="2000">
                <a:latin typeface="Arial"/>
                <a:cs typeface="Arial"/>
              </a:rPr>
              <a:t>	IF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35">
                <a:latin typeface="Arial"/>
                <a:cs typeface="Arial"/>
              </a:rPr>
              <a:t>C,</a:t>
            </a:r>
            <a:r>
              <a:rPr dirty="0" sz="2000">
                <a:latin typeface="Arial"/>
                <a:cs typeface="Arial"/>
              </a:rPr>
              <a:t>	IF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THEN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25">
                <a:latin typeface="Symbol"/>
                <a:cs typeface="Symbol"/>
              </a:rPr>
              <a:t></a:t>
            </a:r>
            <a:r>
              <a:rPr dirty="0" sz="2000" spc="-25">
                <a:latin typeface="Arial"/>
                <a:cs typeface="Arial"/>
              </a:rPr>
              <a:t>C}</a:t>
            </a:r>
            <a:endParaRPr sz="2000">
              <a:latin typeface="Arial"/>
              <a:cs typeface="Arial"/>
            </a:endParaRPr>
          </a:p>
          <a:p>
            <a:pPr marL="335915" indent="-285750">
              <a:lnSpc>
                <a:spcPct val="100000"/>
              </a:lnSpc>
              <a:spcBef>
                <a:spcPts val="118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35915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kết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luận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không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thể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suy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ra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(từ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luật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hiện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có)</a:t>
            </a:r>
            <a:endParaRPr sz="2400">
              <a:latin typeface="Arial"/>
              <a:cs typeface="Arial"/>
            </a:endParaRPr>
          </a:p>
          <a:p>
            <a:pPr marL="335915" indent="-28511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35915" algn="l"/>
              </a:tabLst>
            </a:pPr>
            <a:r>
              <a:rPr dirty="0" sz="2400">
                <a:latin typeface="Arial"/>
                <a:cs typeface="Arial"/>
              </a:rPr>
              <a:t>Khó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khăn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việc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thay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đổi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(cập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nhật)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cơ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sở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tri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thức</a:t>
            </a:r>
            <a:endParaRPr sz="2400">
              <a:latin typeface="Arial"/>
              <a:cs typeface="Arial"/>
            </a:endParaRPr>
          </a:p>
          <a:p>
            <a:pPr lvl="1" marL="662940" marR="434340" indent="-285750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62940" algn="l"/>
                <a:tab pos="2784475" algn="l"/>
                <a:tab pos="4733290" algn="l"/>
                <a:tab pos="6992620" algn="l"/>
              </a:tabLst>
            </a:pPr>
            <a:r>
              <a:rPr dirty="0" sz="2000">
                <a:latin typeface="Arial"/>
                <a:cs typeface="Arial"/>
              </a:rPr>
              <a:t>Cơ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sở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thức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cũ:</a:t>
            </a:r>
            <a:r>
              <a:rPr dirty="0" sz="2000">
                <a:latin typeface="Arial"/>
                <a:cs typeface="Arial"/>
              </a:rPr>
              <a:t>	{IF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baseline="-21367" sz="1950">
                <a:latin typeface="Arial"/>
                <a:cs typeface="Arial"/>
              </a:rPr>
              <a:t>1</a:t>
            </a:r>
            <a:r>
              <a:rPr dirty="0" baseline="-21367" sz="1950" spc="247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THEN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B</a:t>
            </a:r>
            <a:r>
              <a:rPr dirty="0" baseline="-21367" sz="1950" spc="-37">
                <a:latin typeface="Arial"/>
                <a:cs typeface="Arial"/>
              </a:rPr>
              <a:t>1</a:t>
            </a:r>
            <a:r>
              <a:rPr dirty="0" sz="2000" spc="-25">
                <a:latin typeface="Arial"/>
                <a:cs typeface="Arial"/>
              </a:rPr>
              <a:t>,</a:t>
            </a:r>
            <a:r>
              <a:rPr dirty="0" sz="2000">
                <a:latin typeface="Arial"/>
                <a:cs typeface="Arial"/>
              </a:rPr>
              <a:t>	IF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baseline="-21367" sz="1950">
                <a:latin typeface="Arial"/>
                <a:cs typeface="Arial"/>
              </a:rPr>
              <a:t>2</a:t>
            </a:r>
            <a:r>
              <a:rPr dirty="0" baseline="-21367" sz="1950" spc="25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THEN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</a:t>
            </a:r>
            <a:r>
              <a:rPr dirty="0" baseline="-21367" sz="1950">
                <a:latin typeface="Arial"/>
                <a:cs typeface="Arial"/>
              </a:rPr>
              <a:t>2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…,</a:t>
            </a:r>
            <a:r>
              <a:rPr dirty="0" sz="2000">
                <a:latin typeface="Arial"/>
                <a:cs typeface="Arial"/>
              </a:rPr>
              <a:t>	IF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A</a:t>
            </a:r>
            <a:r>
              <a:rPr dirty="0" baseline="-21367" sz="1950" spc="-37">
                <a:latin typeface="Arial"/>
                <a:cs typeface="Arial"/>
              </a:rPr>
              <a:t>n </a:t>
            </a:r>
            <a:r>
              <a:rPr dirty="0" sz="2000">
                <a:latin typeface="Arial"/>
                <a:cs typeface="Arial"/>
              </a:rPr>
              <a:t>THEN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B</a:t>
            </a:r>
            <a:r>
              <a:rPr dirty="0" baseline="-21367" sz="1950" spc="-37">
                <a:latin typeface="Arial"/>
                <a:cs typeface="Arial"/>
              </a:rPr>
              <a:t>n</a:t>
            </a:r>
            <a:r>
              <a:rPr dirty="0" sz="2000" spc="-25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lvl="1" marL="662940" indent="-285750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62940" algn="l"/>
                <a:tab pos="4217035" algn="l"/>
              </a:tabLst>
            </a:pPr>
            <a:r>
              <a:rPr dirty="0" sz="2000">
                <a:latin typeface="Arial"/>
                <a:cs typeface="Arial"/>
              </a:rPr>
              <a:t>Cần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bổ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thêm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điều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kiện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0" i="1">
                <a:latin typeface="Arial"/>
                <a:cs typeface="Arial"/>
              </a:rPr>
              <a:t>C</a:t>
            </a:r>
            <a:r>
              <a:rPr dirty="0" sz="2000" i="1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vào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tất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cả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luật</a:t>
            </a:r>
            <a:endParaRPr sz="2000">
              <a:latin typeface="Arial"/>
              <a:cs typeface="Arial"/>
            </a:endParaRPr>
          </a:p>
          <a:p>
            <a:pPr lvl="1" marL="662940" marR="43180" indent="-285750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62940" algn="l"/>
                <a:tab pos="1530350" algn="l"/>
                <a:tab pos="2950210" algn="l"/>
                <a:tab pos="5761990" algn="l"/>
              </a:tabLst>
            </a:pPr>
            <a:r>
              <a:rPr dirty="0" sz="2000">
                <a:latin typeface="Arial"/>
                <a:cs typeface="Arial"/>
              </a:rPr>
              <a:t>Cơ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sở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thức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mới:</a:t>
            </a:r>
            <a:r>
              <a:rPr dirty="0" sz="2000">
                <a:latin typeface="Arial"/>
                <a:cs typeface="Arial"/>
              </a:rPr>
              <a:t>	{IF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baseline="-21367" sz="1950">
                <a:latin typeface="Arial"/>
                <a:cs typeface="Arial"/>
              </a:rPr>
              <a:t>1</a:t>
            </a:r>
            <a:r>
              <a:rPr dirty="0" baseline="-21367" sz="1950" spc="247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THEN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B</a:t>
            </a:r>
            <a:r>
              <a:rPr dirty="0" baseline="-21367" sz="1950" spc="-37">
                <a:latin typeface="Arial"/>
                <a:cs typeface="Arial"/>
              </a:rPr>
              <a:t>1</a:t>
            </a:r>
            <a:r>
              <a:rPr dirty="0" sz="2000" spc="-25">
                <a:latin typeface="Arial"/>
                <a:cs typeface="Arial"/>
              </a:rPr>
              <a:t>,</a:t>
            </a:r>
            <a:r>
              <a:rPr dirty="0" sz="2000">
                <a:latin typeface="Arial"/>
                <a:cs typeface="Arial"/>
              </a:rPr>
              <a:t>	IF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baseline="-21367" sz="1950">
                <a:latin typeface="Arial"/>
                <a:cs typeface="Arial"/>
              </a:rPr>
              <a:t>2</a:t>
            </a:r>
            <a:r>
              <a:rPr dirty="0" baseline="-21367" sz="1950" spc="262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</a:t>
            </a:r>
            <a:r>
              <a:rPr dirty="0" sz="2000" spc="-20">
                <a:latin typeface="Arial"/>
                <a:cs typeface="Arial"/>
              </a:rPr>
              <a:t> THEN </a:t>
            </a:r>
            <a:r>
              <a:rPr dirty="0" sz="2000">
                <a:latin typeface="Arial"/>
                <a:cs typeface="Arial"/>
              </a:rPr>
              <a:t>B</a:t>
            </a:r>
            <a:r>
              <a:rPr dirty="0" baseline="-21367" sz="1950">
                <a:latin typeface="Arial"/>
                <a:cs typeface="Arial"/>
              </a:rPr>
              <a:t>2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25">
                <a:latin typeface="Arial"/>
                <a:cs typeface="Arial"/>
              </a:rPr>
              <a:t> …,</a:t>
            </a:r>
            <a:r>
              <a:rPr dirty="0" sz="2000">
                <a:latin typeface="Arial"/>
                <a:cs typeface="Arial"/>
              </a:rPr>
              <a:t>	IF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baseline="-21367" sz="1950">
                <a:latin typeface="Arial"/>
                <a:cs typeface="Arial"/>
              </a:rPr>
              <a:t>n</a:t>
            </a:r>
            <a:r>
              <a:rPr dirty="0" baseline="-21367" sz="1950" spc="247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THEN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B</a:t>
            </a:r>
            <a:r>
              <a:rPr dirty="0" baseline="-21367" sz="1950" spc="-37">
                <a:latin typeface="Arial"/>
                <a:cs typeface="Arial"/>
              </a:rPr>
              <a:t>n</a:t>
            </a:r>
            <a:r>
              <a:rPr dirty="0" sz="2000" spc="-25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0"/>
              </a:spcBef>
            </a:pPr>
            <a:r>
              <a:rPr dirty="0" sz="3800"/>
              <a:t>Sử</a:t>
            </a:r>
            <a:r>
              <a:rPr dirty="0" sz="3800" spc="-35"/>
              <a:t> </a:t>
            </a:r>
            <a:r>
              <a:rPr dirty="0" sz="3800"/>
              <a:t>dụng</a:t>
            </a:r>
            <a:r>
              <a:rPr dirty="0" sz="3800" spc="-50"/>
              <a:t> </a:t>
            </a:r>
            <a:r>
              <a:rPr dirty="0" sz="3800"/>
              <a:t>các</a:t>
            </a:r>
            <a:r>
              <a:rPr dirty="0" sz="3800" spc="-50"/>
              <a:t> </a:t>
            </a:r>
            <a:r>
              <a:rPr dirty="0" sz="3800"/>
              <a:t>luật</a:t>
            </a:r>
            <a:r>
              <a:rPr dirty="0" sz="3800" spc="-40"/>
              <a:t> </a:t>
            </a:r>
            <a:r>
              <a:rPr dirty="0" sz="3800"/>
              <a:t>trong</a:t>
            </a:r>
            <a:r>
              <a:rPr dirty="0" sz="3800" spc="-40"/>
              <a:t> </a:t>
            </a:r>
            <a:r>
              <a:rPr dirty="0" sz="3800"/>
              <a:t>suy</a:t>
            </a:r>
            <a:r>
              <a:rPr dirty="0" sz="3800" spc="-40"/>
              <a:t> </a:t>
            </a:r>
            <a:r>
              <a:rPr dirty="0" sz="3800" spc="-20"/>
              <a:t>diễn</a:t>
            </a:r>
            <a:endParaRPr sz="3800"/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1958339"/>
            <a:ext cx="9144000" cy="4899660"/>
            <a:chOff x="0" y="1958339"/>
            <a:chExt cx="9144000" cy="4899660"/>
          </a:xfrm>
        </p:grpSpPr>
        <p:sp>
          <p:nvSpPr>
            <p:cNvPr id="4" name="object 4" descr=""/>
            <p:cNvSpPr/>
            <p:nvPr/>
          </p:nvSpPr>
          <p:spPr>
            <a:xfrm>
              <a:off x="0" y="1958339"/>
              <a:ext cx="9144000" cy="4899660"/>
            </a:xfrm>
            <a:custGeom>
              <a:avLst/>
              <a:gdLst/>
              <a:ahLst/>
              <a:cxnLst/>
              <a:rect l="l" t="t" r="r" b="b"/>
              <a:pathLst>
                <a:path w="9144000" h="4899659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0" y="2937510"/>
                  </a:lnTo>
                  <a:lnTo>
                    <a:pt x="0" y="3916680"/>
                  </a:lnTo>
                  <a:lnTo>
                    <a:pt x="0" y="4899660"/>
                  </a:lnTo>
                  <a:lnTo>
                    <a:pt x="9144000" y="4899660"/>
                  </a:lnTo>
                  <a:lnTo>
                    <a:pt x="9144000" y="3916680"/>
                  </a:lnTo>
                  <a:lnTo>
                    <a:pt x="9144000" y="2937510"/>
                  </a:lnTo>
                  <a:lnTo>
                    <a:pt x="9144000" y="195834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57200" y="6239255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485140" y="1244981"/>
            <a:ext cx="8161020" cy="4780915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348615" indent="-285115">
              <a:lnSpc>
                <a:spcPct val="100000"/>
              </a:lnSpc>
              <a:spcBef>
                <a:spcPts val="69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48615" algn="l"/>
              </a:tabLst>
            </a:pPr>
            <a:r>
              <a:rPr dirty="0" sz="2400">
                <a:latin typeface="Arial"/>
                <a:cs typeface="Arial"/>
              </a:rPr>
              <a:t>So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khớp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mẫu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(Pattern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matching)</a:t>
            </a:r>
            <a:endParaRPr sz="2400">
              <a:latin typeface="Arial"/>
              <a:cs typeface="Arial"/>
            </a:endParaRPr>
          </a:p>
          <a:p>
            <a:pPr lvl="1" marL="675640" indent="-285750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75640" algn="l"/>
              </a:tabLst>
            </a:pPr>
            <a:r>
              <a:rPr dirty="0" sz="2000">
                <a:latin typeface="Arial"/>
                <a:cs typeface="Arial"/>
              </a:rPr>
              <a:t>Để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kiểm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tra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luật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sử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dụng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(áp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dụng)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hay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không</a:t>
            </a:r>
            <a:endParaRPr sz="2000">
              <a:latin typeface="Arial"/>
              <a:cs typeface="Arial"/>
            </a:endParaRPr>
          </a:p>
          <a:p>
            <a:pPr lvl="1" marL="675640" marR="55880" indent="-285750">
              <a:lnSpc>
                <a:spcPct val="100000"/>
              </a:lnSpc>
              <a:spcBef>
                <a:spcPts val="34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75640" algn="l"/>
                <a:tab pos="1139825" algn="l"/>
                <a:tab pos="1477645" algn="l"/>
                <a:tab pos="2002155" algn="l"/>
                <a:tab pos="3018155" algn="l"/>
                <a:tab pos="4244975" algn="l"/>
                <a:tab pos="5107305" algn="l"/>
                <a:tab pos="6123305" algn="l"/>
                <a:tab pos="6350000" algn="l"/>
                <a:tab pos="7296784" algn="l"/>
                <a:tab pos="7364095" algn="l"/>
              </a:tabLst>
            </a:pP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dụ:</a:t>
            </a:r>
            <a:r>
              <a:rPr dirty="0" sz="2000">
                <a:latin typeface="Arial"/>
                <a:cs typeface="Arial"/>
              </a:rPr>
              <a:t>	Nếu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cơ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sở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thức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chứa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đựng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tập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luật</a:t>
            </a:r>
            <a:r>
              <a:rPr dirty="0" sz="2000">
                <a:latin typeface="Arial"/>
                <a:cs typeface="Arial"/>
              </a:rPr>
              <a:t>	{</a:t>
            </a:r>
            <a:r>
              <a:rPr dirty="0" sz="2000">
                <a:latin typeface="Courier New"/>
                <a:cs typeface="Courier New"/>
              </a:rPr>
              <a:t>IF</a:t>
            </a:r>
            <a:r>
              <a:rPr dirty="0" sz="2000" spc="-45">
                <a:latin typeface="Courier New"/>
                <a:cs typeface="Courier New"/>
              </a:rPr>
              <a:t> </a:t>
            </a:r>
            <a:r>
              <a:rPr dirty="0" sz="2000" spc="-25">
                <a:latin typeface="Courier New"/>
                <a:cs typeface="Courier New"/>
              </a:rPr>
              <a:t>A</a:t>
            </a:r>
            <a:r>
              <a:rPr dirty="0" baseline="-21367" sz="1950" spc="-37">
                <a:latin typeface="Courier New"/>
                <a:cs typeface="Courier New"/>
              </a:rPr>
              <a:t>1</a:t>
            </a:r>
            <a:r>
              <a:rPr dirty="0" baseline="-21367" sz="1950">
                <a:latin typeface="Courier New"/>
                <a:cs typeface="Courier New"/>
              </a:rPr>
              <a:t>	</a:t>
            </a:r>
            <a:r>
              <a:rPr dirty="0" sz="2000" spc="-20">
                <a:latin typeface="Courier New"/>
                <a:cs typeface="Courier New"/>
              </a:rPr>
              <a:t>THEN </a:t>
            </a:r>
            <a:r>
              <a:rPr dirty="0" sz="2000" spc="-25">
                <a:latin typeface="Courier New"/>
                <a:cs typeface="Courier New"/>
              </a:rPr>
              <a:t>B</a:t>
            </a:r>
            <a:r>
              <a:rPr dirty="0" baseline="-21367" sz="1950" spc="-37">
                <a:latin typeface="Courier New"/>
                <a:cs typeface="Courier New"/>
              </a:rPr>
              <a:t>1</a:t>
            </a:r>
            <a:r>
              <a:rPr dirty="0" sz="2000" spc="-25">
                <a:latin typeface="Arial"/>
                <a:cs typeface="Arial"/>
              </a:rPr>
              <a:t>,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Courier New"/>
                <a:cs typeface="Courier New"/>
              </a:rPr>
              <a:t>IF</a:t>
            </a:r>
            <a:r>
              <a:rPr dirty="0" sz="2000" spc="-40">
                <a:latin typeface="Courier New"/>
                <a:cs typeface="Courier New"/>
              </a:rPr>
              <a:t> </a:t>
            </a:r>
            <a:r>
              <a:rPr dirty="0" sz="2000" spc="-25">
                <a:latin typeface="Courier New"/>
                <a:cs typeface="Courier New"/>
              </a:rPr>
              <a:t>A</a:t>
            </a:r>
            <a:r>
              <a:rPr dirty="0" baseline="-21367" sz="1950" spc="-37">
                <a:latin typeface="Courier New"/>
                <a:cs typeface="Courier New"/>
              </a:rPr>
              <a:t>1</a:t>
            </a:r>
            <a:r>
              <a:rPr dirty="0" baseline="-21367" sz="1950">
                <a:latin typeface="Courier New"/>
                <a:cs typeface="Courier New"/>
              </a:rPr>
              <a:t>	</a:t>
            </a:r>
            <a:r>
              <a:rPr dirty="0" sz="2000">
                <a:latin typeface="Courier New"/>
                <a:cs typeface="Courier New"/>
              </a:rPr>
              <a:t>AND</a:t>
            </a:r>
            <a:r>
              <a:rPr dirty="0" sz="2000" spc="-40">
                <a:latin typeface="Courier New"/>
                <a:cs typeface="Courier New"/>
              </a:rPr>
              <a:t> </a:t>
            </a:r>
            <a:r>
              <a:rPr dirty="0" sz="2000" spc="-25">
                <a:latin typeface="Courier New"/>
                <a:cs typeface="Courier New"/>
              </a:rPr>
              <a:t>A</a:t>
            </a:r>
            <a:r>
              <a:rPr dirty="0" baseline="-21367" sz="1950" spc="-37">
                <a:latin typeface="Courier New"/>
                <a:cs typeface="Courier New"/>
              </a:rPr>
              <a:t>2</a:t>
            </a:r>
            <a:r>
              <a:rPr dirty="0" baseline="-21367" sz="1950">
                <a:latin typeface="Courier New"/>
                <a:cs typeface="Courier New"/>
              </a:rPr>
              <a:t>	</a:t>
            </a:r>
            <a:r>
              <a:rPr dirty="0" sz="2000">
                <a:latin typeface="Courier New"/>
                <a:cs typeface="Courier New"/>
              </a:rPr>
              <a:t>THEN</a:t>
            </a:r>
            <a:r>
              <a:rPr dirty="0" sz="2000" spc="-50">
                <a:latin typeface="Courier New"/>
                <a:cs typeface="Courier New"/>
              </a:rPr>
              <a:t> </a:t>
            </a:r>
            <a:r>
              <a:rPr dirty="0" sz="2000" spc="-25">
                <a:latin typeface="Courier New"/>
                <a:cs typeface="Courier New"/>
              </a:rPr>
              <a:t>B</a:t>
            </a:r>
            <a:r>
              <a:rPr dirty="0" baseline="-21367" sz="1950" spc="-37">
                <a:latin typeface="Courier New"/>
                <a:cs typeface="Courier New"/>
              </a:rPr>
              <a:t>2</a:t>
            </a:r>
            <a:r>
              <a:rPr dirty="0" sz="2000" spc="-25">
                <a:latin typeface="Arial"/>
                <a:cs typeface="Arial"/>
              </a:rPr>
              <a:t>,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Courier New"/>
                <a:cs typeface="Courier New"/>
              </a:rPr>
              <a:t>IF</a:t>
            </a:r>
            <a:r>
              <a:rPr dirty="0" sz="2000" spc="-40">
                <a:latin typeface="Courier New"/>
                <a:cs typeface="Courier New"/>
              </a:rPr>
              <a:t> </a:t>
            </a:r>
            <a:r>
              <a:rPr dirty="0" sz="2000" spc="-25">
                <a:latin typeface="Courier New"/>
                <a:cs typeface="Courier New"/>
              </a:rPr>
              <a:t>A</a:t>
            </a:r>
            <a:r>
              <a:rPr dirty="0" baseline="-21367" sz="1950" spc="-37">
                <a:latin typeface="Courier New"/>
                <a:cs typeface="Courier New"/>
              </a:rPr>
              <a:t>2</a:t>
            </a:r>
            <a:r>
              <a:rPr dirty="0" baseline="-21367" sz="1950">
                <a:latin typeface="Courier New"/>
                <a:cs typeface="Courier New"/>
              </a:rPr>
              <a:t>	</a:t>
            </a:r>
            <a:r>
              <a:rPr dirty="0" sz="2000">
                <a:latin typeface="Courier New"/>
                <a:cs typeface="Courier New"/>
              </a:rPr>
              <a:t>AND</a:t>
            </a:r>
            <a:r>
              <a:rPr dirty="0" sz="2000" spc="-40">
                <a:latin typeface="Courier New"/>
                <a:cs typeface="Courier New"/>
              </a:rPr>
              <a:t> </a:t>
            </a:r>
            <a:r>
              <a:rPr dirty="0" sz="2000" spc="-25">
                <a:latin typeface="Courier New"/>
                <a:cs typeface="Courier New"/>
              </a:rPr>
              <a:t>A</a:t>
            </a:r>
            <a:r>
              <a:rPr dirty="0" baseline="-21367" sz="1950" spc="-37">
                <a:latin typeface="Courier New"/>
                <a:cs typeface="Courier New"/>
              </a:rPr>
              <a:t>3</a:t>
            </a:r>
            <a:r>
              <a:rPr dirty="0" baseline="-21367" sz="1950">
                <a:latin typeface="Courier New"/>
                <a:cs typeface="Courier New"/>
              </a:rPr>
              <a:t>	</a:t>
            </a:r>
            <a:r>
              <a:rPr dirty="0" sz="2000">
                <a:latin typeface="Courier New"/>
                <a:cs typeface="Courier New"/>
              </a:rPr>
              <a:t>THEN</a:t>
            </a:r>
            <a:r>
              <a:rPr dirty="0" sz="2000" spc="-50">
                <a:latin typeface="Courier New"/>
                <a:cs typeface="Courier New"/>
              </a:rPr>
              <a:t> </a:t>
            </a:r>
            <a:r>
              <a:rPr dirty="0" sz="2000" spc="-25">
                <a:latin typeface="Courier New"/>
                <a:cs typeface="Courier New"/>
              </a:rPr>
              <a:t>B</a:t>
            </a:r>
            <a:r>
              <a:rPr dirty="0" baseline="-21367" sz="1950" spc="-37">
                <a:latin typeface="Courier New"/>
                <a:cs typeface="Courier New"/>
              </a:rPr>
              <a:t>3</a:t>
            </a:r>
            <a:r>
              <a:rPr dirty="0" sz="2000" spc="-25">
                <a:latin typeface="Arial"/>
                <a:cs typeface="Arial"/>
              </a:rPr>
              <a:t>}</a:t>
            </a:r>
            <a:r>
              <a:rPr dirty="0" sz="2000">
                <a:latin typeface="Arial"/>
                <a:cs typeface="Arial"/>
              </a:rPr>
              <a:t>		và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các</a:t>
            </a:r>
            <a:endParaRPr sz="2000">
              <a:latin typeface="Arial"/>
              <a:cs typeface="Arial"/>
            </a:endParaRPr>
          </a:p>
          <a:p>
            <a:pPr marL="67564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sự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kiện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(được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lưu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bộ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nhớ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làm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việc)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bao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gồm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Courier New"/>
                <a:cs typeface="Courier New"/>
              </a:rPr>
              <a:t>A</a:t>
            </a:r>
            <a:r>
              <a:rPr dirty="0" baseline="-21367" sz="1950">
                <a:latin typeface="Courier New"/>
                <a:cs typeface="Courier New"/>
              </a:rPr>
              <a:t>1</a:t>
            </a:r>
            <a:r>
              <a:rPr dirty="0" baseline="-21367" sz="1950" spc="-345">
                <a:latin typeface="Courier New"/>
                <a:cs typeface="Courier New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Courier New"/>
                <a:cs typeface="Courier New"/>
              </a:rPr>
              <a:t>A</a:t>
            </a:r>
            <a:r>
              <a:rPr dirty="0" baseline="-21367" sz="1950">
                <a:latin typeface="Courier New"/>
                <a:cs typeface="Courier New"/>
              </a:rPr>
              <a:t>2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thì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5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675640">
              <a:lnSpc>
                <a:spcPct val="100000"/>
              </a:lnSpc>
              <a:spcBef>
                <a:spcPts val="140"/>
              </a:spcBef>
            </a:pPr>
            <a:r>
              <a:rPr dirty="0" sz="2000">
                <a:latin typeface="Arial"/>
                <a:cs typeface="Arial"/>
              </a:rPr>
              <a:t>luật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đầu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tiên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sử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dụng</a:t>
            </a:r>
            <a:endParaRPr sz="2000">
              <a:latin typeface="Arial"/>
              <a:cs typeface="Arial"/>
            </a:endParaRPr>
          </a:p>
          <a:p>
            <a:pPr marL="348615" indent="-285115">
              <a:lnSpc>
                <a:spcPct val="100000"/>
              </a:lnSpc>
              <a:spcBef>
                <a:spcPts val="1789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48615" algn="l"/>
              </a:tabLst>
            </a:pPr>
            <a:r>
              <a:rPr dirty="0" sz="2400">
                <a:latin typeface="Arial"/>
                <a:cs typeface="Arial"/>
              </a:rPr>
              <a:t>Chuỗi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suy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(chuỗi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áp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dụng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luật)</a:t>
            </a:r>
            <a:endParaRPr sz="2400">
              <a:latin typeface="Arial"/>
              <a:cs typeface="Arial"/>
            </a:endParaRPr>
          </a:p>
          <a:p>
            <a:pPr lvl="1" marL="675640" indent="-285750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75640" algn="l"/>
              </a:tabLst>
            </a:pPr>
            <a:r>
              <a:rPr dirty="0" sz="2000">
                <a:latin typeface="Arial"/>
                <a:cs typeface="Arial"/>
              </a:rPr>
              <a:t>Xác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định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trật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tự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áp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dụng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luật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quá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trình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suy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diễn</a:t>
            </a:r>
            <a:endParaRPr sz="2000">
              <a:latin typeface="Arial"/>
              <a:cs typeface="Arial"/>
            </a:endParaRPr>
          </a:p>
          <a:p>
            <a:pPr lvl="1" marL="675640" marR="57150" indent="-285750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75640" algn="l"/>
              </a:tabLst>
            </a:pP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tập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luật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tập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sự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kiện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giả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thiết),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các</a:t>
            </a:r>
            <a:r>
              <a:rPr dirty="0" sz="2000" spc="5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luật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nào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nên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sử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dụng,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trật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tự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nào,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để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đạt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tới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(suy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ra)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kết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luật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cần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chứng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minh?</a:t>
            </a:r>
            <a:endParaRPr sz="2000">
              <a:latin typeface="Arial"/>
              <a:cs typeface="Arial"/>
            </a:endParaRPr>
          </a:p>
          <a:p>
            <a:pPr lvl="1" marL="675640" indent="-285750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75640" algn="l"/>
                <a:tab pos="3310254" algn="l"/>
              </a:tabLst>
            </a:pPr>
            <a:r>
              <a:rPr dirty="0" sz="2000">
                <a:latin typeface="Arial"/>
                <a:cs typeface="Arial"/>
              </a:rPr>
              <a:t>2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chiến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lược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suy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diễn:</a:t>
            </a:r>
            <a:r>
              <a:rPr dirty="0" sz="2000">
                <a:latin typeface="Arial"/>
                <a:cs typeface="Arial"/>
              </a:rPr>
              <a:t>	tiến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(forward)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vs.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lùi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(backward)</a:t>
            </a:r>
            <a:endParaRPr sz="2000">
              <a:latin typeface="Arial"/>
              <a:cs typeface="Arial"/>
            </a:endParaRPr>
          </a:p>
          <a:p>
            <a:pPr lvl="1" marL="675640" indent="-285750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75640" algn="l"/>
              </a:tabLst>
            </a:pPr>
            <a:r>
              <a:rPr dirty="0" sz="2000">
                <a:latin typeface="Arial"/>
                <a:cs typeface="Arial"/>
              </a:rPr>
              <a:t>2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chiến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lược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này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đã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trình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bày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bài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trước!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Giải</a:t>
            </a:r>
            <a:r>
              <a:rPr dirty="0" spc="-80"/>
              <a:t> </a:t>
            </a:r>
            <a:r>
              <a:rPr dirty="0"/>
              <a:t>quyết</a:t>
            </a:r>
            <a:r>
              <a:rPr dirty="0" spc="-85"/>
              <a:t> </a:t>
            </a:r>
            <a:r>
              <a:rPr dirty="0"/>
              <a:t>xung</a:t>
            </a:r>
            <a:r>
              <a:rPr dirty="0" spc="-75"/>
              <a:t> </a:t>
            </a:r>
            <a:r>
              <a:rPr dirty="0" spc="-25"/>
              <a:t>đột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1958339"/>
            <a:chOff x="0" y="979169"/>
            <a:chExt cx="9144000" cy="195833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19583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0" y="39166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535940" y="1320038"/>
            <a:ext cx="8021320" cy="4536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7815" marR="215265" indent="-28575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xung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đột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(conflict)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xảy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ra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nhiều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hơn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luật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thể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áp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dụng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(phù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hợp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sự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kiện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bộ </a:t>
            </a:r>
            <a:r>
              <a:rPr dirty="0" sz="2400">
                <a:latin typeface="Arial"/>
                <a:cs typeface="Arial"/>
              </a:rPr>
              <a:t>nhớ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làm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việc)</a:t>
            </a:r>
            <a:endParaRPr sz="24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12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Lưu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ý,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xung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phải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mâu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thuẫn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tập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luật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690"/>
              </a:spcBef>
              <a:buClr>
                <a:srgbClr val="3B822F"/>
              </a:buClr>
              <a:buFont typeface="Wingdings"/>
              <a:buChar char=""/>
            </a:pPr>
            <a:endParaRPr sz="2000">
              <a:latin typeface="Arial"/>
              <a:cs typeface="Arial"/>
            </a:endParaRPr>
          </a:p>
          <a:p>
            <a:pPr marL="297815" marR="5080" indent="-285750">
              <a:lnSpc>
                <a:spcPct val="100000"/>
              </a:lnSpc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trường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hợp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xảy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ra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xung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đột,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cần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chiến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lược </a:t>
            </a:r>
            <a:r>
              <a:rPr dirty="0" sz="2400">
                <a:latin typeface="Arial"/>
                <a:cs typeface="Arial"/>
              </a:rPr>
              <a:t>giải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quyết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xung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đột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(conflict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resolution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strategy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-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CRS)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để </a:t>
            </a:r>
            <a:r>
              <a:rPr dirty="0" sz="2400">
                <a:latin typeface="Arial"/>
                <a:cs typeface="Arial"/>
              </a:rPr>
              <a:t>quyết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định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luật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nào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(ưu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tiên)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áp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dụng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buClr>
                <a:srgbClr val="CC9A00"/>
              </a:buClr>
              <a:buFont typeface="Wingdings"/>
              <a:buChar char=""/>
            </a:pPr>
            <a:endParaRPr sz="2400">
              <a:latin typeface="Arial"/>
              <a:cs typeface="Arial"/>
            </a:endParaRPr>
          </a:p>
          <a:p>
            <a:pPr marL="298450" marR="191135" indent="-285750">
              <a:lnSpc>
                <a:spcPct val="100000"/>
              </a:lnSpc>
              <a:buClr>
                <a:srgbClr val="CC9A00"/>
              </a:buClr>
              <a:buSzPct val="64583"/>
              <a:buFont typeface="Wingdings"/>
              <a:buChar char=""/>
              <a:tabLst>
                <a:tab pos="298450" algn="l"/>
              </a:tabLst>
            </a:pPr>
            <a:r>
              <a:rPr dirty="0" sz="2400">
                <a:latin typeface="Arial"/>
                <a:cs typeface="Arial"/>
              </a:rPr>
              <a:t>Sự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lựa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chọn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thích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hợp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chiến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lược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giải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quyết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xung </a:t>
            </a:r>
            <a:r>
              <a:rPr dirty="0" sz="2400">
                <a:latin typeface="Arial"/>
                <a:cs typeface="Arial"/>
              </a:rPr>
              <a:t>đột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thể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mang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lại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những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cải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thiện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đáng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kể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đối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quá </a:t>
            </a:r>
            <a:r>
              <a:rPr dirty="0" sz="2400">
                <a:latin typeface="Arial"/>
                <a:cs typeface="Arial"/>
              </a:rPr>
              <a:t>trình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suy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hệ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thống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0"/>
              </a:spcBef>
            </a:pPr>
            <a:r>
              <a:rPr dirty="0" sz="4000"/>
              <a:t>Chiến</a:t>
            </a:r>
            <a:r>
              <a:rPr dirty="0" sz="4000" spc="-25"/>
              <a:t> </a:t>
            </a:r>
            <a:r>
              <a:rPr dirty="0" sz="4000"/>
              <a:t>lược</a:t>
            </a:r>
            <a:r>
              <a:rPr dirty="0" sz="4000" spc="-25"/>
              <a:t> </a:t>
            </a:r>
            <a:r>
              <a:rPr dirty="0" sz="4000"/>
              <a:t>giải</a:t>
            </a:r>
            <a:r>
              <a:rPr dirty="0" sz="4000" spc="-40"/>
              <a:t> </a:t>
            </a:r>
            <a:r>
              <a:rPr dirty="0" sz="4000"/>
              <a:t>quyết</a:t>
            </a:r>
            <a:r>
              <a:rPr dirty="0" sz="4000" spc="-30"/>
              <a:t> </a:t>
            </a:r>
            <a:r>
              <a:rPr dirty="0" sz="4000"/>
              <a:t>xung</a:t>
            </a:r>
            <a:r>
              <a:rPr dirty="0" sz="4000" spc="-30"/>
              <a:t> </a:t>
            </a:r>
            <a:r>
              <a:rPr dirty="0" sz="4000" spc="-25"/>
              <a:t>đột</a:t>
            </a:r>
            <a:endParaRPr sz="4000"/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44500" y="1320038"/>
            <a:ext cx="8255000" cy="4926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9255" marR="203200" indent="-28575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89255" algn="l"/>
              </a:tabLst>
            </a:pPr>
            <a:r>
              <a:rPr dirty="0" sz="2400">
                <a:latin typeface="Arial"/>
                <a:cs typeface="Arial"/>
              </a:rPr>
              <a:t>Áp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dụng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luật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xuất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hiện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đầu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tiên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(theo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thứ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tự)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cơ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sở </a:t>
            </a:r>
            <a:r>
              <a:rPr dirty="0" sz="2400">
                <a:latin typeface="Arial"/>
                <a:cs typeface="Arial"/>
              </a:rPr>
              <a:t>tri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thức</a:t>
            </a:r>
            <a:endParaRPr sz="2400">
              <a:latin typeface="Arial"/>
              <a:cs typeface="Arial"/>
            </a:endParaRPr>
          </a:p>
          <a:p>
            <a:pPr marL="389890" marR="297815" indent="-285750">
              <a:lnSpc>
                <a:spcPct val="100000"/>
              </a:lnSpc>
              <a:spcBef>
                <a:spcPts val="57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89890" algn="l"/>
              </a:tabLst>
            </a:pPr>
            <a:r>
              <a:rPr dirty="0" sz="2400">
                <a:latin typeface="Arial"/>
                <a:cs typeface="Arial"/>
              </a:rPr>
              <a:t>Không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áp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dụng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luật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sinh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kết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quả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(sự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kiện)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đã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bộ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nhớ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làm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việc</a:t>
            </a:r>
            <a:endParaRPr sz="2400">
              <a:latin typeface="Arial"/>
              <a:cs typeface="Arial"/>
            </a:endParaRPr>
          </a:p>
          <a:p>
            <a:pPr marL="389255" indent="-285750">
              <a:lnSpc>
                <a:spcPct val="100000"/>
              </a:lnSpc>
              <a:spcBef>
                <a:spcPts val="57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89255" algn="l"/>
              </a:tabLst>
            </a:pPr>
            <a:r>
              <a:rPr dirty="0" sz="2400">
                <a:latin typeface="Arial"/>
                <a:cs typeface="Arial"/>
              </a:rPr>
              <a:t>Áp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dụng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luật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cụ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thể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nhất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(luật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nhiều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điều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kiện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nhất)</a:t>
            </a:r>
            <a:endParaRPr sz="2400">
              <a:latin typeface="Arial"/>
              <a:cs typeface="Arial"/>
            </a:endParaRPr>
          </a:p>
          <a:p>
            <a:pPr marL="389890" marR="204470" indent="-285750">
              <a:lnSpc>
                <a:spcPct val="100000"/>
              </a:lnSpc>
              <a:spcBef>
                <a:spcPts val="57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89890" algn="l"/>
              </a:tabLst>
            </a:pPr>
            <a:r>
              <a:rPr dirty="0" sz="2400">
                <a:latin typeface="Arial"/>
                <a:cs typeface="Arial"/>
              </a:rPr>
              <a:t>Áp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dụng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luật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phù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hợp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sự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kiện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vào </a:t>
            </a: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bộ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nhớ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làm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việc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gần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thời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điểm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hiện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tại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nhất</a:t>
            </a:r>
            <a:endParaRPr sz="2400">
              <a:latin typeface="Arial"/>
              <a:cs typeface="Arial"/>
            </a:endParaRPr>
          </a:p>
          <a:p>
            <a:pPr marL="389890" marR="212725" indent="-285750">
              <a:lnSpc>
                <a:spcPct val="100000"/>
              </a:lnSpc>
              <a:spcBef>
                <a:spcPts val="57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89890" algn="l"/>
              </a:tabLst>
            </a:pPr>
            <a:r>
              <a:rPr dirty="0" sz="2400">
                <a:latin typeface="Arial"/>
                <a:cs typeface="Arial"/>
              </a:rPr>
              <a:t>Không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áp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dụng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lại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luật,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nếu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nó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vẫn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sinh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cùng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một </a:t>
            </a:r>
            <a:r>
              <a:rPr dirty="0" sz="2400">
                <a:latin typeface="Arial"/>
                <a:cs typeface="Arial"/>
              </a:rPr>
              <a:t>tập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sự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kiện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(giống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như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lần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áp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dụng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trước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nó)</a:t>
            </a:r>
            <a:endParaRPr sz="2400">
              <a:latin typeface="Arial"/>
              <a:cs typeface="Arial"/>
            </a:endParaRPr>
          </a:p>
          <a:p>
            <a:pPr marL="389255" indent="-285115">
              <a:lnSpc>
                <a:spcPct val="100000"/>
              </a:lnSpc>
              <a:spcBef>
                <a:spcPts val="58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89255" algn="l"/>
              </a:tabLst>
            </a:pPr>
            <a:r>
              <a:rPr dirty="0" sz="2400">
                <a:latin typeface="Arial"/>
                <a:cs typeface="Arial"/>
              </a:rPr>
              <a:t>Áp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dụng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luật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độ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tin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cậy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(chắc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chắn)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cao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nhất</a:t>
            </a:r>
            <a:endParaRPr sz="2400">
              <a:latin typeface="Arial"/>
              <a:cs typeface="Arial"/>
            </a:endParaRPr>
          </a:p>
          <a:p>
            <a:pPr marL="389255" indent="-285115">
              <a:lnSpc>
                <a:spcPct val="100000"/>
              </a:lnSpc>
              <a:spcBef>
                <a:spcPts val="57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89255" algn="l"/>
              </a:tabLst>
            </a:pPr>
            <a:r>
              <a:rPr dirty="0" sz="2400" spc="-5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89255" algn="l"/>
                <a:tab pos="8241665" algn="l"/>
              </a:tabLst>
            </a:pPr>
            <a:r>
              <a:rPr dirty="0" u="heavy" sz="1550" spc="325">
                <a:solidFill>
                  <a:srgbClr val="CC9A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550" spc="-50">
                <a:solidFill>
                  <a:srgbClr val="CC9A00"/>
                </a:solidFill>
                <a:uFill>
                  <a:solidFill>
                    <a:srgbClr val="CC9900"/>
                  </a:solidFill>
                </a:uFill>
                <a:latin typeface="Wingdings"/>
                <a:cs typeface="Wingdings"/>
              </a:rPr>
              <a:t></a:t>
            </a:r>
            <a:r>
              <a:rPr dirty="0" u="heavy" sz="1550">
                <a:solidFill>
                  <a:srgbClr val="CC9A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400" i="1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Kết</a:t>
            </a:r>
            <a:r>
              <a:rPr dirty="0" u="heavy" sz="2400" spc="-55" i="1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i="1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hợp</a:t>
            </a:r>
            <a:r>
              <a:rPr dirty="0" u="heavy" sz="2400" spc="-40" i="1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của</a:t>
            </a:r>
            <a:r>
              <a:rPr dirty="0" u="heavy" sz="2400" spc="-4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các</a:t>
            </a:r>
            <a:r>
              <a:rPr dirty="0" u="heavy" sz="2400" spc="-4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chiến</a:t>
            </a:r>
            <a:r>
              <a:rPr dirty="0" u="heavy" sz="2400" spc="-3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lược</a:t>
            </a:r>
            <a:r>
              <a:rPr dirty="0" u="heavy" sz="2400" spc="-4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spc="-2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trên</a:t>
            </a:r>
            <a:r>
              <a:rPr dirty="0" u="heavy" sz="240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	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601456" y="2286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71856" y="219455"/>
            <a:ext cx="8249284" cy="857250"/>
          </a:xfrm>
          <a:custGeom>
            <a:avLst/>
            <a:gdLst/>
            <a:ahLst/>
            <a:cxnLst/>
            <a:rect l="l" t="t" r="r" b="b"/>
            <a:pathLst>
              <a:path w="8249284" h="857250">
                <a:moveTo>
                  <a:pt x="8248904" y="759714"/>
                </a:moveTo>
                <a:lnTo>
                  <a:pt x="8238744" y="759714"/>
                </a:lnTo>
                <a:lnTo>
                  <a:pt x="8234299" y="759714"/>
                </a:lnTo>
                <a:lnTo>
                  <a:pt x="8234299" y="842645"/>
                </a:lnTo>
                <a:lnTo>
                  <a:pt x="8229854" y="847090"/>
                </a:lnTo>
                <a:lnTo>
                  <a:pt x="8229854" y="842645"/>
                </a:lnTo>
                <a:lnTo>
                  <a:pt x="8234299" y="842645"/>
                </a:lnTo>
                <a:lnTo>
                  <a:pt x="8234299" y="759714"/>
                </a:lnTo>
                <a:lnTo>
                  <a:pt x="8229854" y="759714"/>
                </a:lnTo>
                <a:lnTo>
                  <a:pt x="8229854" y="838200"/>
                </a:lnTo>
                <a:lnTo>
                  <a:pt x="19050" y="838200"/>
                </a:lnTo>
                <a:lnTo>
                  <a:pt x="19050" y="759714"/>
                </a:lnTo>
                <a:lnTo>
                  <a:pt x="19037" y="19050"/>
                </a:lnTo>
                <a:lnTo>
                  <a:pt x="19037" y="13970"/>
                </a:lnTo>
                <a:lnTo>
                  <a:pt x="19304" y="13970"/>
                </a:lnTo>
                <a:lnTo>
                  <a:pt x="19304" y="19050"/>
                </a:lnTo>
                <a:lnTo>
                  <a:pt x="8238744" y="19050"/>
                </a:lnTo>
                <a:lnTo>
                  <a:pt x="8238744" y="0"/>
                </a:lnTo>
                <a:lnTo>
                  <a:pt x="19304" y="0"/>
                </a:lnTo>
                <a:lnTo>
                  <a:pt x="14224" y="0"/>
                </a:lnTo>
                <a:lnTo>
                  <a:pt x="14224" y="13970"/>
                </a:lnTo>
                <a:lnTo>
                  <a:pt x="9144" y="19050"/>
                </a:lnTo>
                <a:lnTo>
                  <a:pt x="9144" y="13970"/>
                </a:lnTo>
                <a:lnTo>
                  <a:pt x="14224" y="13970"/>
                </a:lnTo>
                <a:lnTo>
                  <a:pt x="14224" y="0"/>
                </a:lnTo>
                <a:lnTo>
                  <a:pt x="9144" y="0"/>
                </a:lnTo>
                <a:lnTo>
                  <a:pt x="254" y="0"/>
                </a:lnTo>
                <a:lnTo>
                  <a:pt x="254" y="759714"/>
                </a:lnTo>
                <a:lnTo>
                  <a:pt x="0" y="759714"/>
                </a:lnTo>
                <a:lnTo>
                  <a:pt x="0" y="847344"/>
                </a:lnTo>
                <a:lnTo>
                  <a:pt x="9144" y="847344"/>
                </a:lnTo>
                <a:lnTo>
                  <a:pt x="9144" y="857250"/>
                </a:lnTo>
                <a:lnTo>
                  <a:pt x="8229600" y="857250"/>
                </a:lnTo>
                <a:lnTo>
                  <a:pt x="8229854" y="857250"/>
                </a:lnTo>
                <a:lnTo>
                  <a:pt x="8238744" y="857250"/>
                </a:lnTo>
                <a:lnTo>
                  <a:pt x="8248904" y="857250"/>
                </a:lnTo>
                <a:lnTo>
                  <a:pt x="8248904" y="75971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849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Hệ</a:t>
            </a:r>
            <a:r>
              <a:rPr dirty="0" sz="3600" spc="-40"/>
              <a:t> </a:t>
            </a:r>
            <a:r>
              <a:rPr dirty="0" sz="3600"/>
              <a:t>thống</a:t>
            </a:r>
            <a:r>
              <a:rPr dirty="0" sz="3600" spc="-45"/>
              <a:t> </a:t>
            </a:r>
            <a:r>
              <a:rPr dirty="0" sz="3600"/>
              <a:t>suy</a:t>
            </a:r>
            <a:r>
              <a:rPr dirty="0" sz="3600" spc="-45"/>
              <a:t> </a:t>
            </a:r>
            <a:r>
              <a:rPr dirty="0" sz="3600"/>
              <a:t>diễn</a:t>
            </a:r>
            <a:r>
              <a:rPr dirty="0" sz="3600" spc="-35"/>
              <a:t> </a:t>
            </a:r>
            <a:r>
              <a:rPr dirty="0" sz="3600"/>
              <a:t>dựa</a:t>
            </a:r>
            <a:r>
              <a:rPr dirty="0" sz="3600" spc="-35"/>
              <a:t> </a:t>
            </a:r>
            <a:r>
              <a:rPr dirty="0" sz="3600"/>
              <a:t>trên</a:t>
            </a:r>
            <a:r>
              <a:rPr dirty="0" sz="3600" spc="-30"/>
              <a:t> </a:t>
            </a:r>
            <a:r>
              <a:rPr dirty="0" sz="3600"/>
              <a:t>luật</a:t>
            </a:r>
            <a:r>
              <a:rPr dirty="0" sz="3600" spc="-45"/>
              <a:t> </a:t>
            </a:r>
            <a:r>
              <a:rPr dirty="0" sz="3600" spc="-25"/>
              <a:t>(1)</a:t>
            </a:r>
            <a:endParaRPr sz="3600"/>
          </a:p>
        </p:txBody>
      </p:sp>
      <p:sp>
        <p:nvSpPr>
          <p:cNvPr id="5" name="object 5" descr=""/>
          <p:cNvSpPr txBox="1"/>
          <p:nvPr/>
        </p:nvSpPr>
        <p:spPr>
          <a:xfrm>
            <a:off x="535940" y="1321562"/>
            <a:ext cx="7454265" cy="11372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latin typeface="Arial"/>
                <a:cs typeface="Arial"/>
              </a:rPr>
              <a:t>Kiến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trúc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điển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hình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hệ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thống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dựa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trên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luật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(Rule- </a:t>
            </a:r>
            <a:r>
              <a:rPr dirty="0" sz="2000">
                <a:latin typeface="Arial"/>
                <a:cs typeface="Arial"/>
              </a:rPr>
              <a:t>based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system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–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RBS)</a:t>
            </a:r>
            <a:endParaRPr sz="2000">
              <a:latin typeface="Arial"/>
              <a:cs typeface="Arial"/>
            </a:endParaRPr>
          </a:p>
          <a:p>
            <a:pPr algn="ctr" marR="440055">
              <a:lnSpc>
                <a:spcPct val="100000"/>
              </a:lnSpc>
              <a:spcBef>
                <a:spcPts val="1795"/>
              </a:spcBef>
            </a:pPr>
            <a:r>
              <a:rPr dirty="0" sz="1800">
                <a:latin typeface="Arial"/>
                <a:cs typeface="Arial"/>
              </a:rPr>
              <a:t>Dữ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liệu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quan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sát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được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640928" y="2518409"/>
            <a:ext cx="4650105" cy="1398270"/>
          </a:xfrm>
          <a:custGeom>
            <a:avLst/>
            <a:gdLst/>
            <a:ahLst/>
            <a:cxnLst/>
            <a:rect l="l" t="t" r="r" b="b"/>
            <a:pathLst>
              <a:path w="4650105" h="1398270">
                <a:moveTo>
                  <a:pt x="2435771" y="291846"/>
                </a:moveTo>
                <a:lnTo>
                  <a:pt x="2404529" y="291846"/>
                </a:lnTo>
                <a:lnTo>
                  <a:pt x="2404529" y="0"/>
                </a:lnTo>
                <a:lnTo>
                  <a:pt x="2391575" y="0"/>
                </a:lnTo>
                <a:lnTo>
                  <a:pt x="2391575" y="291846"/>
                </a:lnTo>
                <a:lnTo>
                  <a:pt x="2359571" y="291846"/>
                </a:lnTo>
                <a:lnTo>
                  <a:pt x="2391575" y="355866"/>
                </a:lnTo>
                <a:lnTo>
                  <a:pt x="2397671" y="368046"/>
                </a:lnTo>
                <a:lnTo>
                  <a:pt x="2404529" y="354330"/>
                </a:lnTo>
                <a:lnTo>
                  <a:pt x="2435771" y="291846"/>
                </a:lnTo>
                <a:close/>
              </a:path>
              <a:path w="4650105" h="1398270">
                <a:moveTo>
                  <a:pt x="3693071" y="374142"/>
                </a:moveTo>
                <a:lnTo>
                  <a:pt x="1102271" y="374142"/>
                </a:lnTo>
                <a:lnTo>
                  <a:pt x="1102271" y="419100"/>
                </a:lnTo>
                <a:lnTo>
                  <a:pt x="1102271" y="832942"/>
                </a:lnTo>
                <a:lnTo>
                  <a:pt x="1052766" y="833843"/>
                </a:lnTo>
                <a:lnTo>
                  <a:pt x="1003134" y="836180"/>
                </a:lnTo>
                <a:lnTo>
                  <a:pt x="953427" y="839901"/>
                </a:lnTo>
                <a:lnTo>
                  <a:pt x="903744" y="845032"/>
                </a:lnTo>
                <a:lnTo>
                  <a:pt x="854163" y="851636"/>
                </a:lnTo>
                <a:lnTo>
                  <a:pt x="804760" y="859713"/>
                </a:lnTo>
                <a:lnTo>
                  <a:pt x="755611" y="869315"/>
                </a:lnTo>
                <a:lnTo>
                  <a:pt x="706793" y="880478"/>
                </a:lnTo>
                <a:lnTo>
                  <a:pt x="658406" y="893216"/>
                </a:lnTo>
                <a:lnTo>
                  <a:pt x="610514" y="907580"/>
                </a:lnTo>
                <a:lnTo>
                  <a:pt x="563206" y="923582"/>
                </a:lnTo>
                <a:lnTo>
                  <a:pt x="516559" y="941273"/>
                </a:lnTo>
                <a:lnTo>
                  <a:pt x="470662" y="960691"/>
                </a:lnTo>
                <a:lnTo>
                  <a:pt x="425577" y="981849"/>
                </a:lnTo>
                <a:lnTo>
                  <a:pt x="381393" y="1004785"/>
                </a:lnTo>
                <a:lnTo>
                  <a:pt x="338201" y="1029538"/>
                </a:lnTo>
                <a:lnTo>
                  <a:pt x="296075" y="1056132"/>
                </a:lnTo>
                <a:lnTo>
                  <a:pt x="255841" y="1084186"/>
                </a:lnTo>
                <a:lnTo>
                  <a:pt x="216674" y="1114679"/>
                </a:lnTo>
                <a:lnTo>
                  <a:pt x="178943" y="1147508"/>
                </a:lnTo>
                <a:lnTo>
                  <a:pt x="143027" y="1182585"/>
                </a:lnTo>
                <a:lnTo>
                  <a:pt x="109296" y="1219796"/>
                </a:lnTo>
                <a:lnTo>
                  <a:pt x="78130" y="1259039"/>
                </a:lnTo>
                <a:lnTo>
                  <a:pt x="49911" y="1300226"/>
                </a:lnTo>
                <a:lnTo>
                  <a:pt x="25006" y="1343253"/>
                </a:lnTo>
                <a:lnTo>
                  <a:pt x="3797" y="1387995"/>
                </a:lnTo>
                <a:lnTo>
                  <a:pt x="0" y="1398270"/>
                </a:lnTo>
                <a:lnTo>
                  <a:pt x="13754" y="1398270"/>
                </a:lnTo>
                <a:lnTo>
                  <a:pt x="16205" y="1391729"/>
                </a:lnTo>
                <a:lnTo>
                  <a:pt x="36931" y="1348117"/>
                </a:lnTo>
                <a:lnTo>
                  <a:pt x="61188" y="1306258"/>
                </a:lnTo>
                <a:lnTo>
                  <a:pt x="88620" y="1266215"/>
                </a:lnTo>
                <a:lnTo>
                  <a:pt x="118910" y="1228026"/>
                </a:lnTo>
                <a:lnTo>
                  <a:pt x="151739" y="1191780"/>
                </a:lnTo>
                <a:lnTo>
                  <a:pt x="186778" y="1157516"/>
                </a:lnTo>
                <a:lnTo>
                  <a:pt x="223710" y="1125308"/>
                </a:lnTo>
                <a:lnTo>
                  <a:pt x="262191" y="1095235"/>
                </a:lnTo>
                <a:lnTo>
                  <a:pt x="301917" y="1067320"/>
                </a:lnTo>
                <a:lnTo>
                  <a:pt x="342557" y="1041654"/>
                </a:lnTo>
                <a:lnTo>
                  <a:pt x="385597" y="1017028"/>
                </a:lnTo>
                <a:lnTo>
                  <a:pt x="429602" y="994156"/>
                </a:lnTo>
                <a:lnTo>
                  <a:pt x="474472" y="973048"/>
                </a:lnTo>
                <a:lnTo>
                  <a:pt x="520141" y="953655"/>
                </a:lnTo>
                <a:lnTo>
                  <a:pt x="566534" y="935951"/>
                </a:lnTo>
                <a:lnTo>
                  <a:pt x="613575" y="919924"/>
                </a:lnTo>
                <a:lnTo>
                  <a:pt x="661187" y="905535"/>
                </a:lnTo>
                <a:lnTo>
                  <a:pt x="709295" y="892771"/>
                </a:lnTo>
                <a:lnTo>
                  <a:pt x="757821" y="881608"/>
                </a:lnTo>
                <a:lnTo>
                  <a:pt x="806704" y="871994"/>
                </a:lnTo>
                <a:lnTo>
                  <a:pt x="855853" y="863930"/>
                </a:lnTo>
                <a:lnTo>
                  <a:pt x="905192" y="857389"/>
                </a:lnTo>
                <a:lnTo>
                  <a:pt x="954659" y="852322"/>
                </a:lnTo>
                <a:lnTo>
                  <a:pt x="1004163" y="848728"/>
                </a:lnTo>
                <a:lnTo>
                  <a:pt x="1053655" y="846569"/>
                </a:lnTo>
                <a:lnTo>
                  <a:pt x="1102271" y="845883"/>
                </a:lnTo>
                <a:lnTo>
                  <a:pt x="1102271" y="1398270"/>
                </a:lnTo>
                <a:lnTo>
                  <a:pt x="1115225" y="1398270"/>
                </a:lnTo>
                <a:lnTo>
                  <a:pt x="1115225" y="419100"/>
                </a:lnTo>
                <a:lnTo>
                  <a:pt x="1115225" y="387096"/>
                </a:lnTo>
                <a:lnTo>
                  <a:pt x="3680879" y="387096"/>
                </a:lnTo>
                <a:lnTo>
                  <a:pt x="3680879" y="419100"/>
                </a:lnTo>
                <a:lnTo>
                  <a:pt x="3680879" y="1398270"/>
                </a:lnTo>
                <a:lnTo>
                  <a:pt x="3693071" y="1398270"/>
                </a:lnTo>
                <a:lnTo>
                  <a:pt x="3693071" y="839724"/>
                </a:lnTo>
                <a:lnTo>
                  <a:pt x="3693071" y="419100"/>
                </a:lnTo>
                <a:lnTo>
                  <a:pt x="3693071" y="374142"/>
                </a:lnTo>
                <a:close/>
              </a:path>
              <a:path w="4650105" h="1398270">
                <a:moveTo>
                  <a:pt x="4650079" y="1398270"/>
                </a:moveTo>
                <a:lnTo>
                  <a:pt x="4621936" y="1328381"/>
                </a:lnTo>
                <a:lnTo>
                  <a:pt x="4601426" y="1289075"/>
                </a:lnTo>
                <a:lnTo>
                  <a:pt x="4578375" y="1251267"/>
                </a:lnTo>
                <a:lnTo>
                  <a:pt x="4552924" y="1214983"/>
                </a:lnTo>
                <a:lnTo>
                  <a:pt x="4525226" y="1180236"/>
                </a:lnTo>
                <a:lnTo>
                  <a:pt x="4495393" y="1147038"/>
                </a:lnTo>
                <a:lnTo>
                  <a:pt x="4463580" y="1115428"/>
                </a:lnTo>
                <a:lnTo>
                  <a:pt x="4429938" y="1085392"/>
                </a:lnTo>
                <a:lnTo>
                  <a:pt x="4394606" y="1056970"/>
                </a:lnTo>
                <a:lnTo>
                  <a:pt x="4357713" y="1030173"/>
                </a:lnTo>
                <a:lnTo>
                  <a:pt x="4319397" y="1005014"/>
                </a:lnTo>
                <a:lnTo>
                  <a:pt x="4279824" y="981519"/>
                </a:lnTo>
                <a:lnTo>
                  <a:pt x="4239120" y="959700"/>
                </a:lnTo>
                <a:lnTo>
                  <a:pt x="4197413" y="939571"/>
                </a:lnTo>
                <a:lnTo>
                  <a:pt x="4154868" y="921143"/>
                </a:lnTo>
                <a:lnTo>
                  <a:pt x="4111612" y="904455"/>
                </a:lnTo>
                <a:lnTo>
                  <a:pt x="4067797" y="889508"/>
                </a:lnTo>
                <a:lnTo>
                  <a:pt x="4023550" y="876325"/>
                </a:lnTo>
                <a:lnTo>
                  <a:pt x="3979024" y="864908"/>
                </a:lnTo>
                <a:lnTo>
                  <a:pt x="3934358" y="855306"/>
                </a:lnTo>
                <a:lnTo>
                  <a:pt x="3889679" y="847509"/>
                </a:lnTo>
                <a:lnTo>
                  <a:pt x="3845153" y="841540"/>
                </a:lnTo>
                <a:lnTo>
                  <a:pt x="3800894" y="837412"/>
                </a:lnTo>
                <a:lnTo>
                  <a:pt x="3769830" y="835812"/>
                </a:lnTo>
                <a:lnTo>
                  <a:pt x="3770795" y="803910"/>
                </a:lnTo>
                <a:lnTo>
                  <a:pt x="3693071" y="839724"/>
                </a:lnTo>
                <a:lnTo>
                  <a:pt x="3750221" y="870331"/>
                </a:lnTo>
                <a:lnTo>
                  <a:pt x="3768509" y="880110"/>
                </a:lnTo>
                <a:lnTo>
                  <a:pt x="3769449" y="848741"/>
                </a:lnTo>
                <a:lnTo>
                  <a:pt x="3801021" y="850277"/>
                </a:lnTo>
                <a:lnTo>
                  <a:pt x="3846182" y="854430"/>
                </a:lnTo>
                <a:lnTo>
                  <a:pt x="3891648" y="860552"/>
                </a:lnTo>
                <a:lnTo>
                  <a:pt x="3937254" y="868629"/>
                </a:lnTo>
                <a:lnTo>
                  <a:pt x="3982847" y="878649"/>
                </a:lnTo>
                <a:lnTo>
                  <a:pt x="4028275" y="890574"/>
                </a:lnTo>
                <a:lnTo>
                  <a:pt x="4073372" y="904392"/>
                </a:lnTo>
                <a:lnTo>
                  <a:pt x="4118000" y="920076"/>
                </a:lnTo>
                <a:lnTo>
                  <a:pt x="4161993" y="937615"/>
                </a:lnTo>
                <a:lnTo>
                  <a:pt x="4205198" y="956995"/>
                </a:lnTo>
                <a:lnTo>
                  <a:pt x="4247464" y="978166"/>
                </a:lnTo>
                <a:lnTo>
                  <a:pt x="4288637" y="1001141"/>
                </a:lnTo>
                <a:lnTo>
                  <a:pt x="4328553" y="1025893"/>
                </a:lnTo>
                <a:lnTo>
                  <a:pt x="4367060" y="1052385"/>
                </a:lnTo>
                <a:lnTo>
                  <a:pt x="4404004" y="1080604"/>
                </a:lnTo>
                <a:lnTo>
                  <a:pt x="4439234" y="1110538"/>
                </a:lnTo>
                <a:lnTo>
                  <a:pt x="4472584" y="1142149"/>
                </a:lnTo>
                <a:lnTo>
                  <a:pt x="4503902" y="1175448"/>
                </a:lnTo>
                <a:lnTo>
                  <a:pt x="4533049" y="1210386"/>
                </a:lnTo>
                <a:lnTo>
                  <a:pt x="4559846" y="1246949"/>
                </a:lnTo>
                <a:lnTo>
                  <a:pt x="4584154" y="1285113"/>
                </a:lnTo>
                <a:lnTo>
                  <a:pt x="4605820" y="1324876"/>
                </a:lnTo>
                <a:lnTo>
                  <a:pt x="4624679" y="1366202"/>
                </a:lnTo>
                <a:lnTo>
                  <a:pt x="4636567" y="1398270"/>
                </a:lnTo>
                <a:lnTo>
                  <a:pt x="4650079" y="1398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337814" y="2991866"/>
            <a:ext cx="1325880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0" marR="5080" indent="-6985">
              <a:lnSpc>
                <a:spcPct val="100000"/>
              </a:lnSpc>
              <a:spcBef>
                <a:spcPts val="100"/>
              </a:spcBef>
            </a:pPr>
            <a:r>
              <a:rPr dirty="0" sz="2800" spc="-20">
                <a:latin typeface="Arial"/>
                <a:cs typeface="Arial"/>
              </a:rPr>
              <a:t>Working </a:t>
            </a:r>
            <a:r>
              <a:rPr dirty="0" sz="2800" spc="-10">
                <a:latin typeface="Arial"/>
                <a:cs typeface="Arial"/>
              </a:rPr>
              <a:t>memory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175502" y="3376676"/>
            <a:ext cx="952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Cập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nhật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17702" y="3376676"/>
            <a:ext cx="991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Lựa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chọn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685800" y="4111752"/>
            <a:ext cx="1981200" cy="784225"/>
          </a:xfrm>
          <a:custGeom>
            <a:avLst/>
            <a:gdLst/>
            <a:ahLst/>
            <a:cxnLst/>
            <a:rect l="l" t="t" r="r" b="b"/>
            <a:pathLst>
              <a:path w="1981200" h="784225">
                <a:moveTo>
                  <a:pt x="1981200" y="784098"/>
                </a:moveTo>
                <a:lnTo>
                  <a:pt x="1981200" y="0"/>
                </a:lnTo>
                <a:lnTo>
                  <a:pt x="0" y="0"/>
                </a:lnTo>
                <a:lnTo>
                  <a:pt x="0" y="784098"/>
                </a:lnTo>
                <a:lnTo>
                  <a:pt x="6858" y="784098"/>
                </a:lnTo>
                <a:lnTo>
                  <a:pt x="6858" y="12953"/>
                </a:lnTo>
                <a:lnTo>
                  <a:pt x="12954" y="6858"/>
                </a:lnTo>
                <a:lnTo>
                  <a:pt x="12954" y="12953"/>
                </a:lnTo>
                <a:lnTo>
                  <a:pt x="1969008" y="12953"/>
                </a:lnTo>
                <a:lnTo>
                  <a:pt x="1969008" y="6858"/>
                </a:lnTo>
                <a:lnTo>
                  <a:pt x="1975104" y="12953"/>
                </a:lnTo>
                <a:lnTo>
                  <a:pt x="1975104" y="784098"/>
                </a:lnTo>
                <a:lnTo>
                  <a:pt x="1981200" y="784098"/>
                </a:lnTo>
                <a:close/>
              </a:path>
              <a:path w="1981200" h="784225">
                <a:moveTo>
                  <a:pt x="12954" y="12953"/>
                </a:moveTo>
                <a:lnTo>
                  <a:pt x="12954" y="6858"/>
                </a:lnTo>
                <a:lnTo>
                  <a:pt x="6858" y="12953"/>
                </a:lnTo>
                <a:lnTo>
                  <a:pt x="12954" y="12953"/>
                </a:lnTo>
                <a:close/>
              </a:path>
              <a:path w="1981200" h="784225">
                <a:moveTo>
                  <a:pt x="12954" y="784098"/>
                </a:moveTo>
                <a:lnTo>
                  <a:pt x="12954" y="12953"/>
                </a:lnTo>
                <a:lnTo>
                  <a:pt x="6858" y="12953"/>
                </a:lnTo>
                <a:lnTo>
                  <a:pt x="6858" y="784098"/>
                </a:lnTo>
                <a:lnTo>
                  <a:pt x="12954" y="784098"/>
                </a:lnTo>
                <a:close/>
              </a:path>
              <a:path w="1981200" h="784225">
                <a:moveTo>
                  <a:pt x="1975104" y="12953"/>
                </a:moveTo>
                <a:lnTo>
                  <a:pt x="1969008" y="6858"/>
                </a:lnTo>
                <a:lnTo>
                  <a:pt x="1969008" y="12953"/>
                </a:lnTo>
                <a:lnTo>
                  <a:pt x="1975104" y="12953"/>
                </a:lnTo>
                <a:close/>
              </a:path>
              <a:path w="1981200" h="784225">
                <a:moveTo>
                  <a:pt x="1975104" y="784098"/>
                </a:moveTo>
                <a:lnTo>
                  <a:pt x="1975104" y="12953"/>
                </a:lnTo>
                <a:lnTo>
                  <a:pt x="1969008" y="12953"/>
                </a:lnTo>
                <a:lnTo>
                  <a:pt x="1969008" y="784098"/>
                </a:lnTo>
                <a:lnTo>
                  <a:pt x="1975104" y="784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297939" y="4363466"/>
            <a:ext cx="75755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0">
                <a:latin typeface="Arial"/>
                <a:cs typeface="Arial"/>
              </a:rPr>
              <a:t>Rule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5410200" y="4111752"/>
            <a:ext cx="1911985" cy="784225"/>
          </a:xfrm>
          <a:custGeom>
            <a:avLst/>
            <a:gdLst/>
            <a:ahLst/>
            <a:cxnLst/>
            <a:rect l="l" t="t" r="r" b="b"/>
            <a:pathLst>
              <a:path w="1911984" h="784225">
                <a:moveTo>
                  <a:pt x="1911857" y="784098"/>
                </a:moveTo>
                <a:lnTo>
                  <a:pt x="1911857" y="0"/>
                </a:lnTo>
                <a:lnTo>
                  <a:pt x="0" y="0"/>
                </a:lnTo>
                <a:lnTo>
                  <a:pt x="0" y="784098"/>
                </a:lnTo>
                <a:lnTo>
                  <a:pt x="6858" y="784098"/>
                </a:lnTo>
                <a:lnTo>
                  <a:pt x="6858" y="12954"/>
                </a:lnTo>
                <a:lnTo>
                  <a:pt x="12953" y="6858"/>
                </a:lnTo>
                <a:lnTo>
                  <a:pt x="12953" y="12954"/>
                </a:lnTo>
                <a:lnTo>
                  <a:pt x="1898903" y="12953"/>
                </a:lnTo>
                <a:lnTo>
                  <a:pt x="1898903" y="6857"/>
                </a:lnTo>
                <a:lnTo>
                  <a:pt x="1905000" y="12953"/>
                </a:lnTo>
                <a:lnTo>
                  <a:pt x="1905000" y="784098"/>
                </a:lnTo>
                <a:lnTo>
                  <a:pt x="1911857" y="784098"/>
                </a:lnTo>
                <a:close/>
              </a:path>
              <a:path w="1911984" h="784225">
                <a:moveTo>
                  <a:pt x="12953" y="12954"/>
                </a:moveTo>
                <a:lnTo>
                  <a:pt x="12953" y="6858"/>
                </a:lnTo>
                <a:lnTo>
                  <a:pt x="6858" y="12954"/>
                </a:lnTo>
                <a:lnTo>
                  <a:pt x="12953" y="12954"/>
                </a:lnTo>
                <a:close/>
              </a:path>
              <a:path w="1911984" h="784225">
                <a:moveTo>
                  <a:pt x="12953" y="784098"/>
                </a:moveTo>
                <a:lnTo>
                  <a:pt x="12953" y="12954"/>
                </a:lnTo>
                <a:lnTo>
                  <a:pt x="6858" y="12954"/>
                </a:lnTo>
                <a:lnTo>
                  <a:pt x="6858" y="784098"/>
                </a:lnTo>
                <a:lnTo>
                  <a:pt x="12953" y="784098"/>
                </a:lnTo>
                <a:close/>
              </a:path>
              <a:path w="1911984" h="784225">
                <a:moveTo>
                  <a:pt x="1905000" y="12953"/>
                </a:moveTo>
                <a:lnTo>
                  <a:pt x="1898903" y="6857"/>
                </a:lnTo>
                <a:lnTo>
                  <a:pt x="1898903" y="12953"/>
                </a:lnTo>
                <a:lnTo>
                  <a:pt x="1905000" y="12953"/>
                </a:lnTo>
                <a:close/>
              </a:path>
              <a:path w="1911984" h="784225">
                <a:moveTo>
                  <a:pt x="1905000" y="784098"/>
                </a:moveTo>
                <a:lnTo>
                  <a:pt x="1905000" y="12953"/>
                </a:lnTo>
                <a:lnTo>
                  <a:pt x="1898903" y="12953"/>
                </a:lnTo>
                <a:lnTo>
                  <a:pt x="1898903" y="784098"/>
                </a:lnTo>
                <a:lnTo>
                  <a:pt x="1905000" y="784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5489702" y="4592066"/>
            <a:ext cx="167005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>
                <a:latin typeface="Arial"/>
                <a:cs typeface="Arial"/>
              </a:rPr>
              <a:t>Interpreter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0" y="3916679"/>
            <a:ext cx="9144000" cy="1958339"/>
            <a:chOff x="0" y="3916679"/>
            <a:chExt cx="9144000" cy="1958339"/>
          </a:xfrm>
        </p:grpSpPr>
        <p:sp>
          <p:nvSpPr>
            <p:cNvPr id="15" name="object 15" descr=""/>
            <p:cNvSpPr/>
            <p:nvPr/>
          </p:nvSpPr>
          <p:spPr>
            <a:xfrm>
              <a:off x="2673858" y="3916679"/>
              <a:ext cx="2730500" cy="979169"/>
            </a:xfrm>
            <a:custGeom>
              <a:avLst/>
              <a:gdLst/>
              <a:ahLst/>
              <a:cxnLst/>
              <a:rect l="l" t="t" r="r" b="b"/>
              <a:pathLst>
                <a:path w="2730499" h="979170">
                  <a:moveTo>
                    <a:pt x="2660142" y="0"/>
                  </a:moveTo>
                  <a:lnTo>
                    <a:pt x="2647937" y="0"/>
                  </a:lnTo>
                  <a:lnTo>
                    <a:pt x="2647937" y="39624"/>
                  </a:lnTo>
                  <a:lnTo>
                    <a:pt x="82296" y="39624"/>
                  </a:lnTo>
                  <a:lnTo>
                    <a:pt x="82296" y="0"/>
                  </a:lnTo>
                  <a:lnTo>
                    <a:pt x="69342" y="0"/>
                  </a:lnTo>
                  <a:lnTo>
                    <a:pt x="69342" y="52578"/>
                  </a:lnTo>
                  <a:lnTo>
                    <a:pt x="76200" y="52578"/>
                  </a:lnTo>
                  <a:lnTo>
                    <a:pt x="82296" y="52578"/>
                  </a:lnTo>
                  <a:lnTo>
                    <a:pt x="2647937" y="52590"/>
                  </a:lnTo>
                  <a:lnTo>
                    <a:pt x="2654046" y="52590"/>
                  </a:lnTo>
                  <a:lnTo>
                    <a:pt x="2660142" y="52590"/>
                  </a:lnTo>
                  <a:lnTo>
                    <a:pt x="2660142" y="0"/>
                  </a:lnTo>
                  <a:close/>
                </a:path>
                <a:path w="2730499" h="979170">
                  <a:moveTo>
                    <a:pt x="2730246" y="957072"/>
                  </a:moveTo>
                  <a:lnTo>
                    <a:pt x="2654046" y="918972"/>
                  </a:lnTo>
                  <a:lnTo>
                    <a:pt x="2654046" y="950988"/>
                  </a:lnTo>
                  <a:lnTo>
                    <a:pt x="0" y="950988"/>
                  </a:lnTo>
                  <a:lnTo>
                    <a:pt x="0" y="963930"/>
                  </a:lnTo>
                  <a:lnTo>
                    <a:pt x="2654046" y="963942"/>
                  </a:lnTo>
                  <a:lnTo>
                    <a:pt x="2654046" y="979170"/>
                  </a:lnTo>
                  <a:lnTo>
                    <a:pt x="2666987" y="979170"/>
                  </a:lnTo>
                  <a:lnTo>
                    <a:pt x="2686050" y="979170"/>
                  </a:lnTo>
                  <a:lnTo>
                    <a:pt x="2730246" y="9570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6577" y="3916679"/>
              <a:ext cx="78115" cy="196596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6277495" y="3916679"/>
              <a:ext cx="2092325" cy="979169"/>
            </a:xfrm>
            <a:custGeom>
              <a:avLst/>
              <a:gdLst/>
              <a:ahLst/>
              <a:cxnLst/>
              <a:rect l="l" t="t" r="r" b="b"/>
              <a:pathLst>
                <a:path w="2092325" h="979170">
                  <a:moveTo>
                    <a:pt x="47866" y="200406"/>
                  </a:moveTo>
                  <a:lnTo>
                    <a:pt x="47104" y="196596"/>
                  </a:lnTo>
                  <a:lnTo>
                    <a:pt x="44818" y="148628"/>
                  </a:lnTo>
                  <a:lnTo>
                    <a:pt x="39141" y="102057"/>
                  </a:lnTo>
                  <a:lnTo>
                    <a:pt x="30213" y="56896"/>
                  </a:lnTo>
                  <a:lnTo>
                    <a:pt x="18186" y="13182"/>
                  </a:lnTo>
                  <a:lnTo>
                    <a:pt x="13512" y="0"/>
                  </a:lnTo>
                  <a:lnTo>
                    <a:pt x="0" y="0"/>
                  </a:lnTo>
                  <a:lnTo>
                    <a:pt x="4000" y="10807"/>
                  </a:lnTo>
                  <a:lnTo>
                    <a:pt x="16789" y="55206"/>
                  </a:lnTo>
                  <a:lnTo>
                    <a:pt x="26301" y="101117"/>
                  </a:lnTo>
                  <a:lnTo>
                    <a:pt x="32397" y="148501"/>
                  </a:lnTo>
                  <a:lnTo>
                    <a:pt x="34912" y="197358"/>
                  </a:lnTo>
                  <a:lnTo>
                    <a:pt x="34912" y="200406"/>
                  </a:lnTo>
                  <a:lnTo>
                    <a:pt x="37960" y="203454"/>
                  </a:lnTo>
                  <a:lnTo>
                    <a:pt x="44818" y="203454"/>
                  </a:lnTo>
                  <a:lnTo>
                    <a:pt x="47866" y="200406"/>
                  </a:lnTo>
                  <a:close/>
                </a:path>
                <a:path w="2092325" h="979170">
                  <a:moveTo>
                    <a:pt x="2092312" y="957072"/>
                  </a:moveTo>
                  <a:lnTo>
                    <a:pt x="2016112" y="919734"/>
                  </a:lnTo>
                  <a:lnTo>
                    <a:pt x="2016112" y="951014"/>
                  </a:lnTo>
                  <a:lnTo>
                    <a:pt x="1037704" y="954024"/>
                  </a:lnTo>
                  <a:lnTo>
                    <a:pt x="1037704" y="966978"/>
                  </a:lnTo>
                  <a:lnTo>
                    <a:pt x="2016112" y="963968"/>
                  </a:lnTo>
                  <a:lnTo>
                    <a:pt x="2016112" y="979170"/>
                  </a:lnTo>
                  <a:lnTo>
                    <a:pt x="2028304" y="979170"/>
                  </a:lnTo>
                  <a:lnTo>
                    <a:pt x="2048979" y="979170"/>
                  </a:lnTo>
                  <a:lnTo>
                    <a:pt x="2092312" y="9570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0" y="489584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85800" y="4895849"/>
              <a:ext cx="1981200" cy="740410"/>
            </a:xfrm>
            <a:custGeom>
              <a:avLst/>
              <a:gdLst/>
              <a:ahLst/>
              <a:cxnLst/>
              <a:rect l="l" t="t" r="r" b="b"/>
              <a:pathLst>
                <a:path w="1981200" h="740410">
                  <a:moveTo>
                    <a:pt x="12954" y="727710"/>
                  </a:moveTo>
                  <a:lnTo>
                    <a:pt x="12954" y="0"/>
                  </a:lnTo>
                  <a:lnTo>
                    <a:pt x="0" y="0"/>
                  </a:lnTo>
                  <a:lnTo>
                    <a:pt x="0" y="739901"/>
                  </a:lnTo>
                  <a:lnTo>
                    <a:pt x="6858" y="739901"/>
                  </a:lnTo>
                  <a:lnTo>
                    <a:pt x="6858" y="727710"/>
                  </a:lnTo>
                  <a:lnTo>
                    <a:pt x="12954" y="727710"/>
                  </a:lnTo>
                  <a:close/>
                </a:path>
                <a:path w="1981200" h="740410">
                  <a:moveTo>
                    <a:pt x="1975104" y="727710"/>
                  </a:moveTo>
                  <a:lnTo>
                    <a:pt x="6858" y="727710"/>
                  </a:lnTo>
                  <a:lnTo>
                    <a:pt x="12954" y="733805"/>
                  </a:lnTo>
                  <a:lnTo>
                    <a:pt x="12954" y="739901"/>
                  </a:lnTo>
                  <a:lnTo>
                    <a:pt x="1969008" y="739901"/>
                  </a:lnTo>
                  <a:lnTo>
                    <a:pt x="1969008" y="733805"/>
                  </a:lnTo>
                  <a:lnTo>
                    <a:pt x="1975104" y="727710"/>
                  </a:lnTo>
                  <a:close/>
                </a:path>
                <a:path w="1981200" h="740410">
                  <a:moveTo>
                    <a:pt x="12954" y="739901"/>
                  </a:moveTo>
                  <a:lnTo>
                    <a:pt x="12954" y="733805"/>
                  </a:lnTo>
                  <a:lnTo>
                    <a:pt x="6858" y="727710"/>
                  </a:lnTo>
                  <a:lnTo>
                    <a:pt x="6858" y="739901"/>
                  </a:lnTo>
                  <a:lnTo>
                    <a:pt x="12954" y="739901"/>
                  </a:lnTo>
                  <a:close/>
                </a:path>
                <a:path w="1981200" h="740410">
                  <a:moveTo>
                    <a:pt x="1981200" y="739901"/>
                  </a:moveTo>
                  <a:lnTo>
                    <a:pt x="1981200" y="0"/>
                  </a:lnTo>
                  <a:lnTo>
                    <a:pt x="1969008" y="0"/>
                  </a:lnTo>
                  <a:lnTo>
                    <a:pt x="1969008" y="727710"/>
                  </a:lnTo>
                  <a:lnTo>
                    <a:pt x="1975104" y="727710"/>
                  </a:lnTo>
                  <a:lnTo>
                    <a:pt x="1975104" y="739901"/>
                  </a:lnTo>
                  <a:lnTo>
                    <a:pt x="1981200" y="739901"/>
                  </a:lnTo>
                  <a:close/>
                </a:path>
                <a:path w="1981200" h="740410">
                  <a:moveTo>
                    <a:pt x="1975104" y="739901"/>
                  </a:moveTo>
                  <a:lnTo>
                    <a:pt x="1975104" y="727710"/>
                  </a:lnTo>
                  <a:lnTo>
                    <a:pt x="1969008" y="733805"/>
                  </a:lnTo>
                  <a:lnTo>
                    <a:pt x="1969008" y="739901"/>
                  </a:lnTo>
                  <a:lnTo>
                    <a:pt x="1975104" y="7399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1020572" y="4790185"/>
            <a:ext cx="131191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>
                <a:latin typeface="Arial"/>
                <a:cs typeface="Arial"/>
              </a:rPr>
              <a:t>memory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5327904" y="4895850"/>
            <a:ext cx="1994535" cy="740410"/>
          </a:xfrm>
          <a:custGeom>
            <a:avLst/>
            <a:gdLst/>
            <a:ahLst/>
            <a:cxnLst/>
            <a:rect l="l" t="t" r="r" b="b"/>
            <a:pathLst>
              <a:path w="1994534" h="740410">
                <a:moveTo>
                  <a:pt x="32004" y="0"/>
                </a:moveTo>
                <a:lnTo>
                  <a:pt x="0" y="0"/>
                </a:lnTo>
                <a:lnTo>
                  <a:pt x="0" y="16002"/>
                </a:lnTo>
                <a:lnTo>
                  <a:pt x="32004" y="0"/>
                </a:lnTo>
                <a:close/>
              </a:path>
              <a:path w="1994534" h="740410">
                <a:moveTo>
                  <a:pt x="1994154" y="0"/>
                </a:moveTo>
                <a:lnTo>
                  <a:pt x="1981200" y="0"/>
                </a:lnTo>
                <a:lnTo>
                  <a:pt x="1981200" y="727710"/>
                </a:lnTo>
                <a:lnTo>
                  <a:pt x="1987296" y="727710"/>
                </a:lnTo>
                <a:lnTo>
                  <a:pt x="95250" y="727722"/>
                </a:lnTo>
                <a:lnTo>
                  <a:pt x="95250" y="0"/>
                </a:lnTo>
                <a:lnTo>
                  <a:pt x="82296" y="0"/>
                </a:lnTo>
                <a:lnTo>
                  <a:pt x="82296" y="739902"/>
                </a:lnTo>
                <a:lnTo>
                  <a:pt x="89154" y="739902"/>
                </a:lnTo>
                <a:lnTo>
                  <a:pt x="95250" y="739902"/>
                </a:lnTo>
                <a:lnTo>
                  <a:pt x="1981200" y="739902"/>
                </a:lnTo>
                <a:lnTo>
                  <a:pt x="1987296" y="739902"/>
                </a:lnTo>
                <a:lnTo>
                  <a:pt x="1994154" y="739902"/>
                </a:lnTo>
                <a:lnTo>
                  <a:pt x="1994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3599179" y="4900676"/>
            <a:ext cx="876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Áp</a:t>
            </a:r>
            <a:r>
              <a:rPr dirty="0" sz="1800" spc="-20">
                <a:latin typeface="Arial"/>
                <a:cs typeface="Arial"/>
              </a:rPr>
              <a:t> dụng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469378" y="4902207"/>
            <a:ext cx="812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Kết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quả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8293607" y="4895850"/>
            <a:ext cx="33020" cy="17145"/>
          </a:xfrm>
          <a:custGeom>
            <a:avLst/>
            <a:gdLst/>
            <a:ahLst/>
            <a:cxnLst/>
            <a:rect l="l" t="t" r="r" b="b"/>
            <a:pathLst>
              <a:path w="33020" h="17145">
                <a:moveTo>
                  <a:pt x="32870" y="0"/>
                </a:moveTo>
                <a:lnTo>
                  <a:pt x="0" y="0"/>
                </a:lnTo>
                <a:lnTo>
                  <a:pt x="0" y="16763"/>
                </a:lnTo>
                <a:lnTo>
                  <a:pt x="328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459740" y="5895847"/>
            <a:ext cx="39116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 i="1">
                <a:latin typeface="Arial"/>
                <a:cs typeface="Arial"/>
                <a:hlinkClick r:id="rId3"/>
              </a:rPr>
              <a:t>(http://www.cwa.mdx.ac.uk/bis2040/johnlect.html)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28" name="object 2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601456" y="2286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71856" y="219455"/>
            <a:ext cx="8249284" cy="857250"/>
          </a:xfrm>
          <a:custGeom>
            <a:avLst/>
            <a:gdLst/>
            <a:ahLst/>
            <a:cxnLst/>
            <a:rect l="l" t="t" r="r" b="b"/>
            <a:pathLst>
              <a:path w="8249284" h="857250">
                <a:moveTo>
                  <a:pt x="8248904" y="759714"/>
                </a:moveTo>
                <a:lnTo>
                  <a:pt x="8238744" y="759714"/>
                </a:lnTo>
                <a:lnTo>
                  <a:pt x="8234299" y="759714"/>
                </a:lnTo>
                <a:lnTo>
                  <a:pt x="8234299" y="842645"/>
                </a:lnTo>
                <a:lnTo>
                  <a:pt x="8229854" y="847090"/>
                </a:lnTo>
                <a:lnTo>
                  <a:pt x="8229854" y="842645"/>
                </a:lnTo>
                <a:lnTo>
                  <a:pt x="8234299" y="842645"/>
                </a:lnTo>
                <a:lnTo>
                  <a:pt x="8234299" y="759714"/>
                </a:lnTo>
                <a:lnTo>
                  <a:pt x="8229854" y="759714"/>
                </a:lnTo>
                <a:lnTo>
                  <a:pt x="8229854" y="838200"/>
                </a:lnTo>
                <a:lnTo>
                  <a:pt x="19050" y="838200"/>
                </a:lnTo>
                <a:lnTo>
                  <a:pt x="19050" y="759714"/>
                </a:lnTo>
                <a:lnTo>
                  <a:pt x="19037" y="19050"/>
                </a:lnTo>
                <a:lnTo>
                  <a:pt x="19037" y="13970"/>
                </a:lnTo>
                <a:lnTo>
                  <a:pt x="19304" y="13970"/>
                </a:lnTo>
                <a:lnTo>
                  <a:pt x="19304" y="19050"/>
                </a:lnTo>
                <a:lnTo>
                  <a:pt x="8238744" y="19050"/>
                </a:lnTo>
                <a:lnTo>
                  <a:pt x="8238744" y="0"/>
                </a:lnTo>
                <a:lnTo>
                  <a:pt x="19304" y="0"/>
                </a:lnTo>
                <a:lnTo>
                  <a:pt x="14224" y="0"/>
                </a:lnTo>
                <a:lnTo>
                  <a:pt x="14224" y="13970"/>
                </a:lnTo>
                <a:lnTo>
                  <a:pt x="9144" y="19050"/>
                </a:lnTo>
                <a:lnTo>
                  <a:pt x="9144" y="13970"/>
                </a:lnTo>
                <a:lnTo>
                  <a:pt x="14224" y="13970"/>
                </a:lnTo>
                <a:lnTo>
                  <a:pt x="14224" y="0"/>
                </a:lnTo>
                <a:lnTo>
                  <a:pt x="9144" y="0"/>
                </a:lnTo>
                <a:lnTo>
                  <a:pt x="254" y="0"/>
                </a:lnTo>
                <a:lnTo>
                  <a:pt x="254" y="759714"/>
                </a:lnTo>
                <a:lnTo>
                  <a:pt x="0" y="759714"/>
                </a:lnTo>
                <a:lnTo>
                  <a:pt x="0" y="847344"/>
                </a:lnTo>
                <a:lnTo>
                  <a:pt x="9144" y="847344"/>
                </a:lnTo>
                <a:lnTo>
                  <a:pt x="9144" y="857250"/>
                </a:lnTo>
                <a:lnTo>
                  <a:pt x="8229600" y="857250"/>
                </a:lnTo>
                <a:lnTo>
                  <a:pt x="8229854" y="857250"/>
                </a:lnTo>
                <a:lnTo>
                  <a:pt x="8238744" y="857250"/>
                </a:lnTo>
                <a:lnTo>
                  <a:pt x="8248904" y="857250"/>
                </a:lnTo>
                <a:lnTo>
                  <a:pt x="8248904" y="75971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849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Hệ</a:t>
            </a:r>
            <a:r>
              <a:rPr dirty="0" sz="3600" spc="-40"/>
              <a:t> </a:t>
            </a:r>
            <a:r>
              <a:rPr dirty="0" sz="3600"/>
              <a:t>thống</a:t>
            </a:r>
            <a:r>
              <a:rPr dirty="0" sz="3600" spc="-45"/>
              <a:t> </a:t>
            </a:r>
            <a:r>
              <a:rPr dirty="0" sz="3600"/>
              <a:t>suy</a:t>
            </a:r>
            <a:r>
              <a:rPr dirty="0" sz="3600" spc="-45"/>
              <a:t> </a:t>
            </a:r>
            <a:r>
              <a:rPr dirty="0" sz="3600"/>
              <a:t>diễn</a:t>
            </a:r>
            <a:r>
              <a:rPr dirty="0" sz="3600" spc="-35"/>
              <a:t> </a:t>
            </a:r>
            <a:r>
              <a:rPr dirty="0" sz="3600"/>
              <a:t>dựa</a:t>
            </a:r>
            <a:r>
              <a:rPr dirty="0" sz="3600" spc="-35"/>
              <a:t> </a:t>
            </a:r>
            <a:r>
              <a:rPr dirty="0" sz="3600"/>
              <a:t>trên</a:t>
            </a:r>
            <a:r>
              <a:rPr dirty="0" sz="3600" spc="-30"/>
              <a:t> </a:t>
            </a:r>
            <a:r>
              <a:rPr dirty="0" sz="3600"/>
              <a:t>luật</a:t>
            </a:r>
            <a:r>
              <a:rPr dirty="0" sz="3600" spc="-45"/>
              <a:t> </a:t>
            </a:r>
            <a:r>
              <a:rPr dirty="0" sz="3600" spc="-25"/>
              <a:t>(2)</a:t>
            </a:r>
            <a:endParaRPr sz="3600"/>
          </a:p>
        </p:txBody>
      </p:sp>
      <p:sp>
        <p:nvSpPr>
          <p:cNvPr id="5" name="object 5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763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69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/>
              <a:t>Bộ</a:t>
            </a:r>
            <a:r>
              <a:rPr dirty="0" spc="-70"/>
              <a:t> </a:t>
            </a:r>
            <a:r>
              <a:rPr dirty="0"/>
              <a:t>nhớ</a:t>
            </a:r>
            <a:r>
              <a:rPr dirty="0" spc="-50"/>
              <a:t> </a:t>
            </a:r>
            <a:r>
              <a:rPr dirty="0"/>
              <a:t>làm</a:t>
            </a:r>
            <a:r>
              <a:rPr dirty="0" spc="-50"/>
              <a:t> </a:t>
            </a:r>
            <a:r>
              <a:rPr dirty="0"/>
              <a:t>việc</a:t>
            </a:r>
            <a:r>
              <a:rPr dirty="0" spc="-50"/>
              <a:t> </a:t>
            </a:r>
            <a:r>
              <a:rPr dirty="0"/>
              <a:t>(Working</a:t>
            </a:r>
            <a:r>
              <a:rPr dirty="0" spc="-55"/>
              <a:t> </a:t>
            </a:r>
            <a:r>
              <a:rPr dirty="0" spc="-10"/>
              <a:t>memory)</a:t>
            </a:r>
          </a:p>
          <a:p>
            <a:pPr lvl="1" marL="624840" indent="-285750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Lưu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giữ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sự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kiện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giả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thiết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đúng,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đã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chứng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minh)</a:t>
            </a:r>
            <a:endParaRPr sz="2000">
              <a:latin typeface="Arial"/>
              <a:cs typeface="Arial"/>
            </a:endParaRPr>
          </a:p>
          <a:p>
            <a:pPr lvl="1" marL="624840" marR="5080" indent="-28638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sự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kiện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này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sẽ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quyết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định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những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luật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nào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áp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dụng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(bởi </a:t>
            </a:r>
            <a:r>
              <a:rPr dirty="0" sz="2000">
                <a:latin typeface="Arial"/>
                <a:cs typeface="Arial"/>
              </a:rPr>
              <a:t>thành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phần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Interpreter)</a:t>
            </a:r>
            <a:endParaRPr sz="20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56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/>
              <a:t>Bộ</a:t>
            </a:r>
            <a:r>
              <a:rPr dirty="0" spc="-50"/>
              <a:t> </a:t>
            </a:r>
            <a:r>
              <a:rPr dirty="0"/>
              <a:t>nhớ</a:t>
            </a:r>
            <a:r>
              <a:rPr dirty="0" spc="-35"/>
              <a:t> </a:t>
            </a:r>
            <a:r>
              <a:rPr dirty="0"/>
              <a:t>các</a:t>
            </a:r>
            <a:r>
              <a:rPr dirty="0" spc="-45"/>
              <a:t> </a:t>
            </a:r>
            <a:r>
              <a:rPr dirty="0"/>
              <a:t>luật</a:t>
            </a:r>
            <a:r>
              <a:rPr dirty="0" spc="-40"/>
              <a:t> </a:t>
            </a:r>
            <a:r>
              <a:rPr dirty="0"/>
              <a:t>(Rule</a:t>
            </a:r>
            <a:r>
              <a:rPr dirty="0" spc="-25"/>
              <a:t> </a:t>
            </a:r>
            <a:r>
              <a:rPr dirty="0" spc="-10"/>
              <a:t>memory)</a:t>
            </a:r>
          </a:p>
          <a:p>
            <a:pPr lvl="1" marL="624840" indent="-285750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Chính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cơ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sở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thức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hệ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thống</a:t>
            </a:r>
            <a:endParaRPr sz="20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Lưu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giữ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luật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áp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dụng</a:t>
            </a:r>
            <a:endParaRPr sz="20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56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/>
              <a:t>Bộ</a:t>
            </a:r>
            <a:r>
              <a:rPr dirty="0" spc="-55"/>
              <a:t> </a:t>
            </a:r>
            <a:r>
              <a:rPr dirty="0"/>
              <a:t>diễn</a:t>
            </a:r>
            <a:r>
              <a:rPr dirty="0" spc="-30"/>
              <a:t> </a:t>
            </a:r>
            <a:r>
              <a:rPr dirty="0"/>
              <a:t>dịch</a:t>
            </a:r>
            <a:r>
              <a:rPr dirty="0" spc="-35"/>
              <a:t> </a:t>
            </a:r>
            <a:r>
              <a:rPr dirty="0" spc="-10"/>
              <a:t>(Interpreter)</a:t>
            </a:r>
          </a:p>
          <a:p>
            <a:pPr lvl="1" marL="624840" marR="328295" indent="-285750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Hệ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thống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bắt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đầu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bằng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việc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sự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kiện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(dữ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liệu)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phù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hợp </a:t>
            </a:r>
            <a:r>
              <a:rPr dirty="0" sz="2000">
                <a:latin typeface="Arial"/>
                <a:cs typeface="Arial"/>
              </a:rPr>
              <a:t>vào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bộ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nhớ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việc</a:t>
            </a:r>
            <a:endParaRPr sz="2000">
              <a:latin typeface="Arial"/>
              <a:cs typeface="Arial"/>
            </a:endParaRPr>
          </a:p>
          <a:p>
            <a:pPr lvl="1" marL="624840" marR="121285" indent="-285750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Khi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sự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kiện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(dữ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liệu)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bộ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nhớ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làm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việc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phù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hợp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điều </a:t>
            </a:r>
            <a:r>
              <a:rPr dirty="0" sz="2000">
                <a:latin typeface="Arial"/>
                <a:cs typeface="Arial"/>
              </a:rPr>
              <a:t>kiện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luật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bộ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nhớ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luật,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thì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luật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đó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sẽ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áp </a:t>
            </a:r>
            <a:r>
              <a:rPr dirty="0" sz="2000" spc="-20">
                <a:latin typeface="Arial"/>
                <a:cs typeface="Arial"/>
              </a:rPr>
              <a:t>dụng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0" y="5875020"/>
            <a:ext cx="9144000" cy="982980"/>
            <a:chOff x="0" y="5875020"/>
            <a:chExt cx="9144000" cy="982980"/>
          </a:xfrm>
        </p:grpSpPr>
        <p:sp>
          <p:nvSpPr>
            <p:cNvPr id="9" name="object 9" descr=""/>
            <p:cNvSpPr/>
            <p:nvPr/>
          </p:nvSpPr>
          <p:spPr>
            <a:xfrm>
              <a:off x="0" y="58750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7200" y="6239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RBS</a:t>
            </a:r>
            <a:r>
              <a:rPr dirty="0" spc="-55"/>
              <a:t> </a:t>
            </a:r>
            <a:r>
              <a:rPr dirty="0"/>
              <a:t>–</a:t>
            </a:r>
            <a:r>
              <a:rPr dirty="0" spc="-60"/>
              <a:t> </a:t>
            </a:r>
            <a:r>
              <a:rPr dirty="0"/>
              <a:t>Ưu</a:t>
            </a:r>
            <a:r>
              <a:rPr dirty="0" spc="-45"/>
              <a:t> </a:t>
            </a:r>
            <a:r>
              <a:rPr dirty="0"/>
              <a:t>điểm</a:t>
            </a:r>
            <a:r>
              <a:rPr dirty="0" spc="-60"/>
              <a:t> </a:t>
            </a:r>
            <a:r>
              <a:rPr dirty="0" spc="-25"/>
              <a:t>(1)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1958339"/>
            <a:chOff x="0" y="979169"/>
            <a:chExt cx="9144000" cy="195833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19583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35940" y="1226675"/>
            <a:ext cx="8000365" cy="3564254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83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Cách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(diễn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đạt)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phù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hợp</a:t>
            </a:r>
            <a:endParaRPr sz="24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Rất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gần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đạt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ngôn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ngữ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tự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nhiên</a:t>
            </a:r>
            <a:endParaRPr sz="20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Rất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dễ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dàng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để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đạt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thức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bởi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luật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3B822F"/>
              </a:buClr>
              <a:buFont typeface="Wingdings"/>
              <a:buChar char=""/>
            </a:pPr>
            <a:endParaRPr sz="20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buClr>
                <a:srgbClr val="CC9A00"/>
              </a:buClr>
              <a:buSzPct val="63636"/>
              <a:buFont typeface="Wingdings"/>
              <a:buChar char=""/>
              <a:tabLst>
                <a:tab pos="297815" algn="l"/>
              </a:tabLst>
            </a:pPr>
            <a:r>
              <a:rPr dirty="0" sz="2200">
                <a:latin typeface="Arial"/>
                <a:cs typeface="Arial"/>
              </a:rPr>
              <a:t>Dễ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hiểu</a:t>
            </a:r>
            <a:endParaRPr sz="2200">
              <a:latin typeface="Arial"/>
              <a:cs typeface="Arial"/>
            </a:endParaRPr>
          </a:p>
          <a:p>
            <a:pPr lvl="1" marL="624840" marR="120014" indent="-286385">
              <a:lnSpc>
                <a:spcPct val="100000"/>
              </a:lnSpc>
              <a:spcBef>
                <a:spcPts val="60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luật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dạng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IF-</a:t>
            </a:r>
            <a:r>
              <a:rPr dirty="0" sz="2000">
                <a:latin typeface="Arial"/>
                <a:cs typeface="Arial"/>
              </a:rPr>
              <a:t>THEN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rất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dễ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hiểu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(có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lẽ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dễ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hiểu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nhất)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đối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với </a:t>
            </a:r>
            <a:r>
              <a:rPr dirty="0" sz="2000">
                <a:latin typeface="Arial"/>
                <a:cs typeface="Arial"/>
              </a:rPr>
              <a:t>người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sử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dụng</a:t>
            </a:r>
            <a:endParaRPr sz="2000">
              <a:latin typeface="Arial"/>
              <a:cs typeface="Arial"/>
            </a:endParaRPr>
          </a:p>
          <a:p>
            <a:pPr lvl="1" marL="624840" marR="5080" indent="-28638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lĩnh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vực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(bài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toán)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cụ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thể,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biểu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bằng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luật </a:t>
            </a:r>
            <a:r>
              <a:rPr dirty="0" sz="2000">
                <a:latin typeface="Arial"/>
                <a:cs typeface="Arial"/>
              </a:rPr>
              <a:t>giúp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chuyên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lĩnh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vực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này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đánh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cải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tiến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luật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80313"/>
            <a:ext cx="326517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8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Nội</a:t>
            </a:r>
            <a:r>
              <a:rPr dirty="0" u="heavy" sz="2800" spc="-6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8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dung</a:t>
            </a:r>
            <a:r>
              <a:rPr dirty="0" u="heavy" sz="2800" spc="-5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8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môn</a:t>
            </a:r>
            <a:r>
              <a:rPr dirty="0" u="heavy" sz="2800" spc="-55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800" spc="-2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học</a:t>
            </a:r>
            <a:r>
              <a:rPr dirty="0" u="none" sz="2800" spc="-20" b="1">
                <a:solidFill>
                  <a:srgbClr val="000000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39166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161541" y="985977"/>
            <a:ext cx="5932170" cy="508508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81940" indent="-269240">
              <a:lnSpc>
                <a:spcPct val="100000"/>
              </a:lnSpc>
              <a:spcBef>
                <a:spcPts val="13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Giới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thiệu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về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Trí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tuệ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nhân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tạo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Tác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tử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Giải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quyết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vấn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đề: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Tìm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kiếm,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Thỏa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mãn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ràng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buộc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Logic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diễn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Biểu</a:t>
            </a:r>
            <a:r>
              <a:rPr dirty="0" sz="20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diễn</a:t>
            </a:r>
            <a:r>
              <a:rPr dirty="0" sz="20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tri</a:t>
            </a:r>
            <a:r>
              <a:rPr dirty="0" sz="2000" spc="-5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0000FF"/>
                </a:solidFill>
                <a:latin typeface="Arial"/>
                <a:cs typeface="Arial"/>
              </a:rPr>
              <a:t>thức</a:t>
            </a:r>
            <a:endParaRPr sz="2000">
              <a:latin typeface="Arial"/>
              <a:cs typeface="Arial"/>
            </a:endParaRPr>
          </a:p>
          <a:p>
            <a:pPr lvl="1" marL="600075" indent="-269875">
              <a:lnSpc>
                <a:spcPct val="100000"/>
              </a:lnSpc>
              <a:spcBef>
                <a:spcPts val="605"/>
              </a:spcBef>
              <a:buClr>
                <a:srgbClr val="3B822F"/>
              </a:buClr>
              <a:buSzPct val="69444"/>
              <a:buFont typeface="Wingdings"/>
              <a:buChar char=""/>
              <a:tabLst>
                <a:tab pos="600075" algn="l"/>
              </a:tabLst>
            </a:pP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Luật</a:t>
            </a:r>
            <a:r>
              <a:rPr dirty="0" sz="18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sản</a:t>
            </a:r>
            <a:r>
              <a:rPr dirty="0" sz="18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0000FF"/>
                </a:solidFill>
                <a:latin typeface="Arial"/>
                <a:cs typeface="Arial"/>
              </a:rPr>
              <a:t>xuất</a:t>
            </a:r>
            <a:endParaRPr sz="1800">
              <a:latin typeface="Arial"/>
              <a:cs typeface="Arial"/>
            </a:endParaRPr>
          </a:p>
          <a:p>
            <a:pPr lvl="1" marL="600075" indent="-26987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9444"/>
              <a:buFont typeface="Wingdings"/>
              <a:buChar char=""/>
              <a:tabLst>
                <a:tab pos="600075" algn="l"/>
              </a:tabLst>
            </a:pPr>
            <a:r>
              <a:rPr dirty="0" sz="1800" spc="-10" b="1">
                <a:solidFill>
                  <a:srgbClr val="0000FF"/>
                </a:solidFill>
                <a:latin typeface="Arial"/>
                <a:cs typeface="Arial"/>
              </a:rPr>
              <a:t>Khung</a:t>
            </a:r>
            <a:endParaRPr sz="1800">
              <a:latin typeface="Arial"/>
              <a:cs typeface="Arial"/>
            </a:endParaRPr>
          </a:p>
          <a:p>
            <a:pPr lvl="1" marL="600075" indent="-26987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9444"/>
              <a:buFont typeface="Wingdings"/>
              <a:buChar char=""/>
              <a:tabLst>
                <a:tab pos="600075" algn="l"/>
              </a:tabLst>
            </a:pP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Mạng</a:t>
            </a:r>
            <a:r>
              <a:rPr dirty="0" sz="1800" spc="-4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ngữ</a:t>
            </a:r>
            <a:r>
              <a:rPr dirty="0" sz="1800" spc="-4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00FF"/>
                </a:solidFill>
                <a:latin typeface="Arial"/>
                <a:cs typeface="Arial"/>
              </a:rPr>
              <a:t>nghĩa</a:t>
            </a:r>
            <a:endParaRPr sz="1800">
              <a:latin typeface="Arial"/>
              <a:cs typeface="Arial"/>
            </a:endParaRPr>
          </a:p>
          <a:p>
            <a:pPr lvl="1" marL="600075" indent="-26987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9444"/>
              <a:buFont typeface="Wingdings"/>
              <a:buChar char=""/>
              <a:tabLst>
                <a:tab pos="600075" algn="l"/>
              </a:tabLst>
            </a:pPr>
            <a:r>
              <a:rPr dirty="0" sz="1800" spc="-10" b="1">
                <a:solidFill>
                  <a:srgbClr val="0000FF"/>
                </a:solidFill>
                <a:latin typeface="Arial"/>
                <a:cs typeface="Arial"/>
              </a:rPr>
              <a:t>Ontology</a:t>
            </a:r>
            <a:endParaRPr sz="18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19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Suy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tri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thức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chắc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chắn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Học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máy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Lập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kế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hoặch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61630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355340" y="6286753"/>
            <a:ext cx="1345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latin typeface="Verdana"/>
                <a:cs typeface="Verdana"/>
              </a:rPr>
              <a:t>Trí</a:t>
            </a:r>
            <a:r>
              <a:rPr dirty="0" sz="1200" spc="-30" i="1">
                <a:latin typeface="Verdana"/>
                <a:cs typeface="Verdana"/>
              </a:rPr>
              <a:t> </a:t>
            </a:r>
            <a:r>
              <a:rPr dirty="0" sz="1200" i="1">
                <a:latin typeface="Verdana"/>
                <a:cs typeface="Verdana"/>
              </a:rPr>
              <a:t>Tuệ</a:t>
            </a:r>
            <a:r>
              <a:rPr dirty="0" sz="1200" spc="-20" i="1">
                <a:latin typeface="Verdana"/>
                <a:cs typeface="Verdana"/>
              </a:rPr>
              <a:t> </a:t>
            </a:r>
            <a:r>
              <a:rPr dirty="0" sz="1200" i="1">
                <a:latin typeface="Verdana"/>
                <a:cs typeface="Verdana"/>
              </a:rPr>
              <a:t>Nhân</a:t>
            </a:r>
            <a:r>
              <a:rPr dirty="0" sz="1200" spc="-10" i="1">
                <a:latin typeface="Verdana"/>
                <a:cs typeface="Verdana"/>
              </a:rPr>
              <a:t> </a:t>
            </a:r>
            <a:r>
              <a:rPr dirty="0" sz="1200" spc="-25" i="1">
                <a:latin typeface="Verdana"/>
                <a:cs typeface="Verdana"/>
              </a:rPr>
              <a:t>Tạo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509507" y="6447535"/>
            <a:ext cx="971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RBS</a:t>
            </a:r>
            <a:r>
              <a:rPr dirty="0" spc="-55"/>
              <a:t> </a:t>
            </a:r>
            <a:r>
              <a:rPr dirty="0"/>
              <a:t>–</a:t>
            </a:r>
            <a:r>
              <a:rPr dirty="0" spc="-60"/>
              <a:t> </a:t>
            </a:r>
            <a:r>
              <a:rPr dirty="0"/>
              <a:t>Ưu</a:t>
            </a:r>
            <a:r>
              <a:rPr dirty="0" spc="-45"/>
              <a:t> </a:t>
            </a:r>
            <a:r>
              <a:rPr dirty="0"/>
              <a:t>điểm</a:t>
            </a:r>
            <a:r>
              <a:rPr dirty="0" spc="-60"/>
              <a:t> </a:t>
            </a:r>
            <a:r>
              <a:rPr dirty="0" spc="-25"/>
              <a:t>(2)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3916679"/>
            <a:chOff x="0" y="979169"/>
            <a:chExt cx="9144000" cy="391667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1958339"/>
              <a:ext cx="9144000" cy="2937510"/>
            </a:xfrm>
            <a:custGeom>
              <a:avLst/>
              <a:gdLst/>
              <a:ahLst/>
              <a:cxnLst/>
              <a:rect l="l" t="t" r="r" b="b"/>
              <a:pathLst>
                <a:path w="9144000" h="2937510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0" y="2937510"/>
                  </a:lnTo>
                  <a:lnTo>
                    <a:pt x="9144000" y="2937510"/>
                  </a:lnTo>
                  <a:lnTo>
                    <a:pt x="9144000" y="195834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35940" y="1320038"/>
            <a:ext cx="8047990" cy="4065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1589405" indent="-28575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8450" algn="l"/>
              </a:tabLst>
            </a:pP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cách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tri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thức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theo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kiểu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khai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báo </a:t>
            </a:r>
            <a:r>
              <a:rPr dirty="0" sz="2400" spc="-10">
                <a:latin typeface="Arial"/>
                <a:cs typeface="Arial"/>
              </a:rPr>
              <a:t>(declarative)</a:t>
            </a:r>
            <a:endParaRPr sz="2400">
              <a:latin typeface="Arial"/>
              <a:cs typeface="Arial"/>
            </a:endParaRPr>
          </a:p>
          <a:p>
            <a:pPr lvl="1" marL="624840" marR="187325" indent="-285750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Kỹ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sư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thức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thu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thập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thức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(ở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dạng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luật</a:t>
            </a:r>
            <a:r>
              <a:rPr dirty="0" sz="2000" spc="-20">
                <a:latin typeface="Arial"/>
                <a:cs typeface="Arial"/>
              </a:rPr>
              <a:t> IF-</a:t>
            </a:r>
            <a:r>
              <a:rPr dirty="0" sz="2000">
                <a:latin typeface="Arial"/>
                <a:cs typeface="Arial"/>
              </a:rPr>
              <a:t>THEN)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về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lĩnh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vực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cụ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thể,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chúng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vào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cơ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sở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luật </a:t>
            </a:r>
            <a:r>
              <a:rPr dirty="0" sz="2000">
                <a:latin typeface="Arial"/>
                <a:cs typeface="Arial"/>
              </a:rPr>
              <a:t>(rule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base)</a:t>
            </a:r>
            <a:endParaRPr sz="2000">
              <a:latin typeface="Arial"/>
              <a:cs typeface="Arial"/>
            </a:endParaRPr>
          </a:p>
          <a:p>
            <a:pPr lvl="1" marL="624840" marR="5080" indent="-285750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Kỹ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sư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thức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(có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thể)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cần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phải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quan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tâm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đến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nào,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làm </a:t>
            </a:r>
            <a:r>
              <a:rPr dirty="0" sz="2000">
                <a:latin typeface="Arial"/>
                <a:cs typeface="Arial"/>
              </a:rPr>
              <a:t>thế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nào,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theo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trật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tự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nào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mà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luật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sử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dụng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–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Hệ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thống </a:t>
            </a:r>
            <a:r>
              <a:rPr dirty="0" sz="2000">
                <a:latin typeface="Arial"/>
                <a:cs typeface="Arial"/>
              </a:rPr>
              <a:t>sẽ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tự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đảm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nhận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nhiệm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vụ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này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Clr>
                <a:srgbClr val="3B822F"/>
              </a:buClr>
              <a:buFont typeface="Wingdings"/>
              <a:buChar char=""/>
            </a:pPr>
            <a:endParaRPr sz="20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buClr>
                <a:srgbClr val="CC9A00"/>
              </a:buClr>
              <a:buSzPct val="63636"/>
              <a:buFont typeface="Wingdings"/>
              <a:buChar char=""/>
              <a:tabLst>
                <a:tab pos="297815" algn="l"/>
              </a:tabLst>
            </a:pPr>
            <a:r>
              <a:rPr dirty="0" sz="2200">
                <a:latin typeface="Arial"/>
                <a:cs typeface="Arial"/>
              </a:rPr>
              <a:t>Dễ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dàng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mở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rộng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cơ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sở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tri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thức</a:t>
            </a:r>
            <a:endParaRPr sz="2200">
              <a:latin typeface="Arial"/>
              <a:cs typeface="Arial"/>
            </a:endParaRPr>
          </a:p>
          <a:p>
            <a:pPr lvl="1" marL="624840" marR="441959" indent="-285750">
              <a:lnSpc>
                <a:spcPct val="100000"/>
              </a:lnSpc>
              <a:spcBef>
                <a:spcPts val="60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Chỉ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việc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bổ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thêm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luật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mới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thức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mới)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vào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cuối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cơ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sở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luật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RBS</a:t>
            </a:r>
            <a:r>
              <a:rPr dirty="0" spc="-75"/>
              <a:t> </a:t>
            </a:r>
            <a:r>
              <a:rPr dirty="0"/>
              <a:t>–</a:t>
            </a:r>
            <a:r>
              <a:rPr dirty="0" spc="-70"/>
              <a:t> </a:t>
            </a:r>
            <a:r>
              <a:rPr dirty="0"/>
              <a:t>Nhược</a:t>
            </a:r>
            <a:r>
              <a:rPr dirty="0" spc="-65"/>
              <a:t> </a:t>
            </a:r>
            <a:r>
              <a:rPr dirty="0" spc="-20"/>
              <a:t>điểm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2937510"/>
            <a:chOff x="0" y="979169"/>
            <a:chExt cx="9144000" cy="2937510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1958339"/>
              <a:ext cx="9144000" cy="1958339"/>
            </a:xfrm>
            <a:custGeom>
              <a:avLst/>
              <a:gdLst/>
              <a:ahLst/>
              <a:cxnLst/>
              <a:rect l="l" t="t" r="r" b="b"/>
              <a:pathLst>
                <a:path w="9144000" h="1958339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9144000" y="195834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35940" y="1226675"/>
            <a:ext cx="7981315" cy="388429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83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Khả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năng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(diễn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đạt)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bị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giới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hạn</a:t>
            </a:r>
            <a:endParaRPr sz="2400">
              <a:latin typeface="Arial"/>
              <a:cs typeface="Arial"/>
            </a:endParaRPr>
          </a:p>
          <a:p>
            <a:pPr lvl="1" marL="624840" marR="398780" indent="-285750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nhiều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lĩnh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vực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bài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toán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thực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tế,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thức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lĩnh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vực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bài </a:t>
            </a:r>
            <a:r>
              <a:rPr dirty="0" sz="2000">
                <a:latin typeface="Arial"/>
                <a:cs typeface="Arial"/>
              </a:rPr>
              <a:t>toán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đó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phù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hợp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biểu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dạng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(IF-</a:t>
            </a:r>
            <a:r>
              <a:rPr dirty="0" sz="2000" spc="-10">
                <a:latin typeface="Arial"/>
                <a:cs typeface="Arial"/>
              </a:rPr>
              <a:t>THEN)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90"/>
              </a:spcBef>
              <a:buClr>
                <a:srgbClr val="3B822F"/>
              </a:buClr>
              <a:buFont typeface="Wingdings"/>
              <a:buChar char=""/>
            </a:pPr>
            <a:endParaRPr sz="200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buClr>
                <a:srgbClr val="CC9A00"/>
              </a:buClr>
              <a:buSzPct val="64583"/>
              <a:buFont typeface="Wingdings"/>
              <a:buChar char=""/>
              <a:tabLst>
                <a:tab pos="298450" algn="l"/>
              </a:tabLst>
            </a:pPr>
            <a:r>
              <a:rPr dirty="0" sz="2400">
                <a:latin typeface="Arial"/>
                <a:cs typeface="Arial"/>
              </a:rPr>
              <a:t>Sự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tương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tác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giữa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luật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trật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tự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luật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trong </a:t>
            </a:r>
            <a:r>
              <a:rPr dirty="0" sz="2400">
                <a:latin typeface="Arial"/>
                <a:cs typeface="Arial"/>
              </a:rPr>
              <a:t>cơ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sở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luật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thể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gây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hiệu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ứng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không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mong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muốn</a:t>
            </a:r>
            <a:endParaRPr sz="2400">
              <a:latin typeface="Arial"/>
              <a:cs typeface="Arial"/>
            </a:endParaRPr>
          </a:p>
          <a:p>
            <a:pPr lvl="1" marL="624840" marR="66675" indent="-285750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quá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trình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thiết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kế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(design)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bảo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trì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(maintenance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)một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cơ </a:t>
            </a:r>
            <a:r>
              <a:rPr dirty="0" sz="2000">
                <a:latin typeface="Arial"/>
                <a:cs typeface="Arial"/>
              </a:rPr>
              <a:t>sở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luật,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mỗi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luật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mới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vào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cần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phải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cân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nhắc </a:t>
            </a:r>
            <a:r>
              <a:rPr dirty="0" sz="2000">
                <a:latin typeface="Arial"/>
                <a:cs typeface="Arial"/>
              </a:rPr>
              <a:t>(kiểm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tra)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luật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đã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từ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trước</a:t>
            </a:r>
            <a:endParaRPr sz="2000">
              <a:latin typeface="Arial"/>
              <a:cs typeface="Arial"/>
            </a:endParaRPr>
          </a:p>
          <a:p>
            <a:pPr lvl="1" marL="624840" marR="93980" indent="-285750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Rất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khó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khăn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phí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tốn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kém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để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xem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xét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tất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cả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tương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tác </a:t>
            </a:r>
            <a:r>
              <a:rPr dirty="0" sz="2000" spc="-10">
                <a:latin typeface="Arial"/>
                <a:cs typeface="Arial"/>
              </a:rPr>
              <a:t>(interactions)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giữa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luật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930"/>
              </a:spcBef>
            </a:pPr>
            <a:r>
              <a:rPr dirty="0" sz="3800"/>
              <a:t>Biểu</a:t>
            </a:r>
            <a:r>
              <a:rPr dirty="0" sz="3800" spc="-55"/>
              <a:t> </a:t>
            </a:r>
            <a:r>
              <a:rPr dirty="0" sz="3800"/>
              <a:t>diễn</a:t>
            </a:r>
            <a:r>
              <a:rPr dirty="0" sz="3800" spc="-35"/>
              <a:t> </a:t>
            </a:r>
            <a:r>
              <a:rPr dirty="0" sz="3800"/>
              <a:t>tri</a:t>
            </a:r>
            <a:r>
              <a:rPr dirty="0" sz="3800" spc="-35"/>
              <a:t> </a:t>
            </a:r>
            <a:r>
              <a:rPr dirty="0" sz="3800"/>
              <a:t>thức</a:t>
            </a:r>
            <a:r>
              <a:rPr dirty="0" sz="3800" spc="-40"/>
              <a:t> </a:t>
            </a:r>
            <a:r>
              <a:rPr dirty="0" sz="3800"/>
              <a:t>bằng</a:t>
            </a:r>
            <a:r>
              <a:rPr dirty="0" sz="3800" spc="-45"/>
              <a:t> </a:t>
            </a:r>
            <a:r>
              <a:rPr dirty="0" sz="3800"/>
              <a:t>khung</a:t>
            </a:r>
            <a:r>
              <a:rPr dirty="0" sz="3800" spc="-40"/>
              <a:t> </a:t>
            </a:r>
            <a:r>
              <a:rPr dirty="0" sz="3800" spc="-25"/>
              <a:t>(1)</a:t>
            </a:r>
            <a:endParaRPr sz="3800"/>
          </a:p>
        </p:txBody>
      </p:sp>
      <p:sp>
        <p:nvSpPr>
          <p:cNvPr id="3" name="object 3" descr=""/>
          <p:cNvSpPr/>
          <p:nvPr/>
        </p:nvSpPr>
        <p:spPr>
          <a:xfrm>
            <a:off x="0" y="293751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188212"/>
            <a:ext cx="8018780" cy="4578350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13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Làm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thế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nào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để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tri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thức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“Xe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buýt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màu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vàng”?</a:t>
            </a:r>
            <a:endParaRPr sz="24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104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Giải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pháp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thứ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1.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Yellow(bus)</a:t>
            </a:r>
            <a:endParaRPr sz="2400">
              <a:latin typeface="Courier New"/>
              <a:cs typeface="Courier New"/>
            </a:endParaRPr>
          </a:p>
          <a:p>
            <a:pPr lvl="1" marL="624840" indent="-285750">
              <a:lnSpc>
                <a:spcPct val="100000"/>
              </a:lnSpc>
              <a:spcBef>
                <a:spcPts val="65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Câu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hỏi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“Cái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gì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màu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vàng?”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trả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lời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được</a:t>
            </a:r>
            <a:endParaRPr sz="20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Nhưng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câu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hỏi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“Màu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buýt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gì?”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thì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trả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lời</a:t>
            </a:r>
            <a:r>
              <a:rPr dirty="0" sz="2000" spc="-20">
                <a:latin typeface="Arial"/>
                <a:cs typeface="Arial"/>
              </a:rPr>
              <a:t> được</a:t>
            </a:r>
            <a:endParaRPr sz="20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103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Giải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pháp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thứ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2.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Courier New"/>
                <a:cs typeface="Courier New"/>
              </a:rPr>
              <a:t>Color(bus,</a:t>
            </a:r>
            <a:r>
              <a:rPr dirty="0" sz="2400" spc="-8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yellow)</a:t>
            </a:r>
            <a:endParaRPr sz="2400">
              <a:latin typeface="Courier New"/>
              <a:cs typeface="Courier New"/>
            </a:endParaRPr>
          </a:p>
          <a:p>
            <a:pPr lvl="1" marL="624840" indent="-285750">
              <a:lnSpc>
                <a:spcPct val="100000"/>
              </a:lnSpc>
              <a:spcBef>
                <a:spcPts val="65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Câu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hỏi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“Cái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gì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màu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vàng?”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trả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lời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được</a:t>
            </a:r>
            <a:endParaRPr sz="20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Câu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hỏi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“Màu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buýt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gì?”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trả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lời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được</a:t>
            </a:r>
            <a:endParaRPr sz="2000">
              <a:latin typeface="Arial"/>
              <a:cs typeface="Arial"/>
            </a:endParaRPr>
          </a:p>
          <a:p>
            <a:pPr lvl="1" marL="624840" marR="646430" indent="-28638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Nhưng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câu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hỏi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“Thuộc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tính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nào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buýt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trị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màu </a:t>
            </a:r>
            <a:r>
              <a:rPr dirty="0" sz="2000">
                <a:latin typeface="Arial"/>
                <a:cs typeface="Arial"/>
              </a:rPr>
              <a:t>vàng?”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thì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trả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lời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được</a:t>
            </a:r>
            <a:endParaRPr sz="20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103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Giải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pháp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thứ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3.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Courier New"/>
                <a:cs typeface="Courier New"/>
              </a:rPr>
              <a:t>Prop(bus,</a:t>
            </a:r>
            <a:r>
              <a:rPr dirty="0" sz="2400" spc="-7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color,</a:t>
            </a:r>
            <a:r>
              <a:rPr dirty="0" sz="2400" spc="-7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yellow)</a:t>
            </a:r>
            <a:endParaRPr sz="2400">
              <a:latin typeface="Courier New"/>
              <a:cs typeface="Courier New"/>
            </a:endParaRPr>
          </a:p>
          <a:p>
            <a:pPr lvl="1" marL="624840" indent="-285750">
              <a:lnSpc>
                <a:spcPct val="100000"/>
              </a:lnSpc>
              <a:spcBef>
                <a:spcPts val="65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Tất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cả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3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câu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hỏi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trên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đều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trả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lời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được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930"/>
              </a:spcBef>
            </a:pPr>
            <a:r>
              <a:rPr dirty="0" sz="3800"/>
              <a:t>Biểu</a:t>
            </a:r>
            <a:r>
              <a:rPr dirty="0" sz="3800" spc="-55"/>
              <a:t> </a:t>
            </a:r>
            <a:r>
              <a:rPr dirty="0" sz="3800"/>
              <a:t>diễn</a:t>
            </a:r>
            <a:r>
              <a:rPr dirty="0" sz="3800" spc="-35"/>
              <a:t> </a:t>
            </a:r>
            <a:r>
              <a:rPr dirty="0" sz="3800"/>
              <a:t>tri</a:t>
            </a:r>
            <a:r>
              <a:rPr dirty="0" sz="3800" spc="-35"/>
              <a:t> </a:t>
            </a:r>
            <a:r>
              <a:rPr dirty="0" sz="3800"/>
              <a:t>thức</a:t>
            </a:r>
            <a:r>
              <a:rPr dirty="0" sz="3800" spc="-40"/>
              <a:t> </a:t>
            </a:r>
            <a:r>
              <a:rPr dirty="0" sz="3800"/>
              <a:t>bằng</a:t>
            </a:r>
            <a:r>
              <a:rPr dirty="0" sz="3800" spc="-45"/>
              <a:t> </a:t>
            </a:r>
            <a:r>
              <a:rPr dirty="0" sz="3800"/>
              <a:t>khung</a:t>
            </a:r>
            <a:r>
              <a:rPr dirty="0" sz="3800" spc="-40"/>
              <a:t> </a:t>
            </a:r>
            <a:r>
              <a:rPr dirty="0" sz="3800" spc="-25"/>
              <a:t>(2)</a:t>
            </a:r>
            <a:endParaRPr sz="38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323086"/>
            <a:ext cx="5813425" cy="157543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67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đối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tượng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bởi:</a:t>
            </a:r>
            <a:endParaRPr sz="2400">
              <a:latin typeface="Arial"/>
              <a:cs typeface="Arial"/>
            </a:endParaRPr>
          </a:p>
          <a:p>
            <a:pPr marL="638175">
              <a:lnSpc>
                <a:spcPct val="100000"/>
              </a:lnSpc>
              <a:spcBef>
                <a:spcPts val="575"/>
              </a:spcBef>
            </a:pPr>
            <a:r>
              <a:rPr dirty="0" sz="2400" b="1">
                <a:latin typeface="Arial"/>
                <a:cs typeface="Arial"/>
              </a:rPr>
              <a:t>(Object,</a:t>
            </a:r>
            <a:r>
              <a:rPr dirty="0" sz="2400" spc="-9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Property,</a:t>
            </a:r>
            <a:r>
              <a:rPr dirty="0" sz="2400" spc="-8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Value)</a:t>
            </a:r>
            <a:endParaRPr sz="2400">
              <a:latin typeface="Arial"/>
              <a:cs typeface="Arial"/>
            </a:endParaRPr>
          </a:p>
          <a:p>
            <a:pPr lvl="1" marL="608965" marR="5080" indent="-269875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  <a:tab pos="5122545" algn="l"/>
              </a:tabLst>
            </a:pP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gọi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biểu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bằng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bộ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ba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25" i="1">
                <a:latin typeface="Arial"/>
                <a:cs typeface="Arial"/>
              </a:rPr>
              <a:t>đối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tượng-</a:t>
            </a:r>
            <a:r>
              <a:rPr dirty="0" sz="2000" i="1">
                <a:latin typeface="Arial"/>
                <a:cs typeface="Arial"/>
              </a:rPr>
              <a:t>thuộc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tính-giá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trị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(object-property-</a:t>
            </a:r>
            <a:r>
              <a:rPr dirty="0" sz="2000" spc="-10" i="1">
                <a:latin typeface="Arial"/>
                <a:cs typeface="Arial"/>
              </a:rPr>
              <a:t>value)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10540" y="3100831"/>
            <a:ext cx="5875020" cy="1824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7340" marR="30480" indent="-26987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07340" algn="l"/>
              </a:tabLst>
            </a:pPr>
            <a:r>
              <a:rPr dirty="0" sz="2200">
                <a:latin typeface="Arial"/>
                <a:cs typeface="Arial"/>
              </a:rPr>
              <a:t>Nếu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chúng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ta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gộp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nhiều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thuộc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tính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của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cùng </a:t>
            </a: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kiểu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đối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tượng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thành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cấu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trúc,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thì </a:t>
            </a:r>
            <a:r>
              <a:rPr dirty="0" sz="2200">
                <a:latin typeface="Arial"/>
                <a:cs typeface="Arial"/>
              </a:rPr>
              <a:t>chúng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ta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có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cách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biểu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diễn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hướng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đối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tượng </a:t>
            </a:r>
            <a:r>
              <a:rPr dirty="0" sz="2200" spc="-20">
                <a:latin typeface="Arial"/>
                <a:cs typeface="Arial"/>
              </a:rPr>
              <a:t>(object-</a:t>
            </a:r>
            <a:r>
              <a:rPr dirty="0" sz="2200">
                <a:latin typeface="Arial"/>
                <a:cs typeface="Arial"/>
              </a:rPr>
              <a:t>centered</a:t>
            </a:r>
            <a:r>
              <a:rPr dirty="0" sz="2200" spc="-7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representation)</a:t>
            </a:r>
            <a:endParaRPr sz="2200">
              <a:latin typeface="Arial"/>
              <a:cs typeface="Arial"/>
            </a:endParaRPr>
          </a:p>
          <a:p>
            <a:pPr marL="1110615">
              <a:lnSpc>
                <a:spcPct val="100000"/>
              </a:lnSpc>
              <a:spcBef>
                <a:spcPts val="1205"/>
              </a:spcBef>
            </a:pPr>
            <a:r>
              <a:rPr dirty="0" sz="2000" i="1">
                <a:latin typeface="Arial"/>
                <a:cs typeface="Arial"/>
              </a:rPr>
              <a:t>Prop(Object,</a:t>
            </a:r>
            <a:r>
              <a:rPr dirty="0" sz="2000" spc="-9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Property</a:t>
            </a:r>
            <a:r>
              <a:rPr dirty="0" baseline="-21367" sz="1950" i="1">
                <a:latin typeface="Arial"/>
                <a:cs typeface="Arial"/>
              </a:rPr>
              <a:t>1</a:t>
            </a:r>
            <a:r>
              <a:rPr dirty="0" sz="2000" i="1">
                <a:latin typeface="Arial"/>
                <a:cs typeface="Arial"/>
              </a:rPr>
              <a:t>,</a:t>
            </a:r>
            <a:r>
              <a:rPr dirty="0" sz="2000" spc="-8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Value</a:t>
            </a:r>
            <a:r>
              <a:rPr dirty="0" baseline="-21367" sz="1950" spc="-15" i="1">
                <a:latin typeface="Arial"/>
                <a:cs typeface="Arial"/>
              </a:rPr>
              <a:t>1</a:t>
            </a:r>
            <a:r>
              <a:rPr dirty="0" sz="2000" spc="-10" i="1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4107179"/>
            <a:ext cx="9144000" cy="1767839"/>
            <a:chOff x="0" y="4107179"/>
            <a:chExt cx="9144000" cy="1767839"/>
          </a:xfrm>
        </p:grpSpPr>
        <p:sp>
          <p:nvSpPr>
            <p:cNvPr id="6" name="object 6" descr=""/>
            <p:cNvSpPr/>
            <p:nvPr/>
          </p:nvSpPr>
          <p:spPr>
            <a:xfrm>
              <a:off x="7002780" y="4107179"/>
              <a:ext cx="1388110" cy="788670"/>
            </a:xfrm>
            <a:custGeom>
              <a:avLst/>
              <a:gdLst/>
              <a:ahLst/>
              <a:cxnLst/>
              <a:rect l="l" t="t" r="r" b="b"/>
              <a:pathLst>
                <a:path w="1388109" h="788670">
                  <a:moveTo>
                    <a:pt x="1387602" y="788670"/>
                  </a:moveTo>
                  <a:lnTo>
                    <a:pt x="1387602" y="3809"/>
                  </a:lnTo>
                  <a:lnTo>
                    <a:pt x="1383792" y="0"/>
                  </a:lnTo>
                  <a:lnTo>
                    <a:pt x="3810" y="0"/>
                  </a:lnTo>
                  <a:lnTo>
                    <a:pt x="0" y="3809"/>
                  </a:lnTo>
                  <a:lnTo>
                    <a:pt x="0" y="788670"/>
                  </a:lnTo>
                  <a:lnTo>
                    <a:pt x="7620" y="788670"/>
                  </a:lnTo>
                  <a:lnTo>
                    <a:pt x="7620" y="16001"/>
                  </a:lnTo>
                  <a:lnTo>
                    <a:pt x="16001" y="7620"/>
                  </a:lnTo>
                  <a:lnTo>
                    <a:pt x="16001" y="16001"/>
                  </a:lnTo>
                  <a:lnTo>
                    <a:pt x="1371600" y="16001"/>
                  </a:lnTo>
                  <a:lnTo>
                    <a:pt x="1371600" y="7620"/>
                  </a:lnTo>
                  <a:lnTo>
                    <a:pt x="1379220" y="16001"/>
                  </a:lnTo>
                  <a:lnTo>
                    <a:pt x="1379220" y="788670"/>
                  </a:lnTo>
                  <a:lnTo>
                    <a:pt x="1387602" y="788670"/>
                  </a:lnTo>
                  <a:close/>
                </a:path>
                <a:path w="1388109" h="788670">
                  <a:moveTo>
                    <a:pt x="16001" y="16001"/>
                  </a:moveTo>
                  <a:lnTo>
                    <a:pt x="16001" y="7620"/>
                  </a:lnTo>
                  <a:lnTo>
                    <a:pt x="7620" y="16001"/>
                  </a:lnTo>
                  <a:lnTo>
                    <a:pt x="16001" y="16001"/>
                  </a:lnTo>
                  <a:close/>
                </a:path>
                <a:path w="1388109" h="788670">
                  <a:moveTo>
                    <a:pt x="16001" y="788670"/>
                  </a:moveTo>
                  <a:lnTo>
                    <a:pt x="16001" y="16001"/>
                  </a:lnTo>
                  <a:lnTo>
                    <a:pt x="7620" y="16001"/>
                  </a:lnTo>
                  <a:lnTo>
                    <a:pt x="7620" y="788670"/>
                  </a:lnTo>
                  <a:lnTo>
                    <a:pt x="16001" y="788670"/>
                  </a:lnTo>
                  <a:close/>
                </a:path>
                <a:path w="1388109" h="788670">
                  <a:moveTo>
                    <a:pt x="1379220" y="16001"/>
                  </a:moveTo>
                  <a:lnTo>
                    <a:pt x="1371600" y="7620"/>
                  </a:lnTo>
                  <a:lnTo>
                    <a:pt x="1371600" y="16001"/>
                  </a:lnTo>
                  <a:lnTo>
                    <a:pt x="1379220" y="16001"/>
                  </a:lnTo>
                  <a:close/>
                </a:path>
                <a:path w="1388109" h="788670">
                  <a:moveTo>
                    <a:pt x="1379220" y="788670"/>
                  </a:moveTo>
                  <a:lnTo>
                    <a:pt x="1379220" y="16001"/>
                  </a:lnTo>
                  <a:lnTo>
                    <a:pt x="1371600" y="16001"/>
                  </a:lnTo>
                  <a:lnTo>
                    <a:pt x="1371600" y="788670"/>
                  </a:lnTo>
                  <a:lnTo>
                    <a:pt x="1379220" y="78867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489584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002780" y="4895849"/>
              <a:ext cx="1388110" cy="581660"/>
            </a:xfrm>
            <a:custGeom>
              <a:avLst/>
              <a:gdLst/>
              <a:ahLst/>
              <a:cxnLst/>
              <a:rect l="l" t="t" r="r" b="b"/>
              <a:pathLst>
                <a:path w="1388109" h="581660">
                  <a:moveTo>
                    <a:pt x="16001" y="565403"/>
                  </a:moveTo>
                  <a:lnTo>
                    <a:pt x="16001" y="0"/>
                  </a:lnTo>
                  <a:lnTo>
                    <a:pt x="0" y="0"/>
                  </a:lnTo>
                  <a:lnTo>
                    <a:pt x="0" y="577596"/>
                  </a:lnTo>
                  <a:lnTo>
                    <a:pt x="3810" y="581405"/>
                  </a:lnTo>
                  <a:lnTo>
                    <a:pt x="7620" y="581405"/>
                  </a:lnTo>
                  <a:lnTo>
                    <a:pt x="7620" y="565403"/>
                  </a:lnTo>
                  <a:lnTo>
                    <a:pt x="16001" y="565403"/>
                  </a:lnTo>
                  <a:close/>
                </a:path>
                <a:path w="1388109" h="581660">
                  <a:moveTo>
                    <a:pt x="1379220" y="565403"/>
                  </a:moveTo>
                  <a:lnTo>
                    <a:pt x="7620" y="565403"/>
                  </a:lnTo>
                  <a:lnTo>
                    <a:pt x="16001" y="573785"/>
                  </a:lnTo>
                  <a:lnTo>
                    <a:pt x="16001" y="581405"/>
                  </a:lnTo>
                  <a:lnTo>
                    <a:pt x="1371600" y="581405"/>
                  </a:lnTo>
                  <a:lnTo>
                    <a:pt x="1371600" y="573786"/>
                  </a:lnTo>
                  <a:lnTo>
                    <a:pt x="1379220" y="565403"/>
                  </a:lnTo>
                  <a:close/>
                </a:path>
                <a:path w="1388109" h="581660">
                  <a:moveTo>
                    <a:pt x="16001" y="581405"/>
                  </a:moveTo>
                  <a:lnTo>
                    <a:pt x="16001" y="573785"/>
                  </a:lnTo>
                  <a:lnTo>
                    <a:pt x="7620" y="565403"/>
                  </a:lnTo>
                  <a:lnTo>
                    <a:pt x="7620" y="581405"/>
                  </a:lnTo>
                  <a:lnTo>
                    <a:pt x="16001" y="581405"/>
                  </a:lnTo>
                  <a:close/>
                </a:path>
                <a:path w="1388109" h="581660">
                  <a:moveTo>
                    <a:pt x="1387602" y="577596"/>
                  </a:moveTo>
                  <a:lnTo>
                    <a:pt x="1387602" y="0"/>
                  </a:lnTo>
                  <a:lnTo>
                    <a:pt x="1371600" y="0"/>
                  </a:lnTo>
                  <a:lnTo>
                    <a:pt x="1371600" y="565403"/>
                  </a:lnTo>
                  <a:lnTo>
                    <a:pt x="1379220" y="565403"/>
                  </a:lnTo>
                  <a:lnTo>
                    <a:pt x="1379220" y="581405"/>
                  </a:lnTo>
                  <a:lnTo>
                    <a:pt x="1383792" y="581405"/>
                  </a:lnTo>
                  <a:lnTo>
                    <a:pt x="1387602" y="577596"/>
                  </a:lnTo>
                  <a:close/>
                </a:path>
                <a:path w="1388109" h="581660">
                  <a:moveTo>
                    <a:pt x="1379220" y="581405"/>
                  </a:moveTo>
                  <a:lnTo>
                    <a:pt x="1379220" y="565403"/>
                  </a:lnTo>
                  <a:lnTo>
                    <a:pt x="1371600" y="573786"/>
                  </a:lnTo>
                  <a:lnTo>
                    <a:pt x="1371600" y="581405"/>
                  </a:lnTo>
                  <a:lnTo>
                    <a:pt x="1379220" y="581405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7063740" y="3654044"/>
            <a:ext cx="1025525" cy="141224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38100" marR="30480" indent="152400">
              <a:lnSpc>
                <a:spcPct val="133300"/>
              </a:lnSpc>
              <a:spcBef>
                <a:spcPts val="220"/>
              </a:spcBef>
            </a:pPr>
            <a:r>
              <a:rPr dirty="0" sz="1800" spc="-10" b="1">
                <a:latin typeface="Arial"/>
                <a:cs typeface="Arial"/>
              </a:rPr>
              <a:t>Object </a:t>
            </a:r>
            <a:r>
              <a:rPr dirty="0" sz="1800" spc="-10">
                <a:latin typeface="Arial"/>
                <a:cs typeface="Arial"/>
              </a:rPr>
              <a:t>Property</a:t>
            </a:r>
            <a:r>
              <a:rPr dirty="0" baseline="-20833" sz="1800" spc="-15">
                <a:latin typeface="Arial"/>
                <a:cs typeface="Arial"/>
              </a:rPr>
              <a:t>1 </a:t>
            </a:r>
            <a:r>
              <a:rPr dirty="0" sz="1800" spc="-10">
                <a:latin typeface="Arial"/>
                <a:cs typeface="Arial"/>
              </a:rPr>
              <a:t>Property</a:t>
            </a:r>
            <a:r>
              <a:rPr dirty="0" baseline="-20833" sz="1800" spc="-15">
                <a:latin typeface="Arial"/>
                <a:cs typeface="Arial"/>
              </a:rPr>
              <a:t>2</a:t>
            </a:r>
            <a:endParaRPr baseline="-20833"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.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.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089140" y="5117076"/>
            <a:ext cx="889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Property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953247" y="5249671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0" y="5875020"/>
            <a:ext cx="9144000" cy="982980"/>
            <a:chOff x="0" y="5875020"/>
            <a:chExt cx="9144000" cy="982980"/>
          </a:xfrm>
        </p:grpSpPr>
        <p:sp>
          <p:nvSpPr>
            <p:cNvPr id="13" name="object 13" descr=""/>
            <p:cNvSpPr/>
            <p:nvPr/>
          </p:nvSpPr>
          <p:spPr>
            <a:xfrm>
              <a:off x="0" y="58750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57200" y="6239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583436" y="4899619"/>
            <a:ext cx="3588385" cy="112268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dirty="0" sz="2000" i="1">
                <a:latin typeface="Arial"/>
                <a:cs typeface="Arial"/>
              </a:rPr>
              <a:t>Prop(Object,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Property</a:t>
            </a:r>
            <a:r>
              <a:rPr dirty="0" baseline="-21367" sz="1950" i="1">
                <a:latin typeface="Arial"/>
                <a:cs typeface="Arial"/>
              </a:rPr>
              <a:t>2</a:t>
            </a:r>
            <a:r>
              <a:rPr dirty="0" sz="2000" i="1">
                <a:latin typeface="Arial"/>
                <a:cs typeface="Arial"/>
              </a:rPr>
              <a:t>,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Value</a:t>
            </a:r>
            <a:r>
              <a:rPr dirty="0" baseline="-21367" sz="1950" spc="-15" i="1">
                <a:latin typeface="Arial"/>
                <a:cs typeface="Arial"/>
              </a:rPr>
              <a:t>2</a:t>
            </a:r>
            <a:r>
              <a:rPr dirty="0" sz="2000" spc="-10" i="1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dirty="0" sz="2000" spc="-50" i="1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dirty="0" sz="2000" i="1">
                <a:latin typeface="Arial"/>
                <a:cs typeface="Arial"/>
              </a:rPr>
              <a:t>Prop(Object,</a:t>
            </a:r>
            <a:r>
              <a:rPr dirty="0" sz="2000" spc="-7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Property</a:t>
            </a:r>
            <a:r>
              <a:rPr dirty="0" baseline="-21367" sz="1950" i="1">
                <a:latin typeface="Arial"/>
                <a:cs typeface="Arial"/>
              </a:rPr>
              <a:t>n</a:t>
            </a:r>
            <a:r>
              <a:rPr dirty="0" sz="2000" i="1">
                <a:latin typeface="Arial"/>
                <a:cs typeface="Arial"/>
              </a:rPr>
              <a:t>,</a:t>
            </a:r>
            <a:r>
              <a:rPr dirty="0" sz="2000" spc="-6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Value</a:t>
            </a:r>
            <a:r>
              <a:rPr dirty="0" baseline="-21367" sz="1950" spc="-15" i="1">
                <a:latin typeface="Arial"/>
                <a:cs typeface="Arial"/>
              </a:rPr>
              <a:t>n</a:t>
            </a:r>
            <a:r>
              <a:rPr dirty="0" sz="2000" spc="-10" i="1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Biểu</a:t>
            </a:r>
            <a:r>
              <a:rPr dirty="0" spc="-65"/>
              <a:t> </a:t>
            </a:r>
            <a:r>
              <a:rPr dirty="0"/>
              <a:t>diễn</a:t>
            </a:r>
            <a:r>
              <a:rPr dirty="0" spc="-50"/>
              <a:t> </a:t>
            </a:r>
            <a:r>
              <a:rPr dirty="0"/>
              <a:t>hướng</a:t>
            </a:r>
            <a:r>
              <a:rPr dirty="0" spc="-40"/>
              <a:t> </a:t>
            </a:r>
            <a:r>
              <a:rPr dirty="0"/>
              <a:t>đối</a:t>
            </a:r>
            <a:r>
              <a:rPr dirty="0" spc="-55"/>
              <a:t> </a:t>
            </a:r>
            <a:r>
              <a:rPr dirty="0" spc="-10"/>
              <a:t>tượng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4895850"/>
            <a:chOff x="0" y="979169"/>
            <a:chExt cx="9144000" cy="4895850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1958339"/>
              <a:ext cx="9144000" cy="3916679"/>
            </a:xfrm>
            <a:custGeom>
              <a:avLst/>
              <a:gdLst/>
              <a:ahLst/>
              <a:cxnLst/>
              <a:rect l="l" t="t" r="r" b="b"/>
              <a:pathLst>
                <a:path w="9144000" h="3916679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0" y="2937510"/>
                  </a:lnTo>
                  <a:lnTo>
                    <a:pt x="0" y="3916680"/>
                  </a:lnTo>
                  <a:lnTo>
                    <a:pt x="9144000" y="3916680"/>
                  </a:lnTo>
                  <a:lnTo>
                    <a:pt x="9144000" y="2937510"/>
                  </a:lnTo>
                  <a:lnTo>
                    <a:pt x="9144000" y="195834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35940" y="1320038"/>
            <a:ext cx="7823834" cy="4004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8450" algn="l"/>
              </a:tabLst>
            </a:pPr>
            <a:r>
              <a:rPr dirty="0" sz="2400">
                <a:latin typeface="Arial"/>
                <a:cs typeface="Arial"/>
              </a:rPr>
              <a:t>Cách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bằng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bộ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ba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 i="1">
                <a:latin typeface="Arial"/>
                <a:cs typeface="Arial"/>
              </a:rPr>
              <a:t>object-property-</a:t>
            </a:r>
            <a:r>
              <a:rPr dirty="0" sz="2400" i="1">
                <a:latin typeface="Arial"/>
                <a:cs typeface="Arial"/>
              </a:rPr>
              <a:t>value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25">
                <a:latin typeface="Arial"/>
                <a:cs typeface="Arial"/>
              </a:rPr>
              <a:t> một </a:t>
            </a:r>
            <a:r>
              <a:rPr dirty="0" sz="2400">
                <a:latin typeface="Arial"/>
                <a:cs typeface="Arial"/>
              </a:rPr>
              <a:t>cách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tự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nhiên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để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đối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tượng</a:t>
            </a:r>
            <a:endParaRPr sz="24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đối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tượng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cụ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thể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(Physical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objects)</a:t>
            </a:r>
            <a:endParaRPr sz="2400">
              <a:latin typeface="Arial"/>
              <a:cs typeface="Arial"/>
            </a:endParaRPr>
          </a:p>
          <a:p>
            <a:pPr lvl="1" marL="624840" marR="189865" indent="-285750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1426845" algn="l"/>
              </a:tabLst>
            </a:pP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dụ:</a:t>
            </a:r>
            <a:r>
              <a:rPr dirty="0" sz="2000">
                <a:latin typeface="Arial"/>
                <a:cs typeface="Arial"/>
              </a:rPr>
              <a:t>	Một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cái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bàn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thuộc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tính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chất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liệu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bề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mặt,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số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ngăn </a:t>
            </a:r>
            <a:r>
              <a:rPr dirty="0" sz="2000">
                <a:latin typeface="Arial"/>
                <a:cs typeface="Arial"/>
              </a:rPr>
              <a:t>kéo,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rộng,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dài,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cao,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màu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sắc,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179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tình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huống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(Situations)</a:t>
            </a:r>
            <a:endParaRPr sz="2400">
              <a:latin typeface="Arial"/>
              <a:cs typeface="Arial"/>
            </a:endParaRPr>
          </a:p>
          <a:p>
            <a:pPr lvl="1" marL="624840" marR="281940" indent="-286385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1426845" algn="l"/>
              </a:tabLst>
            </a:pP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dụ:</a:t>
            </a:r>
            <a:r>
              <a:rPr dirty="0" sz="2000">
                <a:latin typeface="Arial"/>
                <a:cs typeface="Arial"/>
              </a:rPr>
              <a:t>	Một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lớp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học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thuộc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tính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mã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số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phòng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học,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danh </a:t>
            </a:r>
            <a:r>
              <a:rPr dirty="0" sz="2000">
                <a:latin typeface="Arial"/>
                <a:cs typeface="Arial"/>
              </a:rPr>
              <a:t>sách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sinh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viên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tham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dự,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giáo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viên,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ngày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học,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thời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gian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học,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  <a:p>
            <a:pPr lvl="1" marL="624840" marR="80010" indent="-28638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1426845" algn="l"/>
              </a:tabLst>
            </a:pP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dụ:</a:t>
            </a:r>
            <a:r>
              <a:rPr dirty="0" sz="2000">
                <a:latin typeface="Arial"/>
                <a:cs typeface="Arial"/>
              </a:rPr>
              <a:t>	Một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chuyến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đi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nghỉ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mát</a:t>
            </a:r>
            <a:r>
              <a:rPr dirty="0" sz="2000" spc="-50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thuộc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tính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nơi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khởi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hành, </a:t>
            </a:r>
            <a:r>
              <a:rPr dirty="0" sz="2000">
                <a:latin typeface="Arial"/>
                <a:cs typeface="Arial"/>
              </a:rPr>
              <a:t>nơi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đến,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phương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tiện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chuyển,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phòng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nghỉ,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5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Khung</a:t>
            </a:r>
            <a:r>
              <a:rPr dirty="0" spc="-114"/>
              <a:t> </a:t>
            </a:r>
            <a:r>
              <a:rPr dirty="0" spc="-10"/>
              <a:t>(Frame)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3916679"/>
            <a:chOff x="0" y="979169"/>
            <a:chExt cx="9144000" cy="391667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1958339"/>
              <a:ext cx="9144000" cy="2937510"/>
            </a:xfrm>
            <a:custGeom>
              <a:avLst/>
              <a:gdLst/>
              <a:ahLst/>
              <a:cxnLst/>
              <a:rect l="l" t="t" r="r" b="b"/>
              <a:pathLst>
                <a:path w="9144000" h="2937510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0" y="2937510"/>
                  </a:lnTo>
                  <a:lnTo>
                    <a:pt x="9144000" y="2937510"/>
                  </a:lnTo>
                  <a:lnTo>
                    <a:pt x="9144000" y="195834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35940" y="1320038"/>
            <a:ext cx="8013065" cy="4766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1096645" indent="-28575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8450" algn="l"/>
                <a:tab pos="2754630" algn="l"/>
              </a:tabLst>
            </a:pP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2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kiểu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khung:</a:t>
            </a:r>
            <a:r>
              <a:rPr dirty="0" sz="2400">
                <a:latin typeface="Arial"/>
                <a:cs typeface="Arial"/>
              </a:rPr>
              <a:t>	cụ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thể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(individual)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tổng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quát </a:t>
            </a:r>
            <a:r>
              <a:rPr dirty="0" sz="2400" spc="-10">
                <a:latin typeface="Arial"/>
                <a:cs typeface="Arial"/>
              </a:rPr>
              <a:t>(generic)</a:t>
            </a:r>
            <a:endParaRPr sz="240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8450" algn="l"/>
              </a:tabLst>
            </a:pPr>
            <a:r>
              <a:rPr dirty="0" sz="2400" b="1">
                <a:latin typeface="Arial"/>
                <a:cs typeface="Arial"/>
              </a:rPr>
              <a:t>Khung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cụ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thể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(Individual</a:t>
            </a:r>
            <a:r>
              <a:rPr dirty="0" sz="2400" spc="-6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frames)</a:t>
            </a:r>
            <a:r>
              <a:rPr dirty="0" sz="2400">
                <a:latin typeface="Arial"/>
                <a:cs typeface="Arial"/>
              </a:rPr>
              <a:t>.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Để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đối </a:t>
            </a:r>
            <a:r>
              <a:rPr dirty="0" sz="2400">
                <a:latin typeface="Arial"/>
                <a:cs typeface="Arial"/>
              </a:rPr>
              <a:t>tượng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cụ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thể,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chẳng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hạn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như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người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cụ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thể,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một </a:t>
            </a:r>
            <a:r>
              <a:rPr dirty="0" sz="2400">
                <a:latin typeface="Arial"/>
                <a:cs typeface="Arial"/>
              </a:rPr>
              <a:t>chuyến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nghỉ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mát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cụ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thể,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  <a:p>
            <a:pPr marL="298450" marR="290195" indent="-285750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8450" algn="l"/>
              </a:tabLst>
            </a:pPr>
            <a:r>
              <a:rPr dirty="0" sz="2400" b="1">
                <a:latin typeface="Arial"/>
                <a:cs typeface="Arial"/>
              </a:rPr>
              <a:t>Khung</a:t>
            </a:r>
            <a:r>
              <a:rPr dirty="0" sz="2400" spc="-6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tổng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quát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(Generic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frames)</a:t>
            </a:r>
            <a:r>
              <a:rPr dirty="0" sz="2400">
                <a:latin typeface="Arial"/>
                <a:cs typeface="Arial"/>
              </a:rPr>
              <a:t>.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Để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một </a:t>
            </a:r>
            <a:r>
              <a:rPr dirty="0" sz="2400">
                <a:latin typeface="Arial"/>
                <a:cs typeface="Arial"/>
              </a:rPr>
              <a:t>lớp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(loại)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đối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tượng,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chẳng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hạn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như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sinh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viên,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chuyến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đi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nghỉ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mát,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Ví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dụ</a:t>
            </a:r>
            <a:endParaRPr sz="24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Khung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tổng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quát: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Europian_City</a:t>
            </a:r>
            <a:endParaRPr sz="20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Khung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cụ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thể: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City_Paris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Biểu</a:t>
            </a:r>
            <a:r>
              <a:rPr dirty="0" spc="-65"/>
              <a:t> </a:t>
            </a:r>
            <a:r>
              <a:rPr dirty="0"/>
              <a:t>diễn</a:t>
            </a:r>
            <a:r>
              <a:rPr dirty="0" spc="-55"/>
              <a:t> </a:t>
            </a:r>
            <a:r>
              <a:rPr dirty="0"/>
              <a:t>của</a:t>
            </a:r>
            <a:r>
              <a:rPr dirty="0" spc="-45"/>
              <a:t> </a:t>
            </a:r>
            <a:r>
              <a:rPr dirty="0"/>
              <a:t>một</a:t>
            </a:r>
            <a:r>
              <a:rPr dirty="0" spc="-50"/>
              <a:t> </a:t>
            </a:r>
            <a:r>
              <a:rPr dirty="0" spc="-10"/>
              <a:t>khung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979169"/>
            <a:chOff x="0" y="979169"/>
            <a:chExt cx="9144000" cy="97916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535940" y="1396238"/>
            <a:ext cx="7571740" cy="17170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199390" indent="-28575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8450" algn="l"/>
              </a:tabLst>
            </a:pP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khung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bằng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danh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sách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định </a:t>
            </a:r>
            <a:r>
              <a:rPr dirty="0" sz="2400">
                <a:latin typeface="Arial"/>
                <a:cs typeface="Arial"/>
              </a:rPr>
              <a:t>danh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thuộc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tính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gọi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slots</a:t>
            </a:r>
            <a:endParaRPr sz="240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8450" algn="l"/>
              </a:tabLst>
            </a:pP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trị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gán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cho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thuộc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tính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gọi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filler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of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the </a:t>
            </a:r>
            <a:r>
              <a:rPr dirty="0" sz="2400" spc="-20" b="1">
                <a:latin typeface="Arial"/>
                <a:cs typeface="Arial"/>
              </a:rPr>
              <a:t>slot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0" y="293751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973072" y="3468878"/>
            <a:ext cx="176783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Arial"/>
                <a:cs typeface="Arial"/>
              </a:rPr>
              <a:t>(</a:t>
            </a:r>
            <a:r>
              <a:rPr dirty="0" sz="2400" spc="-25" i="1">
                <a:latin typeface="Arial"/>
                <a:cs typeface="Arial"/>
              </a:rPr>
              <a:t>frame-</a:t>
            </a:r>
            <a:r>
              <a:rPr dirty="0" sz="2400" spc="-20" i="1">
                <a:latin typeface="Arial"/>
                <a:cs typeface="Arial"/>
              </a:rPr>
              <a:t>name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479540" y="3532123"/>
            <a:ext cx="1537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Tên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của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khung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114800" y="3696461"/>
            <a:ext cx="2286000" cy="76200"/>
          </a:xfrm>
          <a:custGeom>
            <a:avLst/>
            <a:gdLst/>
            <a:ahLst/>
            <a:cxnLst/>
            <a:rect l="l" t="t" r="r" b="b"/>
            <a:pathLst>
              <a:path w="2286000" h="76200">
                <a:moveTo>
                  <a:pt x="127253" y="29727"/>
                </a:moveTo>
                <a:lnTo>
                  <a:pt x="127253" y="0"/>
                </a:lnTo>
                <a:lnTo>
                  <a:pt x="0" y="37337"/>
                </a:lnTo>
                <a:lnTo>
                  <a:pt x="114300" y="72243"/>
                </a:lnTo>
                <a:lnTo>
                  <a:pt x="114300" y="29717"/>
                </a:lnTo>
                <a:lnTo>
                  <a:pt x="127253" y="29727"/>
                </a:lnTo>
                <a:close/>
              </a:path>
              <a:path w="2286000" h="76200">
                <a:moveTo>
                  <a:pt x="2286000" y="47243"/>
                </a:moveTo>
                <a:lnTo>
                  <a:pt x="2286000" y="31241"/>
                </a:lnTo>
                <a:lnTo>
                  <a:pt x="114300" y="29717"/>
                </a:lnTo>
                <a:lnTo>
                  <a:pt x="114300" y="45720"/>
                </a:lnTo>
                <a:lnTo>
                  <a:pt x="2286000" y="47243"/>
                </a:lnTo>
                <a:close/>
              </a:path>
              <a:path w="2286000" h="76200">
                <a:moveTo>
                  <a:pt x="127253" y="76200"/>
                </a:moveTo>
                <a:lnTo>
                  <a:pt x="127253" y="45729"/>
                </a:lnTo>
                <a:lnTo>
                  <a:pt x="114300" y="45720"/>
                </a:lnTo>
                <a:lnTo>
                  <a:pt x="114300" y="72243"/>
                </a:lnTo>
                <a:lnTo>
                  <a:pt x="127253" y="7620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3912225" y="3834638"/>
            <a:ext cx="931544" cy="903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400" spc="-10" i="1">
                <a:latin typeface="Arial"/>
                <a:cs typeface="Arial"/>
              </a:rPr>
              <a:t>filler1</a:t>
            </a:r>
            <a:r>
              <a:rPr dirty="0" sz="2400" spc="-10">
                <a:latin typeface="Arial"/>
                <a:cs typeface="Arial"/>
              </a:rPr>
              <a:t>&gt; </a:t>
            </a:r>
            <a:r>
              <a:rPr dirty="0" sz="2400" spc="-10" i="1">
                <a:latin typeface="Arial"/>
                <a:cs typeface="Arial"/>
              </a:rPr>
              <a:t>filler2</a:t>
            </a:r>
            <a:r>
              <a:rPr dirty="0" sz="2400" spc="-10">
                <a:latin typeface="Arial"/>
                <a:cs typeface="Arial"/>
              </a:rPr>
              <a:t>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4419600" y="4343400"/>
            <a:ext cx="1122680" cy="552450"/>
          </a:xfrm>
          <a:custGeom>
            <a:avLst/>
            <a:gdLst/>
            <a:ahLst/>
            <a:cxnLst/>
            <a:rect l="l" t="t" r="r" b="b"/>
            <a:pathLst>
              <a:path w="1122679" h="552450">
                <a:moveTo>
                  <a:pt x="628027" y="552450"/>
                </a:moveTo>
                <a:lnTo>
                  <a:pt x="124358" y="408698"/>
                </a:lnTo>
                <a:lnTo>
                  <a:pt x="132588" y="379476"/>
                </a:lnTo>
                <a:lnTo>
                  <a:pt x="0" y="381000"/>
                </a:lnTo>
                <a:lnTo>
                  <a:pt x="108204" y="450202"/>
                </a:lnTo>
                <a:lnTo>
                  <a:pt x="112014" y="452628"/>
                </a:lnTo>
                <a:lnTo>
                  <a:pt x="120053" y="424014"/>
                </a:lnTo>
                <a:lnTo>
                  <a:pt x="570293" y="552450"/>
                </a:lnTo>
                <a:lnTo>
                  <a:pt x="628027" y="552450"/>
                </a:lnTo>
                <a:close/>
              </a:path>
              <a:path w="1122679" h="552450">
                <a:moveTo>
                  <a:pt x="1122426" y="552450"/>
                </a:moveTo>
                <a:lnTo>
                  <a:pt x="266598" y="57619"/>
                </a:lnTo>
                <a:lnTo>
                  <a:pt x="281940" y="31254"/>
                </a:lnTo>
                <a:lnTo>
                  <a:pt x="152400" y="0"/>
                </a:lnTo>
                <a:lnTo>
                  <a:pt x="243840" y="96774"/>
                </a:lnTo>
                <a:lnTo>
                  <a:pt x="247650" y="90220"/>
                </a:lnTo>
                <a:lnTo>
                  <a:pt x="258711" y="71183"/>
                </a:lnTo>
                <a:lnTo>
                  <a:pt x="1090599" y="552450"/>
                </a:lnTo>
                <a:lnTo>
                  <a:pt x="1122426" y="55245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 descr=""/>
          <p:cNvGrpSpPr/>
          <p:nvPr/>
        </p:nvGrpSpPr>
        <p:grpSpPr>
          <a:xfrm>
            <a:off x="3200400" y="4343400"/>
            <a:ext cx="612140" cy="552450"/>
            <a:chOff x="3200400" y="4343400"/>
            <a:chExt cx="612140" cy="552450"/>
          </a:xfrm>
        </p:grpSpPr>
        <p:sp>
          <p:nvSpPr>
            <p:cNvPr id="14" name="object 14" descr=""/>
            <p:cNvSpPr/>
            <p:nvPr/>
          </p:nvSpPr>
          <p:spPr>
            <a:xfrm>
              <a:off x="3352800" y="4343400"/>
              <a:ext cx="459740" cy="552450"/>
            </a:xfrm>
            <a:custGeom>
              <a:avLst/>
              <a:gdLst/>
              <a:ahLst/>
              <a:cxnLst/>
              <a:rect l="l" t="t" r="r" b="b"/>
              <a:pathLst>
                <a:path w="459739" h="552450">
                  <a:moveTo>
                    <a:pt x="109727" y="74675"/>
                  </a:moveTo>
                  <a:lnTo>
                    <a:pt x="0" y="0"/>
                  </a:lnTo>
                  <a:lnTo>
                    <a:pt x="51053" y="122682"/>
                  </a:lnTo>
                  <a:lnTo>
                    <a:pt x="66294" y="110212"/>
                  </a:lnTo>
                  <a:lnTo>
                    <a:pt x="66294" y="93725"/>
                  </a:lnTo>
                  <a:lnTo>
                    <a:pt x="78486" y="83820"/>
                  </a:lnTo>
                  <a:lnTo>
                    <a:pt x="86499" y="93680"/>
                  </a:lnTo>
                  <a:lnTo>
                    <a:pt x="109727" y="74675"/>
                  </a:lnTo>
                  <a:close/>
                </a:path>
                <a:path w="459739" h="552450">
                  <a:moveTo>
                    <a:pt x="86499" y="93680"/>
                  </a:moveTo>
                  <a:lnTo>
                    <a:pt x="78486" y="83820"/>
                  </a:lnTo>
                  <a:lnTo>
                    <a:pt x="66294" y="93725"/>
                  </a:lnTo>
                  <a:lnTo>
                    <a:pt x="74337" y="103631"/>
                  </a:lnTo>
                  <a:lnTo>
                    <a:pt x="86499" y="93680"/>
                  </a:lnTo>
                  <a:close/>
                </a:path>
                <a:path w="459739" h="552450">
                  <a:moveTo>
                    <a:pt x="74337" y="103631"/>
                  </a:moveTo>
                  <a:lnTo>
                    <a:pt x="66294" y="93725"/>
                  </a:lnTo>
                  <a:lnTo>
                    <a:pt x="66294" y="110212"/>
                  </a:lnTo>
                  <a:lnTo>
                    <a:pt x="74337" y="103631"/>
                  </a:lnTo>
                  <a:close/>
                </a:path>
                <a:path w="459739" h="552450">
                  <a:moveTo>
                    <a:pt x="459326" y="552450"/>
                  </a:moveTo>
                  <a:lnTo>
                    <a:pt x="86499" y="93680"/>
                  </a:lnTo>
                  <a:lnTo>
                    <a:pt x="74337" y="103631"/>
                  </a:lnTo>
                  <a:lnTo>
                    <a:pt x="438775" y="552450"/>
                  </a:lnTo>
                  <a:lnTo>
                    <a:pt x="459326" y="55245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0400" y="4724400"/>
              <a:ext cx="247204" cy="171450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1973072" y="3834638"/>
            <a:ext cx="1710055" cy="134239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spc="-20">
                <a:latin typeface="Arial"/>
                <a:cs typeface="Arial"/>
              </a:rPr>
              <a:t>&lt;</a:t>
            </a:r>
            <a:r>
              <a:rPr dirty="0" sz="2400" spc="-20" i="1">
                <a:latin typeface="Arial"/>
                <a:cs typeface="Arial"/>
              </a:rPr>
              <a:t>slot-name1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20">
                <a:latin typeface="Arial"/>
                <a:cs typeface="Arial"/>
              </a:rPr>
              <a:t>&lt;</a:t>
            </a:r>
            <a:r>
              <a:rPr dirty="0" sz="2400" spc="-20" i="1">
                <a:latin typeface="Arial"/>
                <a:cs typeface="Arial"/>
              </a:rPr>
              <a:t>slot-name2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25">
                <a:latin typeface="Arial"/>
                <a:cs typeface="Arial"/>
              </a:rPr>
              <a:t>…)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117340" y="5514085"/>
            <a:ext cx="534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Slots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022332" y="5133078"/>
            <a:ext cx="5600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fillers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4989893" y="4895850"/>
            <a:ext cx="1035050" cy="293370"/>
          </a:xfrm>
          <a:custGeom>
            <a:avLst/>
            <a:gdLst/>
            <a:ahLst/>
            <a:cxnLst/>
            <a:rect l="l" t="t" r="r" b="b"/>
            <a:pathLst>
              <a:path w="1035050" h="293370">
                <a:moveTo>
                  <a:pt x="1034478" y="278892"/>
                </a:moveTo>
                <a:lnTo>
                  <a:pt x="552132" y="0"/>
                </a:lnTo>
                <a:lnTo>
                  <a:pt x="520306" y="0"/>
                </a:lnTo>
                <a:lnTo>
                  <a:pt x="970762" y="260604"/>
                </a:lnTo>
                <a:lnTo>
                  <a:pt x="57734" y="0"/>
                </a:lnTo>
                <a:lnTo>
                  <a:pt x="0" y="0"/>
                </a:lnTo>
                <a:lnTo>
                  <a:pt x="1028382" y="293370"/>
                </a:lnTo>
                <a:lnTo>
                  <a:pt x="1030287" y="285750"/>
                </a:lnTo>
                <a:lnTo>
                  <a:pt x="1034478" y="278892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3420021" y="4895850"/>
            <a:ext cx="930275" cy="673735"/>
          </a:xfrm>
          <a:custGeom>
            <a:avLst/>
            <a:gdLst/>
            <a:ahLst/>
            <a:cxnLst/>
            <a:rect l="l" t="t" r="r" b="b"/>
            <a:pathLst>
              <a:path w="930275" h="673735">
                <a:moveTo>
                  <a:pt x="930236" y="662178"/>
                </a:moveTo>
                <a:lnTo>
                  <a:pt x="392099" y="0"/>
                </a:lnTo>
                <a:lnTo>
                  <a:pt x="371551" y="0"/>
                </a:lnTo>
                <a:lnTo>
                  <a:pt x="877531" y="623138"/>
                </a:lnTo>
                <a:lnTo>
                  <a:pt x="27571" y="0"/>
                </a:lnTo>
                <a:lnTo>
                  <a:pt x="0" y="0"/>
                </a:lnTo>
                <a:lnTo>
                  <a:pt x="918806" y="673608"/>
                </a:lnTo>
                <a:lnTo>
                  <a:pt x="923759" y="667131"/>
                </a:lnTo>
                <a:lnTo>
                  <a:pt x="930236" y="662178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Khung</a:t>
            </a:r>
            <a:r>
              <a:rPr dirty="0" spc="-114"/>
              <a:t> </a:t>
            </a:r>
            <a:r>
              <a:rPr dirty="0" spc="-25"/>
              <a:t>đơn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1958339"/>
            <a:chOff x="0" y="979169"/>
            <a:chExt cx="9144000" cy="195833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19583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535940" y="1320038"/>
            <a:ext cx="7780020" cy="4080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marR="5080" indent="-28575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khung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đơn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(individual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frame)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thuộc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tính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đặc </a:t>
            </a:r>
            <a:r>
              <a:rPr dirty="0" sz="2400">
                <a:latin typeface="Arial"/>
                <a:cs typeface="Arial"/>
              </a:rPr>
              <a:t>biệt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tên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INSTANCE-</a:t>
            </a:r>
            <a:r>
              <a:rPr dirty="0" sz="2400" b="1">
                <a:latin typeface="Arial"/>
                <a:cs typeface="Arial"/>
              </a:rPr>
              <a:t>OF</a:t>
            </a:r>
            <a:r>
              <a:rPr dirty="0" sz="2400">
                <a:latin typeface="Arial"/>
                <a:cs typeface="Arial"/>
              </a:rPr>
              <a:t>,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trị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thuộc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tính </a:t>
            </a:r>
            <a:r>
              <a:rPr dirty="0" sz="2400">
                <a:latin typeface="Arial"/>
                <a:cs typeface="Arial"/>
              </a:rPr>
              <a:t>đặc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biệt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này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tên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khung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tổng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quát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(generic frame)</a:t>
            </a:r>
            <a:endParaRPr sz="24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24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Ví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dụ</a:t>
            </a:r>
            <a:endParaRPr sz="2400">
              <a:latin typeface="Arial"/>
              <a:cs typeface="Arial"/>
            </a:endParaRPr>
          </a:p>
          <a:p>
            <a:pPr marL="1089025">
              <a:lnSpc>
                <a:spcPct val="100000"/>
              </a:lnSpc>
              <a:spcBef>
                <a:spcPts val="1210"/>
              </a:spcBef>
              <a:tabLst>
                <a:tab pos="2753995" algn="l"/>
              </a:tabLst>
            </a:pPr>
            <a:r>
              <a:rPr dirty="0" sz="2000" spc="-10">
                <a:latin typeface="Arial"/>
                <a:cs typeface="Arial"/>
              </a:rPr>
              <a:t>(toronto</a:t>
            </a:r>
            <a:r>
              <a:rPr dirty="0" sz="2000">
                <a:latin typeface="Arial"/>
                <a:cs typeface="Arial"/>
              </a:rPr>
              <a:t>	%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sử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dụng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chữ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thường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khung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đơn</a:t>
            </a:r>
            <a:endParaRPr sz="2000">
              <a:latin typeface="Arial"/>
              <a:cs typeface="Arial"/>
            </a:endParaRPr>
          </a:p>
          <a:p>
            <a:pPr marL="1089025">
              <a:lnSpc>
                <a:spcPct val="100000"/>
              </a:lnSpc>
              <a:spcBef>
                <a:spcPts val="480"/>
              </a:spcBef>
            </a:pPr>
            <a:r>
              <a:rPr dirty="0" sz="2000" spc="-20">
                <a:latin typeface="Arial"/>
                <a:cs typeface="Arial"/>
              </a:rPr>
              <a:t>&lt;:</a:t>
            </a:r>
            <a:r>
              <a:rPr dirty="0" sz="2000" spc="-20" b="1">
                <a:latin typeface="Arial"/>
                <a:cs typeface="Arial"/>
              </a:rPr>
              <a:t>INSTANCE-</a:t>
            </a:r>
            <a:r>
              <a:rPr dirty="0" sz="2000" b="1">
                <a:latin typeface="Arial"/>
                <a:cs typeface="Arial"/>
              </a:rPr>
              <a:t>OF</a:t>
            </a:r>
            <a:r>
              <a:rPr dirty="0" sz="2000" spc="80" b="1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CanadianCity&gt;</a:t>
            </a:r>
            <a:endParaRPr sz="2000">
              <a:latin typeface="Arial"/>
              <a:cs typeface="Arial"/>
            </a:endParaRPr>
          </a:p>
          <a:p>
            <a:pPr marL="1089025">
              <a:lnSpc>
                <a:spcPct val="100000"/>
              </a:lnSpc>
              <a:spcBef>
                <a:spcPts val="480"/>
              </a:spcBef>
            </a:pPr>
            <a:r>
              <a:rPr dirty="0" sz="2000" spc="-10">
                <a:latin typeface="Arial"/>
                <a:cs typeface="Arial"/>
              </a:rPr>
              <a:t>&lt;:Province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ontario&gt;</a:t>
            </a:r>
            <a:endParaRPr sz="2000">
              <a:latin typeface="Arial"/>
              <a:cs typeface="Arial"/>
            </a:endParaRPr>
          </a:p>
          <a:p>
            <a:pPr marL="1089025">
              <a:lnSpc>
                <a:spcPct val="100000"/>
              </a:lnSpc>
              <a:spcBef>
                <a:spcPts val="480"/>
              </a:spcBef>
            </a:pPr>
            <a:r>
              <a:rPr dirty="0" sz="2000" spc="-10">
                <a:latin typeface="Arial"/>
                <a:cs typeface="Arial"/>
              </a:rPr>
              <a:t>&lt;:Population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4.5M&gt;</a:t>
            </a:r>
            <a:endParaRPr sz="2000">
              <a:latin typeface="Arial"/>
              <a:cs typeface="Arial"/>
            </a:endParaRPr>
          </a:p>
          <a:p>
            <a:pPr marL="1089025">
              <a:lnSpc>
                <a:spcPct val="100000"/>
              </a:lnSpc>
              <a:spcBef>
                <a:spcPts val="480"/>
              </a:spcBef>
            </a:pPr>
            <a:r>
              <a:rPr dirty="0" sz="2000" spc="-25">
                <a:latin typeface="Arial"/>
                <a:cs typeface="Arial"/>
              </a:rPr>
              <a:t>…)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Khung</a:t>
            </a:r>
            <a:r>
              <a:rPr dirty="0" spc="-85"/>
              <a:t> </a:t>
            </a:r>
            <a:r>
              <a:rPr dirty="0"/>
              <a:t>tổng</a:t>
            </a:r>
            <a:r>
              <a:rPr dirty="0" spc="-95"/>
              <a:t> </a:t>
            </a:r>
            <a:r>
              <a:rPr dirty="0" spc="-20"/>
              <a:t>quát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2937510"/>
            <a:chOff x="0" y="979169"/>
            <a:chExt cx="9144000" cy="2937510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1958339"/>
              <a:ext cx="9144000" cy="1958339"/>
            </a:xfrm>
            <a:custGeom>
              <a:avLst/>
              <a:gdLst/>
              <a:ahLst/>
              <a:cxnLst/>
              <a:rect l="l" t="t" r="r" b="b"/>
              <a:pathLst>
                <a:path w="9144000" h="1958339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9144000" y="195834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35940" y="1320038"/>
            <a:ext cx="7729220" cy="17932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8450" algn="l"/>
              </a:tabLst>
            </a:pP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khung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tổng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quát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(generic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frames)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có</a:t>
            </a:r>
            <a:r>
              <a:rPr dirty="0" u="heavy" sz="2400" spc="-6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thể</a:t>
            </a:r>
            <a:r>
              <a:rPr dirty="0" u="none" sz="2400" spc="-65">
                <a:latin typeface="Arial"/>
                <a:cs typeface="Arial"/>
              </a:rPr>
              <a:t> </a:t>
            </a:r>
            <a:r>
              <a:rPr dirty="0" u="none" sz="2400">
                <a:latin typeface="Arial"/>
                <a:cs typeface="Arial"/>
              </a:rPr>
              <a:t>có</a:t>
            </a:r>
            <a:r>
              <a:rPr dirty="0" u="none" sz="2400" spc="-60">
                <a:latin typeface="Arial"/>
                <a:cs typeface="Arial"/>
              </a:rPr>
              <a:t> </a:t>
            </a:r>
            <a:r>
              <a:rPr dirty="0" u="none" sz="2400" spc="-25">
                <a:latin typeface="Arial"/>
                <a:cs typeface="Arial"/>
              </a:rPr>
              <a:t>một </a:t>
            </a:r>
            <a:r>
              <a:rPr dirty="0" u="none" sz="2400">
                <a:latin typeface="Arial"/>
                <a:cs typeface="Arial"/>
              </a:rPr>
              <a:t>thuộc</a:t>
            </a:r>
            <a:r>
              <a:rPr dirty="0" u="none" sz="2400" spc="-30">
                <a:latin typeface="Arial"/>
                <a:cs typeface="Arial"/>
              </a:rPr>
              <a:t> </a:t>
            </a:r>
            <a:r>
              <a:rPr dirty="0" u="none" sz="2400">
                <a:latin typeface="Arial"/>
                <a:cs typeface="Arial"/>
              </a:rPr>
              <a:t>tính</a:t>
            </a:r>
            <a:r>
              <a:rPr dirty="0" u="none" sz="2400" spc="-35">
                <a:latin typeface="Arial"/>
                <a:cs typeface="Arial"/>
              </a:rPr>
              <a:t> </a:t>
            </a:r>
            <a:r>
              <a:rPr dirty="0" u="none" sz="2400">
                <a:latin typeface="Arial"/>
                <a:cs typeface="Arial"/>
              </a:rPr>
              <a:t>đặc</a:t>
            </a:r>
            <a:r>
              <a:rPr dirty="0" u="none" sz="2400" spc="-30">
                <a:latin typeface="Arial"/>
                <a:cs typeface="Arial"/>
              </a:rPr>
              <a:t> </a:t>
            </a:r>
            <a:r>
              <a:rPr dirty="0" u="none" sz="2400">
                <a:latin typeface="Arial"/>
                <a:cs typeface="Arial"/>
              </a:rPr>
              <a:t>biệt</a:t>
            </a:r>
            <a:r>
              <a:rPr dirty="0" u="none" sz="2400" spc="-35">
                <a:latin typeface="Arial"/>
                <a:cs typeface="Arial"/>
              </a:rPr>
              <a:t> </a:t>
            </a:r>
            <a:r>
              <a:rPr dirty="0" u="none" sz="2400">
                <a:latin typeface="Arial"/>
                <a:cs typeface="Arial"/>
              </a:rPr>
              <a:t>là</a:t>
            </a:r>
            <a:r>
              <a:rPr dirty="0" u="none" sz="2400" spc="-30">
                <a:latin typeface="Arial"/>
                <a:cs typeface="Arial"/>
              </a:rPr>
              <a:t> </a:t>
            </a:r>
            <a:r>
              <a:rPr dirty="0" u="none" sz="2400" spc="-10" b="1">
                <a:latin typeface="Arial"/>
                <a:cs typeface="Arial"/>
              </a:rPr>
              <a:t>IS-</a:t>
            </a:r>
            <a:r>
              <a:rPr dirty="0" u="none" sz="2400" b="1">
                <a:latin typeface="Arial"/>
                <a:cs typeface="Arial"/>
              </a:rPr>
              <a:t>A</a:t>
            </a:r>
            <a:r>
              <a:rPr dirty="0" u="none" sz="2400" spc="-35" b="1">
                <a:latin typeface="Arial"/>
                <a:cs typeface="Arial"/>
              </a:rPr>
              <a:t> </a:t>
            </a:r>
            <a:r>
              <a:rPr dirty="0" u="none" sz="2400">
                <a:latin typeface="Arial"/>
                <a:cs typeface="Arial"/>
              </a:rPr>
              <a:t>mà</a:t>
            </a:r>
            <a:r>
              <a:rPr dirty="0" u="none" sz="2400" spc="-35">
                <a:latin typeface="Arial"/>
                <a:cs typeface="Arial"/>
              </a:rPr>
              <a:t> </a:t>
            </a:r>
            <a:r>
              <a:rPr dirty="0" u="none" sz="2400">
                <a:latin typeface="Arial"/>
                <a:cs typeface="Arial"/>
              </a:rPr>
              <a:t>giá</a:t>
            </a:r>
            <a:r>
              <a:rPr dirty="0" u="none" sz="2400" spc="-30">
                <a:latin typeface="Arial"/>
                <a:cs typeface="Arial"/>
              </a:rPr>
              <a:t> </a:t>
            </a:r>
            <a:r>
              <a:rPr dirty="0" u="none" sz="2400">
                <a:latin typeface="Arial"/>
                <a:cs typeface="Arial"/>
              </a:rPr>
              <a:t>trị</a:t>
            </a:r>
            <a:r>
              <a:rPr dirty="0" u="none" sz="2400" spc="-30">
                <a:latin typeface="Arial"/>
                <a:cs typeface="Arial"/>
              </a:rPr>
              <a:t> </a:t>
            </a:r>
            <a:r>
              <a:rPr dirty="0" u="none" sz="2400">
                <a:latin typeface="Arial"/>
                <a:cs typeface="Arial"/>
              </a:rPr>
              <a:t>của</a:t>
            </a:r>
            <a:r>
              <a:rPr dirty="0" u="none" sz="2400" spc="-35">
                <a:latin typeface="Arial"/>
                <a:cs typeface="Arial"/>
              </a:rPr>
              <a:t> </a:t>
            </a:r>
            <a:r>
              <a:rPr dirty="0" u="none" sz="2400">
                <a:latin typeface="Arial"/>
                <a:cs typeface="Arial"/>
              </a:rPr>
              <a:t>thuộc</a:t>
            </a:r>
            <a:r>
              <a:rPr dirty="0" u="none" sz="2400" spc="-20">
                <a:latin typeface="Arial"/>
                <a:cs typeface="Arial"/>
              </a:rPr>
              <a:t> </a:t>
            </a:r>
            <a:r>
              <a:rPr dirty="0" u="none" sz="2400">
                <a:latin typeface="Arial"/>
                <a:cs typeface="Arial"/>
              </a:rPr>
              <a:t>tính</a:t>
            </a:r>
            <a:r>
              <a:rPr dirty="0" u="none" sz="2400" spc="-40">
                <a:latin typeface="Arial"/>
                <a:cs typeface="Arial"/>
              </a:rPr>
              <a:t> </a:t>
            </a:r>
            <a:r>
              <a:rPr dirty="0" u="none" sz="2400" spc="-25">
                <a:latin typeface="Arial"/>
                <a:cs typeface="Arial"/>
              </a:rPr>
              <a:t>đặc </a:t>
            </a:r>
            <a:r>
              <a:rPr dirty="0" u="none" sz="2400">
                <a:latin typeface="Arial"/>
                <a:cs typeface="Arial"/>
              </a:rPr>
              <a:t>biệt</a:t>
            </a:r>
            <a:r>
              <a:rPr dirty="0" u="none" sz="2400" spc="-50">
                <a:latin typeface="Arial"/>
                <a:cs typeface="Arial"/>
              </a:rPr>
              <a:t> </a:t>
            </a:r>
            <a:r>
              <a:rPr dirty="0" u="none" sz="2400">
                <a:latin typeface="Arial"/>
                <a:cs typeface="Arial"/>
              </a:rPr>
              <a:t>này</a:t>
            </a:r>
            <a:r>
              <a:rPr dirty="0" u="none" sz="2400" spc="-50">
                <a:latin typeface="Arial"/>
                <a:cs typeface="Arial"/>
              </a:rPr>
              <a:t> </a:t>
            </a:r>
            <a:r>
              <a:rPr dirty="0" u="none" sz="2400">
                <a:latin typeface="Arial"/>
                <a:cs typeface="Arial"/>
              </a:rPr>
              <a:t>là</a:t>
            </a:r>
            <a:r>
              <a:rPr dirty="0" u="none" sz="2400" spc="-45">
                <a:latin typeface="Arial"/>
                <a:cs typeface="Arial"/>
              </a:rPr>
              <a:t> </a:t>
            </a:r>
            <a:r>
              <a:rPr dirty="0" u="none" sz="2400">
                <a:latin typeface="Arial"/>
                <a:cs typeface="Arial"/>
              </a:rPr>
              <a:t>tên</a:t>
            </a:r>
            <a:r>
              <a:rPr dirty="0" u="none" sz="2400" spc="-50">
                <a:latin typeface="Arial"/>
                <a:cs typeface="Arial"/>
              </a:rPr>
              <a:t> </a:t>
            </a:r>
            <a:r>
              <a:rPr dirty="0" u="none" sz="2400">
                <a:latin typeface="Arial"/>
                <a:cs typeface="Arial"/>
              </a:rPr>
              <a:t>của</a:t>
            </a:r>
            <a:r>
              <a:rPr dirty="0" u="none" sz="2400" spc="-50">
                <a:latin typeface="Arial"/>
                <a:cs typeface="Arial"/>
              </a:rPr>
              <a:t> </a:t>
            </a:r>
            <a:r>
              <a:rPr dirty="0" u="none" sz="2400">
                <a:latin typeface="Arial"/>
                <a:cs typeface="Arial"/>
              </a:rPr>
              <a:t>một</a:t>
            </a:r>
            <a:r>
              <a:rPr dirty="0" u="none" sz="2400" spc="-50">
                <a:latin typeface="Arial"/>
                <a:cs typeface="Arial"/>
              </a:rPr>
              <a:t> </a:t>
            </a:r>
            <a:r>
              <a:rPr dirty="0" u="none" sz="2400">
                <a:latin typeface="Arial"/>
                <a:cs typeface="Arial"/>
              </a:rPr>
              <a:t>khung</a:t>
            </a:r>
            <a:r>
              <a:rPr dirty="0" u="none" sz="2400" spc="-30">
                <a:latin typeface="Arial"/>
                <a:cs typeface="Arial"/>
              </a:rPr>
              <a:t> </a:t>
            </a:r>
            <a:r>
              <a:rPr dirty="0" u="none" sz="2400">
                <a:latin typeface="Arial"/>
                <a:cs typeface="Arial"/>
              </a:rPr>
              <a:t>tổng</a:t>
            </a:r>
            <a:r>
              <a:rPr dirty="0" u="none" sz="2400" spc="-45">
                <a:latin typeface="Arial"/>
                <a:cs typeface="Arial"/>
              </a:rPr>
              <a:t> </a:t>
            </a:r>
            <a:r>
              <a:rPr dirty="0" u="none" sz="2400">
                <a:latin typeface="Arial"/>
                <a:cs typeface="Arial"/>
              </a:rPr>
              <a:t>quát</a:t>
            </a:r>
            <a:r>
              <a:rPr dirty="0" u="none" sz="2400" spc="-45">
                <a:latin typeface="Arial"/>
                <a:cs typeface="Arial"/>
              </a:rPr>
              <a:t> </a:t>
            </a:r>
            <a:r>
              <a:rPr dirty="0" u="none" sz="2400" spc="-20">
                <a:latin typeface="Arial"/>
                <a:cs typeface="Arial"/>
              </a:rPr>
              <a:t>khác</a:t>
            </a:r>
            <a:endParaRPr sz="24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24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Ví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dụ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193540" y="3318001"/>
            <a:ext cx="41757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latin typeface="Arial"/>
                <a:cs typeface="Arial"/>
              </a:rPr>
              <a:t>%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sử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dụng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tên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bắt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đầu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chữ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hoa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cho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khung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tổng</a:t>
            </a:r>
            <a:r>
              <a:rPr dirty="0" sz="1400" spc="-20">
                <a:latin typeface="Arial"/>
                <a:cs typeface="Arial"/>
              </a:rPr>
              <a:t> quát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697989" y="3180537"/>
            <a:ext cx="1634489" cy="7569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spc="-10">
                <a:latin typeface="Arial"/>
                <a:cs typeface="Arial"/>
              </a:rPr>
              <a:t>(CanadianCity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10">
                <a:latin typeface="Arial"/>
                <a:cs typeface="Arial"/>
              </a:rPr>
              <a:t>&lt;:</a:t>
            </a:r>
            <a:r>
              <a:rPr dirty="0" sz="2000" spc="-10" b="1">
                <a:latin typeface="Arial"/>
                <a:cs typeface="Arial"/>
              </a:rPr>
              <a:t>IS-</a:t>
            </a:r>
            <a:r>
              <a:rPr dirty="0" sz="2000" b="1">
                <a:latin typeface="Arial"/>
                <a:cs typeface="Arial"/>
              </a:rPr>
              <a:t>A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City&gt;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697989" y="3912067"/>
            <a:ext cx="3522979" cy="112268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spc="-10">
                <a:latin typeface="Arial"/>
                <a:cs typeface="Arial"/>
              </a:rPr>
              <a:t>&lt;:Province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CanadianProvince&gt;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&lt;:Country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canada&gt;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25">
                <a:latin typeface="Arial"/>
                <a:cs typeface="Arial"/>
              </a:rPr>
              <a:t>…)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4009"/>
            <a:ext cx="619887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7930" algn="l"/>
              </a:tabLst>
            </a:pPr>
            <a:r>
              <a:rPr dirty="0" spc="-25"/>
              <a:t>Suy</a:t>
            </a:r>
            <a:r>
              <a:rPr dirty="0"/>
              <a:t>	diễn</a:t>
            </a:r>
            <a:r>
              <a:rPr dirty="0" spc="-70"/>
              <a:t> </a:t>
            </a:r>
            <a:r>
              <a:rPr dirty="0"/>
              <a:t>với</a:t>
            </a:r>
            <a:r>
              <a:rPr dirty="0" spc="-70"/>
              <a:t> </a:t>
            </a:r>
            <a:r>
              <a:rPr dirty="0"/>
              <a:t>khung</a:t>
            </a:r>
            <a:r>
              <a:rPr dirty="0" spc="-60"/>
              <a:t> </a:t>
            </a:r>
            <a:r>
              <a:rPr dirty="0" spc="-25"/>
              <a:t>(1)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3916679"/>
            <a:chOff x="0" y="979169"/>
            <a:chExt cx="9144000" cy="391667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1958339"/>
              <a:ext cx="9144000" cy="2937510"/>
            </a:xfrm>
            <a:custGeom>
              <a:avLst/>
              <a:gdLst/>
              <a:ahLst/>
              <a:cxnLst/>
              <a:rect l="l" t="t" r="r" b="b"/>
              <a:pathLst>
                <a:path w="9144000" h="2937510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0" y="2937510"/>
                  </a:lnTo>
                  <a:lnTo>
                    <a:pt x="9144000" y="2937510"/>
                  </a:lnTo>
                  <a:lnTo>
                    <a:pt x="9144000" y="195834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35940" y="1320038"/>
            <a:ext cx="7795259" cy="2998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8450" marR="5080" indent="-28575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8450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thuộc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tính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(slots)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khung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tổng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quát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thể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gắn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(liên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kết)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thủ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tục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để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thực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hiện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điều </a:t>
            </a:r>
            <a:r>
              <a:rPr dirty="0" sz="2400">
                <a:latin typeface="Arial"/>
                <a:cs typeface="Arial"/>
              </a:rPr>
              <a:t>khiển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việc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suy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diễn</a:t>
            </a:r>
            <a:endParaRPr sz="24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2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kiểu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thủ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tục: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IF-</a:t>
            </a:r>
            <a:r>
              <a:rPr dirty="0" sz="2400" b="1">
                <a:latin typeface="Arial"/>
                <a:cs typeface="Arial"/>
              </a:rPr>
              <a:t>NEEDED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IF-ADDED</a:t>
            </a:r>
            <a:endParaRPr sz="24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Thủ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tục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IF-</a:t>
            </a:r>
            <a:r>
              <a:rPr dirty="0" sz="2400" spc="-10" b="1">
                <a:latin typeface="Arial"/>
                <a:cs typeface="Arial"/>
              </a:rPr>
              <a:t>NEEDED</a:t>
            </a:r>
            <a:endParaRPr sz="2400">
              <a:latin typeface="Arial"/>
              <a:cs typeface="Arial"/>
            </a:endParaRPr>
          </a:p>
          <a:p>
            <a:pPr lvl="1" marL="624840" marR="31115" indent="-285750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thực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hiện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trị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cần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thiết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gán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một </a:t>
            </a:r>
            <a:r>
              <a:rPr dirty="0" sz="2000">
                <a:latin typeface="Arial"/>
                <a:cs typeface="Arial"/>
              </a:rPr>
              <a:t>thuộc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tính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(no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slot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filler)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62838" y="4369561"/>
            <a:ext cx="972819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9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297815" algn="l"/>
              </a:tabLst>
            </a:pP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dụ: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364792" y="4308297"/>
            <a:ext cx="5471160" cy="7569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spc="-10">
                <a:latin typeface="Arial"/>
                <a:cs typeface="Arial"/>
              </a:rPr>
              <a:t>(Table</a:t>
            </a:r>
            <a:endParaRPr sz="2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480"/>
              </a:spcBef>
            </a:pPr>
            <a:r>
              <a:rPr dirty="0" sz="2000" spc="-10">
                <a:latin typeface="Arial"/>
                <a:cs typeface="Arial"/>
              </a:rPr>
              <a:t>&lt;:Clearance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[</a:t>
            </a:r>
            <a:r>
              <a:rPr dirty="0" sz="2000" spc="-10" b="1">
                <a:latin typeface="Arial"/>
                <a:cs typeface="Arial"/>
              </a:rPr>
              <a:t>IF-</a:t>
            </a:r>
            <a:r>
              <a:rPr dirty="0" sz="2000" b="1">
                <a:latin typeface="Arial"/>
                <a:cs typeface="Arial"/>
              </a:rPr>
              <a:t>NEEDED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computeClearance]&gt;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431289" y="4948377"/>
            <a:ext cx="6917690" cy="12446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085850">
              <a:lnSpc>
                <a:spcPct val="100000"/>
              </a:lnSpc>
              <a:spcBef>
                <a:spcPts val="1300"/>
              </a:spcBef>
            </a:pPr>
            <a:r>
              <a:rPr dirty="0" sz="2000" spc="-25">
                <a:latin typeface="Arial"/>
                <a:cs typeface="Arial"/>
              </a:rPr>
              <a:t>…)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-10" i="1">
                <a:latin typeface="Arial"/>
                <a:cs typeface="Arial"/>
              </a:rPr>
              <a:t>computeClearance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thủ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tục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để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tính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toán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(xác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định)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mức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độ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sạch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sẽ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bàn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0"/>
              </a:spcBef>
            </a:pPr>
            <a:r>
              <a:rPr dirty="0" sz="4000"/>
              <a:t>Dữ</a:t>
            </a:r>
            <a:r>
              <a:rPr dirty="0" sz="4000" spc="-35"/>
              <a:t> </a:t>
            </a:r>
            <a:r>
              <a:rPr dirty="0" sz="4000"/>
              <a:t>liệu,</a:t>
            </a:r>
            <a:r>
              <a:rPr dirty="0" sz="4000" spc="-35"/>
              <a:t> </a:t>
            </a:r>
            <a:r>
              <a:rPr dirty="0" sz="4000"/>
              <a:t>Thông</a:t>
            </a:r>
            <a:r>
              <a:rPr dirty="0" sz="4000" spc="-30"/>
              <a:t> </a:t>
            </a:r>
            <a:r>
              <a:rPr dirty="0" sz="4000"/>
              <a:t>tin,</a:t>
            </a:r>
            <a:r>
              <a:rPr dirty="0" sz="4000" spc="-35"/>
              <a:t> </a:t>
            </a:r>
            <a:r>
              <a:rPr dirty="0" sz="4000"/>
              <a:t>Tri</a:t>
            </a:r>
            <a:r>
              <a:rPr dirty="0" sz="4000" spc="-30"/>
              <a:t> </a:t>
            </a:r>
            <a:r>
              <a:rPr dirty="0" sz="4000"/>
              <a:t>thức</a:t>
            </a:r>
            <a:r>
              <a:rPr dirty="0" sz="4000" spc="-35"/>
              <a:t> </a:t>
            </a:r>
            <a:r>
              <a:rPr dirty="0" sz="4000" spc="-25"/>
              <a:t>(1)</a:t>
            </a:r>
            <a:endParaRPr sz="4000"/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3916679"/>
          </a:xfrm>
          <a:custGeom>
            <a:avLst/>
            <a:gdLst/>
            <a:ahLst/>
            <a:cxnLst/>
            <a:rect l="l" t="t" r="r" b="b"/>
            <a:pathLst>
              <a:path w="9144000" h="391667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0" y="2937510"/>
                </a:lnTo>
                <a:lnTo>
                  <a:pt x="0" y="3916680"/>
                </a:lnTo>
                <a:lnTo>
                  <a:pt x="9144000" y="3916680"/>
                </a:lnTo>
                <a:lnTo>
                  <a:pt x="9144000" y="293751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320038"/>
            <a:ext cx="7840345" cy="400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201295" indent="-28575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8450" algn="l"/>
              </a:tabLst>
            </a:pPr>
            <a:r>
              <a:rPr dirty="0" sz="2400" b="1">
                <a:latin typeface="Arial"/>
                <a:cs typeface="Arial"/>
              </a:rPr>
              <a:t>Dữ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liệu</a:t>
            </a:r>
            <a:r>
              <a:rPr dirty="0" sz="2400" spc="-6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(data)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thường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định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nghĩa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sự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kiện </a:t>
            </a:r>
            <a:r>
              <a:rPr dirty="0" sz="2400">
                <a:latin typeface="Arial"/>
                <a:cs typeface="Arial"/>
              </a:rPr>
              <a:t>(facts)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hoặc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ký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hiệu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(symbols)</a:t>
            </a:r>
            <a:endParaRPr sz="2400">
              <a:latin typeface="Arial"/>
              <a:cs typeface="Arial"/>
            </a:endParaRPr>
          </a:p>
          <a:p>
            <a:pPr marL="297815" marR="5080" indent="-285750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 b="1">
                <a:latin typeface="Arial"/>
                <a:cs typeface="Arial"/>
              </a:rPr>
              <a:t>Thông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tin</a:t>
            </a:r>
            <a:r>
              <a:rPr dirty="0" sz="2400" spc="-6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(information)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thường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định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nghĩa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dữ </a:t>
            </a:r>
            <a:r>
              <a:rPr dirty="0" sz="2400">
                <a:latin typeface="Arial"/>
                <a:cs typeface="Arial"/>
              </a:rPr>
              <a:t>liệu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đã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xử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lý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hoặc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chuyển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đổi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thành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những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dạng </a:t>
            </a:r>
            <a:r>
              <a:rPr dirty="0" sz="2400">
                <a:latin typeface="Arial"/>
                <a:cs typeface="Arial"/>
              </a:rPr>
              <a:t>hoặc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cấu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trúc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phù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hợp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cho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việc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sử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dụng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người</a:t>
            </a:r>
            <a:endParaRPr sz="2400">
              <a:latin typeface="Arial"/>
              <a:cs typeface="Arial"/>
            </a:endParaRPr>
          </a:p>
          <a:p>
            <a:pPr marL="297815" marR="132080" indent="-285750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Thông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tin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sau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(chứ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không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xuất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hiện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trước)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dữ </a:t>
            </a:r>
            <a:r>
              <a:rPr dirty="0" sz="2400" spc="-20">
                <a:latin typeface="Arial"/>
                <a:cs typeface="Arial"/>
              </a:rPr>
              <a:t>liệu</a:t>
            </a:r>
            <a:endParaRPr sz="2400">
              <a:latin typeface="Arial"/>
              <a:cs typeface="Arial"/>
            </a:endParaRPr>
          </a:p>
          <a:p>
            <a:pPr marL="298450" marR="356870" indent="-285750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8450" algn="l"/>
              </a:tabLst>
            </a:pPr>
            <a:r>
              <a:rPr dirty="0" sz="2400" b="1">
                <a:latin typeface="Arial"/>
                <a:cs typeface="Arial"/>
              </a:rPr>
              <a:t>Tri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thức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(knowledge)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thường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định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nghĩa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sự </a:t>
            </a:r>
            <a:r>
              <a:rPr dirty="0" sz="2400">
                <a:latin typeface="Arial"/>
                <a:cs typeface="Arial"/>
              </a:rPr>
              <a:t>hiểu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biết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(nhận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thức)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về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thông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4009"/>
            <a:ext cx="619887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7930" algn="l"/>
              </a:tabLst>
            </a:pPr>
            <a:r>
              <a:rPr dirty="0" spc="-25"/>
              <a:t>Suy</a:t>
            </a:r>
            <a:r>
              <a:rPr dirty="0"/>
              <a:t>	diễn</a:t>
            </a:r>
            <a:r>
              <a:rPr dirty="0" spc="-70"/>
              <a:t> </a:t>
            </a:r>
            <a:r>
              <a:rPr dirty="0"/>
              <a:t>với</a:t>
            </a:r>
            <a:r>
              <a:rPr dirty="0" spc="-70"/>
              <a:t> </a:t>
            </a:r>
            <a:r>
              <a:rPr dirty="0"/>
              <a:t>khung</a:t>
            </a:r>
            <a:r>
              <a:rPr dirty="0" spc="-60"/>
              <a:t> </a:t>
            </a:r>
            <a:r>
              <a:rPr dirty="0" spc="-25"/>
              <a:t>(2)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979169"/>
            <a:chOff x="0" y="979169"/>
            <a:chExt cx="9144000" cy="97916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535940" y="1135144"/>
            <a:ext cx="7879080" cy="194945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55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Thủ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tục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IF-</a:t>
            </a:r>
            <a:r>
              <a:rPr dirty="0" sz="2400" spc="-10" b="1">
                <a:latin typeface="Arial"/>
                <a:cs typeface="Arial"/>
              </a:rPr>
              <a:t>ADDED</a:t>
            </a:r>
            <a:endParaRPr sz="2400">
              <a:latin typeface="Arial"/>
              <a:cs typeface="Arial"/>
            </a:endParaRPr>
          </a:p>
          <a:p>
            <a:pPr lvl="1" marL="624840" marR="5080" indent="-285750">
              <a:lnSpc>
                <a:spcPct val="100000"/>
              </a:lnSpc>
              <a:spcBef>
                <a:spcPts val="12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thực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hiện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thuộc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tính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gán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trị,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để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phép </a:t>
            </a:r>
            <a:r>
              <a:rPr dirty="0" sz="2000" i="1">
                <a:latin typeface="Arial"/>
                <a:cs typeface="Arial"/>
              </a:rPr>
              <a:t>lan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truyền</a:t>
            </a:r>
            <a:r>
              <a:rPr dirty="0" sz="2000" spc="-5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ảnh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hưởng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của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việc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gán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giá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trị</a:t>
            </a:r>
            <a:r>
              <a:rPr dirty="0" sz="2000" spc="-6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của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thuộc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tính</a:t>
            </a:r>
            <a:r>
              <a:rPr dirty="0" sz="2000" spc="-55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đó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đối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khung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khác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(ví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dụ,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để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đảm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bảo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ràng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buộc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bài </a:t>
            </a:r>
            <a:r>
              <a:rPr dirty="0" sz="2000" spc="-10">
                <a:latin typeface="Arial"/>
                <a:cs typeface="Arial"/>
              </a:rPr>
              <a:t>toán)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0" y="293751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862838" y="3211322"/>
            <a:ext cx="972819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9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297815" algn="l"/>
              </a:tabLst>
            </a:pP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dụ: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0" y="39166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2364792" y="3058617"/>
            <a:ext cx="4904740" cy="18542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000" spc="-10">
                <a:latin typeface="Arial"/>
                <a:cs typeface="Arial"/>
              </a:rPr>
              <a:t>(Lecture</a:t>
            </a:r>
            <a:endParaRPr sz="2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1200"/>
              </a:spcBef>
            </a:pPr>
            <a:r>
              <a:rPr dirty="0" sz="2000" spc="-10">
                <a:latin typeface="Arial"/>
                <a:cs typeface="Arial"/>
              </a:rPr>
              <a:t>&lt;:DayOfWeek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WeekDay&gt;</a:t>
            </a:r>
            <a:endParaRPr sz="2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Arial"/>
                <a:cs typeface="Arial"/>
              </a:rPr>
              <a:t>&lt;:Date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[</a:t>
            </a:r>
            <a:r>
              <a:rPr dirty="0" sz="2000" spc="-10" b="1">
                <a:latin typeface="Arial"/>
                <a:cs typeface="Arial"/>
              </a:rPr>
              <a:t>IF-</a:t>
            </a:r>
            <a:r>
              <a:rPr dirty="0" sz="2000" b="1">
                <a:latin typeface="Arial"/>
                <a:cs typeface="Arial"/>
              </a:rPr>
              <a:t>ADDED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computeDayOfWeek]&gt;</a:t>
            </a:r>
            <a:endParaRPr sz="2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1200"/>
              </a:spcBef>
            </a:pPr>
            <a:r>
              <a:rPr dirty="0" sz="2000" spc="-25">
                <a:latin typeface="Arial"/>
                <a:cs typeface="Arial"/>
              </a:rPr>
              <a:t>…)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431289" y="5116321"/>
            <a:ext cx="689864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3999229" algn="l"/>
              </a:tabLst>
            </a:pP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trị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thuộc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tính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:DayOfWeek</a:t>
            </a:r>
            <a:r>
              <a:rPr dirty="0" sz="2000" i="1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sẽ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tính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toán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(lại)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khi </a:t>
            </a:r>
            <a:r>
              <a:rPr dirty="0" sz="2000">
                <a:latin typeface="Arial"/>
                <a:cs typeface="Arial"/>
              </a:rPr>
              <a:t>thuộc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tính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:Date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gán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25">
                <a:latin typeface="Arial"/>
                <a:cs typeface="Arial"/>
              </a:rPr>
              <a:t> trị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Khung</a:t>
            </a:r>
            <a:r>
              <a:rPr dirty="0" spc="-55"/>
              <a:t> </a:t>
            </a:r>
            <a:r>
              <a:rPr dirty="0"/>
              <a:t>–</a:t>
            </a:r>
            <a:r>
              <a:rPr dirty="0" spc="-55"/>
              <a:t> </a:t>
            </a:r>
            <a:r>
              <a:rPr dirty="0"/>
              <a:t>Giá</a:t>
            </a:r>
            <a:r>
              <a:rPr dirty="0" spc="-55"/>
              <a:t> </a:t>
            </a:r>
            <a:r>
              <a:rPr dirty="0"/>
              <a:t>trị</a:t>
            </a:r>
            <a:r>
              <a:rPr dirty="0" spc="-80"/>
              <a:t> </a:t>
            </a:r>
            <a:r>
              <a:rPr dirty="0"/>
              <a:t>mặc</a:t>
            </a:r>
            <a:r>
              <a:rPr dirty="0" spc="-50"/>
              <a:t> </a:t>
            </a:r>
            <a:r>
              <a:rPr dirty="0"/>
              <a:t>định</a:t>
            </a:r>
            <a:r>
              <a:rPr dirty="0" spc="-65"/>
              <a:t> </a:t>
            </a:r>
            <a:r>
              <a:rPr dirty="0" spc="-25"/>
              <a:t>(1)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1958339"/>
            <a:chOff x="0" y="979169"/>
            <a:chExt cx="9144000" cy="195833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19583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0" y="39166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763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69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/>
              <a:t>Hãy</a:t>
            </a:r>
            <a:r>
              <a:rPr dirty="0" spc="-70"/>
              <a:t> </a:t>
            </a:r>
            <a:r>
              <a:rPr dirty="0"/>
              <a:t>xét</a:t>
            </a:r>
            <a:r>
              <a:rPr dirty="0" spc="-70"/>
              <a:t> </a:t>
            </a:r>
            <a:r>
              <a:rPr dirty="0"/>
              <a:t>khung</a:t>
            </a:r>
            <a:r>
              <a:rPr dirty="0" spc="-55"/>
              <a:t> </a:t>
            </a:r>
            <a:r>
              <a:rPr dirty="0"/>
              <a:t>tổng</a:t>
            </a:r>
            <a:r>
              <a:rPr dirty="0" spc="-65"/>
              <a:t> </a:t>
            </a:r>
            <a:r>
              <a:rPr dirty="0"/>
              <a:t>quát</a:t>
            </a:r>
            <a:r>
              <a:rPr dirty="0" spc="-55"/>
              <a:t> </a:t>
            </a:r>
            <a:r>
              <a:rPr dirty="0"/>
              <a:t>(generic</a:t>
            </a:r>
            <a:r>
              <a:rPr dirty="0" spc="-55"/>
              <a:t> </a:t>
            </a:r>
            <a:r>
              <a:rPr dirty="0"/>
              <a:t>frame)</a:t>
            </a:r>
            <a:r>
              <a:rPr dirty="0" spc="-60"/>
              <a:t> </a:t>
            </a:r>
            <a:r>
              <a:rPr dirty="0"/>
              <a:t>sau</a:t>
            </a:r>
            <a:r>
              <a:rPr dirty="0" spc="-65"/>
              <a:t> </a:t>
            </a:r>
            <a:r>
              <a:rPr dirty="0" spc="-25"/>
              <a:t>đây</a:t>
            </a:r>
          </a:p>
          <a:p>
            <a:pPr marL="1174115">
              <a:lnSpc>
                <a:spcPct val="100000"/>
              </a:lnSpc>
              <a:spcBef>
                <a:spcPts val="490"/>
              </a:spcBef>
            </a:pPr>
            <a:r>
              <a:rPr dirty="0" sz="2000" spc="-10"/>
              <a:t>(CanadianCity</a:t>
            </a:r>
            <a:endParaRPr sz="2000"/>
          </a:p>
          <a:p>
            <a:pPr marL="1269365">
              <a:lnSpc>
                <a:spcPct val="100000"/>
              </a:lnSpc>
              <a:spcBef>
                <a:spcPts val="480"/>
              </a:spcBef>
            </a:pPr>
            <a:r>
              <a:rPr dirty="0" sz="2000" spc="-10"/>
              <a:t>&lt;:</a:t>
            </a:r>
            <a:r>
              <a:rPr dirty="0" sz="2000" spc="-10" b="1">
                <a:latin typeface="Arial"/>
                <a:cs typeface="Arial"/>
              </a:rPr>
              <a:t>IS-</a:t>
            </a:r>
            <a:r>
              <a:rPr dirty="0" sz="2000" b="1">
                <a:latin typeface="Arial"/>
                <a:cs typeface="Arial"/>
              </a:rPr>
              <a:t>A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10"/>
              <a:t>City&gt;</a:t>
            </a:r>
            <a:endParaRPr sz="2000">
              <a:latin typeface="Arial"/>
              <a:cs typeface="Arial"/>
            </a:endParaRPr>
          </a:p>
          <a:p>
            <a:pPr marL="1270000">
              <a:lnSpc>
                <a:spcPct val="100000"/>
              </a:lnSpc>
              <a:spcBef>
                <a:spcPts val="480"/>
              </a:spcBef>
            </a:pPr>
            <a:r>
              <a:rPr dirty="0" sz="2000" spc="-10"/>
              <a:t>&lt;:Province</a:t>
            </a:r>
            <a:r>
              <a:rPr dirty="0" sz="2000" spc="-50"/>
              <a:t> </a:t>
            </a:r>
            <a:r>
              <a:rPr dirty="0" sz="2000" spc="-10"/>
              <a:t>CanadianProvince&gt;</a:t>
            </a:r>
            <a:endParaRPr sz="2000"/>
          </a:p>
          <a:p>
            <a:pPr marL="1270000">
              <a:lnSpc>
                <a:spcPct val="100000"/>
              </a:lnSpc>
              <a:spcBef>
                <a:spcPts val="480"/>
              </a:spcBef>
            </a:pPr>
            <a:r>
              <a:rPr dirty="0" sz="2000"/>
              <a:t>&lt;:Country</a:t>
            </a:r>
            <a:r>
              <a:rPr dirty="0" sz="2000" spc="-90"/>
              <a:t> </a:t>
            </a:r>
            <a:r>
              <a:rPr dirty="0" sz="2000" spc="-10"/>
              <a:t>canada&gt;</a:t>
            </a:r>
            <a:endParaRPr sz="2000"/>
          </a:p>
          <a:p>
            <a:pPr marL="1269365">
              <a:lnSpc>
                <a:spcPct val="100000"/>
              </a:lnSpc>
              <a:spcBef>
                <a:spcPts val="480"/>
              </a:spcBef>
            </a:pPr>
            <a:r>
              <a:rPr dirty="0" sz="2000" spc="-25"/>
              <a:t>…)</a:t>
            </a:r>
            <a:endParaRPr sz="2000"/>
          </a:p>
          <a:p>
            <a:pPr marL="297815" indent="-285115">
              <a:lnSpc>
                <a:spcPct val="100000"/>
              </a:lnSpc>
              <a:spcBef>
                <a:spcPts val="56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/>
              <a:t>Hãy</a:t>
            </a:r>
            <a:r>
              <a:rPr dirty="0" spc="-60"/>
              <a:t> </a:t>
            </a:r>
            <a:r>
              <a:rPr dirty="0"/>
              <a:t>xét</a:t>
            </a:r>
            <a:r>
              <a:rPr dirty="0" spc="-60"/>
              <a:t> </a:t>
            </a:r>
            <a:r>
              <a:rPr dirty="0"/>
              <a:t>khung</a:t>
            </a:r>
            <a:r>
              <a:rPr dirty="0" spc="-45"/>
              <a:t> </a:t>
            </a:r>
            <a:r>
              <a:rPr dirty="0"/>
              <a:t>cụ</a:t>
            </a:r>
            <a:r>
              <a:rPr dirty="0" spc="-60"/>
              <a:t> </a:t>
            </a:r>
            <a:r>
              <a:rPr dirty="0"/>
              <a:t>thể</a:t>
            </a:r>
            <a:r>
              <a:rPr dirty="0" spc="-55"/>
              <a:t> </a:t>
            </a:r>
            <a:r>
              <a:rPr dirty="0"/>
              <a:t>(individual</a:t>
            </a:r>
            <a:r>
              <a:rPr dirty="0" spc="-40"/>
              <a:t> </a:t>
            </a:r>
            <a:r>
              <a:rPr dirty="0"/>
              <a:t>frame)</a:t>
            </a:r>
            <a:r>
              <a:rPr dirty="0" spc="-45"/>
              <a:t> </a:t>
            </a:r>
            <a:r>
              <a:rPr dirty="0"/>
              <a:t>sau</a:t>
            </a:r>
            <a:r>
              <a:rPr dirty="0" spc="-65"/>
              <a:t> </a:t>
            </a:r>
            <a:r>
              <a:rPr dirty="0" spc="-25"/>
              <a:t>đây</a:t>
            </a:r>
          </a:p>
          <a:p>
            <a:pPr marL="1174750">
              <a:lnSpc>
                <a:spcPct val="100000"/>
              </a:lnSpc>
              <a:spcBef>
                <a:spcPts val="490"/>
              </a:spcBef>
            </a:pPr>
            <a:r>
              <a:rPr dirty="0" sz="2000" spc="-10"/>
              <a:t>(city134</a:t>
            </a:r>
            <a:endParaRPr sz="2000"/>
          </a:p>
          <a:p>
            <a:pPr marL="1270000">
              <a:lnSpc>
                <a:spcPct val="100000"/>
              </a:lnSpc>
              <a:spcBef>
                <a:spcPts val="480"/>
              </a:spcBef>
            </a:pPr>
            <a:r>
              <a:rPr dirty="0" sz="2000" spc="-20"/>
              <a:t>&lt;:</a:t>
            </a:r>
            <a:r>
              <a:rPr dirty="0" sz="2000" spc="-20" b="1">
                <a:latin typeface="Arial"/>
                <a:cs typeface="Arial"/>
              </a:rPr>
              <a:t>INSTANCE-</a:t>
            </a:r>
            <a:r>
              <a:rPr dirty="0" sz="2000" b="1">
                <a:latin typeface="Arial"/>
                <a:cs typeface="Arial"/>
              </a:rPr>
              <a:t>OF</a:t>
            </a:r>
            <a:r>
              <a:rPr dirty="0" sz="2000" spc="80" b="1">
                <a:latin typeface="Arial"/>
                <a:cs typeface="Arial"/>
              </a:rPr>
              <a:t> </a:t>
            </a:r>
            <a:r>
              <a:rPr dirty="0" sz="2000" spc="-10"/>
              <a:t>CanadianCity&gt;</a:t>
            </a:r>
            <a:endParaRPr sz="2000">
              <a:latin typeface="Arial"/>
              <a:cs typeface="Arial"/>
            </a:endParaRPr>
          </a:p>
          <a:p>
            <a:pPr marL="1270000">
              <a:lnSpc>
                <a:spcPct val="100000"/>
              </a:lnSpc>
              <a:spcBef>
                <a:spcPts val="480"/>
              </a:spcBef>
            </a:pPr>
            <a:r>
              <a:rPr dirty="0" sz="2000" spc="-25"/>
              <a:t>…)</a:t>
            </a:r>
            <a:endParaRPr sz="2000"/>
          </a:p>
          <a:p>
            <a:pPr marL="297815" indent="-285115">
              <a:lnSpc>
                <a:spcPct val="100000"/>
              </a:lnSpc>
              <a:spcBef>
                <a:spcPts val="163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/>
              <a:t>Đối</a:t>
            </a:r>
            <a:r>
              <a:rPr dirty="0" spc="-45"/>
              <a:t> </a:t>
            </a:r>
            <a:r>
              <a:rPr dirty="0"/>
              <a:t>với</a:t>
            </a:r>
            <a:r>
              <a:rPr dirty="0" spc="-50"/>
              <a:t> </a:t>
            </a:r>
            <a:r>
              <a:rPr dirty="0"/>
              <a:t>khung</a:t>
            </a:r>
            <a:r>
              <a:rPr dirty="0" spc="-35"/>
              <a:t> </a:t>
            </a:r>
            <a:r>
              <a:rPr dirty="0">
                <a:latin typeface="Courier New"/>
                <a:cs typeface="Courier New"/>
              </a:rPr>
              <a:t>city134</a:t>
            </a:r>
            <a:r>
              <a:rPr dirty="0"/>
              <a:t>,</a:t>
            </a:r>
            <a:r>
              <a:rPr dirty="0" spc="-70"/>
              <a:t> </a:t>
            </a:r>
            <a:r>
              <a:rPr dirty="0"/>
              <a:t>giá</a:t>
            </a:r>
            <a:r>
              <a:rPr dirty="0" spc="-40"/>
              <a:t> </a:t>
            </a:r>
            <a:r>
              <a:rPr dirty="0"/>
              <a:t>trị</a:t>
            </a:r>
            <a:r>
              <a:rPr dirty="0" spc="-50"/>
              <a:t> </a:t>
            </a:r>
            <a:r>
              <a:rPr dirty="0"/>
              <a:t>(mặc</a:t>
            </a:r>
            <a:r>
              <a:rPr dirty="0" spc="-40"/>
              <a:t> </a:t>
            </a:r>
            <a:r>
              <a:rPr dirty="0"/>
              <a:t>định)</a:t>
            </a:r>
            <a:r>
              <a:rPr dirty="0" spc="-35"/>
              <a:t> </a:t>
            </a:r>
            <a:r>
              <a:rPr dirty="0"/>
              <a:t>cho</a:t>
            </a:r>
            <a:r>
              <a:rPr dirty="0" spc="-45"/>
              <a:t> </a:t>
            </a:r>
            <a:r>
              <a:rPr dirty="0"/>
              <a:t>thuộc</a:t>
            </a:r>
            <a:r>
              <a:rPr dirty="0" spc="-35"/>
              <a:t> </a:t>
            </a:r>
            <a:r>
              <a:rPr dirty="0" spc="-20"/>
              <a:t>tính</a:t>
            </a:r>
          </a:p>
          <a:p>
            <a:pPr marL="298450">
              <a:lnSpc>
                <a:spcPct val="100000"/>
              </a:lnSpc>
              <a:spcBef>
                <a:spcPts val="160"/>
              </a:spcBef>
            </a:pPr>
            <a:r>
              <a:rPr dirty="0" i="1">
                <a:latin typeface="Arial"/>
                <a:cs typeface="Arial"/>
              </a:rPr>
              <a:t>:Country</a:t>
            </a:r>
            <a:r>
              <a:rPr dirty="0" spc="-70" i="1">
                <a:latin typeface="Arial"/>
                <a:cs typeface="Arial"/>
              </a:rPr>
              <a:t> </a:t>
            </a:r>
            <a:r>
              <a:rPr dirty="0"/>
              <a:t>là</a:t>
            </a:r>
            <a:r>
              <a:rPr dirty="0" spc="-70"/>
              <a:t> </a:t>
            </a:r>
            <a:r>
              <a:rPr dirty="0" spc="-10"/>
              <a:t>canada</a:t>
            </a:r>
          </a:p>
        </p:txBody>
      </p:sp>
      <p:grpSp>
        <p:nvGrpSpPr>
          <p:cNvPr id="9" name="object 9" descr=""/>
          <p:cNvGrpSpPr/>
          <p:nvPr/>
        </p:nvGrpSpPr>
        <p:grpSpPr>
          <a:xfrm>
            <a:off x="0" y="5875020"/>
            <a:ext cx="9144000" cy="982980"/>
            <a:chOff x="0" y="5875020"/>
            <a:chExt cx="9144000" cy="982980"/>
          </a:xfrm>
        </p:grpSpPr>
        <p:sp>
          <p:nvSpPr>
            <p:cNvPr id="10" name="object 10" descr=""/>
            <p:cNvSpPr/>
            <p:nvPr/>
          </p:nvSpPr>
          <p:spPr>
            <a:xfrm>
              <a:off x="0" y="58750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7200" y="6239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Khung</a:t>
            </a:r>
            <a:r>
              <a:rPr dirty="0" spc="-55"/>
              <a:t> </a:t>
            </a:r>
            <a:r>
              <a:rPr dirty="0"/>
              <a:t>–</a:t>
            </a:r>
            <a:r>
              <a:rPr dirty="0" spc="-55"/>
              <a:t> </a:t>
            </a:r>
            <a:r>
              <a:rPr dirty="0"/>
              <a:t>Giá</a:t>
            </a:r>
            <a:r>
              <a:rPr dirty="0" spc="-55"/>
              <a:t> </a:t>
            </a:r>
            <a:r>
              <a:rPr dirty="0"/>
              <a:t>trị</a:t>
            </a:r>
            <a:r>
              <a:rPr dirty="0" spc="-80"/>
              <a:t> </a:t>
            </a:r>
            <a:r>
              <a:rPr dirty="0"/>
              <a:t>mặc</a:t>
            </a:r>
            <a:r>
              <a:rPr dirty="0" spc="-50"/>
              <a:t> </a:t>
            </a:r>
            <a:r>
              <a:rPr dirty="0"/>
              <a:t>định</a:t>
            </a:r>
            <a:r>
              <a:rPr dirty="0" spc="-65"/>
              <a:t> </a:t>
            </a:r>
            <a:r>
              <a:rPr dirty="0" spc="-25"/>
              <a:t>(2)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979169"/>
            <a:chOff x="0" y="979169"/>
            <a:chExt cx="9144000" cy="97916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39166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535940" y="1135144"/>
            <a:ext cx="7618095" cy="353314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55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Hãy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xét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khung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cụ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thể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(individual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frame)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sau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đây</a:t>
            </a:r>
            <a:endParaRPr sz="2400">
              <a:latin typeface="Arial"/>
              <a:cs typeface="Arial"/>
            </a:endParaRPr>
          </a:p>
          <a:p>
            <a:pPr marL="1536065">
              <a:lnSpc>
                <a:spcPct val="100000"/>
              </a:lnSpc>
              <a:spcBef>
                <a:spcPts val="1210"/>
              </a:spcBef>
            </a:pPr>
            <a:r>
              <a:rPr dirty="0" sz="2000" spc="-10">
                <a:latin typeface="Arial"/>
                <a:cs typeface="Arial"/>
              </a:rPr>
              <a:t>(city135</a:t>
            </a:r>
            <a:endParaRPr sz="2000">
              <a:latin typeface="Arial"/>
              <a:cs typeface="Arial"/>
            </a:endParaRPr>
          </a:p>
          <a:p>
            <a:pPr marL="1631314">
              <a:lnSpc>
                <a:spcPct val="100000"/>
              </a:lnSpc>
              <a:spcBef>
                <a:spcPts val="480"/>
              </a:spcBef>
            </a:pPr>
            <a:r>
              <a:rPr dirty="0" sz="2000" spc="-20">
                <a:latin typeface="Arial"/>
                <a:cs typeface="Arial"/>
              </a:rPr>
              <a:t>&lt;:</a:t>
            </a:r>
            <a:r>
              <a:rPr dirty="0" sz="2000" spc="-20" b="1">
                <a:latin typeface="Arial"/>
                <a:cs typeface="Arial"/>
              </a:rPr>
              <a:t>INSTANCE-</a:t>
            </a:r>
            <a:r>
              <a:rPr dirty="0" sz="2000" b="1">
                <a:latin typeface="Arial"/>
                <a:cs typeface="Arial"/>
              </a:rPr>
              <a:t>OF</a:t>
            </a:r>
            <a:r>
              <a:rPr dirty="0" sz="2000" spc="80" b="1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CanadianCity&gt;</a:t>
            </a:r>
            <a:endParaRPr sz="2000">
              <a:latin typeface="Arial"/>
              <a:cs typeface="Arial"/>
            </a:endParaRPr>
          </a:p>
          <a:p>
            <a:pPr marL="1631314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Arial"/>
                <a:cs typeface="Arial"/>
              </a:rPr>
              <a:t>&lt;:Country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holland&gt;</a:t>
            </a:r>
            <a:endParaRPr sz="2000">
              <a:latin typeface="Arial"/>
              <a:cs typeface="Arial"/>
            </a:endParaRPr>
          </a:p>
          <a:p>
            <a:pPr marL="1631950">
              <a:lnSpc>
                <a:spcPct val="100000"/>
              </a:lnSpc>
              <a:spcBef>
                <a:spcPts val="480"/>
              </a:spcBef>
            </a:pPr>
            <a:r>
              <a:rPr dirty="0" sz="2000" spc="-25">
                <a:latin typeface="Arial"/>
                <a:cs typeface="Arial"/>
              </a:rPr>
              <a:t>…)</a:t>
            </a:r>
            <a:endParaRPr sz="20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222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Đối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khung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Courier New"/>
                <a:cs typeface="Courier New"/>
              </a:rPr>
              <a:t>city135</a:t>
            </a:r>
            <a:r>
              <a:rPr dirty="0" sz="2400">
                <a:latin typeface="Arial"/>
                <a:cs typeface="Arial"/>
              </a:rPr>
              <a:t>,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thì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trị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cho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thuộc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tính</a:t>
            </a:r>
            <a:endParaRPr sz="2400">
              <a:latin typeface="Arial"/>
              <a:cs typeface="Arial"/>
            </a:endParaRPr>
          </a:p>
          <a:p>
            <a:pPr marL="297815" marR="5080">
              <a:lnSpc>
                <a:spcPct val="100000"/>
              </a:lnSpc>
              <a:spcBef>
                <a:spcPts val="165"/>
              </a:spcBef>
            </a:pPr>
            <a:r>
              <a:rPr dirty="0" sz="2400" i="1">
                <a:latin typeface="Arial"/>
                <a:cs typeface="Arial"/>
              </a:rPr>
              <a:t>:Country</a:t>
            </a:r>
            <a:r>
              <a:rPr dirty="0" sz="2400" spc="-50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holland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(chứ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không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phải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trị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mặc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định </a:t>
            </a:r>
            <a:r>
              <a:rPr dirty="0" sz="2400" spc="-10">
                <a:latin typeface="Arial"/>
                <a:cs typeface="Arial"/>
              </a:rPr>
              <a:t>canada)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Khung</a:t>
            </a:r>
            <a:r>
              <a:rPr dirty="0" spc="-60"/>
              <a:t> </a:t>
            </a:r>
            <a:r>
              <a:rPr dirty="0"/>
              <a:t>–</a:t>
            </a:r>
            <a:r>
              <a:rPr dirty="0" spc="-60"/>
              <a:t> </a:t>
            </a:r>
            <a:r>
              <a:rPr dirty="0"/>
              <a:t>Tính</a:t>
            </a:r>
            <a:r>
              <a:rPr dirty="0" spc="-55"/>
              <a:t> </a:t>
            </a:r>
            <a:r>
              <a:rPr dirty="0"/>
              <a:t>kế</a:t>
            </a:r>
            <a:r>
              <a:rPr dirty="0" spc="-60"/>
              <a:t> </a:t>
            </a:r>
            <a:r>
              <a:rPr dirty="0"/>
              <a:t>thừa</a:t>
            </a:r>
            <a:r>
              <a:rPr dirty="0" spc="-60"/>
              <a:t> </a:t>
            </a:r>
            <a:r>
              <a:rPr dirty="0" spc="-25"/>
              <a:t>(1)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2937510"/>
            <a:chOff x="0" y="979169"/>
            <a:chExt cx="9144000" cy="2937510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1958339"/>
              <a:ext cx="9144000" cy="1958339"/>
            </a:xfrm>
            <a:custGeom>
              <a:avLst/>
              <a:gdLst/>
              <a:ahLst/>
              <a:cxnLst/>
              <a:rect l="l" t="t" r="r" b="b"/>
              <a:pathLst>
                <a:path w="9144000" h="1958339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9144000" y="195834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35940" y="1320038"/>
            <a:ext cx="7830820" cy="17932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8450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thủ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tục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trị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thuộc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tính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khung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tổng </a:t>
            </a:r>
            <a:r>
              <a:rPr dirty="0" sz="2400">
                <a:latin typeface="Arial"/>
                <a:cs typeface="Arial"/>
              </a:rPr>
              <a:t>quát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hơn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sẽ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áp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dụng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(kế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thừa)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bởi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khung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cụ </a:t>
            </a:r>
            <a:r>
              <a:rPr dirty="0" sz="2400">
                <a:latin typeface="Arial"/>
                <a:cs typeface="Arial"/>
              </a:rPr>
              <a:t>thể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hơn,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thông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qua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cơ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chế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kế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thừa</a:t>
            </a:r>
            <a:endParaRPr sz="24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24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Ví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dụ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697989" y="3180547"/>
            <a:ext cx="1602105" cy="7569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spc="-10">
                <a:latin typeface="Arial"/>
                <a:cs typeface="Arial"/>
              </a:rPr>
              <a:t>(CoffeeTable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10">
                <a:latin typeface="Arial"/>
                <a:cs typeface="Arial"/>
              </a:rPr>
              <a:t>&lt;:</a:t>
            </a:r>
            <a:r>
              <a:rPr dirty="0" sz="2000" spc="-10" b="1">
                <a:latin typeface="Arial"/>
                <a:cs typeface="Arial"/>
              </a:rPr>
              <a:t>IS-</a:t>
            </a:r>
            <a:r>
              <a:rPr dirty="0" sz="2000" b="1">
                <a:latin typeface="Arial"/>
                <a:cs typeface="Arial"/>
              </a:rPr>
              <a:t>A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Table&gt;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697989" y="3820617"/>
            <a:ext cx="2675255" cy="167132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000" spc="-20">
                <a:latin typeface="Arial"/>
                <a:cs typeface="Arial"/>
              </a:rPr>
              <a:t>...)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-10">
                <a:latin typeface="Arial"/>
                <a:cs typeface="Arial"/>
              </a:rPr>
              <a:t>(MahoganyCoffeeTable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10">
                <a:latin typeface="Arial"/>
                <a:cs typeface="Arial"/>
              </a:rPr>
              <a:t>&lt;:</a:t>
            </a:r>
            <a:r>
              <a:rPr dirty="0" sz="2000" spc="-10" b="1">
                <a:latin typeface="Arial"/>
                <a:cs typeface="Arial"/>
              </a:rPr>
              <a:t>IS-</a:t>
            </a:r>
            <a:r>
              <a:rPr dirty="0" sz="2000" b="1">
                <a:latin typeface="Arial"/>
                <a:cs typeface="Arial"/>
              </a:rPr>
              <a:t>A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CoffeeTable&gt;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20">
                <a:latin typeface="Arial"/>
                <a:cs typeface="Arial"/>
              </a:rPr>
              <a:t>...)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Khung</a:t>
            </a:r>
            <a:r>
              <a:rPr dirty="0" spc="-60"/>
              <a:t> </a:t>
            </a:r>
            <a:r>
              <a:rPr dirty="0"/>
              <a:t>–</a:t>
            </a:r>
            <a:r>
              <a:rPr dirty="0" spc="-60"/>
              <a:t> </a:t>
            </a:r>
            <a:r>
              <a:rPr dirty="0"/>
              <a:t>Tính</a:t>
            </a:r>
            <a:r>
              <a:rPr dirty="0" spc="-55"/>
              <a:t> </a:t>
            </a:r>
            <a:r>
              <a:rPr dirty="0"/>
              <a:t>kế</a:t>
            </a:r>
            <a:r>
              <a:rPr dirty="0" spc="-60"/>
              <a:t> </a:t>
            </a:r>
            <a:r>
              <a:rPr dirty="0"/>
              <a:t>thừa</a:t>
            </a:r>
            <a:r>
              <a:rPr dirty="0" spc="-60"/>
              <a:t> </a:t>
            </a:r>
            <a:r>
              <a:rPr dirty="0" spc="-25"/>
              <a:t>(2)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979169"/>
            <a:chOff x="0" y="979169"/>
            <a:chExt cx="9144000" cy="97916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535940" y="1207803"/>
            <a:ext cx="5094605" cy="4909185"/>
          </a:xfrm>
          <a:prstGeom prst="rect">
            <a:avLst/>
          </a:prstGeom>
        </p:spPr>
        <p:txBody>
          <a:bodyPr wrap="square" lIns="0" tIns="123189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969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297815" algn="l"/>
              </a:tabLst>
            </a:pPr>
            <a:r>
              <a:rPr dirty="0" sz="2800">
                <a:latin typeface="Arial"/>
                <a:cs typeface="Arial"/>
              </a:rPr>
              <a:t>Ví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dụ</a:t>
            </a:r>
            <a:endParaRPr sz="2800">
              <a:latin typeface="Arial"/>
              <a:cs typeface="Arial"/>
            </a:endParaRPr>
          </a:p>
          <a:p>
            <a:pPr marL="1174115">
              <a:lnSpc>
                <a:spcPct val="100000"/>
              </a:lnSpc>
              <a:spcBef>
                <a:spcPts val="620"/>
              </a:spcBef>
            </a:pPr>
            <a:r>
              <a:rPr dirty="0" sz="2000" spc="-10">
                <a:latin typeface="Arial"/>
                <a:cs typeface="Arial"/>
              </a:rPr>
              <a:t>(Elephant</a:t>
            </a:r>
            <a:endParaRPr sz="2000">
              <a:latin typeface="Arial"/>
              <a:cs typeface="Arial"/>
            </a:endParaRPr>
          </a:p>
          <a:p>
            <a:pPr marL="1269365">
              <a:lnSpc>
                <a:spcPct val="100000"/>
              </a:lnSpc>
              <a:spcBef>
                <a:spcPts val="600"/>
              </a:spcBef>
            </a:pPr>
            <a:r>
              <a:rPr dirty="0" sz="2000" spc="-10">
                <a:latin typeface="Arial"/>
                <a:cs typeface="Arial"/>
              </a:rPr>
              <a:t>&lt;:</a:t>
            </a:r>
            <a:r>
              <a:rPr dirty="0" sz="2000" spc="-10" b="1">
                <a:latin typeface="Arial"/>
                <a:cs typeface="Arial"/>
              </a:rPr>
              <a:t>IS-</a:t>
            </a:r>
            <a:r>
              <a:rPr dirty="0" sz="2000" b="1">
                <a:latin typeface="Arial"/>
                <a:cs typeface="Arial"/>
              </a:rPr>
              <a:t>A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Mammal&gt;</a:t>
            </a:r>
            <a:endParaRPr sz="2000">
              <a:latin typeface="Arial"/>
              <a:cs typeface="Arial"/>
            </a:endParaRPr>
          </a:p>
          <a:p>
            <a:pPr marL="1270000">
              <a:lnSpc>
                <a:spcPct val="100000"/>
              </a:lnSpc>
              <a:spcBef>
                <a:spcPts val="600"/>
              </a:spcBef>
            </a:pPr>
            <a:r>
              <a:rPr dirty="0" sz="2000">
                <a:latin typeface="Arial"/>
                <a:cs typeface="Arial"/>
              </a:rPr>
              <a:t>&lt;:Colour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gray&gt;</a:t>
            </a:r>
            <a:endParaRPr sz="2000">
              <a:latin typeface="Arial"/>
              <a:cs typeface="Arial"/>
            </a:endParaRPr>
          </a:p>
          <a:p>
            <a:pPr marL="1270000">
              <a:lnSpc>
                <a:spcPct val="100000"/>
              </a:lnSpc>
              <a:spcBef>
                <a:spcPts val="600"/>
              </a:spcBef>
            </a:pPr>
            <a:r>
              <a:rPr dirty="0" sz="2000" spc="-20">
                <a:latin typeface="Arial"/>
                <a:cs typeface="Arial"/>
              </a:rPr>
              <a:t>...)</a:t>
            </a:r>
            <a:endParaRPr sz="2000">
              <a:latin typeface="Arial"/>
              <a:cs typeface="Arial"/>
            </a:endParaRPr>
          </a:p>
          <a:p>
            <a:pPr marL="1174115">
              <a:lnSpc>
                <a:spcPct val="100000"/>
              </a:lnSpc>
              <a:spcBef>
                <a:spcPts val="1200"/>
              </a:spcBef>
            </a:pPr>
            <a:r>
              <a:rPr dirty="0" sz="2000" spc="-10">
                <a:latin typeface="Arial"/>
                <a:cs typeface="Arial"/>
              </a:rPr>
              <a:t>(RoyalElephant</a:t>
            </a:r>
            <a:endParaRPr sz="2000">
              <a:latin typeface="Arial"/>
              <a:cs typeface="Arial"/>
            </a:endParaRPr>
          </a:p>
          <a:p>
            <a:pPr marL="1270000">
              <a:lnSpc>
                <a:spcPct val="100000"/>
              </a:lnSpc>
              <a:spcBef>
                <a:spcPts val="600"/>
              </a:spcBef>
            </a:pPr>
            <a:r>
              <a:rPr dirty="0" sz="2000" spc="-10">
                <a:latin typeface="Arial"/>
                <a:cs typeface="Arial"/>
              </a:rPr>
              <a:t>&lt;:</a:t>
            </a:r>
            <a:r>
              <a:rPr dirty="0" sz="2000" spc="-10" b="1">
                <a:latin typeface="Arial"/>
                <a:cs typeface="Arial"/>
              </a:rPr>
              <a:t>IS-</a:t>
            </a:r>
            <a:r>
              <a:rPr dirty="0" sz="2000" b="1">
                <a:latin typeface="Arial"/>
                <a:cs typeface="Arial"/>
              </a:rPr>
              <a:t>A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Elephant&gt;</a:t>
            </a:r>
            <a:endParaRPr sz="2000">
              <a:latin typeface="Arial"/>
              <a:cs typeface="Arial"/>
            </a:endParaRPr>
          </a:p>
          <a:p>
            <a:pPr marL="1269365">
              <a:lnSpc>
                <a:spcPct val="100000"/>
              </a:lnSpc>
              <a:spcBef>
                <a:spcPts val="600"/>
              </a:spcBef>
            </a:pPr>
            <a:r>
              <a:rPr dirty="0" sz="2000">
                <a:latin typeface="Arial"/>
                <a:cs typeface="Arial"/>
              </a:rPr>
              <a:t>&lt;:Colour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white&gt;</a:t>
            </a:r>
            <a:endParaRPr sz="2000">
              <a:latin typeface="Arial"/>
              <a:cs typeface="Arial"/>
            </a:endParaRPr>
          </a:p>
          <a:p>
            <a:pPr marL="1269365">
              <a:lnSpc>
                <a:spcPct val="100000"/>
              </a:lnSpc>
              <a:spcBef>
                <a:spcPts val="600"/>
              </a:spcBef>
            </a:pPr>
            <a:r>
              <a:rPr dirty="0" sz="2000" spc="-25">
                <a:latin typeface="Arial"/>
                <a:cs typeface="Arial"/>
              </a:rPr>
              <a:t>…)</a:t>
            </a:r>
            <a:endParaRPr sz="2000">
              <a:latin typeface="Arial"/>
              <a:cs typeface="Arial"/>
            </a:endParaRPr>
          </a:p>
          <a:p>
            <a:pPr marL="1174750">
              <a:lnSpc>
                <a:spcPct val="100000"/>
              </a:lnSpc>
              <a:spcBef>
                <a:spcPts val="1200"/>
              </a:spcBef>
            </a:pPr>
            <a:r>
              <a:rPr dirty="0" sz="2000" spc="-10">
                <a:latin typeface="Arial"/>
                <a:cs typeface="Arial"/>
              </a:rPr>
              <a:t>(clyde</a:t>
            </a:r>
            <a:endParaRPr sz="2000">
              <a:latin typeface="Arial"/>
              <a:cs typeface="Arial"/>
            </a:endParaRPr>
          </a:p>
          <a:p>
            <a:pPr marL="1270000">
              <a:lnSpc>
                <a:spcPct val="100000"/>
              </a:lnSpc>
              <a:spcBef>
                <a:spcPts val="600"/>
              </a:spcBef>
            </a:pPr>
            <a:r>
              <a:rPr dirty="0" sz="2000" spc="-20">
                <a:latin typeface="Arial"/>
                <a:cs typeface="Arial"/>
              </a:rPr>
              <a:t>&lt;:INSTANCE-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8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RoyalElephant&gt;</a:t>
            </a:r>
            <a:endParaRPr sz="2000">
              <a:latin typeface="Arial"/>
              <a:cs typeface="Arial"/>
            </a:endParaRPr>
          </a:p>
          <a:p>
            <a:pPr marL="1270000">
              <a:lnSpc>
                <a:spcPct val="100000"/>
              </a:lnSpc>
              <a:spcBef>
                <a:spcPts val="600"/>
              </a:spcBef>
            </a:pPr>
            <a:r>
              <a:rPr dirty="0" sz="2000" spc="-25">
                <a:latin typeface="Arial"/>
                <a:cs typeface="Arial"/>
              </a:rPr>
              <a:t>…)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Khung</a:t>
            </a:r>
            <a:r>
              <a:rPr dirty="0" spc="-75"/>
              <a:t> </a:t>
            </a:r>
            <a:r>
              <a:rPr dirty="0"/>
              <a:t>–</a:t>
            </a:r>
            <a:r>
              <a:rPr dirty="0" spc="-70"/>
              <a:t> </a:t>
            </a:r>
            <a:r>
              <a:rPr dirty="0"/>
              <a:t>Suy</a:t>
            </a:r>
            <a:r>
              <a:rPr dirty="0" spc="-70"/>
              <a:t> </a:t>
            </a:r>
            <a:r>
              <a:rPr dirty="0" spc="-20"/>
              <a:t>diễn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979169"/>
            <a:chOff x="0" y="979169"/>
            <a:chExt cx="9144000" cy="97916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293750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0" y="5875020"/>
            <a:ext cx="9144000" cy="982980"/>
            <a:chOff x="0" y="5875020"/>
            <a:chExt cx="9144000" cy="982980"/>
          </a:xfrm>
        </p:grpSpPr>
        <p:sp>
          <p:nvSpPr>
            <p:cNvPr id="8" name="object 8" descr=""/>
            <p:cNvSpPr/>
            <p:nvPr/>
          </p:nvSpPr>
          <p:spPr>
            <a:xfrm>
              <a:off x="0" y="58750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57200" y="6239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35940" y="1244599"/>
            <a:ext cx="8047355" cy="4719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217170" indent="-28638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8450" algn="l"/>
              </a:tabLst>
            </a:pPr>
            <a:r>
              <a:rPr dirty="0" sz="2200">
                <a:latin typeface="Arial"/>
                <a:cs typeface="Arial"/>
              </a:rPr>
              <a:t>Quá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trình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suy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diễn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trong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phương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pháp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biểu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diễn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bằng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khung </a:t>
            </a:r>
            <a:r>
              <a:rPr dirty="0" sz="2200">
                <a:latin typeface="Arial"/>
                <a:cs typeface="Arial"/>
              </a:rPr>
              <a:t>sẽ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diễn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ra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như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sau</a:t>
            </a:r>
            <a:endParaRPr sz="2200">
              <a:latin typeface="Arial"/>
              <a:cs typeface="Arial"/>
            </a:endParaRPr>
          </a:p>
          <a:p>
            <a:pPr lvl="1" marL="795020" marR="5080" indent="-240029">
              <a:lnSpc>
                <a:spcPct val="100000"/>
              </a:lnSpc>
              <a:spcBef>
                <a:spcPts val="605"/>
              </a:spcBef>
              <a:buClr>
                <a:srgbClr val="3B822F"/>
              </a:buClr>
              <a:buSzPct val="90000"/>
              <a:buAutoNum type="arabicPeriod"/>
              <a:tabLst>
                <a:tab pos="796290" algn="l"/>
              </a:tabLst>
            </a:pPr>
            <a:r>
              <a:rPr dirty="0" sz="2000">
                <a:latin typeface="Arial"/>
                <a:cs typeface="Arial"/>
              </a:rPr>
              <a:t>Người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dùng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khởi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tạo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khung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(tương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đương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việc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khai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báo </a:t>
            </a:r>
            <a:r>
              <a:rPr dirty="0" sz="2000" spc="-25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sự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tồn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tại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đối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tượng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tình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huống)</a:t>
            </a:r>
            <a:endParaRPr sz="2000">
              <a:latin typeface="Arial"/>
              <a:cs typeface="Arial"/>
            </a:endParaRPr>
          </a:p>
          <a:p>
            <a:pPr lvl="1" marL="795020" marR="410845" indent="-240029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90000"/>
              <a:buAutoNum type="arabicPeriod"/>
              <a:tabLst>
                <a:tab pos="796290" algn="l"/>
              </a:tabLst>
            </a:pP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trị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thuộc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tính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sẽ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kế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thừa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(từ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khung </a:t>
            </a:r>
            <a:r>
              <a:rPr dirty="0" sz="2000" spc="-1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tổng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quát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hơn)</a:t>
            </a:r>
            <a:endParaRPr sz="2000">
              <a:latin typeface="Arial"/>
              <a:cs typeface="Arial"/>
            </a:endParaRPr>
          </a:p>
          <a:p>
            <a:pPr algn="just" lvl="1" marL="795020" marR="334010" indent="-240029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90000"/>
              <a:buAutoNum type="arabicPeriod"/>
              <a:tabLst>
                <a:tab pos="796290" algn="l"/>
              </a:tabLst>
            </a:pP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thủ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tục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IF-</a:t>
            </a:r>
            <a:r>
              <a:rPr dirty="0" sz="2000">
                <a:latin typeface="Arial"/>
                <a:cs typeface="Arial"/>
              </a:rPr>
              <a:t>ADDED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sẽ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thực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hiện.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Việc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này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sẽ </a:t>
            </a:r>
            <a:r>
              <a:rPr dirty="0" sz="2000" spc="-25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dẫn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đến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việc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khởi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tạo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khung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khác,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việc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gán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trị </a:t>
            </a:r>
            <a:r>
              <a:rPr dirty="0" sz="2000" spc="-25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thuộc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tính</a:t>
            </a:r>
            <a:endParaRPr sz="2000">
              <a:latin typeface="Arial"/>
              <a:cs typeface="Arial"/>
            </a:endParaRPr>
          </a:p>
          <a:p>
            <a:pPr marL="298450" marR="93980" indent="-285750">
              <a:lnSpc>
                <a:spcPct val="100000"/>
              </a:lnSpc>
              <a:spcBef>
                <a:spcPts val="179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8450" algn="l"/>
              </a:tabLst>
            </a:pPr>
            <a:r>
              <a:rPr dirty="0" sz="2200">
                <a:latin typeface="Arial"/>
                <a:cs typeface="Arial"/>
              </a:rPr>
              <a:t>Nếu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người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dùng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hoặc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thủ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tục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yêu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cầu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việc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gán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giá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trị</a:t>
            </a:r>
            <a:r>
              <a:rPr dirty="0" sz="2200" spc="-25">
                <a:latin typeface="Arial"/>
                <a:cs typeface="Arial"/>
              </a:rPr>
              <a:t> cho </a:t>
            </a: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thuộc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tính,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thì:</a:t>
            </a:r>
            <a:endParaRPr sz="2200">
              <a:latin typeface="Arial"/>
              <a:cs typeface="Arial"/>
            </a:endParaRPr>
          </a:p>
          <a:p>
            <a:pPr marL="796290" indent="-240665">
              <a:lnSpc>
                <a:spcPct val="100000"/>
              </a:lnSpc>
              <a:spcBef>
                <a:spcPts val="605"/>
              </a:spcBef>
              <a:buClr>
                <a:srgbClr val="3B822F"/>
              </a:buClr>
              <a:buSzPct val="65000"/>
              <a:buFont typeface="Wingdings"/>
              <a:buChar char=""/>
              <a:tabLst>
                <a:tab pos="796290" algn="l"/>
              </a:tabLst>
            </a:pPr>
            <a:r>
              <a:rPr dirty="0" sz="2000">
                <a:latin typeface="Arial"/>
                <a:cs typeface="Arial"/>
              </a:rPr>
              <a:t>Nếu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trị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thuộc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tính,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thì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trị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đó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sẽ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gán</a:t>
            </a:r>
            <a:endParaRPr sz="2000">
              <a:latin typeface="Arial"/>
              <a:cs typeface="Arial"/>
            </a:endParaRPr>
          </a:p>
          <a:p>
            <a:pPr marL="796290" indent="-24066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5000"/>
              <a:buFont typeface="Wingdings"/>
              <a:buChar char=""/>
              <a:tabLst>
                <a:tab pos="796290" algn="l"/>
              </a:tabLst>
            </a:pPr>
            <a:r>
              <a:rPr dirty="0" sz="2000">
                <a:latin typeface="Arial"/>
                <a:cs typeface="Arial"/>
              </a:rPr>
              <a:t>Nếu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không,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thủ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tục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IF-</a:t>
            </a:r>
            <a:r>
              <a:rPr dirty="0" sz="2000">
                <a:latin typeface="Arial"/>
                <a:cs typeface="Arial"/>
              </a:rPr>
              <a:t>NEEDED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sẽ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thực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hiện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0"/>
              </a:spcBef>
            </a:pPr>
            <a:r>
              <a:rPr dirty="0" sz="3800"/>
              <a:t>Biểu</a:t>
            </a:r>
            <a:r>
              <a:rPr dirty="0" sz="3800" spc="-45"/>
              <a:t> </a:t>
            </a:r>
            <a:r>
              <a:rPr dirty="0" sz="3800"/>
              <a:t>diễn</a:t>
            </a:r>
            <a:r>
              <a:rPr dirty="0" sz="3800" spc="-25"/>
              <a:t> </a:t>
            </a:r>
            <a:r>
              <a:rPr dirty="0" sz="3800"/>
              <a:t>bằng</a:t>
            </a:r>
            <a:r>
              <a:rPr dirty="0" sz="3800" spc="-15"/>
              <a:t> </a:t>
            </a:r>
            <a:r>
              <a:rPr dirty="0" sz="3800"/>
              <a:t>khung</a:t>
            </a:r>
            <a:r>
              <a:rPr dirty="0" sz="3800" spc="-40"/>
              <a:t> </a:t>
            </a:r>
            <a:r>
              <a:rPr dirty="0" sz="3800"/>
              <a:t>–</a:t>
            </a:r>
            <a:r>
              <a:rPr dirty="0" sz="3800" spc="-30"/>
              <a:t> </a:t>
            </a:r>
            <a:r>
              <a:rPr dirty="0" sz="3800"/>
              <a:t>Ưu</a:t>
            </a:r>
            <a:r>
              <a:rPr dirty="0" sz="3800" spc="-25"/>
              <a:t> </a:t>
            </a:r>
            <a:r>
              <a:rPr dirty="0" sz="3800" spc="-20"/>
              <a:t>điểm</a:t>
            </a:r>
            <a:endParaRPr sz="3800"/>
          </a:p>
        </p:txBody>
      </p:sp>
      <p:sp>
        <p:nvSpPr>
          <p:cNvPr id="3" name="object 3" descr=""/>
          <p:cNvSpPr/>
          <p:nvPr/>
        </p:nvSpPr>
        <p:spPr>
          <a:xfrm>
            <a:off x="0" y="293751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321562"/>
            <a:ext cx="8063230" cy="4597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9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98450" algn="l"/>
              </a:tabLst>
            </a:pPr>
            <a:r>
              <a:rPr dirty="0" sz="2000">
                <a:latin typeface="Arial"/>
                <a:cs typeface="Arial"/>
              </a:rPr>
              <a:t>Kết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hợp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cả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tri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thức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khai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báo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(declarative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knowledge)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tri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thức </a:t>
            </a:r>
            <a:r>
              <a:rPr dirty="0" sz="2000">
                <a:latin typeface="Arial"/>
                <a:cs typeface="Arial"/>
              </a:rPr>
              <a:t>thủ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tục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(procedural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knowledge)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cùng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phương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pháp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biểu diễn</a:t>
            </a:r>
            <a:endParaRPr sz="2000">
              <a:latin typeface="Arial"/>
              <a:cs typeface="Arial"/>
            </a:endParaRPr>
          </a:p>
          <a:p>
            <a:pPr marL="298450" marR="356870" indent="-285750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98450" algn="l"/>
              </a:tabLst>
            </a:pP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khung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tổ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chức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cấu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trúc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phân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cấp,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phép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dễ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dàng </a:t>
            </a:r>
            <a:r>
              <a:rPr dirty="0" sz="2000">
                <a:latin typeface="Arial"/>
                <a:cs typeface="Arial"/>
              </a:rPr>
              <a:t>phân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loại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(phân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lớp)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tri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thức</a:t>
            </a:r>
            <a:endParaRPr sz="2000">
              <a:latin typeface="Arial"/>
              <a:cs typeface="Arial"/>
            </a:endParaRPr>
          </a:p>
          <a:p>
            <a:pPr marL="298450" marR="19050" indent="-28638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98450" algn="l"/>
              </a:tabLst>
            </a:pPr>
            <a:r>
              <a:rPr dirty="0" sz="2000">
                <a:latin typeface="Arial"/>
                <a:cs typeface="Arial"/>
              </a:rPr>
              <a:t>Cấu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trúc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phân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cấp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khung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phép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giảm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bớt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sự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phức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tạp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(và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chi </a:t>
            </a:r>
            <a:r>
              <a:rPr dirty="0" sz="2000">
                <a:latin typeface="Arial"/>
                <a:cs typeface="Arial"/>
              </a:rPr>
              <a:t>phí)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quá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trình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xây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dựng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cơ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sở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thức</a:t>
            </a:r>
            <a:endParaRPr sz="2000">
              <a:latin typeface="Arial"/>
              <a:cs typeface="Arial"/>
            </a:endParaRPr>
          </a:p>
          <a:p>
            <a:pPr marL="298450" marR="147955" indent="-28638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98450" algn="l"/>
              </a:tabLst>
            </a:pP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phép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thiết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lập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ràng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buộc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đối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trị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gán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cho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thuộc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tính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(ví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dụ: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ràng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buộc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trị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nhập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phải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nằm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một </a:t>
            </a:r>
            <a:r>
              <a:rPr dirty="0" sz="2000">
                <a:latin typeface="Arial"/>
                <a:cs typeface="Arial"/>
              </a:rPr>
              <a:t>khoảng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trị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cụ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thể)</a:t>
            </a:r>
            <a:endParaRPr sz="2000">
              <a:latin typeface="Arial"/>
              <a:cs typeface="Arial"/>
            </a:endParaRPr>
          </a:p>
          <a:p>
            <a:pPr marL="298450" marR="80645" indent="-28638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98450" algn="l"/>
              </a:tabLst>
            </a:pP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phép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lưu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giữ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trị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mặc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định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(sử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dụng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thuộc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tính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đặc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biệt </a:t>
            </a:r>
            <a:r>
              <a:rPr dirty="0" sz="2000">
                <a:latin typeface="Arial"/>
                <a:cs typeface="Arial"/>
              </a:rPr>
              <a:t>IS-A,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trị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thuộc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tính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khung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tổng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quát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hơn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sử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dụng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để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gán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thuộc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tính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khung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cụ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hơn)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5875020"/>
            <a:ext cx="9144000" cy="982980"/>
            <a:chOff x="0" y="5875020"/>
            <a:chExt cx="9144000" cy="982980"/>
          </a:xfrm>
        </p:grpSpPr>
        <p:sp>
          <p:nvSpPr>
            <p:cNvPr id="6" name="object 6" descr=""/>
            <p:cNvSpPr/>
            <p:nvPr/>
          </p:nvSpPr>
          <p:spPr>
            <a:xfrm>
              <a:off x="0" y="58750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7200" y="6239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34771"/>
            <a:ext cx="83769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Biểu</a:t>
            </a:r>
            <a:r>
              <a:rPr dirty="0" sz="3600" spc="-40"/>
              <a:t> </a:t>
            </a:r>
            <a:r>
              <a:rPr dirty="0" sz="3600"/>
              <a:t>diễn</a:t>
            </a:r>
            <a:r>
              <a:rPr dirty="0" sz="3600" spc="-35"/>
              <a:t> </a:t>
            </a:r>
            <a:r>
              <a:rPr dirty="0" sz="3600"/>
              <a:t>bằng</a:t>
            </a:r>
            <a:r>
              <a:rPr dirty="0" sz="3600" spc="-50"/>
              <a:t> </a:t>
            </a:r>
            <a:r>
              <a:rPr dirty="0" sz="3600"/>
              <a:t>khung</a:t>
            </a:r>
            <a:r>
              <a:rPr dirty="0" sz="3600" spc="-45"/>
              <a:t> </a:t>
            </a:r>
            <a:r>
              <a:rPr dirty="0" sz="3600"/>
              <a:t>–</a:t>
            </a:r>
            <a:r>
              <a:rPr dirty="0" sz="3600" spc="-35"/>
              <a:t> </a:t>
            </a:r>
            <a:r>
              <a:rPr dirty="0" sz="3600"/>
              <a:t>Nhược</a:t>
            </a:r>
            <a:r>
              <a:rPr dirty="0" sz="3600" spc="-45"/>
              <a:t> </a:t>
            </a:r>
            <a:r>
              <a:rPr dirty="0" sz="3600" spc="-20"/>
              <a:t>điểm</a:t>
            </a:r>
            <a:endParaRPr sz="3600"/>
          </a:p>
        </p:txBody>
      </p:sp>
      <p:sp>
        <p:nvSpPr>
          <p:cNvPr id="3" name="object 3" descr=""/>
          <p:cNvSpPr/>
          <p:nvPr/>
        </p:nvSpPr>
        <p:spPr>
          <a:xfrm>
            <a:off x="371856" y="979169"/>
            <a:ext cx="8249284" cy="97790"/>
          </a:xfrm>
          <a:custGeom>
            <a:avLst/>
            <a:gdLst/>
            <a:ahLst/>
            <a:cxnLst/>
            <a:rect l="l" t="t" r="r" b="b"/>
            <a:pathLst>
              <a:path w="8249284" h="97790">
                <a:moveTo>
                  <a:pt x="8248904" y="0"/>
                </a:moveTo>
                <a:lnTo>
                  <a:pt x="8238744" y="0"/>
                </a:lnTo>
                <a:lnTo>
                  <a:pt x="8234299" y="0"/>
                </a:lnTo>
                <a:lnTo>
                  <a:pt x="8234299" y="82931"/>
                </a:lnTo>
                <a:lnTo>
                  <a:pt x="8229854" y="87376"/>
                </a:lnTo>
                <a:lnTo>
                  <a:pt x="8229854" y="82931"/>
                </a:lnTo>
                <a:lnTo>
                  <a:pt x="8234299" y="82931"/>
                </a:lnTo>
                <a:lnTo>
                  <a:pt x="8234299" y="0"/>
                </a:lnTo>
                <a:lnTo>
                  <a:pt x="8229854" y="0"/>
                </a:lnTo>
                <a:lnTo>
                  <a:pt x="8229854" y="78486"/>
                </a:lnTo>
                <a:lnTo>
                  <a:pt x="19050" y="78486"/>
                </a:lnTo>
                <a:lnTo>
                  <a:pt x="19050" y="0"/>
                </a:lnTo>
                <a:lnTo>
                  <a:pt x="0" y="0"/>
                </a:lnTo>
                <a:lnTo>
                  <a:pt x="0" y="87630"/>
                </a:lnTo>
                <a:lnTo>
                  <a:pt x="9144" y="87630"/>
                </a:lnTo>
                <a:lnTo>
                  <a:pt x="9144" y="97536"/>
                </a:lnTo>
                <a:lnTo>
                  <a:pt x="8229600" y="97536"/>
                </a:lnTo>
                <a:lnTo>
                  <a:pt x="8229854" y="97536"/>
                </a:lnTo>
                <a:lnTo>
                  <a:pt x="8238744" y="97536"/>
                </a:lnTo>
                <a:lnTo>
                  <a:pt x="8248904" y="97536"/>
                </a:lnTo>
                <a:lnTo>
                  <a:pt x="8248904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35940" y="1320038"/>
            <a:ext cx="80530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8450" algn="l"/>
              </a:tabLst>
            </a:pP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quá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trình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thiết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kế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cấu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trúc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phân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cấp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các</a:t>
            </a:r>
            <a:r>
              <a:rPr dirty="0" sz="2400" spc="6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khung,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cần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rất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để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ý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đến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sự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hợp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lý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việc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phân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loại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(các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0" y="2937509"/>
            <a:ext cx="9144000" cy="2937510"/>
          </a:xfrm>
          <a:custGeom>
            <a:avLst/>
            <a:gdLst/>
            <a:ahLst/>
            <a:cxnLst/>
            <a:rect l="l" t="t" r="r" b="b"/>
            <a:pathLst>
              <a:path w="9144000" h="2937510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0" y="2937510"/>
                </a:lnTo>
                <a:lnTo>
                  <a:pt x="9144000" y="293751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535940" y="1899158"/>
            <a:ext cx="7858125" cy="377444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98450">
              <a:lnSpc>
                <a:spcPct val="100000"/>
              </a:lnSpc>
              <a:spcBef>
                <a:spcPts val="1300"/>
              </a:spcBef>
            </a:pPr>
            <a:r>
              <a:rPr dirty="0" sz="2400" spc="-10">
                <a:latin typeface="Arial"/>
                <a:cs typeface="Arial"/>
              </a:rPr>
              <a:t>khung)</a:t>
            </a:r>
            <a:endParaRPr sz="2400">
              <a:latin typeface="Arial"/>
              <a:cs typeface="Arial"/>
            </a:endParaRPr>
          </a:p>
          <a:p>
            <a:pPr marL="298450" marR="163830" indent="-285750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8450" algn="l"/>
              </a:tabLst>
            </a:pP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thể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gặp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vấn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đề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phí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cao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cho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việc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thiết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kế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thủ </a:t>
            </a:r>
            <a:r>
              <a:rPr dirty="0" sz="2400">
                <a:latin typeface="Arial"/>
                <a:cs typeface="Arial"/>
              </a:rPr>
              <a:t>tục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(IF-</a:t>
            </a:r>
            <a:r>
              <a:rPr dirty="0" sz="2400">
                <a:latin typeface="Arial"/>
                <a:cs typeface="Arial"/>
              </a:rPr>
              <a:t>ADDED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IF-</a:t>
            </a:r>
            <a:r>
              <a:rPr dirty="0" sz="2400">
                <a:latin typeface="Arial"/>
                <a:cs typeface="Arial"/>
              </a:rPr>
              <a:t>NEEDED)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–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Quá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nhiều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công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sức </a:t>
            </a:r>
            <a:r>
              <a:rPr dirty="0" sz="2400">
                <a:latin typeface="Arial"/>
                <a:cs typeface="Arial"/>
              </a:rPr>
              <a:t>dành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cho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việc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thiết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kế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thủ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tục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phù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hợp,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thay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vì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tập </a:t>
            </a:r>
            <a:r>
              <a:rPr dirty="0" sz="2400">
                <a:latin typeface="Arial"/>
                <a:cs typeface="Arial"/>
              </a:rPr>
              <a:t>trung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vào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việc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kiểm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cấu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trúc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nội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dung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các </a:t>
            </a:r>
            <a:r>
              <a:rPr dirty="0" sz="2400" spc="-10">
                <a:latin typeface="Arial"/>
                <a:cs typeface="Arial"/>
              </a:rPr>
              <a:t>khung</a:t>
            </a:r>
            <a:endParaRPr sz="2400">
              <a:latin typeface="Arial"/>
              <a:cs typeface="Arial"/>
            </a:endParaRPr>
          </a:p>
          <a:p>
            <a:pPr algn="just" marL="298450" marR="5080" indent="-285750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8450" algn="l"/>
              </a:tabLst>
            </a:pPr>
            <a:r>
              <a:rPr dirty="0" sz="2400">
                <a:latin typeface="Arial"/>
                <a:cs typeface="Arial"/>
              </a:rPr>
              <a:t>Quá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trình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khai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thác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khung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thể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không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hiệu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quả,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vì </a:t>
            </a:r>
            <a:r>
              <a:rPr dirty="0" sz="2400">
                <a:latin typeface="Arial"/>
                <a:cs typeface="Arial"/>
              </a:rPr>
              <a:t>không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phương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pháp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hiệu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quả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để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lưu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trữ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dữ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liệu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(của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khung)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máy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tính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Mạng</a:t>
            </a:r>
            <a:r>
              <a:rPr dirty="0" spc="-85"/>
              <a:t> </a:t>
            </a:r>
            <a:r>
              <a:rPr dirty="0"/>
              <a:t>ngữ</a:t>
            </a:r>
            <a:r>
              <a:rPr dirty="0" spc="-65"/>
              <a:t> </a:t>
            </a:r>
            <a:r>
              <a:rPr dirty="0"/>
              <a:t>nghĩa</a:t>
            </a:r>
            <a:r>
              <a:rPr dirty="0" spc="-70"/>
              <a:t> </a:t>
            </a:r>
            <a:r>
              <a:rPr dirty="0" spc="-25"/>
              <a:t>(1)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979169"/>
            <a:chOff x="0" y="979169"/>
            <a:chExt cx="9144000" cy="97916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293750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535940" y="1321562"/>
            <a:ext cx="8021955" cy="4751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8450" marR="5080" indent="-286385">
              <a:lnSpc>
                <a:spcPct val="100000"/>
              </a:lnSpc>
              <a:spcBef>
                <a:spcPts val="9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98450" algn="l"/>
                <a:tab pos="4852670" algn="l"/>
              </a:tabLst>
            </a:pPr>
            <a:r>
              <a:rPr dirty="0" sz="2000" b="1">
                <a:latin typeface="Arial"/>
                <a:cs typeface="Arial"/>
              </a:rPr>
              <a:t>Mạng</a:t>
            </a:r>
            <a:r>
              <a:rPr dirty="0" sz="2000" spc="-7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ngữ</a:t>
            </a:r>
            <a:r>
              <a:rPr dirty="0" sz="2000" spc="-7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nghĩa</a:t>
            </a:r>
            <a:r>
              <a:rPr dirty="0" sz="2000" spc="-7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(Semantic</a:t>
            </a:r>
            <a:r>
              <a:rPr dirty="0" sz="2000" spc="-7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Network)</a:t>
            </a:r>
            <a:r>
              <a:rPr dirty="0" sz="2000" b="1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đề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cử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bởi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Quillian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vào </a:t>
            </a:r>
            <a:r>
              <a:rPr dirty="0" sz="2000">
                <a:latin typeface="Arial"/>
                <a:cs typeface="Arial"/>
              </a:rPr>
              <a:t>năm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1966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như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mô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hình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biểu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bộ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nhớ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người</a:t>
            </a:r>
            <a:endParaRPr sz="20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7815" algn="l"/>
              </a:tabLst>
            </a:pP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động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cơ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thúc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đẩy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sự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phát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triển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của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mạng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ngữ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nghĩa</a:t>
            </a:r>
            <a:endParaRPr sz="2200">
              <a:latin typeface="Arial"/>
              <a:cs typeface="Arial"/>
            </a:endParaRPr>
          </a:p>
          <a:p>
            <a:pPr lvl="1" marL="624840" marR="168275" indent="-285750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24840" algn="l"/>
              </a:tabLst>
            </a:pPr>
            <a:r>
              <a:rPr dirty="0" sz="1800">
                <a:latin typeface="Arial"/>
                <a:cs typeface="Arial"/>
              </a:rPr>
              <a:t>Để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hiểu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về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cấu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trúc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của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bộ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nhớ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người,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và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việc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sử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dụng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cấu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trúc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bộ </a:t>
            </a:r>
            <a:r>
              <a:rPr dirty="0" sz="1800">
                <a:latin typeface="Arial"/>
                <a:cs typeface="Arial"/>
              </a:rPr>
              <a:t>nhớ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này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trong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xử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lý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(hiểu)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ngôn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ngữ</a:t>
            </a:r>
            <a:endParaRPr sz="1800">
              <a:latin typeface="Arial"/>
              <a:cs typeface="Arial"/>
            </a:endParaRPr>
          </a:p>
          <a:p>
            <a:pPr lvl="1" marL="624840" marR="77470" indent="-28638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24840" algn="l"/>
              </a:tabLst>
            </a:pPr>
            <a:r>
              <a:rPr dirty="0" sz="1800">
                <a:latin typeface="Arial"/>
                <a:cs typeface="Arial"/>
              </a:rPr>
              <a:t>Kiểu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biểu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diễn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nào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cho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phép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lưu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giữ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ý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nghĩa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(meanings)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của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từ </a:t>
            </a:r>
            <a:r>
              <a:rPr dirty="0" sz="1800">
                <a:latin typeface="Arial"/>
                <a:cs typeface="Arial"/>
              </a:rPr>
              <a:t>để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có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thể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sử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dụng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lại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ngữ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nghĩa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này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(như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trong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bộ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nhớ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</a:t>
            </a:r>
            <a:r>
              <a:rPr dirty="0" sz="1800" spc="-10">
                <a:latin typeface="Arial"/>
                <a:cs typeface="Arial"/>
              </a:rPr>
              <a:t> người)?</a:t>
            </a:r>
            <a:endParaRPr sz="18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24840" algn="l"/>
              </a:tabLst>
            </a:pPr>
            <a:r>
              <a:rPr dirty="0" sz="1800">
                <a:latin typeface="Arial"/>
                <a:cs typeface="Arial"/>
              </a:rPr>
              <a:t>Giả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sử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rằng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người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sử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dụng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cùng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cấu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trúc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bộ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nhớ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cho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công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việc</a:t>
            </a:r>
            <a:endParaRPr sz="1800">
              <a:latin typeface="Arial"/>
              <a:cs typeface="Arial"/>
            </a:endParaRPr>
          </a:p>
          <a:p>
            <a:pPr marL="298450" marR="92710" indent="-285750">
              <a:lnSpc>
                <a:spcPct val="100000"/>
              </a:lnSpc>
              <a:spcBef>
                <a:spcPts val="1789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98450" algn="l"/>
              </a:tabLst>
            </a:pP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chứng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minh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về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tâm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lý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học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đã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chỉ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ra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rằng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bộ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nhớ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người </a:t>
            </a:r>
            <a:r>
              <a:rPr dirty="0" sz="2000">
                <a:latin typeface="Arial"/>
                <a:cs typeface="Arial"/>
              </a:rPr>
              <a:t>sử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dụng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liên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kết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việc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xử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lý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(hiểu)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từ</a:t>
            </a:r>
            <a:endParaRPr sz="20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7815" algn="l"/>
              </a:tabLst>
            </a:pPr>
            <a:r>
              <a:rPr dirty="0" sz="2200">
                <a:latin typeface="Arial"/>
                <a:cs typeface="Arial"/>
              </a:rPr>
              <a:t>Yêu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cầu: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cần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biểu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diễn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định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nghĩa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từ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điển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của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từ,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để</a:t>
            </a:r>
            <a:endParaRPr sz="2200">
              <a:latin typeface="Arial"/>
              <a:cs typeface="Arial"/>
            </a:endParaRPr>
          </a:p>
          <a:p>
            <a:pPr lvl="1" marL="681990" indent="-325120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81990" algn="l"/>
              </a:tabLst>
            </a:pPr>
            <a:r>
              <a:rPr dirty="0" sz="1800">
                <a:latin typeface="Arial"/>
                <a:cs typeface="Arial"/>
              </a:rPr>
              <a:t>So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sánh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và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phân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biệt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ý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nghĩa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120">
                <a:latin typeface="Arial"/>
                <a:cs typeface="Arial"/>
              </a:rPr>
              <a:t>của2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từ</a:t>
            </a:r>
            <a:endParaRPr sz="1800">
              <a:latin typeface="Arial"/>
              <a:cs typeface="Arial"/>
            </a:endParaRPr>
          </a:p>
          <a:p>
            <a:pPr lvl="1" marL="681990" indent="-325120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81990" algn="l"/>
              </a:tabLst>
            </a:pPr>
            <a:r>
              <a:rPr dirty="0" sz="1800">
                <a:latin typeface="Arial"/>
                <a:cs typeface="Arial"/>
              </a:rPr>
              <a:t>Sinh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câu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“tựa”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(gần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giống)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tiếng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Anh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để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mô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tả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sự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so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sánh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này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Mạng</a:t>
            </a:r>
            <a:r>
              <a:rPr dirty="0" spc="-85"/>
              <a:t> </a:t>
            </a:r>
            <a:r>
              <a:rPr dirty="0"/>
              <a:t>ngữ</a:t>
            </a:r>
            <a:r>
              <a:rPr dirty="0" spc="-65"/>
              <a:t> </a:t>
            </a:r>
            <a:r>
              <a:rPr dirty="0"/>
              <a:t>nghĩa</a:t>
            </a:r>
            <a:r>
              <a:rPr dirty="0" spc="-70"/>
              <a:t> </a:t>
            </a:r>
            <a:r>
              <a:rPr dirty="0" spc="-25"/>
              <a:t>(2)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1958339"/>
            <a:chOff x="0" y="979169"/>
            <a:chExt cx="9144000" cy="195833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19583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0" y="39166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535940" y="1320799"/>
            <a:ext cx="8041640" cy="4658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940" marR="462915" indent="-26987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Mạng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ngữ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nghĩa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(Semantic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Network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-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SN)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phương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pháp </a:t>
            </a:r>
            <a:r>
              <a:rPr dirty="0" sz="2200">
                <a:latin typeface="Arial"/>
                <a:cs typeface="Arial"/>
              </a:rPr>
              <a:t>biểu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diễn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dựa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trên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đồ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thị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(graph-</a:t>
            </a:r>
            <a:r>
              <a:rPr dirty="0" sz="2200">
                <a:latin typeface="Arial"/>
                <a:cs typeface="Arial"/>
              </a:rPr>
              <a:t>based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representation)</a:t>
            </a:r>
            <a:endParaRPr sz="2200">
              <a:latin typeface="Arial"/>
              <a:cs typeface="Arial"/>
            </a:endParaRPr>
          </a:p>
          <a:p>
            <a:pPr marL="281940" marR="5080" indent="-269875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mạng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ngữ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nghĩa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bao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gồm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tập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các</a:t>
            </a:r>
            <a:r>
              <a:rPr dirty="0" sz="2200" spc="-5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nút</a:t>
            </a:r>
            <a:r>
              <a:rPr dirty="0" sz="2200" spc="-3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(nodes)</a:t>
            </a:r>
            <a:r>
              <a:rPr dirty="0" sz="2200" spc="-30" b="1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và</a:t>
            </a:r>
            <a:r>
              <a:rPr dirty="0" sz="2200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các</a:t>
            </a:r>
            <a:r>
              <a:rPr dirty="0" sz="2200" spc="-4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liên</a:t>
            </a:r>
            <a:r>
              <a:rPr dirty="0" sz="2200" spc="-4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kết</a:t>
            </a:r>
            <a:r>
              <a:rPr dirty="0" sz="2200" spc="-4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(links)</a:t>
            </a:r>
            <a:r>
              <a:rPr dirty="0" sz="2200" spc="-25" b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để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biểu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diễn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định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nghĩa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của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khái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niệm </a:t>
            </a:r>
            <a:r>
              <a:rPr dirty="0" sz="2200">
                <a:latin typeface="Arial"/>
                <a:cs typeface="Arial"/>
              </a:rPr>
              <a:t>(hoặc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của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tập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khái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niệm)</a:t>
            </a:r>
            <a:endParaRPr sz="22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60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nút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biểu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khái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niệm</a:t>
            </a:r>
            <a:endParaRPr sz="2000">
              <a:latin typeface="Arial"/>
              <a:cs typeface="Arial"/>
            </a:endParaRPr>
          </a:p>
          <a:p>
            <a:pPr lvl="1" marL="608965" marR="497205" indent="-26987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liên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kết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biểu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mối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quan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hệ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(liên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hệ)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giữa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khái niệm</a:t>
            </a:r>
            <a:endParaRPr sz="2000">
              <a:latin typeface="Arial"/>
              <a:cs typeface="Arial"/>
            </a:endParaRPr>
          </a:p>
          <a:p>
            <a:pPr marL="281940" marR="673735" indent="-269875">
              <a:lnSpc>
                <a:spcPct val="100000"/>
              </a:lnSpc>
              <a:spcBef>
                <a:spcPts val="179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Quá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trình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suy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diễn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(reasoning/inference)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trong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mạng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ngữ </a:t>
            </a:r>
            <a:r>
              <a:rPr dirty="0" sz="2200">
                <a:latin typeface="Arial"/>
                <a:cs typeface="Arial"/>
              </a:rPr>
              <a:t>nghĩa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được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thực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hiện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thông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qua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cơ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chế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lan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truyền</a:t>
            </a:r>
            <a:endParaRPr sz="22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60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Tác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(Activation)</a:t>
            </a:r>
            <a:endParaRPr sz="20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Kế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thừa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(Inheritance)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0" y="5875020"/>
            <a:ext cx="9144000" cy="982980"/>
            <a:chOff x="0" y="5875020"/>
            <a:chExt cx="9144000" cy="982980"/>
          </a:xfrm>
        </p:grpSpPr>
        <p:sp>
          <p:nvSpPr>
            <p:cNvPr id="10" name="object 10" descr=""/>
            <p:cNvSpPr/>
            <p:nvPr/>
          </p:nvSpPr>
          <p:spPr>
            <a:xfrm>
              <a:off x="0" y="58750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7200" y="6239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0"/>
              </a:spcBef>
            </a:pPr>
            <a:r>
              <a:rPr dirty="0" sz="4000"/>
              <a:t>Dữ</a:t>
            </a:r>
            <a:r>
              <a:rPr dirty="0" sz="4000" spc="-35"/>
              <a:t> </a:t>
            </a:r>
            <a:r>
              <a:rPr dirty="0" sz="4000"/>
              <a:t>liệu,</a:t>
            </a:r>
            <a:r>
              <a:rPr dirty="0" sz="4000" spc="-35"/>
              <a:t> </a:t>
            </a:r>
            <a:r>
              <a:rPr dirty="0" sz="4000"/>
              <a:t>Thông</a:t>
            </a:r>
            <a:r>
              <a:rPr dirty="0" sz="4000" spc="-30"/>
              <a:t> </a:t>
            </a:r>
            <a:r>
              <a:rPr dirty="0" sz="4000"/>
              <a:t>tin,</a:t>
            </a:r>
            <a:r>
              <a:rPr dirty="0" sz="4000" spc="-35"/>
              <a:t> </a:t>
            </a:r>
            <a:r>
              <a:rPr dirty="0" sz="4000"/>
              <a:t>Tri</a:t>
            </a:r>
            <a:r>
              <a:rPr dirty="0" sz="4000" spc="-30"/>
              <a:t> </a:t>
            </a:r>
            <a:r>
              <a:rPr dirty="0" sz="4000"/>
              <a:t>thức</a:t>
            </a:r>
            <a:r>
              <a:rPr dirty="0" sz="4000" spc="-35"/>
              <a:t> </a:t>
            </a:r>
            <a:r>
              <a:rPr dirty="0" sz="4000" spc="-25"/>
              <a:t>(2)</a:t>
            </a:r>
            <a:endParaRPr sz="4000"/>
          </a:p>
        </p:txBody>
      </p:sp>
      <p:grpSp>
        <p:nvGrpSpPr>
          <p:cNvPr id="3" name="object 3" descr=""/>
          <p:cNvGrpSpPr/>
          <p:nvPr/>
        </p:nvGrpSpPr>
        <p:grpSpPr>
          <a:xfrm>
            <a:off x="4335819" y="1443227"/>
            <a:ext cx="4370070" cy="515620"/>
            <a:chOff x="4335819" y="1443227"/>
            <a:chExt cx="4370070" cy="51562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0998" y="1523999"/>
              <a:ext cx="538203" cy="43433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4335818" y="1443227"/>
              <a:ext cx="4370070" cy="515620"/>
            </a:xfrm>
            <a:custGeom>
              <a:avLst/>
              <a:gdLst/>
              <a:ahLst/>
              <a:cxnLst/>
              <a:rect l="l" t="t" r="r" b="b"/>
              <a:pathLst>
                <a:path w="4370070" h="515619">
                  <a:moveTo>
                    <a:pt x="548652" y="515112"/>
                  </a:moveTo>
                  <a:lnTo>
                    <a:pt x="274281" y="72390"/>
                  </a:lnTo>
                  <a:lnTo>
                    <a:pt x="0" y="515112"/>
                  </a:lnTo>
                  <a:lnTo>
                    <a:pt x="11633" y="515112"/>
                  </a:lnTo>
                  <a:lnTo>
                    <a:pt x="270471" y="97358"/>
                  </a:lnTo>
                  <a:lnTo>
                    <a:pt x="274662" y="90589"/>
                  </a:lnTo>
                  <a:lnTo>
                    <a:pt x="278853" y="97358"/>
                  </a:lnTo>
                  <a:lnTo>
                    <a:pt x="537679" y="515112"/>
                  </a:lnTo>
                  <a:lnTo>
                    <a:pt x="548652" y="515112"/>
                  </a:lnTo>
                  <a:close/>
                </a:path>
                <a:path w="4370070" h="515619">
                  <a:moveTo>
                    <a:pt x="4370032" y="90678"/>
                  </a:moveTo>
                  <a:lnTo>
                    <a:pt x="4358589" y="53238"/>
                  </a:lnTo>
                  <a:lnTo>
                    <a:pt x="4327931" y="18834"/>
                  </a:lnTo>
                  <a:lnTo>
                    <a:pt x="4280116" y="762"/>
                  </a:lnTo>
                  <a:lnTo>
                    <a:pt x="4269448" y="0"/>
                  </a:lnTo>
                  <a:lnTo>
                    <a:pt x="2084793" y="0"/>
                  </a:lnTo>
                  <a:lnTo>
                    <a:pt x="2026158" y="19151"/>
                  </a:lnTo>
                  <a:lnTo>
                    <a:pt x="1989696" y="68656"/>
                  </a:lnTo>
                  <a:lnTo>
                    <a:pt x="1984209" y="100584"/>
                  </a:lnTo>
                  <a:lnTo>
                    <a:pt x="1984209" y="341376"/>
                  </a:lnTo>
                  <a:lnTo>
                    <a:pt x="1979777" y="398995"/>
                  </a:lnTo>
                  <a:lnTo>
                    <a:pt x="1979409" y="447103"/>
                  </a:lnTo>
                  <a:lnTo>
                    <a:pt x="1983041" y="486511"/>
                  </a:lnTo>
                  <a:lnTo>
                    <a:pt x="1989975" y="515112"/>
                  </a:lnTo>
                  <a:lnTo>
                    <a:pt x="1994115" y="515112"/>
                  </a:lnTo>
                  <a:lnTo>
                    <a:pt x="1998941" y="515112"/>
                  </a:lnTo>
                  <a:lnTo>
                    <a:pt x="1997925" y="512064"/>
                  </a:lnTo>
                  <a:lnTo>
                    <a:pt x="1997925" y="512826"/>
                  </a:lnTo>
                  <a:lnTo>
                    <a:pt x="1995639" y="503682"/>
                  </a:lnTo>
                  <a:lnTo>
                    <a:pt x="1994115" y="494538"/>
                  </a:lnTo>
                  <a:lnTo>
                    <a:pt x="1994115" y="92202"/>
                  </a:lnTo>
                  <a:lnTo>
                    <a:pt x="1995639" y="82296"/>
                  </a:lnTo>
                  <a:lnTo>
                    <a:pt x="1995639" y="83058"/>
                  </a:lnTo>
                  <a:lnTo>
                    <a:pt x="1997925" y="73914"/>
                  </a:lnTo>
                  <a:lnTo>
                    <a:pt x="2000973" y="65532"/>
                  </a:lnTo>
                  <a:lnTo>
                    <a:pt x="2004783" y="57150"/>
                  </a:lnTo>
                  <a:lnTo>
                    <a:pt x="2004783" y="57912"/>
                  </a:lnTo>
                  <a:lnTo>
                    <a:pt x="2009355" y="49530"/>
                  </a:lnTo>
                  <a:lnTo>
                    <a:pt x="2009355" y="50292"/>
                  </a:lnTo>
                  <a:lnTo>
                    <a:pt x="2014689" y="42672"/>
                  </a:lnTo>
                  <a:lnTo>
                    <a:pt x="2014689" y="43434"/>
                  </a:lnTo>
                  <a:lnTo>
                    <a:pt x="2020785" y="36576"/>
                  </a:lnTo>
                  <a:lnTo>
                    <a:pt x="2026881" y="31165"/>
                  </a:lnTo>
                  <a:lnTo>
                    <a:pt x="2027643" y="30480"/>
                  </a:lnTo>
                  <a:lnTo>
                    <a:pt x="2026881" y="30480"/>
                  </a:lnTo>
                  <a:lnTo>
                    <a:pt x="2033739" y="25692"/>
                  </a:lnTo>
                  <a:lnTo>
                    <a:pt x="2034501" y="25146"/>
                  </a:lnTo>
                  <a:lnTo>
                    <a:pt x="2033739" y="25146"/>
                  </a:lnTo>
                  <a:lnTo>
                    <a:pt x="2041359" y="20993"/>
                  </a:lnTo>
                  <a:lnTo>
                    <a:pt x="2042121" y="20574"/>
                  </a:lnTo>
                  <a:lnTo>
                    <a:pt x="2041359" y="20574"/>
                  </a:lnTo>
                  <a:lnTo>
                    <a:pt x="2049741" y="16764"/>
                  </a:lnTo>
                  <a:lnTo>
                    <a:pt x="2058123" y="13716"/>
                  </a:lnTo>
                  <a:lnTo>
                    <a:pt x="2066505" y="11620"/>
                  </a:lnTo>
                  <a:lnTo>
                    <a:pt x="2067267" y="11430"/>
                  </a:lnTo>
                  <a:lnTo>
                    <a:pt x="2066505" y="11430"/>
                  </a:lnTo>
                  <a:lnTo>
                    <a:pt x="2075649" y="10033"/>
                  </a:lnTo>
                  <a:lnTo>
                    <a:pt x="2076399" y="9918"/>
                  </a:lnTo>
                  <a:lnTo>
                    <a:pt x="4279354" y="10033"/>
                  </a:lnTo>
                  <a:lnTo>
                    <a:pt x="4288498" y="11430"/>
                  </a:lnTo>
                  <a:lnTo>
                    <a:pt x="4287736" y="11430"/>
                  </a:lnTo>
                  <a:lnTo>
                    <a:pt x="4288498" y="11620"/>
                  </a:lnTo>
                  <a:lnTo>
                    <a:pt x="4296918" y="13741"/>
                  </a:lnTo>
                  <a:lnTo>
                    <a:pt x="4305262" y="16764"/>
                  </a:lnTo>
                  <a:lnTo>
                    <a:pt x="4313644" y="20574"/>
                  </a:lnTo>
                  <a:lnTo>
                    <a:pt x="4312882" y="20574"/>
                  </a:lnTo>
                  <a:lnTo>
                    <a:pt x="4313644" y="21031"/>
                  </a:lnTo>
                  <a:lnTo>
                    <a:pt x="4320502" y="25146"/>
                  </a:lnTo>
                  <a:lnTo>
                    <a:pt x="4328122" y="30480"/>
                  </a:lnTo>
                  <a:lnTo>
                    <a:pt x="4327360" y="30480"/>
                  </a:lnTo>
                  <a:lnTo>
                    <a:pt x="4328122" y="31165"/>
                  </a:lnTo>
                  <a:lnTo>
                    <a:pt x="4334218" y="36576"/>
                  </a:lnTo>
                  <a:lnTo>
                    <a:pt x="4340314" y="43434"/>
                  </a:lnTo>
                  <a:lnTo>
                    <a:pt x="4339552" y="42672"/>
                  </a:lnTo>
                  <a:lnTo>
                    <a:pt x="4340314" y="43624"/>
                  </a:lnTo>
                  <a:lnTo>
                    <a:pt x="4345648" y="50292"/>
                  </a:lnTo>
                  <a:lnTo>
                    <a:pt x="4344886" y="49530"/>
                  </a:lnTo>
                  <a:lnTo>
                    <a:pt x="4345648" y="50736"/>
                  </a:lnTo>
                  <a:lnTo>
                    <a:pt x="4350220" y="57912"/>
                  </a:lnTo>
                  <a:lnTo>
                    <a:pt x="4349458" y="57150"/>
                  </a:lnTo>
                  <a:lnTo>
                    <a:pt x="4350220" y="58547"/>
                  </a:lnTo>
                  <a:lnTo>
                    <a:pt x="4354030" y="65532"/>
                  </a:lnTo>
                  <a:lnTo>
                    <a:pt x="4353268" y="65532"/>
                  </a:lnTo>
                  <a:lnTo>
                    <a:pt x="4354030" y="67208"/>
                  </a:lnTo>
                  <a:lnTo>
                    <a:pt x="4357078" y="73914"/>
                  </a:lnTo>
                  <a:lnTo>
                    <a:pt x="4356316" y="73914"/>
                  </a:lnTo>
                  <a:lnTo>
                    <a:pt x="4357078" y="76212"/>
                  </a:lnTo>
                  <a:lnTo>
                    <a:pt x="4359364" y="83058"/>
                  </a:lnTo>
                  <a:lnTo>
                    <a:pt x="4358602" y="82296"/>
                  </a:lnTo>
                  <a:lnTo>
                    <a:pt x="4359364" y="87249"/>
                  </a:lnTo>
                  <a:lnTo>
                    <a:pt x="4360126" y="92202"/>
                  </a:lnTo>
                  <a:lnTo>
                    <a:pt x="4360126" y="91440"/>
                  </a:lnTo>
                  <a:lnTo>
                    <a:pt x="4360888" y="101346"/>
                  </a:lnTo>
                  <a:lnTo>
                    <a:pt x="4360888" y="484632"/>
                  </a:lnTo>
                  <a:lnTo>
                    <a:pt x="4360126" y="494538"/>
                  </a:lnTo>
                  <a:lnTo>
                    <a:pt x="4358602" y="503682"/>
                  </a:lnTo>
                  <a:lnTo>
                    <a:pt x="4359364" y="503682"/>
                  </a:lnTo>
                  <a:lnTo>
                    <a:pt x="4356316" y="512826"/>
                  </a:lnTo>
                  <a:lnTo>
                    <a:pt x="4357078" y="512064"/>
                  </a:lnTo>
                  <a:lnTo>
                    <a:pt x="4355808" y="515112"/>
                  </a:lnTo>
                  <a:lnTo>
                    <a:pt x="4357078" y="515112"/>
                  </a:lnTo>
                  <a:lnTo>
                    <a:pt x="4359364" y="515112"/>
                  </a:lnTo>
                  <a:lnTo>
                    <a:pt x="4360888" y="515112"/>
                  </a:lnTo>
                  <a:lnTo>
                    <a:pt x="4366222" y="515112"/>
                  </a:lnTo>
                  <a:lnTo>
                    <a:pt x="4368508" y="505206"/>
                  </a:lnTo>
                  <a:lnTo>
                    <a:pt x="4370032" y="495300"/>
                  </a:lnTo>
                  <a:lnTo>
                    <a:pt x="4370032" y="90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6431534" y="1504442"/>
            <a:ext cx="20491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latin typeface="Arial"/>
                <a:cs typeface="Arial"/>
              </a:rPr>
              <a:t>Knowledge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</a:t>
            </a:r>
            <a:r>
              <a:rPr dirty="0" sz="1400" spc="-10">
                <a:latin typeface="Arial"/>
                <a:cs typeface="Arial"/>
              </a:rPr>
              <a:t> knowledge </a:t>
            </a:r>
            <a:r>
              <a:rPr dirty="0" sz="1400">
                <a:latin typeface="Arial"/>
                <a:cs typeface="Arial"/>
              </a:rPr>
              <a:t>(e.g.,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how/when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apply)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2788157" y="1595627"/>
            <a:ext cx="5996940" cy="2321560"/>
            <a:chOff x="2788157" y="1595627"/>
            <a:chExt cx="5996940" cy="2321560"/>
          </a:xfrm>
        </p:grpSpPr>
        <p:sp>
          <p:nvSpPr>
            <p:cNvPr id="8" name="object 8" descr=""/>
            <p:cNvSpPr/>
            <p:nvPr/>
          </p:nvSpPr>
          <p:spPr>
            <a:xfrm>
              <a:off x="2919921" y="1595627"/>
              <a:ext cx="160655" cy="363220"/>
            </a:xfrm>
            <a:custGeom>
              <a:avLst/>
              <a:gdLst/>
              <a:ahLst/>
              <a:cxnLst/>
              <a:rect l="l" t="t" r="r" b="b"/>
              <a:pathLst>
                <a:path w="160655" h="363219">
                  <a:moveTo>
                    <a:pt x="160082" y="9905"/>
                  </a:moveTo>
                  <a:lnTo>
                    <a:pt x="160082" y="0"/>
                  </a:lnTo>
                  <a:lnTo>
                    <a:pt x="125832" y="4744"/>
                  </a:lnTo>
                  <a:lnTo>
                    <a:pt x="68790" y="35720"/>
                  </a:lnTo>
                  <a:lnTo>
                    <a:pt x="35593" y="75811"/>
                  </a:lnTo>
                  <a:lnTo>
                    <a:pt x="16064" y="125729"/>
                  </a:lnTo>
                  <a:lnTo>
                    <a:pt x="10138" y="175718"/>
                  </a:lnTo>
                  <a:lnTo>
                    <a:pt x="5689" y="226488"/>
                  </a:lnTo>
                  <a:lnTo>
                    <a:pt x="2561" y="277892"/>
                  </a:lnTo>
                  <a:lnTo>
                    <a:pt x="599" y="329785"/>
                  </a:lnTo>
                  <a:lnTo>
                    <a:pt x="0" y="362711"/>
                  </a:lnTo>
                  <a:lnTo>
                    <a:pt x="21398" y="362711"/>
                  </a:lnTo>
                  <a:lnTo>
                    <a:pt x="21398" y="166877"/>
                  </a:lnTo>
                  <a:lnTo>
                    <a:pt x="27395" y="120337"/>
                  </a:lnTo>
                  <a:lnTo>
                    <a:pt x="45842" y="77679"/>
                  </a:lnTo>
                  <a:lnTo>
                    <a:pt x="75159" y="42594"/>
                  </a:lnTo>
                  <a:lnTo>
                    <a:pt x="113766" y="18773"/>
                  </a:lnTo>
                  <a:lnTo>
                    <a:pt x="160082" y="9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4338" y="1958339"/>
              <a:ext cx="1751523" cy="979169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788158" y="1958339"/>
              <a:ext cx="5996940" cy="979169"/>
            </a:xfrm>
            <a:custGeom>
              <a:avLst/>
              <a:gdLst/>
              <a:ahLst/>
              <a:cxnLst/>
              <a:rect l="l" t="t" r="r" b="b"/>
              <a:pathLst>
                <a:path w="5996940" h="979169">
                  <a:moveTo>
                    <a:pt x="153162" y="0"/>
                  </a:moveTo>
                  <a:lnTo>
                    <a:pt x="131762" y="0"/>
                  </a:lnTo>
                  <a:lnTo>
                    <a:pt x="131406" y="19316"/>
                  </a:lnTo>
                  <a:lnTo>
                    <a:pt x="131305" y="71742"/>
                  </a:lnTo>
                  <a:lnTo>
                    <a:pt x="131914" y="124218"/>
                  </a:lnTo>
                  <a:lnTo>
                    <a:pt x="142709" y="480631"/>
                  </a:lnTo>
                  <a:lnTo>
                    <a:pt x="143332" y="528231"/>
                  </a:lnTo>
                  <a:lnTo>
                    <a:pt x="143256" y="574548"/>
                  </a:lnTo>
                  <a:lnTo>
                    <a:pt x="127774" y="639508"/>
                  </a:lnTo>
                  <a:lnTo>
                    <a:pt x="87630" y="692658"/>
                  </a:lnTo>
                  <a:lnTo>
                    <a:pt x="52565" y="714514"/>
                  </a:lnTo>
                  <a:lnTo>
                    <a:pt x="12192" y="723900"/>
                  </a:lnTo>
                  <a:lnTo>
                    <a:pt x="4572" y="723900"/>
                  </a:lnTo>
                  <a:lnTo>
                    <a:pt x="1524" y="725424"/>
                  </a:lnTo>
                  <a:lnTo>
                    <a:pt x="0" y="729234"/>
                  </a:lnTo>
                  <a:lnTo>
                    <a:pt x="1524" y="732282"/>
                  </a:lnTo>
                  <a:lnTo>
                    <a:pt x="4572" y="733806"/>
                  </a:lnTo>
                  <a:lnTo>
                    <a:pt x="12192" y="733894"/>
                  </a:lnTo>
                  <a:lnTo>
                    <a:pt x="18288" y="734568"/>
                  </a:lnTo>
                  <a:lnTo>
                    <a:pt x="59143" y="746137"/>
                  </a:lnTo>
                  <a:lnTo>
                    <a:pt x="92964" y="768858"/>
                  </a:lnTo>
                  <a:lnTo>
                    <a:pt x="130619" y="824687"/>
                  </a:lnTo>
                  <a:lnTo>
                    <a:pt x="143256" y="890778"/>
                  </a:lnTo>
                  <a:lnTo>
                    <a:pt x="143256" y="979170"/>
                  </a:lnTo>
                  <a:lnTo>
                    <a:pt x="153162" y="979170"/>
                  </a:lnTo>
                  <a:lnTo>
                    <a:pt x="153162" y="890778"/>
                  </a:lnTo>
                  <a:lnTo>
                    <a:pt x="146418" y="840955"/>
                  </a:lnTo>
                  <a:lnTo>
                    <a:pt x="126631" y="795794"/>
                  </a:lnTo>
                  <a:lnTo>
                    <a:pt x="95338" y="758850"/>
                  </a:lnTo>
                  <a:lnTo>
                    <a:pt x="54127" y="733704"/>
                  </a:lnTo>
                  <a:lnTo>
                    <a:pt x="35471" y="730021"/>
                  </a:lnTo>
                  <a:lnTo>
                    <a:pt x="62191" y="720585"/>
                  </a:lnTo>
                  <a:lnTo>
                    <a:pt x="109728" y="685038"/>
                  </a:lnTo>
                  <a:lnTo>
                    <a:pt x="131864" y="652754"/>
                  </a:lnTo>
                  <a:lnTo>
                    <a:pt x="146304" y="616458"/>
                  </a:lnTo>
                  <a:lnTo>
                    <a:pt x="153162" y="575310"/>
                  </a:lnTo>
                  <a:lnTo>
                    <a:pt x="153162" y="0"/>
                  </a:lnTo>
                  <a:close/>
                </a:path>
                <a:path w="5996940" h="979169">
                  <a:moveTo>
                    <a:pt x="1559293" y="0"/>
                  </a:moveTo>
                  <a:lnTo>
                    <a:pt x="1547660" y="0"/>
                  </a:lnTo>
                  <a:lnTo>
                    <a:pt x="941031" y="979170"/>
                  </a:lnTo>
                  <a:lnTo>
                    <a:pt x="952639" y="979170"/>
                  </a:lnTo>
                  <a:lnTo>
                    <a:pt x="1559293" y="0"/>
                  </a:lnTo>
                  <a:close/>
                </a:path>
                <a:path w="5996940" h="979169">
                  <a:moveTo>
                    <a:pt x="5913882" y="0"/>
                  </a:moveTo>
                  <a:lnTo>
                    <a:pt x="5903468" y="0"/>
                  </a:lnTo>
                  <a:lnTo>
                    <a:pt x="5900928" y="6096"/>
                  </a:lnTo>
                  <a:lnTo>
                    <a:pt x="5901690" y="5334"/>
                  </a:lnTo>
                  <a:lnTo>
                    <a:pt x="5897118" y="13716"/>
                  </a:lnTo>
                  <a:lnTo>
                    <a:pt x="5897880" y="13716"/>
                  </a:lnTo>
                  <a:lnTo>
                    <a:pt x="5892546" y="21336"/>
                  </a:lnTo>
                  <a:lnTo>
                    <a:pt x="5893308" y="20574"/>
                  </a:lnTo>
                  <a:lnTo>
                    <a:pt x="5887212" y="28194"/>
                  </a:lnTo>
                  <a:lnTo>
                    <a:pt x="5887974" y="28194"/>
                  </a:lnTo>
                  <a:lnTo>
                    <a:pt x="5881878" y="35052"/>
                  </a:lnTo>
                  <a:lnTo>
                    <a:pt x="5881878" y="34290"/>
                  </a:lnTo>
                  <a:lnTo>
                    <a:pt x="5875020" y="40386"/>
                  </a:lnTo>
                  <a:lnTo>
                    <a:pt x="5875782" y="40386"/>
                  </a:lnTo>
                  <a:lnTo>
                    <a:pt x="5868162" y="45720"/>
                  </a:lnTo>
                  <a:lnTo>
                    <a:pt x="5860542" y="50292"/>
                  </a:lnTo>
                  <a:lnTo>
                    <a:pt x="5861304" y="50292"/>
                  </a:lnTo>
                  <a:lnTo>
                    <a:pt x="5852922" y="54102"/>
                  </a:lnTo>
                  <a:lnTo>
                    <a:pt x="5844540" y="57150"/>
                  </a:lnTo>
                  <a:lnTo>
                    <a:pt x="5835396" y="59436"/>
                  </a:lnTo>
                  <a:lnTo>
                    <a:pt x="5836158" y="59436"/>
                  </a:lnTo>
                  <a:lnTo>
                    <a:pt x="5826252" y="60960"/>
                  </a:lnTo>
                  <a:lnTo>
                    <a:pt x="4526280" y="60960"/>
                  </a:lnTo>
                  <a:lnTo>
                    <a:pt x="2585288" y="674293"/>
                  </a:lnTo>
                  <a:lnTo>
                    <a:pt x="3932682" y="71196"/>
                  </a:lnTo>
                  <a:lnTo>
                    <a:pt x="3955542" y="60960"/>
                  </a:lnTo>
                  <a:lnTo>
                    <a:pt x="3624072" y="60960"/>
                  </a:lnTo>
                  <a:lnTo>
                    <a:pt x="3623310" y="60845"/>
                  </a:lnTo>
                  <a:lnTo>
                    <a:pt x="3614166" y="59436"/>
                  </a:lnTo>
                  <a:lnTo>
                    <a:pt x="3614928" y="59436"/>
                  </a:lnTo>
                  <a:lnTo>
                    <a:pt x="3605784" y="57150"/>
                  </a:lnTo>
                  <a:lnTo>
                    <a:pt x="3597402" y="54102"/>
                  </a:lnTo>
                  <a:lnTo>
                    <a:pt x="3589020" y="50292"/>
                  </a:lnTo>
                  <a:lnTo>
                    <a:pt x="3589782" y="50292"/>
                  </a:lnTo>
                  <a:lnTo>
                    <a:pt x="3581400" y="45720"/>
                  </a:lnTo>
                  <a:lnTo>
                    <a:pt x="3582162" y="45720"/>
                  </a:lnTo>
                  <a:lnTo>
                    <a:pt x="3574542" y="40386"/>
                  </a:lnTo>
                  <a:lnTo>
                    <a:pt x="3575304" y="40386"/>
                  </a:lnTo>
                  <a:lnTo>
                    <a:pt x="3568446" y="34290"/>
                  </a:lnTo>
                  <a:lnTo>
                    <a:pt x="3568446" y="35052"/>
                  </a:lnTo>
                  <a:lnTo>
                    <a:pt x="3562350" y="28194"/>
                  </a:lnTo>
                  <a:lnTo>
                    <a:pt x="3557016" y="20574"/>
                  </a:lnTo>
                  <a:lnTo>
                    <a:pt x="3557016" y="21336"/>
                  </a:lnTo>
                  <a:lnTo>
                    <a:pt x="3552444" y="13716"/>
                  </a:lnTo>
                  <a:lnTo>
                    <a:pt x="3548634" y="5334"/>
                  </a:lnTo>
                  <a:lnTo>
                    <a:pt x="3548634" y="6096"/>
                  </a:lnTo>
                  <a:lnTo>
                    <a:pt x="3546602" y="0"/>
                  </a:lnTo>
                  <a:lnTo>
                    <a:pt x="3537635" y="0"/>
                  </a:lnTo>
                  <a:lnTo>
                    <a:pt x="3538347" y="2959"/>
                  </a:lnTo>
                  <a:lnTo>
                    <a:pt x="3549954" y="27495"/>
                  </a:lnTo>
                  <a:lnTo>
                    <a:pt x="3565512" y="45834"/>
                  </a:lnTo>
                  <a:lnTo>
                    <a:pt x="3574542" y="51841"/>
                  </a:lnTo>
                  <a:lnTo>
                    <a:pt x="3581400" y="56400"/>
                  </a:lnTo>
                  <a:lnTo>
                    <a:pt x="3584994" y="58801"/>
                  </a:lnTo>
                  <a:lnTo>
                    <a:pt x="3589020" y="60248"/>
                  </a:lnTo>
                  <a:lnTo>
                    <a:pt x="3608362" y="67221"/>
                  </a:lnTo>
                  <a:lnTo>
                    <a:pt x="3614166" y="68224"/>
                  </a:lnTo>
                  <a:lnTo>
                    <a:pt x="3635616" y="71945"/>
                  </a:lnTo>
                  <a:lnTo>
                    <a:pt x="3666706" y="73787"/>
                  </a:lnTo>
                  <a:lnTo>
                    <a:pt x="3701618" y="73583"/>
                  </a:lnTo>
                  <a:lnTo>
                    <a:pt x="3740340" y="72161"/>
                  </a:lnTo>
                  <a:lnTo>
                    <a:pt x="3782822" y="70345"/>
                  </a:lnTo>
                  <a:lnTo>
                    <a:pt x="3829062" y="68973"/>
                  </a:lnTo>
                  <a:lnTo>
                    <a:pt x="3879011" y="68872"/>
                  </a:lnTo>
                  <a:lnTo>
                    <a:pt x="3912412" y="70116"/>
                  </a:lnTo>
                  <a:lnTo>
                    <a:pt x="2524696" y="691222"/>
                  </a:lnTo>
                  <a:lnTo>
                    <a:pt x="2096312" y="0"/>
                  </a:lnTo>
                  <a:lnTo>
                    <a:pt x="2085340" y="0"/>
                  </a:lnTo>
                  <a:lnTo>
                    <a:pt x="2515997" y="695121"/>
                  </a:lnTo>
                  <a:lnTo>
                    <a:pt x="2507831" y="698766"/>
                  </a:lnTo>
                  <a:lnTo>
                    <a:pt x="2505456" y="699516"/>
                  </a:lnTo>
                  <a:lnTo>
                    <a:pt x="2505545" y="699795"/>
                  </a:lnTo>
                  <a:lnTo>
                    <a:pt x="2470404" y="715518"/>
                  </a:lnTo>
                  <a:lnTo>
                    <a:pt x="2471928" y="720090"/>
                  </a:lnTo>
                  <a:lnTo>
                    <a:pt x="2508466" y="708558"/>
                  </a:lnTo>
                  <a:lnTo>
                    <a:pt x="2509380" y="708279"/>
                  </a:lnTo>
                  <a:lnTo>
                    <a:pt x="2521737" y="704380"/>
                  </a:lnTo>
                  <a:lnTo>
                    <a:pt x="2691993" y="979170"/>
                  </a:lnTo>
                  <a:lnTo>
                    <a:pt x="2703157" y="979170"/>
                  </a:lnTo>
                  <a:lnTo>
                    <a:pt x="2531033" y="701446"/>
                  </a:lnTo>
                  <a:lnTo>
                    <a:pt x="4527042" y="71348"/>
                  </a:lnTo>
                  <a:lnTo>
                    <a:pt x="4528566" y="70866"/>
                  </a:lnTo>
                  <a:lnTo>
                    <a:pt x="5817108" y="70866"/>
                  </a:lnTo>
                  <a:lnTo>
                    <a:pt x="5827014" y="70167"/>
                  </a:lnTo>
                  <a:lnTo>
                    <a:pt x="5865114" y="58674"/>
                  </a:lnTo>
                  <a:lnTo>
                    <a:pt x="5887974" y="41757"/>
                  </a:lnTo>
                  <a:lnTo>
                    <a:pt x="5893308" y="35814"/>
                  </a:lnTo>
                  <a:lnTo>
                    <a:pt x="5897880" y="30708"/>
                  </a:lnTo>
                  <a:lnTo>
                    <a:pt x="5898324" y="30213"/>
                  </a:lnTo>
                  <a:lnTo>
                    <a:pt x="5901690" y="24803"/>
                  </a:lnTo>
                  <a:lnTo>
                    <a:pt x="5907163" y="15989"/>
                  </a:lnTo>
                  <a:lnTo>
                    <a:pt x="5913882" y="0"/>
                  </a:lnTo>
                  <a:close/>
                </a:path>
                <a:path w="5996940" h="979169">
                  <a:moveTo>
                    <a:pt x="5996317" y="979170"/>
                  </a:moveTo>
                  <a:lnTo>
                    <a:pt x="5996000" y="950099"/>
                  </a:lnTo>
                  <a:lnTo>
                    <a:pt x="5994247" y="898182"/>
                  </a:lnTo>
                  <a:lnTo>
                    <a:pt x="5989675" y="794219"/>
                  </a:lnTo>
                  <a:lnTo>
                    <a:pt x="5988113" y="742289"/>
                  </a:lnTo>
                  <a:lnTo>
                    <a:pt x="5987885" y="690499"/>
                  </a:lnTo>
                  <a:lnTo>
                    <a:pt x="5989599" y="638886"/>
                  </a:lnTo>
                  <a:lnTo>
                    <a:pt x="5993892" y="587502"/>
                  </a:lnTo>
                  <a:lnTo>
                    <a:pt x="5989358" y="565594"/>
                  </a:lnTo>
                  <a:lnTo>
                    <a:pt x="5972302" y="529399"/>
                  </a:lnTo>
                  <a:lnTo>
                    <a:pt x="5939167" y="496963"/>
                  </a:lnTo>
                  <a:lnTo>
                    <a:pt x="5899493" y="479386"/>
                  </a:lnTo>
                  <a:lnTo>
                    <a:pt x="5875782" y="475488"/>
                  </a:lnTo>
                  <a:lnTo>
                    <a:pt x="3726180" y="475488"/>
                  </a:lnTo>
                  <a:lnTo>
                    <a:pt x="3667849" y="493915"/>
                  </a:lnTo>
                  <a:lnTo>
                    <a:pt x="3636314" y="521627"/>
                  </a:lnTo>
                  <a:lnTo>
                    <a:pt x="3615613" y="558292"/>
                  </a:lnTo>
                  <a:lnTo>
                    <a:pt x="3608070" y="600456"/>
                  </a:lnTo>
                  <a:lnTo>
                    <a:pt x="3608070" y="979170"/>
                  </a:lnTo>
                  <a:lnTo>
                    <a:pt x="3617976" y="979170"/>
                  </a:lnTo>
                  <a:lnTo>
                    <a:pt x="3617976" y="594360"/>
                  </a:lnTo>
                  <a:lnTo>
                    <a:pt x="3618738" y="588264"/>
                  </a:lnTo>
                  <a:lnTo>
                    <a:pt x="3617976" y="589026"/>
                  </a:lnTo>
                  <a:lnTo>
                    <a:pt x="3618738" y="582930"/>
                  </a:lnTo>
                  <a:lnTo>
                    <a:pt x="3620262" y="576834"/>
                  </a:lnTo>
                  <a:lnTo>
                    <a:pt x="3620262" y="577596"/>
                  </a:lnTo>
                  <a:lnTo>
                    <a:pt x="3622548" y="569036"/>
                  </a:lnTo>
                  <a:lnTo>
                    <a:pt x="3623310" y="566166"/>
                  </a:lnTo>
                  <a:lnTo>
                    <a:pt x="3622548" y="566166"/>
                  </a:lnTo>
                  <a:lnTo>
                    <a:pt x="3626358" y="557276"/>
                  </a:lnTo>
                  <a:lnTo>
                    <a:pt x="3627120" y="555498"/>
                  </a:lnTo>
                  <a:lnTo>
                    <a:pt x="3626358" y="555498"/>
                  </a:lnTo>
                  <a:lnTo>
                    <a:pt x="3631692" y="544830"/>
                  </a:lnTo>
                  <a:lnTo>
                    <a:pt x="3631692" y="545592"/>
                  </a:lnTo>
                  <a:lnTo>
                    <a:pt x="3637026" y="536930"/>
                  </a:lnTo>
                  <a:lnTo>
                    <a:pt x="3637788" y="535686"/>
                  </a:lnTo>
                  <a:lnTo>
                    <a:pt x="3637026" y="536448"/>
                  </a:lnTo>
                  <a:lnTo>
                    <a:pt x="3643884" y="526542"/>
                  </a:lnTo>
                  <a:lnTo>
                    <a:pt x="3643884" y="527304"/>
                  </a:lnTo>
                  <a:lnTo>
                    <a:pt x="3651504" y="518922"/>
                  </a:lnTo>
                  <a:lnTo>
                    <a:pt x="3659124" y="512000"/>
                  </a:lnTo>
                  <a:lnTo>
                    <a:pt x="3659886" y="511302"/>
                  </a:lnTo>
                  <a:lnTo>
                    <a:pt x="3659124" y="511302"/>
                  </a:lnTo>
                  <a:lnTo>
                    <a:pt x="3669030" y="504444"/>
                  </a:lnTo>
                  <a:lnTo>
                    <a:pt x="3668268" y="505206"/>
                  </a:lnTo>
                  <a:lnTo>
                    <a:pt x="3669030" y="504748"/>
                  </a:lnTo>
                  <a:lnTo>
                    <a:pt x="3677412" y="499579"/>
                  </a:lnTo>
                  <a:lnTo>
                    <a:pt x="3678174" y="499110"/>
                  </a:lnTo>
                  <a:lnTo>
                    <a:pt x="3677412" y="499110"/>
                  </a:lnTo>
                  <a:lnTo>
                    <a:pt x="3688080" y="493776"/>
                  </a:lnTo>
                  <a:lnTo>
                    <a:pt x="3688080" y="494538"/>
                  </a:lnTo>
                  <a:lnTo>
                    <a:pt x="3698748" y="489966"/>
                  </a:lnTo>
                  <a:lnTo>
                    <a:pt x="3698748" y="490728"/>
                  </a:lnTo>
                  <a:lnTo>
                    <a:pt x="3709416" y="487883"/>
                  </a:lnTo>
                  <a:lnTo>
                    <a:pt x="3710178" y="487680"/>
                  </a:lnTo>
                  <a:lnTo>
                    <a:pt x="3709416" y="487680"/>
                  </a:lnTo>
                  <a:lnTo>
                    <a:pt x="3715512" y="486156"/>
                  </a:lnTo>
                  <a:lnTo>
                    <a:pt x="3721608" y="485394"/>
                  </a:lnTo>
                  <a:lnTo>
                    <a:pt x="3720846" y="486156"/>
                  </a:lnTo>
                  <a:lnTo>
                    <a:pt x="3721608" y="486156"/>
                  </a:lnTo>
                  <a:lnTo>
                    <a:pt x="3821315" y="485851"/>
                  </a:lnTo>
                  <a:lnTo>
                    <a:pt x="3921810" y="485597"/>
                  </a:lnTo>
                  <a:lnTo>
                    <a:pt x="4022318" y="485419"/>
                  </a:lnTo>
                  <a:lnTo>
                    <a:pt x="4122826" y="485292"/>
                  </a:lnTo>
                  <a:lnTo>
                    <a:pt x="4625454" y="485343"/>
                  </a:lnTo>
                  <a:lnTo>
                    <a:pt x="5379415" y="486194"/>
                  </a:lnTo>
                  <a:lnTo>
                    <a:pt x="5881116" y="486168"/>
                  </a:lnTo>
                  <a:lnTo>
                    <a:pt x="5881878" y="486156"/>
                  </a:lnTo>
                  <a:lnTo>
                    <a:pt x="5881116" y="485394"/>
                  </a:lnTo>
                  <a:lnTo>
                    <a:pt x="5887212" y="486156"/>
                  </a:lnTo>
                  <a:lnTo>
                    <a:pt x="5893308" y="487680"/>
                  </a:lnTo>
                  <a:lnTo>
                    <a:pt x="5892546" y="487680"/>
                  </a:lnTo>
                  <a:lnTo>
                    <a:pt x="5893308" y="487883"/>
                  </a:lnTo>
                  <a:lnTo>
                    <a:pt x="5903976" y="490728"/>
                  </a:lnTo>
                  <a:lnTo>
                    <a:pt x="5903976" y="489966"/>
                  </a:lnTo>
                  <a:lnTo>
                    <a:pt x="5913882" y="494220"/>
                  </a:lnTo>
                  <a:lnTo>
                    <a:pt x="5914644" y="494538"/>
                  </a:lnTo>
                  <a:lnTo>
                    <a:pt x="5913882" y="493776"/>
                  </a:lnTo>
                  <a:lnTo>
                    <a:pt x="5924550" y="499110"/>
                  </a:lnTo>
                  <a:lnTo>
                    <a:pt x="5933694" y="504748"/>
                  </a:lnTo>
                  <a:lnTo>
                    <a:pt x="5934456" y="505206"/>
                  </a:lnTo>
                  <a:lnTo>
                    <a:pt x="5933694" y="504444"/>
                  </a:lnTo>
                  <a:lnTo>
                    <a:pt x="5942838" y="511302"/>
                  </a:lnTo>
                  <a:lnTo>
                    <a:pt x="5951220" y="518922"/>
                  </a:lnTo>
                  <a:lnTo>
                    <a:pt x="5958840" y="527304"/>
                  </a:lnTo>
                  <a:lnTo>
                    <a:pt x="5958078" y="526542"/>
                  </a:lnTo>
                  <a:lnTo>
                    <a:pt x="5958840" y="527646"/>
                  </a:lnTo>
                  <a:lnTo>
                    <a:pt x="5964936" y="536448"/>
                  </a:lnTo>
                  <a:lnTo>
                    <a:pt x="5964936" y="535686"/>
                  </a:lnTo>
                  <a:lnTo>
                    <a:pt x="5971032" y="545592"/>
                  </a:lnTo>
                  <a:lnTo>
                    <a:pt x="5971032" y="544830"/>
                  </a:lnTo>
                  <a:lnTo>
                    <a:pt x="5975604" y="555498"/>
                  </a:lnTo>
                  <a:lnTo>
                    <a:pt x="5979414" y="566166"/>
                  </a:lnTo>
                  <a:lnTo>
                    <a:pt x="5982462" y="577596"/>
                  </a:lnTo>
                  <a:lnTo>
                    <a:pt x="5982462" y="576834"/>
                  </a:lnTo>
                  <a:lnTo>
                    <a:pt x="5983986" y="589026"/>
                  </a:lnTo>
                  <a:lnTo>
                    <a:pt x="5983986" y="588264"/>
                  </a:lnTo>
                  <a:lnTo>
                    <a:pt x="5985141" y="638390"/>
                  </a:lnTo>
                  <a:lnTo>
                    <a:pt x="5985522" y="799541"/>
                  </a:lnTo>
                  <a:lnTo>
                    <a:pt x="5984240" y="979170"/>
                  </a:lnTo>
                  <a:lnTo>
                    <a:pt x="5985967" y="979170"/>
                  </a:lnTo>
                  <a:lnTo>
                    <a:pt x="5987885" y="979170"/>
                  </a:lnTo>
                  <a:lnTo>
                    <a:pt x="5996317" y="979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27678" y="2937510"/>
              <a:ext cx="2964842" cy="979169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3122564" y="2937510"/>
              <a:ext cx="2975610" cy="979169"/>
            </a:xfrm>
            <a:custGeom>
              <a:avLst/>
              <a:gdLst/>
              <a:ahLst/>
              <a:cxnLst/>
              <a:rect l="l" t="t" r="r" b="b"/>
              <a:pathLst>
                <a:path w="2975610" h="979170">
                  <a:moveTo>
                    <a:pt x="618234" y="0"/>
                  </a:moveTo>
                  <a:lnTo>
                    <a:pt x="606627" y="0"/>
                  </a:lnTo>
                  <a:lnTo>
                    <a:pt x="0" y="979170"/>
                  </a:lnTo>
                  <a:lnTo>
                    <a:pt x="11574" y="979170"/>
                  </a:lnTo>
                  <a:lnTo>
                    <a:pt x="618234" y="0"/>
                  </a:lnTo>
                  <a:close/>
                </a:path>
                <a:path w="2975610" h="979170">
                  <a:moveTo>
                    <a:pt x="2975590" y="979170"/>
                  </a:moveTo>
                  <a:lnTo>
                    <a:pt x="2368751" y="0"/>
                  </a:lnTo>
                  <a:lnTo>
                    <a:pt x="2357598" y="0"/>
                  </a:lnTo>
                  <a:lnTo>
                    <a:pt x="2964258" y="979170"/>
                  </a:lnTo>
                  <a:lnTo>
                    <a:pt x="2975590" y="979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759711" y="2088133"/>
            <a:ext cx="965200" cy="665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latin typeface="Arial"/>
                <a:cs typeface="Arial"/>
              </a:rPr>
              <a:t>Knowledge- based systems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756152" y="2309113"/>
            <a:ext cx="1786889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25450">
              <a:lnSpc>
                <a:spcPct val="100000"/>
              </a:lnSpc>
              <a:spcBef>
                <a:spcPts val="100"/>
              </a:spcBef>
            </a:pPr>
            <a:r>
              <a:rPr dirty="0" sz="2800" spc="-10">
                <a:latin typeface="Arial"/>
                <a:cs typeface="Arial"/>
              </a:rPr>
              <a:t>Meta- Knowledge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756152" y="3314953"/>
            <a:ext cx="1786889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>
                <a:latin typeface="Arial"/>
                <a:cs typeface="Arial"/>
              </a:rPr>
              <a:t>Knowledge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3200400" y="3348227"/>
            <a:ext cx="5568315" cy="568960"/>
          </a:xfrm>
          <a:custGeom>
            <a:avLst/>
            <a:gdLst/>
            <a:ahLst/>
            <a:cxnLst/>
            <a:rect l="l" t="t" r="r" b="b"/>
            <a:pathLst>
              <a:path w="5568315" h="568960">
                <a:moveTo>
                  <a:pt x="2543556" y="0"/>
                </a:moveTo>
                <a:lnTo>
                  <a:pt x="304800" y="0"/>
                </a:lnTo>
                <a:lnTo>
                  <a:pt x="304800" y="9906"/>
                </a:lnTo>
                <a:lnTo>
                  <a:pt x="2543556" y="9906"/>
                </a:lnTo>
                <a:lnTo>
                  <a:pt x="2543556" y="0"/>
                </a:lnTo>
                <a:close/>
              </a:path>
              <a:path w="5568315" h="568960">
                <a:moveTo>
                  <a:pt x="2895600" y="533400"/>
                </a:moveTo>
                <a:lnTo>
                  <a:pt x="0" y="533400"/>
                </a:lnTo>
                <a:lnTo>
                  <a:pt x="0" y="543306"/>
                </a:lnTo>
                <a:lnTo>
                  <a:pt x="2895600" y="543306"/>
                </a:lnTo>
                <a:lnTo>
                  <a:pt x="2895600" y="533400"/>
                </a:lnTo>
                <a:close/>
              </a:path>
              <a:path w="5568315" h="568960">
                <a:moveTo>
                  <a:pt x="5567934" y="429768"/>
                </a:moveTo>
                <a:lnTo>
                  <a:pt x="5567172" y="423672"/>
                </a:lnTo>
                <a:lnTo>
                  <a:pt x="5567172" y="416814"/>
                </a:lnTo>
                <a:lnTo>
                  <a:pt x="5566410" y="410718"/>
                </a:lnTo>
                <a:lnTo>
                  <a:pt x="5549760" y="365061"/>
                </a:lnTo>
                <a:lnTo>
                  <a:pt x="5516550" y="329272"/>
                </a:lnTo>
                <a:lnTo>
                  <a:pt x="5468112" y="307848"/>
                </a:lnTo>
                <a:lnTo>
                  <a:pt x="5449062" y="304800"/>
                </a:lnTo>
                <a:lnTo>
                  <a:pt x="3543300" y="304800"/>
                </a:lnTo>
                <a:lnTo>
                  <a:pt x="3495344" y="317182"/>
                </a:lnTo>
                <a:lnTo>
                  <a:pt x="3450894" y="353174"/>
                </a:lnTo>
                <a:lnTo>
                  <a:pt x="3427628" y="402615"/>
                </a:lnTo>
                <a:lnTo>
                  <a:pt x="3424428" y="429768"/>
                </a:lnTo>
                <a:lnTo>
                  <a:pt x="3424428" y="568452"/>
                </a:lnTo>
                <a:lnTo>
                  <a:pt x="3434334" y="568452"/>
                </a:lnTo>
                <a:lnTo>
                  <a:pt x="3434334" y="424434"/>
                </a:lnTo>
                <a:lnTo>
                  <a:pt x="3435096" y="418338"/>
                </a:lnTo>
                <a:lnTo>
                  <a:pt x="3434334" y="418338"/>
                </a:lnTo>
                <a:lnTo>
                  <a:pt x="3435096" y="412242"/>
                </a:lnTo>
                <a:lnTo>
                  <a:pt x="3436620" y="406146"/>
                </a:lnTo>
                <a:lnTo>
                  <a:pt x="3436620" y="406908"/>
                </a:lnTo>
                <a:lnTo>
                  <a:pt x="3438906" y="398348"/>
                </a:lnTo>
                <a:lnTo>
                  <a:pt x="3439668" y="395478"/>
                </a:lnTo>
                <a:lnTo>
                  <a:pt x="3438906" y="395478"/>
                </a:lnTo>
                <a:lnTo>
                  <a:pt x="3442716" y="386588"/>
                </a:lnTo>
                <a:lnTo>
                  <a:pt x="3443478" y="384810"/>
                </a:lnTo>
                <a:lnTo>
                  <a:pt x="3442716" y="385572"/>
                </a:lnTo>
                <a:lnTo>
                  <a:pt x="3448050" y="374904"/>
                </a:lnTo>
                <a:lnTo>
                  <a:pt x="3453384" y="366242"/>
                </a:lnTo>
                <a:lnTo>
                  <a:pt x="3454146" y="364998"/>
                </a:lnTo>
                <a:lnTo>
                  <a:pt x="3453384" y="365760"/>
                </a:lnTo>
                <a:lnTo>
                  <a:pt x="3460242" y="356616"/>
                </a:lnTo>
                <a:lnTo>
                  <a:pt x="3467862" y="348234"/>
                </a:lnTo>
                <a:lnTo>
                  <a:pt x="3476244" y="340614"/>
                </a:lnTo>
                <a:lnTo>
                  <a:pt x="3485388" y="333756"/>
                </a:lnTo>
                <a:lnTo>
                  <a:pt x="3484626" y="334518"/>
                </a:lnTo>
                <a:lnTo>
                  <a:pt x="3485388" y="334060"/>
                </a:lnTo>
                <a:lnTo>
                  <a:pt x="3494532" y="328422"/>
                </a:lnTo>
                <a:lnTo>
                  <a:pt x="3504438" y="323088"/>
                </a:lnTo>
                <a:lnTo>
                  <a:pt x="3504438" y="323850"/>
                </a:lnTo>
                <a:lnTo>
                  <a:pt x="3515106" y="319278"/>
                </a:lnTo>
                <a:lnTo>
                  <a:pt x="3515106" y="320040"/>
                </a:lnTo>
                <a:lnTo>
                  <a:pt x="3525774" y="317195"/>
                </a:lnTo>
                <a:lnTo>
                  <a:pt x="3526536" y="316992"/>
                </a:lnTo>
                <a:lnTo>
                  <a:pt x="3525774" y="316992"/>
                </a:lnTo>
                <a:lnTo>
                  <a:pt x="3531870" y="315468"/>
                </a:lnTo>
                <a:lnTo>
                  <a:pt x="3537966" y="314706"/>
                </a:lnTo>
                <a:lnTo>
                  <a:pt x="3537966" y="315468"/>
                </a:lnTo>
                <a:lnTo>
                  <a:pt x="3543300" y="314807"/>
                </a:lnTo>
                <a:lnTo>
                  <a:pt x="3544049" y="314718"/>
                </a:lnTo>
                <a:lnTo>
                  <a:pt x="5449062" y="314807"/>
                </a:lnTo>
                <a:lnTo>
                  <a:pt x="5454396" y="315468"/>
                </a:lnTo>
                <a:lnTo>
                  <a:pt x="5454396" y="314706"/>
                </a:lnTo>
                <a:lnTo>
                  <a:pt x="5460492" y="315468"/>
                </a:lnTo>
                <a:lnTo>
                  <a:pt x="5465826" y="316992"/>
                </a:lnTo>
                <a:lnTo>
                  <a:pt x="5477256" y="320040"/>
                </a:lnTo>
                <a:lnTo>
                  <a:pt x="5477256" y="319278"/>
                </a:lnTo>
                <a:lnTo>
                  <a:pt x="5487162" y="323532"/>
                </a:lnTo>
                <a:lnTo>
                  <a:pt x="5487924" y="323850"/>
                </a:lnTo>
                <a:lnTo>
                  <a:pt x="5487162" y="323088"/>
                </a:lnTo>
                <a:lnTo>
                  <a:pt x="5497830" y="328422"/>
                </a:lnTo>
                <a:lnTo>
                  <a:pt x="5506974" y="334060"/>
                </a:lnTo>
                <a:lnTo>
                  <a:pt x="5507736" y="334518"/>
                </a:lnTo>
                <a:lnTo>
                  <a:pt x="5506974" y="333756"/>
                </a:lnTo>
                <a:lnTo>
                  <a:pt x="5516118" y="340614"/>
                </a:lnTo>
                <a:lnTo>
                  <a:pt x="5524500" y="348234"/>
                </a:lnTo>
                <a:lnTo>
                  <a:pt x="5532120" y="356616"/>
                </a:lnTo>
                <a:lnTo>
                  <a:pt x="5531358" y="356616"/>
                </a:lnTo>
                <a:lnTo>
                  <a:pt x="5532120" y="357530"/>
                </a:lnTo>
                <a:lnTo>
                  <a:pt x="5538978" y="365760"/>
                </a:lnTo>
                <a:lnTo>
                  <a:pt x="5538216" y="364998"/>
                </a:lnTo>
                <a:lnTo>
                  <a:pt x="5538978" y="366242"/>
                </a:lnTo>
                <a:lnTo>
                  <a:pt x="5544312" y="374904"/>
                </a:lnTo>
                <a:lnTo>
                  <a:pt x="5548884" y="384810"/>
                </a:lnTo>
                <a:lnTo>
                  <a:pt x="5552694" y="395478"/>
                </a:lnTo>
                <a:lnTo>
                  <a:pt x="5555742" y="406908"/>
                </a:lnTo>
                <a:lnTo>
                  <a:pt x="5555742" y="406146"/>
                </a:lnTo>
                <a:lnTo>
                  <a:pt x="5557266" y="418338"/>
                </a:lnTo>
                <a:lnTo>
                  <a:pt x="5557266" y="417576"/>
                </a:lnTo>
                <a:lnTo>
                  <a:pt x="5560060" y="466648"/>
                </a:lnTo>
                <a:lnTo>
                  <a:pt x="5561381" y="516166"/>
                </a:lnTo>
                <a:lnTo>
                  <a:pt x="5561533" y="566445"/>
                </a:lnTo>
                <a:lnTo>
                  <a:pt x="5561508" y="568452"/>
                </a:lnTo>
                <a:lnTo>
                  <a:pt x="5567934" y="568452"/>
                </a:lnTo>
                <a:lnTo>
                  <a:pt x="5567934" y="429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6743192" y="3721100"/>
            <a:ext cx="175069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latin typeface="Arial"/>
                <a:cs typeface="Arial"/>
              </a:rPr>
              <a:t>Lower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volume.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Higher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5862065" y="2937510"/>
            <a:ext cx="2922905" cy="679450"/>
          </a:xfrm>
          <a:custGeom>
            <a:avLst/>
            <a:gdLst/>
            <a:ahLst/>
            <a:cxnLst/>
            <a:rect l="l" t="t" r="r" b="b"/>
            <a:pathLst>
              <a:path w="2922904" h="679450">
                <a:moveTo>
                  <a:pt x="2807969" y="224790"/>
                </a:moveTo>
                <a:lnTo>
                  <a:pt x="2807969" y="214884"/>
                </a:lnTo>
                <a:lnTo>
                  <a:pt x="2801874" y="215646"/>
                </a:lnTo>
                <a:lnTo>
                  <a:pt x="1528572" y="215646"/>
                </a:lnTo>
                <a:lnTo>
                  <a:pt x="90446" y="641730"/>
                </a:lnTo>
                <a:lnTo>
                  <a:pt x="38100" y="667512"/>
                </a:lnTo>
                <a:lnTo>
                  <a:pt x="34513" y="658904"/>
                </a:lnTo>
                <a:lnTo>
                  <a:pt x="0" y="675894"/>
                </a:lnTo>
                <a:lnTo>
                  <a:pt x="762" y="678942"/>
                </a:lnTo>
                <a:lnTo>
                  <a:pt x="1529334" y="225242"/>
                </a:lnTo>
                <a:lnTo>
                  <a:pt x="1529334" y="224790"/>
                </a:lnTo>
                <a:lnTo>
                  <a:pt x="2807969" y="224790"/>
                </a:lnTo>
                <a:close/>
              </a:path>
              <a:path w="2922904" h="679450">
                <a:moveTo>
                  <a:pt x="37591" y="657389"/>
                </a:moveTo>
                <a:lnTo>
                  <a:pt x="34289" y="658368"/>
                </a:lnTo>
                <a:lnTo>
                  <a:pt x="34513" y="658904"/>
                </a:lnTo>
                <a:lnTo>
                  <a:pt x="37591" y="657389"/>
                </a:lnTo>
                <a:close/>
              </a:path>
              <a:path w="2922904" h="679450">
                <a:moveTo>
                  <a:pt x="90446" y="641730"/>
                </a:moveTo>
                <a:lnTo>
                  <a:pt x="37591" y="657389"/>
                </a:lnTo>
                <a:lnTo>
                  <a:pt x="34513" y="658904"/>
                </a:lnTo>
                <a:lnTo>
                  <a:pt x="38100" y="667512"/>
                </a:lnTo>
                <a:lnTo>
                  <a:pt x="90446" y="641730"/>
                </a:lnTo>
                <a:close/>
              </a:path>
              <a:path w="2922904" h="679450">
                <a:moveTo>
                  <a:pt x="934974" y="225779"/>
                </a:moveTo>
                <a:lnTo>
                  <a:pt x="934974" y="224790"/>
                </a:lnTo>
                <a:lnTo>
                  <a:pt x="916421" y="224790"/>
                </a:lnTo>
                <a:lnTo>
                  <a:pt x="37591" y="657389"/>
                </a:lnTo>
                <a:lnTo>
                  <a:pt x="90446" y="641730"/>
                </a:lnTo>
                <a:lnTo>
                  <a:pt x="934974" y="225779"/>
                </a:lnTo>
                <a:close/>
              </a:path>
              <a:path w="2922904" h="679450">
                <a:moveTo>
                  <a:pt x="549402" y="134874"/>
                </a:moveTo>
                <a:lnTo>
                  <a:pt x="546354" y="123444"/>
                </a:lnTo>
                <a:lnTo>
                  <a:pt x="546354" y="124206"/>
                </a:lnTo>
                <a:lnTo>
                  <a:pt x="544830" y="118110"/>
                </a:lnTo>
                <a:lnTo>
                  <a:pt x="544067" y="112014"/>
                </a:lnTo>
                <a:lnTo>
                  <a:pt x="544067" y="0"/>
                </a:lnTo>
                <a:lnTo>
                  <a:pt x="534162" y="0"/>
                </a:lnTo>
                <a:lnTo>
                  <a:pt x="534162" y="106680"/>
                </a:lnTo>
                <a:lnTo>
                  <a:pt x="534924" y="113538"/>
                </a:lnTo>
                <a:lnTo>
                  <a:pt x="535686" y="119634"/>
                </a:lnTo>
                <a:lnTo>
                  <a:pt x="540258" y="137922"/>
                </a:lnTo>
                <a:lnTo>
                  <a:pt x="545318" y="152174"/>
                </a:lnTo>
                <a:lnTo>
                  <a:pt x="548639" y="158246"/>
                </a:lnTo>
                <a:lnTo>
                  <a:pt x="548639" y="134874"/>
                </a:lnTo>
                <a:lnTo>
                  <a:pt x="549402" y="134874"/>
                </a:lnTo>
                <a:close/>
              </a:path>
              <a:path w="2922904" h="679450">
                <a:moveTo>
                  <a:pt x="544830" y="112776"/>
                </a:moveTo>
                <a:lnTo>
                  <a:pt x="544067" y="106680"/>
                </a:lnTo>
                <a:lnTo>
                  <a:pt x="544067" y="112014"/>
                </a:lnTo>
                <a:lnTo>
                  <a:pt x="544830" y="112776"/>
                </a:lnTo>
                <a:close/>
              </a:path>
              <a:path w="2922904" h="679450">
                <a:moveTo>
                  <a:pt x="553212" y="145542"/>
                </a:moveTo>
                <a:lnTo>
                  <a:pt x="548639" y="134874"/>
                </a:lnTo>
                <a:lnTo>
                  <a:pt x="548639" y="158246"/>
                </a:lnTo>
                <a:lnTo>
                  <a:pt x="552450" y="165211"/>
                </a:lnTo>
                <a:lnTo>
                  <a:pt x="552450" y="144780"/>
                </a:lnTo>
                <a:lnTo>
                  <a:pt x="553212" y="145542"/>
                </a:lnTo>
                <a:close/>
              </a:path>
              <a:path w="2922904" h="679450">
                <a:moveTo>
                  <a:pt x="563880" y="165354"/>
                </a:moveTo>
                <a:lnTo>
                  <a:pt x="557784" y="155448"/>
                </a:lnTo>
                <a:lnTo>
                  <a:pt x="552450" y="144780"/>
                </a:lnTo>
                <a:lnTo>
                  <a:pt x="552454" y="165220"/>
                </a:lnTo>
                <a:lnTo>
                  <a:pt x="561112" y="177380"/>
                </a:lnTo>
                <a:lnTo>
                  <a:pt x="563117" y="179796"/>
                </a:lnTo>
                <a:lnTo>
                  <a:pt x="563117" y="164592"/>
                </a:lnTo>
                <a:lnTo>
                  <a:pt x="563880" y="165354"/>
                </a:lnTo>
                <a:close/>
              </a:path>
              <a:path w="2922904" h="679450">
                <a:moveTo>
                  <a:pt x="585978" y="201602"/>
                </a:moveTo>
                <a:lnTo>
                  <a:pt x="585978" y="189738"/>
                </a:lnTo>
                <a:lnTo>
                  <a:pt x="577595" y="182118"/>
                </a:lnTo>
                <a:lnTo>
                  <a:pt x="569976" y="173736"/>
                </a:lnTo>
                <a:lnTo>
                  <a:pt x="563117" y="164592"/>
                </a:lnTo>
                <a:lnTo>
                  <a:pt x="563117" y="179796"/>
                </a:lnTo>
                <a:lnTo>
                  <a:pt x="570738" y="188976"/>
                </a:lnTo>
                <a:lnTo>
                  <a:pt x="585436" y="201251"/>
                </a:lnTo>
                <a:lnTo>
                  <a:pt x="585978" y="201602"/>
                </a:lnTo>
                <a:close/>
              </a:path>
              <a:path w="2922904" h="679450">
                <a:moveTo>
                  <a:pt x="595122" y="195834"/>
                </a:moveTo>
                <a:lnTo>
                  <a:pt x="585215" y="188976"/>
                </a:lnTo>
                <a:lnTo>
                  <a:pt x="585978" y="189738"/>
                </a:lnTo>
                <a:lnTo>
                  <a:pt x="585978" y="201602"/>
                </a:lnTo>
                <a:lnTo>
                  <a:pt x="594360" y="207046"/>
                </a:lnTo>
                <a:lnTo>
                  <a:pt x="594360" y="195834"/>
                </a:lnTo>
                <a:lnTo>
                  <a:pt x="595122" y="195834"/>
                </a:lnTo>
                <a:close/>
              </a:path>
              <a:path w="2922904" h="679450">
                <a:moveTo>
                  <a:pt x="604265" y="201930"/>
                </a:moveTo>
                <a:lnTo>
                  <a:pt x="594360" y="195834"/>
                </a:lnTo>
                <a:lnTo>
                  <a:pt x="594360" y="207046"/>
                </a:lnTo>
                <a:lnTo>
                  <a:pt x="599755" y="210550"/>
                </a:lnTo>
                <a:lnTo>
                  <a:pt x="603504" y="212204"/>
                </a:lnTo>
                <a:lnTo>
                  <a:pt x="603504" y="201930"/>
                </a:lnTo>
                <a:lnTo>
                  <a:pt x="604265" y="201930"/>
                </a:lnTo>
                <a:close/>
              </a:path>
              <a:path w="2922904" h="679450">
                <a:moveTo>
                  <a:pt x="636269" y="213360"/>
                </a:moveTo>
                <a:lnTo>
                  <a:pt x="624839" y="210312"/>
                </a:lnTo>
                <a:lnTo>
                  <a:pt x="614172" y="206502"/>
                </a:lnTo>
                <a:lnTo>
                  <a:pt x="603504" y="201930"/>
                </a:lnTo>
                <a:lnTo>
                  <a:pt x="603504" y="212204"/>
                </a:lnTo>
                <a:lnTo>
                  <a:pt x="615377" y="217443"/>
                </a:lnTo>
                <a:lnTo>
                  <a:pt x="633984" y="222504"/>
                </a:lnTo>
                <a:lnTo>
                  <a:pt x="635508" y="222885"/>
                </a:lnTo>
                <a:lnTo>
                  <a:pt x="635508" y="213360"/>
                </a:lnTo>
                <a:lnTo>
                  <a:pt x="636269" y="213360"/>
                </a:lnTo>
                <a:close/>
              </a:path>
              <a:path w="2922904" h="679450">
                <a:moveTo>
                  <a:pt x="955548" y="215646"/>
                </a:moveTo>
                <a:lnTo>
                  <a:pt x="653034" y="215646"/>
                </a:lnTo>
                <a:lnTo>
                  <a:pt x="646938" y="214884"/>
                </a:lnTo>
                <a:lnTo>
                  <a:pt x="635508" y="213360"/>
                </a:lnTo>
                <a:lnTo>
                  <a:pt x="635508" y="222885"/>
                </a:lnTo>
                <a:lnTo>
                  <a:pt x="640080" y="224028"/>
                </a:lnTo>
                <a:lnTo>
                  <a:pt x="646176" y="224790"/>
                </a:lnTo>
                <a:lnTo>
                  <a:pt x="916421" y="224790"/>
                </a:lnTo>
                <a:lnTo>
                  <a:pt x="933450" y="216408"/>
                </a:lnTo>
                <a:lnTo>
                  <a:pt x="934974" y="224790"/>
                </a:lnTo>
                <a:lnTo>
                  <a:pt x="934974" y="225779"/>
                </a:lnTo>
                <a:lnTo>
                  <a:pt x="955548" y="215646"/>
                </a:lnTo>
                <a:close/>
              </a:path>
              <a:path w="2922904" h="679450">
                <a:moveTo>
                  <a:pt x="647700" y="214884"/>
                </a:moveTo>
                <a:lnTo>
                  <a:pt x="646938" y="214788"/>
                </a:lnTo>
                <a:lnTo>
                  <a:pt x="647700" y="214884"/>
                </a:lnTo>
                <a:close/>
              </a:path>
              <a:path w="2922904" h="679450">
                <a:moveTo>
                  <a:pt x="934974" y="224790"/>
                </a:moveTo>
                <a:lnTo>
                  <a:pt x="933450" y="216408"/>
                </a:lnTo>
                <a:lnTo>
                  <a:pt x="916421" y="224790"/>
                </a:lnTo>
                <a:lnTo>
                  <a:pt x="934974" y="224790"/>
                </a:lnTo>
                <a:close/>
              </a:path>
              <a:path w="2922904" h="679450">
                <a:moveTo>
                  <a:pt x="1530858" y="224790"/>
                </a:moveTo>
                <a:lnTo>
                  <a:pt x="1529334" y="224790"/>
                </a:lnTo>
                <a:lnTo>
                  <a:pt x="1529334" y="225242"/>
                </a:lnTo>
                <a:lnTo>
                  <a:pt x="1530858" y="224790"/>
                </a:lnTo>
                <a:close/>
              </a:path>
              <a:path w="2922904" h="679450">
                <a:moveTo>
                  <a:pt x="2819400" y="222885"/>
                </a:moveTo>
                <a:lnTo>
                  <a:pt x="2819400" y="213360"/>
                </a:lnTo>
                <a:lnTo>
                  <a:pt x="2807208" y="214884"/>
                </a:lnTo>
                <a:lnTo>
                  <a:pt x="2807969" y="214884"/>
                </a:lnTo>
                <a:lnTo>
                  <a:pt x="2807969" y="224790"/>
                </a:lnTo>
                <a:lnTo>
                  <a:pt x="2808732" y="224790"/>
                </a:lnTo>
                <a:lnTo>
                  <a:pt x="2814828" y="224028"/>
                </a:lnTo>
                <a:lnTo>
                  <a:pt x="2819400" y="222885"/>
                </a:lnTo>
                <a:close/>
              </a:path>
              <a:path w="2922904" h="679450">
                <a:moveTo>
                  <a:pt x="2840736" y="216915"/>
                </a:moveTo>
                <a:lnTo>
                  <a:pt x="2840736" y="206502"/>
                </a:lnTo>
                <a:lnTo>
                  <a:pt x="2830067" y="210312"/>
                </a:lnTo>
                <a:lnTo>
                  <a:pt x="2818638" y="213360"/>
                </a:lnTo>
                <a:lnTo>
                  <a:pt x="2819400" y="213360"/>
                </a:lnTo>
                <a:lnTo>
                  <a:pt x="2819400" y="222885"/>
                </a:lnTo>
                <a:lnTo>
                  <a:pt x="2833116" y="219456"/>
                </a:lnTo>
                <a:lnTo>
                  <a:pt x="2840736" y="216915"/>
                </a:lnTo>
                <a:close/>
              </a:path>
              <a:path w="2922904" h="679450">
                <a:moveTo>
                  <a:pt x="2860548" y="207029"/>
                </a:moveTo>
                <a:lnTo>
                  <a:pt x="2860548" y="195834"/>
                </a:lnTo>
                <a:lnTo>
                  <a:pt x="2850641" y="201930"/>
                </a:lnTo>
                <a:lnTo>
                  <a:pt x="2839974" y="206502"/>
                </a:lnTo>
                <a:lnTo>
                  <a:pt x="2840736" y="206502"/>
                </a:lnTo>
                <a:lnTo>
                  <a:pt x="2840736" y="216915"/>
                </a:lnTo>
                <a:lnTo>
                  <a:pt x="2844545" y="215646"/>
                </a:lnTo>
                <a:lnTo>
                  <a:pt x="2855214" y="210312"/>
                </a:lnTo>
                <a:lnTo>
                  <a:pt x="2860548" y="207029"/>
                </a:lnTo>
                <a:close/>
              </a:path>
              <a:path w="2922904" h="679450">
                <a:moveTo>
                  <a:pt x="2884932" y="187508"/>
                </a:moveTo>
                <a:lnTo>
                  <a:pt x="2884932" y="173736"/>
                </a:lnTo>
                <a:lnTo>
                  <a:pt x="2877312" y="182118"/>
                </a:lnTo>
                <a:lnTo>
                  <a:pt x="2868930" y="189738"/>
                </a:lnTo>
                <a:lnTo>
                  <a:pt x="2868930" y="188976"/>
                </a:lnTo>
                <a:lnTo>
                  <a:pt x="2859786" y="195834"/>
                </a:lnTo>
                <a:lnTo>
                  <a:pt x="2860548" y="195834"/>
                </a:lnTo>
                <a:lnTo>
                  <a:pt x="2860548" y="207029"/>
                </a:lnTo>
                <a:lnTo>
                  <a:pt x="2865119" y="204216"/>
                </a:lnTo>
                <a:lnTo>
                  <a:pt x="2883813" y="188855"/>
                </a:lnTo>
                <a:lnTo>
                  <a:pt x="2884932" y="187508"/>
                </a:lnTo>
                <a:close/>
              </a:path>
              <a:path w="2922904" h="679450">
                <a:moveTo>
                  <a:pt x="2910078" y="150329"/>
                </a:moveTo>
                <a:lnTo>
                  <a:pt x="2910077" y="112021"/>
                </a:lnTo>
                <a:lnTo>
                  <a:pt x="2908554" y="124206"/>
                </a:lnTo>
                <a:lnTo>
                  <a:pt x="2908554" y="123444"/>
                </a:lnTo>
                <a:lnTo>
                  <a:pt x="2905506" y="134874"/>
                </a:lnTo>
                <a:lnTo>
                  <a:pt x="2901695" y="145542"/>
                </a:lnTo>
                <a:lnTo>
                  <a:pt x="2901695" y="144780"/>
                </a:lnTo>
                <a:lnTo>
                  <a:pt x="2897124" y="155448"/>
                </a:lnTo>
                <a:lnTo>
                  <a:pt x="2891028" y="165354"/>
                </a:lnTo>
                <a:lnTo>
                  <a:pt x="2891028" y="164592"/>
                </a:lnTo>
                <a:lnTo>
                  <a:pt x="2884169" y="173736"/>
                </a:lnTo>
                <a:lnTo>
                  <a:pt x="2884932" y="173736"/>
                </a:lnTo>
                <a:lnTo>
                  <a:pt x="2884932" y="187508"/>
                </a:lnTo>
                <a:lnTo>
                  <a:pt x="2899290" y="170211"/>
                </a:lnTo>
                <a:lnTo>
                  <a:pt x="2910078" y="150329"/>
                </a:lnTo>
                <a:close/>
              </a:path>
              <a:path w="2922904" h="679450">
                <a:moveTo>
                  <a:pt x="2922666" y="22730"/>
                </a:moveTo>
                <a:lnTo>
                  <a:pt x="2922419" y="0"/>
                </a:lnTo>
                <a:lnTo>
                  <a:pt x="2910334" y="0"/>
                </a:lnTo>
                <a:lnTo>
                  <a:pt x="2910014" y="62545"/>
                </a:lnTo>
                <a:lnTo>
                  <a:pt x="2910077" y="112021"/>
                </a:lnTo>
                <a:lnTo>
                  <a:pt x="2910078" y="150329"/>
                </a:lnTo>
                <a:lnTo>
                  <a:pt x="2910827" y="148948"/>
                </a:lnTo>
                <a:lnTo>
                  <a:pt x="2917698" y="125730"/>
                </a:lnTo>
                <a:lnTo>
                  <a:pt x="2921407" y="74351"/>
                </a:lnTo>
                <a:lnTo>
                  <a:pt x="2922666" y="227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6514592" y="2501900"/>
            <a:ext cx="2094230" cy="665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latin typeface="Arial"/>
                <a:cs typeface="Arial"/>
              </a:rPr>
              <a:t>Understanding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50">
                <a:latin typeface="Arial"/>
                <a:cs typeface="Arial"/>
              </a:rPr>
              <a:t>a </a:t>
            </a:r>
            <a:r>
              <a:rPr dirty="0" sz="1400">
                <a:latin typeface="Arial"/>
                <a:cs typeface="Arial"/>
              </a:rPr>
              <a:t>domain.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Can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applied</a:t>
            </a:r>
            <a:r>
              <a:rPr dirty="0" sz="1400" spc="-25">
                <a:latin typeface="Arial"/>
                <a:cs typeface="Arial"/>
              </a:rPr>
              <a:t> to </a:t>
            </a:r>
            <a:r>
              <a:rPr dirty="0" sz="1400">
                <a:latin typeface="Arial"/>
                <a:cs typeface="Arial"/>
              </a:rPr>
              <a:t>solve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problems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0" y="2937510"/>
            <a:ext cx="9144000" cy="1958339"/>
            <a:chOff x="0" y="2937510"/>
            <a:chExt cx="9144000" cy="1958339"/>
          </a:xfrm>
        </p:grpSpPr>
        <p:sp>
          <p:nvSpPr>
            <p:cNvPr id="21" name="object 21" descr=""/>
            <p:cNvSpPr/>
            <p:nvPr/>
          </p:nvSpPr>
          <p:spPr>
            <a:xfrm>
              <a:off x="1336941" y="2937509"/>
              <a:ext cx="1743075" cy="979169"/>
            </a:xfrm>
            <a:custGeom>
              <a:avLst/>
              <a:gdLst/>
              <a:ahLst/>
              <a:cxnLst/>
              <a:rect l="l" t="t" r="r" b="b"/>
              <a:pathLst>
                <a:path w="1743075" h="979170">
                  <a:moveTo>
                    <a:pt x="111620" y="954024"/>
                  </a:moveTo>
                  <a:lnTo>
                    <a:pt x="110858" y="944118"/>
                  </a:lnTo>
                  <a:lnTo>
                    <a:pt x="80581" y="946264"/>
                  </a:lnTo>
                  <a:lnTo>
                    <a:pt x="49491" y="952754"/>
                  </a:lnTo>
                  <a:lnTo>
                    <a:pt x="20307" y="964463"/>
                  </a:lnTo>
                  <a:lnTo>
                    <a:pt x="0" y="979170"/>
                  </a:lnTo>
                  <a:lnTo>
                    <a:pt x="17411" y="979170"/>
                  </a:lnTo>
                  <a:lnTo>
                    <a:pt x="37122" y="967206"/>
                  </a:lnTo>
                  <a:lnTo>
                    <a:pt x="77203" y="956284"/>
                  </a:lnTo>
                  <a:lnTo>
                    <a:pt x="111620" y="954024"/>
                  </a:lnTo>
                  <a:close/>
                </a:path>
                <a:path w="1743075" h="979170">
                  <a:moveTo>
                    <a:pt x="1743062" y="831342"/>
                  </a:moveTo>
                  <a:lnTo>
                    <a:pt x="1689023" y="819238"/>
                  </a:lnTo>
                  <a:lnTo>
                    <a:pt x="1644764" y="785634"/>
                  </a:lnTo>
                  <a:lnTo>
                    <a:pt x="1616532" y="739152"/>
                  </a:lnTo>
                  <a:lnTo>
                    <a:pt x="1607426" y="705612"/>
                  </a:lnTo>
                  <a:lnTo>
                    <a:pt x="1605902" y="697992"/>
                  </a:lnTo>
                  <a:lnTo>
                    <a:pt x="1604378" y="681990"/>
                  </a:lnTo>
                  <a:lnTo>
                    <a:pt x="1604378" y="0"/>
                  </a:lnTo>
                  <a:lnTo>
                    <a:pt x="1594472" y="0"/>
                  </a:lnTo>
                  <a:lnTo>
                    <a:pt x="1594472" y="674370"/>
                  </a:lnTo>
                  <a:lnTo>
                    <a:pt x="1595234" y="682752"/>
                  </a:lnTo>
                  <a:lnTo>
                    <a:pt x="1595234" y="691134"/>
                  </a:lnTo>
                  <a:lnTo>
                    <a:pt x="1596758" y="699516"/>
                  </a:lnTo>
                  <a:lnTo>
                    <a:pt x="1597520" y="707898"/>
                  </a:lnTo>
                  <a:lnTo>
                    <a:pt x="1599044" y="716280"/>
                  </a:lnTo>
                  <a:lnTo>
                    <a:pt x="1617764" y="763295"/>
                  </a:lnTo>
                  <a:lnTo>
                    <a:pt x="1660525" y="812876"/>
                  </a:lnTo>
                  <a:lnTo>
                    <a:pt x="1712810" y="837666"/>
                  </a:lnTo>
                  <a:lnTo>
                    <a:pt x="1743062" y="841260"/>
                  </a:lnTo>
                  <a:lnTo>
                    <a:pt x="1743062" y="8313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0" y="391668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21018" y="3916680"/>
              <a:ext cx="4178161" cy="979170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2515937" y="3916680"/>
              <a:ext cx="4189095" cy="979169"/>
            </a:xfrm>
            <a:custGeom>
              <a:avLst/>
              <a:gdLst/>
              <a:ahLst/>
              <a:cxnLst/>
              <a:rect l="l" t="t" r="r" b="b"/>
              <a:pathLst>
                <a:path w="4189095" h="979170">
                  <a:moveTo>
                    <a:pt x="618201" y="0"/>
                  </a:moveTo>
                  <a:lnTo>
                    <a:pt x="606627" y="0"/>
                  </a:lnTo>
                  <a:lnTo>
                    <a:pt x="0" y="979170"/>
                  </a:lnTo>
                  <a:lnTo>
                    <a:pt x="11542" y="979170"/>
                  </a:lnTo>
                  <a:lnTo>
                    <a:pt x="618201" y="0"/>
                  </a:lnTo>
                  <a:close/>
                </a:path>
                <a:path w="4189095" h="979170">
                  <a:moveTo>
                    <a:pt x="4189057" y="979170"/>
                  </a:moveTo>
                  <a:lnTo>
                    <a:pt x="3582218" y="0"/>
                  </a:lnTo>
                  <a:lnTo>
                    <a:pt x="3570885" y="0"/>
                  </a:lnTo>
                  <a:lnTo>
                    <a:pt x="4177545" y="979170"/>
                  </a:lnTo>
                  <a:lnTo>
                    <a:pt x="4189057" y="979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3746246" y="3894073"/>
            <a:ext cx="180721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>
                <a:latin typeface="Arial"/>
                <a:cs typeface="Arial"/>
              </a:rPr>
              <a:t>Information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261344" y="4473190"/>
            <a:ext cx="77787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2743200" y="3916679"/>
            <a:ext cx="6098540" cy="979169"/>
          </a:xfrm>
          <a:custGeom>
            <a:avLst/>
            <a:gdLst/>
            <a:ahLst/>
            <a:cxnLst/>
            <a:rect l="l" t="t" r="r" b="b"/>
            <a:pathLst>
              <a:path w="6098540" h="979170">
                <a:moveTo>
                  <a:pt x="3695700" y="574548"/>
                </a:moveTo>
                <a:lnTo>
                  <a:pt x="0" y="574548"/>
                </a:lnTo>
                <a:lnTo>
                  <a:pt x="0" y="584454"/>
                </a:lnTo>
                <a:lnTo>
                  <a:pt x="3695700" y="584454"/>
                </a:lnTo>
                <a:lnTo>
                  <a:pt x="3695700" y="574548"/>
                </a:lnTo>
                <a:close/>
              </a:path>
              <a:path w="6098540" h="979170">
                <a:moveTo>
                  <a:pt x="4424718" y="457200"/>
                </a:moveTo>
                <a:lnTo>
                  <a:pt x="4001262" y="457200"/>
                </a:lnTo>
                <a:lnTo>
                  <a:pt x="4000500" y="457111"/>
                </a:lnTo>
                <a:lnTo>
                  <a:pt x="3982974" y="454914"/>
                </a:lnTo>
                <a:lnTo>
                  <a:pt x="3983736" y="454914"/>
                </a:lnTo>
                <a:lnTo>
                  <a:pt x="3972306" y="451866"/>
                </a:lnTo>
                <a:lnTo>
                  <a:pt x="3961638" y="448056"/>
                </a:lnTo>
                <a:lnTo>
                  <a:pt x="3951732" y="443484"/>
                </a:lnTo>
                <a:lnTo>
                  <a:pt x="3941826" y="437388"/>
                </a:lnTo>
                <a:lnTo>
                  <a:pt x="3942588" y="437388"/>
                </a:lnTo>
                <a:lnTo>
                  <a:pt x="3933444" y="430530"/>
                </a:lnTo>
                <a:lnTo>
                  <a:pt x="3933444" y="431292"/>
                </a:lnTo>
                <a:lnTo>
                  <a:pt x="3925062" y="423672"/>
                </a:lnTo>
                <a:lnTo>
                  <a:pt x="3917442" y="415290"/>
                </a:lnTo>
                <a:lnTo>
                  <a:pt x="3910584" y="406146"/>
                </a:lnTo>
                <a:lnTo>
                  <a:pt x="3911346" y="406908"/>
                </a:lnTo>
                <a:lnTo>
                  <a:pt x="3905250" y="397002"/>
                </a:lnTo>
                <a:lnTo>
                  <a:pt x="3899916" y="386334"/>
                </a:lnTo>
                <a:lnTo>
                  <a:pt x="3900678" y="387096"/>
                </a:lnTo>
                <a:lnTo>
                  <a:pt x="3896106" y="375666"/>
                </a:lnTo>
                <a:lnTo>
                  <a:pt x="3896868" y="376428"/>
                </a:lnTo>
                <a:lnTo>
                  <a:pt x="3893820" y="364998"/>
                </a:lnTo>
                <a:lnTo>
                  <a:pt x="3892296" y="359664"/>
                </a:lnTo>
                <a:lnTo>
                  <a:pt x="3891534" y="353568"/>
                </a:lnTo>
                <a:lnTo>
                  <a:pt x="3892296" y="353568"/>
                </a:lnTo>
                <a:lnTo>
                  <a:pt x="3891534" y="347472"/>
                </a:lnTo>
                <a:lnTo>
                  <a:pt x="3891534" y="337566"/>
                </a:lnTo>
                <a:lnTo>
                  <a:pt x="3518166" y="273177"/>
                </a:lnTo>
                <a:lnTo>
                  <a:pt x="3881628" y="168224"/>
                </a:lnTo>
                <a:lnTo>
                  <a:pt x="3885438" y="167119"/>
                </a:lnTo>
                <a:lnTo>
                  <a:pt x="3891534" y="165354"/>
                </a:lnTo>
                <a:lnTo>
                  <a:pt x="3891534" y="0"/>
                </a:lnTo>
                <a:lnTo>
                  <a:pt x="3881628" y="0"/>
                </a:lnTo>
                <a:lnTo>
                  <a:pt x="3881628" y="158089"/>
                </a:lnTo>
                <a:lnTo>
                  <a:pt x="3476244" y="275844"/>
                </a:lnTo>
                <a:lnTo>
                  <a:pt x="3498342" y="279679"/>
                </a:lnTo>
                <a:lnTo>
                  <a:pt x="3881628" y="346062"/>
                </a:lnTo>
                <a:lnTo>
                  <a:pt x="3882110" y="346138"/>
                </a:lnTo>
                <a:lnTo>
                  <a:pt x="3884904" y="369328"/>
                </a:lnTo>
                <a:lnTo>
                  <a:pt x="3885438" y="370852"/>
                </a:lnTo>
                <a:lnTo>
                  <a:pt x="3893820" y="395300"/>
                </a:lnTo>
                <a:lnTo>
                  <a:pt x="3896106" y="399059"/>
                </a:lnTo>
                <a:lnTo>
                  <a:pt x="3899916" y="405320"/>
                </a:lnTo>
                <a:lnTo>
                  <a:pt x="3908056" y="418706"/>
                </a:lnTo>
                <a:lnTo>
                  <a:pt x="3910584" y="421246"/>
                </a:lnTo>
                <a:lnTo>
                  <a:pt x="3941826" y="448805"/>
                </a:lnTo>
                <a:lnTo>
                  <a:pt x="3982974" y="464451"/>
                </a:lnTo>
                <a:lnTo>
                  <a:pt x="4036580" y="468744"/>
                </a:lnTo>
                <a:lnTo>
                  <a:pt x="4085729" y="470255"/>
                </a:lnTo>
                <a:lnTo>
                  <a:pt x="4134967" y="470369"/>
                </a:lnTo>
                <a:lnTo>
                  <a:pt x="4184294" y="469353"/>
                </a:lnTo>
                <a:lnTo>
                  <a:pt x="4233672" y="467499"/>
                </a:lnTo>
                <a:lnTo>
                  <a:pt x="4283087" y="465048"/>
                </a:lnTo>
                <a:lnTo>
                  <a:pt x="4332529" y="462280"/>
                </a:lnTo>
                <a:lnTo>
                  <a:pt x="4381970" y="459460"/>
                </a:lnTo>
                <a:lnTo>
                  <a:pt x="4424718" y="457200"/>
                </a:lnTo>
                <a:close/>
              </a:path>
              <a:path w="6098540" h="979170">
                <a:moveTo>
                  <a:pt x="4686617" y="457200"/>
                </a:moveTo>
                <a:lnTo>
                  <a:pt x="4677664" y="456425"/>
                </a:lnTo>
                <a:lnTo>
                  <a:pt x="4628591" y="453936"/>
                </a:lnTo>
                <a:lnTo>
                  <a:pt x="4579404" y="453009"/>
                </a:lnTo>
                <a:lnTo>
                  <a:pt x="4530128" y="453364"/>
                </a:lnTo>
                <a:lnTo>
                  <a:pt x="4480788" y="454736"/>
                </a:lnTo>
                <a:lnTo>
                  <a:pt x="4431385" y="456857"/>
                </a:lnTo>
                <a:lnTo>
                  <a:pt x="4424718" y="457200"/>
                </a:lnTo>
                <a:lnTo>
                  <a:pt x="4686617" y="457200"/>
                </a:lnTo>
                <a:close/>
              </a:path>
              <a:path w="6098540" h="979170">
                <a:moveTo>
                  <a:pt x="6025134" y="0"/>
                </a:moveTo>
                <a:lnTo>
                  <a:pt x="6018708" y="0"/>
                </a:lnTo>
                <a:lnTo>
                  <a:pt x="6013742" y="248780"/>
                </a:lnTo>
                <a:lnTo>
                  <a:pt x="6013907" y="298691"/>
                </a:lnTo>
                <a:lnTo>
                  <a:pt x="6015202" y="347611"/>
                </a:lnTo>
                <a:lnTo>
                  <a:pt x="6013704" y="359664"/>
                </a:lnTo>
                <a:lnTo>
                  <a:pt x="6014466" y="359664"/>
                </a:lnTo>
                <a:lnTo>
                  <a:pt x="6012942" y="364998"/>
                </a:lnTo>
                <a:lnTo>
                  <a:pt x="6009894" y="376428"/>
                </a:lnTo>
                <a:lnTo>
                  <a:pt x="6010656" y="375666"/>
                </a:lnTo>
                <a:lnTo>
                  <a:pt x="6006084" y="387096"/>
                </a:lnTo>
                <a:lnTo>
                  <a:pt x="6006084" y="386334"/>
                </a:lnTo>
                <a:lnTo>
                  <a:pt x="6001512" y="397002"/>
                </a:lnTo>
                <a:lnTo>
                  <a:pt x="5995416" y="406908"/>
                </a:lnTo>
                <a:lnTo>
                  <a:pt x="5996178" y="406146"/>
                </a:lnTo>
                <a:lnTo>
                  <a:pt x="5988558" y="415290"/>
                </a:lnTo>
                <a:lnTo>
                  <a:pt x="5989320" y="415290"/>
                </a:lnTo>
                <a:lnTo>
                  <a:pt x="5981700" y="423672"/>
                </a:lnTo>
                <a:lnTo>
                  <a:pt x="5973318" y="431292"/>
                </a:lnTo>
                <a:lnTo>
                  <a:pt x="5973318" y="430530"/>
                </a:lnTo>
                <a:lnTo>
                  <a:pt x="5964174" y="437388"/>
                </a:lnTo>
                <a:lnTo>
                  <a:pt x="5964936" y="437388"/>
                </a:lnTo>
                <a:lnTo>
                  <a:pt x="5952998" y="444500"/>
                </a:lnTo>
                <a:lnTo>
                  <a:pt x="5939498" y="450240"/>
                </a:lnTo>
                <a:lnTo>
                  <a:pt x="5925375" y="454317"/>
                </a:lnTo>
                <a:lnTo>
                  <a:pt x="5911596" y="456438"/>
                </a:lnTo>
                <a:lnTo>
                  <a:pt x="5912358" y="456438"/>
                </a:lnTo>
                <a:lnTo>
                  <a:pt x="5905500" y="457200"/>
                </a:lnTo>
                <a:lnTo>
                  <a:pt x="4686617" y="457200"/>
                </a:lnTo>
                <a:lnTo>
                  <a:pt x="4726635" y="460717"/>
                </a:lnTo>
                <a:lnTo>
                  <a:pt x="4775454" y="467106"/>
                </a:lnTo>
                <a:lnTo>
                  <a:pt x="5900166" y="467106"/>
                </a:lnTo>
                <a:lnTo>
                  <a:pt x="5906262" y="466344"/>
                </a:lnTo>
                <a:lnTo>
                  <a:pt x="5912358" y="466344"/>
                </a:lnTo>
                <a:lnTo>
                  <a:pt x="5913120" y="466344"/>
                </a:lnTo>
                <a:lnTo>
                  <a:pt x="5919216" y="465582"/>
                </a:lnTo>
                <a:lnTo>
                  <a:pt x="5937504" y="461010"/>
                </a:lnTo>
                <a:lnTo>
                  <a:pt x="5951753" y="455955"/>
                </a:lnTo>
                <a:lnTo>
                  <a:pt x="5964796" y="448818"/>
                </a:lnTo>
                <a:lnTo>
                  <a:pt x="5964936" y="448716"/>
                </a:lnTo>
                <a:lnTo>
                  <a:pt x="5976950" y="440156"/>
                </a:lnTo>
                <a:lnTo>
                  <a:pt x="6010046" y="401447"/>
                </a:lnTo>
                <a:lnTo>
                  <a:pt x="6014466" y="391528"/>
                </a:lnTo>
                <a:lnTo>
                  <a:pt x="6015228" y="389813"/>
                </a:lnTo>
                <a:lnTo>
                  <a:pt x="6016790" y="386270"/>
                </a:lnTo>
                <a:lnTo>
                  <a:pt x="6022086" y="367284"/>
                </a:lnTo>
                <a:lnTo>
                  <a:pt x="6023610" y="361188"/>
                </a:lnTo>
                <a:lnTo>
                  <a:pt x="6024372" y="354330"/>
                </a:lnTo>
                <a:lnTo>
                  <a:pt x="6025134" y="348234"/>
                </a:lnTo>
                <a:lnTo>
                  <a:pt x="6025134" y="0"/>
                </a:lnTo>
                <a:close/>
              </a:path>
              <a:path w="6098540" h="979170">
                <a:moveTo>
                  <a:pt x="6098286" y="979170"/>
                </a:moveTo>
                <a:lnTo>
                  <a:pt x="6072695" y="924979"/>
                </a:lnTo>
                <a:lnTo>
                  <a:pt x="6035802" y="894588"/>
                </a:lnTo>
                <a:lnTo>
                  <a:pt x="5995416" y="880872"/>
                </a:lnTo>
                <a:lnTo>
                  <a:pt x="5982462" y="879348"/>
                </a:lnTo>
                <a:lnTo>
                  <a:pt x="4941570" y="879348"/>
                </a:lnTo>
                <a:lnTo>
                  <a:pt x="4940808" y="879259"/>
                </a:lnTo>
                <a:lnTo>
                  <a:pt x="3819715" y="743077"/>
                </a:lnTo>
                <a:lnTo>
                  <a:pt x="3819131" y="743013"/>
                </a:lnTo>
                <a:lnTo>
                  <a:pt x="3781044" y="738378"/>
                </a:lnTo>
                <a:lnTo>
                  <a:pt x="3780282" y="744474"/>
                </a:lnTo>
                <a:lnTo>
                  <a:pt x="3817645" y="752627"/>
                </a:lnTo>
                <a:lnTo>
                  <a:pt x="3817620" y="752856"/>
                </a:lnTo>
                <a:lnTo>
                  <a:pt x="3820172" y="753173"/>
                </a:lnTo>
                <a:lnTo>
                  <a:pt x="4397311" y="878928"/>
                </a:lnTo>
                <a:lnTo>
                  <a:pt x="4367314" y="877506"/>
                </a:lnTo>
                <a:lnTo>
                  <a:pt x="4324362" y="875347"/>
                </a:lnTo>
                <a:lnTo>
                  <a:pt x="4281106" y="874737"/>
                </a:lnTo>
                <a:lnTo>
                  <a:pt x="4239247" y="877493"/>
                </a:lnTo>
                <a:lnTo>
                  <a:pt x="4200474" y="885393"/>
                </a:lnTo>
                <a:lnTo>
                  <a:pt x="4138993" y="923798"/>
                </a:lnTo>
                <a:lnTo>
                  <a:pt x="4119664" y="957897"/>
                </a:lnTo>
                <a:lnTo>
                  <a:pt x="4115333" y="979170"/>
                </a:lnTo>
                <a:lnTo>
                  <a:pt x="4123029" y="979170"/>
                </a:lnTo>
                <a:lnTo>
                  <a:pt x="4124706" y="972896"/>
                </a:lnTo>
                <a:lnTo>
                  <a:pt x="4125468" y="970026"/>
                </a:lnTo>
                <a:lnTo>
                  <a:pt x="4124706" y="970026"/>
                </a:lnTo>
                <a:lnTo>
                  <a:pt x="4128516" y="961136"/>
                </a:lnTo>
                <a:lnTo>
                  <a:pt x="4129278" y="959358"/>
                </a:lnTo>
                <a:lnTo>
                  <a:pt x="4128516" y="960120"/>
                </a:lnTo>
                <a:lnTo>
                  <a:pt x="4133850" y="949452"/>
                </a:lnTo>
                <a:lnTo>
                  <a:pt x="4139184" y="940790"/>
                </a:lnTo>
                <a:lnTo>
                  <a:pt x="4139946" y="939546"/>
                </a:lnTo>
                <a:lnTo>
                  <a:pt x="4139184" y="940308"/>
                </a:lnTo>
                <a:lnTo>
                  <a:pt x="4146042" y="931164"/>
                </a:lnTo>
                <a:lnTo>
                  <a:pt x="4153662" y="922782"/>
                </a:lnTo>
                <a:lnTo>
                  <a:pt x="4162044" y="915162"/>
                </a:lnTo>
                <a:lnTo>
                  <a:pt x="4171188" y="908304"/>
                </a:lnTo>
                <a:lnTo>
                  <a:pt x="4170426" y="909066"/>
                </a:lnTo>
                <a:lnTo>
                  <a:pt x="4171188" y="908608"/>
                </a:lnTo>
                <a:lnTo>
                  <a:pt x="4180332" y="902970"/>
                </a:lnTo>
                <a:lnTo>
                  <a:pt x="4190238" y="897636"/>
                </a:lnTo>
                <a:lnTo>
                  <a:pt x="4190238" y="898398"/>
                </a:lnTo>
                <a:lnTo>
                  <a:pt x="4200906" y="893826"/>
                </a:lnTo>
                <a:lnTo>
                  <a:pt x="4200906" y="894588"/>
                </a:lnTo>
                <a:lnTo>
                  <a:pt x="4211574" y="891743"/>
                </a:lnTo>
                <a:lnTo>
                  <a:pt x="4212336" y="891540"/>
                </a:lnTo>
                <a:lnTo>
                  <a:pt x="4211574" y="891540"/>
                </a:lnTo>
                <a:lnTo>
                  <a:pt x="4217670" y="890016"/>
                </a:lnTo>
                <a:lnTo>
                  <a:pt x="4223766" y="889254"/>
                </a:lnTo>
                <a:lnTo>
                  <a:pt x="4223766" y="890016"/>
                </a:lnTo>
                <a:lnTo>
                  <a:pt x="4229100" y="889355"/>
                </a:lnTo>
                <a:lnTo>
                  <a:pt x="4229862" y="889254"/>
                </a:lnTo>
                <a:lnTo>
                  <a:pt x="4444746" y="889254"/>
                </a:lnTo>
                <a:lnTo>
                  <a:pt x="4482846" y="889254"/>
                </a:lnTo>
                <a:lnTo>
                  <a:pt x="4483608" y="887730"/>
                </a:lnTo>
                <a:lnTo>
                  <a:pt x="4445495" y="879436"/>
                </a:lnTo>
                <a:lnTo>
                  <a:pt x="4408259" y="879449"/>
                </a:lnTo>
                <a:lnTo>
                  <a:pt x="4445139" y="879360"/>
                </a:lnTo>
                <a:lnTo>
                  <a:pt x="3923855" y="765771"/>
                </a:lnTo>
                <a:lnTo>
                  <a:pt x="4940046" y="889254"/>
                </a:lnTo>
                <a:lnTo>
                  <a:pt x="5982462" y="889355"/>
                </a:lnTo>
                <a:lnTo>
                  <a:pt x="5987796" y="890016"/>
                </a:lnTo>
                <a:lnTo>
                  <a:pt x="5987796" y="889254"/>
                </a:lnTo>
                <a:lnTo>
                  <a:pt x="5993892" y="890016"/>
                </a:lnTo>
                <a:lnTo>
                  <a:pt x="5999988" y="891540"/>
                </a:lnTo>
                <a:lnTo>
                  <a:pt x="5999226" y="891540"/>
                </a:lnTo>
                <a:lnTo>
                  <a:pt x="5999988" y="891743"/>
                </a:lnTo>
                <a:lnTo>
                  <a:pt x="6010656" y="894588"/>
                </a:lnTo>
                <a:lnTo>
                  <a:pt x="6010656" y="893826"/>
                </a:lnTo>
                <a:lnTo>
                  <a:pt x="6020562" y="898080"/>
                </a:lnTo>
                <a:lnTo>
                  <a:pt x="6021324" y="898398"/>
                </a:lnTo>
                <a:lnTo>
                  <a:pt x="6020562" y="897636"/>
                </a:lnTo>
                <a:lnTo>
                  <a:pt x="6031230" y="902970"/>
                </a:lnTo>
                <a:lnTo>
                  <a:pt x="6040374" y="908608"/>
                </a:lnTo>
                <a:lnTo>
                  <a:pt x="6041136" y="909066"/>
                </a:lnTo>
                <a:lnTo>
                  <a:pt x="6040374" y="908304"/>
                </a:lnTo>
                <a:lnTo>
                  <a:pt x="6049518" y="915162"/>
                </a:lnTo>
                <a:lnTo>
                  <a:pt x="6057900" y="922782"/>
                </a:lnTo>
                <a:lnTo>
                  <a:pt x="6065520" y="931164"/>
                </a:lnTo>
                <a:lnTo>
                  <a:pt x="6064758" y="931164"/>
                </a:lnTo>
                <a:lnTo>
                  <a:pt x="6065520" y="932078"/>
                </a:lnTo>
                <a:lnTo>
                  <a:pt x="6072378" y="940308"/>
                </a:lnTo>
                <a:lnTo>
                  <a:pt x="6071616" y="939546"/>
                </a:lnTo>
                <a:lnTo>
                  <a:pt x="6072378" y="940790"/>
                </a:lnTo>
                <a:lnTo>
                  <a:pt x="6077712" y="949452"/>
                </a:lnTo>
                <a:lnTo>
                  <a:pt x="6082284" y="959358"/>
                </a:lnTo>
                <a:lnTo>
                  <a:pt x="6086094" y="970026"/>
                </a:lnTo>
                <a:lnTo>
                  <a:pt x="6088532" y="979170"/>
                </a:lnTo>
                <a:lnTo>
                  <a:pt x="6098286" y="9791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6743192" y="3934459"/>
            <a:ext cx="18700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latin typeface="Arial"/>
                <a:cs typeface="Arial"/>
              </a:rPr>
              <a:t>value.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With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context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and </a:t>
            </a:r>
            <a:r>
              <a:rPr dirty="0" sz="1400">
                <a:latin typeface="Arial"/>
                <a:cs typeface="Arial"/>
              </a:rPr>
              <a:t>associated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meanings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1188719" y="3916679"/>
            <a:ext cx="165735" cy="979169"/>
          </a:xfrm>
          <a:custGeom>
            <a:avLst/>
            <a:gdLst/>
            <a:ahLst/>
            <a:cxnLst/>
            <a:rect l="l" t="t" r="r" b="b"/>
            <a:pathLst>
              <a:path w="165734" h="979170">
                <a:moveTo>
                  <a:pt x="49230" y="514479"/>
                </a:moveTo>
                <a:lnTo>
                  <a:pt x="44493" y="513124"/>
                </a:lnTo>
                <a:lnTo>
                  <a:pt x="5334" y="509778"/>
                </a:lnTo>
                <a:lnTo>
                  <a:pt x="4572" y="509778"/>
                </a:lnTo>
                <a:lnTo>
                  <a:pt x="1524" y="511302"/>
                </a:lnTo>
                <a:lnTo>
                  <a:pt x="0" y="514350"/>
                </a:lnTo>
                <a:lnTo>
                  <a:pt x="1524" y="518160"/>
                </a:lnTo>
                <a:lnTo>
                  <a:pt x="8404" y="518757"/>
                </a:lnTo>
                <a:lnTo>
                  <a:pt x="35721" y="517297"/>
                </a:lnTo>
                <a:lnTo>
                  <a:pt x="49230" y="514479"/>
                </a:lnTo>
                <a:close/>
              </a:path>
              <a:path w="165734" h="979170">
                <a:moveTo>
                  <a:pt x="127254" y="473717"/>
                </a:moveTo>
                <a:lnTo>
                  <a:pt x="127254" y="448056"/>
                </a:lnTo>
                <a:lnTo>
                  <a:pt x="123551" y="461487"/>
                </a:lnTo>
                <a:lnTo>
                  <a:pt x="115476" y="472859"/>
                </a:lnTo>
                <a:lnTo>
                  <a:pt x="78466" y="496815"/>
                </a:lnTo>
                <a:lnTo>
                  <a:pt x="30480" y="508254"/>
                </a:lnTo>
                <a:lnTo>
                  <a:pt x="5334" y="509733"/>
                </a:lnTo>
                <a:lnTo>
                  <a:pt x="44493" y="513124"/>
                </a:lnTo>
                <a:lnTo>
                  <a:pt x="49230" y="514479"/>
                </a:lnTo>
                <a:lnTo>
                  <a:pt x="66541" y="510868"/>
                </a:lnTo>
                <a:lnTo>
                  <a:pt x="95523" y="499132"/>
                </a:lnTo>
                <a:lnTo>
                  <a:pt x="120396" y="481584"/>
                </a:lnTo>
                <a:lnTo>
                  <a:pt x="123761" y="478586"/>
                </a:lnTo>
                <a:lnTo>
                  <a:pt x="127254" y="473717"/>
                </a:lnTo>
                <a:close/>
              </a:path>
              <a:path w="165734" h="979170">
                <a:moveTo>
                  <a:pt x="8404" y="518757"/>
                </a:moveTo>
                <a:lnTo>
                  <a:pt x="5334" y="518491"/>
                </a:lnTo>
                <a:lnTo>
                  <a:pt x="5334" y="518922"/>
                </a:lnTo>
                <a:lnTo>
                  <a:pt x="8404" y="518757"/>
                </a:lnTo>
                <a:close/>
              </a:path>
              <a:path w="165734" h="979170">
                <a:moveTo>
                  <a:pt x="137160" y="979170"/>
                </a:moveTo>
                <a:lnTo>
                  <a:pt x="137160" y="583692"/>
                </a:lnTo>
                <a:lnTo>
                  <a:pt x="121348" y="548088"/>
                </a:lnTo>
                <a:lnTo>
                  <a:pt x="86815" y="525232"/>
                </a:lnTo>
                <a:lnTo>
                  <a:pt x="49230" y="514479"/>
                </a:lnTo>
                <a:lnTo>
                  <a:pt x="35721" y="517297"/>
                </a:lnTo>
                <a:lnTo>
                  <a:pt x="8404" y="518757"/>
                </a:lnTo>
                <a:lnTo>
                  <a:pt x="56949" y="525146"/>
                </a:lnTo>
                <a:lnTo>
                  <a:pt x="107442" y="548640"/>
                </a:lnTo>
                <a:lnTo>
                  <a:pt x="127254" y="583692"/>
                </a:lnTo>
                <a:lnTo>
                  <a:pt x="127254" y="979170"/>
                </a:lnTo>
                <a:lnTo>
                  <a:pt x="137160" y="979170"/>
                </a:lnTo>
                <a:close/>
              </a:path>
              <a:path w="165734" h="979170">
                <a:moveTo>
                  <a:pt x="165634" y="0"/>
                </a:moveTo>
                <a:lnTo>
                  <a:pt x="148225" y="0"/>
                </a:lnTo>
                <a:lnTo>
                  <a:pt x="144018" y="3048"/>
                </a:lnTo>
                <a:lnTo>
                  <a:pt x="122247" y="79215"/>
                </a:lnTo>
                <a:lnTo>
                  <a:pt x="119088" y="131984"/>
                </a:lnTo>
                <a:lnTo>
                  <a:pt x="118522" y="185360"/>
                </a:lnTo>
                <a:lnTo>
                  <a:pt x="119767" y="238963"/>
                </a:lnTo>
                <a:lnTo>
                  <a:pt x="121353" y="276218"/>
                </a:lnTo>
                <a:lnTo>
                  <a:pt x="126567" y="397339"/>
                </a:lnTo>
                <a:lnTo>
                  <a:pt x="127254" y="448056"/>
                </a:lnTo>
                <a:lnTo>
                  <a:pt x="127254" y="473717"/>
                </a:lnTo>
                <a:lnTo>
                  <a:pt x="132943" y="465785"/>
                </a:lnTo>
                <a:lnTo>
                  <a:pt x="134112" y="461010"/>
                </a:lnTo>
                <a:lnTo>
                  <a:pt x="135636" y="457200"/>
                </a:lnTo>
                <a:lnTo>
                  <a:pt x="136398" y="453390"/>
                </a:lnTo>
                <a:lnTo>
                  <a:pt x="136398" y="449580"/>
                </a:lnTo>
                <a:lnTo>
                  <a:pt x="137160" y="445770"/>
                </a:lnTo>
                <a:lnTo>
                  <a:pt x="137160" y="38862"/>
                </a:lnTo>
                <a:lnTo>
                  <a:pt x="151839" y="8372"/>
                </a:lnTo>
                <a:lnTo>
                  <a:pt x="1656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242570" y="3999229"/>
            <a:ext cx="1062355" cy="665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latin typeface="Arial"/>
                <a:cs typeface="Arial"/>
              </a:rPr>
              <a:t>Management information systems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440437" y="4295642"/>
            <a:ext cx="925830" cy="665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latin typeface="Arial"/>
                <a:cs typeface="Arial"/>
              </a:rPr>
              <a:t>Databases, transaction systems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0" y="4480559"/>
            <a:ext cx="9144000" cy="1394460"/>
            <a:chOff x="0" y="4480559"/>
            <a:chExt cx="9144000" cy="1394460"/>
          </a:xfrm>
        </p:grpSpPr>
        <p:sp>
          <p:nvSpPr>
            <p:cNvPr id="33" name="object 33" descr=""/>
            <p:cNvSpPr/>
            <p:nvPr/>
          </p:nvSpPr>
          <p:spPr>
            <a:xfrm>
              <a:off x="2299716" y="4480559"/>
              <a:ext cx="215900" cy="415290"/>
            </a:xfrm>
            <a:custGeom>
              <a:avLst/>
              <a:gdLst/>
              <a:ahLst/>
              <a:cxnLst/>
              <a:rect l="l" t="t" r="r" b="b"/>
              <a:pathLst>
                <a:path w="215900" h="415289">
                  <a:moveTo>
                    <a:pt x="54456" y="256189"/>
                  </a:moveTo>
                  <a:lnTo>
                    <a:pt x="39600" y="253526"/>
                  </a:lnTo>
                  <a:lnTo>
                    <a:pt x="22772" y="251795"/>
                  </a:lnTo>
                  <a:lnTo>
                    <a:pt x="4571" y="251460"/>
                  </a:lnTo>
                  <a:lnTo>
                    <a:pt x="1523" y="252984"/>
                  </a:lnTo>
                  <a:lnTo>
                    <a:pt x="0" y="256031"/>
                  </a:lnTo>
                  <a:lnTo>
                    <a:pt x="1523" y="259841"/>
                  </a:lnTo>
                  <a:lnTo>
                    <a:pt x="8980" y="260472"/>
                  </a:lnTo>
                  <a:lnTo>
                    <a:pt x="29125" y="259747"/>
                  </a:lnTo>
                  <a:lnTo>
                    <a:pt x="54456" y="256189"/>
                  </a:lnTo>
                  <a:close/>
                </a:path>
                <a:path w="215900" h="415289">
                  <a:moveTo>
                    <a:pt x="102107" y="236873"/>
                  </a:moveTo>
                  <a:lnTo>
                    <a:pt x="102107" y="224027"/>
                  </a:lnTo>
                  <a:lnTo>
                    <a:pt x="101345" y="224789"/>
                  </a:lnTo>
                  <a:lnTo>
                    <a:pt x="66701" y="243457"/>
                  </a:lnTo>
                  <a:lnTo>
                    <a:pt x="35813" y="249174"/>
                  </a:lnTo>
                  <a:lnTo>
                    <a:pt x="25907" y="250698"/>
                  </a:lnTo>
                  <a:lnTo>
                    <a:pt x="16001" y="251460"/>
                  </a:lnTo>
                  <a:lnTo>
                    <a:pt x="5333" y="251460"/>
                  </a:lnTo>
                  <a:lnTo>
                    <a:pt x="22772" y="251795"/>
                  </a:lnTo>
                  <a:lnTo>
                    <a:pt x="39600" y="253526"/>
                  </a:lnTo>
                  <a:lnTo>
                    <a:pt x="54101" y="256125"/>
                  </a:lnTo>
                  <a:lnTo>
                    <a:pt x="54649" y="256135"/>
                  </a:lnTo>
                  <a:lnTo>
                    <a:pt x="78723" y="249349"/>
                  </a:lnTo>
                  <a:lnTo>
                    <a:pt x="99821" y="238505"/>
                  </a:lnTo>
                  <a:lnTo>
                    <a:pt x="102107" y="236873"/>
                  </a:lnTo>
                  <a:close/>
                </a:path>
                <a:path w="215900" h="415289">
                  <a:moveTo>
                    <a:pt x="8980" y="260472"/>
                  </a:moveTo>
                  <a:lnTo>
                    <a:pt x="5333" y="260164"/>
                  </a:lnTo>
                  <a:lnTo>
                    <a:pt x="5333" y="260603"/>
                  </a:lnTo>
                  <a:lnTo>
                    <a:pt x="8980" y="260472"/>
                  </a:lnTo>
                  <a:close/>
                </a:path>
                <a:path w="215900" h="415289">
                  <a:moveTo>
                    <a:pt x="115061" y="415289"/>
                  </a:moveTo>
                  <a:lnTo>
                    <a:pt x="115061" y="297179"/>
                  </a:lnTo>
                  <a:lnTo>
                    <a:pt x="114300" y="291845"/>
                  </a:lnTo>
                  <a:lnTo>
                    <a:pt x="114300" y="291084"/>
                  </a:lnTo>
                  <a:lnTo>
                    <a:pt x="112013" y="287274"/>
                  </a:lnTo>
                  <a:lnTo>
                    <a:pt x="112013" y="285750"/>
                  </a:lnTo>
                  <a:lnTo>
                    <a:pt x="109727" y="281939"/>
                  </a:lnTo>
                  <a:lnTo>
                    <a:pt x="108965" y="281939"/>
                  </a:lnTo>
                  <a:lnTo>
                    <a:pt x="100583" y="273557"/>
                  </a:lnTo>
                  <a:lnTo>
                    <a:pt x="94487" y="270510"/>
                  </a:lnTo>
                  <a:lnTo>
                    <a:pt x="56249" y="256510"/>
                  </a:lnTo>
                  <a:lnTo>
                    <a:pt x="54649" y="256223"/>
                  </a:lnTo>
                  <a:lnTo>
                    <a:pt x="54101" y="256250"/>
                  </a:lnTo>
                  <a:lnTo>
                    <a:pt x="29125" y="259747"/>
                  </a:lnTo>
                  <a:lnTo>
                    <a:pt x="8980" y="260472"/>
                  </a:lnTo>
                  <a:lnTo>
                    <a:pt x="26514" y="261955"/>
                  </a:lnTo>
                  <a:lnTo>
                    <a:pt x="54649" y="265942"/>
                  </a:lnTo>
                  <a:lnTo>
                    <a:pt x="81367" y="273927"/>
                  </a:lnTo>
                  <a:lnTo>
                    <a:pt x="101345" y="287517"/>
                  </a:lnTo>
                  <a:lnTo>
                    <a:pt x="101345" y="287274"/>
                  </a:lnTo>
                  <a:lnTo>
                    <a:pt x="102107" y="288036"/>
                  </a:lnTo>
                  <a:lnTo>
                    <a:pt x="102107" y="288544"/>
                  </a:lnTo>
                  <a:lnTo>
                    <a:pt x="103631" y="291084"/>
                  </a:lnTo>
                  <a:lnTo>
                    <a:pt x="103631" y="290322"/>
                  </a:lnTo>
                  <a:lnTo>
                    <a:pt x="105156" y="294893"/>
                  </a:lnTo>
                  <a:lnTo>
                    <a:pt x="105156" y="415289"/>
                  </a:lnTo>
                  <a:lnTo>
                    <a:pt x="115061" y="415289"/>
                  </a:lnTo>
                  <a:close/>
                </a:path>
                <a:path w="215900" h="415289">
                  <a:moveTo>
                    <a:pt x="101462" y="224595"/>
                  </a:moveTo>
                  <a:lnTo>
                    <a:pt x="101345" y="224789"/>
                  </a:lnTo>
                  <a:lnTo>
                    <a:pt x="101462" y="224595"/>
                  </a:lnTo>
                  <a:close/>
                </a:path>
                <a:path w="215900" h="415289">
                  <a:moveTo>
                    <a:pt x="102107" y="224027"/>
                  </a:moveTo>
                  <a:lnTo>
                    <a:pt x="101462" y="224595"/>
                  </a:lnTo>
                  <a:lnTo>
                    <a:pt x="101345" y="224789"/>
                  </a:lnTo>
                  <a:lnTo>
                    <a:pt x="102107" y="224027"/>
                  </a:lnTo>
                  <a:close/>
                </a:path>
                <a:path w="215900" h="415289">
                  <a:moveTo>
                    <a:pt x="102107" y="288036"/>
                  </a:moveTo>
                  <a:lnTo>
                    <a:pt x="101345" y="287274"/>
                  </a:lnTo>
                  <a:lnTo>
                    <a:pt x="101593" y="287685"/>
                  </a:lnTo>
                  <a:lnTo>
                    <a:pt x="102107" y="288036"/>
                  </a:lnTo>
                  <a:close/>
                </a:path>
                <a:path w="215900" h="415289">
                  <a:moveTo>
                    <a:pt x="101593" y="287685"/>
                  </a:moveTo>
                  <a:lnTo>
                    <a:pt x="101345" y="287274"/>
                  </a:lnTo>
                  <a:lnTo>
                    <a:pt x="101345" y="287517"/>
                  </a:lnTo>
                  <a:lnTo>
                    <a:pt x="101593" y="287685"/>
                  </a:lnTo>
                  <a:close/>
                </a:path>
                <a:path w="215900" h="415289">
                  <a:moveTo>
                    <a:pt x="215645" y="9143"/>
                  </a:moveTo>
                  <a:lnTo>
                    <a:pt x="214883" y="0"/>
                  </a:lnTo>
                  <a:lnTo>
                    <a:pt x="190530" y="922"/>
                  </a:lnTo>
                  <a:lnTo>
                    <a:pt x="165530" y="4376"/>
                  </a:lnTo>
                  <a:lnTo>
                    <a:pt x="119633" y="22098"/>
                  </a:lnTo>
                  <a:lnTo>
                    <a:pt x="108203" y="34289"/>
                  </a:lnTo>
                  <a:lnTo>
                    <a:pt x="108203" y="35051"/>
                  </a:lnTo>
                  <a:lnTo>
                    <a:pt x="105917" y="39624"/>
                  </a:lnTo>
                  <a:lnTo>
                    <a:pt x="105917" y="40386"/>
                  </a:lnTo>
                  <a:lnTo>
                    <a:pt x="105156" y="45719"/>
                  </a:lnTo>
                  <a:lnTo>
                    <a:pt x="105156" y="217931"/>
                  </a:lnTo>
                  <a:lnTo>
                    <a:pt x="103631" y="221741"/>
                  </a:lnTo>
                  <a:lnTo>
                    <a:pt x="103631" y="220979"/>
                  </a:lnTo>
                  <a:lnTo>
                    <a:pt x="101462" y="224595"/>
                  </a:lnTo>
                  <a:lnTo>
                    <a:pt x="102107" y="224027"/>
                  </a:lnTo>
                  <a:lnTo>
                    <a:pt x="102107" y="236873"/>
                  </a:lnTo>
                  <a:lnTo>
                    <a:pt x="105156" y="234695"/>
                  </a:lnTo>
                  <a:lnTo>
                    <a:pt x="109727" y="230124"/>
                  </a:lnTo>
                  <a:lnTo>
                    <a:pt x="112013" y="226313"/>
                  </a:lnTo>
                  <a:lnTo>
                    <a:pt x="112013" y="225551"/>
                  </a:lnTo>
                  <a:lnTo>
                    <a:pt x="114300" y="220979"/>
                  </a:lnTo>
                  <a:lnTo>
                    <a:pt x="114300" y="220217"/>
                  </a:lnTo>
                  <a:lnTo>
                    <a:pt x="115061" y="215645"/>
                  </a:lnTo>
                  <a:lnTo>
                    <a:pt x="115061" y="42672"/>
                  </a:lnTo>
                  <a:lnTo>
                    <a:pt x="116585" y="38862"/>
                  </a:lnTo>
                  <a:lnTo>
                    <a:pt x="116585" y="39624"/>
                  </a:lnTo>
                  <a:lnTo>
                    <a:pt x="118109" y="37084"/>
                  </a:lnTo>
                  <a:lnTo>
                    <a:pt x="118109" y="36575"/>
                  </a:lnTo>
                  <a:lnTo>
                    <a:pt x="118871" y="35813"/>
                  </a:lnTo>
                  <a:lnTo>
                    <a:pt x="118871" y="36041"/>
                  </a:lnTo>
                  <a:lnTo>
                    <a:pt x="137371" y="23065"/>
                  </a:lnTo>
                  <a:lnTo>
                    <a:pt x="163887" y="14606"/>
                  </a:lnTo>
                  <a:lnTo>
                    <a:pt x="191897" y="10274"/>
                  </a:lnTo>
                  <a:lnTo>
                    <a:pt x="215645" y="9143"/>
                  </a:lnTo>
                  <a:close/>
                </a:path>
                <a:path w="215900" h="415289">
                  <a:moveTo>
                    <a:pt x="102107" y="288544"/>
                  </a:moveTo>
                  <a:lnTo>
                    <a:pt x="102107" y="288036"/>
                  </a:lnTo>
                  <a:lnTo>
                    <a:pt x="101593" y="287685"/>
                  </a:lnTo>
                  <a:lnTo>
                    <a:pt x="102107" y="288544"/>
                  </a:lnTo>
                  <a:close/>
                </a:path>
                <a:path w="215900" h="415289">
                  <a:moveTo>
                    <a:pt x="118871" y="35813"/>
                  </a:moveTo>
                  <a:lnTo>
                    <a:pt x="118109" y="36575"/>
                  </a:lnTo>
                  <a:lnTo>
                    <a:pt x="118636" y="36206"/>
                  </a:lnTo>
                  <a:lnTo>
                    <a:pt x="118871" y="35813"/>
                  </a:lnTo>
                  <a:close/>
                </a:path>
                <a:path w="215900" h="415289">
                  <a:moveTo>
                    <a:pt x="118636" y="36206"/>
                  </a:moveTo>
                  <a:lnTo>
                    <a:pt x="118109" y="36575"/>
                  </a:lnTo>
                  <a:lnTo>
                    <a:pt x="118109" y="37084"/>
                  </a:lnTo>
                  <a:lnTo>
                    <a:pt x="118636" y="36206"/>
                  </a:lnTo>
                  <a:close/>
                </a:path>
                <a:path w="215900" h="415289">
                  <a:moveTo>
                    <a:pt x="118871" y="36041"/>
                  </a:moveTo>
                  <a:lnTo>
                    <a:pt x="118871" y="35813"/>
                  </a:lnTo>
                  <a:lnTo>
                    <a:pt x="118636" y="36206"/>
                  </a:lnTo>
                  <a:lnTo>
                    <a:pt x="118871" y="360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0" y="489584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38400" y="4895849"/>
              <a:ext cx="4343400" cy="133350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2430018" y="4895849"/>
              <a:ext cx="6414770" cy="631190"/>
            </a:xfrm>
            <a:custGeom>
              <a:avLst/>
              <a:gdLst/>
              <a:ahLst/>
              <a:cxnLst/>
              <a:rect l="l" t="t" r="r" b="b"/>
              <a:pathLst>
                <a:path w="6414770" h="631189">
                  <a:moveTo>
                    <a:pt x="4360926" y="138684"/>
                  </a:moveTo>
                  <a:lnTo>
                    <a:pt x="4274972" y="0"/>
                  </a:lnTo>
                  <a:lnTo>
                    <a:pt x="4263453" y="0"/>
                  </a:lnTo>
                  <a:lnTo>
                    <a:pt x="4343247" y="128778"/>
                  </a:lnTo>
                  <a:lnTo>
                    <a:pt x="17665" y="128778"/>
                  </a:lnTo>
                  <a:lnTo>
                    <a:pt x="97459" y="0"/>
                  </a:lnTo>
                  <a:lnTo>
                    <a:pt x="85915" y="0"/>
                  </a:lnTo>
                  <a:lnTo>
                    <a:pt x="0" y="138684"/>
                  </a:lnTo>
                  <a:lnTo>
                    <a:pt x="8382" y="138684"/>
                  </a:lnTo>
                  <a:lnTo>
                    <a:pt x="4351782" y="138684"/>
                  </a:lnTo>
                  <a:lnTo>
                    <a:pt x="4360926" y="138684"/>
                  </a:lnTo>
                  <a:close/>
                </a:path>
                <a:path w="6414770" h="631189">
                  <a:moveTo>
                    <a:pt x="6414516" y="25146"/>
                  </a:moveTo>
                  <a:lnTo>
                    <a:pt x="6413754" y="19050"/>
                  </a:lnTo>
                  <a:lnTo>
                    <a:pt x="6413754" y="12192"/>
                  </a:lnTo>
                  <a:lnTo>
                    <a:pt x="6412992" y="6096"/>
                  </a:lnTo>
                  <a:lnTo>
                    <a:pt x="6411468" y="0"/>
                  </a:lnTo>
                  <a:lnTo>
                    <a:pt x="6401714" y="0"/>
                  </a:lnTo>
                  <a:lnTo>
                    <a:pt x="6402324" y="2286"/>
                  </a:lnTo>
                  <a:lnTo>
                    <a:pt x="6402324" y="1524"/>
                  </a:lnTo>
                  <a:lnTo>
                    <a:pt x="6403848" y="13716"/>
                  </a:lnTo>
                  <a:lnTo>
                    <a:pt x="6403848" y="12954"/>
                  </a:lnTo>
                  <a:lnTo>
                    <a:pt x="6405842" y="63779"/>
                  </a:lnTo>
                  <a:lnTo>
                    <a:pt x="6406350" y="113703"/>
                  </a:lnTo>
                  <a:lnTo>
                    <a:pt x="6405753" y="162991"/>
                  </a:lnTo>
                  <a:lnTo>
                    <a:pt x="6401422" y="309676"/>
                  </a:lnTo>
                  <a:lnTo>
                    <a:pt x="6400457" y="359029"/>
                  </a:lnTo>
                  <a:lnTo>
                    <a:pt x="6400406" y="409041"/>
                  </a:lnTo>
                  <a:lnTo>
                    <a:pt x="6401651" y="459968"/>
                  </a:lnTo>
                  <a:lnTo>
                    <a:pt x="6404572" y="511543"/>
                  </a:lnTo>
                  <a:lnTo>
                    <a:pt x="6403086" y="523494"/>
                  </a:lnTo>
                  <a:lnTo>
                    <a:pt x="6403848" y="523494"/>
                  </a:lnTo>
                  <a:lnTo>
                    <a:pt x="6402324" y="528828"/>
                  </a:lnTo>
                  <a:lnTo>
                    <a:pt x="6399276" y="540258"/>
                  </a:lnTo>
                  <a:lnTo>
                    <a:pt x="6400038" y="539496"/>
                  </a:lnTo>
                  <a:lnTo>
                    <a:pt x="6395466" y="550926"/>
                  </a:lnTo>
                  <a:lnTo>
                    <a:pt x="6395466" y="550164"/>
                  </a:lnTo>
                  <a:lnTo>
                    <a:pt x="6390894" y="560832"/>
                  </a:lnTo>
                  <a:lnTo>
                    <a:pt x="6384798" y="570738"/>
                  </a:lnTo>
                  <a:lnTo>
                    <a:pt x="6385560" y="569976"/>
                  </a:lnTo>
                  <a:lnTo>
                    <a:pt x="6377940" y="579120"/>
                  </a:lnTo>
                  <a:lnTo>
                    <a:pt x="6378702" y="579120"/>
                  </a:lnTo>
                  <a:lnTo>
                    <a:pt x="6371082" y="587502"/>
                  </a:lnTo>
                  <a:lnTo>
                    <a:pt x="6362700" y="595122"/>
                  </a:lnTo>
                  <a:lnTo>
                    <a:pt x="6362700" y="594360"/>
                  </a:lnTo>
                  <a:lnTo>
                    <a:pt x="6353556" y="601218"/>
                  </a:lnTo>
                  <a:lnTo>
                    <a:pt x="6354318" y="601218"/>
                  </a:lnTo>
                  <a:lnTo>
                    <a:pt x="6342380" y="608330"/>
                  </a:lnTo>
                  <a:lnTo>
                    <a:pt x="6328880" y="614070"/>
                  </a:lnTo>
                  <a:lnTo>
                    <a:pt x="6314757" y="618147"/>
                  </a:lnTo>
                  <a:lnTo>
                    <a:pt x="6300978" y="620268"/>
                  </a:lnTo>
                  <a:lnTo>
                    <a:pt x="6301740" y="620268"/>
                  </a:lnTo>
                  <a:lnTo>
                    <a:pt x="6294882" y="621030"/>
                  </a:lnTo>
                  <a:lnTo>
                    <a:pt x="4543044" y="621030"/>
                  </a:lnTo>
                  <a:lnTo>
                    <a:pt x="4542282" y="620941"/>
                  </a:lnTo>
                  <a:lnTo>
                    <a:pt x="4524756" y="618744"/>
                  </a:lnTo>
                  <a:lnTo>
                    <a:pt x="4525518" y="618744"/>
                  </a:lnTo>
                  <a:lnTo>
                    <a:pt x="4514088" y="615696"/>
                  </a:lnTo>
                  <a:lnTo>
                    <a:pt x="4503420" y="611886"/>
                  </a:lnTo>
                  <a:lnTo>
                    <a:pt x="4493514" y="607314"/>
                  </a:lnTo>
                  <a:lnTo>
                    <a:pt x="4483608" y="601218"/>
                  </a:lnTo>
                  <a:lnTo>
                    <a:pt x="4484370" y="601218"/>
                  </a:lnTo>
                  <a:lnTo>
                    <a:pt x="4475226" y="594360"/>
                  </a:lnTo>
                  <a:lnTo>
                    <a:pt x="4475226" y="595122"/>
                  </a:lnTo>
                  <a:lnTo>
                    <a:pt x="4466844" y="587502"/>
                  </a:lnTo>
                  <a:lnTo>
                    <a:pt x="4459224" y="579120"/>
                  </a:lnTo>
                  <a:lnTo>
                    <a:pt x="4452366" y="569976"/>
                  </a:lnTo>
                  <a:lnTo>
                    <a:pt x="4453128" y="570738"/>
                  </a:lnTo>
                  <a:lnTo>
                    <a:pt x="4447032" y="560832"/>
                  </a:lnTo>
                  <a:lnTo>
                    <a:pt x="4441698" y="550164"/>
                  </a:lnTo>
                  <a:lnTo>
                    <a:pt x="4442460" y="550926"/>
                  </a:lnTo>
                  <a:lnTo>
                    <a:pt x="4437888" y="539496"/>
                  </a:lnTo>
                  <a:lnTo>
                    <a:pt x="4438650" y="540258"/>
                  </a:lnTo>
                  <a:lnTo>
                    <a:pt x="4435602" y="528828"/>
                  </a:lnTo>
                  <a:lnTo>
                    <a:pt x="4434078" y="523494"/>
                  </a:lnTo>
                  <a:lnTo>
                    <a:pt x="4433316" y="517398"/>
                  </a:lnTo>
                  <a:lnTo>
                    <a:pt x="4434078" y="517398"/>
                  </a:lnTo>
                  <a:lnTo>
                    <a:pt x="4433316" y="511302"/>
                  </a:lnTo>
                  <a:lnTo>
                    <a:pt x="4433316" y="19812"/>
                  </a:lnTo>
                  <a:lnTo>
                    <a:pt x="4434078" y="13716"/>
                  </a:lnTo>
                  <a:lnTo>
                    <a:pt x="4433316" y="13716"/>
                  </a:lnTo>
                  <a:lnTo>
                    <a:pt x="4434078" y="7620"/>
                  </a:lnTo>
                  <a:lnTo>
                    <a:pt x="4435602" y="1524"/>
                  </a:lnTo>
                  <a:lnTo>
                    <a:pt x="4435602" y="2286"/>
                  </a:lnTo>
                  <a:lnTo>
                    <a:pt x="4436211" y="0"/>
                  </a:lnTo>
                  <a:lnTo>
                    <a:pt x="4428515" y="0"/>
                  </a:lnTo>
                  <a:lnTo>
                    <a:pt x="4423410" y="25146"/>
                  </a:lnTo>
                  <a:lnTo>
                    <a:pt x="4423410" y="512064"/>
                  </a:lnTo>
                  <a:lnTo>
                    <a:pt x="4424172" y="518160"/>
                  </a:lnTo>
                  <a:lnTo>
                    <a:pt x="4424934" y="525018"/>
                  </a:lnTo>
                  <a:lnTo>
                    <a:pt x="4426458" y="531114"/>
                  </a:lnTo>
                  <a:lnTo>
                    <a:pt x="4429506" y="542544"/>
                  </a:lnTo>
                  <a:lnTo>
                    <a:pt x="4433316" y="554736"/>
                  </a:lnTo>
                  <a:lnTo>
                    <a:pt x="4437888" y="563880"/>
                  </a:lnTo>
                  <a:lnTo>
                    <a:pt x="4438650" y="565404"/>
                  </a:lnTo>
                  <a:lnTo>
                    <a:pt x="4441698" y="570357"/>
                  </a:lnTo>
                  <a:lnTo>
                    <a:pt x="4444746" y="575310"/>
                  </a:lnTo>
                  <a:lnTo>
                    <a:pt x="4452366" y="584593"/>
                  </a:lnTo>
                  <a:lnTo>
                    <a:pt x="4483608" y="612127"/>
                  </a:lnTo>
                  <a:lnTo>
                    <a:pt x="4523232" y="627888"/>
                  </a:lnTo>
                  <a:lnTo>
                    <a:pt x="4524756" y="628269"/>
                  </a:lnTo>
                  <a:lnTo>
                    <a:pt x="4529328" y="629412"/>
                  </a:lnTo>
                  <a:lnTo>
                    <a:pt x="4535424" y="630174"/>
                  </a:lnTo>
                  <a:lnTo>
                    <a:pt x="4543044" y="630275"/>
                  </a:lnTo>
                  <a:lnTo>
                    <a:pt x="4548378" y="630936"/>
                  </a:lnTo>
                  <a:lnTo>
                    <a:pt x="6289548" y="630936"/>
                  </a:lnTo>
                  <a:lnTo>
                    <a:pt x="6295644" y="630174"/>
                  </a:lnTo>
                  <a:lnTo>
                    <a:pt x="6301740" y="630174"/>
                  </a:lnTo>
                  <a:lnTo>
                    <a:pt x="6302502" y="630174"/>
                  </a:lnTo>
                  <a:lnTo>
                    <a:pt x="6324282" y="625729"/>
                  </a:lnTo>
                  <a:lnTo>
                    <a:pt x="6360617" y="608368"/>
                  </a:lnTo>
                  <a:lnTo>
                    <a:pt x="6392913" y="575703"/>
                  </a:lnTo>
                  <a:lnTo>
                    <a:pt x="6406350" y="548208"/>
                  </a:lnTo>
                  <a:lnTo>
                    <a:pt x="6410604" y="535520"/>
                  </a:lnTo>
                  <a:lnTo>
                    <a:pt x="6414516" y="512064"/>
                  </a:lnTo>
                  <a:lnTo>
                    <a:pt x="6414516" y="251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6971792" y="4864100"/>
            <a:ext cx="1523365" cy="665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latin typeface="Arial"/>
                <a:cs typeface="Arial"/>
              </a:rPr>
              <a:t>Large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volume.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Low </a:t>
            </a:r>
            <a:r>
              <a:rPr dirty="0" sz="1400">
                <a:latin typeface="Arial"/>
                <a:cs typeface="Arial"/>
              </a:rPr>
              <a:t>value.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Usually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no </a:t>
            </a:r>
            <a:r>
              <a:rPr dirty="0" sz="1400">
                <a:latin typeface="Arial"/>
                <a:cs typeface="Arial"/>
              </a:rPr>
              <a:t>meaning/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context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1315974" y="4895850"/>
            <a:ext cx="1199515" cy="97790"/>
            <a:chOff x="1315974" y="4895850"/>
            <a:chExt cx="1199515" cy="97790"/>
          </a:xfrm>
        </p:grpSpPr>
        <p:pic>
          <p:nvPicPr>
            <p:cNvPr id="39" name="object 3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5974" y="4895850"/>
              <a:ext cx="132587" cy="84582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4872" y="4895850"/>
              <a:ext cx="110489" cy="97536"/>
            </a:xfrm>
            <a:prstGeom prst="rect">
              <a:avLst/>
            </a:prstGeom>
          </p:spPr>
        </p:pic>
      </p:grpSp>
      <p:sp>
        <p:nvSpPr>
          <p:cNvPr id="41" name="object 41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 txBox="1"/>
          <p:nvPr/>
        </p:nvSpPr>
        <p:spPr>
          <a:xfrm>
            <a:off x="535940" y="5818123"/>
            <a:ext cx="730694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latin typeface="Arial"/>
                <a:cs typeface="Arial"/>
              </a:rPr>
              <a:t>(Adapted</a:t>
            </a:r>
            <a:r>
              <a:rPr dirty="0" sz="1600" spc="-3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from</a:t>
            </a:r>
            <a:r>
              <a:rPr dirty="0" sz="1600" spc="-1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“Knowledge</a:t>
            </a:r>
            <a:r>
              <a:rPr dirty="0" sz="1600" spc="-4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Engineering</a:t>
            </a:r>
            <a:r>
              <a:rPr dirty="0" sz="1600" spc="-3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course</a:t>
            </a:r>
            <a:r>
              <a:rPr dirty="0" sz="1600" spc="-3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(CM3016),</a:t>
            </a:r>
            <a:r>
              <a:rPr dirty="0" sz="1600" spc="-2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by</a:t>
            </a:r>
            <a:r>
              <a:rPr dirty="0" sz="1600" spc="-3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K.</a:t>
            </a:r>
            <a:r>
              <a:rPr dirty="0" sz="1600" spc="-3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Hui</a:t>
            </a:r>
            <a:r>
              <a:rPr dirty="0" sz="1600" spc="-30" i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2008-2009”)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44" name="object 4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Mạng</a:t>
            </a:r>
            <a:r>
              <a:rPr dirty="0" spc="-70"/>
              <a:t> </a:t>
            </a:r>
            <a:r>
              <a:rPr dirty="0"/>
              <a:t>ngữ</a:t>
            </a:r>
            <a:r>
              <a:rPr dirty="0" spc="-55"/>
              <a:t> </a:t>
            </a:r>
            <a:r>
              <a:rPr dirty="0"/>
              <a:t>nghĩa</a:t>
            </a:r>
            <a:r>
              <a:rPr dirty="0" spc="-55"/>
              <a:t> </a:t>
            </a:r>
            <a:r>
              <a:rPr dirty="0"/>
              <a:t>–</a:t>
            </a:r>
            <a:r>
              <a:rPr dirty="0" spc="-55"/>
              <a:t> </a:t>
            </a:r>
            <a:r>
              <a:rPr dirty="0"/>
              <a:t>Cú</a:t>
            </a:r>
            <a:r>
              <a:rPr dirty="0" spc="-60"/>
              <a:t> </a:t>
            </a:r>
            <a:r>
              <a:rPr dirty="0" spc="-20"/>
              <a:t>pháp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2937510"/>
            <a:chOff x="0" y="979169"/>
            <a:chExt cx="9144000" cy="2937510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1958339"/>
              <a:ext cx="9144000" cy="1958339"/>
            </a:xfrm>
            <a:custGeom>
              <a:avLst/>
              <a:gdLst/>
              <a:ahLst/>
              <a:cxnLst/>
              <a:rect l="l" t="t" r="r" b="b"/>
              <a:pathLst>
                <a:path w="9144000" h="1958339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9144000" y="195834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35940" y="1320799"/>
            <a:ext cx="8204200" cy="4879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940" marR="181610" indent="-26987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 b="1">
                <a:latin typeface="Arial"/>
                <a:cs typeface="Arial"/>
              </a:rPr>
              <a:t>Các</a:t>
            </a:r>
            <a:r>
              <a:rPr dirty="0" sz="2200" spc="-5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nút</a:t>
            </a:r>
            <a:r>
              <a:rPr dirty="0" sz="2200" spc="-2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(nodes)</a:t>
            </a:r>
            <a:r>
              <a:rPr dirty="0" sz="2200" spc="-30" b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biểu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diễn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khái</a:t>
            </a:r>
            <a:r>
              <a:rPr dirty="0" sz="2200" spc="-5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niệm</a:t>
            </a:r>
            <a:r>
              <a:rPr dirty="0" sz="2200" spc="-4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(concepts)</a:t>
            </a:r>
            <a:r>
              <a:rPr dirty="0" sz="2200">
                <a:latin typeface="Arial"/>
                <a:cs typeface="Arial"/>
              </a:rPr>
              <a:t>,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20" i="1">
                <a:latin typeface="Arial"/>
                <a:cs typeface="Arial"/>
              </a:rPr>
              <a:t>hành</a:t>
            </a:r>
            <a:r>
              <a:rPr dirty="0" sz="2200" spc="-2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động</a:t>
            </a:r>
            <a:r>
              <a:rPr dirty="0" sz="2200" spc="-4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(actions)</a:t>
            </a:r>
            <a:r>
              <a:rPr dirty="0" sz="2200" spc="-40" i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hoặc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đối</a:t>
            </a:r>
            <a:r>
              <a:rPr dirty="0" sz="2200" spc="-4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tượng</a:t>
            </a:r>
            <a:r>
              <a:rPr dirty="0" sz="2200" spc="-5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(objects)</a:t>
            </a:r>
            <a:r>
              <a:rPr dirty="0" sz="2200" spc="-35" i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trong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lĩnh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vực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bài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toán </a:t>
            </a:r>
            <a:r>
              <a:rPr dirty="0" sz="2200">
                <a:latin typeface="Arial"/>
                <a:cs typeface="Arial"/>
              </a:rPr>
              <a:t>đang</a:t>
            </a:r>
            <a:r>
              <a:rPr dirty="0" sz="2200" spc="-6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xét</a:t>
            </a:r>
            <a:endParaRPr sz="2200">
              <a:latin typeface="Arial"/>
              <a:cs typeface="Arial"/>
            </a:endParaRPr>
          </a:p>
          <a:p>
            <a:pPr marL="281940" marR="77470" indent="-269875">
              <a:lnSpc>
                <a:spcPct val="100000"/>
              </a:lnSpc>
              <a:spcBef>
                <a:spcPts val="53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 b="1">
                <a:latin typeface="Arial"/>
                <a:cs typeface="Arial"/>
              </a:rPr>
              <a:t>Các</a:t>
            </a:r>
            <a:r>
              <a:rPr dirty="0" sz="2200" spc="-4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liên</a:t>
            </a:r>
            <a:r>
              <a:rPr dirty="0" sz="2200" spc="-2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kết</a:t>
            </a:r>
            <a:r>
              <a:rPr dirty="0" sz="2200" spc="-2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(links)</a:t>
            </a:r>
            <a:r>
              <a:rPr dirty="0" sz="2200" spc="-20" b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quan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hệ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được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gán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nhãn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và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có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chiều (directional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and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labeled)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giữa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nút</a:t>
            </a:r>
            <a:endParaRPr sz="22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  <a:tab pos="2487930" algn="l"/>
              </a:tabLst>
            </a:pPr>
            <a:r>
              <a:rPr dirty="0" sz="2200">
                <a:latin typeface="Arial"/>
                <a:cs typeface="Arial"/>
              </a:rPr>
              <a:t>Hai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kiểu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liên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kết:</a:t>
            </a:r>
            <a:r>
              <a:rPr dirty="0" sz="2200">
                <a:latin typeface="Arial"/>
                <a:cs typeface="Arial"/>
              </a:rPr>
              <a:t>	</a:t>
            </a:r>
            <a:r>
              <a:rPr dirty="0" sz="2200" b="1">
                <a:latin typeface="Arial"/>
                <a:cs typeface="Arial"/>
              </a:rPr>
              <a:t>kế</a:t>
            </a:r>
            <a:r>
              <a:rPr dirty="0" sz="2200" spc="-3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thừa</a:t>
            </a:r>
            <a:r>
              <a:rPr dirty="0" sz="2200" spc="-20" b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và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cụ</a:t>
            </a:r>
            <a:r>
              <a:rPr dirty="0" sz="2200" spc="-20" b="1">
                <a:latin typeface="Arial"/>
                <a:cs typeface="Arial"/>
              </a:rPr>
              <a:t> </a:t>
            </a:r>
            <a:r>
              <a:rPr dirty="0" sz="2200" spc="-25" b="1">
                <a:latin typeface="Arial"/>
                <a:cs typeface="Arial"/>
              </a:rPr>
              <a:t>thể</a:t>
            </a:r>
            <a:endParaRPr sz="22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 b="1">
                <a:latin typeface="Arial"/>
                <a:cs typeface="Arial"/>
              </a:rPr>
              <a:t>Liên</a:t>
            </a:r>
            <a:r>
              <a:rPr dirty="0" sz="2200" spc="-3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kết</a:t>
            </a:r>
            <a:r>
              <a:rPr dirty="0" sz="2200" spc="-2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kế</a:t>
            </a:r>
            <a:r>
              <a:rPr dirty="0" sz="2200" spc="-3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thừa</a:t>
            </a:r>
            <a:r>
              <a:rPr dirty="0" sz="2200" spc="-30" b="1">
                <a:latin typeface="Arial"/>
                <a:cs typeface="Arial"/>
              </a:rPr>
              <a:t> </a:t>
            </a:r>
            <a:r>
              <a:rPr dirty="0" sz="2200" spc="-20" b="1">
                <a:latin typeface="Arial"/>
                <a:cs typeface="Arial"/>
              </a:rPr>
              <a:t>(Inheritance-</a:t>
            </a:r>
            <a:r>
              <a:rPr dirty="0" sz="2200" b="1">
                <a:latin typeface="Arial"/>
                <a:cs typeface="Arial"/>
              </a:rPr>
              <a:t>oriented</a:t>
            </a:r>
            <a:r>
              <a:rPr dirty="0" sz="2200" spc="-1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link)</a:t>
            </a:r>
            <a:r>
              <a:rPr dirty="0" sz="2200" spc="-20" b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biểu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diễn:</a:t>
            </a:r>
            <a:endParaRPr sz="22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Nút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lớp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(loại)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nút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B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(vd: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liên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kết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IS-</a:t>
            </a:r>
            <a:r>
              <a:rPr dirty="0" sz="2000" spc="-25" i="1">
                <a:latin typeface="Arial"/>
                <a:cs typeface="Arial"/>
              </a:rPr>
              <a:t>A</a:t>
            </a:r>
            <a:r>
              <a:rPr dirty="0" sz="2000" spc="-25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Nút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dụ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(instance)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nút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B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(vd: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liên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kết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0" i="1">
                <a:latin typeface="Arial"/>
                <a:cs typeface="Arial"/>
              </a:rPr>
              <a:t>INSTANCE-</a:t>
            </a:r>
            <a:r>
              <a:rPr dirty="0" sz="2000" spc="-25" i="1">
                <a:latin typeface="Arial"/>
                <a:cs typeface="Arial"/>
              </a:rPr>
              <a:t>OF</a:t>
            </a:r>
            <a:r>
              <a:rPr dirty="0" sz="2000" spc="-25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 b="1">
                <a:latin typeface="Arial"/>
                <a:cs typeface="Arial"/>
              </a:rPr>
              <a:t>Liên</a:t>
            </a:r>
            <a:r>
              <a:rPr dirty="0" sz="2200" spc="-4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kết</a:t>
            </a:r>
            <a:r>
              <a:rPr dirty="0" sz="2200" spc="-3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cụ</a:t>
            </a:r>
            <a:r>
              <a:rPr dirty="0" sz="2200" spc="-4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thể</a:t>
            </a:r>
            <a:r>
              <a:rPr dirty="0" sz="2200" spc="-35" b="1">
                <a:latin typeface="Arial"/>
                <a:cs typeface="Arial"/>
              </a:rPr>
              <a:t> </a:t>
            </a:r>
            <a:r>
              <a:rPr dirty="0" sz="2200" spc="-25" b="1">
                <a:latin typeface="Arial"/>
                <a:cs typeface="Arial"/>
              </a:rPr>
              <a:t>(Domain-</a:t>
            </a:r>
            <a:r>
              <a:rPr dirty="0" sz="2200" b="1">
                <a:latin typeface="Arial"/>
                <a:cs typeface="Arial"/>
              </a:rPr>
              <a:t>specific</a:t>
            </a:r>
            <a:r>
              <a:rPr dirty="0" sz="2200" spc="-2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link)</a:t>
            </a:r>
            <a:r>
              <a:rPr dirty="0" sz="2200" spc="-30" b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biểu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diễn:</a:t>
            </a:r>
            <a:endParaRPr sz="22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Nút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liên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quan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tới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(có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quan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hệ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với)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nút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0" i="1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08965" algn="l"/>
                <a:tab pos="1395095" algn="l"/>
              </a:tabLst>
            </a:pPr>
            <a:r>
              <a:rPr dirty="0" sz="1800">
                <a:latin typeface="Arial"/>
                <a:cs typeface="Arial"/>
              </a:rPr>
              <a:t>Ví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dụ: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sz="1800" i="1">
                <a:latin typeface="Arial"/>
                <a:cs typeface="Arial"/>
              </a:rPr>
              <a:t>HAS</a:t>
            </a:r>
            <a:r>
              <a:rPr dirty="0" sz="1800">
                <a:latin typeface="Arial"/>
                <a:cs typeface="Arial"/>
              </a:rPr>
              <a:t>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CAN</a:t>
            </a:r>
            <a:r>
              <a:rPr dirty="0" sz="1800">
                <a:latin typeface="Arial"/>
                <a:cs typeface="Arial"/>
              </a:rPr>
              <a:t>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HAS-PART</a:t>
            </a:r>
            <a:r>
              <a:rPr dirty="0" sz="1800">
                <a:latin typeface="Arial"/>
                <a:cs typeface="Arial"/>
              </a:rPr>
              <a:t>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CAUSES</a:t>
            </a:r>
            <a:r>
              <a:rPr dirty="0" sz="1800">
                <a:latin typeface="Arial"/>
                <a:cs typeface="Arial"/>
              </a:rPr>
              <a:t>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HAS-</a:t>
            </a:r>
            <a:r>
              <a:rPr dirty="0" sz="1800" i="1">
                <a:latin typeface="Arial"/>
                <a:cs typeface="Arial"/>
              </a:rPr>
              <a:t>COLOR</a:t>
            </a:r>
            <a:r>
              <a:rPr dirty="0" sz="1800">
                <a:latin typeface="Arial"/>
                <a:cs typeface="Arial"/>
              </a:rPr>
              <a:t>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Mạng</a:t>
            </a:r>
            <a:r>
              <a:rPr dirty="0" spc="-65"/>
              <a:t> </a:t>
            </a:r>
            <a:r>
              <a:rPr dirty="0"/>
              <a:t>ngữ</a:t>
            </a:r>
            <a:r>
              <a:rPr dirty="0" spc="-45"/>
              <a:t> </a:t>
            </a:r>
            <a:r>
              <a:rPr dirty="0"/>
              <a:t>nghĩa</a:t>
            </a:r>
            <a:r>
              <a:rPr dirty="0" spc="-50"/>
              <a:t> </a:t>
            </a:r>
            <a:r>
              <a:rPr dirty="0"/>
              <a:t>–</a:t>
            </a:r>
            <a:r>
              <a:rPr dirty="0" spc="-45"/>
              <a:t> </a:t>
            </a:r>
            <a:r>
              <a:rPr dirty="0"/>
              <a:t>Ví</a:t>
            </a:r>
            <a:r>
              <a:rPr dirty="0" spc="-55"/>
              <a:t> </a:t>
            </a:r>
            <a:r>
              <a:rPr dirty="0"/>
              <a:t>dụ</a:t>
            </a:r>
            <a:r>
              <a:rPr dirty="0" spc="-55"/>
              <a:t> </a:t>
            </a:r>
            <a:r>
              <a:rPr dirty="0" spc="-25"/>
              <a:t>(1)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5139690"/>
            <a:chOff x="0" y="979169"/>
            <a:chExt cx="9144000" cy="5139690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7400" y="1295400"/>
              <a:ext cx="4675632" cy="4823459"/>
            </a:xfrm>
            <a:prstGeom prst="rect">
              <a:avLst/>
            </a:prstGeom>
          </p:spPr>
        </p:pic>
      </p:grpSp>
      <p:sp>
        <p:nvSpPr>
          <p:cNvPr id="7" name="object 7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6174740" y="5972047"/>
            <a:ext cx="22263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(</a:t>
            </a:r>
            <a:r>
              <a:rPr dirty="0" sz="1200" i="1">
                <a:latin typeface="Arial"/>
                <a:cs typeface="Arial"/>
              </a:rPr>
              <a:t>B.</a:t>
            </a:r>
            <a:r>
              <a:rPr dirty="0" sz="1200" spc="-25" i="1">
                <a:latin typeface="Arial"/>
                <a:cs typeface="Arial"/>
              </a:rPr>
              <a:t> </a:t>
            </a:r>
            <a:r>
              <a:rPr dirty="0" sz="1200" i="1">
                <a:latin typeface="Arial"/>
                <a:cs typeface="Arial"/>
              </a:rPr>
              <a:t>L.</a:t>
            </a:r>
            <a:r>
              <a:rPr dirty="0" sz="1200" spc="-25" i="1">
                <a:latin typeface="Arial"/>
                <a:cs typeface="Arial"/>
              </a:rPr>
              <a:t> </a:t>
            </a:r>
            <a:r>
              <a:rPr dirty="0" sz="1200" i="1">
                <a:latin typeface="Arial"/>
                <a:cs typeface="Arial"/>
              </a:rPr>
              <a:t>Vrusias,</a:t>
            </a:r>
            <a:r>
              <a:rPr dirty="0" sz="1200" spc="-25" i="1">
                <a:latin typeface="Arial"/>
                <a:cs typeface="Arial"/>
              </a:rPr>
              <a:t> </a:t>
            </a:r>
            <a:r>
              <a:rPr dirty="0" sz="1200" i="1">
                <a:latin typeface="Arial"/>
                <a:cs typeface="Arial"/>
              </a:rPr>
              <a:t>course</a:t>
            </a:r>
            <a:r>
              <a:rPr dirty="0" sz="1200" spc="-75" i="1">
                <a:latin typeface="Arial"/>
                <a:cs typeface="Arial"/>
              </a:rPr>
              <a:t> </a:t>
            </a:r>
            <a:r>
              <a:rPr dirty="0" sz="1200" spc="-10" i="1">
                <a:latin typeface="Arial"/>
                <a:cs typeface="Arial"/>
              </a:rPr>
              <a:t>AI-CS289</a:t>
            </a:r>
            <a:r>
              <a:rPr dirty="0" sz="1200" spc="-1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Mạng</a:t>
            </a:r>
            <a:r>
              <a:rPr dirty="0" spc="-65"/>
              <a:t> </a:t>
            </a:r>
            <a:r>
              <a:rPr dirty="0"/>
              <a:t>ngữ</a:t>
            </a:r>
            <a:r>
              <a:rPr dirty="0" spc="-45"/>
              <a:t> </a:t>
            </a:r>
            <a:r>
              <a:rPr dirty="0"/>
              <a:t>nghĩa</a:t>
            </a:r>
            <a:r>
              <a:rPr dirty="0" spc="-50"/>
              <a:t> </a:t>
            </a:r>
            <a:r>
              <a:rPr dirty="0"/>
              <a:t>–</a:t>
            </a:r>
            <a:r>
              <a:rPr dirty="0" spc="-45"/>
              <a:t> </a:t>
            </a:r>
            <a:r>
              <a:rPr dirty="0"/>
              <a:t>Ví</a:t>
            </a:r>
            <a:r>
              <a:rPr dirty="0" spc="-55"/>
              <a:t> </a:t>
            </a:r>
            <a:r>
              <a:rPr dirty="0"/>
              <a:t>dụ</a:t>
            </a:r>
            <a:r>
              <a:rPr dirty="0" spc="-55"/>
              <a:t> </a:t>
            </a:r>
            <a:r>
              <a:rPr dirty="0" spc="-25"/>
              <a:t>(2)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979169"/>
            <a:chOff x="0" y="979169"/>
            <a:chExt cx="9144000" cy="97916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3648450" y="1214631"/>
            <a:ext cx="1093470" cy="42862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39700" rIns="0" bIns="0" rtlCol="0" vert="horz">
            <a:spAutoFit/>
          </a:bodyPr>
          <a:lstStyle/>
          <a:p>
            <a:pPr marL="199390">
              <a:lnSpc>
                <a:spcPct val="100000"/>
              </a:lnSpc>
              <a:spcBef>
                <a:spcPts val="1100"/>
              </a:spcBef>
            </a:pPr>
            <a:r>
              <a:rPr dirty="0" sz="1100" b="1">
                <a:latin typeface="Arial"/>
                <a:cs typeface="Arial"/>
              </a:rPr>
              <a:t>a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n</a:t>
            </a:r>
            <a:r>
              <a:rPr dirty="0" sz="1100" spc="6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i</a:t>
            </a:r>
            <a:r>
              <a:rPr dirty="0" sz="1100" spc="-13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m</a:t>
            </a:r>
            <a:r>
              <a:rPr dirty="0" sz="1100" spc="26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a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50" b="1">
                <a:latin typeface="Arial"/>
                <a:cs typeface="Arial"/>
              </a:rPr>
              <a:t>l 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272791" y="1357117"/>
            <a:ext cx="1093470" cy="429259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39700" rIns="0" bIns="0" rtlCol="0" vert="horz">
            <a:spAutoFit/>
          </a:bodyPr>
          <a:lstStyle/>
          <a:p>
            <a:pPr marL="330835">
              <a:lnSpc>
                <a:spcPct val="100000"/>
              </a:lnSpc>
              <a:spcBef>
                <a:spcPts val="1100"/>
              </a:spcBef>
            </a:pPr>
            <a:r>
              <a:rPr dirty="0" sz="1100" b="1">
                <a:latin typeface="Arial"/>
                <a:cs typeface="Arial"/>
              </a:rPr>
              <a:t>s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k</a:t>
            </a:r>
            <a:r>
              <a:rPr dirty="0" sz="1100" spc="4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i</a:t>
            </a:r>
            <a:r>
              <a:rPr dirty="0" sz="1100" spc="-135" b="1">
                <a:latin typeface="Arial"/>
                <a:cs typeface="Arial"/>
              </a:rPr>
              <a:t> </a:t>
            </a:r>
            <a:r>
              <a:rPr dirty="0" sz="1100" spc="-50" b="1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428488" y="1927354"/>
            <a:ext cx="2736215" cy="32384"/>
            <a:chOff x="3428488" y="1927354"/>
            <a:chExt cx="2736215" cy="32384"/>
          </a:xfrm>
        </p:grpSpPr>
        <p:sp>
          <p:nvSpPr>
            <p:cNvPr id="9" name="object 9" descr=""/>
            <p:cNvSpPr/>
            <p:nvPr/>
          </p:nvSpPr>
          <p:spPr>
            <a:xfrm>
              <a:off x="5069589" y="1928624"/>
              <a:ext cx="1093470" cy="29845"/>
            </a:xfrm>
            <a:custGeom>
              <a:avLst/>
              <a:gdLst/>
              <a:ahLst/>
              <a:cxnLst/>
              <a:rect l="l" t="t" r="r" b="b"/>
              <a:pathLst>
                <a:path w="1093470" h="29844">
                  <a:moveTo>
                    <a:pt x="0" y="0"/>
                  </a:moveTo>
                  <a:lnTo>
                    <a:pt x="1093471" y="0"/>
                  </a:lnTo>
                  <a:lnTo>
                    <a:pt x="1093471" y="29715"/>
                  </a:lnTo>
                  <a:lnTo>
                    <a:pt x="0" y="29715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429758" y="1928624"/>
              <a:ext cx="1093470" cy="29845"/>
            </a:xfrm>
            <a:custGeom>
              <a:avLst/>
              <a:gdLst/>
              <a:ahLst/>
              <a:cxnLst/>
              <a:rect l="l" t="t" r="r" b="b"/>
              <a:pathLst>
                <a:path w="1093470" h="29844">
                  <a:moveTo>
                    <a:pt x="0" y="0"/>
                  </a:moveTo>
                  <a:lnTo>
                    <a:pt x="1093471" y="0"/>
                  </a:lnTo>
                  <a:lnTo>
                    <a:pt x="1093471" y="29715"/>
                  </a:lnTo>
                  <a:lnTo>
                    <a:pt x="0" y="29715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020321" y="1500374"/>
            <a:ext cx="1097280" cy="42862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39700" rIns="0" bIns="0" rtlCol="0" vert="horz">
            <a:spAutoFit/>
          </a:bodyPr>
          <a:lstStyle/>
          <a:p>
            <a:pPr marL="259715">
              <a:lnSpc>
                <a:spcPct val="100000"/>
              </a:lnSpc>
              <a:spcBef>
                <a:spcPts val="1100"/>
              </a:spcBef>
            </a:pPr>
            <a:r>
              <a:rPr dirty="0" sz="1100" spc="100" b="1">
                <a:latin typeface="Arial"/>
                <a:cs typeface="Arial"/>
              </a:rPr>
              <a:t>fl</a:t>
            </a:r>
            <a:r>
              <a:rPr dirty="0" sz="1100" spc="-14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y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85" b="1">
                <a:latin typeface="Arial"/>
                <a:cs typeface="Arial"/>
              </a:rPr>
              <a:t>in</a:t>
            </a:r>
            <a:r>
              <a:rPr dirty="0" sz="1100" spc="55" b="1">
                <a:latin typeface="Arial"/>
                <a:cs typeface="Arial"/>
              </a:rPr>
              <a:t> </a:t>
            </a:r>
            <a:r>
              <a:rPr dirty="0" sz="1100" spc="-50" b="1">
                <a:latin typeface="Arial"/>
                <a:cs typeface="Arial"/>
              </a:rPr>
              <a:t>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781803" y="1237979"/>
            <a:ext cx="963294" cy="1619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00" b="1">
                <a:latin typeface="Arial"/>
                <a:cs typeface="Arial"/>
              </a:rPr>
              <a:t>c</a:t>
            </a:r>
            <a:r>
              <a:rPr dirty="0" sz="900" spc="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o</a:t>
            </a:r>
            <a:r>
              <a:rPr dirty="0" sz="900" spc="4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v</a:t>
            </a:r>
            <a:r>
              <a:rPr dirty="0" sz="900" spc="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e</a:t>
            </a:r>
            <a:r>
              <a:rPr dirty="0" sz="900" spc="5" b="1">
                <a:latin typeface="Arial"/>
                <a:cs typeface="Arial"/>
              </a:rPr>
              <a:t> </a:t>
            </a:r>
            <a:r>
              <a:rPr dirty="0" sz="900" spc="-10" b="1">
                <a:latin typeface="Arial"/>
                <a:cs typeface="Arial"/>
              </a:rPr>
              <a:t>r</a:t>
            </a:r>
            <a:r>
              <a:rPr dirty="0" sz="900" spc="-6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e</a:t>
            </a:r>
            <a:r>
              <a:rPr dirty="0" sz="900" spc="3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d</a:t>
            </a:r>
            <a:r>
              <a:rPr dirty="0" sz="900" spc="4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_</a:t>
            </a:r>
            <a:r>
              <a:rPr dirty="0" sz="900" spc="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b</a:t>
            </a:r>
            <a:r>
              <a:rPr dirty="0" sz="900" spc="40" b="1">
                <a:latin typeface="Arial"/>
                <a:cs typeface="Arial"/>
              </a:rPr>
              <a:t> </a:t>
            </a:r>
            <a:r>
              <a:rPr dirty="0" sz="900" spc="-50" b="1">
                <a:latin typeface="Arial"/>
                <a:cs typeface="Arial"/>
              </a:rPr>
              <a:t>y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3970394" y="1427481"/>
            <a:ext cx="2304415" cy="503555"/>
            <a:chOff x="3970394" y="1427481"/>
            <a:chExt cx="2304415" cy="503555"/>
          </a:xfrm>
        </p:grpSpPr>
        <p:sp>
          <p:nvSpPr>
            <p:cNvPr id="14" name="object 14" descr=""/>
            <p:cNvSpPr/>
            <p:nvPr/>
          </p:nvSpPr>
          <p:spPr>
            <a:xfrm>
              <a:off x="4741921" y="1428751"/>
              <a:ext cx="1530985" cy="142875"/>
            </a:xfrm>
            <a:custGeom>
              <a:avLst/>
              <a:gdLst/>
              <a:ahLst/>
              <a:cxnLst/>
              <a:rect l="l" t="t" r="r" b="b"/>
              <a:pathLst>
                <a:path w="1530985" h="142875">
                  <a:moveTo>
                    <a:pt x="0" y="0"/>
                  </a:moveTo>
                  <a:lnTo>
                    <a:pt x="150885" y="0"/>
                  </a:lnTo>
                  <a:lnTo>
                    <a:pt x="271270" y="4567"/>
                  </a:lnTo>
                  <a:lnTo>
                    <a:pt x="373379" y="9904"/>
                  </a:lnTo>
                  <a:lnTo>
                    <a:pt x="456443" y="14472"/>
                  </a:lnTo>
                  <a:lnTo>
                    <a:pt x="524264" y="22098"/>
                  </a:lnTo>
                  <a:lnTo>
                    <a:pt x="571518" y="30922"/>
                  </a:lnTo>
                  <a:lnTo>
                    <a:pt x="620760" y="42680"/>
                  </a:lnTo>
                  <a:lnTo>
                    <a:pt x="668806" y="56529"/>
                  </a:lnTo>
                  <a:lnTo>
                    <a:pt x="712471" y="71623"/>
                  </a:lnTo>
                  <a:lnTo>
                    <a:pt x="752872" y="88584"/>
                  </a:lnTo>
                  <a:lnTo>
                    <a:pt x="802816" y="101811"/>
                  </a:lnTo>
                  <a:lnTo>
                    <a:pt x="854831" y="112137"/>
                  </a:lnTo>
                  <a:lnTo>
                    <a:pt x="901447" y="120398"/>
                  </a:lnTo>
                  <a:lnTo>
                    <a:pt x="965465" y="128014"/>
                  </a:lnTo>
                  <a:lnTo>
                    <a:pt x="1051562" y="135630"/>
                  </a:lnTo>
                  <a:lnTo>
                    <a:pt x="1153672" y="137919"/>
                  </a:lnTo>
                  <a:lnTo>
                    <a:pt x="1274072" y="142496"/>
                  </a:lnTo>
                  <a:lnTo>
                    <a:pt x="1530870" y="1424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163061" y="1554476"/>
              <a:ext cx="109855" cy="36830"/>
            </a:xfrm>
            <a:custGeom>
              <a:avLst/>
              <a:gdLst/>
              <a:ahLst/>
              <a:cxnLst/>
              <a:rect l="l" t="t" r="r" b="b"/>
              <a:pathLst>
                <a:path w="109854" h="36830">
                  <a:moveTo>
                    <a:pt x="0" y="36581"/>
                  </a:moveTo>
                  <a:lnTo>
                    <a:pt x="0" y="0"/>
                  </a:lnTo>
                  <a:lnTo>
                    <a:pt x="109730" y="16771"/>
                  </a:lnTo>
                  <a:lnTo>
                    <a:pt x="0" y="365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466848" y="1554476"/>
              <a:ext cx="1805939" cy="374650"/>
            </a:xfrm>
            <a:custGeom>
              <a:avLst/>
              <a:gdLst/>
              <a:ahLst/>
              <a:cxnLst/>
              <a:rect l="l" t="t" r="r" b="b"/>
              <a:pathLst>
                <a:path w="1805939" h="374650">
                  <a:moveTo>
                    <a:pt x="1696212" y="0"/>
                  </a:moveTo>
                  <a:lnTo>
                    <a:pt x="1805942" y="16771"/>
                  </a:lnTo>
                  <a:lnTo>
                    <a:pt x="1696212" y="36581"/>
                  </a:lnTo>
                  <a:lnTo>
                    <a:pt x="1696212" y="0"/>
                  </a:lnTo>
                  <a:close/>
                </a:path>
                <a:path w="1805939" h="374650">
                  <a:moveTo>
                    <a:pt x="1149853" y="374147"/>
                  </a:moveTo>
                  <a:lnTo>
                    <a:pt x="1119368" y="334518"/>
                  </a:lnTo>
                  <a:lnTo>
                    <a:pt x="1078229" y="320045"/>
                  </a:lnTo>
                  <a:lnTo>
                    <a:pt x="1029453" y="307851"/>
                  </a:lnTo>
                  <a:lnTo>
                    <a:pt x="968498" y="297947"/>
                  </a:lnTo>
                  <a:lnTo>
                    <a:pt x="900677" y="290331"/>
                  </a:lnTo>
                  <a:lnTo>
                    <a:pt x="825234" y="283464"/>
                  </a:lnTo>
                  <a:lnTo>
                    <a:pt x="745988" y="275848"/>
                  </a:lnTo>
                  <a:lnTo>
                    <a:pt x="663694" y="273559"/>
                  </a:lnTo>
                  <a:lnTo>
                    <a:pt x="576828" y="268232"/>
                  </a:lnTo>
                  <a:lnTo>
                    <a:pt x="489961" y="263654"/>
                  </a:lnTo>
                  <a:lnTo>
                    <a:pt x="406897" y="258317"/>
                  </a:lnTo>
                  <a:lnTo>
                    <a:pt x="323849" y="256038"/>
                  </a:lnTo>
                  <a:lnTo>
                    <a:pt x="252224" y="248412"/>
                  </a:lnTo>
                  <a:lnTo>
                    <a:pt x="180584" y="238507"/>
                  </a:lnTo>
                  <a:lnTo>
                    <a:pt x="120384" y="228602"/>
                  </a:lnTo>
                  <a:lnTo>
                    <a:pt x="71624" y="216408"/>
                  </a:lnTo>
                  <a:lnTo>
                    <a:pt x="33517" y="201936"/>
                  </a:lnTo>
                  <a:lnTo>
                    <a:pt x="0" y="160028"/>
                  </a:lnTo>
                  <a:lnTo>
                    <a:pt x="0" y="883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440182" y="1642871"/>
              <a:ext cx="56515" cy="71755"/>
            </a:xfrm>
            <a:custGeom>
              <a:avLst/>
              <a:gdLst/>
              <a:ahLst/>
              <a:cxnLst/>
              <a:rect l="l" t="t" r="r" b="b"/>
              <a:pathLst>
                <a:path w="56514" h="71755">
                  <a:moveTo>
                    <a:pt x="56381" y="71633"/>
                  </a:moveTo>
                  <a:lnTo>
                    <a:pt x="0" y="71633"/>
                  </a:lnTo>
                  <a:lnTo>
                    <a:pt x="26666" y="0"/>
                  </a:lnTo>
                  <a:lnTo>
                    <a:pt x="56381" y="716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972299" y="1642871"/>
              <a:ext cx="524510" cy="285750"/>
            </a:xfrm>
            <a:custGeom>
              <a:avLst/>
              <a:gdLst/>
              <a:ahLst/>
              <a:cxnLst/>
              <a:rect l="l" t="t" r="r" b="b"/>
              <a:pathLst>
                <a:path w="524510" h="285750">
                  <a:moveTo>
                    <a:pt x="467883" y="71633"/>
                  </a:moveTo>
                  <a:lnTo>
                    <a:pt x="494549" y="0"/>
                  </a:lnTo>
                  <a:lnTo>
                    <a:pt x="524264" y="71633"/>
                  </a:lnTo>
                  <a:lnTo>
                    <a:pt x="467883" y="71633"/>
                  </a:lnTo>
                  <a:close/>
                </a:path>
                <a:path w="524510" h="285750">
                  <a:moveTo>
                    <a:pt x="0" y="285753"/>
                  </a:moveTo>
                  <a:lnTo>
                    <a:pt x="10384" y="245108"/>
                  </a:lnTo>
                  <a:lnTo>
                    <a:pt x="38106" y="209552"/>
                  </a:lnTo>
                  <a:lnTo>
                    <a:pt x="67821" y="195069"/>
                  </a:lnTo>
                  <a:lnTo>
                    <a:pt x="79261" y="187453"/>
                  </a:lnTo>
                  <a:lnTo>
                    <a:pt x="98306" y="185164"/>
                  </a:lnTo>
                  <a:lnTo>
                    <a:pt x="113549" y="179837"/>
                  </a:lnTo>
                  <a:lnTo>
                    <a:pt x="132594" y="175259"/>
                  </a:lnTo>
                  <a:lnTo>
                    <a:pt x="143264" y="169922"/>
                  </a:lnTo>
                  <a:lnTo>
                    <a:pt x="158506" y="167643"/>
                  </a:lnTo>
                  <a:lnTo>
                    <a:pt x="173749" y="160017"/>
                  </a:lnTo>
                  <a:lnTo>
                    <a:pt x="188976" y="150112"/>
                  </a:lnTo>
                  <a:lnTo>
                    <a:pt x="215166" y="114788"/>
                  </a:lnTo>
                  <a:lnTo>
                    <a:pt x="222873" y="77816"/>
                  </a:lnTo>
                  <a:lnTo>
                    <a:pt x="222014" y="39463"/>
                  </a:lnTo>
                  <a:lnTo>
                    <a:pt x="22250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168896" y="1642871"/>
              <a:ext cx="52705" cy="71755"/>
            </a:xfrm>
            <a:custGeom>
              <a:avLst/>
              <a:gdLst/>
              <a:ahLst/>
              <a:cxnLst/>
              <a:rect l="l" t="t" r="r" b="b"/>
              <a:pathLst>
                <a:path w="52704" h="71755">
                  <a:moveTo>
                    <a:pt x="52578" y="71633"/>
                  </a:moveTo>
                  <a:lnTo>
                    <a:pt x="0" y="71633"/>
                  </a:lnTo>
                  <a:lnTo>
                    <a:pt x="25912" y="0"/>
                  </a:lnTo>
                  <a:lnTo>
                    <a:pt x="52578" y="716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168896" y="1642871"/>
              <a:ext cx="52705" cy="71755"/>
            </a:xfrm>
            <a:custGeom>
              <a:avLst/>
              <a:gdLst/>
              <a:ahLst/>
              <a:cxnLst/>
              <a:rect l="l" t="t" r="r" b="b"/>
              <a:pathLst>
                <a:path w="52704" h="71755">
                  <a:moveTo>
                    <a:pt x="0" y="71633"/>
                  </a:moveTo>
                  <a:lnTo>
                    <a:pt x="25912" y="0"/>
                  </a:lnTo>
                  <a:lnTo>
                    <a:pt x="52578" y="71633"/>
                  </a:lnTo>
                  <a:lnTo>
                    <a:pt x="0" y="71633"/>
                  </a:lnTo>
                  <a:close/>
                </a:path>
              </a:pathLst>
            </a:custGeom>
            <a:ln w="3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5656579" y="1737851"/>
            <a:ext cx="235585" cy="1619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00" spc="60" b="1">
                <a:latin typeface="Arial"/>
                <a:cs typeface="Arial"/>
              </a:rPr>
              <a:t>is</a:t>
            </a:r>
            <a:r>
              <a:rPr dirty="0" sz="900" spc="30" b="1">
                <a:latin typeface="Arial"/>
                <a:cs typeface="Arial"/>
              </a:rPr>
              <a:t> </a:t>
            </a:r>
            <a:r>
              <a:rPr dirty="0" sz="900" spc="-50" b="1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665473" y="1737851"/>
            <a:ext cx="235585" cy="1619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00" spc="65" b="1">
                <a:latin typeface="Arial"/>
                <a:cs typeface="Arial"/>
              </a:rPr>
              <a:t>is</a:t>
            </a:r>
            <a:r>
              <a:rPr dirty="0" sz="900" spc="20" b="1">
                <a:latin typeface="Arial"/>
                <a:cs typeface="Arial"/>
              </a:rPr>
              <a:t> </a:t>
            </a:r>
            <a:r>
              <a:rPr dirty="0" sz="900" spc="-50" b="1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157476" y="1523729"/>
            <a:ext cx="857250" cy="1619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00" spc="-10" b="1">
                <a:latin typeface="Arial"/>
                <a:cs typeface="Arial"/>
              </a:rPr>
              <a:t>t</a:t>
            </a:r>
            <a:r>
              <a:rPr dirty="0" sz="900" spc="-105" b="1">
                <a:latin typeface="Arial"/>
                <a:cs typeface="Arial"/>
              </a:rPr>
              <a:t> </a:t>
            </a:r>
            <a:r>
              <a:rPr dirty="0" sz="900" spc="-10" b="1">
                <a:latin typeface="Arial"/>
                <a:cs typeface="Arial"/>
              </a:rPr>
              <a:t>r</a:t>
            </a:r>
            <a:r>
              <a:rPr dirty="0" sz="900" spc="-5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a</a:t>
            </a:r>
            <a:r>
              <a:rPr dirty="0" sz="900" spc="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v</a:t>
            </a:r>
            <a:r>
              <a:rPr dirty="0" sz="900" spc="1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e</a:t>
            </a:r>
            <a:r>
              <a:rPr dirty="0" sz="900" spc="30" b="1">
                <a:latin typeface="Arial"/>
                <a:cs typeface="Arial"/>
              </a:rPr>
              <a:t> </a:t>
            </a:r>
            <a:r>
              <a:rPr dirty="0" sz="900" spc="-10" b="1">
                <a:latin typeface="Arial"/>
                <a:cs typeface="Arial"/>
              </a:rPr>
              <a:t>l</a:t>
            </a:r>
            <a:r>
              <a:rPr dirty="0" sz="900" spc="-11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s</a:t>
            </a:r>
            <a:r>
              <a:rPr dirty="0" sz="900" spc="3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_</a:t>
            </a:r>
            <a:r>
              <a:rPr dirty="0" sz="900" spc="1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b</a:t>
            </a:r>
            <a:r>
              <a:rPr dirty="0" sz="900" spc="40" b="1">
                <a:latin typeface="Arial"/>
                <a:cs typeface="Arial"/>
              </a:rPr>
              <a:t> </a:t>
            </a:r>
            <a:r>
              <a:rPr dirty="0" sz="900" spc="-50" b="1">
                <a:latin typeface="Arial"/>
                <a:cs typeface="Arial"/>
              </a:rPr>
              <a:t>y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2116008" y="1695385"/>
            <a:ext cx="4048760" cy="666115"/>
            <a:chOff x="2116008" y="1695385"/>
            <a:chExt cx="4048760" cy="666115"/>
          </a:xfrm>
        </p:grpSpPr>
        <p:sp>
          <p:nvSpPr>
            <p:cNvPr id="25" name="object 25" descr=""/>
            <p:cNvSpPr/>
            <p:nvPr/>
          </p:nvSpPr>
          <p:spPr>
            <a:xfrm>
              <a:off x="2117595" y="1714504"/>
              <a:ext cx="808990" cy="243840"/>
            </a:xfrm>
            <a:custGeom>
              <a:avLst/>
              <a:gdLst/>
              <a:ahLst/>
              <a:cxnLst/>
              <a:rect l="l" t="t" r="r" b="b"/>
              <a:pathLst>
                <a:path w="808989" h="243839">
                  <a:moveTo>
                    <a:pt x="808758" y="243835"/>
                  </a:moveTo>
                  <a:lnTo>
                    <a:pt x="777220" y="224895"/>
                  </a:lnTo>
                  <a:lnTo>
                    <a:pt x="746258" y="198431"/>
                  </a:lnTo>
                  <a:lnTo>
                    <a:pt x="719930" y="170666"/>
                  </a:lnTo>
                  <a:lnTo>
                    <a:pt x="685804" y="137919"/>
                  </a:lnTo>
                  <a:lnTo>
                    <a:pt x="657635" y="110491"/>
                  </a:lnTo>
                  <a:lnTo>
                    <a:pt x="624432" y="86963"/>
                  </a:lnTo>
                  <a:lnTo>
                    <a:pt x="586776" y="67035"/>
                  </a:lnTo>
                  <a:lnTo>
                    <a:pt x="545252" y="50409"/>
                  </a:lnTo>
                  <a:lnTo>
                    <a:pt x="500443" y="36786"/>
                  </a:lnTo>
                  <a:lnTo>
                    <a:pt x="452932" y="25867"/>
                  </a:lnTo>
                  <a:lnTo>
                    <a:pt x="403302" y="17354"/>
                  </a:lnTo>
                  <a:lnTo>
                    <a:pt x="352137" y="10948"/>
                  </a:lnTo>
                  <a:lnTo>
                    <a:pt x="300021" y="6349"/>
                  </a:lnTo>
                  <a:lnTo>
                    <a:pt x="247536" y="3260"/>
                  </a:lnTo>
                  <a:lnTo>
                    <a:pt x="195266" y="1382"/>
                  </a:lnTo>
                  <a:lnTo>
                    <a:pt x="143793" y="415"/>
                  </a:lnTo>
                  <a:lnTo>
                    <a:pt x="93703" y="62"/>
                  </a:lnTo>
                  <a:lnTo>
                    <a:pt x="45577" y="23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117595" y="1696973"/>
              <a:ext cx="105410" cy="37465"/>
            </a:xfrm>
            <a:custGeom>
              <a:avLst/>
              <a:gdLst/>
              <a:ahLst/>
              <a:cxnLst/>
              <a:rect l="l" t="t" r="r" b="b"/>
              <a:pathLst>
                <a:path w="105410" h="37464">
                  <a:moveTo>
                    <a:pt x="105157" y="37340"/>
                  </a:moveTo>
                  <a:lnTo>
                    <a:pt x="0" y="17531"/>
                  </a:lnTo>
                  <a:lnTo>
                    <a:pt x="105157" y="0"/>
                  </a:lnTo>
                  <a:lnTo>
                    <a:pt x="105157" y="37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117595" y="1696973"/>
              <a:ext cx="105410" cy="37465"/>
            </a:xfrm>
            <a:custGeom>
              <a:avLst/>
              <a:gdLst/>
              <a:ahLst/>
              <a:cxnLst/>
              <a:rect l="l" t="t" r="r" b="b"/>
              <a:pathLst>
                <a:path w="105410" h="37464">
                  <a:moveTo>
                    <a:pt x="105157" y="37340"/>
                  </a:moveTo>
                  <a:lnTo>
                    <a:pt x="0" y="17531"/>
                  </a:lnTo>
                  <a:lnTo>
                    <a:pt x="105157" y="0"/>
                  </a:lnTo>
                  <a:lnTo>
                    <a:pt x="105157" y="3734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069589" y="1958339"/>
              <a:ext cx="1093470" cy="401955"/>
            </a:xfrm>
            <a:custGeom>
              <a:avLst/>
              <a:gdLst/>
              <a:ahLst/>
              <a:cxnLst/>
              <a:rect l="l" t="t" r="r" b="b"/>
              <a:pathLst>
                <a:path w="1093470" h="401955">
                  <a:moveTo>
                    <a:pt x="0" y="0"/>
                  </a:moveTo>
                  <a:lnTo>
                    <a:pt x="1093471" y="0"/>
                  </a:lnTo>
                  <a:lnTo>
                    <a:pt x="1093471" y="401572"/>
                  </a:lnTo>
                  <a:lnTo>
                    <a:pt x="0" y="40157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5070978" y="2052718"/>
            <a:ext cx="1090930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49885">
              <a:lnSpc>
                <a:spcPct val="100000"/>
              </a:lnSpc>
              <a:spcBef>
                <a:spcPts val="125"/>
              </a:spcBef>
            </a:pPr>
            <a:r>
              <a:rPr dirty="0" sz="1100" spc="100" b="1">
                <a:latin typeface="Arial"/>
                <a:cs typeface="Arial"/>
              </a:rPr>
              <a:t>fi</a:t>
            </a:r>
            <a:r>
              <a:rPr dirty="0" sz="1100" spc="-14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s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-50" b="1">
                <a:latin typeface="Arial"/>
                <a:cs typeface="Arial"/>
              </a:rPr>
              <a:t>h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6381752" y="2286000"/>
            <a:ext cx="1094740" cy="428625"/>
          </a:xfrm>
          <a:custGeom>
            <a:avLst/>
            <a:gdLst/>
            <a:ahLst/>
            <a:cxnLst/>
            <a:rect l="l" t="t" r="r" b="b"/>
            <a:pathLst>
              <a:path w="1094740" h="428625">
                <a:moveTo>
                  <a:pt x="0" y="0"/>
                </a:moveTo>
                <a:lnTo>
                  <a:pt x="1094226" y="0"/>
                </a:lnTo>
                <a:lnTo>
                  <a:pt x="1094226" y="428239"/>
                </a:lnTo>
                <a:lnTo>
                  <a:pt x="0" y="42823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6505447" y="2415269"/>
            <a:ext cx="840740" cy="1619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00" b="1">
                <a:latin typeface="Arial"/>
                <a:cs typeface="Arial"/>
              </a:rPr>
              <a:t>s</a:t>
            </a:r>
            <a:r>
              <a:rPr dirty="0" sz="900" spc="1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w</a:t>
            </a:r>
            <a:r>
              <a:rPr dirty="0" sz="900" spc="120" b="1">
                <a:latin typeface="Arial"/>
                <a:cs typeface="Arial"/>
              </a:rPr>
              <a:t> </a:t>
            </a:r>
            <a:r>
              <a:rPr dirty="0" sz="900" spc="-10" b="1">
                <a:latin typeface="Arial"/>
                <a:cs typeface="Arial"/>
              </a:rPr>
              <a:t>i</a:t>
            </a:r>
            <a:r>
              <a:rPr dirty="0" sz="900" spc="-110" b="1">
                <a:latin typeface="Arial"/>
                <a:cs typeface="Arial"/>
              </a:rPr>
              <a:t> </a:t>
            </a:r>
            <a:r>
              <a:rPr dirty="0" sz="900" spc="160" b="1">
                <a:latin typeface="Arial"/>
                <a:cs typeface="Arial"/>
              </a:rPr>
              <a:t>m</a:t>
            </a:r>
            <a:r>
              <a:rPr dirty="0" sz="900" spc="-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m</a:t>
            </a:r>
            <a:r>
              <a:rPr dirty="0" sz="900" spc="170" b="1">
                <a:latin typeface="Arial"/>
                <a:cs typeface="Arial"/>
              </a:rPr>
              <a:t> </a:t>
            </a:r>
            <a:r>
              <a:rPr dirty="0" sz="900" spc="-10" b="1">
                <a:latin typeface="Arial"/>
                <a:cs typeface="Arial"/>
              </a:rPr>
              <a:t>i</a:t>
            </a:r>
            <a:r>
              <a:rPr dirty="0" sz="900" spc="-114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n</a:t>
            </a:r>
            <a:r>
              <a:rPr dirty="0" sz="900" spc="30" b="1">
                <a:latin typeface="Arial"/>
                <a:cs typeface="Arial"/>
              </a:rPr>
              <a:t> </a:t>
            </a:r>
            <a:r>
              <a:rPr dirty="0" sz="900" spc="-50" b="1">
                <a:latin typeface="Arial"/>
                <a:cs typeface="Arial"/>
              </a:rPr>
              <a:t>g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3429758" y="1958339"/>
            <a:ext cx="1093470" cy="401955"/>
          </a:xfrm>
          <a:custGeom>
            <a:avLst/>
            <a:gdLst/>
            <a:ahLst/>
            <a:cxnLst/>
            <a:rect l="l" t="t" r="r" b="b"/>
            <a:pathLst>
              <a:path w="1093470" h="401955">
                <a:moveTo>
                  <a:pt x="0" y="0"/>
                </a:moveTo>
                <a:lnTo>
                  <a:pt x="1093471" y="0"/>
                </a:lnTo>
                <a:lnTo>
                  <a:pt x="1093471" y="401572"/>
                </a:lnTo>
                <a:lnTo>
                  <a:pt x="0" y="401572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3431147" y="2052718"/>
            <a:ext cx="1090930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37185">
              <a:lnSpc>
                <a:spcPct val="100000"/>
              </a:lnSpc>
              <a:spcBef>
                <a:spcPts val="125"/>
              </a:spcBef>
            </a:pPr>
            <a:r>
              <a:rPr dirty="0" sz="1100" b="1">
                <a:latin typeface="Arial"/>
                <a:cs typeface="Arial"/>
              </a:rPr>
              <a:t>b</a:t>
            </a:r>
            <a:r>
              <a:rPr dirty="0" sz="1100" spc="5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i</a:t>
            </a:r>
            <a:r>
              <a:rPr dirty="0" sz="1100" spc="-13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r</a:t>
            </a:r>
            <a:r>
              <a:rPr dirty="0" sz="1100" spc="-50" b="1">
                <a:latin typeface="Arial"/>
                <a:cs typeface="Arial"/>
              </a:rPr>
              <a:t> d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1020321" y="2142744"/>
            <a:ext cx="1097280" cy="429259"/>
          </a:xfrm>
          <a:custGeom>
            <a:avLst/>
            <a:gdLst/>
            <a:ahLst/>
            <a:cxnLst/>
            <a:rect l="l" t="t" r="r" b="b"/>
            <a:pathLst>
              <a:path w="1097280" h="429260">
                <a:moveTo>
                  <a:pt x="0" y="0"/>
                </a:moveTo>
                <a:lnTo>
                  <a:pt x="1097274" y="0"/>
                </a:lnTo>
                <a:lnTo>
                  <a:pt x="1097274" y="429009"/>
                </a:lnTo>
                <a:lnTo>
                  <a:pt x="0" y="42900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1131824" y="2266840"/>
            <a:ext cx="828675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0" b="1">
                <a:latin typeface="Arial"/>
                <a:cs typeface="Arial"/>
              </a:rPr>
              <a:t>fe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a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t</a:t>
            </a:r>
            <a:r>
              <a:rPr dirty="0" sz="1100" spc="-114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h</a:t>
            </a:r>
            <a:r>
              <a:rPr dirty="0" sz="1100" spc="6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e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r</a:t>
            </a:r>
            <a:r>
              <a:rPr dirty="0" sz="1100" spc="-55" b="1">
                <a:latin typeface="Arial"/>
                <a:cs typeface="Arial"/>
              </a:rPr>
              <a:t> </a:t>
            </a:r>
            <a:r>
              <a:rPr dirty="0" sz="1100" spc="-50" b="1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6203696" y="1951973"/>
            <a:ext cx="857885" cy="1619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00" spc="-10" b="1">
                <a:latin typeface="Arial"/>
                <a:cs typeface="Arial"/>
              </a:rPr>
              <a:t>t</a:t>
            </a:r>
            <a:r>
              <a:rPr dirty="0" sz="900" spc="-105" b="1">
                <a:latin typeface="Arial"/>
                <a:cs typeface="Arial"/>
              </a:rPr>
              <a:t> </a:t>
            </a:r>
            <a:r>
              <a:rPr dirty="0" sz="900" spc="-10" b="1">
                <a:latin typeface="Arial"/>
                <a:cs typeface="Arial"/>
              </a:rPr>
              <a:t>r</a:t>
            </a:r>
            <a:r>
              <a:rPr dirty="0" sz="900" spc="-5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a</a:t>
            </a:r>
            <a:r>
              <a:rPr dirty="0" sz="900" spc="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v</a:t>
            </a:r>
            <a:r>
              <a:rPr dirty="0" sz="900" spc="3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e</a:t>
            </a:r>
            <a:r>
              <a:rPr dirty="0" sz="900" spc="35" b="1">
                <a:latin typeface="Arial"/>
                <a:cs typeface="Arial"/>
              </a:rPr>
              <a:t> </a:t>
            </a:r>
            <a:r>
              <a:rPr dirty="0" sz="900" spc="-10" b="1">
                <a:latin typeface="Arial"/>
                <a:cs typeface="Arial"/>
              </a:rPr>
              <a:t>l</a:t>
            </a:r>
            <a:r>
              <a:rPr dirty="0" sz="900" spc="-11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s</a:t>
            </a:r>
            <a:r>
              <a:rPr dirty="0" sz="900" spc="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_</a:t>
            </a:r>
            <a:r>
              <a:rPr dirty="0" sz="900" spc="1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b</a:t>
            </a:r>
            <a:r>
              <a:rPr dirty="0" sz="900" spc="40" b="1">
                <a:latin typeface="Arial"/>
                <a:cs typeface="Arial"/>
              </a:rPr>
              <a:t> </a:t>
            </a:r>
            <a:r>
              <a:rPr dirty="0" sz="900" spc="-50" b="1">
                <a:latin typeface="Arial"/>
                <a:cs typeface="Arial"/>
              </a:rPr>
              <a:t>y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6161473" y="2141156"/>
            <a:ext cx="796290" cy="147320"/>
            <a:chOff x="6161473" y="2141156"/>
            <a:chExt cx="796290" cy="147320"/>
          </a:xfrm>
        </p:grpSpPr>
        <p:sp>
          <p:nvSpPr>
            <p:cNvPr id="38" name="object 38" descr=""/>
            <p:cNvSpPr/>
            <p:nvPr/>
          </p:nvSpPr>
          <p:spPr>
            <a:xfrm>
              <a:off x="6163061" y="2142744"/>
              <a:ext cx="765810" cy="143510"/>
            </a:xfrm>
            <a:custGeom>
              <a:avLst/>
              <a:gdLst/>
              <a:ahLst/>
              <a:cxnLst/>
              <a:rect l="l" t="t" r="r" b="b"/>
              <a:pathLst>
                <a:path w="765809" h="143510">
                  <a:moveTo>
                    <a:pt x="0" y="0"/>
                  </a:moveTo>
                  <a:lnTo>
                    <a:pt x="51655" y="1769"/>
                  </a:lnTo>
                  <a:lnTo>
                    <a:pt x="103345" y="2805"/>
                  </a:lnTo>
                  <a:lnTo>
                    <a:pt x="155059" y="3344"/>
                  </a:lnTo>
                  <a:lnTo>
                    <a:pt x="206787" y="3628"/>
                  </a:lnTo>
                  <a:lnTo>
                    <a:pt x="258517" y="3895"/>
                  </a:lnTo>
                  <a:lnTo>
                    <a:pt x="310238" y="4385"/>
                  </a:lnTo>
                  <a:lnTo>
                    <a:pt x="361939" y="5337"/>
                  </a:lnTo>
                  <a:lnTo>
                    <a:pt x="419091" y="5337"/>
                  </a:lnTo>
                  <a:lnTo>
                    <a:pt x="471670" y="7615"/>
                  </a:lnTo>
                  <a:lnTo>
                    <a:pt x="520446" y="12953"/>
                  </a:lnTo>
                  <a:lnTo>
                    <a:pt x="558537" y="12953"/>
                  </a:lnTo>
                  <a:lnTo>
                    <a:pt x="599691" y="17531"/>
                  </a:lnTo>
                  <a:lnTo>
                    <a:pt x="634949" y="22125"/>
                  </a:lnTo>
                  <a:lnTo>
                    <a:pt x="664519" y="25757"/>
                  </a:lnTo>
                  <a:lnTo>
                    <a:pt x="693678" y="30798"/>
                  </a:lnTo>
                  <a:lnTo>
                    <a:pt x="727697" y="39619"/>
                  </a:lnTo>
                  <a:lnTo>
                    <a:pt x="742940" y="44956"/>
                  </a:lnTo>
                  <a:lnTo>
                    <a:pt x="750561" y="51813"/>
                  </a:lnTo>
                  <a:lnTo>
                    <a:pt x="762001" y="57150"/>
                  </a:lnTo>
                  <a:lnTo>
                    <a:pt x="765804" y="64007"/>
                  </a:lnTo>
                  <a:lnTo>
                    <a:pt x="765804" y="1432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6906001" y="2214377"/>
              <a:ext cx="49530" cy="71755"/>
            </a:xfrm>
            <a:custGeom>
              <a:avLst/>
              <a:gdLst/>
              <a:ahLst/>
              <a:cxnLst/>
              <a:rect l="l" t="t" r="r" b="b"/>
              <a:pathLst>
                <a:path w="49529" h="71755">
                  <a:moveTo>
                    <a:pt x="22863" y="71623"/>
                  </a:moveTo>
                  <a:lnTo>
                    <a:pt x="0" y="0"/>
                  </a:lnTo>
                  <a:lnTo>
                    <a:pt x="49530" y="0"/>
                  </a:lnTo>
                  <a:lnTo>
                    <a:pt x="22863" y="716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6906001" y="2214377"/>
              <a:ext cx="49530" cy="71755"/>
            </a:xfrm>
            <a:custGeom>
              <a:avLst/>
              <a:gdLst/>
              <a:ahLst/>
              <a:cxnLst/>
              <a:rect l="l" t="t" r="r" b="b"/>
              <a:pathLst>
                <a:path w="49529" h="71755">
                  <a:moveTo>
                    <a:pt x="49530" y="0"/>
                  </a:moveTo>
                  <a:lnTo>
                    <a:pt x="22863" y="71623"/>
                  </a:lnTo>
                  <a:lnTo>
                    <a:pt x="0" y="0"/>
                  </a:lnTo>
                  <a:lnTo>
                    <a:pt x="49530" y="0"/>
                  </a:lnTo>
                  <a:close/>
                </a:path>
              </a:pathLst>
            </a:custGeom>
            <a:ln w="33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1588261" y="2809223"/>
            <a:ext cx="235585" cy="1619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00" spc="60" b="1">
                <a:latin typeface="Arial"/>
                <a:cs typeface="Arial"/>
              </a:rPr>
              <a:t>is</a:t>
            </a:r>
            <a:r>
              <a:rPr dirty="0" sz="900" spc="30" b="1">
                <a:latin typeface="Arial"/>
                <a:cs typeface="Arial"/>
              </a:rPr>
              <a:t> </a:t>
            </a:r>
            <a:r>
              <a:rPr dirty="0" sz="900" spc="-50" b="1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1912018" y="2358007"/>
            <a:ext cx="1682114" cy="581660"/>
            <a:chOff x="1912018" y="2358007"/>
            <a:chExt cx="1682114" cy="581660"/>
          </a:xfrm>
        </p:grpSpPr>
        <p:sp>
          <p:nvSpPr>
            <p:cNvPr id="43" name="object 43" descr=""/>
            <p:cNvSpPr/>
            <p:nvPr/>
          </p:nvSpPr>
          <p:spPr>
            <a:xfrm>
              <a:off x="1913606" y="2359912"/>
              <a:ext cx="1652270" cy="577850"/>
            </a:xfrm>
            <a:custGeom>
              <a:avLst/>
              <a:gdLst/>
              <a:ahLst/>
              <a:cxnLst/>
              <a:rect l="l" t="t" r="r" b="b"/>
              <a:pathLst>
                <a:path w="1652270" h="577850">
                  <a:moveTo>
                    <a:pt x="0" y="577597"/>
                  </a:moveTo>
                  <a:lnTo>
                    <a:pt x="30255" y="531876"/>
                  </a:lnTo>
                  <a:lnTo>
                    <a:pt x="86637" y="492257"/>
                  </a:lnTo>
                  <a:lnTo>
                    <a:pt x="158277" y="457964"/>
                  </a:lnTo>
                  <a:lnTo>
                    <a:pt x="241325" y="431298"/>
                  </a:lnTo>
                  <a:lnTo>
                    <a:pt x="293273" y="420548"/>
                  </a:lnTo>
                  <a:lnTo>
                    <a:pt x="345172" y="410944"/>
                  </a:lnTo>
                  <a:lnTo>
                    <a:pt x="397071" y="402355"/>
                  </a:lnTo>
                  <a:lnTo>
                    <a:pt x="449020" y="394649"/>
                  </a:lnTo>
                  <a:lnTo>
                    <a:pt x="501067" y="387694"/>
                  </a:lnTo>
                  <a:lnTo>
                    <a:pt x="553261" y="381357"/>
                  </a:lnTo>
                  <a:lnTo>
                    <a:pt x="605653" y="375507"/>
                  </a:lnTo>
                  <a:lnTo>
                    <a:pt x="658290" y="370011"/>
                  </a:lnTo>
                  <a:lnTo>
                    <a:pt x="711222" y="364737"/>
                  </a:lnTo>
                  <a:lnTo>
                    <a:pt x="764499" y="359553"/>
                  </a:lnTo>
                  <a:lnTo>
                    <a:pt x="818169" y="354327"/>
                  </a:lnTo>
                  <a:lnTo>
                    <a:pt x="869177" y="350003"/>
                  </a:lnTo>
                  <a:lnTo>
                    <a:pt x="920837" y="345778"/>
                  </a:lnTo>
                  <a:lnTo>
                    <a:pt x="972959" y="341470"/>
                  </a:lnTo>
                  <a:lnTo>
                    <a:pt x="1025354" y="336896"/>
                  </a:lnTo>
                  <a:lnTo>
                    <a:pt x="1077834" y="331875"/>
                  </a:lnTo>
                  <a:lnTo>
                    <a:pt x="1130210" y="326225"/>
                  </a:lnTo>
                  <a:lnTo>
                    <a:pt x="1182293" y="319763"/>
                  </a:lnTo>
                  <a:lnTo>
                    <a:pt x="1233894" y="312307"/>
                  </a:lnTo>
                  <a:lnTo>
                    <a:pt x="1284825" y="303675"/>
                  </a:lnTo>
                  <a:lnTo>
                    <a:pt x="1334896" y="293686"/>
                  </a:lnTo>
                  <a:lnTo>
                    <a:pt x="1383918" y="282156"/>
                  </a:lnTo>
                  <a:lnTo>
                    <a:pt x="1431703" y="268905"/>
                  </a:lnTo>
                  <a:lnTo>
                    <a:pt x="1478061" y="253749"/>
                  </a:lnTo>
                  <a:lnTo>
                    <a:pt x="1549686" y="219457"/>
                  </a:lnTo>
                  <a:lnTo>
                    <a:pt x="1606067" y="177548"/>
                  </a:lnTo>
                  <a:lnTo>
                    <a:pt x="1640355" y="130303"/>
                  </a:lnTo>
                  <a:lnTo>
                    <a:pt x="1651795" y="68584"/>
                  </a:lnTo>
                  <a:lnTo>
                    <a:pt x="165179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3534916" y="2359912"/>
              <a:ext cx="57150" cy="68580"/>
            </a:xfrm>
            <a:custGeom>
              <a:avLst/>
              <a:gdLst/>
              <a:ahLst/>
              <a:cxnLst/>
              <a:rect l="l" t="t" r="r" b="b"/>
              <a:pathLst>
                <a:path w="57150" h="68580">
                  <a:moveTo>
                    <a:pt x="57151" y="68584"/>
                  </a:moveTo>
                  <a:lnTo>
                    <a:pt x="0" y="68584"/>
                  </a:lnTo>
                  <a:lnTo>
                    <a:pt x="30485" y="0"/>
                  </a:lnTo>
                  <a:lnTo>
                    <a:pt x="57151" y="685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3534916" y="2359912"/>
              <a:ext cx="57150" cy="68580"/>
            </a:xfrm>
            <a:custGeom>
              <a:avLst/>
              <a:gdLst/>
              <a:ahLst/>
              <a:cxnLst/>
              <a:rect l="l" t="t" r="r" b="b"/>
              <a:pathLst>
                <a:path w="57150" h="68580">
                  <a:moveTo>
                    <a:pt x="0" y="68584"/>
                  </a:moveTo>
                  <a:lnTo>
                    <a:pt x="30485" y="0"/>
                  </a:lnTo>
                  <a:lnTo>
                    <a:pt x="57151" y="68584"/>
                  </a:lnTo>
                  <a:lnTo>
                    <a:pt x="0" y="68584"/>
                  </a:lnTo>
                  <a:close/>
                </a:path>
              </a:pathLst>
            </a:custGeom>
            <a:ln w="3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3119120" y="2809223"/>
            <a:ext cx="235585" cy="1619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00" spc="60" b="1">
                <a:latin typeface="Arial"/>
                <a:cs typeface="Arial"/>
              </a:rPr>
              <a:t>is</a:t>
            </a:r>
            <a:r>
              <a:rPr dirty="0" sz="900" spc="30" b="1">
                <a:latin typeface="Arial"/>
                <a:cs typeface="Arial"/>
              </a:rPr>
              <a:t> </a:t>
            </a:r>
            <a:r>
              <a:rPr dirty="0" sz="900" spc="-50" b="1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3430109" y="2358007"/>
            <a:ext cx="439420" cy="581660"/>
            <a:chOff x="3430109" y="2358007"/>
            <a:chExt cx="439420" cy="581660"/>
          </a:xfrm>
        </p:grpSpPr>
        <p:sp>
          <p:nvSpPr>
            <p:cNvPr id="48" name="object 48" descr=""/>
            <p:cNvSpPr/>
            <p:nvPr/>
          </p:nvSpPr>
          <p:spPr>
            <a:xfrm>
              <a:off x="3432014" y="2359912"/>
              <a:ext cx="408940" cy="577850"/>
            </a:xfrm>
            <a:custGeom>
              <a:avLst/>
              <a:gdLst/>
              <a:ahLst/>
              <a:cxnLst/>
              <a:rect l="l" t="t" r="r" b="b"/>
              <a:pathLst>
                <a:path w="408939" h="577850">
                  <a:moveTo>
                    <a:pt x="0" y="577597"/>
                  </a:moveTo>
                  <a:lnTo>
                    <a:pt x="15661" y="509846"/>
                  </a:lnTo>
                  <a:lnTo>
                    <a:pt x="35298" y="466731"/>
                  </a:lnTo>
                  <a:lnTo>
                    <a:pt x="61763" y="431298"/>
                  </a:lnTo>
                  <a:lnTo>
                    <a:pt x="93533" y="407251"/>
                  </a:lnTo>
                  <a:lnTo>
                    <a:pt x="160025" y="370881"/>
                  </a:lnTo>
                  <a:lnTo>
                    <a:pt x="201208" y="354327"/>
                  </a:lnTo>
                  <a:lnTo>
                    <a:pt x="242639" y="340886"/>
                  </a:lnTo>
                  <a:lnTo>
                    <a:pt x="281412" y="324350"/>
                  </a:lnTo>
                  <a:lnTo>
                    <a:pt x="315896" y="304324"/>
                  </a:lnTo>
                  <a:lnTo>
                    <a:pt x="374347" y="235240"/>
                  </a:lnTo>
                  <a:lnTo>
                    <a:pt x="393117" y="189662"/>
                  </a:lnTo>
                  <a:lnTo>
                    <a:pt x="403341" y="143514"/>
                  </a:lnTo>
                  <a:lnTo>
                    <a:pt x="407591" y="96631"/>
                  </a:lnTo>
                  <a:lnTo>
                    <a:pt x="408440" y="48848"/>
                  </a:lnTo>
                  <a:lnTo>
                    <a:pt x="408460" y="0"/>
                  </a:lnTo>
                </a:path>
              </a:pathLst>
            </a:custGeom>
            <a:ln w="33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3810759" y="2359912"/>
              <a:ext cx="56515" cy="68580"/>
            </a:xfrm>
            <a:custGeom>
              <a:avLst/>
              <a:gdLst/>
              <a:ahLst/>
              <a:cxnLst/>
              <a:rect l="l" t="t" r="r" b="b"/>
              <a:pathLst>
                <a:path w="56514" h="68580">
                  <a:moveTo>
                    <a:pt x="56397" y="68584"/>
                  </a:moveTo>
                  <a:lnTo>
                    <a:pt x="0" y="68584"/>
                  </a:lnTo>
                  <a:lnTo>
                    <a:pt x="29715" y="0"/>
                  </a:lnTo>
                  <a:lnTo>
                    <a:pt x="56397" y="685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3810759" y="2359912"/>
              <a:ext cx="56515" cy="68580"/>
            </a:xfrm>
            <a:custGeom>
              <a:avLst/>
              <a:gdLst/>
              <a:ahLst/>
              <a:cxnLst/>
              <a:rect l="l" t="t" r="r" b="b"/>
              <a:pathLst>
                <a:path w="56514" h="68580">
                  <a:moveTo>
                    <a:pt x="0" y="68584"/>
                  </a:moveTo>
                  <a:lnTo>
                    <a:pt x="29715" y="0"/>
                  </a:lnTo>
                  <a:lnTo>
                    <a:pt x="56397" y="68584"/>
                  </a:lnTo>
                  <a:lnTo>
                    <a:pt x="0" y="68584"/>
                  </a:lnTo>
                  <a:close/>
                </a:path>
              </a:pathLst>
            </a:custGeom>
            <a:ln w="3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5110226" y="2809223"/>
            <a:ext cx="235585" cy="1619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00" spc="60" b="1">
                <a:latin typeface="Arial"/>
                <a:cs typeface="Arial"/>
              </a:rPr>
              <a:t>is</a:t>
            </a:r>
            <a:r>
              <a:rPr dirty="0" sz="900" spc="30" b="1">
                <a:latin typeface="Arial"/>
                <a:cs typeface="Arial"/>
              </a:rPr>
              <a:t> </a:t>
            </a:r>
            <a:r>
              <a:rPr dirty="0" sz="900" spc="-50" b="1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4083943" y="2358007"/>
            <a:ext cx="977900" cy="581660"/>
            <a:chOff x="4083943" y="2358007"/>
            <a:chExt cx="977900" cy="581660"/>
          </a:xfrm>
        </p:grpSpPr>
        <p:sp>
          <p:nvSpPr>
            <p:cNvPr id="53" name="object 53" descr=""/>
            <p:cNvSpPr/>
            <p:nvPr/>
          </p:nvSpPr>
          <p:spPr>
            <a:xfrm>
              <a:off x="4111760" y="2359912"/>
              <a:ext cx="948055" cy="577850"/>
            </a:xfrm>
            <a:custGeom>
              <a:avLst/>
              <a:gdLst/>
              <a:ahLst/>
              <a:cxnLst/>
              <a:rect l="l" t="t" r="r" b="b"/>
              <a:pathLst>
                <a:path w="948054" h="577850">
                  <a:moveTo>
                    <a:pt x="948056" y="577597"/>
                  </a:moveTo>
                  <a:lnTo>
                    <a:pt x="931916" y="531876"/>
                  </a:lnTo>
                  <a:lnTo>
                    <a:pt x="901431" y="492257"/>
                  </a:lnTo>
                  <a:lnTo>
                    <a:pt x="860292" y="457964"/>
                  </a:lnTo>
                  <a:lnTo>
                    <a:pt x="818936" y="436445"/>
                  </a:lnTo>
                  <a:lnTo>
                    <a:pt x="774798" y="418599"/>
                  </a:lnTo>
                  <a:lnTo>
                    <a:pt x="728373" y="403813"/>
                  </a:lnTo>
                  <a:lnTo>
                    <a:pt x="680157" y="391473"/>
                  </a:lnTo>
                  <a:lnTo>
                    <a:pt x="630645" y="380968"/>
                  </a:lnTo>
                  <a:lnTo>
                    <a:pt x="580333" y="371684"/>
                  </a:lnTo>
                  <a:lnTo>
                    <a:pt x="529717" y="363008"/>
                  </a:lnTo>
                  <a:lnTo>
                    <a:pt x="479291" y="354327"/>
                  </a:lnTo>
                  <a:lnTo>
                    <a:pt x="426764" y="346617"/>
                  </a:lnTo>
                  <a:lnTo>
                    <a:pt x="375580" y="338946"/>
                  </a:lnTo>
                  <a:lnTo>
                    <a:pt x="325766" y="330599"/>
                  </a:lnTo>
                  <a:lnTo>
                    <a:pt x="277353" y="320863"/>
                  </a:lnTo>
                  <a:lnTo>
                    <a:pt x="230369" y="309023"/>
                  </a:lnTo>
                  <a:lnTo>
                    <a:pt x="184845" y="294367"/>
                  </a:lnTo>
                  <a:lnTo>
                    <a:pt x="140809" y="276181"/>
                  </a:lnTo>
                  <a:lnTo>
                    <a:pt x="98290" y="253749"/>
                  </a:lnTo>
                  <a:lnTo>
                    <a:pt x="57135" y="219457"/>
                  </a:lnTo>
                  <a:lnTo>
                    <a:pt x="30469" y="177548"/>
                  </a:lnTo>
                  <a:lnTo>
                    <a:pt x="7605" y="130303"/>
                  </a:lnTo>
                  <a:lnTo>
                    <a:pt x="0" y="68584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4085848" y="2359912"/>
              <a:ext cx="56515" cy="68580"/>
            </a:xfrm>
            <a:custGeom>
              <a:avLst/>
              <a:gdLst/>
              <a:ahLst/>
              <a:cxnLst/>
              <a:rect l="l" t="t" r="r" b="b"/>
              <a:pathLst>
                <a:path w="56514" h="68580">
                  <a:moveTo>
                    <a:pt x="56381" y="68584"/>
                  </a:moveTo>
                  <a:lnTo>
                    <a:pt x="0" y="68584"/>
                  </a:lnTo>
                  <a:lnTo>
                    <a:pt x="25912" y="0"/>
                  </a:lnTo>
                  <a:lnTo>
                    <a:pt x="56381" y="685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4085848" y="2359912"/>
              <a:ext cx="56515" cy="68580"/>
            </a:xfrm>
            <a:custGeom>
              <a:avLst/>
              <a:gdLst/>
              <a:ahLst/>
              <a:cxnLst/>
              <a:rect l="l" t="t" r="r" b="b"/>
              <a:pathLst>
                <a:path w="56514" h="68580">
                  <a:moveTo>
                    <a:pt x="0" y="68584"/>
                  </a:moveTo>
                  <a:lnTo>
                    <a:pt x="25912" y="0"/>
                  </a:lnTo>
                  <a:lnTo>
                    <a:pt x="56381" y="68584"/>
                  </a:lnTo>
                  <a:lnTo>
                    <a:pt x="0" y="68584"/>
                  </a:lnTo>
                  <a:close/>
                </a:path>
              </a:pathLst>
            </a:custGeom>
            <a:ln w="3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 descr=""/>
          <p:cNvSpPr txBox="1"/>
          <p:nvPr/>
        </p:nvSpPr>
        <p:spPr>
          <a:xfrm>
            <a:off x="6641083" y="2809223"/>
            <a:ext cx="235585" cy="1619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00" spc="60" b="1">
                <a:latin typeface="Arial"/>
                <a:cs typeface="Arial"/>
              </a:rPr>
              <a:t>is</a:t>
            </a:r>
            <a:r>
              <a:rPr dirty="0" sz="900" spc="30" b="1">
                <a:latin typeface="Arial"/>
                <a:cs typeface="Arial"/>
              </a:rPr>
              <a:t> </a:t>
            </a:r>
            <a:r>
              <a:rPr dirty="0" sz="900" spc="-50" b="1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4359016" y="2358007"/>
            <a:ext cx="2223770" cy="581660"/>
            <a:chOff x="4359016" y="2358007"/>
            <a:chExt cx="2223770" cy="581660"/>
          </a:xfrm>
        </p:grpSpPr>
        <p:sp>
          <p:nvSpPr>
            <p:cNvPr id="58" name="object 58" descr=""/>
            <p:cNvSpPr/>
            <p:nvPr/>
          </p:nvSpPr>
          <p:spPr>
            <a:xfrm>
              <a:off x="4387603" y="2359912"/>
              <a:ext cx="2193290" cy="577850"/>
            </a:xfrm>
            <a:custGeom>
              <a:avLst/>
              <a:gdLst/>
              <a:ahLst/>
              <a:cxnLst/>
              <a:rect l="l" t="t" r="r" b="b"/>
              <a:pathLst>
                <a:path w="2193290" h="577850">
                  <a:moveTo>
                    <a:pt x="2192990" y="577597"/>
                  </a:moveTo>
                  <a:lnTo>
                    <a:pt x="2152640" y="531876"/>
                  </a:lnTo>
                  <a:lnTo>
                    <a:pt x="2081015" y="492257"/>
                  </a:lnTo>
                  <a:lnTo>
                    <a:pt x="1987282" y="457964"/>
                  </a:lnTo>
                  <a:lnTo>
                    <a:pt x="1869945" y="431298"/>
                  </a:lnTo>
                  <a:lnTo>
                    <a:pt x="1820187" y="423268"/>
                  </a:lnTo>
                  <a:lnTo>
                    <a:pt x="1770163" y="415882"/>
                  </a:lnTo>
                  <a:lnTo>
                    <a:pt x="1719901" y="409086"/>
                  </a:lnTo>
                  <a:lnTo>
                    <a:pt x="1669431" y="402828"/>
                  </a:lnTo>
                  <a:lnTo>
                    <a:pt x="1618780" y="397055"/>
                  </a:lnTo>
                  <a:lnTo>
                    <a:pt x="1567979" y="391714"/>
                  </a:lnTo>
                  <a:lnTo>
                    <a:pt x="1517054" y="386751"/>
                  </a:lnTo>
                  <a:lnTo>
                    <a:pt x="1466036" y="382114"/>
                  </a:lnTo>
                  <a:lnTo>
                    <a:pt x="1414953" y="377750"/>
                  </a:lnTo>
                  <a:lnTo>
                    <a:pt x="1363834" y="373605"/>
                  </a:lnTo>
                  <a:lnTo>
                    <a:pt x="1312707" y="369628"/>
                  </a:lnTo>
                  <a:lnTo>
                    <a:pt x="1261601" y="365764"/>
                  </a:lnTo>
                  <a:lnTo>
                    <a:pt x="1210545" y="361962"/>
                  </a:lnTo>
                  <a:lnTo>
                    <a:pt x="1159568" y="358167"/>
                  </a:lnTo>
                  <a:lnTo>
                    <a:pt x="1108698" y="354327"/>
                  </a:lnTo>
                  <a:lnTo>
                    <a:pt x="1056878" y="350877"/>
                  </a:lnTo>
                  <a:lnTo>
                    <a:pt x="1004743" y="347596"/>
                  </a:lnTo>
                  <a:lnTo>
                    <a:pt x="952358" y="344388"/>
                  </a:lnTo>
                  <a:lnTo>
                    <a:pt x="899791" y="341159"/>
                  </a:lnTo>
                  <a:lnTo>
                    <a:pt x="847108" y="337812"/>
                  </a:lnTo>
                  <a:lnTo>
                    <a:pt x="794375" y="334252"/>
                  </a:lnTo>
                  <a:lnTo>
                    <a:pt x="741660" y="330384"/>
                  </a:lnTo>
                  <a:lnTo>
                    <a:pt x="689029" y="326113"/>
                  </a:lnTo>
                  <a:lnTo>
                    <a:pt x="636548" y="321342"/>
                  </a:lnTo>
                  <a:lnTo>
                    <a:pt x="584284" y="315976"/>
                  </a:lnTo>
                  <a:lnTo>
                    <a:pt x="532305" y="309921"/>
                  </a:lnTo>
                  <a:lnTo>
                    <a:pt x="480675" y="303079"/>
                  </a:lnTo>
                  <a:lnTo>
                    <a:pt x="429463" y="295357"/>
                  </a:lnTo>
                  <a:lnTo>
                    <a:pt x="378734" y="286658"/>
                  </a:lnTo>
                  <a:lnTo>
                    <a:pt x="328555" y="276888"/>
                  </a:lnTo>
                  <a:lnTo>
                    <a:pt x="278993" y="265950"/>
                  </a:lnTo>
                  <a:lnTo>
                    <a:pt x="230115" y="253749"/>
                  </a:lnTo>
                  <a:lnTo>
                    <a:pt x="131824" y="219457"/>
                  </a:lnTo>
                  <a:lnTo>
                    <a:pt x="60184" y="177548"/>
                  </a:lnTo>
                  <a:lnTo>
                    <a:pt x="14472" y="130303"/>
                  </a:lnTo>
                  <a:lnTo>
                    <a:pt x="0" y="68584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4360921" y="2359912"/>
              <a:ext cx="52705" cy="68580"/>
            </a:xfrm>
            <a:custGeom>
              <a:avLst/>
              <a:gdLst/>
              <a:ahLst/>
              <a:cxnLst/>
              <a:rect l="l" t="t" r="r" b="b"/>
              <a:pathLst>
                <a:path w="52704" h="68580">
                  <a:moveTo>
                    <a:pt x="52578" y="68584"/>
                  </a:moveTo>
                  <a:lnTo>
                    <a:pt x="0" y="68584"/>
                  </a:lnTo>
                  <a:lnTo>
                    <a:pt x="26682" y="0"/>
                  </a:lnTo>
                  <a:lnTo>
                    <a:pt x="52578" y="685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4360921" y="2359912"/>
              <a:ext cx="52705" cy="68580"/>
            </a:xfrm>
            <a:custGeom>
              <a:avLst/>
              <a:gdLst/>
              <a:ahLst/>
              <a:cxnLst/>
              <a:rect l="l" t="t" r="r" b="b"/>
              <a:pathLst>
                <a:path w="52704" h="68580">
                  <a:moveTo>
                    <a:pt x="0" y="68584"/>
                  </a:moveTo>
                  <a:lnTo>
                    <a:pt x="26682" y="0"/>
                  </a:lnTo>
                  <a:lnTo>
                    <a:pt x="52578" y="68584"/>
                  </a:lnTo>
                  <a:lnTo>
                    <a:pt x="0" y="68584"/>
                  </a:lnTo>
                  <a:close/>
                </a:path>
              </a:pathLst>
            </a:custGeom>
            <a:ln w="3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 descr=""/>
          <p:cNvSpPr txBox="1"/>
          <p:nvPr/>
        </p:nvSpPr>
        <p:spPr>
          <a:xfrm>
            <a:off x="2157476" y="2373359"/>
            <a:ext cx="963294" cy="1619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00" b="1">
                <a:latin typeface="Arial"/>
                <a:cs typeface="Arial"/>
              </a:rPr>
              <a:t>c o</a:t>
            </a:r>
            <a:r>
              <a:rPr dirty="0" sz="900" spc="3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v</a:t>
            </a:r>
            <a:r>
              <a:rPr dirty="0" sz="900" spc="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e</a:t>
            </a:r>
            <a:r>
              <a:rPr dirty="0" sz="900" spc="20" b="1">
                <a:latin typeface="Arial"/>
                <a:cs typeface="Arial"/>
              </a:rPr>
              <a:t> </a:t>
            </a:r>
            <a:r>
              <a:rPr dirty="0" sz="900" spc="-10" b="1">
                <a:latin typeface="Arial"/>
                <a:cs typeface="Arial"/>
              </a:rPr>
              <a:t>r</a:t>
            </a:r>
            <a:r>
              <a:rPr dirty="0" sz="900" spc="-6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e</a:t>
            </a:r>
            <a:r>
              <a:rPr dirty="0" sz="900" spc="2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d</a:t>
            </a:r>
            <a:r>
              <a:rPr dirty="0" sz="900" spc="4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_</a:t>
            </a:r>
            <a:r>
              <a:rPr dirty="0" sz="900" spc="2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b</a:t>
            </a:r>
            <a:r>
              <a:rPr dirty="0" sz="900" spc="40" b="1">
                <a:latin typeface="Arial"/>
                <a:cs typeface="Arial"/>
              </a:rPr>
              <a:t> </a:t>
            </a:r>
            <a:r>
              <a:rPr dirty="0" sz="900" spc="-50" b="1">
                <a:latin typeface="Arial"/>
                <a:cs typeface="Arial"/>
              </a:rPr>
              <a:t>y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2" name="object 62" descr=""/>
          <p:cNvGrpSpPr/>
          <p:nvPr/>
        </p:nvGrpSpPr>
        <p:grpSpPr>
          <a:xfrm>
            <a:off x="0" y="1957069"/>
            <a:ext cx="9144000" cy="1959610"/>
            <a:chOff x="0" y="1957069"/>
            <a:chExt cx="9144000" cy="1959610"/>
          </a:xfrm>
        </p:grpSpPr>
        <p:sp>
          <p:nvSpPr>
            <p:cNvPr id="63" name="object 63" descr=""/>
            <p:cNvSpPr/>
            <p:nvPr/>
          </p:nvSpPr>
          <p:spPr>
            <a:xfrm>
              <a:off x="2117595" y="2251708"/>
              <a:ext cx="1312545" cy="108585"/>
            </a:xfrm>
            <a:custGeom>
              <a:avLst/>
              <a:gdLst/>
              <a:ahLst/>
              <a:cxnLst/>
              <a:rect l="l" t="t" r="r" b="b"/>
              <a:pathLst>
                <a:path w="1312545" h="108585">
                  <a:moveTo>
                    <a:pt x="1312163" y="0"/>
                  </a:moveTo>
                  <a:lnTo>
                    <a:pt x="1187205" y="0"/>
                  </a:lnTo>
                  <a:lnTo>
                    <a:pt x="1085850" y="4577"/>
                  </a:lnTo>
                  <a:lnTo>
                    <a:pt x="995181" y="6856"/>
                  </a:lnTo>
                  <a:lnTo>
                    <a:pt x="927359" y="12193"/>
                  </a:lnTo>
                  <a:lnTo>
                    <a:pt x="870962" y="16761"/>
                  </a:lnTo>
                  <a:lnTo>
                    <a:pt x="828471" y="23844"/>
                  </a:lnTo>
                  <a:lnTo>
                    <a:pt x="789253" y="31494"/>
                  </a:lnTo>
                  <a:lnTo>
                    <a:pt x="751267" y="41112"/>
                  </a:lnTo>
                  <a:lnTo>
                    <a:pt x="712471" y="54102"/>
                  </a:lnTo>
                  <a:lnTo>
                    <a:pt x="671259" y="65389"/>
                  </a:lnTo>
                  <a:lnTo>
                    <a:pt x="634433" y="75456"/>
                  </a:lnTo>
                  <a:lnTo>
                    <a:pt x="596049" y="83991"/>
                  </a:lnTo>
                  <a:lnTo>
                    <a:pt x="550161" y="90683"/>
                  </a:lnTo>
                  <a:lnTo>
                    <a:pt x="489961" y="96010"/>
                  </a:lnTo>
                  <a:lnTo>
                    <a:pt x="422155" y="100588"/>
                  </a:lnTo>
                  <a:lnTo>
                    <a:pt x="335288" y="102877"/>
                  </a:lnTo>
                  <a:lnTo>
                    <a:pt x="229361" y="108204"/>
                  </a:lnTo>
                  <a:lnTo>
                    <a:pt x="0" y="1082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2117595" y="2342392"/>
              <a:ext cx="105410" cy="34290"/>
            </a:xfrm>
            <a:custGeom>
              <a:avLst/>
              <a:gdLst/>
              <a:ahLst/>
              <a:cxnLst/>
              <a:rect l="l" t="t" r="r" b="b"/>
              <a:pathLst>
                <a:path w="105410" h="34289">
                  <a:moveTo>
                    <a:pt x="105157" y="34282"/>
                  </a:moveTo>
                  <a:lnTo>
                    <a:pt x="0" y="15231"/>
                  </a:lnTo>
                  <a:lnTo>
                    <a:pt x="105157" y="0"/>
                  </a:lnTo>
                  <a:lnTo>
                    <a:pt x="105157" y="342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2117595" y="2342392"/>
              <a:ext cx="105410" cy="34290"/>
            </a:xfrm>
            <a:custGeom>
              <a:avLst/>
              <a:gdLst/>
              <a:ahLst/>
              <a:cxnLst/>
              <a:rect l="l" t="t" r="r" b="b"/>
              <a:pathLst>
                <a:path w="105410" h="34289">
                  <a:moveTo>
                    <a:pt x="105157" y="34282"/>
                  </a:moveTo>
                  <a:lnTo>
                    <a:pt x="0" y="15231"/>
                  </a:lnTo>
                  <a:lnTo>
                    <a:pt x="105157" y="0"/>
                  </a:lnTo>
                  <a:lnTo>
                    <a:pt x="105157" y="3428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2926354" y="1958339"/>
              <a:ext cx="503555" cy="78740"/>
            </a:xfrm>
            <a:custGeom>
              <a:avLst/>
              <a:gdLst/>
              <a:ahLst/>
              <a:cxnLst/>
              <a:rect l="l" t="t" r="r" b="b"/>
              <a:pathLst>
                <a:path w="503554" h="78739">
                  <a:moveTo>
                    <a:pt x="503404" y="78488"/>
                  </a:moveTo>
                  <a:lnTo>
                    <a:pt x="378446" y="76200"/>
                  </a:lnTo>
                  <a:lnTo>
                    <a:pt x="277091" y="71632"/>
                  </a:lnTo>
                  <a:lnTo>
                    <a:pt x="186422" y="59438"/>
                  </a:lnTo>
                  <a:lnTo>
                    <a:pt x="118600" y="46485"/>
                  </a:lnTo>
                  <a:lnTo>
                    <a:pt x="62203" y="29713"/>
                  </a:lnTo>
                  <a:lnTo>
                    <a:pt x="16491" y="9904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0" y="293751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2878843" y="2999994"/>
              <a:ext cx="1093470" cy="431800"/>
            </a:xfrm>
            <a:custGeom>
              <a:avLst/>
              <a:gdLst/>
              <a:ahLst/>
              <a:cxnLst/>
              <a:rect l="l" t="t" r="r" b="b"/>
              <a:pathLst>
                <a:path w="1093470" h="431800">
                  <a:moveTo>
                    <a:pt x="0" y="0"/>
                  </a:moveTo>
                  <a:lnTo>
                    <a:pt x="1093471" y="0"/>
                  </a:lnTo>
                  <a:lnTo>
                    <a:pt x="1093471" y="431288"/>
                  </a:lnTo>
                  <a:lnTo>
                    <a:pt x="0" y="43128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 descr=""/>
          <p:cNvSpPr txBox="1"/>
          <p:nvPr/>
        </p:nvSpPr>
        <p:spPr>
          <a:xfrm>
            <a:off x="2991104" y="3126376"/>
            <a:ext cx="821690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b="1">
                <a:latin typeface="Arial"/>
                <a:cs typeface="Arial"/>
              </a:rPr>
              <a:t>p</a:t>
            </a:r>
            <a:r>
              <a:rPr dirty="0" sz="1100" spc="5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e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n</a:t>
            </a:r>
            <a:r>
              <a:rPr dirty="0" sz="1100" spc="5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g</a:t>
            </a:r>
            <a:r>
              <a:rPr dirty="0" sz="1100" spc="5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u</a:t>
            </a:r>
            <a:r>
              <a:rPr dirty="0" sz="1100" spc="6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i</a:t>
            </a:r>
            <a:r>
              <a:rPr dirty="0" sz="1100" spc="-140" b="1">
                <a:latin typeface="Arial"/>
                <a:cs typeface="Arial"/>
              </a:rPr>
              <a:t> </a:t>
            </a:r>
            <a:r>
              <a:rPr dirty="0" sz="1100" spc="-50" b="1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4523230" y="2999994"/>
            <a:ext cx="1093470" cy="4318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42240" rIns="0" bIns="0" rtlCol="0" vert="horz">
            <a:spAutoFit/>
          </a:bodyPr>
          <a:lstStyle/>
          <a:p>
            <a:pPr marL="195580">
              <a:lnSpc>
                <a:spcPct val="100000"/>
              </a:lnSpc>
              <a:spcBef>
                <a:spcPts val="1120"/>
              </a:spcBef>
            </a:pPr>
            <a:r>
              <a:rPr dirty="0" sz="1100" b="1">
                <a:latin typeface="Arial"/>
                <a:cs typeface="Arial"/>
              </a:rPr>
              <a:t>c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a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n</a:t>
            </a:r>
            <a:r>
              <a:rPr dirty="0" sz="1100" spc="6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a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r</a:t>
            </a:r>
            <a:r>
              <a:rPr dirty="0" sz="1100" spc="-45" b="1">
                <a:latin typeface="Arial"/>
                <a:cs typeface="Arial"/>
              </a:rPr>
              <a:t> </a:t>
            </a:r>
            <a:r>
              <a:rPr dirty="0" sz="1100" spc="-50" b="1">
                <a:latin typeface="Arial"/>
                <a:cs typeface="Arial"/>
              </a:rPr>
              <a:t>y</a:t>
            </a:r>
            <a:endParaRPr sz="1100">
              <a:latin typeface="Arial"/>
              <a:cs typeface="Arial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6054085" y="2999994"/>
            <a:ext cx="1097280" cy="4318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42240" rIns="0" bIns="0" rtlCol="0" vert="horz">
            <a:spAutoFit/>
          </a:bodyPr>
          <a:lstStyle/>
          <a:p>
            <a:pPr marL="274955">
              <a:lnSpc>
                <a:spcPct val="100000"/>
              </a:lnSpc>
              <a:spcBef>
                <a:spcPts val="1120"/>
              </a:spcBef>
            </a:pPr>
            <a:r>
              <a:rPr dirty="0" sz="1100" b="1">
                <a:latin typeface="Arial"/>
                <a:cs typeface="Arial"/>
              </a:rPr>
              <a:t>r</a:t>
            </a:r>
            <a:r>
              <a:rPr dirty="0" sz="1100" spc="-55" b="1">
                <a:latin typeface="Arial"/>
                <a:cs typeface="Arial"/>
              </a:rPr>
              <a:t> </a:t>
            </a:r>
            <a:r>
              <a:rPr dirty="0" sz="1100" spc="50" b="1">
                <a:latin typeface="Arial"/>
                <a:cs typeface="Arial"/>
              </a:rPr>
              <a:t>o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b</a:t>
            </a:r>
            <a:r>
              <a:rPr dirty="0" sz="1100" spc="5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i</a:t>
            </a:r>
            <a:r>
              <a:rPr dirty="0" sz="1100" spc="-135" b="1">
                <a:latin typeface="Arial"/>
                <a:cs typeface="Arial"/>
              </a:rPr>
              <a:t> </a:t>
            </a:r>
            <a:r>
              <a:rPr dirty="0" sz="1100" spc="-50" b="1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2" name="object 72" descr=""/>
          <p:cNvGrpSpPr/>
          <p:nvPr/>
        </p:nvGrpSpPr>
        <p:grpSpPr>
          <a:xfrm>
            <a:off x="1896999" y="2935604"/>
            <a:ext cx="4705350" cy="982980"/>
            <a:chOff x="1896999" y="2935604"/>
            <a:chExt cx="4705350" cy="982980"/>
          </a:xfrm>
        </p:grpSpPr>
        <p:sp>
          <p:nvSpPr>
            <p:cNvPr id="73" name="object 73" descr=""/>
            <p:cNvSpPr/>
            <p:nvPr/>
          </p:nvSpPr>
          <p:spPr>
            <a:xfrm>
              <a:off x="5398011" y="3788669"/>
              <a:ext cx="1093470" cy="128270"/>
            </a:xfrm>
            <a:custGeom>
              <a:avLst/>
              <a:gdLst/>
              <a:ahLst/>
              <a:cxnLst/>
              <a:rect l="l" t="t" r="r" b="b"/>
              <a:pathLst>
                <a:path w="1093470" h="128270">
                  <a:moveTo>
                    <a:pt x="0" y="0"/>
                  </a:moveTo>
                  <a:lnTo>
                    <a:pt x="1093471" y="0"/>
                  </a:lnTo>
                  <a:lnTo>
                    <a:pt x="1093471" y="128010"/>
                  </a:lnTo>
                  <a:lnTo>
                    <a:pt x="0" y="12801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1898904" y="2937509"/>
              <a:ext cx="15240" cy="62865"/>
            </a:xfrm>
            <a:custGeom>
              <a:avLst/>
              <a:gdLst/>
              <a:ahLst/>
              <a:cxnLst/>
              <a:rect l="l" t="t" r="r" b="b"/>
              <a:pathLst>
                <a:path w="15239" h="62864">
                  <a:moveTo>
                    <a:pt x="0" y="62484"/>
                  </a:moveTo>
                  <a:lnTo>
                    <a:pt x="10669" y="6092"/>
                  </a:lnTo>
                  <a:lnTo>
                    <a:pt x="14701" y="0"/>
                  </a:lnTo>
                </a:path>
              </a:pathLst>
            </a:custGeom>
            <a:ln w="37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3428896" y="2937509"/>
              <a:ext cx="3175" cy="62865"/>
            </a:xfrm>
            <a:custGeom>
              <a:avLst/>
              <a:gdLst/>
              <a:ahLst/>
              <a:cxnLst/>
              <a:rect l="l" t="t" r="r" b="b"/>
              <a:pathLst>
                <a:path w="3175" h="62864">
                  <a:moveTo>
                    <a:pt x="862" y="62484"/>
                  </a:moveTo>
                  <a:lnTo>
                    <a:pt x="0" y="23445"/>
                  </a:lnTo>
                  <a:lnTo>
                    <a:pt x="3117" y="0"/>
                  </a:lnTo>
                </a:path>
              </a:pathLst>
            </a:custGeom>
            <a:ln w="3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5059817" y="2937509"/>
              <a:ext cx="10160" cy="62865"/>
            </a:xfrm>
            <a:custGeom>
              <a:avLst/>
              <a:gdLst/>
              <a:ahLst/>
              <a:cxnLst/>
              <a:rect l="l" t="t" r="r" b="b"/>
              <a:pathLst>
                <a:path w="10160" h="62864">
                  <a:moveTo>
                    <a:pt x="9772" y="62484"/>
                  </a:moveTo>
                  <a:lnTo>
                    <a:pt x="2150" y="6092"/>
                  </a:lnTo>
                  <a:lnTo>
                    <a:pt x="0" y="0"/>
                  </a:lnTo>
                </a:path>
              </a:pathLst>
            </a:custGeom>
            <a:ln w="37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6580593" y="2937509"/>
              <a:ext cx="20320" cy="62865"/>
            </a:xfrm>
            <a:custGeom>
              <a:avLst/>
              <a:gdLst/>
              <a:ahLst/>
              <a:cxnLst/>
              <a:rect l="l" t="t" r="r" b="b"/>
              <a:pathLst>
                <a:path w="20320" h="62864">
                  <a:moveTo>
                    <a:pt x="19849" y="62484"/>
                  </a:moveTo>
                  <a:lnTo>
                    <a:pt x="5377" y="6092"/>
                  </a:lnTo>
                  <a:lnTo>
                    <a:pt x="0" y="0"/>
                  </a:lnTo>
                </a:path>
              </a:pathLst>
            </a:custGeom>
            <a:ln w="3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2974526" y="3431282"/>
              <a:ext cx="179705" cy="485775"/>
            </a:xfrm>
            <a:custGeom>
              <a:avLst/>
              <a:gdLst/>
              <a:ahLst/>
              <a:cxnLst/>
              <a:rect l="l" t="t" r="r" b="b"/>
              <a:pathLst>
                <a:path w="179705" h="485775">
                  <a:moveTo>
                    <a:pt x="179389" y="0"/>
                  </a:moveTo>
                  <a:lnTo>
                    <a:pt x="179671" y="54317"/>
                  </a:lnTo>
                  <a:lnTo>
                    <a:pt x="176944" y="108619"/>
                  </a:lnTo>
                  <a:lnTo>
                    <a:pt x="171103" y="162815"/>
                  </a:lnTo>
                  <a:lnTo>
                    <a:pt x="162047" y="216809"/>
                  </a:lnTo>
                  <a:lnTo>
                    <a:pt x="149673" y="270511"/>
                  </a:lnTo>
                  <a:lnTo>
                    <a:pt x="137219" y="316490"/>
                  </a:lnTo>
                  <a:lnTo>
                    <a:pt x="114435" y="362938"/>
                  </a:lnTo>
                  <a:lnTo>
                    <a:pt x="83743" y="407559"/>
                  </a:lnTo>
                  <a:lnTo>
                    <a:pt x="47564" y="448059"/>
                  </a:lnTo>
                  <a:lnTo>
                    <a:pt x="13877" y="476739"/>
                  </a:lnTo>
                  <a:lnTo>
                    <a:pt x="0" y="485397"/>
                  </a:lnTo>
                </a:path>
              </a:pathLst>
            </a:custGeom>
            <a:ln w="36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3704847" y="3431282"/>
              <a:ext cx="0" cy="485775"/>
            </a:xfrm>
            <a:custGeom>
              <a:avLst/>
              <a:gdLst/>
              <a:ahLst/>
              <a:cxnLst/>
              <a:rect l="l" t="t" r="r" b="b"/>
              <a:pathLst>
                <a:path w="0" h="485775">
                  <a:moveTo>
                    <a:pt x="0" y="485397"/>
                  </a:moveTo>
                  <a:lnTo>
                    <a:pt x="0" y="485397"/>
                  </a:lnTo>
                  <a:lnTo>
                    <a:pt x="0" y="50686"/>
                  </a:lnTo>
                  <a:lnTo>
                    <a:pt x="0" y="0"/>
                  </a:lnTo>
                </a:path>
              </a:pathLst>
            </a:custGeom>
            <a:ln w="37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3678180" y="3431282"/>
              <a:ext cx="53340" cy="71755"/>
            </a:xfrm>
            <a:custGeom>
              <a:avLst/>
              <a:gdLst/>
              <a:ahLst/>
              <a:cxnLst/>
              <a:rect l="l" t="t" r="r" b="b"/>
              <a:pathLst>
                <a:path w="53339" h="71754">
                  <a:moveTo>
                    <a:pt x="53333" y="71633"/>
                  </a:moveTo>
                  <a:lnTo>
                    <a:pt x="0" y="71633"/>
                  </a:lnTo>
                  <a:lnTo>
                    <a:pt x="26666" y="0"/>
                  </a:lnTo>
                  <a:lnTo>
                    <a:pt x="53333" y="716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3678180" y="3431282"/>
              <a:ext cx="53340" cy="71755"/>
            </a:xfrm>
            <a:custGeom>
              <a:avLst/>
              <a:gdLst/>
              <a:ahLst/>
              <a:cxnLst/>
              <a:rect l="l" t="t" r="r" b="b"/>
              <a:pathLst>
                <a:path w="53339" h="71754">
                  <a:moveTo>
                    <a:pt x="0" y="71633"/>
                  </a:moveTo>
                  <a:lnTo>
                    <a:pt x="26666" y="0"/>
                  </a:lnTo>
                  <a:lnTo>
                    <a:pt x="53333" y="71633"/>
                  </a:lnTo>
                  <a:lnTo>
                    <a:pt x="0" y="71633"/>
                  </a:lnTo>
                  <a:close/>
                </a:path>
              </a:pathLst>
            </a:custGeom>
            <a:ln w="3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4798319" y="3431282"/>
              <a:ext cx="8255" cy="485775"/>
            </a:xfrm>
            <a:custGeom>
              <a:avLst/>
              <a:gdLst/>
              <a:ahLst/>
              <a:cxnLst/>
              <a:rect l="l" t="t" r="r" b="b"/>
              <a:pathLst>
                <a:path w="8254" h="485775">
                  <a:moveTo>
                    <a:pt x="8202" y="485397"/>
                  </a:moveTo>
                  <a:lnTo>
                    <a:pt x="3802" y="411488"/>
                  </a:lnTo>
                  <a:lnTo>
                    <a:pt x="0" y="256038"/>
                  </a:lnTo>
                  <a:lnTo>
                    <a:pt x="0" y="0"/>
                  </a:lnTo>
                </a:path>
              </a:pathLst>
            </a:custGeom>
            <a:ln w="3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4767834" y="3431282"/>
              <a:ext cx="57150" cy="71755"/>
            </a:xfrm>
            <a:custGeom>
              <a:avLst/>
              <a:gdLst/>
              <a:ahLst/>
              <a:cxnLst/>
              <a:rect l="l" t="t" r="r" b="b"/>
              <a:pathLst>
                <a:path w="57150" h="71754">
                  <a:moveTo>
                    <a:pt x="57151" y="71633"/>
                  </a:moveTo>
                  <a:lnTo>
                    <a:pt x="0" y="71633"/>
                  </a:lnTo>
                  <a:lnTo>
                    <a:pt x="30485" y="0"/>
                  </a:lnTo>
                  <a:lnTo>
                    <a:pt x="57151" y="716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4767834" y="3431282"/>
              <a:ext cx="57150" cy="71755"/>
            </a:xfrm>
            <a:custGeom>
              <a:avLst/>
              <a:gdLst/>
              <a:ahLst/>
              <a:cxnLst/>
              <a:rect l="l" t="t" r="r" b="b"/>
              <a:pathLst>
                <a:path w="57150" h="71754">
                  <a:moveTo>
                    <a:pt x="0" y="71633"/>
                  </a:moveTo>
                  <a:lnTo>
                    <a:pt x="30485" y="0"/>
                  </a:lnTo>
                  <a:lnTo>
                    <a:pt x="57151" y="71633"/>
                  </a:lnTo>
                  <a:lnTo>
                    <a:pt x="0" y="71633"/>
                  </a:lnTo>
                  <a:close/>
                </a:path>
              </a:pathLst>
            </a:custGeom>
            <a:ln w="32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 descr=""/>
          <p:cNvSpPr txBox="1"/>
          <p:nvPr/>
        </p:nvSpPr>
        <p:spPr>
          <a:xfrm>
            <a:off x="965708" y="3444731"/>
            <a:ext cx="444500" cy="1619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00" spc="-10" b="1">
                <a:latin typeface="Arial"/>
                <a:cs typeface="Arial"/>
              </a:rPr>
              <a:t>t</a:t>
            </a:r>
            <a:r>
              <a:rPr dirty="0" sz="900" spc="-100" b="1">
                <a:latin typeface="Arial"/>
                <a:cs typeface="Arial"/>
              </a:rPr>
              <a:t> </a:t>
            </a:r>
            <a:r>
              <a:rPr dirty="0" sz="900" spc="-10" b="1">
                <a:latin typeface="Arial"/>
                <a:cs typeface="Arial"/>
              </a:rPr>
              <a:t>r</a:t>
            </a:r>
            <a:r>
              <a:rPr dirty="0" sz="900" spc="-5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a</a:t>
            </a:r>
            <a:r>
              <a:rPr dirty="0" sz="900" spc="1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v</a:t>
            </a:r>
            <a:r>
              <a:rPr dirty="0" sz="900" spc="15" b="1">
                <a:latin typeface="Arial"/>
                <a:cs typeface="Arial"/>
              </a:rPr>
              <a:t> </a:t>
            </a:r>
            <a:r>
              <a:rPr dirty="0" sz="900" spc="-50" b="1">
                <a:latin typeface="Arial"/>
                <a:cs typeface="Arial"/>
              </a:rPr>
              <a:t>e</a:t>
            </a:r>
            <a:r>
              <a:rPr dirty="0" sz="900" b="1">
                <a:latin typeface="Arial"/>
                <a:cs typeface="Arial"/>
              </a:rPr>
              <a:t> 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6" name="object 86" descr=""/>
          <p:cNvGrpSpPr/>
          <p:nvPr/>
        </p:nvGrpSpPr>
        <p:grpSpPr>
          <a:xfrm>
            <a:off x="1870474" y="3715272"/>
            <a:ext cx="56515" cy="75565"/>
            <a:chOff x="1870474" y="3715272"/>
            <a:chExt cx="56515" cy="75565"/>
          </a:xfrm>
        </p:grpSpPr>
        <p:sp>
          <p:nvSpPr>
            <p:cNvPr id="87" name="object 87" descr=""/>
            <p:cNvSpPr/>
            <p:nvPr/>
          </p:nvSpPr>
          <p:spPr>
            <a:xfrm>
              <a:off x="1872237" y="3717035"/>
              <a:ext cx="52705" cy="71755"/>
            </a:xfrm>
            <a:custGeom>
              <a:avLst/>
              <a:gdLst/>
              <a:ahLst/>
              <a:cxnLst/>
              <a:rect l="l" t="t" r="r" b="b"/>
              <a:pathLst>
                <a:path w="52705" h="71754">
                  <a:moveTo>
                    <a:pt x="26666" y="71633"/>
                  </a:moveTo>
                  <a:lnTo>
                    <a:pt x="0" y="0"/>
                  </a:lnTo>
                  <a:lnTo>
                    <a:pt x="52578" y="0"/>
                  </a:lnTo>
                  <a:lnTo>
                    <a:pt x="26666" y="716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1872237" y="3717035"/>
              <a:ext cx="52705" cy="71755"/>
            </a:xfrm>
            <a:custGeom>
              <a:avLst/>
              <a:gdLst/>
              <a:ahLst/>
              <a:cxnLst/>
              <a:rect l="l" t="t" r="r" b="b"/>
              <a:pathLst>
                <a:path w="52705" h="71754">
                  <a:moveTo>
                    <a:pt x="52578" y="0"/>
                  </a:moveTo>
                  <a:lnTo>
                    <a:pt x="26666" y="71633"/>
                  </a:lnTo>
                  <a:lnTo>
                    <a:pt x="0" y="0"/>
                  </a:lnTo>
                  <a:lnTo>
                    <a:pt x="52578" y="0"/>
                  </a:lnTo>
                  <a:close/>
                </a:path>
              </a:pathLst>
            </a:custGeom>
            <a:ln w="3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 descr=""/>
          <p:cNvSpPr txBox="1"/>
          <p:nvPr/>
        </p:nvSpPr>
        <p:spPr>
          <a:xfrm>
            <a:off x="5712967" y="3597893"/>
            <a:ext cx="534035" cy="1619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00" b="1">
                <a:latin typeface="Arial"/>
                <a:cs typeface="Arial"/>
              </a:rPr>
              <a:t>c o</a:t>
            </a:r>
            <a:r>
              <a:rPr dirty="0" sz="900" spc="35" b="1">
                <a:latin typeface="Arial"/>
                <a:cs typeface="Arial"/>
              </a:rPr>
              <a:t> </a:t>
            </a:r>
            <a:r>
              <a:rPr dirty="0" sz="900" spc="-10" b="1">
                <a:latin typeface="Arial"/>
                <a:cs typeface="Arial"/>
              </a:rPr>
              <a:t>l</a:t>
            </a:r>
            <a:r>
              <a:rPr dirty="0" sz="900" spc="-11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o</a:t>
            </a:r>
            <a:r>
              <a:rPr dirty="0" sz="900" spc="3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u</a:t>
            </a:r>
            <a:r>
              <a:rPr dirty="0" sz="900" spc="35" b="1">
                <a:latin typeface="Arial"/>
                <a:cs typeface="Arial"/>
              </a:rPr>
              <a:t> </a:t>
            </a:r>
            <a:r>
              <a:rPr dirty="0" sz="900" spc="-50" b="1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90" name="object 90" descr=""/>
          <p:cNvGrpSpPr/>
          <p:nvPr/>
        </p:nvGrpSpPr>
        <p:grpSpPr>
          <a:xfrm>
            <a:off x="5339708" y="3429377"/>
            <a:ext cx="362585" cy="361315"/>
            <a:chOff x="5339708" y="3429377"/>
            <a:chExt cx="362585" cy="361315"/>
          </a:xfrm>
        </p:grpSpPr>
        <p:sp>
          <p:nvSpPr>
            <p:cNvPr id="91" name="object 91" descr=""/>
            <p:cNvSpPr/>
            <p:nvPr/>
          </p:nvSpPr>
          <p:spPr>
            <a:xfrm>
              <a:off x="5341613" y="3431282"/>
              <a:ext cx="331470" cy="357505"/>
            </a:xfrm>
            <a:custGeom>
              <a:avLst/>
              <a:gdLst/>
              <a:ahLst/>
              <a:cxnLst/>
              <a:rect l="l" t="t" r="r" b="b"/>
              <a:pathLst>
                <a:path w="331470" h="357504">
                  <a:moveTo>
                    <a:pt x="0" y="0"/>
                  </a:moveTo>
                  <a:lnTo>
                    <a:pt x="3818" y="29724"/>
                  </a:lnTo>
                  <a:lnTo>
                    <a:pt x="14488" y="54102"/>
                  </a:lnTo>
                  <a:lnTo>
                    <a:pt x="22109" y="76200"/>
                  </a:lnTo>
                  <a:lnTo>
                    <a:pt x="37352" y="91443"/>
                  </a:lnTo>
                  <a:lnTo>
                    <a:pt x="52578" y="105925"/>
                  </a:lnTo>
                  <a:lnTo>
                    <a:pt x="75442" y="115830"/>
                  </a:lnTo>
                  <a:lnTo>
                    <a:pt x="93733" y="125735"/>
                  </a:lnTo>
                  <a:lnTo>
                    <a:pt x="116597" y="130303"/>
                  </a:lnTo>
                  <a:lnTo>
                    <a:pt x="143264" y="137929"/>
                  </a:lnTo>
                  <a:lnTo>
                    <a:pt x="165358" y="142496"/>
                  </a:lnTo>
                  <a:lnTo>
                    <a:pt x="192024" y="147834"/>
                  </a:lnTo>
                  <a:lnTo>
                    <a:pt x="214888" y="155450"/>
                  </a:lnTo>
                  <a:lnTo>
                    <a:pt x="236982" y="160028"/>
                  </a:lnTo>
                  <a:lnTo>
                    <a:pt x="278891" y="182126"/>
                  </a:lnTo>
                  <a:lnTo>
                    <a:pt x="316675" y="217917"/>
                  </a:lnTo>
                  <a:lnTo>
                    <a:pt x="329912" y="265468"/>
                  </a:lnTo>
                  <a:lnTo>
                    <a:pt x="330783" y="315164"/>
                  </a:lnTo>
                  <a:lnTo>
                    <a:pt x="331470" y="3573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5643369" y="3717035"/>
              <a:ext cx="56515" cy="71755"/>
            </a:xfrm>
            <a:custGeom>
              <a:avLst/>
              <a:gdLst/>
              <a:ahLst/>
              <a:cxnLst/>
              <a:rect l="l" t="t" r="r" b="b"/>
              <a:pathLst>
                <a:path w="56514" h="71754">
                  <a:moveTo>
                    <a:pt x="29715" y="71633"/>
                  </a:moveTo>
                  <a:lnTo>
                    <a:pt x="0" y="0"/>
                  </a:lnTo>
                  <a:lnTo>
                    <a:pt x="56397" y="0"/>
                  </a:lnTo>
                  <a:lnTo>
                    <a:pt x="29715" y="716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5643369" y="3717035"/>
              <a:ext cx="56515" cy="71755"/>
            </a:xfrm>
            <a:custGeom>
              <a:avLst/>
              <a:gdLst/>
              <a:ahLst/>
              <a:cxnLst/>
              <a:rect l="l" t="t" r="r" b="b"/>
              <a:pathLst>
                <a:path w="56514" h="71754">
                  <a:moveTo>
                    <a:pt x="56397" y="0"/>
                  </a:moveTo>
                  <a:lnTo>
                    <a:pt x="29715" y="71633"/>
                  </a:lnTo>
                  <a:lnTo>
                    <a:pt x="0" y="0"/>
                  </a:lnTo>
                  <a:lnTo>
                    <a:pt x="56397" y="0"/>
                  </a:lnTo>
                  <a:close/>
                </a:path>
              </a:pathLst>
            </a:custGeom>
            <a:ln w="3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4" name="object 94" descr=""/>
          <p:cNvSpPr txBox="1"/>
          <p:nvPr/>
        </p:nvSpPr>
        <p:spPr>
          <a:xfrm>
            <a:off x="6916166" y="3444731"/>
            <a:ext cx="534035" cy="1619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00" b="1">
                <a:latin typeface="Arial"/>
                <a:cs typeface="Arial"/>
              </a:rPr>
              <a:t>c o</a:t>
            </a:r>
            <a:r>
              <a:rPr dirty="0" sz="900" spc="30" b="1">
                <a:latin typeface="Arial"/>
                <a:cs typeface="Arial"/>
              </a:rPr>
              <a:t> </a:t>
            </a:r>
            <a:r>
              <a:rPr dirty="0" sz="900" spc="-10" b="1">
                <a:latin typeface="Arial"/>
                <a:cs typeface="Arial"/>
              </a:rPr>
              <a:t>l</a:t>
            </a:r>
            <a:r>
              <a:rPr dirty="0" sz="900" spc="-10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o</a:t>
            </a:r>
            <a:r>
              <a:rPr dirty="0" sz="900" spc="3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u</a:t>
            </a:r>
            <a:r>
              <a:rPr dirty="0" sz="900" spc="40" b="1">
                <a:latin typeface="Arial"/>
                <a:cs typeface="Arial"/>
              </a:rPr>
              <a:t> </a:t>
            </a:r>
            <a:r>
              <a:rPr dirty="0" sz="900" spc="-50" b="1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95" name="object 95" descr=""/>
          <p:cNvGraphicFramePr>
            <a:graphicFrameLocks noGrp="1"/>
          </p:cNvGraphicFramePr>
          <p:nvPr/>
        </p:nvGraphicFramePr>
        <p:xfrm>
          <a:off x="1346566" y="2998587"/>
          <a:ext cx="1172845" cy="1215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180"/>
                <a:gridCol w="542925"/>
              </a:tblGrid>
              <a:tr h="431165">
                <a:tc gridSpan="2"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1100" spc="50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100" spc="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100" spc="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100" spc="-114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1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100" spc="-1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100" spc="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0" b="1">
                          <a:latin typeface="Arial"/>
                          <a:cs typeface="Arial"/>
                        </a:rPr>
                        <a:t>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4224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6870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900" spc="-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900" spc="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_</a:t>
                      </a:r>
                      <a:r>
                        <a:rPr dirty="0" sz="90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900" spc="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0" b="1">
                          <a:latin typeface="Arial"/>
                          <a:cs typeface="Arial"/>
                        </a:rPr>
                        <a:t>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763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99720">
                <a:tc gridSpan="2"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w</a:t>
                      </a:r>
                      <a:r>
                        <a:rPr dirty="0" sz="1100" spc="16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100" spc="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85" b="1">
                          <a:latin typeface="Arial"/>
                          <a:cs typeface="Arial"/>
                        </a:rPr>
                        <a:t>lk</a:t>
                      </a:r>
                      <a:r>
                        <a:rPr dirty="0" sz="1100" spc="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85" b="1"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1100" spc="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0" b="1">
                          <a:latin typeface="Arial"/>
                          <a:cs typeface="Arial"/>
                        </a:rPr>
                        <a:t>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6" name="object 96" descr=""/>
          <p:cNvSpPr/>
          <p:nvPr/>
        </p:nvSpPr>
        <p:spPr>
          <a:xfrm>
            <a:off x="6867207" y="3431282"/>
            <a:ext cx="9525" cy="485775"/>
          </a:xfrm>
          <a:custGeom>
            <a:avLst/>
            <a:gdLst/>
            <a:ahLst/>
            <a:cxnLst/>
            <a:rect l="l" t="t" r="r" b="b"/>
            <a:pathLst>
              <a:path w="9525" h="485775">
                <a:moveTo>
                  <a:pt x="9078" y="0"/>
                </a:moveTo>
                <a:lnTo>
                  <a:pt x="9078" y="241555"/>
                </a:lnTo>
                <a:lnTo>
                  <a:pt x="5276" y="347481"/>
                </a:lnTo>
                <a:lnTo>
                  <a:pt x="1457" y="450348"/>
                </a:lnTo>
                <a:lnTo>
                  <a:pt x="0" y="485397"/>
                </a:lnTo>
              </a:path>
            </a:pathLst>
          </a:custGeom>
          <a:ln w="37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 descr=""/>
          <p:cNvSpPr txBox="1"/>
          <p:nvPr/>
        </p:nvSpPr>
        <p:spPr>
          <a:xfrm>
            <a:off x="5398011" y="3916679"/>
            <a:ext cx="1093470" cy="30035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2065" rIns="0" bIns="0" rtlCol="0" vert="horz">
            <a:spAutoFit/>
          </a:bodyPr>
          <a:lstStyle/>
          <a:p>
            <a:pPr marL="214629">
              <a:lnSpc>
                <a:spcPct val="100000"/>
              </a:lnSpc>
              <a:spcBef>
                <a:spcPts val="95"/>
              </a:spcBef>
            </a:pPr>
            <a:r>
              <a:rPr dirty="0" sz="1100" b="1">
                <a:latin typeface="Arial"/>
                <a:cs typeface="Arial"/>
              </a:rPr>
              <a:t>y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e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114" b="1">
                <a:latin typeface="Arial"/>
                <a:cs typeface="Arial"/>
              </a:rPr>
              <a:t>llo</a:t>
            </a:r>
            <a:r>
              <a:rPr dirty="0" sz="1100" spc="55" b="1">
                <a:latin typeface="Arial"/>
                <a:cs typeface="Arial"/>
              </a:rPr>
              <a:t> </a:t>
            </a:r>
            <a:r>
              <a:rPr dirty="0" sz="1100" spc="-50" b="1">
                <a:latin typeface="Arial"/>
                <a:cs typeface="Arial"/>
              </a:rPr>
              <a:t>w</a:t>
            </a:r>
            <a:endParaRPr sz="1100">
              <a:latin typeface="Arial"/>
              <a:cs typeface="Arial"/>
            </a:endParaRPr>
          </a:p>
        </p:txBody>
      </p:sp>
      <p:sp>
        <p:nvSpPr>
          <p:cNvPr id="98" name="object 98" descr=""/>
          <p:cNvSpPr txBox="1"/>
          <p:nvPr/>
        </p:nvSpPr>
        <p:spPr>
          <a:xfrm>
            <a:off x="5398011" y="4360165"/>
            <a:ext cx="1093470" cy="43053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39065" rIns="0" bIns="0" rtlCol="0" vert="horz">
            <a:spAutoFit/>
          </a:bodyPr>
          <a:lstStyle/>
          <a:p>
            <a:pPr algn="ctr" marR="29209">
              <a:lnSpc>
                <a:spcPct val="100000"/>
              </a:lnSpc>
              <a:spcBef>
                <a:spcPts val="1095"/>
              </a:spcBef>
            </a:pPr>
            <a:r>
              <a:rPr dirty="0" sz="1100" spc="130" b="1">
                <a:latin typeface="Arial"/>
                <a:cs typeface="Arial"/>
              </a:rPr>
              <a:t>re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60" b="1">
                <a:latin typeface="Arial"/>
                <a:cs typeface="Arial"/>
              </a:rPr>
              <a:t>d</a:t>
            </a:r>
            <a:endParaRPr sz="1100">
              <a:latin typeface="Arial"/>
              <a:cs typeface="Arial"/>
            </a:endParaRPr>
          </a:p>
        </p:txBody>
      </p:sp>
      <p:sp>
        <p:nvSpPr>
          <p:cNvPr id="99" name="object 99" descr=""/>
          <p:cNvSpPr txBox="1"/>
          <p:nvPr/>
        </p:nvSpPr>
        <p:spPr>
          <a:xfrm>
            <a:off x="2481326" y="4018517"/>
            <a:ext cx="858519" cy="1619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00" spc="-10" b="1">
                <a:latin typeface="Arial"/>
                <a:cs typeface="Arial"/>
              </a:rPr>
              <a:t>t</a:t>
            </a:r>
            <a:r>
              <a:rPr dirty="0" sz="900" spc="-100" b="1">
                <a:latin typeface="Arial"/>
                <a:cs typeface="Arial"/>
              </a:rPr>
              <a:t> </a:t>
            </a:r>
            <a:r>
              <a:rPr dirty="0" sz="900" spc="-10" b="1">
                <a:latin typeface="Arial"/>
                <a:cs typeface="Arial"/>
              </a:rPr>
              <a:t>r</a:t>
            </a:r>
            <a:r>
              <a:rPr dirty="0" sz="900" spc="-6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a</a:t>
            </a:r>
            <a:r>
              <a:rPr dirty="0" sz="900" spc="2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v</a:t>
            </a:r>
            <a:r>
              <a:rPr dirty="0" sz="900" spc="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e</a:t>
            </a:r>
            <a:r>
              <a:rPr dirty="0" sz="900" spc="30" b="1">
                <a:latin typeface="Arial"/>
                <a:cs typeface="Arial"/>
              </a:rPr>
              <a:t> </a:t>
            </a:r>
            <a:r>
              <a:rPr dirty="0" sz="900" spc="-10" b="1">
                <a:latin typeface="Arial"/>
                <a:cs typeface="Arial"/>
              </a:rPr>
              <a:t>l</a:t>
            </a:r>
            <a:r>
              <a:rPr dirty="0" sz="900" spc="-114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s</a:t>
            </a:r>
            <a:r>
              <a:rPr dirty="0" sz="900" spc="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_</a:t>
            </a:r>
            <a:r>
              <a:rPr dirty="0" sz="900" spc="2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b</a:t>
            </a:r>
            <a:r>
              <a:rPr dirty="0" sz="900" spc="45" b="1">
                <a:latin typeface="Arial"/>
                <a:cs typeface="Arial"/>
              </a:rPr>
              <a:t> </a:t>
            </a:r>
            <a:r>
              <a:rPr dirty="0" sz="900" spc="-50" b="1">
                <a:latin typeface="Arial"/>
                <a:cs typeface="Arial"/>
              </a:rPr>
              <a:t>y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00" name="object 100" descr=""/>
          <p:cNvGrpSpPr/>
          <p:nvPr/>
        </p:nvGrpSpPr>
        <p:grpSpPr>
          <a:xfrm>
            <a:off x="2439857" y="3914775"/>
            <a:ext cx="4429760" cy="1518920"/>
            <a:chOff x="2439857" y="3914775"/>
            <a:chExt cx="4429760" cy="1518920"/>
          </a:xfrm>
        </p:grpSpPr>
        <p:sp>
          <p:nvSpPr>
            <p:cNvPr id="101" name="object 101" descr=""/>
            <p:cNvSpPr/>
            <p:nvPr/>
          </p:nvSpPr>
          <p:spPr>
            <a:xfrm>
              <a:off x="2441444" y="3916680"/>
              <a:ext cx="533400" cy="86995"/>
            </a:xfrm>
            <a:custGeom>
              <a:avLst/>
              <a:gdLst/>
              <a:ahLst/>
              <a:cxnLst/>
              <a:rect l="l" t="t" r="r" b="b"/>
              <a:pathLst>
                <a:path w="533400" h="86995">
                  <a:moveTo>
                    <a:pt x="533082" y="0"/>
                  </a:moveTo>
                  <a:lnTo>
                    <a:pt x="465944" y="35021"/>
                  </a:lnTo>
                  <a:lnTo>
                    <a:pt x="419866" y="50832"/>
                  </a:lnTo>
                  <a:lnTo>
                    <a:pt x="370907" y="63164"/>
                  </a:lnTo>
                  <a:lnTo>
                    <a:pt x="319692" y="72421"/>
                  </a:lnTo>
                  <a:lnTo>
                    <a:pt x="266846" y="79010"/>
                  </a:lnTo>
                  <a:lnTo>
                    <a:pt x="212992" y="83336"/>
                  </a:lnTo>
                  <a:lnTo>
                    <a:pt x="158756" y="85804"/>
                  </a:lnTo>
                  <a:lnTo>
                    <a:pt x="104762" y="86818"/>
                  </a:lnTo>
                  <a:lnTo>
                    <a:pt x="51635" y="86785"/>
                  </a:lnTo>
                  <a:lnTo>
                    <a:pt x="0" y="8610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2441444" y="3985257"/>
              <a:ext cx="113664" cy="37465"/>
            </a:xfrm>
            <a:custGeom>
              <a:avLst/>
              <a:gdLst/>
              <a:ahLst/>
              <a:cxnLst/>
              <a:rect l="l" t="t" r="r" b="b"/>
              <a:pathLst>
                <a:path w="113664" h="37464">
                  <a:moveTo>
                    <a:pt x="113549" y="37340"/>
                  </a:moveTo>
                  <a:lnTo>
                    <a:pt x="0" y="17531"/>
                  </a:lnTo>
                  <a:lnTo>
                    <a:pt x="113549" y="0"/>
                  </a:lnTo>
                  <a:lnTo>
                    <a:pt x="113549" y="37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2441444" y="3985257"/>
              <a:ext cx="113664" cy="37465"/>
            </a:xfrm>
            <a:custGeom>
              <a:avLst/>
              <a:gdLst/>
              <a:ahLst/>
              <a:cxnLst/>
              <a:rect l="l" t="t" r="r" b="b"/>
              <a:pathLst>
                <a:path w="113664" h="37464">
                  <a:moveTo>
                    <a:pt x="113549" y="37340"/>
                  </a:moveTo>
                  <a:lnTo>
                    <a:pt x="0" y="17531"/>
                  </a:lnTo>
                  <a:lnTo>
                    <a:pt x="113549" y="0"/>
                  </a:lnTo>
                  <a:lnTo>
                    <a:pt x="113549" y="3734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3704847" y="3916680"/>
              <a:ext cx="0" cy="979169"/>
            </a:xfrm>
            <a:custGeom>
              <a:avLst/>
              <a:gdLst/>
              <a:ahLst/>
              <a:cxnLst/>
              <a:rect l="l" t="t" r="r" b="b"/>
              <a:pathLst>
                <a:path w="0" h="979170">
                  <a:moveTo>
                    <a:pt x="0" y="979170"/>
                  </a:moveTo>
                  <a:lnTo>
                    <a:pt x="0" y="979170"/>
                  </a:lnTo>
                  <a:lnTo>
                    <a:pt x="0" y="21462"/>
                  </a:lnTo>
                  <a:lnTo>
                    <a:pt x="0" y="0"/>
                  </a:lnTo>
                </a:path>
              </a:pathLst>
            </a:custGeom>
            <a:ln w="37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4806522" y="3916680"/>
              <a:ext cx="197485" cy="979169"/>
            </a:xfrm>
            <a:custGeom>
              <a:avLst/>
              <a:gdLst/>
              <a:ahLst/>
              <a:cxnLst/>
              <a:rect l="l" t="t" r="r" b="b"/>
              <a:pathLst>
                <a:path w="197485" h="979170">
                  <a:moveTo>
                    <a:pt x="197377" y="979170"/>
                  </a:moveTo>
                  <a:lnTo>
                    <a:pt x="195245" y="906017"/>
                  </a:lnTo>
                  <a:lnTo>
                    <a:pt x="187624" y="800102"/>
                  </a:lnTo>
                  <a:lnTo>
                    <a:pt x="176954" y="716285"/>
                  </a:lnTo>
                  <a:lnTo>
                    <a:pt x="166251" y="669254"/>
                  </a:lnTo>
                  <a:lnTo>
                    <a:pt x="153927" y="620992"/>
                  </a:lnTo>
                  <a:lnTo>
                    <a:pt x="139031" y="572624"/>
                  </a:lnTo>
                  <a:lnTo>
                    <a:pt x="120609" y="525274"/>
                  </a:lnTo>
                  <a:lnTo>
                    <a:pt x="97709" y="480066"/>
                  </a:lnTo>
                  <a:lnTo>
                    <a:pt x="86285" y="445774"/>
                  </a:lnTo>
                  <a:lnTo>
                    <a:pt x="67224" y="408433"/>
                  </a:lnTo>
                  <a:lnTo>
                    <a:pt x="51997" y="364236"/>
                  </a:lnTo>
                  <a:lnTo>
                    <a:pt x="36754" y="310133"/>
                  </a:lnTo>
                  <a:lnTo>
                    <a:pt x="26084" y="240789"/>
                  </a:lnTo>
                  <a:lnTo>
                    <a:pt x="10842" y="157732"/>
                  </a:lnTo>
                  <a:lnTo>
                    <a:pt x="3221" y="54105"/>
                  </a:lnTo>
                  <a:lnTo>
                    <a:pt x="0" y="0"/>
                  </a:lnTo>
                </a:path>
              </a:pathLst>
            </a:custGeom>
            <a:ln w="37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6491483" y="3916680"/>
              <a:ext cx="375920" cy="657860"/>
            </a:xfrm>
            <a:custGeom>
              <a:avLst/>
              <a:gdLst/>
              <a:ahLst/>
              <a:cxnLst/>
              <a:rect l="l" t="t" r="r" b="b"/>
              <a:pathLst>
                <a:path w="375920" h="657860">
                  <a:moveTo>
                    <a:pt x="375724" y="0"/>
                  </a:moveTo>
                  <a:lnTo>
                    <a:pt x="373379" y="56394"/>
                  </a:lnTo>
                  <a:lnTo>
                    <a:pt x="361939" y="140211"/>
                  </a:lnTo>
                  <a:lnTo>
                    <a:pt x="358136" y="216412"/>
                  </a:lnTo>
                  <a:lnTo>
                    <a:pt x="350515" y="288035"/>
                  </a:lnTo>
                  <a:lnTo>
                    <a:pt x="335273" y="352042"/>
                  </a:lnTo>
                  <a:lnTo>
                    <a:pt x="326761" y="399461"/>
                  </a:lnTo>
                  <a:lnTo>
                    <a:pt x="317141" y="443584"/>
                  </a:lnTo>
                  <a:lnTo>
                    <a:pt x="304233" y="486171"/>
                  </a:lnTo>
                  <a:lnTo>
                    <a:pt x="285855" y="528985"/>
                  </a:lnTo>
                  <a:lnTo>
                    <a:pt x="259830" y="573788"/>
                  </a:lnTo>
                  <a:lnTo>
                    <a:pt x="215770" y="624380"/>
                  </a:lnTo>
                  <a:lnTo>
                    <a:pt x="182525" y="643827"/>
                  </a:lnTo>
                  <a:lnTo>
                    <a:pt x="143248" y="657605"/>
                  </a:lnTo>
                  <a:lnTo>
                    <a:pt x="0" y="657605"/>
                  </a:lnTo>
                </a:path>
              </a:pathLst>
            </a:custGeom>
            <a:ln w="34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6491483" y="4556764"/>
              <a:ext cx="109220" cy="37465"/>
            </a:xfrm>
            <a:custGeom>
              <a:avLst/>
              <a:gdLst/>
              <a:ahLst/>
              <a:cxnLst/>
              <a:rect l="l" t="t" r="r" b="b"/>
              <a:pathLst>
                <a:path w="109220" h="37464">
                  <a:moveTo>
                    <a:pt x="108960" y="37330"/>
                  </a:moveTo>
                  <a:lnTo>
                    <a:pt x="0" y="17520"/>
                  </a:lnTo>
                  <a:lnTo>
                    <a:pt x="108960" y="0"/>
                  </a:lnTo>
                  <a:lnTo>
                    <a:pt x="108960" y="373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2878842" y="4556764"/>
              <a:ext cx="3721735" cy="875030"/>
            </a:xfrm>
            <a:custGeom>
              <a:avLst/>
              <a:gdLst/>
              <a:ahLst/>
              <a:cxnLst/>
              <a:rect l="l" t="t" r="r" b="b"/>
              <a:pathLst>
                <a:path w="3721734" h="875029">
                  <a:moveTo>
                    <a:pt x="3721600" y="37330"/>
                  </a:moveTo>
                  <a:lnTo>
                    <a:pt x="3612640" y="17520"/>
                  </a:lnTo>
                  <a:lnTo>
                    <a:pt x="3721600" y="0"/>
                  </a:lnTo>
                  <a:lnTo>
                    <a:pt x="3721600" y="37330"/>
                  </a:lnTo>
                  <a:close/>
                </a:path>
                <a:path w="3721734" h="875029">
                  <a:moveTo>
                    <a:pt x="0" y="445771"/>
                  </a:moveTo>
                  <a:lnTo>
                    <a:pt x="1093471" y="445771"/>
                  </a:lnTo>
                  <a:lnTo>
                    <a:pt x="1093471" y="874780"/>
                  </a:lnTo>
                  <a:lnTo>
                    <a:pt x="0" y="874780"/>
                  </a:lnTo>
                  <a:lnTo>
                    <a:pt x="0" y="4457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9" name="object 109" descr=""/>
          <p:cNvSpPr txBox="1"/>
          <p:nvPr/>
        </p:nvSpPr>
        <p:spPr>
          <a:xfrm>
            <a:off x="3138170" y="5128912"/>
            <a:ext cx="584200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b="1">
                <a:latin typeface="Arial"/>
                <a:cs typeface="Arial"/>
              </a:rPr>
              <a:t>O</a:t>
            </a:r>
            <a:r>
              <a:rPr dirty="0" sz="1100" spc="16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p</a:t>
            </a:r>
            <a:r>
              <a:rPr dirty="0" sz="1100" spc="50" b="1">
                <a:latin typeface="Arial"/>
                <a:cs typeface="Arial"/>
              </a:rPr>
              <a:t> </a:t>
            </a:r>
            <a:r>
              <a:rPr dirty="0" sz="1100" spc="55" b="1">
                <a:latin typeface="Arial"/>
                <a:cs typeface="Arial"/>
              </a:rPr>
              <a:t>u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50" b="1">
                <a:latin typeface="Arial"/>
                <a:cs typeface="Arial"/>
              </a:rPr>
              <a:t>s 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0" name="object 110" descr=""/>
          <p:cNvSpPr txBox="1"/>
          <p:nvPr/>
        </p:nvSpPr>
        <p:spPr>
          <a:xfrm>
            <a:off x="4741921" y="5290567"/>
            <a:ext cx="1093470" cy="429259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39700" rIns="0" bIns="0" rtlCol="0" vert="horz">
            <a:spAutoFit/>
          </a:bodyPr>
          <a:lstStyle/>
          <a:p>
            <a:pPr marL="176530">
              <a:lnSpc>
                <a:spcPct val="100000"/>
              </a:lnSpc>
              <a:spcBef>
                <a:spcPts val="1100"/>
              </a:spcBef>
            </a:pPr>
            <a:r>
              <a:rPr dirty="0" sz="1100" spc="60" b="1">
                <a:latin typeface="Arial"/>
                <a:cs typeface="Arial"/>
              </a:rPr>
              <a:t>T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w</a:t>
            </a:r>
            <a:r>
              <a:rPr dirty="0" sz="1100" spc="16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e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e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t</a:t>
            </a:r>
            <a:r>
              <a:rPr dirty="0" sz="1100" spc="-110" b="1">
                <a:latin typeface="Arial"/>
                <a:cs typeface="Arial"/>
              </a:rPr>
              <a:t> </a:t>
            </a:r>
            <a:r>
              <a:rPr dirty="0" sz="1100" spc="-50" b="1">
                <a:latin typeface="Arial"/>
                <a:cs typeface="Arial"/>
              </a:rPr>
              <a:t>y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11" name="object 111" descr=""/>
          <p:cNvGrpSpPr/>
          <p:nvPr/>
        </p:nvGrpSpPr>
        <p:grpSpPr>
          <a:xfrm>
            <a:off x="5287023" y="5646652"/>
            <a:ext cx="2190750" cy="431800"/>
            <a:chOff x="5287023" y="5646652"/>
            <a:chExt cx="2190750" cy="431800"/>
          </a:xfrm>
        </p:grpSpPr>
        <p:sp>
          <p:nvSpPr>
            <p:cNvPr id="112" name="object 112" descr=""/>
            <p:cNvSpPr/>
            <p:nvPr/>
          </p:nvSpPr>
          <p:spPr>
            <a:xfrm>
              <a:off x="6381752" y="5647943"/>
              <a:ext cx="1094740" cy="227329"/>
            </a:xfrm>
            <a:custGeom>
              <a:avLst/>
              <a:gdLst/>
              <a:ahLst/>
              <a:cxnLst/>
              <a:rect l="l" t="t" r="r" b="b"/>
              <a:pathLst>
                <a:path w="1094740" h="227329">
                  <a:moveTo>
                    <a:pt x="0" y="0"/>
                  </a:moveTo>
                  <a:lnTo>
                    <a:pt x="1094226" y="0"/>
                  </a:lnTo>
                  <a:lnTo>
                    <a:pt x="1094226" y="227076"/>
                  </a:lnTo>
                  <a:lnTo>
                    <a:pt x="0" y="22707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5288280" y="5719577"/>
              <a:ext cx="1093470" cy="142875"/>
            </a:xfrm>
            <a:custGeom>
              <a:avLst/>
              <a:gdLst/>
              <a:ahLst/>
              <a:cxnLst/>
              <a:rect l="l" t="t" r="r" b="b"/>
              <a:pathLst>
                <a:path w="1093470" h="142875">
                  <a:moveTo>
                    <a:pt x="0" y="0"/>
                  </a:moveTo>
                  <a:lnTo>
                    <a:pt x="11693" y="39021"/>
                  </a:lnTo>
                  <a:lnTo>
                    <a:pt x="53333" y="68574"/>
                  </a:lnTo>
                  <a:lnTo>
                    <a:pt x="130905" y="96156"/>
                  </a:lnTo>
                  <a:lnTo>
                    <a:pt x="176333" y="106094"/>
                  </a:lnTo>
                  <a:lnTo>
                    <a:pt x="214888" y="110483"/>
                  </a:lnTo>
                  <a:lnTo>
                    <a:pt x="264357" y="119814"/>
                  </a:lnTo>
                  <a:lnTo>
                    <a:pt x="314881" y="125793"/>
                  </a:lnTo>
                  <a:lnTo>
                    <a:pt x="366105" y="129392"/>
                  </a:lnTo>
                  <a:lnTo>
                    <a:pt x="417677" y="131583"/>
                  </a:lnTo>
                  <a:lnTo>
                    <a:pt x="469242" y="133338"/>
                  </a:lnTo>
                  <a:lnTo>
                    <a:pt x="520446" y="135630"/>
                  </a:lnTo>
                  <a:lnTo>
                    <a:pt x="573144" y="137488"/>
                  </a:lnTo>
                  <a:lnTo>
                    <a:pt x="625473" y="139013"/>
                  </a:lnTo>
                  <a:lnTo>
                    <a:pt x="677516" y="140232"/>
                  </a:lnTo>
                  <a:lnTo>
                    <a:pt x="729354" y="141176"/>
                  </a:lnTo>
                  <a:lnTo>
                    <a:pt x="781072" y="141872"/>
                  </a:lnTo>
                  <a:lnTo>
                    <a:pt x="832752" y="142351"/>
                  </a:lnTo>
                  <a:lnTo>
                    <a:pt x="884476" y="142640"/>
                  </a:lnTo>
                  <a:lnTo>
                    <a:pt x="936327" y="142770"/>
                  </a:lnTo>
                  <a:lnTo>
                    <a:pt x="988388" y="142768"/>
                  </a:lnTo>
                  <a:lnTo>
                    <a:pt x="1040742" y="142663"/>
                  </a:lnTo>
                  <a:lnTo>
                    <a:pt x="1093471" y="14248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6272791" y="5845302"/>
              <a:ext cx="109220" cy="29845"/>
            </a:xfrm>
            <a:custGeom>
              <a:avLst/>
              <a:gdLst/>
              <a:ahLst/>
              <a:cxnLst/>
              <a:rect l="l" t="t" r="r" b="b"/>
              <a:pathLst>
                <a:path w="109220" h="29845">
                  <a:moveTo>
                    <a:pt x="37734" y="29717"/>
                  </a:moveTo>
                  <a:lnTo>
                    <a:pt x="0" y="29717"/>
                  </a:lnTo>
                  <a:lnTo>
                    <a:pt x="0" y="0"/>
                  </a:lnTo>
                  <a:lnTo>
                    <a:pt x="108960" y="16761"/>
                  </a:lnTo>
                  <a:lnTo>
                    <a:pt x="37734" y="297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6272791" y="5845302"/>
              <a:ext cx="109220" cy="29845"/>
            </a:xfrm>
            <a:custGeom>
              <a:avLst/>
              <a:gdLst/>
              <a:ahLst/>
              <a:cxnLst/>
              <a:rect l="l" t="t" r="r" b="b"/>
              <a:pathLst>
                <a:path w="109220" h="29845">
                  <a:moveTo>
                    <a:pt x="0" y="0"/>
                  </a:moveTo>
                  <a:lnTo>
                    <a:pt x="108960" y="16761"/>
                  </a:lnTo>
                  <a:lnTo>
                    <a:pt x="37734" y="29717"/>
                  </a:lnTo>
                  <a:lnTo>
                    <a:pt x="0" y="29717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 descr=""/>
            <p:cNvSpPr/>
            <p:nvPr/>
          </p:nvSpPr>
          <p:spPr>
            <a:xfrm>
              <a:off x="6381752" y="5875020"/>
              <a:ext cx="1094740" cy="201930"/>
            </a:xfrm>
            <a:custGeom>
              <a:avLst/>
              <a:gdLst/>
              <a:ahLst/>
              <a:cxnLst/>
              <a:rect l="l" t="t" r="r" b="b"/>
              <a:pathLst>
                <a:path w="1094740" h="201929">
                  <a:moveTo>
                    <a:pt x="0" y="0"/>
                  </a:moveTo>
                  <a:lnTo>
                    <a:pt x="1094226" y="0"/>
                  </a:lnTo>
                  <a:lnTo>
                    <a:pt x="1094226" y="201933"/>
                  </a:lnTo>
                  <a:lnTo>
                    <a:pt x="0" y="201933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6272791" y="5875019"/>
              <a:ext cx="38100" cy="6985"/>
            </a:xfrm>
            <a:custGeom>
              <a:avLst/>
              <a:gdLst/>
              <a:ahLst/>
              <a:cxnLst/>
              <a:rect l="l" t="t" r="r" b="b"/>
              <a:pathLst>
                <a:path w="38100" h="6985">
                  <a:moveTo>
                    <a:pt x="0" y="6863"/>
                  </a:moveTo>
                  <a:lnTo>
                    <a:pt x="0" y="0"/>
                  </a:lnTo>
                  <a:lnTo>
                    <a:pt x="37734" y="0"/>
                  </a:lnTo>
                  <a:lnTo>
                    <a:pt x="0" y="68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 descr=""/>
            <p:cNvSpPr/>
            <p:nvPr/>
          </p:nvSpPr>
          <p:spPr>
            <a:xfrm>
              <a:off x="6272791" y="5875020"/>
              <a:ext cx="38100" cy="6985"/>
            </a:xfrm>
            <a:custGeom>
              <a:avLst/>
              <a:gdLst/>
              <a:ahLst/>
              <a:cxnLst/>
              <a:rect l="l" t="t" r="r" b="b"/>
              <a:pathLst>
                <a:path w="38100" h="6985">
                  <a:moveTo>
                    <a:pt x="0" y="0"/>
                  </a:moveTo>
                  <a:lnTo>
                    <a:pt x="37734" y="0"/>
                  </a:lnTo>
                  <a:lnTo>
                    <a:pt x="0" y="6863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9" name="object 119" descr=""/>
          <p:cNvSpPr txBox="1"/>
          <p:nvPr/>
        </p:nvSpPr>
        <p:spPr>
          <a:xfrm>
            <a:off x="2670301" y="4811759"/>
            <a:ext cx="975360" cy="1619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00" spc="-10" b="1">
                <a:latin typeface="Arial"/>
                <a:cs typeface="Arial"/>
              </a:rPr>
              <a:t>i</a:t>
            </a:r>
            <a:r>
              <a:rPr dirty="0" sz="900" spc="-114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n</a:t>
            </a:r>
            <a:r>
              <a:rPr dirty="0" sz="900" spc="3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s</a:t>
            </a:r>
            <a:r>
              <a:rPr dirty="0" sz="900" spc="20" b="1">
                <a:latin typeface="Arial"/>
                <a:cs typeface="Arial"/>
              </a:rPr>
              <a:t> </a:t>
            </a:r>
            <a:r>
              <a:rPr dirty="0" sz="900" spc="-10" b="1">
                <a:latin typeface="Arial"/>
                <a:cs typeface="Arial"/>
              </a:rPr>
              <a:t>t</a:t>
            </a:r>
            <a:r>
              <a:rPr dirty="0" sz="900" spc="-10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a n</a:t>
            </a:r>
            <a:r>
              <a:rPr dirty="0" sz="900" spc="3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c</a:t>
            </a:r>
            <a:r>
              <a:rPr dirty="0" sz="900" spc="2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e</a:t>
            </a:r>
            <a:r>
              <a:rPr dirty="0" sz="900" spc="1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_</a:t>
            </a:r>
            <a:r>
              <a:rPr dirty="0" sz="900" spc="2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o</a:t>
            </a:r>
            <a:r>
              <a:rPr dirty="0" sz="900" spc="30" b="1">
                <a:latin typeface="Arial"/>
                <a:cs typeface="Arial"/>
              </a:rPr>
              <a:t> </a:t>
            </a:r>
            <a:r>
              <a:rPr dirty="0" sz="900" spc="-50" b="1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120" name="object 120" descr=""/>
          <p:cNvSpPr/>
          <p:nvPr/>
        </p:nvSpPr>
        <p:spPr>
          <a:xfrm>
            <a:off x="3704847" y="4895850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79">
                <a:moveTo>
                  <a:pt x="0" y="106685"/>
                </a:moveTo>
                <a:lnTo>
                  <a:pt x="0" y="56000"/>
                </a:lnTo>
                <a:lnTo>
                  <a:pt x="0" y="5315"/>
                </a:lnTo>
                <a:lnTo>
                  <a:pt x="0" y="0"/>
                </a:lnTo>
              </a:path>
            </a:pathLst>
          </a:custGeom>
          <a:ln w="37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 descr=""/>
          <p:cNvSpPr txBox="1"/>
          <p:nvPr/>
        </p:nvSpPr>
        <p:spPr>
          <a:xfrm>
            <a:off x="5056885" y="5097509"/>
            <a:ext cx="976630" cy="1619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00" spc="-10" b="1">
                <a:latin typeface="Arial"/>
                <a:cs typeface="Arial"/>
              </a:rPr>
              <a:t>i</a:t>
            </a:r>
            <a:r>
              <a:rPr dirty="0" sz="900" spc="-11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n</a:t>
            </a:r>
            <a:r>
              <a:rPr dirty="0" sz="900" spc="3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s</a:t>
            </a:r>
            <a:r>
              <a:rPr dirty="0" sz="900" spc="30" b="1">
                <a:latin typeface="Arial"/>
                <a:cs typeface="Arial"/>
              </a:rPr>
              <a:t> </a:t>
            </a:r>
            <a:r>
              <a:rPr dirty="0" sz="900" spc="-10" b="1">
                <a:latin typeface="Arial"/>
                <a:cs typeface="Arial"/>
              </a:rPr>
              <a:t>t</a:t>
            </a:r>
            <a:r>
              <a:rPr dirty="0" sz="900" spc="-10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a</a:t>
            </a:r>
            <a:r>
              <a:rPr dirty="0" sz="900" spc="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n</a:t>
            </a:r>
            <a:r>
              <a:rPr dirty="0" sz="900" spc="3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c</a:t>
            </a:r>
            <a:r>
              <a:rPr dirty="0" sz="900" spc="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e</a:t>
            </a:r>
            <a:r>
              <a:rPr dirty="0" sz="900" spc="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_</a:t>
            </a:r>
            <a:r>
              <a:rPr dirty="0" sz="900" spc="2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o</a:t>
            </a:r>
            <a:r>
              <a:rPr dirty="0" sz="900" spc="40" b="1">
                <a:latin typeface="Arial"/>
                <a:cs typeface="Arial"/>
              </a:rPr>
              <a:t> </a:t>
            </a:r>
            <a:r>
              <a:rPr dirty="0" sz="900" spc="-50" b="1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122" name="object 122" descr=""/>
          <p:cNvSpPr/>
          <p:nvPr/>
        </p:nvSpPr>
        <p:spPr>
          <a:xfrm>
            <a:off x="5003899" y="4895850"/>
            <a:ext cx="13335" cy="394970"/>
          </a:xfrm>
          <a:custGeom>
            <a:avLst/>
            <a:gdLst/>
            <a:ahLst/>
            <a:cxnLst/>
            <a:rect l="l" t="t" r="r" b="b"/>
            <a:pathLst>
              <a:path w="13335" h="394970">
                <a:moveTo>
                  <a:pt x="13111" y="394717"/>
                </a:moveTo>
                <a:lnTo>
                  <a:pt x="9292" y="210312"/>
                </a:lnTo>
                <a:lnTo>
                  <a:pt x="1687" y="57910"/>
                </a:lnTo>
                <a:lnTo>
                  <a:pt x="0" y="0"/>
                </a:lnTo>
              </a:path>
            </a:pathLst>
          </a:custGeom>
          <a:ln w="37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 descr=""/>
          <p:cNvSpPr txBox="1"/>
          <p:nvPr/>
        </p:nvSpPr>
        <p:spPr>
          <a:xfrm>
            <a:off x="4691126" y="5735303"/>
            <a:ext cx="534035" cy="1619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00" b="1">
                <a:latin typeface="Arial"/>
                <a:cs typeface="Arial"/>
              </a:rPr>
              <a:t>c o</a:t>
            </a:r>
            <a:r>
              <a:rPr dirty="0" sz="900" spc="35" b="1">
                <a:latin typeface="Arial"/>
                <a:cs typeface="Arial"/>
              </a:rPr>
              <a:t> </a:t>
            </a:r>
            <a:r>
              <a:rPr dirty="0" sz="900" spc="-10" b="1">
                <a:latin typeface="Arial"/>
                <a:cs typeface="Arial"/>
              </a:rPr>
              <a:t>l</a:t>
            </a:r>
            <a:r>
              <a:rPr dirty="0" sz="900" spc="-11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o</a:t>
            </a:r>
            <a:r>
              <a:rPr dirty="0" sz="900" spc="3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u</a:t>
            </a:r>
            <a:r>
              <a:rPr dirty="0" sz="900" spc="40" b="1">
                <a:latin typeface="Arial"/>
                <a:cs typeface="Arial"/>
              </a:rPr>
              <a:t> </a:t>
            </a:r>
            <a:r>
              <a:rPr dirty="0" sz="900" spc="-50" b="1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</p:txBody>
      </p:sp>
      <p:sp>
        <p:nvSpPr>
          <p:cNvPr id="124" name="object 124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 descr=""/>
          <p:cNvSpPr txBox="1"/>
          <p:nvPr/>
        </p:nvSpPr>
        <p:spPr>
          <a:xfrm>
            <a:off x="459740" y="5972047"/>
            <a:ext cx="33489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(</a:t>
            </a:r>
            <a:r>
              <a:rPr dirty="0" sz="1200" spc="-10" i="1">
                <a:latin typeface="Arial"/>
                <a:cs typeface="Arial"/>
                <a:hlinkClick r:id="rId2"/>
              </a:rPr>
              <a:t>http://www.cwa.mdx.ac.uk/bis2040/johnlect.html</a:t>
            </a:r>
            <a:r>
              <a:rPr dirty="0" sz="1200" spc="-10">
                <a:latin typeface="Arial"/>
                <a:cs typeface="Arial"/>
                <a:hlinkClick r:id="rId2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6" name="object 12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27" name="object 12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SN</a:t>
            </a:r>
            <a:r>
              <a:rPr dirty="0" spc="-35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Lan</a:t>
            </a:r>
            <a:r>
              <a:rPr dirty="0" spc="-35"/>
              <a:t> </a:t>
            </a:r>
            <a:r>
              <a:rPr dirty="0"/>
              <a:t>truyền</a:t>
            </a:r>
            <a:r>
              <a:rPr dirty="0" spc="-35"/>
              <a:t> </a:t>
            </a:r>
            <a:r>
              <a:rPr dirty="0"/>
              <a:t>tác</a:t>
            </a:r>
            <a:r>
              <a:rPr dirty="0" spc="-40"/>
              <a:t> </a:t>
            </a:r>
            <a:r>
              <a:rPr dirty="0" spc="-20"/>
              <a:t>động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979169"/>
            <a:chOff x="0" y="979169"/>
            <a:chExt cx="9144000" cy="97916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6708140" y="1550923"/>
            <a:ext cx="13830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Living</a:t>
            </a:r>
            <a:r>
              <a:rPr dirty="0" sz="1800" spc="-8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Thing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0" y="1894332"/>
            <a:ext cx="9144000" cy="1043305"/>
            <a:chOff x="0" y="1894332"/>
            <a:chExt cx="9144000" cy="1043305"/>
          </a:xfrm>
        </p:grpSpPr>
        <p:sp>
          <p:nvSpPr>
            <p:cNvPr id="8" name="object 8" descr=""/>
            <p:cNvSpPr/>
            <p:nvPr/>
          </p:nvSpPr>
          <p:spPr>
            <a:xfrm>
              <a:off x="6928523" y="1894331"/>
              <a:ext cx="596265" cy="64135"/>
            </a:xfrm>
            <a:custGeom>
              <a:avLst/>
              <a:gdLst/>
              <a:ahLst/>
              <a:cxnLst/>
              <a:rect l="l" t="t" r="r" b="b"/>
              <a:pathLst>
                <a:path w="596265" h="64135">
                  <a:moveTo>
                    <a:pt x="158076" y="10668"/>
                  </a:moveTo>
                  <a:lnTo>
                    <a:pt x="26250" y="21336"/>
                  </a:lnTo>
                  <a:lnTo>
                    <a:pt x="37185" y="49593"/>
                  </a:lnTo>
                  <a:lnTo>
                    <a:pt x="0" y="64008"/>
                  </a:lnTo>
                  <a:lnTo>
                    <a:pt x="42748" y="63982"/>
                  </a:lnTo>
                  <a:lnTo>
                    <a:pt x="54444" y="64008"/>
                  </a:lnTo>
                  <a:lnTo>
                    <a:pt x="89776" y="64008"/>
                  </a:lnTo>
                  <a:lnTo>
                    <a:pt x="158076" y="10668"/>
                  </a:lnTo>
                  <a:close/>
                </a:path>
                <a:path w="596265" h="64135">
                  <a:moveTo>
                    <a:pt x="596188" y="64008"/>
                  </a:moveTo>
                  <a:lnTo>
                    <a:pt x="539076" y="0"/>
                  </a:lnTo>
                  <a:lnTo>
                    <a:pt x="548741" y="64008"/>
                  </a:lnTo>
                  <a:lnTo>
                    <a:pt x="596188" y="64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195834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336540" y="2389123"/>
            <a:ext cx="788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Animal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5542327" y="1958339"/>
            <a:ext cx="1476375" cy="979169"/>
            <a:chOff x="5542327" y="1958339"/>
            <a:chExt cx="1476375" cy="979169"/>
          </a:xfrm>
        </p:grpSpPr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2327" y="2743199"/>
              <a:ext cx="96472" cy="194309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5712713" y="1958339"/>
              <a:ext cx="1306195" cy="486409"/>
            </a:xfrm>
            <a:custGeom>
              <a:avLst/>
              <a:gdLst/>
              <a:ahLst/>
              <a:cxnLst/>
              <a:rect l="l" t="t" r="r" b="b"/>
              <a:pathLst>
                <a:path w="1306195" h="486410">
                  <a:moveTo>
                    <a:pt x="1258469" y="0"/>
                  </a:moveTo>
                  <a:lnTo>
                    <a:pt x="1215815" y="0"/>
                  </a:lnTo>
                  <a:lnTo>
                    <a:pt x="0" y="471678"/>
                  </a:lnTo>
                  <a:lnTo>
                    <a:pt x="5334" y="486156"/>
                  </a:lnTo>
                  <a:lnTo>
                    <a:pt x="1258469" y="0"/>
                  </a:lnTo>
                  <a:close/>
                </a:path>
                <a:path w="1306195" h="486410">
                  <a:moveTo>
                    <a:pt x="1305590" y="0"/>
                  </a:moveTo>
                  <a:lnTo>
                    <a:pt x="1258578" y="0"/>
                  </a:lnTo>
                  <a:lnTo>
                    <a:pt x="1269491" y="28194"/>
                  </a:lnTo>
                  <a:lnTo>
                    <a:pt x="13055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5869940" y="1931924"/>
            <a:ext cx="35369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is-</a:t>
            </a:r>
            <a:r>
              <a:rPr dirty="0" sz="1600" spc="-5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5785104" y="1958339"/>
            <a:ext cx="2179320" cy="979169"/>
          </a:xfrm>
          <a:custGeom>
            <a:avLst/>
            <a:gdLst/>
            <a:ahLst/>
            <a:cxnLst/>
            <a:rect l="l" t="t" r="r" b="b"/>
            <a:pathLst>
              <a:path w="2179320" h="979169">
                <a:moveTo>
                  <a:pt x="164439" y="979170"/>
                </a:moveTo>
                <a:lnTo>
                  <a:pt x="12954" y="780288"/>
                </a:lnTo>
                <a:lnTo>
                  <a:pt x="0" y="790194"/>
                </a:lnTo>
                <a:lnTo>
                  <a:pt x="144018" y="979170"/>
                </a:lnTo>
                <a:lnTo>
                  <a:pt x="164439" y="979170"/>
                </a:lnTo>
                <a:close/>
              </a:path>
              <a:path w="2179320" h="979169">
                <a:moveTo>
                  <a:pt x="2178989" y="979170"/>
                </a:moveTo>
                <a:lnTo>
                  <a:pt x="1743684" y="47752"/>
                </a:lnTo>
                <a:lnTo>
                  <a:pt x="1770888" y="35052"/>
                </a:lnTo>
                <a:lnTo>
                  <a:pt x="1739607" y="0"/>
                </a:lnTo>
                <a:lnTo>
                  <a:pt x="1692160" y="0"/>
                </a:lnTo>
                <a:lnTo>
                  <a:pt x="1702308" y="67056"/>
                </a:lnTo>
                <a:lnTo>
                  <a:pt x="1724406" y="56743"/>
                </a:lnTo>
                <a:lnTo>
                  <a:pt x="1729790" y="54229"/>
                </a:lnTo>
                <a:lnTo>
                  <a:pt x="2161476" y="979170"/>
                </a:lnTo>
                <a:lnTo>
                  <a:pt x="2178989" y="9791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7774940" y="2312924"/>
            <a:ext cx="35369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is-</a:t>
            </a:r>
            <a:r>
              <a:rPr dirty="0" sz="1600" spc="-5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0" y="293751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535940" y="1320799"/>
            <a:ext cx="3933190" cy="2601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marR="5080" indent="-28575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7815" algn="l"/>
              </a:tabLst>
            </a:pPr>
            <a:r>
              <a:rPr dirty="0" sz="2200">
                <a:latin typeface="Arial"/>
                <a:cs typeface="Arial"/>
              </a:rPr>
              <a:t>Đối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với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2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khái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niệm,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việc</a:t>
            </a:r>
            <a:r>
              <a:rPr dirty="0" sz="2200" spc="-25">
                <a:latin typeface="Arial"/>
                <a:cs typeface="Arial"/>
              </a:rPr>
              <a:t> lan </a:t>
            </a:r>
            <a:r>
              <a:rPr dirty="0" sz="2200">
                <a:latin typeface="Arial"/>
                <a:cs typeface="Arial"/>
              </a:rPr>
              <a:t>truyền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tác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động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(spreading </a:t>
            </a:r>
            <a:r>
              <a:rPr dirty="0" sz="2200">
                <a:latin typeface="Arial"/>
                <a:cs typeface="Arial"/>
              </a:rPr>
              <a:t>activation)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sẽ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kích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hoạt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tác </a:t>
            </a:r>
            <a:r>
              <a:rPr dirty="0" sz="2200">
                <a:latin typeface="Arial"/>
                <a:cs typeface="Arial"/>
              </a:rPr>
              <a:t>động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từ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khái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niệm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này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tới </a:t>
            </a:r>
            <a:r>
              <a:rPr dirty="0" sz="2200">
                <a:latin typeface="Arial"/>
                <a:cs typeface="Arial"/>
              </a:rPr>
              <a:t>khái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niệm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kia,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hoặc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theo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cả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50">
                <a:latin typeface="Arial"/>
                <a:cs typeface="Arial"/>
              </a:rPr>
              <a:t>2 </a:t>
            </a:r>
            <a:r>
              <a:rPr dirty="0" sz="2200" spc="-10">
                <a:latin typeface="Arial"/>
                <a:cs typeface="Arial"/>
              </a:rPr>
              <a:t>hướng</a:t>
            </a:r>
            <a:endParaRPr sz="22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7815" algn="l"/>
              </a:tabLst>
            </a:pPr>
            <a:r>
              <a:rPr dirty="0" sz="2200">
                <a:latin typeface="Arial"/>
                <a:cs typeface="Arial"/>
              </a:rPr>
              <a:t>Cho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phép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xác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định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khái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726940" y="3608323"/>
            <a:ext cx="989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000FF"/>
                </a:solidFill>
                <a:latin typeface="Arial"/>
                <a:cs typeface="Arial"/>
              </a:rPr>
              <a:t>Elephant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851147" y="3227316"/>
            <a:ext cx="584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000FF"/>
                </a:solidFill>
                <a:latin typeface="Arial"/>
                <a:cs typeface="Arial"/>
              </a:rPr>
              <a:t>Plant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5250941" y="2937510"/>
            <a:ext cx="309245" cy="646430"/>
          </a:xfrm>
          <a:custGeom>
            <a:avLst/>
            <a:gdLst/>
            <a:ahLst/>
            <a:cxnLst/>
            <a:rect l="l" t="t" r="r" b="b"/>
            <a:pathLst>
              <a:path w="309245" h="646429">
                <a:moveTo>
                  <a:pt x="308682" y="0"/>
                </a:moveTo>
                <a:lnTo>
                  <a:pt x="291385" y="0"/>
                </a:lnTo>
                <a:lnTo>
                  <a:pt x="0" y="639318"/>
                </a:lnTo>
                <a:lnTo>
                  <a:pt x="14478" y="646176"/>
                </a:lnTo>
                <a:lnTo>
                  <a:pt x="3086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4955540" y="2998724"/>
            <a:ext cx="35369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is-</a:t>
            </a:r>
            <a:r>
              <a:rPr dirty="0" sz="1600" spc="-5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5929126" y="2937510"/>
            <a:ext cx="766445" cy="979169"/>
          </a:xfrm>
          <a:custGeom>
            <a:avLst/>
            <a:gdLst/>
            <a:ahLst/>
            <a:cxnLst/>
            <a:rect l="l" t="t" r="r" b="b"/>
            <a:pathLst>
              <a:path w="766445" h="979170">
                <a:moveTo>
                  <a:pt x="766296" y="979170"/>
                </a:moveTo>
                <a:lnTo>
                  <a:pt x="20427" y="0"/>
                </a:lnTo>
                <a:lnTo>
                  <a:pt x="0" y="0"/>
                </a:lnTo>
                <a:lnTo>
                  <a:pt x="746246" y="979170"/>
                </a:lnTo>
                <a:lnTo>
                  <a:pt x="766296" y="9791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6327140" y="3151124"/>
            <a:ext cx="40894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0">
                <a:latin typeface="Arial"/>
                <a:cs typeface="Arial"/>
              </a:rPr>
              <a:t>eats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7801991" y="2937509"/>
            <a:ext cx="394970" cy="979169"/>
          </a:xfrm>
          <a:custGeom>
            <a:avLst/>
            <a:gdLst/>
            <a:ahLst/>
            <a:cxnLst/>
            <a:rect l="l" t="t" r="r" b="b"/>
            <a:pathLst>
              <a:path w="394970" h="979170">
                <a:moveTo>
                  <a:pt x="282829" y="258318"/>
                </a:moveTo>
                <a:lnTo>
                  <a:pt x="162102" y="0"/>
                </a:lnTo>
                <a:lnTo>
                  <a:pt x="144589" y="0"/>
                </a:lnTo>
                <a:lnTo>
                  <a:pt x="268351" y="265176"/>
                </a:lnTo>
                <a:lnTo>
                  <a:pt x="282829" y="258318"/>
                </a:lnTo>
                <a:close/>
              </a:path>
              <a:path w="394970" h="979170">
                <a:moveTo>
                  <a:pt x="394843" y="661416"/>
                </a:moveTo>
                <a:lnTo>
                  <a:pt x="384937" y="649224"/>
                </a:lnTo>
                <a:lnTo>
                  <a:pt x="0" y="979170"/>
                </a:lnTo>
                <a:lnTo>
                  <a:pt x="24130" y="979170"/>
                </a:lnTo>
                <a:lnTo>
                  <a:pt x="394843" y="661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821689" y="3896360"/>
            <a:ext cx="3649345" cy="1077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Arial"/>
                <a:cs typeface="Arial"/>
              </a:rPr>
              <a:t>niệm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“nằm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giữa”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liên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quan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200">
                <a:latin typeface="Arial"/>
                <a:cs typeface="Arial"/>
              </a:rPr>
              <a:t>đến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cả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2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khái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niệm</a:t>
            </a:r>
            <a:r>
              <a:rPr dirty="0" sz="2200" spc="-25">
                <a:latin typeface="Arial"/>
                <a:cs typeface="Arial"/>
              </a:rPr>
              <a:t> đó</a:t>
            </a:r>
            <a:endParaRPr sz="2200">
              <a:latin typeface="Arial"/>
              <a:cs typeface="Arial"/>
            </a:endParaRPr>
          </a:p>
          <a:p>
            <a:pPr marL="339090" indent="-285750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339090" algn="l"/>
                <a:tab pos="1141095" algn="l"/>
              </a:tabLst>
            </a:pP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dụ:</a:t>
            </a:r>
            <a:r>
              <a:rPr dirty="0" sz="2000">
                <a:latin typeface="Arial"/>
                <a:cs typeface="Arial"/>
              </a:rPr>
              <a:t>	Xét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việc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truyền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tác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860540" y="4371085"/>
            <a:ext cx="583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latin typeface="Arial"/>
                <a:cs typeface="Arial"/>
              </a:rPr>
              <a:t>Food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5222747" y="3966209"/>
            <a:ext cx="76200" cy="929640"/>
          </a:xfrm>
          <a:custGeom>
            <a:avLst/>
            <a:gdLst/>
            <a:ahLst/>
            <a:cxnLst/>
            <a:rect l="l" t="t" r="r" b="b"/>
            <a:pathLst>
              <a:path w="76200" h="929639">
                <a:moveTo>
                  <a:pt x="76200" y="126491"/>
                </a:moveTo>
                <a:lnTo>
                  <a:pt x="38862" y="0"/>
                </a:lnTo>
                <a:lnTo>
                  <a:pt x="0" y="126491"/>
                </a:lnTo>
                <a:lnTo>
                  <a:pt x="30458" y="126491"/>
                </a:lnTo>
                <a:lnTo>
                  <a:pt x="30479" y="114300"/>
                </a:lnTo>
                <a:lnTo>
                  <a:pt x="46481" y="114300"/>
                </a:lnTo>
                <a:lnTo>
                  <a:pt x="46481" y="126491"/>
                </a:lnTo>
                <a:lnTo>
                  <a:pt x="76200" y="126491"/>
                </a:lnTo>
                <a:close/>
              </a:path>
              <a:path w="76200" h="929639">
                <a:moveTo>
                  <a:pt x="46460" y="126491"/>
                </a:moveTo>
                <a:lnTo>
                  <a:pt x="30458" y="126491"/>
                </a:lnTo>
                <a:lnTo>
                  <a:pt x="29059" y="929639"/>
                </a:lnTo>
                <a:lnTo>
                  <a:pt x="45061" y="929639"/>
                </a:lnTo>
                <a:lnTo>
                  <a:pt x="46460" y="126491"/>
                </a:lnTo>
                <a:close/>
              </a:path>
              <a:path w="76200" h="929639">
                <a:moveTo>
                  <a:pt x="46481" y="114300"/>
                </a:moveTo>
                <a:lnTo>
                  <a:pt x="30479" y="114300"/>
                </a:lnTo>
                <a:lnTo>
                  <a:pt x="30458" y="126491"/>
                </a:lnTo>
                <a:lnTo>
                  <a:pt x="46460" y="126491"/>
                </a:lnTo>
                <a:lnTo>
                  <a:pt x="46481" y="114300"/>
                </a:lnTo>
                <a:close/>
              </a:path>
              <a:path w="76200" h="929639">
                <a:moveTo>
                  <a:pt x="46481" y="126491"/>
                </a:moveTo>
                <a:lnTo>
                  <a:pt x="46481" y="114300"/>
                </a:lnTo>
                <a:lnTo>
                  <a:pt x="46460" y="1264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5336540" y="4371085"/>
            <a:ext cx="35369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is-</a:t>
            </a:r>
            <a:r>
              <a:rPr dirty="0" sz="1600" spc="-5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6675361" y="3916679"/>
            <a:ext cx="1151255" cy="426720"/>
          </a:xfrm>
          <a:custGeom>
            <a:avLst/>
            <a:gdLst/>
            <a:ahLst/>
            <a:cxnLst/>
            <a:rect l="l" t="t" r="r" b="b"/>
            <a:pathLst>
              <a:path w="1151254" h="426720">
                <a:moveTo>
                  <a:pt x="335038" y="426720"/>
                </a:moveTo>
                <a:lnTo>
                  <a:pt x="288556" y="303276"/>
                </a:lnTo>
                <a:lnTo>
                  <a:pt x="264807" y="321310"/>
                </a:lnTo>
                <a:lnTo>
                  <a:pt x="20053" y="0"/>
                </a:lnTo>
                <a:lnTo>
                  <a:pt x="0" y="0"/>
                </a:lnTo>
                <a:lnTo>
                  <a:pt x="252183" y="330898"/>
                </a:lnTo>
                <a:lnTo>
                  <a:pt x="228358" y="348996"/>
                </a:lnTo>
                <a:lnTo>
                  <a:pt x="272554" y="381203"/>
                </a:lnTo>
                <a:lnTo>
                  <a:pt x="335038" y="426720"/>
                </a:lnTo>
                <a:close/>
              </a:path>
              <a:path w="1151254" h="426720">
                <a:moveTo>
                  <a:pt x="1150759" y="0"/>
                </a:moveTo>
                <a:lnTo>
                  <a:pt x="1126629" y="0"/>
                </a:lnTo>
                <a:lnTo>
                  <a:pt x="731570" y="338632"/>
                </a:lnTo>
                <a:lnTo>
                  <a:pt x="711466" y="315468"/>
                </a:lnTo>
                <a:lnTo>
                  <a:pt x="639838" y="426720"/>
                </a:lnTo>
                <a:lnTo>
                  <a:pt x="722134" y="390715"/>
                </a:lnTo>
                <a:lnTo>
                  <a:pt x="761758" y="373380"/>
                </a:lnTo>
                <a:lnTo>
                  <a:pt x="741857" y="350481"/>
                </a:lnTo>
                <a:lnTo>
                  <a:pt x="11507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7851140" y="3913123"/>
            <a:ext cx="35369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is-</a:t>
            </a:r>
            <a:r>
              <a:rPr dirty="0" sz="1600" spc="-5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1148586" y="4948681"/>
            <a:ext cx="253682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latin typeface="Arial"/>
                <a:cs typeface="Arial"/>
              </a:rPr>
              <a:t>động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giữa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2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khái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niệm </a:t>
            </a:r>
            <a:r>
              <a:rPr dirty="0" sz="2000" spc="-10">
                <a:latin typeface="Arial"/>
                <a:cs typeface="Arial"/>
              </a:rPr>
              <a:t>“Elephant”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“Plant”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4803140" y="4980685"/>
            <a:ext cx="1106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Mammoth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5251703" y="4895850"/>
            <a:ext cx="16510" cy="59690"/>
          </a:xfrm>
          <a:custGeom>
            <a:avLst/>
            <a:gdLst/>
            <a:ahLst/>
            <a:cxnLst/>
            <a:rect l="l" t="t" r="r" b="b"/>
            <a:pathLst>
              <a:path w="16510" h="59689">
                <a:moveTo>
                  <a:pt x="0" y="59436"/>
                </a:moveTo>
                <a:lnTo>
                  <a:pt x="103" y="0"/>
                </a:lnTo>
                <a:lnTo>
                  <a:pt x="16105" y="0"/>
                </a:lnTo>
                <a:lnTo>
                  <a:pt x="16001" y="59436"/>
                </a:lnTo>
                <a:lnTo>
                  <a:pt x="0" y="59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38" name="object 3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SN</a:t>
            </a:r>
            <a:r>
              <a:rPr dirty="0" spc="-40"/>
              <a:t> </a:t>
            </a:r>
            <a:r>
              <a:rPr dirty="0"/>
              <a:t>–</a:t>
            </a:r>
            <a:r>
              <a:rPr dirty="0" spc="-30"/>
              <a:t> </a:t>
            </a:r>
            <a:r>
              <a:rPr dirty="0"/>
              <a:t>Tính</a:t>
            </a:r>
            <a:r>
              <a:rPr dirty="0" spc="-40"/>
              <a:t> </a:t>
            </a:r>
            <a:r>
              <a:rPr dirty="0"/>
              <a:t>kế</a:t>
            </a:r>
            <a:r>
              <a:rPr dirty="0" spc="-35"/>
              <a:t> </a:t>
            </a:r>
            <a:r>
              <a:rPr dirty="0" spc="-20"/>
              <a:t>thừa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979169"/>
            <a:chOff x="0" y="979169"/>
            <a:chExt cx="9144000" cy="97916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535940" y="1321562"/>
            <a:ext cx="433832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8450" marR="5080" indent="-286385">
              <a:lnSpc>
                <a:spcPct val="100000"/>
              </a:lnSpc>
              <a:spcBef>
                <a:spcPts val="9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98450" algn="l"/>
              </a:tabLst>
            </a:pP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thuộc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tính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(properties)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25">
                <a:latin typeface="Arial"/>
                <a:cs typeface="Arial"/>
              </a:rPr>
              <a:t> lớp </a:t>
            </a:r>
            <a:r>
              <a:rPr dirty="0" sz="2000">
                <a:latin typeface="Arial"/>
                <a:cs typeface="Arial"/>
              </a:rPr>
              <a:t>(loại)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cha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kế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thừa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lớp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927340" y="1474723"/>
            <a:ext cx="558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latin typeface="Arial"/>
                <a:cs typeface="Arial"/>
              </a:rPr>
              <a:t>Legs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7382830" y="1676400"/>
            <a:ext cx="466090" cy="281940"/>
          </a:xfrm>
          <a:custGeom>
            <a:avLst/>
            <a:gdLst/>
            <a:ahLst/>
            <a:cxnLst/>
            <a:rect l="l" t="t" r="r" b="b"/>
            <a:pathLst>
              <a:path w="466090" h="281939">
                <a:moveTo>
                  <a:pt x="363037" y="74380"/>
                </a:moveTo>
                <a:lnTo>
                  <a:pt x="354536" y="60745"/>
                </a:lnTo>
                <a:lnTo>
                  <a:pt x="0" y="281939"/>
                </a:lnTo>
                <a:lnTo>
                  <a:pt x="29992" y="281939"/>
                </a:lnTo>
                <a:lnTo>
                  <a:pt x="363037" y="74380"/>
                </a:lnTo>
                <a:close/>
              </a:path>
              <a:path w="466090" h="281939">
                <a:moveTo>
                  <a:pt x="465769" y="0"/>
                </a:moveTo>
                <a:lnTo>
                  <a:pt x="338515" y="35052"/>
                </a:lnTo>
                <a:lnTo>
                  <a:pt x="354536" y="60745"/>
                </a:lnTo>
                <a:lnTo>
                  <a:pt x="365185" y="54102"/>
                </a:lnTo>
                <a:lnTo>
                  <a:pt x="373567" y="67818"/>
                </a:lnTo>
                <a:lnTo>
                  <a:pt x="373567" y="91267"/>
                </a:lnTo>
                <a:lnTo>
                  <a:pt x="378901" y="99822"/>
                </a:lnTo>
                <a:lnTo>
                  <a:pt x="465769" y="0"/>
                </a:lnTo>
                <a:close/>
              </a:path>
              <a:path w="466090" h="281939">
                <a:moveTo>
                  <a:pt x="373567" y="67818"/>
                </a:moveTo>
                <a:lnTo>
                  <a:pt x="365185" y="54102"/>
                </a:lnTo>
                <a:lnTo>
                  <a:pt x="354536" y="60745"/>
                </a:lnTo>
                <a:lnTo>
                  <a:pt x="363037" y="74380"/>
                </a:lnTo>
                <a:lnTo>
                  <a:pt x="373567" y="67818"/>
                </a:lnTo>
                <a:close/>
              </a:path>
              <a:path w="466090" h="281939">
                <a:moveTo>
                  <a:pt x="373567" y="91267"/>
                </a:moveTo>
                <a:lnTo>
                  <a:pt x="373567" y="67818"/>
                </a:lnTo>
                <a:lnTo>
                  <a:pt x="363037" y="74380"/>
                </a:lnTo>
                <a:lnTo>
                  <a:pt x="373567" y="912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821689" y="1931162"/>
            <a:ext cx="106870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latin typeface="Arial"/>
                <a:cs typeface="Arial"/>
              </a:rPr>
              <a:t>(loại)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con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35940" y="2388362"/>
            <a:ext cx="478917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9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98450" algn="l"/>
                <a:tab pos="1946275" algn="l"/>
              </a:tabLst>
            </a:pPr>
            <a:r>
              <a:rPr dirty="0" sz="2000" b="1">
                <a:latin typeface="Arial"/>
                <a:cs typeface="Arial"/>
              </a:rPr>
              <a:t>Kế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thừa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toàn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bộ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(Universal inheritance)</a:t>
            </a:r>
            <a:r>
              <a:rPr dirty="0" sz="2000" spc="-10">
                <a:latin typeface="Arial"/>
                <a:cs typeface="Arial"/>
              </a:rPr>
              <a:t>:</a:t>
            </a:r>
            <a:r>
              <a:rPr dirty="0" sz="2000">
                <a:latin typeface="Arial"/>
                <a:cs typeface="Arial"/>
              </a:rPr>
              <a:t>	Tất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cả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quan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hệ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được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250940" y="2389123"/>
            <a:ext cx="941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Mammal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927340" y="2693923"/>
            <a:ext cx="546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latin typeface="Arial"/>
                <a:cs typeface="Arial"/>
              </a:rPr>
              <a:t>Grey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6625590" y="1958339"/>
            <a:ext cx="787400" cy="485775"/>
          </a:xfrm>
          <a:custGeom>
            <a:avLst/>
            <a:gdLst/>
            <a:ahLst/>
            <a:cxnLst/>
            <a:rect l="l" t="t" r="r" b="b"/>
            <a:pathLst>
              <a:path w="787400" h="485775">
                <a:moveTo>
                  <a:pt x="787233" y="0"/>
                </a:moveTo>
                <a:lnTo>
                  <a:pt x="757240" y="0"/>
                </a:lnTo>
                <a:lnTo>
                  <a:pt x="0" y="472440"/>
                </a:lnTo>
                <a:lnTo>
                  <a:pt x="8381" y="485394"/>
                </a:lnTo>
                <a:lnTo>
                  <a:pt x="7872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 descr=""/>
          <p:cNvGrpSpPr/>
          <p:nvPr/>
        </p:nvGrpSpPr>
        <p:grpSpPr>
          <a:xfrm>
            <a:off x="0" y="2743200"/>
            <a:ext cx="9144000" cy="1173480"/>
            <a:chOff x="0" y="2743200"/>
            <a:chExt cx="9144000" cy="1173480"/>
          </a:xfrm>
        </p:grpSpPr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56727" y="2743200"/>
              <a:ext cx="96472" cy="194309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7717535" y="2895600"/>
              <a:ext cx="131445" cy="41910"/>
            </a:xfrm>
            <a:custGeom>
              <a:avLst/>
              <a:gdLst/>
              <a:ahLst/>
              <a:cxnLst/>
              <a:rect l="l" t="t" r="r" b="b"/>
              <a:pathLst>
                <a:path w="131445" h="41910">
                  <a:moveTo>
                    <a:pt x="131064" y="0"/>
                  </a:moveTo>
                  <a:lnTo>
                    <a:pt x="0" y="17525"/>
                  </a:lnTo>
                  <a:lnTo>
                    <a:pt x="10986" y="41910"/>
                  </a:lnTo>
                  <a:lnTo>
                    <a:pt x="20233" y="41910"/>
                  </a:lnTo>
                  <a:lnTo>
                    <a:pt x="23622" y="40386"/>
                  </a:lnTo>
                  <a:lnTo>
                    <a:pt x="24343" y="41910"/>
                  </a:lnTo>
                  <a:lnTo>
                    <a:pt x="82904" y="41910"/>
                  </a:lnTo>
                  <a:lnTo>
                    <a:pt x="131064" y="0"/>
                  </a:lnTo>
                  <a:close/>
                </a:path>
                <a:path w="131445" h="41910">
                  <a:moveTo>
                    <a:pt x="24343" y="41910"/>
                  </a:moveTo>
                  <a:lnTo>
                    <a:pt x="23622" y="40386"/>
                  </a:lnTo>
                  <a:lnTo>
                    <a:pt x="20233" y="41910"/>
                  </a:lnTo>
                  <a:lnTo>
                    <a:pt x="24343" y="419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0" y="293751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7241540" y="2008124"/>
            <a:ext cx="77152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Arial"/>
                <a:cs typeface="Arial"/>
              </a:rPr>
              <a:t>has-</a:t>
            </a:r>
            <a:r>
              <a:rPr dirty="0" sz="1600" spc="-20">
                <a:latin typeface="Arial"/>
                <a:cs typeface="Arial"/>
              </a:rPr>
              <a:t>part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21702" y="2997961"/>
            <a:ext cx="88646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latin typeface="Arial"/>
                <a:cs typeface="Arial"/>
              </a:rPr>
              <a:t>kế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thừa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641340" y="3608323"/>
            <a:ext cx="989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Elephant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6165341" y="2937510"/>
            <a:ext cx="309245" cy="646430"/>
          </a:xfrm>
          <a:custGeom>
            <a:avLst/>
            <a:gdLst/>
            <a:ahLst/>
            <a:cxnLst/>
            <a:rect l="l" t="t" r="r" b="b"/>
            <a:pathLst>
              <a:path w="309245" h="646429">
                <a:moveTo>
                  <a:pt x="308682" y="0"/>
                </a:moveTo>
                <a:lnTo>
                  <a:pt x="291385" y="0"/>
                </a:lnTo>
                <a:lnTo>
                  <a:pt x="0" y="639318"/>
                </a:lnTo>
                <a:lnTo>
                  <a:pt x="14477" y="646176"/>
                </a:lnTo>
                <a:lnTo>
                  <a:pt x="3086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5869940" y="2998724"/>
            <a:ext cx="35369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is-</a:t>
            </a:r>
            <a:r>
              <a:rPr dirty="0" sz="1600" spc="-5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6321552" y="2937510"/>
            <a:ext cx="1478915" cy="651510"/>
          </a:xfrm>
          <a:custGeom>
            <a:avLst/>
            <a:gdLst/>
            <a:ahLst/>
            <a:cxnLst/>
            <a:rect l="l" t="t" r="r" b="b"/>
            <a:pathLst>
              <a:path w="1478915" h="651510">
                <a:moveTo>
                  <a:pt x="1415108" y="18062"/>
                </a:moveTo>
                <a:lnTo>
                  <a:pt x="1408528" y="3458"/>
                </a:lnTo>
                <a:lnTo>
                  <a:pt x="0" y="637032"/>
                </a:lnTo>
                <a:lnTo>
                  <a:pt x="6857" y="651510"/>
                </a:lnTo>
                <a:lnTo>
                  <a:pt x="1415108" y="18062"/>
                </a:lnTo>
                <a:close/>
              </a:path>
              <a:path w="1478915" h="651510">
                <a:moveTo>
                  <a:pt x="1416217" y="0"/>
                </a:moveTo>
                <a:lnTo>
                  <a:pt x="1406970" y="0"/>
                </a:lnTo>
                <a:lnTo>
                  <a:pt x="1408528" y="3458"/>
                </a:lnTo>
                <a:lnTo>
                  <a:pt x="1416217" y="0"/>
                </a:lnTo>
                <a:close/>
              </a:path>
              <a:path w="1478915" h="651510">
                <a:moveTo>
                  <a:pt x="1426464" y="12954"/>
                </a:moveTo>
                <a:lnTo>
                  <a:pt x="1420327" y="0"/>
                </a:lnTo>
                <a:lnTo>
                  <a:pt x="1416217" y="0"/>
                </a:lnTo>
                <a:lnTo>
                  <a:pt x="1408528" y="3458"/>
                </a:lnTo>
                <a:lnTo>
                  <a:pt x="1415108" y="18062"/>
                </a:lnTo>
                <a:lnTo>
                  <a:pt x="1426464" y="12954"/>
                </a:lnTo>
                <a:close/>
              </a:path>
              <a:path w="1478915" h="651510">
                <a:moveTo>
                  <a:pt x="1426464" y="43266"/>
                </a:moveTo>
                <a:lnTo>
                  <a:pt x="1426464" y="12954"/>
                </a:lnTo>
                <a:lnTo>
                  <a:pt x="1415108" y="18062"/>
                </a:lnTo>
                <a:lnTo>
                  <a:pt x="1426464" y="43266"/>
                </a:lnTo>
                <a:close/>
              </a:path>
              <a:path w="1478915" h="651510">
                <a:moveTo>
                  <a:pt x="1478888" y="0"/>
                </a:moveTo>
                <a:lnTo>
                  <a:pt x="1420327" y="0"/>
                </a:lnTo>
                <a:lnTo>
                  <a:pt x="1426464" y="12954"/>
                </a:lnTo>
                <a:lnTo>
                  <a:pt x="1426464" y="43266"/>
                </a:lnTo>
                <a:lnTo>
                  <a:pt x="1427226" y="44958"/>
                </a:lnTo>
                <a:lnTo>
                  <a:pt x="14788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7089140" y="3227324"/>
            <a:ext cx="86106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Arial"/>
                <a:cs typeface="Arial"/>
              </a:rPr>
              <a:t>has-color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35940" y="3455161"/>
            <a:ext cx="441134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9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98450" algn="l"/>
                <a:tab pos="1946275" algn="l"/>
              </a:tabLst>
            </a:pPr>
            <a:r>
              <a:rPr dirty="0" sz="2000" b="1">
                <a:latin typeface="Arial"/>
                <a:cs typeface="Arial"/>
              </a:rPr>
              <a:t>Kế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thừa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mặc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định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(Default inheritance)</a:t>
            </a:r>
            <a:r>
              <a:rPr dirty="0" sz="2000" spc="-10">
                <a:latin typeface="Arial"/>
                <a:cs typeface="Arial"/>
              </a:rPr>
              <a:t>:</a:t>
            </a:r>
            <a:r>
              <a:rPr dirty="0" sz="2000">
                <a:latin typeface="Arial"/>
                <a:cs typeface="Arial"/>
              </a:rPr>
              <a:t>	Các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quan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hệ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kế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821678" y="4064761"/>
            <a:ext cx="381444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latin typeface="Arial"/>
                <a:cs typeface="Arial"/>
              </a:rPr>
              <a:t>thừa,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trừ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thông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tin</a:t>
            </a:r>
            <a:r>
              <a:rPr dirty="0" sz="2000" spc="-25">
                <a:latin typeface="Arial"/>
                <a:cs typeface="Arial"/>
              </a:rPr>
              <a:t> mâu </a:t>
            </a:r>
            <a:r>
              <a:rPr dirty="0" sz="2000">
                <a:latin typeface="Arial"/>
                <a:cs typeface="Arial"/>
              </a:rPr>
              <a:t>thuẫn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(với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nút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cha)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ở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nút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con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7927340" y="4066285"/>
            <a:ext cx="6470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White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6137147" y="3966209"/>
            <a:ext cx="76200" cy="929640"/>
          </a:xfrm>
          <a:custGeom>
            <a:avLst/>
            <a:gdLst/>
            <a:ahLst/>
            <a:cxnLst/>
            <a:rect l="l" t="t" r="r" b="b"/>
            <a:pathLst>
              <a:path w="76200" h="929639">
                <a:moveTo>
                  <a:pt x="76200" y="126492"/>
                </a:moveTo>
                <a:lnTo>
                  <a:pt x="38861" y="0"/>
                </a:lnTo>
                <a:lnTo>
                  <a:pt x="0" y="126492"/>
                </a:lnTo>
                <a:lnTo>
                  <a:pt x="30458" y="126492"/>
                </a:lnTo>
                <a:lnTo>
                  <a:pt x="30479" y="114300"/>
                </a:lnTo>
                <a:lnTo>
                  <a:pt x="46481" y="114300"/>
                </a:lnTo>
                <a:lnTo>
                  <a:pt x="46481" y="126492"/>
                </a:lnTo>
                <a:lnTo>
                  <a:pt x="76200" y="126492"/>
                </a:lnTo>
                <a:close/>
              </a:path>
              <a:path w="76200" h="929639">
                <a:moveTo>
                  <a:pt x="46460" y="126492"/>
                </a:moveTo>
                <a:lnTo>
                  <a:pt x="30458" y="126492"/>
                </a:lnTo>
                <a:lnTo>
                  <a:pt x="29059" y="929640"/>
                </a:lnTo>
                <a:lnTo>
                  <a:pt x="45061" y="929640"/>
                </a:lnTo>
                <a:lnTo>
                  <a:pt x="46460" y="126492"/>
                </a:lnTo>
                <a:close/>
              </a:path>
              <a:path w="76200" h="929639">
                <a:moveTo>
                  <a:pt x="46481" y="114300"/>
                </a:moveTo>
                <a:lnTo>
                  <a:pt x="30479" y="114300"/>
                </a:lnTo>
                <a:lnTo>
                  <a:pt x="30458" y="126492"/>
                </a:lnTo>
                <a:lnTo>
                  <a:pt x="46460" y="126492"/>
                </a:lnTo>
                <a:lnTo>
                  <a:pt x="46481" y="114300"/>
                </a:lnTo>
                <a:close/>
              </a:path>
              <a:path w="76200" h="929639">
                <a:moveTo>
                  <a:pt x="46481" y="126492"/>
                </a:moveTo>
                <a:lnTo>
                  <a:pt x="46481" y="114300"/>
                </a:lnTo>
                <a:lnTo>
                  <a:pt x="46460" y="126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6174740" y="4294885"/>
            <a:ext cx="35369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is-</a:t>
            </a:r>
            <a:r>
              <a:rPr dirty="0" sz="1600" spc="-5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6426820" y="4224528"/>
            <a:ext cx="1422400" cy="671830"/>
          </a:xfrm>
          <a:custGeom>
            <a:avLst/>
            <a:gdLst/>
            <a:ahLst/>
            <a:cxnLst/>
            <a:rect l="l" t="t" r="r" b="b"/>
            <a:pathLst>
              <a:path w="1422400" h="671829">
                <a:moveTo>
                  <a:pt x="1311216" y="61889"/>
                </a:moveTo>
                <a:lnTo>
                  <a:pt x="1304604" y="48049"/>
                </a:lnTo>
                <a:lnTo>
                  <a:pt x="0" y="671322"/>
                </a:lnTo>
                <a:lnTo>
                  <a:pt x="37010" y="671322"/>
                </a:lnTo>
                <a:lnTo>
                  <a:pt x="1311216" y="61889"/>
                </a:lnTo>
                <a:close/>
              </a:path>
              <a:path w="1422400" h="671829">
                <a:moveTo>
                  <a:pt x="1421779" y="0"/>
                </a:moveTo>
                <a:lnTo>
                  <a:pt x="1291477" y="20574"/>
                </a:lnTo>
                <a:lnTo>
                  <a:pt x="1304604" y="48049"/>
                </a:lnTo>
                <a:lnTo>
                  <a:pt x="1315861" y="42672"/>
                </a:lnTo>
                <a:lnTo>
                  <a:pt x="1322719" y="56387"/>
                </a:lnTo>
                <a:lnTo>
                  <a:pt x="1322719" y="85964"/>
                </a:lnTo>
                <a:lnTo>
                  <a:pt x="1324243" y="89153"/>
                </a:lnTo>
                <a:lnTo>
                  <a:pt x="1421779" y="0"/>
                </a:lnTo>
                <a:close/>
              </a:path>
              <a:path w="1422400" h="671829">
                <a:moveTo>
                  <a:pt x="1322719" y="56387"/>
                </a:moveTo>
                <a:lnTo>
                  <a:pt x="1315861" y="42672"/>
                </a:lnTo>
                <a:lnTo>
                  <a:pt x="1304604" y="48049"/>
                </a:lnTo>
                <a:lnTo>
                  <a:pt x="1311216" y="61889"/>
                </a:lnTo>
                <a:lnTo>
                  <a:pt x="1322719" y="56387"/>
                </a:lnTo>
                <a:close/>
              </a:path>
              <a:path w="1422400" h="671829">
                <a:moveTo>
                  <a:pt x="1322719" y="85964"/>
                </a:moveTo>
                <a:lnTo>
                  <a:pt x="1322719" y="56387"/>
                </a:lnTo>
                <a:lnTo>
                  <a:pt x="1311216" y="61889"/>
                </a:lnTo>
                <a:lnTo>
                  <a:pt x="1322719" y="85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6936740" y="4599685"/>
            <a:ext cx="86106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Arial"/>
                <a:cs typeface="Arial"/>
              </a:rPr>
              <a:t>has-color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35940" y="4826761"/>
            <a:ext cx="466788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7815" marR="5080" indent="-285750">
              <a:lnSpc>
                <a:spcPct val="100000"/>
              </a:lnSpc>
              <a:spcBef>
                <a:spcPts val="9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97815" algn="l"/>
                <a:tab pos="1170940" algn="l"/>
                <a:tab pos="2536825" algn="l"/>
                <a:tab pos="2806065" algn="l"/>
              </a:tabLst>
            </a:pP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nghiên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cứu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tâm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lý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học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chỉ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rằng </a:t>
            </a:r>
            <a:r>
              <a:rPr dirty="0" sz="2000">
                <a:latin typeface="Arial"/>
                <a:cs typeface="Arial"/>
              </a:rPr>
              <a:t>con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người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nhận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thức</a:t>
            </a:r>
            <a:r>
              <a:rPr dirty="0" sz="2000">
                <a:latin typeface="Arial"/>
                <a:cs typeface="Arial"/>
              </a:rPr>
              <a:t>	“Clyde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has-color White”</a:t>
            </a:r>
            <a:r>
              <a:rPr dirty="0" sz="2000">
                <a:latin typeface="Arial"/>
                <a:cs typeface="Arial"/>
              </a:rPr>
              <a:t>	nhanh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hơn</a:t>
            </a:r>
            <a:r>
              <a:rPr dirty="0" sz="2000">
                <a:latin typeface="Arial"/>
                <a:cs typeface="Arial"/>
              </a:rPr>
              <a:t>	“Clyde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has-</a:t>
            </a:r>
            <a:r>
              <a:rPr dirty="0" sz="2000" spc="-20">
                <a:latin typeface="Arial"/>
                <a:cs typeface="Arial"/>
              </a:rPr>
              <a:t>part </a:t>
            </a:r>
            <a:r>
              <a:rPr dirty="0" sz="2000" spc="-10">
                <a:latin typeface="Arial"/>
                <a:cs typeface="Arial"/>
              </a:rPr>
              <a:t>Legs”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5869940" y="4980685"/>
            <a:ext cx="647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000FF"/>
                </a:solidFill>
                <a:latin typeface="Arial"/>
                <a:cs typeface="Arial"/>
              </a:rPr>
              <a:t>Clyde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6166103" y="4895850"/>
            <a:ext cx="16510" cy="59690"/>
          </a:xfrm>
          <a:custGeom>
            <a:avLst/>
            <a:gdLst/>
            <a:ahLst/>
            <a:cxnLst/>
            <a:rect l="l" t="t" r="r" b="b"/>
            <a:pathLst>
              <a:path w="16510" h="59689">
                <a:moveTo>
                  <a:pt x="0" y="59435"/>
                </a:moveTo>
                <a:lnTo>
                  <a:pt x="103" y="0"/>
                </a:lnTo>
                <a:lnTo>
                  <a:pt x="16105" y="0"/>
                </a:lnTo>
                <a:lnTo>
                  <a:pt x="16001" y="59435"/>
                </a:lnTo>
                <a:lnTo>
                  <a:pt x="0" y="59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6321552" y="4895850"/>
            <a:ext cx="142875" cy="64769"/>
          </a:xfrm>
          <a:custGeom>
            <a:avLst/>
            <a:gdLst/>
            <a:ahLst/>
            <a:cxnLst/>
            <a:rect l="l" t="t" r="r" b="b"/>
            <a:pathLst>
              <a:path w="142875" h="64770">
                <a:moveTo>
                  <a:pt x="142279" y="0"/>
                </a:moveTo>
                <a:lnTo>
                  <a:pt x="105268" y="0"/>
                </a:lnTo>
                <a:lnTo>
                  <a:pt x="0" y="50291"/>
                </a:lnTo>
                <a:lnTo>
                  <a:pt x="6857" y="64770"/>
                </a:lnTo>
                <a:lnTo>
                  <a:pt x="1422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38" name="object 3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SN</a:t>
            </a:r>
            <a:r>
              <a:rPr dirty="0" spc="-55"/>
              <a:t> </a:t>
            </a:r>
            <a:r>
              <a:rPr dirty="0"/>
              <a:t>–</a:t>
            </a:r>
            <a:r>
              <a:rPr dirty="0" spc="-30"/>
              <a:t> </a:t>
            </a:r>
            <a:r>
              <a:rPr dirty="0"/>
              <a:t>Ngữ</a:t>
            </a:r>
            <a:r>
              <a:rPr dirty="0" spc="-50"/>
              <a:t> </a:t>
            </a:r>
            <a:r>
              <a:rPr dirty="0"/>
              <a:t>nghĩa</a:t>
            </a:r>
            <a:r>
              <a:rPr dirty="0" spc="-30"/>
              <a:t> </a:t>
            </a:r>
            <a:r>
              <a:rPr dirty="0" spc="-25"/>
              <a:t>(1)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4895850"/>
            <a:chOff x="0" y="979169"/>
            <a:chExt cx="9144000" cy="4895850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1958339"/>
              <a:ext cx="9144000" cy="3916679"/>
            </a:xfrm>
            <a:custGeom>
              <a:avLst/>
              <a:gdLst/>
              <a:ahLst/>
              <a:cxnLst/>
              <a:rect l="l" t="t" r="r" b="b"/>
              <a:pathLst>
                <a:path w="9144000" h="3916679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0" y="2937510"/>
                  </a:lnTo>
                  <a:lnTo>
                    <a:pt x="0" y="3916680"/>
                  </a:lnTo>
                  <a:lnTo>
                    <a:pt x="9144000" y="3916680"/>
                  </a:lnTo>
                  <a:lnTo>
                    <a:pt x="9144000" y="2937510"/>
                  </a:lnTo>
                  <a:lnTo>
                    <a:pt x="9144000" y="195834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35940" y="1320038"/>
            <a:ext cx="8055609" cy="39738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476250" indent="-28575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8450" algn="l"/>
              </a:tabLst>
            </a:pP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bằng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mạng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ngữ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nghĩa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rất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trực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quan,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gần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nhận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thức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(cách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diễn)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người</a:t>
            </a:r>
            <a:endParaRPr sz="2400">
              <a:latin typeface="Arial"/>
              <a:cs typeface="Arial"/>
            </a:endParaRPr>
          </a:p>
          <a:p>
            <a:pPr marL="297815" marR="287655" indent="-285750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1484630" algn="l"/>
              </a:tabLst>
            </a:pPr>
            <a:r>
              <a:rPr dirty="0" sz="2400" spc="-10">
                <a:latin typeface="Arial"/>
                <a:cs typeface="Arial"/>
              </a:rPr>
              <a:t>Nhưng:</a:t>
            </a:r>
            <a:r>
              <a:rPr dirty="0" sz="2400">
                <a:latin typeface="Arial"/>
                <a:cs typeface="Arial"/>
              </a:rPr>
              <a:t>	Đối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cùng</a:t>
            </a:r>
            <a:r>
              <a:rPr dirty="0" sz="2400" spc="-4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một</a:t>
            </a:r>
            <a:r>
              <a:rPr dirty="0" sz="2400" spc="-5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đồ</a:t>
            </a:r>
            <a:r>
              <a:rPr dirty="0" sz="2400" spc="-5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thị</a:t>
            </a:r>
            <a:r>
              <a:rPr dirty="0" sz="2400" spc="-5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(mạng)</a:t>
            </a:r>
            <a:r>
              <a:rPr dirty="0" sz="2400" spc="-3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ngữ</a:t>
            </a:r>
            <a:r>
              <a:rPr dirty="0" sz="2400" spc="-4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nghĩa</a:t>
            </a:r>
            <a:r>
              <a:rPr dirty="0" sz="2400">
                <a:latin typeface="Arial"/>
                <a:cs typeface="Arial"/>
              </a:rPr>
              <a:t>,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các </a:t>
            </a:r>
            <a:r>
              <a:rPr dirty="0" sz="2400">
                <a:latin typeface="Arial"/>
                <a:cs typeface="Arial"/>
              </a:rPr>
              <a:t>hệ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thống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khác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nhau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thể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các</a:t>
            </a:r>
            <a:r>
              <a:rPr dirty="0" sz="2400" spc="-4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cách</a:t>
            </a:r>
            <a:r>
              <a:rPr dirty="0" sz="2400" spc="-4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diễn</a:t>
            </a:r>
            <a:r>
              <a:rPr dirty="0" sz="2400" spc="-35" i="1">
                <a:latin typeface="Arial"/>
                <a:cs typeface="Arial"/>
              </a:rPr>
              <a:t> </a:t>
            </a:r>
            <a:r>
              <a:rPr dirty="0" sz="2400" spc="-20" i="1">
                <a:latin typeface="Arial"/>
                <a:cs typeface="Arial"/>
              </a:rPr>
              <a:t>giải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(interpretations)khác</a:t>
            </a:r>
            <a:r>
              <a:rPr dirty="0" sz="2400" spc="-95" i="1">
                <a:latin typeface="Arial"/>
                <a:cs typeface="Arial"/>
              </a:rPr>
              <a:t> </a:t>
            </a:r>
            <a:r>
              <a:rPr dirty="0" sz="2400" spc="-20" i="1">
                <a:latin typeface="Arial"/>
                <a:cs typeface="Arial"/>
              </a:rPr>
              <a:t>nhau</a:t>
            </a:r>
            <a:endParaRPr sz="24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Ngữ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nghĩa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(sematics)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mạng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ngữ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nghĩa?</a:t>
            </a:r>
            <a:endParaRPr sz="2400">
              <a:latin typeface="Arial"/>
              <a:cs typeface="Arial"/>
            </a:endParaRPr>
          </a:p>
          <a:p>
            <a:pPr lvl="1" marL="624840" marR="5080" indent="-285750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”Since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semantics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any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given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language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is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dependent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the </a:t>
            </a:r>
            <a:r>
              <a:rPr dirty="0" sz="2000" spc="-10">
                <a:latin typeface="Arial"/>
                <a:cs typeface="Arial"/>
              </a:rPr>
              <a:t>interpretation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primitive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elements.....,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well-</a:t>
            </a:r>
            <a:r>
              <a:rPr dirty="0" sz="2000">
                <a:latin typeface="Arial"/>
                <a:cs typeface="Arial"/>
              </a:rPr>
              <a:t>definedness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of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network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language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rests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heavily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node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link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types </a:t>
            </a:r>
            <a:r>
              <a:rPr dirty="0" sz="2000">
                <a:latin typeface="Arial"/>
                <a:cs typeface="Arial"/>
              </a:rPr>
              <a:t>that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it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provides”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(Brachman,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p204,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Readings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KR)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SN</a:t>
            </a:r>
            <a:r>
              <a:rPr dirty="0" spc="-55"/>
              <a:t> </a:t>
            </a:r>
            <a:r>
              <a:rPr dirty="0"/>
              <a:t>–</a:t>
            </a:r>
            <a:r>
              <a:rPr dirty="0" spc="-30"/>
              <a:t> </a:t>
            </a:r>
            <a:r>
              <a:rPr dirty="0"/>
              <a:t>Ngữ</a:t>
            </a:r>
            <a:r>
              <a:rPr dirty="0" spc="-50"/>
              <a:t> </a:t>
            </a:r>
            <a:r>
              <a:rPr dirty="0"/>
              <a:t>nghĩa</a:t>
            </a:r>
            <a:r>
              <a:rPr dirty="0" spc="-30"/>
              <a:t> </a:t>
            </a:r>
            <a:r>
              <a:rPr dirty="0" spc="-25"/>
              <a:t>(2)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979169"/>
            <a:chOff x="0" y="979169"/>
            <a:chExt cx="9144000" cy="97916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6327140" y="1627123"/>
            <a:ext cx="407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latin typeface="Arial"/>
                <a:cs typeface="Arial"/>
              </a:rPr>
              <a:t>Car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0" y="1907285"/>
            <a:ext cx="9144000" cy="1030605"/>
            <a:chOff x="0" y="1907285"/>
            <a:chExt cx="9144000" cy="1030605"/>
          </a:xfrm>
        </p:grpSpPr>
        <p:sp>
          <p:nvSpPr>
            <p:cNvPr id="8" name="object 8" descr=""/>
            <p:cNvSpPr/>
            <p:nvPr/>
          </p:nvSpPr>
          <p:spPr>
            <a:xfrm>
              <a:off x="6461622" y="1907285"/>
              <a:ext cx="31115" cy="51435"/>
            </a:xfrm>
            <a:custGeom>
              <a:avLst/>
              <a:gdLst/>
              <a:ahLst/>
              <a:cxnLst/>
              <a:rect l="l" t="t" r="r" b="b"/>
              <a:pathLst>
                <a:path w="31114" h="51435">
                  <a:moveTo>
                    <a:pt x="30755" y="51054"/>
                  </a:moveTo>
                  <a:lnTo>
                    <a:pt x="15377" y="0"/>
                  </a:lnTo>
                  <a:lnTo>
                    <a:pt x="0" y="51054"/>
                  </a:lnTo>
                  <a:lnTo>
                    <a:pt x="30755" y="510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19583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438900" y="1958339"/>
              <a:ext cx="76200" cy="979169"/>
            </a:xfrm>
            <a:custGeom>
              <a:avLst/>
              <a:gdLst/>
              <a:ahLst/>
              <a:cxnLst/>
              <a:rect l="l" t="t" r="r" b="b"/>
              <a:pathLst>
                <a:path w="76200" h="979169">
                  <a:moveTo>
                    <a:pt x="76200" y="75437"/>
                  </a:moveTo>
                  <a:lnTo>
                    <a:pt x="53477" y="0"/>
                  </a:lnTo>
                  <a:lnTo>
                    <a:pt x="22722" y="0"/>
                  </a:lnTo>
                  <a:lnTo>
                    <a:pt x="0" y="75437"/>
                  </a:lnTo>
                  <a:lnTo>
                    <a:pt x="30465" y="75437"/>
                  </a:lnTo>
                  <a:lnTo>
                    <a:pt x="30479" y="63245"/>
                  </a:lnTo>
                  <a:lnTo>
                    <a:pt x="46481" y="63245"/>
                  </a:lnTo>
                  <a:lnTo>
                    <a:pt x="46481" y="75437"/>
                  </a:lnTo>
                  <a:lnTo>
                    <a:pt x="76200" y="75437"/>
                  </a:lnTo>
                  <a:close/>
                </a:path>
                <a:path w="76200" h="979169">
                  <a:moveTo>
                    <a:pt x="46467" y="75437"/>
                  </a:moveTo>
                  <a:lnTo>
                    <a:pt x="30465" y="75437"/>
                  </a:lnTo>
                  <a:lnTo>
                    <a:pt x="29369" y="979169"/>
                  </a:lnTo>
                  <a:lnTo>
                    <a:pt x="45371" y="979169"/>
                  </a:lnTo>
                  <a:lnTo>
                    <a:pt x="46467" y="75437"/>
                  </a:lnTo>
                  <a:close/>
                </a:path>
                <a:path w="76200" h="979169">
                  <a:moveTo>
                    <a:pt x="46481" y="63245"/>
                  </a:moveTo>
                  <a:lnTo>
                    <a:pt x="30479" y="63245"/>
                  </a:lnTo>
                  <a:lnTo>
                    <a:pt x="30465" y="75437"/>
                  </a:lnTo>
                  <a:lnTo>
                    <a:pt x="46467" y="75437"/>
                  </a:lnTo>
                  <a:lnTo>
                    <a:pt x="46481" y="63245"/>
                  </a:lnTo>
                  <a:close/>
                </a:path>
                <a:path w="76200" h="979169">
                  <a:moveTo>
                    <a:pt x="46481" y="75437"/>
                  </a:moveTo>
                  <a:lnTo>
                    <a:pt x="46481" y="63245"/>
                  </a:lnTo>
                  <a:lnTo>
                    <a:pt x="46467" y="754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6555740" y="2465324"/>
            <a:ext cx="35369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is-</a:t>
            </a:r>
            <a:r>
              <a:rPr dirty="0" sz="1600" spc="-5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35940" y="1320038"/>
            <a:ext cx="4836795" cy="1916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8450" algn="l"/>
              </a:tabLst>
            </a:pPr>
            <a:r>
              <a:rPr dirty="0" sz="2400">
                <a:latin typeface="Arial"/>
                <a:cs typeface="Arial"/>
              </a:rPr>
              <a:t>Ý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nghĩa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mạng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ngữ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nghĩa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sau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gì?</a:t>
            </a:r>
            <a:endParaRPr sz="2400">
              <a:latin typeface="Arial"/>
              <a:cs typeface="Arial"/>
            </a:endParaRPr>
          </a:p>
          <a:p>
            <a:pPr lvl="1" marL="681990" marR="164465" indent="-307975">
              <a:lnSpc>
                <a:spcPct val="100000"/>
              </a:lnSpc>
              <a:spcBef>
                <a:spcPts val="1205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681990" algn="l"/>
              </a:tabLst>
            </a:pPr>
            <a:r>
              <a:rPr dirty="0" sz="2200">
                <a:latin typeface="Arial"/>
                <a:cs typeface="Arial"/>
              </a:rPr>
              <a:t>Thể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hiện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định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nghĩa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của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cái </a:t>
            </a:r>
            <a:r>
              <a:rPr dirty="0" sz="2200" spc="-20">
                <a:latin typeface="Arial"/>
                <a:cs typeface="Arial"/>
              </a:rPr>
              <a:t>ô-</a:t>
            </a:r>
            <a:r>
              <a:rPr dirty="0" sz="2200">
                <a:latin typeface="Arial"/>
                <a:cs typeface="Arial"/>
              </a:rPr>
              <a:t>tô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màu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đen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</a:t>
            </a:r>
            <a:r>
              <a:rPr dirty="0" sz="2200" b="1">
                <a:latin typeface="Arial"/>
                <a:cs typeface="Arial"/>
              </a:rPr>
              <a:t>Thông</a:t>
            </a:r>
            <a:r>
              <a:rPr dirty="0" sz="2200" spc="-2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tin</a:t>
            </a:r>
            <a:r>
              <a:rPr dirty="0" sz="2200" spc="-30" b="1">
                <a:latin typeface="Arial"/>
                <a:cs typeface="Arial"/>
              </a:rPr>
              <a:t> </a:t>
            </a:r>
            <a:r>
              <a:rPr dirty="0" sz="2200" spc="-20" b="1">
                <a:latin typeface="Arial"/>
                <a:cs typeface="Arial"/>
              </a:rPr>
              <a:t>định </a:t>
            </a:r>
            <a:r>
              <a:rPr dirty="0" sz="2200" spc="-10" b="1">
                <a:latin typeface="Arial"/>
                <a:cs typeface="Arial"/>
              </a:rPr>
              <a:t>nghĩa</a:t>
            </a:r>
            <a:r>
              <a:rPr dirty="0" sz="2200" spc="-1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97889" y="3362960"/>
            <a:ext cx="4254500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0040" marR="5080" indent="-307975">
              <a:lnSpc>
                <a:spcPct val="100000"/>
              </a:lnSpc>
              <a:spcBef>
                <a:spcPts val="100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320040" algn="l"/>
              </a:tabLst>
            </a:pPr>
            <a:r>
              <a:rPr dirty="0" sz="2200">
                <a:latin typeface="Arial"/>
                <a:cs typeface="Arial"/>
              </a:rPr>
              <a:t>Thể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hiện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rằng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tồn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tại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ô-</a:t>
            </a:r>
            <a:r>
              <a:rPr dirty="0" sz="2200" spc="-25">
                <a:latin typeface="Arial"/>
                <a:cs typeface="Arial"/>
              </a:rPr>
              <a:t>tô </a:t>
            </a:r>
            <a:r>
              <a:rPr dirty="0" sz="2200">
                <a:latin typeface="Arial"/>
                <a:cs typeface="Arial"/>
              </a:rPr>
              <a:t>màu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đen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</a:t>
            </a:r>
            <a:r>
              <a:rPr dirty="0" sz="2200" b="1">
                <a:latin typeface="Arial"/>
                <a:cs typeface="Arial"/>
              </a:rPr>
              <a:t>Thông</a:t>
            </a:r>
            <a:r>
              <a:rPr dirty="0" sz="2200" spc="-2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tin</a:t>
            </a:r>
            <a:r>
              <a:rPr dirty="0" sz="2200" spc="-4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xác</a:t>
            </a:r>
            <a:r>
              <a:rPr dirty="0" sz="2200" spc="-40" b="1">
                <a:latin typeface="Arial"/>
                <a:cs typeface="Arial"/>
              </a:rPr>
              <a:t> </a:t>
            </a:r>
            <a:r>
              <a:rPr dirty="0" sz="2200" spc="-10" b="1">
                <a:latin typeface="Arial"/>
                <a:cs typeface="Arial"/>
              </a:rPr>
              <a:t>nhận</a:t>
            </a:r>
            <a:r>
              <a:rPr dirty="0" sz="2200" spc="-1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174740" y="3303523"/>
            <a:ext cx="661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Car#3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6467855" y="2937510"/>
            <a:ext cx="16510" cy="341630"/>
          </a:xfrm>
          <a:custGeom>
            <a:avLst/>
            <a:gdLst/>
            <a:ahLst/>
            <a:cxnLst/>
            <a:rect l="l" t="t" r="r" b="b"/>
            <a:pathLst>
              <a:path w="16510" h="341629">
                <a:moveTo>
                  <a:pt x="16415" y="0"/>
                </a:moveTo>
                <a:lnTo>
                  <a:pt x="413" y="0"/>
                </a:lnTo>
                <a:lnTo>
                  <a:pt x="0" y="341376"/>
                </a:lnTo>
                <a:lnTo>
                  <a:pt x="16001" y="341376"/>
                </a:lnTo>
                <a:lnTo>
                  <a:pt x="164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 descr=""/>
          <p:cNvGrpSpPr/>
          <p:nvPr/>
        </p:nvGrpSpPr>
        <p:grpSpPr>
          <a:xfrm>
            <a:off x="0" y="3653028"/>
            <a:ext cx="9144000" cy="1243330"/>
            <a:chOff x="0" y="3653028"/>
            <a:chExt cx="9144000" cy="1243330"/>
          </a:xfrm>
        </p:grpSpPr>
        <p:sp>
          <p:nvSpPr>
            <p:cNvPr id="17" name="object 17" descr=""/>
            <p:cNvSpPr/>
            <p:nvPr/>
          </p:nvSpPr>
          <p:spPr>
            <a:xfrm>
              <a:off x="6470903" y="3653028"/>
              <a:ext cx="340360" cy="264160"/>
            </a:xfrm>
            <a:custGeom>
              <a:avLst/>
              <a:gdLst/>
              <a:ahLst/>
              <a:cxnLst/>
              <a:rect l="l" t="t" r="r" b="b"/>
              <a:pathLst>
                <a:path w="340359" h="264160">
                  <a:moveTo>
                    <a:pt x="340127" y="263651"/>
                  </a:moveTo>
                  <a:lnTo>
                    <a:pt x="9905" y="0"/>
                  </a:lnTo>
                  <a:lnTo>
                    <a:pt x="0" y="12953"/>
                  </a:lnTo>
                  <a:lnTo>
                    <a:pt x="314205" y="263651"/>
                  </a:lnTo>
                  <a:lnTo>
                    <a:pt x="340127" y="2636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0" y="391668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785109" y="3916680"/>
              <a:ext cx="1216025" cy="960119"/>
            </a:xfrm>
            <a:custGeom>
              <a:avLst/>
              <a:gdLst/>
              <a:ahLst/>
              <a:cxnLst/>
              <a:rect l="l" t="t" r="r" b="b"/>
              <a:pathLst>
                <a:path w="1216025" h="960120">
                  <a:moveTo>
                    <a:pt x="1121781" y="874943"/>
                  </a:moveTo>
                  <a:lnTo>
                    <a:pt x="25922" y="0"/>
                  </a:lnTo>
                  <a:lnTo>
                    <a:pt x="0" y="0"/>
                  </a:lnTo>
                  <a:lnTo>
                    <a:pt x="1112080" y="887304"/>
                  </a:lnTo>
                  <a:lnTo>
                    <a:pt x="1121781" y="874943"/>
                  </a:lnTo>
                  <a:close/>
                </a:path>
                <a:path w="1216025" h="960120">
                  <a:moveTo>
                    <a:pt x="1132070" y="926800"/>
                  </a:moveTo>
                  <a:lnTo>
                    <a:pt x="1132070" y="883157"/>
                  </a:lnTo>
                  <a:lnTo>
                    <a:pt x="1122164" y="895350"/>
                  </a:lnTo>
                  <a:lnTo>
                    <a:pt x="1112080" y="887304"/>
                  </a:lnTo>
                  <a:lnTo>
                    <a:pt x="1093208" y="911351"/>
                  </a:lnTo>
                  <a:lnTo>
                    <a:pt x="1132070" y="926800"/>
                  </a:lnTo>
                  <a:close/>
                </a:path>
                <a:path w="1216025" h="960120">
                  <a:moveTo>
                    <a:pt x="1132070" y="883157"/>
                  </a:moveTo>
                  <a:lnTo>
                    <a:pt x="1121781" y="874943"/>
                  </a:lnTo>
                  <a:lnTo>
                    <a:pt x="1112080" y="887304"/>
                  </a:lnTo>
                  <a:lnTo>
                    <a:pt x="1122164" y="895350"/>
                  </a:lnTo>
                  <a:lnTo>
                    <a:pt x="1132070" y="883157"/>
                  </a:lnTo>
                  <a:close/>
                </a:path>
                <a:path w="1216025" h="960120">
                  <a:moveTo>
                    <a:pt x="1215890" y="960120"/>
                  </a:moveTo>
                  <a:lnTo>
                    <a:pt x="1140452" y="851153"/>
                  </a:lnTo>
                  <a:lnTo>
                    <a:pt x="1121781" y="874943"/>
                  </a:lnTo>
                  <a:lnTo>
                    <a:pt x="1132070" y="883157"/>
                  </a:lnTo>
                  <a:lnTo>
                    <a:pt x="1132070" y="926800"/>
                  </a:lnTo>
                  <a:lnTo>
                    <a:pt x="1215890" y="9601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7241540" y="3990085"/>
            <a:ext cx="86106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Arial"/>
                <a:cs typeface="Arial"/>
              </a:rPr>
              <a:t>has-color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897889" y="4185920"/>
            <a:ext cx="4439285" cy="1031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0040" marR="5080" indent="-307975">
              <a:lnSpc>
                <a:spcPct val="100000"/>
              </a:lnSpc>
              <a:spcBef>
                <a:spcPts val="100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320040" algn="l"/>
              </a:tabLst>
            </a:pPr>
            <a:r>
              <a:rPr dirty="0" sz="2200">
                <a:latin typeface="Arial"/>
                <a:cs typeface="Arial"/>
              </a:rPr>
              <a:t>Thể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hiện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rằng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cái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ô-</a:t>
            </a:r>
            <a:r>
              <a:rPr dirty="0" sz="2200">
                <a:latin typeface="Arial"/>
                <a:cs typeface="Arial"/>
              </a:rPr>
              <a:t>tô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cụ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thể </a:t>
            </a:r>
            <a:r>
              <a:rPr dirty="0" sz="2200">
                <a:latin typeface="Arial"/>
                <a:cs typeface="Arial"/>
              </a:rPr>
              <a:t>(Car#3)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màu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đen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</a:t>
            </a:r>
            <a:r>
              <a:rPr dirty="0" sz="2200" b="1">
                <a:latin typeface="Arial"/>
                <a:cs typeface="Arial"/>
              </a:rPr>
              <a:t>Xác</a:t>
            </a:r>
            <a:r>
              <a:rPr dirty="0" sz="2200" spc="-45" b="1">
                <a:latin typeface="Arial"/>
                <a:cs typeface="Arial"/>
              </a:rPr>
              <a:t> </a:t>
            </a:r>
            <a:r>
              <a:rPr dirty="0" sz="2200" spc="-20" b="1">
                <a:latin typeface="Arial"/>
                <a:cs typeface="Arial"/>
              </a:rPr>
              <a:t>nhận </a:t>
            </a:r>
            <a:r>
              <a:rPr dirty="0" sz="2200" b="1">
                <a:latin typeface="Arial"/>
                <a:cs typeface="Arial"/>
              </a:rPr>
              <a:t>sự</a:t>
            </a:r>
            <a:r>
              <a:rPr dirty="0" sz="2200" spc="-4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tồn</a:t>
            </a:r>
            <a:r>
              <a:rPr dirty="0" sz="2200" spc="-15" b="1">
                <a:latin typeface="Arial"/>
                <a:cs typeface="Arial"/>
              </a:rPr>
              <a:t> </a:t>
            </a:r>
            <a:r>
              <a:rPr dirty="0" sz="2200" spc="-20" b="1">
                <a:latin typeface="Arial"/>
                <a:cs typeface="Arial"/>
              </a:rPr>
              <a:t>tại</a:t>
            </a:r>
            <a:r>
              <a:rPr dirty="0" sz="2200" spc="-2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851140" y="4904485"/>
            <a:ext cx="635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Black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25" name="object 2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SN</a:t>
            </a:r>
            <a:r>
              <a:rPr dirty="0" spc="-55"/>
              <a:t> </a:t>
            </a:r>
            <a:r>
              <a:rPr dirty="0"/>
              <a:t>–</a:t>
            </a:r>
            <a:r>
              <a:rPr dirty="0" spc="-30"/>
              <a:t> </a:t>
            </a:r>
            <a:r>
              <a:rPr dirty="0"/>
              <a:t>Ngữ</a:t>
            </a:r>
            <a:r>
              <a:rPr dirty="0" spc="-50"/>
              <a:t> </a:t>
            </a:r>
            <a:r>
              <a:rPr dirty="0"/>
              <a:t>nghĩa</a:t>
            </a:r>
            <a:r>
              <a:rPr dirty="0" spc="-30"/>
              <a:t> </a:t>
            </a:r>
            <a:r>
              <a:rPr dirty="0" spc="-25"/>
              <a:t>(3)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979169"/>
            <a:chOff x="0" y="979169"/>
            <a:chExt cx="9144000" cy="97916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293751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315717" y="4756818"/>
            <a:ext cx="4383405" cy="283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10"/>
              </a:lnSpc>
              <a:tabLst>
                <a:tab pos="1678305" algn="l"/>
                <a:tab pos="2040255" algn="l"/>
                <a:tab pos="4298315" algn="l"/>
              </a:tabLst>
            </a:pPr>
            <a:r>
              <a:rPr dirty="0" sz="2000" spc="-50">
                <a:latin typeface="Arial"/>
                <a:cs typeface="Arial"/>
              </a:rPr>
              <a:t>“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50">
                <a:latin typeface="Arial"/>
                <a:cs typeface="Arial"/>
              </a:rPr>
              <a:t>”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50">
                <a:latin typeface="Arial"/>
                <a:cs typeface="Arial"/>
              </a:rPr>
              <a:t>“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50">
                <a:latin typeface="Arial"/>
                <a:cs typeface="Arial"/>
              </a:rPr>
              <a:t>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535940" y="1153103"/>
            <a:ext cx="7056755" cy="3896995"/>
          </a:xfrm>
          <a:prstGeom prst="rect">
            <a:avLst/>
          </a:prstGeom>
        </p:spPr>
        <p:txBody>
          <a:bodyPr wrap="square" lIns="0" tIns="179705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41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liên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kết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thể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là...</a:t>
            </a:r>
            <a:endParaRPr sz="24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1205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624840" algn="l"/>
              </a:tabLst>
            </a:pPr>
            <a:r>
              <a:rPr dirty="0" sz="2200" b="1">
                <a:latin typeface="Arial"/>
                <a:cs typeface="Arial"/>
              </a:rPr>
              <a:t>Liên</a:t>
            </a:r>
            <a:r>
              <a:rPr dirty="0" sz="2200" spc="-6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kết</a:t>
            </a:r>
            <a:r>
              <a:rPr dirty="0" sz="2200" spc="-5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xác</a:t>
            </a:r>
            <a:r>
              <a:rPr dirty="0" sz="2200" spc="-6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nhận</a:t>
            </a:r>
            <a:r>
              <a:rPr dirty="0" sz="2200" spc="-5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(Assertional</a:t>
            </a:r>
            <a:r>
              <a:rPr dirty="0" sz="2200" spc="-50" b="1">
                <a:latin typeface="Arial"/>
                <a:cs typeface="Arial"/>
              </a:rPr>
              <a:t> </a:t>
            </a:r>
            <a:r>
              <a:rPr dirty="0" sz="2200" spc="-10" b="1">
                <a:latin typeface="Arial"/>
                <a:cs typeface="Arial"/>
              </a:rPr>
              <a:t>links)</a:t>
            </a:r>
            <a:endParaRPr sz="2200">
              <a:latin typeface="Arial"/>
              <a:cs typeface="Arial"/>
            </a:endParaRPr>
          </a:p>
          <a:p>
            <a:pPr lvl="2" marL="977900" indent="-285750">
              <a:lnSpc>
                <a:spcPct val="100000"/>
              </a:lnSpc>
              <a:spcBef>
                <a:spcPts val="60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977900" algn="l"/>
              </a:tabLst>
            </a:pPr>
            <a:r>
              <a:rPr dirty="0" sz="2000">
                <a:latin typeface="Arial"/>
                <a:cs typeface="Arial"/>
              </a:rPr>
              <a:t>Lưu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giữ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thông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tin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về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gian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bài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toán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đang</a:t>
            </a:r>
            <a:r>
              <a:rPr dirty="0" sz="2000" spc="-25">
                <a:latin typeface="Arial"/>
                <a:cs typeface="Arial"/>
              </a:rPr>
              <a:t> xét</a:t>
            </a:r>
            <a:endParaRPr sz="2000">
              <a:latin typeface="Arial"/>
              <a:cs typeface="Arial"/>
            </a:endParaRPr>
          </a:p>
          <a:p>
            <a:pPr lvl="2" marL="977900" indent="-285750">
              <a:lnSpc>
                <a:spcPct val="100000"/>
              </a:lnSpc>
              <a:spcBef>
                <a:spcPts val="6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977900" algn="l"/>
              </a:tabLst>
            </a:pPr>
            <a:r>
              <a:rPr dirty="0" sz="2000" i="1">
                <a:latin typeface="Arial"/>
                <a:cs typeface="Arial"/>
              </a:rPr>
              <a:t>Có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thể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thay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đổi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khi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không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gian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bài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toán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thay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spc="-25" i="1">
                <a:latin typeface="Arial"/>
                <a:cs typeface="Arial"/>
              </a:rPr>
              <a:t>đổi</a:t>
            </a:r>
            <a:endParaRPr sz="2000">
              <a:latin typeface="Arial"/>
              <a:cs typeface="Arial"/>
            </a:endParaRPr>
          </a:p>
          <a:p>
            <a:pPr lvl="2" marL="977900" indent="-285750">
              <a:lnSpc>
                <a:spcPct val="100000"/>
              </a:lnSpc>
              <a:spcBef>
                <a:spcPts val="6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977900" algn="l"/>
                <a:tab pos="1779270" algn="l"/>
              </a:tabLst>
            </a:pP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dụ:</a:t>
            </a:r>
            <a:r>
              <a:rPr dirty="0" sz="2000">
                <a:latin typeface="Arial"/>
                <a:cs typeface="Arial"/>
              </a:rPr>
              <a:t>	“Jon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Mary”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(một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sự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kiện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cụ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đã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xảy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ra)</a:t>
            </a:r>
            <a:endParaRPr sz="20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1795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624840" algn="l"/>
              </a:tabLst>
            </a:pPr>
            <a:r>
              <a:rPr dirty="0" sz="2200" b="1">
                <a:latin typeface="Arial"/>
                <a:cs typeface="Arial"/>
              </a:rPr>
              <a:t>Liên</a:t>
            </a:r>
            <a:r>
              <a:rPr dirty="0" sz="2200" spc="-6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kết</a:t>
            </a:r>
            <a:r>
              <a:rPr dirty="0" sz="2200" spc="-6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định</a:t>
            </a:r>
            <a:r>
              <a:rPr dirty="0" sz="2200" spc="-5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nghĩa</a:t>
            </a:r>
            <a:r>
              <a:rPr dirty="0" sz="2200" spc="-5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(Definitional</a:t>
            </a:r>
            <a:r>
              <a:rPr dirty="0" sz="2200" spc="-55" b="1">
                <a:latin typeface="Arial"/>
                <a:cs typeface="Arial"/>
              </a:rPr>
              <a:t> </a:t>
            </a:r>
            <a:r>
              <a:rPr dirty="0" sz="2200" spc="-10" b="1">
                <a:latin typeface="Arial"/>
                <a:cs typeface="Arial"/>
              </a:rPr>
              <a:t>links)</a:t>
            </a:r>
            <a:endParaRPr sz="2200">
              <a:latin typeface="Arial"/>
              <a:cs typeface="Arial"/>
            </a:endParaRPr>
          </a:p>
          <a:p>
            <a:pPr lvl="2" marL="977900" indent="-285750">
              <a:lnSpc>
                <a:spcPct val="100000"/>
              </a:lnSpc>
              <a:spcBef>
                <a:spcPts val="60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977900" algn="l"/>
              </a:tabLst>
            </a:pPr>
            <a:r>
              <a:rPr dirty="0" sz="2000">
                <a:latin typeface="Arial"/>
                <a:cs typeface="Arial"/>
              </a:rPr>
              <a:t>Lưu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giữ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ý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nghĩa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khái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niệm</a:t>
            </a:r>
            <a:endParaRPr sz="2000">
              <a:latin typeface="Arial"/>
              <a:cs typeface="Arial"/>
            </a:endParaRPr>
          </a:p>
          <a:p>
            <a:pPr lvl="2" marL="977900" indent="-285750">
              <a:lnSpc>
                <a:spcPct val="100000"/>
              </a:lnSpc>
              <a:spcBef>
                <a:spcPts val="6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977900" algn="l"/>
              </a:tabLst>
            </a:pPr>
            <a:r>
              <a:rPr dirty="0" sz="2000" i="1">
                <a:latin typeface="Arial"/>
                <a:cs typeface="Arial"/>
              </a:rPr>
              <a:t>Không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thay</a:t>
            </a:r>
            <a:r>
              <a:rPr dirty="0" sz="2000" spc="-5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đổi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khi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không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gian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bài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toán</a:t>
            </a:r>
            <a:r>
              <a:rPr dirty="0" sz="2000" spc="-5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thay</a:t>
            </a:r>
            <a:r>
              <a:rPr dirty="0" sz="2000" spc="-50" i="1">
                <a:latin typeface="Arial"/>
                <a:cs typeface="Arial"/>
              </a:rPr>
              <a:t> </a:t>
            </a:r>
            <a:r>
              <a:rPr dirty="0" sz="2000" spc="-25" i="1">
                <a:latin typeface="Arial"/>
                <a:cs typeface="Arial"/>
              </a:rPr>
              <a:t>đổi</a:t>
            </a:r>
            <a:endParaRPr sz="2000">
              <a:latin typeface="Arial"/>
              <a:cs typeface="Arial"/>
            </a:endParaRPr>
          </a:p>
          <a:p>
            <a:pPr lvl="2" marL="977900" indent="-285750">
              <a:lnSpc>
                <a:spcPct val="100000"/>
              </a:lnSpc>
              <a:spcBef>
                <a:spcPts val="6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977900" algn="l"/>
                <a:tab pos="1863725" algn="l"/>
                <a:tab pos="3904615" algn="l"/>
              </a:tabLst>
            </a:pP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dụ:</a:t>
            </a:r>
            <a:r>
              <a:rPr dirty="0" sz="2000">
                <a:latin typeface="Arial"/>
                <a:cs typeface="Arial"/>
              </a:rPr>
              <a:t>	apple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is-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fruit</a:t>
            </a:r>
            <a:r>
              <a:rPr dirty="0" sz="2000" spc="90">
                <a:latin typeface="Arial"/>
                <a:cs typeface="Arial"/>
              </a:rPr>
              <a:t> </a:t>
            </a:r>
            <a:r>
              <a:rPr dirty="0" sz="2000" spc="-50">
                <a:latin typeface="Arial"/>
                <a:cs typeface="Arial"/>
              </a:rPr>
              <a:t>,</a:t>
            </a:r>
            <a:r>
              <a:rPr dirty="0" sz="2000">
                <a:latin typeface="Arial"/>
                <a:cs typeface="Arial"/>
              </a:rPr>
              <a:t>	apple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0" i="1">
                <a:latin typeface="Arial"/>
                <a:cs typeface="Arial"/>
              </a:rPr>
              <a:t>has-</a:t>
            </a:r>
            <a:r>
              <a:rPr dirty="0" sz="2000" i="1">
                <a:latin typeface="Arial"/>
                <a:cs typeface="Arial"/>
              </a:rPr>
              <a:t>color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red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0"/>
              </a:spcBef>
            </a:pPr>
            <a:r>
              <a:rPr dirty="0" sz="4000"/>
              <a:t>SN</a:t>
            </a:r>
            <a:r>
              <a:rPr dirty="0" sz="4000" spc="-30"/>
              <a:t> </a:t>
            </a:r>
            <a:r>
              <a:rPr dirty="0" sz="4000"/>
              <a:t>–</a:t>
            </a:r>
            <a:r>
              <a:rPr dirty="0" sz="4000" spc="-30"/>
              <a:t> </a:t>
            </a:r>
            <a:r>
              <a:rPr dirty="0" sz="4000"/>
              <a:t>Chuyển</a:t>
            </a:r>
            <a:r>
              <a:rPr dirty="0" sz="4000" spc="-20"/>
              <a:t> </a:t>
            </a:r>
            <a:r>
              <a:rPr dirty="0" sz="4000"/>
              <a:t>đổi</a:t>
            </a:r>
            <a:r>
              <a:rPr dirty="0" sz="4000" spc="-30"/>
              <a:t> </a:t>
            </a:r>
            <a:r>
              <a:rPr dirty="0" sz="4000"/>
              <a:t>sang</a:t>
            </a:r>
            <a:r>
              <a:rPr dirty="0" sz="4000" spc="-30"/>
              <a:t> </a:t>
            </a:r>
            <a:r>
              <a:rPr dirty="0" sz="4000"/>
              <a:t>logic</a:t>
            </a:r>
            <a:r>
              <a:rPr dirty="0" sz="4000" spc="-30"/>
              <a:t> </a:t>
            </a:r>
            <a:r>
              <a:rPr dirty="0" sz="4000" spc="-25"/>
              <a:t>(1)</a:t>
            </a:r>
            <a:endParaRPr sz="4000"/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4717" rIns="0" bIns="0" rtlCol="0" vert="horz">
            <a:spAutoFit/>
          </a:bodyPr>
          <a:lstStyle/>
          <a:p>
            <a:pPr marL="297815" marR="157480" indent="-28575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7815" algn="l"/>
                <a:tab pos="3097530" algn="l"/>
              </a:tabLst>
            </a:pPr>
            <a:r>
              <a:rPr dirty="0" sz="2200"/>
              <a:t>Một</a:t>
            </a:r>
            <a:r>
              <a:rPr dirty="0" sz="2200" spc="-30"/>
              <a:t> </a:t>
            </a:r>
            <a:r>
              <a:rPr dirty="0" sz="2200"/>
              <a:t>giải</a:t>
            </a:r>
            <a:r>
              <a:rPr dirty="0" sz="2200" spc="-35"/>
              <a:t> </a:t>
            </a:r>
            <a:r>
              <a:rPr dirty="0" sz="2200"/>
              <a:t>pháp</a:t>
            </a:r>
            <a:r>
              <a:rPr dirty="0" sz="2200" spc="-35"/>
              <a:t> </a:t>
            </a:r>
            <a:r>
              <a:rPr dirty="0" sz="2200"/>
              <a:t>có</a:t>
            </a:r>
            <a:r>
              <a:rPr dirty="0" sz="2200" spc="-35"/>
              <a:t> </a:t>
            </a:r>
            <a:r>
              <a:rPr dirty="0" sz="2200"/>
              <a:t>thể</a:t>
            </a:r>
            <a:r>
              <a:rPr dirty="0" sz="2200" spc="-30"/>
              <a:t> </a:t>
            </a:r>
            <a:r>
              <a:rPr dirty="0" sz="2200"/>
              <a:t>đối</a:t>
            </a:r>
            <a:r>
              <a:rPr dirty="0" sz="2200" spc="-30"/>
              <a:t> </a:t>
            </a:r>
            <a:r>
              <a:rPr dirty="0" sz="2200"/>
              <a:t>với</a:t>
            </a:r>
            <a:r>
              <a:rPr dirty="0" sz="2200" spc="-45"/>
              <a:t> </a:t>
            </a:r>
            <a:r>
              <a:rPr dirty="0" sz="2200"/>
              <a:t>vấn</a:t>
            </a:r>
            <a:r>
              <a:rPr dirty="0" sz="2200" spc="-30"/>
              <a:t> </a:t>
            </a:r>
            <a:r>
              <a:rPr dirty="0" sz="2200"/>
              <a:t>đề</a:t>
            </a:r>
            <a:r>
              <a:rPr dirty="0" sz="2200" spc="-30"/>
              <a:t> </a:t>
            </a:r>
            <a:r>
              <a:rPr dirty="0" sz="2200"/>
              <a:t>xác</a:t>
            </a:r>
            <a:r>
              <a:rPr dirty="0" sz="2200" spc="-35"/>
              <a:t> </a:t>
            </a:r>
            <a:r>
              <a:rPr dirty="0" sz="2200"/>
              <a:t>định</a:t>
            </a:r>
            <a:r>
              <a:rPr dirty="0" sz="2200" spc="-30"/>
              <a:t> </a:t>
            </a:r>
            <a:r>
              <a:rPr dirty="0" sz="2200"/>
              <a:t>ngữ</a:t>
            </a:r>
            <a:r>
              <a:rPr dirty="0" sz="2200" spc="-30"/>
              <a:t> </a:t>
            </a:r>
            <a:r>
              <a:rPr dirty="0" sz="2200"/>
              <a:t>nghĩa</a:t>
            </a:r>
            <a:r>
              <a:rPr dirty="0" sz="2200" spc="-25"/>
              <a:t> của </a:t>
            </a:r>
            <a:r>
              <a:rPr dirty="0" sz="2200"/>
              <a:t>các</a:t>
            </a:r>
            <a:r>
              <a:rPr dirty="0" sz="2200" spc="-50"/>
              <a:t> </a:t>
            </a:r>
            <a:r>
              <a:rPr dirty="0" sz="2200"/>
              <a:t>mạng</a:t>
            </a:r>
            <a:r>
              <a:rPr dirty="0" sz="2200" spc="-30"/>
              <a:t> </a:t>
            </a:r>
            <a:r>
              <a:rPr dirty="0" sz="2200"/>
              <a:t>ngữ</a:t>
            </a:r>
            <a:r>
              <a:rPr dirty="0" sz="2200" spc="-35"/>
              <a:t> </a:t>
            </a:r>
            <a:r>
              <a:rPr dirty="0" sz="2200" spc="-10"/>
              <a:t>nghĩa:</a:t>
            </a:r>
            <a:r>
              <a:rPr dirty="0" sz="2200"/>
              <a:t>	Chuyển</a:t>
            </a:r>
            <a:r>
              <a:rPr dirty="0" sz="2200" spc="-55"/>
              <a:t> </a:t>
            </a:r>
            <a:r>
              <a:rPr dirty="0" sz="2200"/>
              <a:t>đổi</a:t>
            </a:r>
            <a:r>
              <a:rPr dirty="0" sz="2200" spc="-55"/>
              <a:t> </a:t>
            </a:r>
            <a:r>
              <a:rPr dirty="0" sz="2200"/>
              <a:t>(transform)</a:t>
            </a:r>
            <a:r>
              <a:rPr dirty="0" sz="2200" spc="-30"/>
              <a:t> </a:t>
            </a:r>
            <a:r>
              <a:rPr dirty="0" sz="2200"/>
              <a:t>các</a:t>
            </a:r>
            <a:r>
              <a:rPr dirty="0" sz="2200" spc="-60"/>
              <a:t> </a:t>
            </a:r>
            <a:r>
              <a:rPr dirty="0" sz="2200"/>
              <a:t>mạng</a:t>
            </a:r>
            <a:r>
              <a:rPr dirty="0" sz="2200" spc="-45"/>
              <a:t> </a:t>
            </a:r>
            <a:r>
              <a:rPr dirty="0" sz="2200" spc="-25"/>
              <a:t>ngữ </a:t>
            </a:r>
            <a:r>
              <a:rPr dirty="0" sz="2200"/>
              <a:t>nghĩa</a:t>
            </a:r>
            <a:r>
              <a:rPr dirty="0" sz="2200" spc="-45"/>
              <a:t> </a:t>
            </a:r>
            <a:r>
              <a:rPr dirty="0" sz="2200"/>
              <a:t>sang</a:t>
            </a:r>
            <a:r>
              <a:rPr dirty="0" sz="2200" spc="-40"/>
              <a:t> </a:t>
            </a:r>
            <a:r>
              <a:rPr dirty="0" sz="2200" spc="-10"/>
              <a:t>logic</a:t>
            </a:r>
            <a:endParaRPr sz="2200"/>
          </a:p>
          <a:p>
            <a:pPr marL="298450" marR="5080" indent="-285750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8450" algn="l"/>
                <a:tab pos="1553210" algn="l"/>
              </a:tabLst>
            </a:pPr>
            <a:r>
              <a:rPr dirty="0" sz="2200"/>
              <a:t>Ý</a:t>
            </a:r>
            <a:r>
              <a:rPr dirty="0" sz="2200" spc="-10"/>
              <a:t> tưởng:</a:t>
            </a:r>
            <a:r>
              <a:rPr dirty="0" sz="2200"/>
              <a:t>	Ngữ</a:t>
            </a:r>
            <a:r>
              <a:rPr dirty="0" sz="2200" spc="-45"/>
              <a:t> </a:t>
            </a:r>
            <a:r>
              <a:rPr dirty="0" sz="2200"/>
              <a:t>nghĩa</a:t>
            </a:r>
            <a:r>
              <a:rPr dirty="0" sz="2200" spc="-40"/>
              <a:t> </a:t>
            </a:r>
            <a:r>
              <a:rPr dirty="0" sz="2200"/>
              <a:t>của</a:t>
            </a:r>
            <a:r>
              <a:rPr dirty="0" sz="2200" spc="-45"/>
              <a:t> </a:t>
            </a:r>
            <a:r>
              <a:rPr dirty="0" sz="2200"/>
              <a:t>logic</a:t>
            </a:r>
            <a:r>
              <a:rPr dirty="0" sz="2200" spc="-50"/>
              <a:t> </a:t>
            </a:r>
            <a:r>
              <a:rPr dirty="0" sz="2200"/>
              <a:t>đã</a:t>
            </a:r>
            <a:r>
              <a:rPr dirty="0" sz="2200" spc="-35"/>
              <a:t> </a:t>
            </a:r>
            <a:r>
              <a:rPr dirty="0" sz="2200"/>
              <a:t>được</a:t>
            </a:r>
            <a:r>
              <a:rPr dirty="0" sz="2200" spc="-55"/>
              <a:t> </a:t>
            </a:r>
            <a:r>
              <a:rPr dirty="0" sz="2200"/>
              <a:t>định</a:t>
            </a:r>
            <a:r>
              <a:rPr dirty="0" sz="2200" spc="-40"/>
              <a:t> </a:t>
            </a:r>
            <a:r>
              <a:rPr dirty="0" sz="2200"/>
              <a:t>nghĩa</a:t>
            </a:r>
            <a:r>
              <a:rPr dirty="0" sz="2200" spc="-35"/>
              <a:t> </a:t>
            </a:r>
            <a:r>
              <a:rPr dirty="0" sz="2200"/>
              <a:t>chuẩn</a:t>
            </a:r>
            <a:r>
              <a:rPr dirty="0" sz="2200" spc="-45"/>
              <a:t> </a:t>
            </a:r>
            <a:r>
              <a:rPr dirty="0" sz="2200" spc="-50"/>
              <a:t>– </a:t>
            </a:r>
            <a:r>
              <a:rPr dirty="0" sz="2200"/>
              <a:t>Chuyển</a:t>
            </a:r>
            <a:r>
              <a:rPr dirty="0" sz="2200" spc="-40"/>
              <a:t> </a:t>
            </a:r>
            <a:r>
              <a:rPr dirty="0" sz="2200"/>
              <a:t>đổi</a:t>
            </a:r>
            <a:r>
              <a:rPr dirty="0" sz="2200" spc="-40"/>
              <a:t> </a:t>
            </a:r>
            <a:r>
              <a:rPr dirty="0" sz="2200"/>
              <a:t>ngữ</a:t>
            </a:r>
            <a:r>
              <a:rPr dirty="0" sz="2200" spc="-25"/>
              <a:t> </a:t>
            </a:r>
            <a:r>
              <a:rPr dirty="0" sz="2200"/>
              <a:t>nghĩa</a:t>
            </a:r>
            <a:r>
              <a:rPr dirty="0" sz="2200" spc="-35"/>
              <a:t> </a:t>
            </a:r>
            <a:r>
              <a:rPr dirty="0" sz="2200"/>
              <a:t>sang</a:t>
            </a:r>
            <a:r>
              <a:rPr dirty="0" sz="2200" spc="-35"/>
              <a:t> </a:t>
            </a:r>
            <a:r>
              <a:rPr dirty="0" sz="2200"/>
              <a:t>logic</a:t>
            </a:r>
            <a:r>
              <a:rPr dirty="0" sz="2200" spc="-35"/>
              <a:t> </a:t>
            </a:r>
            <a:r>
              <a:rPr dirty="0" sz="2200"/>
              <a:t>sẽ</a:t>
            </a:r>
            <a:r>
              <a:rPr dirty="0" sz="2200" spc="-35"/>
              <a:t> </a:t>
            </a:r>
            <a:r>
              <a:rPr dirty="0" sz="2200"/>
              <a:t>cho</a:t>
            </a:r>
            <a:r>
              <a:rPr dirty="0" sz="2200" spc="-35"/>
              <a:t> </a:t>
            </a:r>
            <a:r>
              <a:rPr dirty="0" sz="2200"/>
              <a:t>phép</a:t>
            </a:r>
            <a:r>
              <a:rPr dirty="0" sz="2200" spc="-25"/>
              <a:t> </a:t>
            </a:r>
            <a:r>
              <a:rPr dirty="0" sz="2200"/>
              <a:t>biểu</a:t>
            </a:r>
            <a:r>
              <a:rPr dirty="0" sz="2200" spc="-30"/>
              <a:t> </a:t>
            </a:r>
            <a:r>
              <a:rPr dirty="0" sz="2200"/>
              <a:t>diễn</a:t>
            </a:r>
            <a:r>
              <a:rPr dirty="0" sz="2200" spc="-40"/>
              <a:t> </a:t>
            </a:r>
            <a:r>
              <a:rPr dirty="0" sz="2200" spc="-10"/>
              <a:t>chính </a:t>
            </a:r>
            <a:r>
              <a:rPr dirty="0" sz="2200"/>
              <a:t>xác</a:t>
            </a:r>
            <a:r>
              <a:rPr dirty="0" sz="2200" spc="-50"/>
              <a:t> </a:t>
            </a:r>
            <a:r>
              <a:rPr dirty="0" sz="2200"/>
              <a:t>ngữ</a:t>
            </a:r>
            <a:r>
              <a:rPr dirty="0" sz="2200" spc="-35"/>
              <a:t> </a:t>
            </a:r>
            <a:r>
              <a:rPr dirty="0" sz="2200"/>
              <a:t>nghĩa</a:t>
            </a:r>
            <a:r>
              <a:rPr dirty="0" sz="2200" spc="-30"/>
              <a:t> </a:t>
            </a:r>
            <a:r>
              <a:rPr dirty="0" sz="2200"/>
              <a:t>của</a:t>
            </a:r>
            <a:r>
              <a:rPr dirty="0" sz="2200" spc="-40"/>
              <a:t> </a:t>
            </a:r>
            <a:r>
              <a:rPr dirty="0" sz="2200"/>
              <a:t>các</a:t>
            </a:r>
            <a:r>
              <a:rPr dirty="0" sz="2200" spc="-45"/>
              <a:t> </a:t>
            </a:r>
            <a:r>
              <a:rPr dirty="0" sz="2200"/>
              <a:t>mạng</a:t>
            </a:r>
            <a:r>
              <a:rPr dirty="0" sz="2200" spc="-30"/>
              <a:t> </a:t>
            </a:r>
            <a:r>
              <a:rPr dirty="0" sz="2200"/>
              <a:t>ngữ</a:t>
            </a:r>
            <a:r>
              <a:rPr dirty="0" sz="2200" spc="-35"/>
              <a:t> </a:t>
            </a:r>
            <a:r>
              <a:rPr dirty="0" sz="2200" spc="-10"/>
              <a:t>nghĩa</a:t>
            </a:r>
            <a:endParaRPr sz="2200"/>
          </a:p>
          <a:p>
            <a:pPr marL="297815" marR="105410" indent="-285750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7815" algn="l"/>
              </a:tabLst>
            </a:pPr>
            <a:r>
              <a:rPr dirty="0" sz="2200"/>
              <a:t>Việc</a:t>
            </a:r>
            <a:r>
              <a:rPr dirty="0" sz="2200" spc="-40"/>
              <a:t> </a:t>
            </a:r>
            <a:r>
              <a:rPr dirty="0" sz="2200"/>
              <a:t>chuyển</a:t>
            </a:r>
            <a:r>
              <a:rPr dirty="0" sz="2200" spc="-30"/>
              <a:t> </a:t>
            </a:r>
            <a:r>
              <a:rPr dirty="0" sz="2200"/>
              <a:t>đổi</a:t>
            </a:r>
            <a:r>
              <a:rPr dirty="0" sz="2200" spc="-20"/>
              <a:t> </a:t>
            </a:r>
            <a:r>
              <a:rPr dirty="0" sz="2200"/>
              <a:t>chỉ</a:t>
            </a:r>
            <a:r>
              <a:rPr dirty="0" sz="2200" spc="-20"/>
              <a:t> </a:t>
            </a:r>
            <a:r>
              <a:rPr dirty="0" sz="2200"/>
              <a:t>đơn</a:t>
            </a:r>
            <a:r>
              <a:rPr dirty="0" sz="2200" spc="-30"/>
              <a:t> </a:t>
            </a:r>
            <a:r>
              <a:rPr dirty="0" sz="2200"/>
              <a:t>giản</a:t>
            </a:r>
            <a:r>
              <a:rPr dirty="0" sz="2200" spc="-25"/>
              <a:t> </a:t>
            </a:r>
            <a:r>
              <a:rPr dirty="0" sz="2200"/>
              <a:t>là</a:t>
            </a:r>
            <a:r>
              <a:rPr dirty="0" sz="2200" spc="-25"/>
              <a:t> </a:t>
            </a:r>
            <a:r>
              <a:rPr dirty="0" sz="2200"/>
              <a:t>biểu</a:t>
            </a:r>
            <a:r>
              <a:rPr dirty="0" sz="2200" spc="-15"/>
              <a:t> </a:t>
            </a:r>
            <a:r>
              <a:rPr dirty="0" sz="2200"/>
              <a:t>diễn</a:t>
            </a:r>
            <a:r>
              <a:rPr dirty="0" sz="2200" spc="-25"/>
              <a:t> </a:t>
            </a:r>
            <a:r>
              <a:rPr dirty="0" sz="2200"/>
              <a:t>các</a:t>
            </a:r>
            <a:r>
              <a:rPr dirty="0" sz="2200" spc="-25"/>
              <a:t> </a:t>
            </a:r>
            <a:r>
              <a:rPr dirty="0" sz="2200"/>
              <a:t>nút</a:t>
            </a:r>
            <a:r>
              <a:rPr dirty="0" sz="2200" spc="-15"/>
              <a:t> </a:t>
            </a:r>
            <a:r>
              <a:rPr dirty="0" sz="2200"/>
              <a:t>là</a:t>
            </a:r>
            <a:r>
              <a:rPr dirty="0" sz="2200" spc="-20"/>
              <a:t> </a:t>
            </a:r>
            <a:r>
              <a:rPr dirty="0" sz="2200"/>
              <a:t>các</a:t>
            </a:r>
            <a:r>
              <a:rPr dirty="0" sz="2200" spc="-25"/>
              <a:t> </a:t>
            </a:r>
            <a:r>
              <a:rPr dirty="0" sz="2200" spc="-20"/>
              <a:t>hằng </a:t>
            </a:r>
            <a:r>
              <a:rPr dirty="0" sz="2200"/>
              <a:t>(constants)</a:t>
            </a:r>
            <a:r>
              <a:rPr dirty="0" sz="2200" spc="-25"/>
              <a:t> </a:t>
            </a:r>
            <a:r>
              <a:rPr dirty="0" sz="2200"/>
              <a:t>và</a:t>
            </a:r>
            <a:r>
              <a:rPr dirty="0" sz="2200" spc="-20"/>
              <a:t> </a:t>
            </a:r>
            <a:r>
              <a:rPr dirty="0" sz="2200"/>
              <a:t>các</a:t>
            </a:r>
            <a:r>
              <a:rPr dirty="0" sz="2200" spc="-20"/>
              <a:t> </a:t>
            </a:r>
            <a:r>
              <a:rPr dirty="0" sz="2200"/>
              <a:t>liên</a:t>
            </a:r>
            <a:r>
              <a:rPr dirty="0" sz="2200" spc="-20"/>
              <a:t> </a:t>
            </a:r>
            <a:r>
              <a:rPr dirty="0" sz="2200"/>
              <a:t>kết</a:t>
            </a:r>
            <a:r>
              <a:rPr dirty="0" sz="2200" spc="-20"/>
              <a:t> </a:t>
            </a:r>
            <a:r>
              <a:rPr dirty="0" sz="2200"/>
              <a:t>là</a:t>
            </a:r>
            <a:r>
              <a:rPr dirty="0" sz="2200" spc="-20"/>
              <a:t> </a:t>
            </a:r>
            <a:r>
              <a:rPr dirty="0" sz="2200"/>
              <a:t>các</a:t>
            </a:r>
            <a:r>
              <a:rPr dirty="0" sz="2200" spc="-25"/>
              <a:t> </a:t>
            </a:r>
            <a:r>
              <a:rPr dirty="0" sz="2200"/>
              <a:t>vị</a:t>
            </a:r>
            <a:r>
              <a:rPr dirty="0" sz="2200" spc="-20"/>
              <a:t> </a:t>
            </a:r>
            <a:r>
              <a:rPr dirty="0" sz="2200"/>
              <a:t>từ</a:t>
            </a:r>
            <a:r>
              <a:rPr dirty="0" sz="2200" spc="-15"/>
              <a:t> </a:t>
            </a:r>
            <a:r>
              <a:rPr dirty="0" sz="2200"/>
              <a:t>hai</a:t>
            </a:r>
            <a:r>
              <a:rPr dirty="0" sz="2200" spc="-20"/>
              <a:t> </a:t>
            </a:r>
            <a:r>
              <a:rPr dirty="0" sz="2200"/>
              <a:t>ngôi</a:t>
            </a:r>
            <a:r>
              <a:rPr dirty="0" sz="2200" spc="-20"/>
              <a:t> </a:t>
            </a:r>
            <a:r>
              <a:rPr dirty="0" sz="2200" spc="-10"/>
              <a:t>(binary predicates)?</a:t>
            </a:r>
            <a:endParaRPr sz="2200"/>
          </a:p>
          <a:p>
            <a:pPr lvl="1" marL="624840" indent="-285750">
              <a:lnSpc>
                <a:spcPct val="100000"/>
              </a:lnSpc>
              <a:spcBef>
                <a:spcPts val="60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quá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đơn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giản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như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vậy</a:t>
            </a:r>
            <a:endParaRPr sz="2000">
              <a:latin typeface="Arial"/>
              <a:cs typeface="Arial"/>
            </a:endParaRPr>
          </a:p>
          <a:p>
            <a:pPr lvl="1" marL="624840" marR="99695" indent="-285750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Tuy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nhiên,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cú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pháp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mạng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ngữ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nghĩa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viết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lại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logic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5875020"/>
            <a:ext cx="9144000" cy="982980"/>
            <a:chOff x="0" y="5875020"/>
            <a:chExt cx="9144000" cy="982980"/>
          </a:xfrm>
        </p:grpSpPr>
        <p:sp>
          <p:nvSpPr>
            <p:cNvPr id="6" name="object 6" descr=""/>
            <p:cNvSpPr/>
            <p:nvPr/>
          </p:nvSpPr>
          <p:spPr>
            <a:xfrm>
              <a:off x="0" y="58750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7200" y="6239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0"/>
              </a:spcBef>
            </a:pPr>
            <a:r>
              <a:rPr dirty="0" sz="4000"/>
              <a:t>SN</a:t>
            </a:r>
            <a:r>
              <a:rPr dirty="0" sz="4000" spc="-30"/>
              <a:t> </a:t>
            </a:r>
            <a:r>
              <a:rPr dirty="0" sz="4000"/>
              <a:t>–</a:t>
            </a:r>
            <a:r>
              <a:rPr dirty="0" sz="4000" spc="-30"/>
              <a:t> </a:t>
            </a:r>
            <a:r>
              <a:rPr dirty="0" sz="4000"/>
              <a:t>Chuyển</a:t>
            </a:r>
            <a:r>
              <a:rPr dirty="0" sz="4000" spc="-20"/>
              <a:t> </a:t>
            </a:r>
            <a:r>
              <a:rPr dirty="0" sz="4000"/>
              <a:t>đổi</a:t>
            </a:r>
            <a:r>
              <a:rPr dirty="0" sz="4000" spc="-30"/>
              <a:t> </a:t>
            </a:r>
            <a:r>
              <a:rPr dirty="0" sz="4000"/>
              <a:t>sang</a:t>
            </a:r>
            <a:r>
              <a:rPr dirty="0" sz="4000" spc="-30"/>
              <a:t> </a:t>
            </a:r>
            <a:r>
              <a:rPr dirty="0" sz="4000"/>
              <a:t>logic</a:t>
            </a:r>
            <a:r>
              <a:rPr dirty="0" sz="4000" spc="-30"/>
              <a:t> </a:t>
            </a:r>
            <a:r>
              <a:rPr dirty="0" sz="4000" spc="-25"/>
              <a:t>(2)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235475"/>
            <a:ext cx="4014470" cy="82867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77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7815" algn="l"/>
                <a:tab pos="2810510" algn="l"/>
              </a:tabLst>
            </a:pPr>
            <a:r>
              <a:rPr dirty="0" sz="2200">
                <a:latin typeface="Arial"/>
                <a:cs typeface="Arial"/>
              </a:rPr>
              <a:t>Đối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với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liên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kết</a:t>
            </a:r>
            <a:r>
              <a:rPr dirty="0" sz="2200">
                <a:latin typeface="Arial"/>
                <a:cs typeface="Arial"/>
              </a:rPr>
              <a:t>	</a:t>
            </a:r>
            <a:r>
              <a:rPr dirty="0" sz="2200" spc="-10" i="1">
                <a:latin typeface="Arial"/>
                <a:cs typeface="Arial"/>
              </a:rPr>
              <a:t>is-</a:t>
            </a:r>
            <a:r>
              <a:rPr dirty="0" sz="2200" spc="-50" i="1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Symbol"/>
                <a:cs typeface="Symbol"/>
              </a:rPr>
              <a:t></a:t>
            </a:r>
            <a:r>
              <a:rPr dirty="0" sz="2000">
                <a:latin typeface="Arial"/>
                <a:cs typeface="Arial"/>
              </a:rPr>
              <a:t>x: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elephant(x)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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Arial"/>
                <a:cs typeface="Arial"/>
              </a:rPr>
              <a:t>mammal(x)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717540" y="1589024"/>
            <a:ext cx="88328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latin typeface="Arial"/>
                <a:cs typeface="Arial"/>
              </a:rPr>
              <a:t>Elephant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774540" y="1589024"/>
            <a:ext cx="83883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latin typeface="Arial"/>
                <a:cs typeface="Arial"/>
              </a:rPr>
              <a:t>Mammal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6781800" y="1693926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00100" y="46481"/>
                </a:moveTo>
                <a:lnTo>
                  <a:pt x="800100" y="30479"/>
                </a:lnTo>
                <a:lnTo>
                  <a:pt x="0" y="28955"/>
                </a:lnTo>
                <a:lnTo>
                  <a:pt x="0" y="44957"/>
                </a:lnTo>
                <a:lnTo>
                  <a:pt x="800100" y="46481"/>
                </a:lnTo>
                <a:close/>
              </a:path>
              <a:path w="914400" h="76200">
                <a:moveTo>
                  <a:pt x="914400" y="38099"/>
                </a:moveTo>
                <a:lnTo>
                  <a:pt x="787907" y="0"/>
                </a:lnTo>
                <a:lnTo>
                  <a:pt x="787907" y="30456"/>
                </a:lnTo>
                <a:lnTo>
                  <a:pt x="800100" y="30479"/>
                </a:lnTo>
                <a:lnTo>
                  <a:pt x="800100" y="72527"/>
                </a:lnTo>
                <a:lnTo>
                  <a:pt x="914400" y="38099"/>
                </a:lnTo>
                <a:close/>
              </a:path>
              <a:path w="914400" h="76200">
                <a:moveTo>
                  <a:pt x="800100" y="72527"/>
                </a:moveTo>
                <a:lnTo>
                  <a:pt x="800100" y="46481"/>
                </a:lnTo>
                <a:lnTo>
                  <a:pt x="787907" y="46458"/>
                </a:lnTo>
                <a:lnTo>
                  <a:pt x="787907" y="76199"/>
                </a:lnTo>
                <a:lnTo>
                  <a:pt x="800100" y="72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7022845" y="1474724"/>
            <a:ext cx="35369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is-</a:t>
            </a:r>
            <a:r>
              <a:rPr dirty="0" sz="1600" spc="-5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5793740" y="2732024"/>
            <a:ext cx="57912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latin typeface="Arial"/>
                <a:cs typeface="Arial"/>
              </a:rPr>
              <a:t>Clyde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774940" y="2732024"/>
            <a:ext cx="57912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latin typeface="Arial"/>
                <a:cs typeface="Arial"/>
              </a:rPr>
              <a:t>White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6400800" y="2836164"/>
            <a:ext cx="1295400" cy="76200"/>
          </a:xfrm>
          <a:custGeom>
            <a:avLst/>
            <a:gdLst/>
            <a:ahLst/>
            <a:cxnLst/>
            <a:rect l="l" t="t" r="r" b="b"/>
            <a:pathLst>
              <a:path w="1295400" h="76200">
                <a:moveTo>
                  <a:pt x="1181100" y="45720"/>
                </a:moveTo>
                <a:lnTo>
                  <a:pt x="1181100" y="29718"/>
                </a:lnTo>
                <a:lnTo>
                  <a:pt x="0" y="31241"/>
                </a:lnTo>
                <a:lnTo>
                  <a:pt x="0" y="47244"/>
                </a:lnTo>
                <a:lnTo>
                  <a:pt x="1181100" y="45720"/>
                </a:lnTo>
                <a:close/>
              </a:path>
              <a:path w="1295400" h="76200">
                <a:moveTo>
                  <a:pt x="1295400" y="37337"/>
                </a:moveTo>
                <a:lnTo>
                  <a:pt x="1168907" y="0"/>
                </a:lnTo>
                <a:lnTo>
                  <a:pt x="1168907" y="29733"/>
                </a:lnTo>
                <a:lnTo>
                  <a:pt x="1181100" y="29718"/>
                </a:lnTo>
                <a:lnTo>
                  <a:pt x="1181100" y="72454"/>
                </a:lnTo>
                <a:lnTo>
                  <a:pt x="1295400" y="37337"/>
                </a:lnTo>
                <a:close/>
              </a:path>
              <a:path w="1295400" h="76200">
                <a:moveTo>
                  <a:pt x="1181100" y="72454"/>
                </a:moveTo>
                <a:lnTo>
                  <a:pt x="1181100" y="45720"/>
                </a:lnTo>
                <a:lnTo>
                  <a:pt x="1168907" y="45735"/>
                </a:lnTo>
                <a:lnTo>
                  <a:pt x="1168907" y="76200"/>
                </a:lnTo>
                <a:lnTo>
                  <a:pt x="1181100" y="72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6555740" y="2617724"/>
            <a:ext cx="86106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Arial"/>
                <a:cs typeface="Arial"/>
              </a:rPr>
              <a:t>has-color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0" y="293751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535940" y="2265680"/>
            <a:ext cx="4690745" cy="1077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5080" indent="-28638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8450" algn="l"/>
              </a:tabLst>
            </a:pPr>
            <a:r>
              <a:rPr dirty="0" sz="2200">
                <a:latin typeface="Arial"/>
                <a:cs typeface="Arial"/>
              </a:rPr>
              <a:t>Đối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với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liên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kết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(thuộc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tính)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của </a:t>
            </a: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ví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dụ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(instance)</a:t>
            </a:r>
            <a:endParaRPr sz="22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 spc="-10">
                <a:latin typeface="Arial"/>
                <a:cs typeface="Arial"/>
              </a:rPr>
              <a:t>hasColor(clyde,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white)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35940" y="3545840"/>
            <a:ext cx="469074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7815" algn="l"/>
              </a:tabLst>
            </a:pPr>
            <a:r>
              <a:rPr dirty="0" sz="2200">
                <a:latin typeface="Arial"/>
                <a:cs typeface="Arial"/>
              </a:rPr>
              <a:t>Đối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với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liên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kết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(thuộc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tính)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của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717540" y="4027423"/>
            <a:ext cx="883919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latin typeface="Arial"/>
                <a:cs typeface="Arial"/>
              </a:rPr>
              <a:t>Elephant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079904" y="4027423"/>
            <a:ext cx="48895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0" b="1">
                <a:latin typeface="Arial"/>
                <a:cs typeface="Arial"/>
              </a:rPr>
              <a:t>Grey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6705600" y="4131564"/>
            <a:ext cx="1295400" cy="76200"/>
          </a:xfrm>
          <a:custGeom>
            <a:avLst/>
            <a:gdLst/>
            <a:ahLst/>
            <a:cxnLst/>
            <a:rect l="l" t="t" r="r" b="b"/>
            <a:pathLst>
              <a:path w="1295400" h="76200">
                <a:moveTo>
                  <a:pt x="1181100" y="45720"/>
                </a:moveTo>
                <a:lnTo>
                  <a:pt x="1181100" y="29718"/>
                </a:lnTo>
                <a:lnTo>
                  <a:pt x="0" y="31241"/>
                </a:lnTo>
                <a:lnTo>
                  <a:pt x="0" y="47244"/>
                </a:lnTo>
                <a:lnTo>
                  <a:pt x="1181100" y="45720"/>
                </a:lnTo>
                <a:close/>
              </a:path>
              <a:path w="1295400" h="76200">
                <a:moveTo>
                  <a:pt x="1295400" y="37337"/>
                </a:moveTo>
                <a:lnTo>
                  <a:pt x="1168907" y="0"/>
                </a:lnTo>
                <a:lnTo>
                  <a:pt x="1168907" y="29733"/>
                </a:lnTo>
                <a:lnTo>
                  <a:pt x="1181100" y="29718"/>
                </a:lnTo>
                <a:lnTo>
                  <a:pt x="1181100" y="72454"/>
                </a:lnTo>
                <a:lnTo>
                  <a:pt x="1295400" y="37337"/>
                </a:lnTo>
                <a:close/>
              </a:path>
              <a:path w="1295400" h="76200">
                <a:moveTo>
                  <a:pt x="1181100" y="72454"/>
                </a:moveTo>
                <a:lnTo>
                  <a:pt x="1181100" y="45720"/>
                </a:lnTo>
                <a:lnTo>
                  <a:pt x="1168907" y="45735"/>
                </a:lnTo>
                <a:lnTo>
                  <a:pt x="1168907" y="76200"/>
                </a:lnTo>
                <a:lnTo>
                  <a:pt x="1181100" y="72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6860540" y="3913123"/>
            <a:ext cx="86106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Arial"/>
                <a:cs typeface="Arial"/>
              </a:rPr>
              <a:t>has-color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35940" y="3795795"/>
            <a:ext cx="4968240" cy="210820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98450">
              <a:lnSpc>
                <a:spcPct val="100000"/>
              </a:lnSpc>
              <a:spcBef>
                <a:spcPts val="770"/>
              </a:spcBef>
            </a:pP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lớp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(class)</a:t>
            </a:r>
            <a:endParaRPr sz="2200">
              <a:latin typeface="Arial"/>
              <a:cs typeface="Arial"/>
            </a:endParaRPr>
          </a:p>
          <a:p>
            <a:pPr marL="624840" indent="-285750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Symbol"/>
                <a:cs typeface="Symbol"/>
              </a:rPr>
              <a:t></a:t>
            </a:r>
            <a:r>
              <a:rPr dirty="0" sz="2000">
                <a:latin typeface="Arial"/>
                <a:cs typeface="Arial"/>
              </a:rPr>
              <a:t>x: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elephant(x)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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Arial"/>
                <a:cs typeface="Arial"/>
              </a:rPr>
              <a:t>hasColor(x,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grey)</a:t>
            </a:r>
            <a:endParaRPr sz="2000">
              <a:latin typeface="Arial"/>
              <a:cs typeface="Arial"/>
            </a:endParaRPr>
          </a:p>
          <a:p>
            <a:pPr marL="298450" marR="5080" indent="-286385">
              <a:lnSpc>
                <a:spcPct val="100000"/>
              </a:lnSpc>
              <a:spcBef>
                <a:spcPts val="1789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8450" algn="l"/>
              </a:tabLst>
            </a:pPr>
            <a:r>
              <a:rPr dirty="0" sz="2200">
                <a:latin typeface="Arial"/>
                <a:cs typeface="Arial"/>
              </a:rPr>
              <a:t>Xét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việc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suy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diễn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logic,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nếu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phát </a:t>
            </a:r>
            <a:r>
              <a:rPr dirty="0" sz="2200">
                <a:latin typeface="Arial"/>
                <a:cs typeface="Arial"/>
              </a:rPr>
              <a:t>biểu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trên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đúng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+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10" i="1">
                <a:latin typeface="Arial"/>
                <a:cs typeface="Arial"/>
              </a:rPr>
              <a:t>“elephant(clyde)”</a:t>
            </a:r>
            <a:r>
              <a:rPr dirty="0" sz="2200" spc="-10">
                <a:latin typeface="Arial"/>
                <a:cs typeface="Arial"/>
              </a:rPr>
              <a:t>?</a:t>
            </a:r>
            <a:endParaRPr sz="22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60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Suy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mặc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định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(default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reasoning)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0" y="5875020"/>
            <a:ext cx="9144000" cy="982980"/>
            <a:chOff x="0" y="5875020"/>
            <a:chExt cx="9144000" cy="982980"/>
          </a:xfrm>
        </p:grpSpPr>
        <p:sp>
          <p:nvSpPr>
            <p:cNvPr id="22" name="object 22" descr=""/>
            <p:cNvSpPr/>
            <p:nvPr/>
          </p:nvSpPr>
          <p:spPr>
            <a:xfrm>
              <a:off x="0" y="58750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57200" y="6239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1148588" y="5878321"/>
            <a:ext cx="223901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latin typeface="Arial"/>
                <a:cs typeface="Arial"/>
              </a:rPr>
              <a:t>sẽ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còn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đúng!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26" name="object 2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0"/>
              </a:spcBef>
            </a:pPr>
            <a:r>
              <a:rPr dirty="0" sz="4000"/>
              <a:t>Dữ</a:t>
            </a:r>
            <a:r>
              <a:rPr dirty="0" sz="4000" spc="-35"/>
              <a:t> </a:t>
            </a:r>
            <a:r>
              <a:rPr dirty="0" sz="4000"/>
              <a:t>liệu,</a:t>
            </a:r>
            <a:r>
              <a:rPr dirty="0" sz="4000" spc="-35"/>
              <a:t> </a:t>
            </a:r>
            <a:r>
              <a:rPr dirty="0" sz="4000"/>
              <a:t>Thông</a:t>
            </a:r>
            <a:r>
              <a:rPr dirty="0" sz="4000" spc="-30"/>
              <a:t> </a:t>
            </a:r>
            <a:r>
              <a:rPr dirty="0" sz="4000"/>
              <a:t>tin,</a:t>
            </a:r>
            <a:r>
              <a:rPr dirty="0" sz="4000" spc="-35"/>
              <a:t> </a:t>
            </a:r>
            <a:r>
              <a:rPr dirty="0" sz="4000"/>
              <a:t>Tri</a:t>
            </a:r>
            <a:r>
              <a:rPr dirty="0" sz="4000" spc="-30"/>
              <a:t> </a:t>
            </a:r>
            <a:r>
              <a:rPr dirty="0" sz="4000"/>
              <a:t>thức</a:t>
            </a:r>
            <a:r>
              <a:rPr dirty="0" sz="4000" spc="-35"/>
              <a:t> </a:t>
            </a:r>
            <a:r>
              <a:rPr dirty="0" sz="4000" spc="-25"/>
              <a:t>(3)</a:t>
            </a:r>
            <a:endParaRPr sz="4000"/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244981"/>
            <a:ext cx="3808729" cy="1793875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69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Dữ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liệu</a:t>
            </a:r>
            <a:endParaRPr sz="24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Nhiệt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ngoài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trời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5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1789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Thông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tin</a:t>
            </a:r>
            <a:endParaRPr sz="24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Ngoài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trời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thời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tiết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lạnh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0" y="293750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35940" y="3165222"/>
            <a:ext cx="8020050" cy="1731645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69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Tri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thức</a:t>
            </a:r>
            <a:endParaRPr sz="2400">
              <a:latin typeface="Arial"/>
              <a:cs typeface="Arial"/>
            </a:endParaRPr>
          </a:p>
          <a:p>
            <a:pPr lvl="1" marL="624840" marR="5080" indent="-285750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Nếu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ngoài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trời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thời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tiết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lạnh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thì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bạn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nên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mặc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áo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choàng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ấm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(khi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đi </a:t>
            </a:r>
            <a:r>
              <a:rPr dirty="0" sz="2000">
                <a:latin typeface="Arial"/>
                <a:cs typeface="Arial"/>
              </a:rPr>
              <a:t>ra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ngoài)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dirty="0" sz="2400">
                <a:solidFill>
                  <a:srgbClr val="006533"/>
                </a:solidFill>
                <a:latin typeface="Symbol"/>
                <a:cs typeface="Symbol"/>
              </a:rPr>
              <a:t></a:t>
            </a: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trị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(sử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dụng)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dữ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liệu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tăng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lên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nó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được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35940" y="4718557"/>
            <a:ext cx="7903209" cy="142748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98450">
              <a:lnSpc>
                <a:spcPct val="100000"/>
              </a:lnSpc>
              <a:spcBef>
                <a:spcPts val="1300"/>
              </a:spcBef>
            </a:pPr>
            <a:r>
              <a:rPr dirty="0" sz="2400">
                <a:latin typeface="Arial"/>
                <a:cs typeface="Arial"/>
              </a:rPr>
              <a:t>“chuyển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đổi”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thành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tri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thức</a:t>
            </a:r>
            <a:endParaRPr sz="240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spcBef>
                <a:spcPts val="1200"/>
              </a:spcBef>
            </a:pPr>
            <a:r>
              <a:rPr dirty="0" sz="2400">
                <a:solidFill>
                  <a:srgbClr val="006533"/>
                </a:solidFill>
                <a:latin typeface="Symbol"/>
                <a:cs typeface="Symbol"/>
              </a:rPr>
              <a:t></a:t>
            </a:r>
            <a:r>
              <a:rPr dirty="0" sz="2400">
                <a:latin typeface="Arial"/>
                <a:cs typeface="Arial"/>
              </a:rPr>
              <a:t>Sử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dụng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tri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thức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sẽ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cho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phép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quyết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định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phù </a:t>
            </a:r>
            <a:r>
              <a:rPr dirty="0" sz="2400">
                <a:latin typeface="Arial"/>
                <a:cs typeface="Arial"/>
              </a:rPr>
              <a:t>hợp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hiệu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quả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SN</a:t>
            </a:r>
            <a:r>
              <a:rPr dirty="0" spc="-6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/>
              <a:t>Khả</a:t>
            </a:r>
            <a:r>
              <a:rPr dirty="0" spc="-45"/>
              <a:t> </a:t>
            </a:r>
            <a:r>
              <a:rPr dirty="0"/>
              <a:t>năng</a:t>
            </a:r>
            <a:r>
              <a:rPr dirty="0" spc="-35"/>
              <a:t> </a:t>
            </a:r>
            <a:r>
              <a:rPr dirty="0"/>
              <a:t>biểu</a:t>
            </a:r>
            <a:r>
              <a:rPr dirty="0" spc="-50"/>
              <a:t> </a:t>
            </a:r>
            <a:r>
              <a:rPr dirty="0" spc="-20"/>
              <a:t>diễn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1958339"/>
            <a:chOff x="0" y="979169"/>
            <a:chExt cx="9144000" cy="195833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19583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35940" y="1320038"/>
            <a:ext cx="7920990" cy="3439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8450" algn="l"/>
              </a:tabLst>
            </a:pPr>
            <a:r>
              <a:rPr dirty="0" sz="2400">
                <a:latin typeface="Arial"/>
                <a:cs typeface="Arial"/>
              </a:rPr>
              <a:t>Chúng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ta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thể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suy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nghĩ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(beliefs)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một </a:t>
            </a:r>
            <a:r>
              <a:rPr dirty="0" sz="2400">
                <a:latin typeface="Arial"/>
                <a:cs typeface="Arial"/>
              </a:rPr>
              <a:t>người,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mà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không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cần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hệ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thống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phải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xác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nhận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rằng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các </a:t>
            </a:r>
            <a:r>
              <a:rPr dirty="0" sz="2400">
                <a:latin typeface="Arial"/>
                <a:cs typeface="Arial"/>
              </a:rPr>
              <a:t>suy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nghĩ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này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đúng?</a:t>
            </a:r>
            <a:endParaRPr sz="24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1426210" algn="l"/>
              </a:tabLst>
            </a:pP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dụ:</a:t>
            </a:r>
            <a:r>
              <a:rPr dirty="0" sz="2000">
                <a:latin typeface="Arial"/>
                <a:cs typeface="Arial"/>
              </a:rPr>
              <a:t>	“John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believes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that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fish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has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lungs”</a:t>
            </a:r>
            <a:endParaRPr sz="20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179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Chúng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ta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thể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lượng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từ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logic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(</a:t>
            </a:r>
            <a:r>
              <a:rPr dirty="0" sz="2400" spc="-10">
                <a:latin typeface="Symbol"/>
                <a:cs typeface="Symbol"/>
              </a:rPr>
              <a:t></a:t>
            </a:r>
            <a:r>
              <a:rPr dirty="0" sz="2400" spc="-10">
                <a:latin typeface="Arial"/>
                <a:cs typeface="Arial"/>
              </a:rPr>
              <a:t>,</a:t>
            </a:r>
            <a:r>
              <a:rPr dirty="0" sz="2400" spc="-10">
                <a:latin typeface="Symbol"/>
                <a:cs typeface="Symbol"/>
              </a:rPr>
              <a:t></a:t>
            </a:r>
            <a:r>
              <a:rPr dirty="0" sz="2400" spc="-10">
                <a:latin typeface="Arial"/>
                <a:cs typeface="Arial"/>
              </a:rPr>
              <a:t>)?</a:t>
            </a:r>
            <a:endParaRPr sz="24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60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1426210" algn="l"/>
              </a:tabLst>
            </a:pP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dụ:</a:t>
            </a:r>
            <a:r>
              <a:rPr dirty="0" sz="2000">
                <a:latin typeface="Arial"/>
                <a:cs typeface="Arial"/>
              </a:rPr>
              <a:t>	“Every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bird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has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feathers”</a:t>
            </a:r>
            <a:endParaRPr sz="2000">
              <a:latin typeface="Arial"/>
              <a:cs typeface="Arial"/>
            </a:endParaRPr>
          </a:p>
          <a:p>
            <a:pPr marL="297815" marR="120650" indent="-285750">
              <a:lnSpc>
                <a:spcPct val="100000"/>
              </a:lnSpc>
              <a:spcBef>
                <a:spcPts val="179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cách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mạng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ngữ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nghĩa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“chuẩn”,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các </a:t>
            </a:r>
            <a:r>
              <a:rPr dirty="0" sz="2400">
                <a:latin typeface="Arial"/>
                <a:cs typeface="Arial"/>
              </a:rPr>
              <a:t>yêu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cầu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về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nêu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trên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không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hỗ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trợ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Các</a:t>
            </a:r>
            <a:r>
              <a:rPr dirty="0" spc="-80"/>
              <a:t> </a:t>
            </a:r>
            <a:r>
              <a:rPr dirty="0"/>
              <a:t>mạng</a:t>
            </a:r>
            <a:r>
              <a:rPr dirty="0" spc="-75"/>
              <a:t> </a:t>
            </a:r>
            <a:r>
              <a:rPr dirty="0"/>
              <a:t>được</a:t>
            </a:r>
            <a:r>
              <a:rPr dirty="0" spc="-80"/>
              <a:t> </a:t>
            </a:r>
            <a:r>
              <a:rPr dirty="0"/>
              <a:t>phân</a:t>
            </a:r>
            <a:r>
              <a:rPr dirty="0" spc="-70"/>
              <a:t> </a:t>
            </a:r>
            <a:r>
              <a:rPr dirty="0"/>
              <a:t>tách</a:t>
            </a:r>
            <a:r>
              <a:rPr dirty="0" spc="-85"/>
              <a:t> </a:t>
            </a:r>
            <a:r>
              <a:rPr dirty="0" spc="-25"/>
              <a:t>(1)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979169"/>
            <a:chOff x="0" y="979169"/>
            <a:chExt cx="9144000" cy="97916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535940" y="1264412"/>
            <a:ext cx="7897495" cy="1778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8450" marR="5080" indent="-286385">
              <a:lnSpc>
                <a:spcPct val="100000"/>
              </a:lnSpc>
              <a:spcBef>
                <a:spcPts val="9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98450" algn="l"/>
              </a:tabLst>
            </a:pP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mạng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phân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tách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(Partitioned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networks)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sự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cải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tiến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dựa </a:t>
            </a:r>
            <a:r>
              <a:rPr dirty="0" sz="2000">
                <a:latin typeface="Arial"/>
                <a:cs typeface="Arial"/>
              </a:rPr>
              <a:t>trên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cách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biểu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chuẩn,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đề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cử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bởi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Hendrix</a:t>
            </a:r>
            <a:endParaRPr sz="2000">
              <a:latin typeface="Arial"/>
              <a:cs typeface="Arial"/>
            </a:endParaRPr>
          </a:p>
          <a:p>
            <a:pPr marL="298450" marR="57150" indent="-286385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98450" algn="l"/>
              </a:tabLst>
            </a:pP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phép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biểu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quan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hệ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giữa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phần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đồ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thị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(sub-graphs)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mạng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ngữ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nghĩa</a:t>
            </a:r>
            <a:endParaRPr sz="2000">
              <a:latin typeface="Arial"/>
              <a:cs typeface="Arial"/>
            </a:endParaRPr>
          </a:p>
          <a:p>
            <a:pPr algn="ctr" marL="230504">
              <a:lnSpc>
                <a:spcPct val="100000"/>
              </a:lnSpc>
              <a:spcBef>
                <a:spcPts val="1320"/>
              </a:spcBef>
            </a:pPr>
            <a:r>
              <a:rPr dirty="0" sz="2000">
                <a:latin typeface="Arial"/>
                <a:cs typeface="Arial"/>
              </a:rPr>
              <a:t>“</a:t>
            </a:r>
            <a:r>
              <a:rPr dirty="0" sz="2000" i="1">
                <a:latin typeface="Arial"/>
                <a:cs typeface="Arial"/>
              </a:rPr>
              <a:t>John</a:t>
            </a:r>
            <a:r>
              <a:rPr dirty="0" sz="2000" spc="-7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believes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that</a:t>
            </a:r>
            <a:r>
              <a:rPr dirty="0" sz="2000" spc="-6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fish</a:t>
            </a:r>
            <a:r>
              <a:rPr dirty="0" sz="2000" spc="-6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has</a:t>
            </a:r>
            <a:r>
              <a:rPr dirty="0" sz="2000" spc="-60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lungs</a:t>
            </a:r>
            <a:r>
              <a:rPr dirty="0" sz="2000" spc="-10">
                <a:latin typeface="Arial"/>
                <a:cs typeface="Arial"/>
              </a:rPr>
              <a:t>”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0" y="2937510"/>
            <a:ext cx="9144000" cy="2853690"/>
            <a:chOff x="0" y="2937510"/>
            <a:chExt cx="9144000" cy="2853690"/>
          </a:xfrm>
        </p:grpSpPr>
        <p:sp>
          <p:nvSpPr>
            <p:cNvPr id="8" name="object 8" descr=""/>
            <p:cNvSpPr/>
            <p:nvPr/>
          </p:nvSpPr>
          <p:spPr>
            <a:xfrm>
              <a:off x="0" y="293751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3219450"/>
              <a:ext cx="7658100" cy="2571750"/>
            </a:xfrm>
            <a:prstGeom prst="rect">
              <a:avLst/>
            </a:prstGeom>
          </p:spPr>
        </p:pic>
      </p:grpSp>
      <p:sp>
        <p:nvSpPr>
          <p:cNvPr id="10" name="object 10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688340" y="5988866"/>
            <a:ext cx="2924175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10">
                <a:latin typeface="Arial"/>
                <a:cs typeface="Arial"/>
              </a:rPr>
              <a:t>(</a:t>
            </a:r>
            <a:r>
              <a:rPr dirty="0" sz="1400" spc="-10" i="1">
                <a:latin typeface="Arial"/>
                <a:cs typeface="Arial"/>
                <a:hlinkClick r:id="rId3"/>
              </a:rPr>
              <a:t>http://www.idi.ntnu.no/emner/it3706</a:t>
            </a:r>
            <a:r>
              <a:rPr dirty="0" sz="1400" spc="-10">
                <a:latin typeface="Arial"/>
                <a:cs typeface="Arial"/>
                <a:hlinkClick r:id="rId3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51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Các</a:t>
            </a:r>
            <a:r>
              <a:rPr dirty="0" spc="-80"/>
              <a:t> </a:t>
            </a:r>
            <a:r>
              <a:rPr dirty="0"/>
              <a:t>mạng</a:t>
            </a:r>
            <a:r>
              <a:rPr dirty="0" spc="-75"/>
              <a:t> </a:t>
            </a:r>
            <a:r>
              <a:rPr dirty="0"/>
              <a:t>được</a:t>
            </a:r>
            <a:r>
              <a:rPr dirty="0" spc="-80"/>
              <a:t> </a:t>
            </a:r>
            <a:r>
              <a:rPr dirty="0"/>
              <a:t>phân</a:t>
            </a:r>
            <a:r>
              <a:rPr dirty="0" spc="-70"/>
              <a:t> </a:t>
            </a:r>
            <a:r>
              <a:rPr dirty="0"/>
              <a:t>tách</a:t>
            </a:r>
            <a:r>
              <a:rPr dirty="0" spc="-85"/>
              <a:t> </a:t>
            </a:r>
            <a:r>
              <a:rPr dirty="0" spc="-25"/>
              <a:t>(2)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979169"/>
            <a:chOff x="0" y="979169"/>
            <a:chExt cx="9144000" cy="97916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535940" y="1245362"/>
            <a:ext cx="7931784" cy="1473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3675" marR="5080" indent="-181610">
              <a:lnSpc>
                <a:spcPct val="100000"/>
              </a:lnSpc>
              <a:spcBef>
                <a:spcPts val="9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193675" algn="l"/>
              </a:tabLst>
            </a:pP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phép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mạng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ngữ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nghĩa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phân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tách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suy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nghĩ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(beliefs)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nhóm </a:t>
            </a:r>
            <a:r>
              <a:rPr dirty="0" sz="2000">
                <a:latin typeface="Arial"/>
                <a:cs typeface="Arial"/>
              </a:rPr>
              <a:t>lại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xác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nhận/định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nghĩa</a:t>
            </a:r>
            <a:endParaRPr sz="20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193675" algn="l"/>
              </a:tabLst>
            </a:pP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phép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biểu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lượng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từ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logic</a:t>
            </a:r>
            <a:endParaRPr sz="2000">
              <a:latin typeface="Arial"/>
              <a:cs typeface="Arial"/>
            </a:endParaRPr>
          </a:p>
          <a:p>
            <a:pPr algn="ctr" marL="357505">
              <a:lnSpc>
                <a:spcPct val="100000"/>
              </a:lnSpc>
              <a:spcBef>
                <a:spcPts val="1320"/>
              </a:spcBef>
            </a:pPr>
            <a:r>
              <a:rPr dirty="0" sz="2000">
                <a:latin typeface="Arial"/>
                <a:cs typeface="Arial"/>
              </a:rPr>
              <a:t>“</a:t>
            </a:r>
            <a:r>
              <a:rPr dirty="0" sz="2000" i="1">
                <a:latin typeface="Arial"/>
                <a:cs typeface="Arial"/>
              </a:rPr>
              <a:t>Every</a:t>
            </a:r>
            <a:r>
              <a:rPr dirty="0" sz="2000" spc="-5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bird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has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feathers</a:t>
            </a:r>
            <a:r>
              <a:rPr dirty="0" sz="2000" spc="-10">
                <a:latin typeface="Arial"/>
                <a:cs typeface="Arial"/>
              </a:rPr>
              <a:t>”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2895600"/>
            <a:ext cx="8115300" cy="2952750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688340" y="5988866"/>
            <a:ext cx="2924175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10">
                <a:latin typeface="Arial"/>
                <a:cs typeface="Arial"/>
              </a:rPr>
              <a:t>(</a:t>
            </a:r>
            <a:r>
              <a:rPr dirty="0" sz="1400" spc="-10" i="1">
                <a:latin typeface="Arial"/>
                <a:cs typeface="Arial"/>
                <a:hlinkClick r:id="rId3"/>
              </a:rPr>
              <a:t>http://www.idi.ntnu.no/emner/it3706</a:t>
            </a:r>
            <a:r>
              <a:rPr dirty="0" sz="1400" spc="-10">
                <a:latin typeface="Arial"/>
                <a:cs typeface="Arial"/>
                <a:hlinkClick r:id="rId3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51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601456" y="2286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71856" y="219455"/>
            <a:ext cx="8249284" cy="857250"/>
          </a:xfrm>
          <a:custGeom>
            <a:avLst/>
            <a:gdLst/>
            <a:ahLst/>
            <a:cxnLst/>
            <a:rect l="l" t="t" r="r" b="b"/>
            <a:pathLst>
              <a:path w="8249284" h="857250">
                <a:moveTo>
                  <a:pt x="8248904" y="759714"/>
                </a:moveTo>
                <a:lnTo>
                  <a:pt x="8238744" y="759714"/>
                </a:lnTo>
                <a:lnTo>
                  <a:pt x="8234299" y="759714"/>
                </a:lnTo>
                <a:lnTo>
                  <a:pt x="8234299" y="842645"/>
                </a:lnTo>
                <a:lnTo>
                  <a:pt x="8229854" y="847090"/>
                </a:lnTo>
                <a:lnTo>
                  <a:pt x="8229854" y="842645"/>
                </a:lnTo>
                <a:lnTo>
                  <a:pt x="8234299" y="842645"/>
                </a:lnTo>
                <a:lnTo>
                  <a:pt x="8234299" y="759714"/>
                </a:lnTo>
                <a:lnTo>
                  <a:pt x="8229854" y="759714"/>
                </a:lnTo>
                <a:lnTo>
                  <a:pt x="8229854" y="838200"/>
                </a:lnTo>
                <a:lnTo>
                  <a:pt x="19050" y="838200"/>
                </a:lnTo>
                <a:lnTo>
                  <a:pt x="19050" y="759714"/>
                </a:lnTo>
                <a:lnTo>
                  <a:pt x="19037" y="19050"/>
                </a:lnTo>
                <a:lnTo>
                  <a:pt x="19037" y="13970"/>
                </a:lnTo>
                <a:lnTo>
                  <a:pt x="19304" y="13970"/>
                </a:lnTo>
                <a:lnTo>
                  <a:pt x="19304" y="19050"/>
                </a:lnTo>
                <a:lnTo>
                  <a:pt x="8238744" y="19050"/>
                </a:lnTo>
                <a:lnTo>
                  <a:pt x="8238744" y="0"/>
                </a:lnTo>
                <a:lnTo>
                  <a:pt x="19304" y="0"/>
                </a:lnTo>
                <a:lnTo>
                  <a:pt x="14224" y="0"/>
                </a:lnTo>
                <a:lnTo>
                  <a:pt x="14224" y="13970"/>
                </a:lnTo>
                <a:lnTo>
                  <a:pt x="9144" y="19050"/>
                </a:lnTo>
                <a:lnTo>
                  <a:pt x="9144" y="13970"/>
                </a:lnTo>
                <a:lnTo>
                  <a:pt x="14224" y="13970"/>
                </a:lnTo>
                <a:lnTo>
                  <a:pt x="14224" y="0"/>
                </a:lnTo>
                <a:lnTo>
                  <a:pt x="9144" y="0"/>
                </a:lnTo>
                <a:lnTo>
                  <a:pt x="254" y="0"/>
                </a:lnTo>
                <a:lnTo>
                  <a:pt x="254" y="759714"/>
                </a:lnTo>
                <a:lnTo>
                  <a:pt x="0" y="759714"/>
                </a:lnTo>
                <a:lnTo>
                  <a:pt x="0" y="847344"/>
                </a:lnTo>
                <a:lnTo>
                  <a:pt x="9144" y="847344"/>
                </a:lnTo>
                <a:lnTo>
                  <a:pt x="9144" y="857250"/>
                </a:lnTo>
                <a:lnTo>
                  <a:pt x="8229600" y="857250"/>
                </a:lnTo>
                <a:lnTo>
                  <a:pt x="8229854" y="857250"/>
                </a:lnTo>
                <a:lnTo>
                  <a:pt x="8238744" y="857250"/>
                </a:lnTo>
                <a:lnTo>
                  <a:pt x="8248904" y="857250"/>
                </a:lnTo>
                <a:lnTo>
                  <a:pt x="8248904" y="75971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849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Các</a:t>
            </a:r>
            <a:r>
              <a:rPr dirty="0" sz="3600" spc="-25"/>
              <a:t> </a:t>
            </a:r>
            <a:r>
              <a:rPr dirty="0" sz="3600"/>
              <a:t>mạng</a:t>
            </a:r>
            <a:r>
              <a:rPr dirty="0" sz="3600" spc="-35"/>
              <a:t> </a:t>
            </a:r>
            <a:r>
              <a:rPr dirty="0" sz="3600"/>
              <a:t>được</a:t>
            </a:r>
            <a:r>
              <a:rPr dirty="0" sz="3600" spc="-25"/>
              <a:t> </a:t>
            </a:r>
            <a:r>
              <a:rPr dirty="0" sz="3600"/>
              <a:t>phân</a:t>
            </a:r>
            <a:r>
              <a:rPr dirty="0" sz="3600" spc="-25"/>
              <a:t> </a:t>
            </a:r>
            <a:r>
              <a:rPr dirty="0" sz="3600"/>
              <a:t>tách</a:t>
            </a:r>
            <a:r>
              <a:rPr dirty="0" sz="3600" spc="-25"/>
              <a:t> </a:t>
            </a:r>
            <a:r>
              <a:rPr dirty="0" sz="3600"/>
              <a:t>–</a:t>
            </a:r>
            <a:r>
              <a:rPr dirty="0" sz="3600" spc="-20"/>
              <a:t> </a:t>
            </a:r>
            <a:r>
              <a:rPr dirty="0" sz="3600"/>
              <a:t>Vấn</a:t>
            </a:r>
            <a:r>
              <a:rPr dirty="0" sz="3600" spc="-15"/>
              <a:t> </a:t>
            </a:r>
            <a:r>
              <a:rPr dirty="0" sz="3600" spc="-25"/>
              <a:t>đề</a:t>
            </a:r>
            <a:endParaRPr sz="3600"/>
          </a:p>
        </p:txBody>
      </p:sp>
      <p:sp>
        <p:nvSpPr>
          <p:cNvPr id="5" name="object 5" descr=""/>
          <p:cNvSpPr/>
          <p:nvPr/>
        </p:nvSpPr>
        <p:spPr>
          <a:xfrm>
            <a:off x="0" y="39166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35940" y="1246886"/>
            <a:ext cx="7938134" cy="355536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67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Không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trực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quan,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rất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khó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đọc</a:t>
            </a:r>
            <a:endParaRPr sz="2400">
              <a:latin typeface="Arial"/>
              <a:cs typeface="Arial"/>
            </a:endParaRPr>
          </a:p>
          <a:p>
            <a:pPr marL="298450" marR="680720" indent="-285750">
              <a:lnSpc>
                <a:spcPct val="100000"/>
              </a:lnSpc>
              <a:spcBef>
                <a:spcPts val="57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8450" algn="l"/>
              </a:tabLst>
            </a:pPr>
            <a:r>
              <a:rPr dirty="0" sz="2400">
                <a:latin typeface="Arial"/>
                <a:cs typeface="Arial"/>
              </a:rPr>
              <a:t>Tính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trực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quan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cách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mạng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ngữ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nghĩa </a:t>
            </a:r>
            <a:r>
              <a:rPr dirty="0" sz="2400">
                <a:latin typeface="Arial"/>
                <a:cs typeface="Arial"/>
              </a:rPr>
              <a:t>chuẩn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đã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bị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giảm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đi</a:t>
            </a:r>
            <a:endParaRPr sz="24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24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Ngữ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nghĩa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không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rõ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ràng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mạng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phân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tách</a:t>
            </a:r>
            <a:endParaRPr sz="2400">
              <a:latin typeface="Arial"/>
              <a:cs typeface="Arial"/>
            </a:endParaRPr>
          </a:p>
          <a:p>
            <a:pPr lvl="1" marL="624840" marR="524510" indent="-285750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24840" algn="l"/>
              </a:tabLst>
            </a:pPr>
            <a:r>
              <a:rPr dirty="0" sz="2400">
                <a:latin typeface="Arial"/>
                <a:cs typeface="Arial"/>
              </a:rPr>
              <a:t>Ngữ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nghĩa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liên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kết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định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nghĩa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(definitional </a:t>
            </a:r>
            <a:r>
              <a:rPr dirty="0" sz="2400">
                <a:latin typeface="Arial"/>
                <a:cs typeface="Arial"/>
              </a:rPr>
              <a:t>links)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gì?</a:t>
            </a:r>
            <a:endParaRPr sz="2400">
              <a:latin typeface="Arial"/>
              <a:cs typeface="Arial"/>
            </a:endParaRPr>
          </a:p>
          <a:p>
            <a:pPr lvl="1" marL="624840" marR="661670" indent="-285750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24840" algn="l"/>
              </a:tabLst>
            </a:pPr>
            <a:r>
              <a:rPr dirty="0" sz="2400">
                <a:latin typeface="Arial"/>
                <a:cs typeface="Arial"/>
              </a:rPr>
              <a:t>Ngữ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nghĩa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liên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kết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xác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nhận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(Assertional </a:t>
            </a:r>
            <a:r>
              <a:rPr dirty="0" sz="2400">
                <a:latin typeface="Arial"/>
                <a:cs typeface="Arial"/>
              </a:rPr>
              <a:t>links)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gì?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53</a:t>
            </a:fld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Mạng</a:t>
            </a:r>
            <a:r>
              <a:rPr dirty="0" spc="-65"/>
              <a:t> </a:t>
            </a:r>
            <a:r>
              <a:rPr dirty="0"/>
              <a:t>ngữ</a:t>
            </a:r>
            <a:r>
              <a:rPr dirty="0" spc="-50"/>
              <a:t> </a:t>
            </a:r>
            <a:r>
              <a:rPr dirty="0"/>
              <a:t>nghĩa</a:t>
            </a:r>
            <a:r>
              <a:rPr dirty="0" spc="-50"/>
              <a:t> </a:t>
            </a:r>
            <a:r>
              <a:rPr dirty="0"/>
              <a:t>–</a:t>
            </a:r>
            <a:r>
              <a:rPr dirty="0" spc="-55"/>
              <a:t> </a:t>
            </a:r>
            <a:r>
              <a:rPr dirty="0"/>
              <a:t>Ưu</a:t>
            </a:r>
            <a:r>
              <a:rPr dirty="0" spc="-50"/>
              <a:t> </a:t>
            </a:r>
            <a:r>
              <a:rPr dirty="0" spc="-20"/>
              <a:t>điểm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1958339"/>
            <a:chOff x="0" y="979169"/>
            <a:chExt cx="9144000" cy="195833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19583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0" y="39166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535940" y="1236315"/>
            <a:ext cx="8023225" cy="4926330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76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7815" algn="l"/>
              </a:tabLst>
            </a:pPr>
            <a:r>
              <a:rPr dirty="0" sz="2200">
                <a:latin typeface="Arial"/>
                <a:cs typeface="Arial"/>
              </a:rPr>
              <a:t>Rõ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ràng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(trực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quan)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trong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hiển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thị,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dễ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hiểu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đối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với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người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dùng</a:t>
            </a:r>
            <a:endParaRPr sz="2200">
              <a:latin typeface="Arial"/>
              <a:cs typeface="Arial"/>
            </a:endParaRPr>
          </a:p>
          <a:p>
            <a:pPr lvl="1" marL="624840" marR="5080" indent="-285750">
              <a:lnSpc>
                <a:spcPct val="100000"/>
              </a:lnSpc>
              <a:spcBef>
                <a:spcPts val="60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SNs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thường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sử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dụng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như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công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cụ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trao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đổi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(làm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việc) </a:t>
            </a:r>
            <a:r>
              <a:rPr dirty="0" sz="2000">
                <a:latin typeface="Arial"/>
                <a:cs typeface="Arial"/>
              </a:rPr>
              <a:t>giữa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kỹ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sư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tri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thức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(knowledge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engineers)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chuyên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gia </a:t>
            </a:r>
            <a:r>
              <a:rPr dirty="0" sz="2000">
                <a:latin typeface="Arial"/>
                <a:cs typeface="Arial"/>
              </a:rPr>
              <a:t>(experts)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giai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đoạn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thu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thập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thức</a:t>
            </a:r>
            <a:endParaRPr sz="20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179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7815" algn="l"/>
              </a:tabLst>
            </a:pPr>
            <a:r>
              <a:rPr dirty="0" sz="2200">
                <a:latin typeface="Arial"/>
                <a:cs typeface="Arial"/>
              </a:rPr>
              <a:t>SNs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rất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phù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hợp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đối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với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bài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toán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biểu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diễn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tri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thức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 spc="-50">
                <a:latin typeface="Arial"/>
                <a:cs typeface="Arial"/>
              </a:rPr>
              <a:t>ở</a:t>
            </a:r>
            <a:endParaRPr sz="22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</a:pPr>
            <a:r>
              <a:rPr dirty="0" sz="2200">
                <a:latin typeface="Arial"/>
                <a:cs typeface="Arial"/>
              </a:rPr>
              <a:t>dạng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phân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cấp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khái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niệm</a:t>
            </a:r>
            <a:endParaRPr sz="22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60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Tri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thức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phân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loại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(phân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lớp)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thành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cấu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trúc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phân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cấp</a:t>
            </a:r>
            <a:endParaRPr sz="2000">
              <a:latin typeface="Arial"/>
              <a:cs typeface="Arial"/>
            </a:endParaRPr>
          </a:p>
          <a:p>
            <a:pPr marL="298450" marR="106045" indent="-286385">
              <a:lnSpc>
                <a:spcPct val="100000"/>
              </a:lnSpc>
              <a:spcBef>
                <a:spcPts val="179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8450" algn="l"/>
              </a:tabLst>
            </a:pPr>
            <a:r>
              <a:rPr dirty="0" sz="2200">
                <a:latin typeface="Arial"/>
                <a:cs typeface="Arial"/>
              </a:rPr>
              <a:t>Cơ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chế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biểu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diễn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phân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cấp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của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SNs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hỗ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trợ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quá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trình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suy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diễn </a:t>
            </a:r>
            <a:r>
              <a:rPr dirty="0" sz="2200">
                <a:latin typeface="Arial"/>
                <a:cs typeface="Arial"/>
              </a:rPr>
              <a:t>nhanh</a:t>
            </a:r>
            <a:r>
              <a:rPr dirty="0" sz="2200" spc="-8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chóng</a:t>
            </a:r>
            <a:endParaRPr sz="22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7815" algn="l"/>
              </a:tabLst>
            </a:pPr>
            <a:r>
              <a:rPr dirty="0" sz="2200">
                <a:latin typeface="Arial"/>
                <a:cs typeface="Arial"/>
              </a:rPr>
              <a:t>Hỗ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trợ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cơ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chế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suy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diễn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mặc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định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(default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reasoning)</a:t>
            </a:r>
            <a:endParaRPr sz="2200">
              <a:latin typeface="Arial"/>
              <a:cs typeface="Arial"/>
            </a:endParaRPr>
          </a:p>
          <a:p>
            <a:pPr marL="298450" marR="422909" indent="-285750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8450" algn="l"/>
              </a:tabLst>
            </a:pPr>
            <a:r>
              <a:rPr dirty="0" sz="2200">
                <a:latin typeface="Arial"/>
                <a:cs typeface="Arial"/>
              </a:rPr>
              <a:t>Tập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trung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vào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thành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phần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chính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của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tri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thức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và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liên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kết </a:t>
            </a:r>
            <a:r>
              <a:rPr dirty="0" sz="2200">
                <a:latin typeface="Arial"/>
                <a:cs typeface="Arial"/>
              </a:rPr>
              <a:t>giữa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chúng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53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0"/>
              </a:spcBef>
            </a:pPr>
            <a:r>
              <a:rPr dirty="0" sz="4000"/>
              <a:t>Mạng</a:t>
            </a:r>
            <a:r>
              <a:rPr dirty="0" sz="4000" spc="-55"/>
              <a:t> </a:t>
            </a:r>
            <a:r>
              <a:rPr dirty="0" sz="4000"/>
              <a:t>ngữ</a:t>
            </a:r>
            <a:r>
              <a:rPr dirty="0" sz="4000" spc="-35"/>
              <a:t> </a:t>
            </a:r>
            <a:r>
              <a:rPr dirty="0" sz="4000"/>
              <a:t>nghĩa</a:t>
            </a:r>
            <a:r>
              <a:rPr dirty="0" sz="4000" spc="-35"/>
              <a:t> </a:t>
            </a:r>
            <a:r>
              <a:rPr dirty="0" sz="4000"/>
              <a:t>–</a:t>
            </a:r>
            <a:r>
              <a:rPr dirty="0" sz="4000" spc="-45"/>
              <a:t> </a:t>
            </a:r>
            <a:r>
              <a:rPr dirty="0" sz="4000"/>
              <a:t>Nhược</a:t>
            </a:r>
            <a:r>
              <a:rPr dirty="0" sz="4000" spc="-40"/>
              <a:t> </a:t>
            </a:r>
            <a:r>
              <a:rPr dirty="0" sz="4000" spc="-20"/>
              <a:t>điểm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320799"/>
            <a:ext cx="782256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marR="5080" indent="-28575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7815" algn="l"/>
              </a:tabLst>
            </a:pPr>
            <a:r>
              <a:rPr dirty="0" sz="2200">
                <a:latin typeface="Arial"/>
                <a:cs typeface="Arial"/>
              </a:rPr>
              <a:t>Không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tồn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tại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cách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diễn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dịch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(interpretation)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chung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(chuẩn)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 spc="-50">
                <a:latin typeface="Arial"/>
                <a:cs typeface="Arial"/>
              </a:rPr>
              <a:t>– </a:t>
            </a:r>
            <a:r>
              <a:rPr dirty="0" sz="2200">
                <a:latin typeface="Arial"/>
                <a:cs typeface="Arial"/>
              </a:rPr>
              <a:t>Ngữ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nghĩa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của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mạng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ngữ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nghĩa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không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được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định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nghĩa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35940" y="1839265"/>
            <a:ext cx="7448550" cy="133604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98450">
              <a:lnSpc>
                <a:spcPct val="100000"/>
              </a:lnSpc>
              <a:spcBef>
                <a:spcPts val="1300"/>
              </a:spcBef>
            </a:pP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cách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chuẩn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tắc</a:t>
            </a:r>
            <a:endParaRPr sz="220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8450" algn="l"/>
              </a:tabLst>
            </a:pPr>
            <a:r>
              <a:rPr dirty="0" sz="2200">
                <a:latin typeface="Arial"/>
                <a:cs typeface="Arial"/>
              </a:rPr>
              <a:t>Gặp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vấn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đề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trong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việc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biểu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diễn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thông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tin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tin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phủ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định </a:t>
            </a:r>
            <a:r>
              <a:rPr dirty="0" sz="2200">
                <a:latin typeface="Arial"/>
                <a:cs typeface="Arial"/>
              </a:rPr>
              <a:t>(negation)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và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tuyển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(disjunction)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0" y="39166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535940" y="3088695"/>
            <a:ext cx="8180070" cy="298259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624840" indent="-285750">
              <a:lnSpc>
                <a:spcPct val="100000"/>
              </a:lnSpc>
              <a:spcBef>
                <a:spcPts val="11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1146175" algn="l"/>
              </a:tabLst>
            </a:pPr>
            <a:r>
              <a:rPr dirty="0" sz="2000" spc="-25">
                <a:latin typeface="Arial"/>
                <a:cs typeface="Arial"/>
              </a:rPr>
              <a:t>Vd:</a:t>
            </a:r>
            <a:r>
              <a:rPr dirty="0" sz="2000">
                <a:latin typeface="Arial"/>
                <a:cs typeface="Arial"/>
              </a:rPr>
              <a:t>	“John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does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not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go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fishing”,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“John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eats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pizza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or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fish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chips”</a:t>
            </a:r>
            <a:endParaRPr sz="2000">
              <a:latin typeface="Arial"/>
              <a:cs typeface="Arial"/>
            </a:endParaRPr>
          </a:p>
          <a:p>
            <a:pPr marL="298450" marR="721360" indent="-28638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8450" algn="l"/>
              </a:tabLst>
            </a:pPr>
            <a:r>
              <a:rPr dirty="0" sz="2200">
                <a:latin typeface="Arial"/>
                <a:cs typeface="Arial"/>
              </a:rPr>
              <a:t>Khó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khăn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trong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việc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diễn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đạt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suy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nghĩ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(beliefs)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và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các </a:t>
            </a:r>
            <a:r>
              <a:rPr dirty="0" sz="2200">
                <a:latin typeface="Arial"/>
                <a:cs typeface="Arial"/>
              </a:rPr>
              <a:t>lượng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từ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(quantifiers)</a:t>
            </a:r>
            <a:endParaRPr sz="22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Nếu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hỗ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trợ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việc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đạt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này,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thì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lại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làm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SNs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trở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nên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khó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đọc</a:t>
            </a:r>
            <a:endParaRPr sz="2000">
              <a:latin typeface="Arial"/>
              <a:cs typeface="Arial"/>
            </a:endParaRPr>
          </a:p>
          <a:p>
            <a:pPr marL="298450" marR="336550" indent="-28638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8450" algn="l"/>
              </a:tabLst>
            </a:pPr>
            <a:r>
              <a:rPr dirty="0" sz="2200">
                <a:latin typeface="Arial"/>
                <a:cs typeface="Arial"/>
              </a:rPr>
              <a:t>Khó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khăn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trong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việc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chọn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thành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phần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cơ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bản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(primitives) </a:t>
            </a:r>
            <a:r>
              <a:rPr dirty="0" sz="2200">
                <a:latin typeface="Arial"/>
                <a:cs typeface="Arial"/>
              </a:rPr>
              <a:t>phù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hợp</a:t>
            </a:r>
            <a:endParaRPr sz="22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7815" algn="l"/>
              </a:tabLst>
            </a:pPr>
            <a:r>
              <a:rPr dirty="0" sz="2200">
                <a:latin typeface="Arial"/>
                <a:cs typeface="Arial"/>
              </a:rPr>
              <a:t>Khả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năng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suy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diễn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hạn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chế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53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0"/>
              </a:spcBef>
            </a:pPr>
            <a:r>
              <a:rPr dirty="0" sz="3800"/>
              <a:t>Sự</a:t>
            </a:r>
            <a:r>
              <a:rPr dirty="0" sz="3800" spc="-35"/>
              <a:t> </a:t>
            </a:r>
            <a:r>
              <a:rPr dirty="0" sz="3800"/>
              <a:t>kế</a:t>
            </a:r>
            <a:r>
              <a:rPr dirty="0" sz="3800" spc="-50"/>
              <a:t> </a:t>
            </a:r>
            <a:r>
              <a:rPr dirty="0" sz="3800"/>
              <a:t>thừa</a:t>
            </a:r>
            <a:r>
              <a:rPr dirty="0" sz="3800" spc="-25"/>
              <a:t> </a:t>
            </a:r>
            <a:r>
              <a:rPr dirty="0" sz="3800"/>
              <a:t>–</a:t>
            </a:r>
            <a:r>
              <a:rPr dirty="0" sz="3800" spc="-40"/>
              <a:t> </a:t>
            </a:r>
            <a:r>
              <a:rPr dirty="0" sz="3800"/>
              <a:t>Phân</a:t>
            </a:r>
            <a:r>
              <a:rPr dirty="0" sz="3800" spc="-45"/>
              <a:t> </a:t>
            </a:r>
            <a:r>
              <a:rPr dirty="0" sz="3800"/>
              <a:t>loại</a:t>
            </a:r>
            <a:r>
              <a:rPr dirty="0" sz="3800" spc="-40"/>
              <a:t> </a:t>
            </a:r>
            <a:r>
              <a:rPr dirty="0" sz="3800"/>
              <a:t>phân</a:t>
            </a:r>
            <a:r>
              <a:rPr dirty="0" sz="3800" spc="-35"/>
              <a:t> </a:t>
            </a:r>
            <a:r>
              <a:rPr dirty="0" sz="3800" spc="-25"/>
              <a:t>cấp</a:t>
            </a:r>
            <a:endParaRPr sz="3800"/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320038"/>
            <a:ext cx="8012430" cy="4812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144780" indent="-28575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8450" algn="l"/>
              </a:tabLst>
            </a:pPr>
            <a:r>
              <a:rPr dirty="0" sz="2400">
                <a:latin typeface="Arial"/>
                <a:cs typeface="Arial"/>
              </a:rPr>
              <a:t>Phân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loại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cách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phân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cấp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(Hierarchical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taxonomy)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là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cách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tự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nhiên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việc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diễn</a:t>
            </a:r>
            <a:endParaRPr sz="2400">
              <a:latin typeface="Arial"/>
              <a:cs typeface="Arial"/>
            </a:endParaRPr>
          </a:p>
          <a:p>
            <a:pPr lvl="1" marL="624840" marR="76835" indent="-286385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sử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dụng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cả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2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biểu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thức: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Khung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(frames)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Mạng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ngữ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nghĩa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(semantic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networks)</a:t>
            </a:r>
            <a:endParaRPr sz="20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1789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Sự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quan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trọng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việc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khái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quát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hóa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(abstraction)</a:t>
            </a:r>
            <a:endParaRPr sz="2400"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việc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nhớ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suy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diễn</a:t>
            </a:r>
            <a:endParaRPr sz="24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Nhóm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đối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tượng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cùng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chung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thuộc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tính</a:t>
            </a:r>
            <a:endParaRPr sz="20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phải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lặp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lại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biểu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từng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đối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tượng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riêng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lẻ</a:t>
            </a:r>
            <a:endParaRPr sz="2000">
              <a:latin typeface="Arial"/>
              <a:cs typeface="Arial"/>
            </a:endParaRPr>
          </a:p>
          <a:p>
            <a:pPr marL="298450" marR="355600" indent="-285750">
              <a:lnSpc>
                <a:spcPct val="100000"/>
              </a:lnSpc>
              <a:spcBef>
                <a:spcPts val="179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8450" algn="l"/>
              </a:tabLst>
            </a:pPr>
            <a:r>
              <a:rPr dirty="0" sz="2400" b="1">
                <a:latin typeface="Arial"/>
                <a:cs typeface="Arial"/>
              </a:rPr>
              <a:t>Sự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kế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thừa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(Inheritance)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kết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quả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việc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suy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diễn </a:t>
            </a:r>
            <a:r>
              <a:rPr dirty="0" sz="2400">
                <a:latin typeface="Arial"/>
                <a:cs typeface="Arial"/>
              </a:rPr>
              <a:t>theo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hướng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(paths)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cấu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trúc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phân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cấp</a:t>
            </a:r>
            <a:endParaRPr sz="2400">
              <a:latin typeface="Arial"/>
              <a:cs typeface="Arial"/>
            </a:endParaRPr>
          </a:p>
          <a:p>
            <a:pPr lvl="1" marL="681990" marR="5080" indent="-325755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  <a:tab pos="3860800" algn="l"/>
                <a:tab pos="5940425" algn="l"/>
              </a:tabLst>
            </a:pPr>
            <a:r>
              <a:rPr dirty="0" sz="2000" i="1">
                <a:latin typeface="Arial"/>
                <a:cs typeface="Arial"/>
              </a:rPr>
              <a:t>“A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có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kế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thừa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từ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B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không?</a:t>
            </a:r>
            <a:r>
              <a:rPr dirty="0" sz="2000" spc="-10">
                <a:latin typeface="Arial"/>
                <a:cs typeface="Arial"/>
              </a:rPr>
              <a:t>”</a:t>
            </a:r>
            <a:r>
              <a:rPr dirty="0" sz="2000">
                <a:latin typeface="Arial"/>
                <a:cs typeface="Arial"/>
              </a:rPr>
              <a:t>	tương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đương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với</a:t>
            </a:r>
            <a:r>
              <a:rPr dirty="0" sz="2000">
                <a:latin typeface="Arial"/>
                <a:cs typeface="Arial"/>
              </a:rPr>
              <a:t>	“</a:t>
            </a:r>
            <a:r>
              <a:rPr dirty="0" sz="2000" i="1">
                <a:latin typeface="Arial"/>
                <a:cs typeface="Arial"/>
              </a:rPr>
              <a:t>B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có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quan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hệ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spc="-25" i="1">
                <a:latin typeface="Arial"/>
                <a:cs typeface="Arial"/>
              </a:rPr>
              <a:t>bắc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cầu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kiểu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is-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(subsumption)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với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không?</a:t>
            </a:r>
            <a:r>
              <a:rPr dirty="0" sz="2000" spc="-10" b="1" i="1">
                <a:latin typeface="Arial"/>
                <a:cs typeface="Arial"/>
              </a:rPr>
              <a:t>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53</a:t>
            </a:fld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Biểu</a:t>
            </a:r>
            <a:r>
              <a:rPr dirty="0" spc="-55"/>
              <a:t> </a:t>
            </a:r>
            <a:r>
              <a:rPr dirty="0"/>
              <a:t>diễn</a:t>
            </a:r>
            <a:r>
              <a:rPr dirty="0" spc="-40"/>
              <a:t> </a:t>
            </a:r>
            <a:r>
              <a:rPr dirty="0"/>
              <a:t>của</a:t>
            </a:r>
            <a:r>
              <a:rPr dirty="0" spc="-35"/>
              <a:t> </a:t>
            </a:r>
            <a:r>
              <a:rPr dirty="0"/>
              <a:t>sự</a:t>
            </a:r>
            <a:r>
              <a:rPr dirty="0" spc="-40"/>
              <a:t> </a:t>
            </a:r>
            <a:r>
              <a:rPr dirty="0"/>
              <a:t>kế</a:t>
            </a:r>
            <a:r>
              <a:rPr dirty="0" spc="-35"/>
              <a:t> </a:t>
            </a:r>
            <a:r>
              <a:rPr dirty="0" spc="-20"/>
              <a:t>thừa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1958339"/>
            <a:chOff x="0" y="979169"/>
            <a:chExt cx="9144000" cy="195833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19583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35940" y="1226675"/>
            <a:ext cx="4984750" cy="86677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83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196465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quan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35">
                <a:latin typeface="Arial"/>
                <a:cs typeface="Arial"/>
              </a:rPr>
              <a:t>hệ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5" b="1" i="1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Clyde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is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Elephant,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Elephant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is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Gray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089140" y="1855723"/>
            <a:ext cx="546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latin typeface="Arial"/>
                <a:cs typeface="Arial"/>
              </a:rPr>
              <a:t>Gray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0" y="2209800"/>
            <a:ext cx="9144000" cy="1706880"/>
            <a:chOff x="0" y="2209800"/>
            <a:chExt cx="9144000" cy="1706880"/>
          </a:xfrm>
        </p:grpSpPr>
        <p:sp>
          <p:nvSpPr>
            <p:cNvPr id="10" name="object 10" descr=""/>
            <p:cNvSpPr/>
            <p:nvPr/>
          </p:nvSpPr>
          <p:spPr>
            <a:xfrm>
              <a:off x="7353300" y="2209800"/>
              <a:ext cx="76200" cy="727710"/>
            </a:xfrm>
            <a:custGeom>
              <a:avLst/>
              <a:gdLst/>
              <a:ahLst/>
              <a:cxnLst/>
              <a:rect l="l" t="t" r="r" b="b"/>
              <a:pathLst>
                <a:path w="76200" h="727710">
                  <a:moveTo>
                    <a:pt x="76200" y="127254"/>
                  </a:moveTo>
                  <a:lnTo>
                    <a:pt x="38100" y="0"/>
                  </a:lnTo>
                  <a:lnTo>
                    <a:pt x="0" y="127254"/>
                  </a:lnTo>
                  <a:lnTo>
                    <a:pt x="30479" y="127254"/>
                  </a:lnTo>
                  <a:lnTo>
                    <a:pt x="30479" y="114300"/>
                  </a:lnTo>
                  <a:lnTo>
                    <a:pt x="46481" y="114300"/>
                  </a:lnTo>
                  <a:lnTo>
                    <a:pt x="46481" y="127254"/>
                  </a:lnTo>
                  <a:lnTo>
                    <a:pt x="76200" y="127254"/>
                  </a:lnTo>
                  <a:close/>
                </a:path>
                <a:path w="76200" h="727710">
                  <a:moveTo>
                    <a:pt x="46481" y="127254"/>
                  </a:moveTo>
                  <a:lnTo>
                    <a:pt x="46481" y="114300"/>
                  </a:lnTo>
                  <a:lnTo>
                    <a:pt x="30479" y="114300"/>
                  </a:lnTo>
                  <a:lnTo>
                    <a:pt x="30479" y="127254"/>
                  </a:lnTo>
                  <a:lnTo>
                    <a:pt x="46481" y="127254"/>
                  </a:lnTo>
                  <a:close/>
                </a:path>
                <a:path w="76200" h="727710">
                  <a:moveTo>
                    <a:pt x="46481" y="727709"/>
                  </a:moveTo>
                  <a:lnTo>
                    <a:pt x="46481" y="127254"/>
                  </a:lnTo>
                  <a:lnTo>
                    <a:pt x="30479" y="127254"/>
                  </a:lnTo>
                  <a:lnTo>
                    <a:pt x="30479" y="727709"/>
                  </a:lnTo>
                  <a:lnTo>
                    <a:pt x="46481" y="7277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0" y="293750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535940" y="2295397"/>
            <a:ext cx="5314950" cy="1504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Suy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(reasoning)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hướng </a:t>
            </a:r>
            <a:r>
              <a:rPr dirty="0" sz="2400">
                <a:latin typeface="Arial"/>
                <a:cs typeface="Arial"/>
              </a:rPr>
              <a:t>(paths)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kết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luận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(conclusions) </a:t>
            </a:r>
            <a:r>
              <a:rPr dirty="0" sz="2400">
                <a:latin typeface="Arial"/>
                <a:cs typeface="Arial"/>
              </a:rPr>
              <a:t>mà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hướng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đó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diễn</a:t>
            </a:r>
            <a:endParaRPr sz="2400">
              <a:latin typeface="Arial"/>
              <a:cs typeface="Arial"/>
            </a:endParaRPr>
          </a:p>
          <a:p>
            <a:pPr lvl="1" marL="681990" indent="-325120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</a:tabLst>
            </a:pP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quan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hệ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bắc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cầu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936740" y="3228085"/>
            <a:ext cx="989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Elephant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7354824" y="2937509"/>
            <a:ext cx="76200" cy="1637030"/>
          </a:xfrm>
          <a:custGeom>
            <a:avLst/>
            <a:gdLst/>
            <a:ahLst/>
            <a:cxnLst/>
            <a:rect l="l" t="t" r="r" b="b"/>
            <a:pathLst>
              <a:path w="76200" h="1637029">
                <a:moveTo>
                  <a:pt x="44958" y="0"/>
                </a:moveTo>
                <a:lnTo>
                  <a:pt x="28956" y="0"/>
                </a:lnTo>
                <a:lnTo>
                  <a:pt x="28956" y="262890"/>
                </a:lnTo>
                <a:lnTo>
                  <a:pt x="44958" y="262890"/>
                </a:lnTo>
                <a:lnTo>
                  <a:pt x="44958" y="0"/>
                </a:lnTo>
                <a:close/>
              </a:path>
              <a:path w="76200" h="1637029">
                <a:moveTo>
                  <a:pt x="76200" y="771144"/>
                </a:moveTo>
                <a:lnTo>
                  <a:pt x="38862" y="643890"/>
                </a:lnTo>
                <a:lnTo>
                  <a:pt x="0" y="771144"/>
                </a:lnTo>
                <a:lnTo>
                  <a:pt x="30454" y="771144"/>
                </a:lnTo>
                <a:lnTo>
                  <a:pt x="30086" y="979170"/>
                </a:lnTo>
                <a:lnTo>
                  <a:pt x="28956" y="1636776"/>
                </a:lnTo>
                <a:lnTo>
                  <a:pt x="44958" y="1636776"/>
                </a:lnTo>
                <a:lnTo>
                  <a:pt x="46088" y="979170"/>
                </a:lnTo>
                <a:lnTo>
                  <a:pt x="46456" y="771144"/>
                </a:lnTo>
                <a:lnTo>
                  <a:pt x="76200" y="771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535940" y="3908916"/>
            <a:ext cx="4451985" cy="162877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3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Arial"/>
                <a:cs typeface="Arial"/>
              </a:rPr>
              <a:t>Tính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bắc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cầu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quan</a:t>
            </a:r>
            <a:r>
              <a:rPr dirty="0" sz="2400" spc="-25">
                <a:latin typeface="Arial"/>
                <a:cs typeface="Arial"/>
              </a:rPr>
              <a:t> hệ</a:t>
            </a:r>
            <a:endParaRPr sz="2400">
              <a:latin typeface="Arial"/>
              <a:cs typeface="Arial"/>
            </a:endParaRPr>
          </a:p>
          <a:p>
            <a:pPr lvl="1" marL="681990" indent="-325120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</a:tabLst>
            </a:pPr>
            <a:r>
              <a:rPr dirty="0" sz="2000">
                <a:latin typeface="Arial"/>
                <a:cs typeface="Arial"/>
              </a:rPr>
              <a:t>Clyde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is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Elephant</a:t>
            </a:r>
            <a:endParaRPr sz="2000">
              <a:latin typeface="Arial"/>
              <a:cs typeface="Arial"/>
            </a:endParaRPr>
          </a:p>
          <a:p>
            <a:pPr lvl="1" marL="681990" indent="-325120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</a:tabLst>
            </a:pPr>
            <a:r>
              <a:rPr dirty="0" sz="2000">
                <a:latin typeface="Arial"/>
                <a:cs typeface="Arial"/>
              </a:rPr>
              <a:t>Elephant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is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Gray</a:t>
            </a:r>
            <a:endParaRPr sz="2000">
              <a:latin typeface="Arial"/>
              <a:cs typeface="Arial"/>
            </a:endParaRPr>
          </a:p>
          <a:p>
            <a:pPr lvl="1" marL="681990" indent="-325120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</a:tabLst>
            </a:pPr>
            <a:r>
              <a:rPr dirty="0" sz="2000">
                <a:latin typeface="Arial"/>
                <a:cs typeface="Arial"/>
              </a:rPr>
              <a:t>Clyde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is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Gray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089140" y="4599685"/>
            <a:ext cx="647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Clyde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53</a:t>
            </a:fld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Mạng</a:t>
            </a:r>
            <a:r>
              <a:rPr dirty="0" spc="-60"/>
              <a:t> </a:t>
            </a:r>
            <a:r>
              <a:rPr dirty="0"/>
              <a:t>kế</a:t>
            </a:r>
            <a:r>
              <a:rPr dirty="0" spc="-45"/>
              <a:t> </a:t>
            </a:r>
            <a:r>
              <a:rPr dirty="0"/>
              <a:t>thừa</a:t>
            </a:r>
            <a:r>
              <a:rPr dirty="0" spc="-50"/>
              <a:t> </a:t>
            </a:r>
            <a:r>
              <a:rPr dirty="0" spc="-25"/>
              <a:t>(1)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1958339"/>
            <a:chOff x="0" y="979169"/>
            <a:chExt cx="9144000" cy="195833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19583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7756" rIns="0" bIns="0" rtlCol="0" vert="horz">
            <a:spAutoFit/>
          </a:bodyPr>
          <a:lstStyle/>
          <a:p>
            <a:pPr marL="298450" marR="347345" indent="-28575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8450" algn="l"/>
              </a:tabLst>
            </a:pPr>
            <a:r>
              <a:rPr dirty="0" b="1">
                <a:latin typeface="Arial"/>
                <a:cs typeface="Arial"/>
              </a:rPr>
              <a:t>Cấu</a:t>
            </a:r>
            <a:r>
              <a:rPr dirty="0" spc="-5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trúc</a:t>
            </a:r>
            <a:r>
              <a:rPr dirty="0" spc="-5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cây</a:t>
            </a:r>
            <a:r>
              <a:rPr dirty="0" spc="-4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(tree</a:t>
            </a:r>
            <a:r>
              <a:rPr dirty="0" spc="-5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structure)</a:t>
            </a:r>
            <a:r>
              <a:rPr dirty="0" spc="-4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biểu</a:t>
            </a:r>
            <a:r>
              <a:rPr dirty="0" spc="-6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diễn</a:t>
            </a:r>
            <a:r>
              <a:rPr dirty="0" spc="-6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các</a:t>
            </a:r>
            <a:r>
              <a:rPr dirty="0" spc="-4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quan</a:t>
            </a:r>
            <a:r>
              <a:rPr dirty="0" spc="-65" b="1">
                <a:latin typeface="Arial"/>
                <a:cs typeface="Arial"/>
              </a:rPr>
              <a:t> </a:t>
            </a:r>
            <a:r>
              <a:rPr dirty="0" spc="-25" b="1">
                <a:latin typeface="Arial"/>
                <a:cs typeface="Arial"/>
              </a:rPr>
              <a:t>hệ </a:t>
            </a:r>
            <a:r>
              <a:rPr dirty="0" b="1">
                <a:latin typeface="Arial"/>
                <a:cs typeface="Arial"/>
              </a:rPr>
              <a:t>kế</a:t>
            </a:r>
            <a:r>
              <a:rPr dirty="0" spc="-40" b="1">
                <a:latin typeface="Arial"/>
                <a:cs typeface="Arial"/>
              </a:rPr>
              <a:t> </a:t>
            </a:r>
            <a:r>
              <a:rPr dirty="0" spc="-20" b="1">
                <a:latin typeface="Arial"/>
                <a:cs typeface="Arial"/>
              </a:rPr>
              <a:t>thừa</a:t>
            </a:r>
          </a:p>
          <a:p>
            <a:pPr lvl="1" marL="681990" marR="5080" indent="-325755">
              <a:lnSpc>
                <a:spcPct val="100000"/>
              </a:lnSpc>
              <a:spcBef>
                <a:spcPts val="1205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681990" algn="l"/>
              </a:tabLst>
            </a:pP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kết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luận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được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đưa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ra,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bằng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cách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áp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dụng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bắc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cầu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các </a:t>
            </a:r>
            <a:r>
              <a:rPr dirty="0" sz="2200">
                <a:latin typeface="Arial"/>
                <a:cs typeface="Arial"/>
              </a:rPr>
              <a:t>quan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hệ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kế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thừa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đối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với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tất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cả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hướng</a:t>
            </a:r>
            <a:endParaRPr sz="2200">
              <a:latin typeface="Arial"/>
              <a:cs typeface="Arial"/>
            </a:endParaRPr>
          </a:p>
          <a:p>
            <a:pPr lvl="1" marL="681990" indent="-325120">
              <a:lnSpc>
                <a:spcPct val="100000"/>
              </a:lnSpc>
              <a:spcBef>
                <a:spcPts val="1200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681990" algn="l"/>
              </a:tabLst>
            </a:pPr>
            <a:r>
              <a:rPr dirty="0" sz="2200">
                <a:latin typeface="Arial"/>
                <a:cs typeface="Arial"/>
              </a:rPr>
              <a:t>Xét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đến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tất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cả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nút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có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liên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kết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trong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mạng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53</a:t>
            </a:fld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Mạng</a:t>
            </a:r>
            <a:r>
              <a:rPr dirty="0" spc="-60"/>
              <a:t> </a:t>
            </a:r>
            <a:r>
              <a:rPr dirty="0"/>
              <a:t>kế</a:t>
            </a:r>
            <a:r>
              <a:rPr dirty="0" spc="-45"/>
              <a:t> </a:t>
            </a:r>
            <a:r>
              <a:rPr dirty="0"/>
              <a:t>thừa</a:t>
            </a:r>
            <a:r>
              <a:rPr dirty="0" spc="-50"/>
              <a:t> </a:t>
            </a:r>
            <a:r>
              <a:rPr dirty="0" spc="-25"/>
              <a:t>(2)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1958339"/>
            <a:chOff x="0" y="979169"/>
            <a:chExt cx="9144000" cy="195833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19583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35940" y="1320038"/>
            <a:ext cx="310832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 b="1">
                <a:latin typeface="Arial"/>
                <a:cs typeface="Arial"/>
              </a:rPr>
              <a:t>Cấu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trúc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lưới </a:t>
            </a:r>
            <a:r>
              <a:rPr dirty="0" sz="2400" b="1">
                <a:latin typeface="Arial"/>
                <a:cs typeface="Arial"/>
              </a:rPr>
              <a:t>(Lattice</a:t>
            </a:r>
            <a:r>
              <a:rPr dirty="0" sz="2400" spc="-12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structure) </a:t>
            </a:r>
            <a:r>
              <a:rPr dirty="0" sz="2400" b="1">
                <a:latin typeface="Arial"/>
                <a:cs typeface="Arial"/>
              </a:rPr>
              <a:t>biểu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diễn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các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quan </a:t>
            </a:r>
            <a:r>
              <a:rPr dirty="0" sz="2400" b="1">
                <a:latin typeface="Arial"/>
                <a:cs typeface="Arial"/>
              </a:rPr>
              <a:t>hệ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kế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thừa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479540" y="1855723"/>
            <a:ext cx="1089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 b="1">
                <a:latin typeface="Arial"/>
                <a:cs typeface="Arial"/>
              </a:rPr>
              <a:t>Tax-</a:t>
            </a:r>
            <a:r>
              <a:rPr dirty="0" sz="1800" spc="-10" b="1">
                <a:latin typeface="Arial"/>
                <a:cs typeface="Arial"/>
              </a:rPr>
              <a:t>payer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6973823" y="2209800"/>
            <a:ext cx="76200" cy="727710"/>
          </a:xfrm>
          <a:custGeom>
            <a:avLst/>
            <a:gdLst/>
            <a:ahLst/>
            <a:cxnLst/>
            <a:rect l="l" t="t" r="r" b="b"/>
            <a:pathLst>
              <a:path w="76200" h="727710">
                <a:moveTo>
                  <a:pt x="76200" y="127254"/>
                </a:moveTo>
                <a:lnTo>
                  <a:pt x="38861" y="0"/>
                </a:lnTo>
                <a:lnTo>
                  <a:pt x="0" y="127254"/>
                </a:lnTo>
                <a:lnTo>
                  <a:pt x="30438" y="127254"/>
                </a:lnTo>
                <a:lnTo>
                  <a:pt x="30479" y="114300"/>
                </a:lnTo>
                <a:lnTo>
                  <a:pt x="46481" y="114300"/>
                </a:lnTo>
                <a:lnTo>
                  <a:pt x="46481" y="127254"/>
                </a:lnTo>
                <a:lnTo>
                  <a:pt x="76200" y="127254"/>
                </a:lnTo>
                <a:close/>
              </a:path>
              <a:path w="76200" h="727710">
                <a:moveTo>
                  <a:pt x="46440" y="127254"/>
                </a:moveTo>
                <a:lnTo>
                  <a:pt x="30438" y="127254"/>
                </a:lnTo>
                <a:lnTo>
                  <a:pt x="28517" y="727709"/>
                </a:lnTo>
                <a:lnTo>
                  <a:pt x="44519" y="727709"/>
                </a:lnTo>
                <a:lnTo>
                  <a:pt x="46440" y="127254"/>
                </a:lnTo>
                <a:close/>
              </a:path>
              <a:path w="76200" h="727710">
                <a:moveTo>
                  <a:pt x="46481" y="114300"/>
                </a:moveTo>
                <a:lnTo>
                  <a:pt x="30479" y="114300"/>
                </a:lnTo>
                <a:lnTo>
                  <a:pt x="30438" y="127254"/>
                </a:lnTo>
                <a:lnTo>
                  <a:pt x="46440" y="127254"/>
                </a:lnTo>
                <a:lnTo>
                  <a:pt x="46481" y="114300"/>
                </a:lnTo>
                <a:close/>
              </a:path>
              <a:path w="76200" h="727710">
                <a:moveTo>
                  <a:pt x="46481" y="127254"/>
                </a:moveTo>
                <a:lnTo>
                  <a:pt x="46481" y="114300"/>
                </a:lnTo>
                <a:lnTo>
                  <a:pt x="46440" y="1272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5336540" y="1931923"/>
            <a:ext cx="9010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Illiterate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4724400" y="2209799"/>
            <a:ext cx="3429000" cy="727710"/>
          </a:xfrm>
          <a:custGeom>
            <a:avLst/>
            <a:gdLst/>
            <a:ahLst/>
            <a:cxnLst/>
            <a:rect l="l" t="t" r="r" b="b"/>
            <a:pathLst>
              <a:path w="3429000" h="727710">
                <a:moveTo>
                  <a:pt x="454621" y="727710"/>
                </a:moveTo>
                <a:lnTo>
                  <a:pt x="112788" y="517131"/>
                </a:lnTo>
                <a:lnTo>
                  <a:pt x="128778" y="491490"/>
                </a:lnTo>
                <a:lnTo>
                  <a:pt x="0" y="457200"/>
                </a:lnTo>
                <a:lnTo>
                  <a:pt x="88392" y="556260"/>
                </a:lnTo>
                <a:lnTo>
                  <a:pt x="93726" y="547712"/>
                </a:lnTo>
                <a:lnTo>
                  <a:pt x="104292" y="530758"/>
                </a:lnTo>
                <a:lnTo>
                  <a:pt x="424434" y="727710"/>
                </a:lnTo>
                <a:lnTo>
                  <a:pt x="454621" y="727710"/>
                </a:lnTo>
                <a:close/>
              </a:path>
              <a:path w="3429000" h="727710">
                <a:moveTo>
                  <a:pt x="878586" y="326136"/>
                </a:moveTo>
                <a:lnTo>
                  <a:pt x="865632" y="326136"/>
                </a:lnTo>
                <a:lnTo>
                  <a:pt x="865632" y="377190"/>
                </a:lnTo>
                <a:lnTo>
                  <a:pt x="877824" y="376478"/>
                </a:lnTo>
                <a:lnTo>
                  <a:pt x="878586" y="376428"/>
                </a:lnTo>
                <a:lnTo>
                  <a:pt x="878586" y="366522"/>
                </a:lnTo>
                <a:lnTo>
                  <a:pt x="877824" y="341376"/>
                </a:lnTo>
                <a:lnTo>
                  <a:pt x="878586" y="326136"/>
                </a:lnTo>
                <a:close/>
              </a:path>
              <a:path w="3429000" h="727710">
                <a:moveTo>
                  <a:pt x="885444" y="464820"/>
                </a:moveTo>
                <a:lnTo>
                  <a:pt x="883158" y="443484"/>
                </a:lnTo>
                <a:lnTo>
                  <a:pt x="880872" y="417576"/>
                </a:lnTo>
                <a:lnTo>
                  <a:pt x="880872" y="414528"/>
                </a:lnTo>
                <a:lnTo>
                  <a:pt x="867918" y="415290"/>
                </a:lnTo>
                <a:lnTo>
                  <a:pt x="867918" y="418338"/>
                </a:lnTo>
                <a:lnTo>
                  <a:pt x="870204" y="445008"/>
                </a:lnTo>
                <a:lnTo>
                  <a:pt x="872490" y="466344"/>
                </a:lnTo>
                <a:lnTo>
                  <a:pt x="885444" y="464820"/>
                </a:lnTo>
                <a:close/>
              </a:path>
              <a:path w="3429000" h="727710">
                <a:moveTo>
                  <a:pt x="886206" y="238506"/>
                </a:moveTo>
                <a:lnTo>
                  <a:pt x="873252" y="236220"/>
                </a:lnTo>
                <a:lnTo>
                  <a:pt x="871728" y="247650"/>
                </a:lnTo>
                <a:lnTo>
                  <a:pt x="869442" y="269748"/>
                </a:lnTo>
                <a:lnTo>
                  <a:pt x="867918" y="287274"/>
                </a:lnTo>
                <a:lnTo>
                  <a:pt x="880110" y="288798"/>
                </a:lnTo>
                <a:lnTo>
                  <a:pt x="881634" y="271272"/>
                </a:lnTo>
                <a:lnTo>
                  <a:pt x="884682" y="248412"/>
                </a:lnTo>
                <a:lnTo>
                  <a:pt x="886206" y="238506"/>
                </a:lnTo>
                <a:close/>
              </a:path>
              <a:path w="3429000" h="727710">
                <a:moveTo>
                  <a:pt x="899160" y="551688"/>
                </a:moveTo>
                <a:lnTo>
                  <a:pt x="893826" y="525018"/>
                </a:lnTo>
                <a:lnTo>
                  <a:pt x="890016" y="502158"/>
                </a:lnTo>
                <a:lnTo>
                  <a:pt x="877824" y="504444"/>
                </a:lnTo>
                <a:lnTo>
                  <a:pt x="886206" y="553974"/>
                </a:lnTo>
                <a:lnTo>
                  <a:pt x="899160" y="551688"/>
                </a:lnTo>
                <a:close/>
              </a:path>
              <a:path w="3429000" h="727710">
                <a:moveTo>
                  <a:pt x="902970" y="726948"/>
                </a:moveTo>
                <a:lnTo>
                  <a:pt x="890778" y="724662"/>
                </a:lnTo>
                <a:lnTo>
                  <a:pt x="890168" y="727710"/>
                </a:lnTo>
                <a:lnTo>
                  <a:pt x="902830" y="727710"/>
                </a:lnTo>
                <a:lnTo>
                  <a:pt x="902970" y="726948"/>
                </a:lnTo>
                <a:close/>
              </a:path>
              <a:path w="3429000" h="727710">
                <a:moveTo>
                  <a:pt x="906018" y="153162"/>
                </a:moveTo>
                <a:lnTo>
                  <a:pt x="893826" y="149352"/>
                </a:lnTo>
                <a:lnTo>
                  <a:pt x="889254" y="164592"/>
                </a:lnTo>
                <a:lnTo>
                  <a:pt x="880110" y="198882"/>
                </a:lnTo>
                <a:lnTo>
                  <a:pt x="893064" y="201168"/>
                </a:lnTo>
                <a:lnTo>
                  <a:pt x="896112" y="187452"/>
                </a:lnTo>
                <a:lnTo>
                  <a:pt x="901446" y="168402"/>
                </a:lnTo>
                <a:lnTo>
                  <a:pt x="906018" y="153162"/>
                </a:lnTo>
                <a:close/>
              </a:path>
              <a:path w="3429000" h="727710">
                <a:moveTo>
                  <a:pt x="938784" y="703326"/>
                </a:moveTo>
                <a:lnTo>
                  <a:pt x="935736" y="694182"/>
                </a:lnTo>
                <a:lnTo>
                  <a:pt x="927354" y="665988"/>
                </a:lnTo>
                <a:lnTo>
                  <a:pt x="924306" y="655320"/>
                </a:lnTo>
                <a:lnTo>
                  <a:pt x="916178" y="657352"/>
                </a:lnTo>
                <a:lnTo>
                  <a:pt x="918845" y="643788"/>
                </a:lnTo>
                <a:lnTo>
                  <a:pt x="919734" y="643128"/>
                </a:lnTo>
                <a:lnTo>
                  <a:pt x="919734" y="639318"/>
                </a:lnTo>
                <a:lnTo>
                  <a:pt x="914361" y="638378"/>
                </a:lnTo>
                <a:lnTo>
                  <a:pt x="918972" y="637794"/>
                </a:lnTo>
                <a:lnTo>
                  <a:pt x="912114" y="609600"/>
                </a:lnTo>
                <a:lnTo>
                  <a:pt x="906780" y="589026"/>
                </a:lnTo>
                <a:lnTo>
                  <a:pt x="894588" y="592074"/>
                </a:lnTo>
                <a:lnTo>
                  <a:pt x="899160" y="612648"/>
                </a:lnTo>
                <a:lnTo>
                  <a:pt x="906360" y="639318"/>
                </a:lnTo>
                <a:lnTo>
                  <a:pt x="897636" y="687324"/>
                </a:lnTo>
                <a:lnTo>
                  <a:pt x="909828" y="689610"/>
                </a:lnTo>
                <a:lnTo>
                  <a:pt x="914336" y="666711"/>
                </a:lnTo>
                <a:lnTo>
                  <a:pt x="915162" y="669798"/>
                </a:lnTo>
                <a:lnTo>
                  <a:pt x="923544" y="697992"/>
                </a:lnTo>
                <a:lnTo>
                  <a:pt x="927354" y="707136"/>
                </a:lnTo>
                <a:lnTo>
                  <a:pt x="938784" y="703326"/>
                </a:lnTo>
                <a:close/>
              </a:path>
              <a:path w="3429000" h="727710">
                <a:moveTo>
                  <a:pt x="944880" y="75438"/>
                </a:moveTo>
                <a:lnTo>
                  <a:pt x="934974" y="67818"/>
                </a:lnTo>
                <a:lnTo>
                  <a:pt x="934212" y="68580"/>
                </a:lnTo>
                <a:lnTo>
                  <a:pt x="925068" y="82296"/>
                </a:lnTo>
                <a:lnTo>
                  <a:pt x="916686" y="96774"/>
                </a:lnTo>
                <a:lnTo>
                  <a:pt x="909066" y="112014"/>
                </a:lnTo>
                <a:lnTo>
                  <a:pt x="908304" y="112776"/>
                </a:lnTo>
                <a:lnTo>
                  <a:pt x="919734" y="118110"/>
                </a:lnTo>
                <a:lnTo>
                  <a:pt x="920496" y="117348"/>
                </a:lnTo>
                <a:lnTo>
                  <a:pt x="928116" y="102108"/>
                </a:lnTo>
                <a:lnTo>
                  <a:pt x="936498" y="88392"/>
                </a:lnTo>
                <a:lnTo>
                  <a:pt x="944880" y="75438"/>
                </a:lnTo>
                <a:close/>
              </a:path>
              <a:path w="3429000" h="727710">
                <a:moveTo>
                  <a:pt x="1011174" y="23622"/>
                </a:moveTo>
                <a:lnTo>
                  <a:pt x="1006602" y="11430"/>
                </a:lnTo>
                <a:lnTo>
                  <a:pt x="994486" y="16700"/>
                </a:lnTo>
                <a:lnTo>
                  <a:pt x="982954" y="23139"/>
                </a:lnTo>
                <a:lnTo>
                  <a:pt x="971994" y="30594"/>
                </a:lnTo>
                <a:lnTo>
                  <a:pt x="961644" y="38862"/>
                </a:lnTo>
                <a:lnTo>
                  <a:pt x="969264" y="48768"/>
                </a:lnTo>
                <a:lnTo>
                  <a:pt x="978877" y="41046"/>
                </a:lnTo>
                <a:lnTo>
                  <a:pt x="988961" y="34036"/>
                </a:lnTo>
                <a:lnTo>
                  <a:pt x="999667" y="28117"/>
                </a:lnTo>
                <a:lnTo>
                  <a:pt x="1011174" y="23622"/>
                </a:lnTo>
                <a:close/>
              </a:path>
              <a:path w="3429000" h="727710">
                <a:moveTo>
                  <a:pt x="1098042" y="10668"/>
                </a:moveTo>
                <a:lnTo>
                  <a:pt x="1097280" y="9906"/>
                </a:lnTo>
                <a:lnTo>
                  <a:pt x="1089660" y="8382"/>
                </a:lnTo>
                <a:lnTo>
                  <a:pt x="1082040" y="6096"/>
                </a:lnTo>
                <a:lnTo>
                  <a:pt x="1074420" y="5334"/>
                </a:lnTo>
                <a:lnTo>
                  <a:pt x="1067562" y="4572"/>
                </a:lnTo>
                <a:lnTo>
                  <a:pt x="1059942" y="3810"/>
                </a:lnTo>
                <a:lnTo>
                  <a:pt x="1045464" y="3810"/>
                </a:lnTo>
                <a:lnTo>
                  <a:pt x="1046226" y="16002"/>
                </a:lnTo>
                <a:lnTo>
                  <a:pt x="1053299" y="15938"/>
                </a:lnTo>
                <a:lnTo>
                  <a:pt x="1059561" y="16090"/>
                </a:lnTo>
                <a:lnTo>
                  <a:pt x="1065822" y="16586"/>
                </a:lnTo>
                <a:lnTo>
                  <a:pt x="1072896" y="17526"/>
                </a:lnTo>
                <a:lnTo>
                  <a:pt x="1093470" y="22098"/>
                </a:lnTo>
                <a:lnTo>
                  <a:pt x="1094232" y="22098"/>
                </a:lnTo>
                <a:lnTo>
                  <a:pt x="1098042" y="10668"/>
                </a:lnTo>
                <a:close/>
              </a:path>
              <a:path w="3429000" h="727710">
                <a:moveTo>
                  <a:pt x="1178052" y="52578"/>
                </a:moveTo>
                <a:lnTo>
                  <a:pt x="1166977" y="45008"/>
                </a:lnTo>
                <a:lnTo>
                  <a:pt x="1156982" y="38087"/>
                </a:lnTo>
                <a:lnTo>
                  <a:pt x="1146657" y="31546"/>
                </a:lnTo>
                <a:lnTo>
                  <a:pt x="1134618" y="25146"/>
                </a:lnTo>
                <a:lnTo>
                  <a:pt x="1128522" y="36576"/>
                </a:lnTo>
                <a:lnTo>
                  <a:pt x="1139050" y="42519"/>
                </a:lnTo>
                <a:lnTo>
                  <a:pt x="1150073" y="49110"/>
                </a:lnTo>
                <a:lnTo>
                  <a:pt x="1160792" y="56108"/>
                </a:lnTo>
                <a:lnTo>
                  <a:pt x="1170432" y="63246"/>
                </a:lnTo>
                <a:lnTo>
                  <a:pt x="1178052" y="52578"/>
                </a:lnTo>
                <a:close/>
              </a:path>
              <a:path w="3429000" h="727710">
                <a:moveTo>
                  <a:pt x="1242822" y="115062"/>
                </a:moveTo>
                <a:lnTo>
                  <a:pt x="1235964" y="106680"/>
                </a:lnTo>
                <a:lnTo>
                  <a:pt x="1207008" y="77724"/>
                </a:lnTo>
                <a:lnTo>
                  <a:pt x="1198626" y="87630"/>
                </a:lnTo>
                <a:lnTo>
                  <a:pt x="1213104" y="101346"/>
                </a:lnTo>
                <a:lnTo>
                  <a:pt x="1226820" y="115824"/>
                </a:lnTo>
                <a:lnTo>
                  <a:pt x="1233678" y="123444"/>
                </a:lnTo>
                <a:lnTo>
                  <a:pt x="1242822" y="115062"/>
                </a:lnTo>
                <a:close/>
              </a:path>
              <a:path w="3429000" h="727710">
                <a:moveTo>
                  <a:pt x="1296924" y="186690"/>
                </a:moveTo>
                <a:lnTo>
                  <a:pt x="1291590" y="177546"/>
                </a:lnTo>
                <a:lnTo>
                  <a:pt x="1277874" y="158496"/>
                </a:lnTo>
                <a:lnTo>
                  <a:pt x="1267206" y="144780"/>
                </a:lnTo>
                <a:lnTo>
                  <a:pt x="1257300" y="152400"/>
                </a:lnTo>
                <a:lnTo>
                  <a:pt x="1267968" y="166116"/>
                </a:lnTo>
                <a:lnTo>
                  <a:pt x="1280922" y="184404"/>
                </a:lnTo>
                <a:lnTo>
                  <a:pt x="1287018" y="193548"/>
                </a:lnTo>
                <a:lnTo>
                  <a:pt x="1296924" y="186690"/>
                </a:lnTo>
                <a:close/>
              </a:path>
              <a:path w="3429000" h="727710">
                <a:moveTo>
                  <a:pt x="1342644" y="262890"/>
                </a:moveTo>
                <a:lnTo>
                  <a:pt x="1317498" y="218694"/>
                </a:lnTo>
                <a:lnTo>
                  <a:pt x="1306830" y="225552"/>
                </a:lnTo>
                <a:lnTo>
                  <a:pt x="1319022" y="246126"/>
                </a:lnTo>
                <a:lnTo>
                  <a:pt x="1331214" y="268986"/>
                </a:lnTo>
                <a:lnTo>
                  <a:pt x="1331214" y="269748"/>
                </a:lnTo>
                <a:lnTo>
                  <a:pt x="1342644" y="263652"/>
                </a:lnTo>
                <a:lnTo>
                  <a:pt x="1342644" y="262890"/>
                </a:lnTo>
                <a:close/>
              </a:path>
              <a:path w="3429000" h="727710">
                <a:moveTo>
                  <a:pt x="1371600" y="449580"/>
                </a:moveTo>
                <a:lnTo>
                  <a:pt x="1095362" y="449580"/>
                </a:lnTo>
                <a:lnTo>
                  <a:pt x="1055700" y="189738"/>
                </a:lnTo>
                <a:lnTo>
                  <a:pt x="1085850" y="185166"/>
                </a:lnTo>
                <a:lnTo>
                  <a:pt x="1028700" y="65532"/>
                </a:lnTo>
                <a:lnTo>
                  <a:pt x="1010412" y="196596"/>
                </a:lnTo>
                <a:lnTo>
                  <a:pt x="1038606" y="192328"/>
                </a:lnTo>
                <a:lnTo>
                  <a:pt x="1040447" y="192049"/>
                </a:lnTo>
                <a:lnTo>
                  <a:pt x="1079538" y="449580"/>
                </a:lnTo>
                <a:lnTo>
                  <a:pt x="914400" y="449580"/>
                </a:lnTo>
                <a:lnTo>
                  <a:pt x="914400" y="465582"/>
                </a:lnTo>
                <a:lnTo>
                  <a:pt x="1081963" y="465582"/>
                </a:lnTo>
                <a:lnTo>
                  <a:pt x="1121765" y="727710"/>
                </a:lnTo>
                <a:lnTo>
                  <a:pt x="1137831" y="727710"/>
                </a:lnTo>
                <a:lnTo>
                  <a:pt x="1097800" y="465582"/>
                </a:lnTo>
                <a:lnTo>
                  <a:pt x="1371600" y="465582"/>
                </a:lnTo>
                <a:lnTo>
                  <a:pt x="1371600" y="449580"/>
                </a:lnTo>
                <a:close/>
              </a:path>
              <a:path w="3429000" h="727710">
                <a:moveTo>
                  <a:pt x="1380744" y="344424"/>
                </a:moveTo>
                <a:lnTo>
                  <a:pt x="1376921" y="334518"/>
                </a:lnTo>
                <a:lnTo>
                  <a:pt x="1365504" y="310134"/>
                </a:lnTo>
                <a:lnTo>
                  <a:pt x="1360170" y="297942"/>
                </a:lnTo>
                <a:lnTo>
                  <a:pt x="1348740" y="303276"/>
                </a:lnTo>
                <a:lnTo>
                  <a:pt x="1354074" y="315468"/>
                </a:lnTo>
                <a:lnTo>
                  <a:pt x="1365504" y="339852"/>
                </a:lnTo>
                <a:lnTo>
                  <a:pt x="1369314" y="348996"/>
                </a:lnTo>
                <a:lnTo>
                  <a:pt x="1380744" y="344424"/>
                </a:lnTo>
                <a:close/>
              </a:path>
              <a:path w="3429000" h="727710">
                <a:moveTo>
                  <a:pt x="1412748" y="428244"/>
                </a:moveTo>
                <a:lnTo>
                  <a:pt x="1407414" y="413004"/>
                </a:lnTo>
                <a:lnTo>
                  <a:pt x="1395222" y="380238"/>
                </a:lnTo>
                <a:lnTo>
                  <a:pt x="1383792" y="384810"/>
                </a:lnTo>
                <a:lnTo>
                  <a:pt x="1395971" y="417576"/>
                </a:lnTo>
                <a:lnTo>
                  <a:pt x="1400556" y="432054"/>
                </a:lnTo>
                <a:lnTo>
                  <a:pt x="1412748" y="428244"/>
                </a:lnTo>
                <a:close/>
              </a:path>
              <a:path w="3429000" h="727710">
                <a:moveTo>
                  <a:pt x="1421892" y="500634"/>
                </a:moveTo>
                <a:lnTo>
                  <a:pt x="1421130" y="499110"/>
                </a:lnTo>
                <a:lnTo>
                  <a:pt x="1421130" y="500634"/>
                </a:lnTo>
                <a:lnTo>
                  <a:pt x="1421892" y="500634"/>
                </a:lnTo>
                <a:close/>
              </a:path>
              <a:path w="3429000" h="727710">
                <a:moveTo>
                  <a:pt x="1437894" y="513588"/>
                </a:moveTo>
                <a:lnTo>
                  <a:pt x="1434071" y="497586"/>
                </a:lnTo>
                <a:lnTo>
                  <a:pt x="1425702" y="468630"/>
                </a:lnTo>
                <a:lnTo>
                  <a:pt x="1424178" y="464058"/>
                </a:lnTo>
                <a:lnTo>
                  <a:pt x="1411973" y="467868"/>
                </a:lnTo>
                <a:lnTo>
                  <a:pt x="1413497" y="472440"/>
                </a:lnTo>
                <a:lnTo>
                  <a:pt x="1421892" y="500634"/>
                </a:lnTo>
                <a:lnTo>
                  <a:pt x="1425702" y="516636"/>
                </a:lnTo>
                <a:lnTo>
                  <a:pt x="1437894" y="513588"/>
                </a:lnTo>
                <a:close/>
              </a:path>
              <a:path w="3429000" h="727710">
                <a:moveTo>
                  <a:pt x="1456944" y="600456"/>
                </a:moveTo>
                <a:lnTo>
                  <a:pt x="1453896" y="583692"/>
                </a:lnTo>
                <a:lnTo>
                  <a:pt x="1447800" y="554736"/>
                </a:lnTo>
                <a:lnTo>
                  <a:pt x="1447038" y="550926"/>
                </a:lnTo>
                <a:lnTo>
                  <a:pt x="1434846" y="553974"/>
                </a:lnTo>
                <a:lnTo>
                  <a:pt x="1435595" y="557784"/>
                </a:lnTo>
                <a:lnTo>
                  <a:pt x="1441704" y="585978"/>
                </a:lnTo>
                <a:lnTo>
                  <a:pt x="1444752" y="603504"/>
                </a:lnTo>
                <a:lnTo>
                  <a:pt x="1456944" y="600456"/>
                </a:lnTo>
                <a:close/>
              </a:path>
              <a:path w="3429000" h="727710">
                <a:moveTo>
                  <a:pt x="1469898" y="689610"/>
                </a:moveTo>
                <a:lnTo>
                  <a:pt x="1467599" y="666750"/>
                </a:lnTo>
                <a:lnTo>
                  <a:pt x="1463802" y="639318"/>
                </a:lnTo>
                <a:lnTo>
                  <a:pt x="1463802" y="638556"/>
                </a:lnTo>
                <a:lnTo>
                  <a:pt x="1450848" y="640842"/>
                </a:lnTo>
                <a:lnTo>
                  <a:pt x="1450848" y="641604"/>
                </a:lnTo>
                <a:lnTo>
                  <a:pt x="1454645" y="668274"/>
                </a:lnTo>
                <a:lnTo>
                  <a:pt x="1456944" y="690372"/>
                </a:lnTo>
                <a:lnTo>
                  <a:pt x="1469898" y="689610"/>
                </a:lnTo>
                <a:close/>
              </a:path>
              <a:path w="3429000" h="727710">
                <a:moveTo>
                  <a:pt x="3429000" y="0"/>
                </a:moveTo>
                <a:lnTo>
                  <a:pt x="3317748" y="71628"/>
                </a:lnTo>
                <a:lnTo>
                  <a:pt x="3340900" y="91744"/>
                </a:lnTo>
                <a:lnTo>
                  <a:pt x="2795917" y="727710"/>
                </a:lnTo>
                <a:lnTo>
                  <a:pt x="2816098" y="727710"/>
                </a:lnTo>
                <a:lnTo>
                  <a:pt x="3352749" y="102031"/>
                </a:lnTo>
                <a:lnTo>
                  <a:pt x="3361182" y="109347"/>
                </a:lnTo>
                <a:lnTo>
                  <a:pt x="3375660" y="121920"/>
                </a:lnTo>
                <a:lnTo>
                  <a:pt x="3429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7851140" y="1855723"/>
            <a:ext cx="915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Salaried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041140" y="2312923"/>
            <a:ext cx="1105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Academic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80363" y="2936239"/>
            <a:ext cx="2651760" cy="1031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7820" marR="5080" indent="-325755">
              <a:lnSpc>
                <a:spcPct val="100000"/>
              </a:lnSpc>
              <a:spcBef>
                <a:spcPts val="100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337820" algn="l"/>
              </a:tabLst>
            </a:pP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nút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con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có</a:t>
            </a:r>
            <a:r>
              <a:rPr dirty="0" sz="2200" spc="-25">
                <a:latin typeface="Arial"/>
                <a:cs typeface="Arial"/>
              </a:rPr>
              <a:t> thể </a:t>
            </a:r>
            <a:r>
              <a:rPr dirty="0" sz="2200">
                <a:latin typeface="Arial"/>
                <a:cs typeface="Arial"/>
              </a:rPr>
              <a:t>có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nhiều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nút</a:t>
            </a:r>
            <a:r>
              <a:rPr dirty="0" sz="2200" spc="-25">
                <a:latin typeface="Arial"/>
                <a:cs typeface="Arial"/>
              </a:rPr>
              <a:t> cha </a:t>
            </a:r>
            <a:r>
              <a:rPr dirty="0" sz="2200">
                <a:latin typeface="Arial"/>
                <a:cs typeface="Arial"/>
              </a:rPr>
              <a:t>(nhiều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kế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thừa)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555740" y="3227323"/>
            <a:ext cx="1104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Employee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6888480" y="2937509"/>
            <a:ext cx="130175" cy="979169"/>
          </a:xfrm>
          <a:custGeom>
            <a:avLst/>
            <a:gdLst/>
            <a:ahLst/>
            <a:cxnLst/>
            <a:rect l="l" t="t" r="r" b="b"/>
            <a:pathLst>
              <a:path w="130175" h="979170">
                <a:moveTo>
                  <a:pt x="75438" y="774192"/>
                </a:moveTo>
                <a:lnTo>
                  <a:pt x="48006" y="643890"/>
                </a:lnTo>
                <a:lnTo>
                  <a:pt x="0" y="768096"/>
                </a:lnTo>
                <a:lnTo>
                  <a:pt x="29451" y="770483"/>
                </a:lnTo>
                <a:lnTo>
                  <a:pt x="13131" y="979170"/>
                </a:lnTo>
                <a:lnTo>
                  <a:pt x="29235" y="979170"/>
                </a:lnTo>
                <a:lnTo>
                  <a:pt x="45478" y="771779"/>
                </a:lnTo>
                <a:lnTo>
                  <a:pt x="46482" y="771855"/>
                </a:lnTo>
                <a:lnTo>
                  <a:pt x="75438" y="774192"/>
                </a:lnTo>
                <a:close/>
              </a:path>
              <a:path w="130175" h="979170">
                <a:moveTo>
                  <a:pt x="129857" y="0"/>
                </a:moveTo>
                <a:lnTo>
                  <a:pt x="113855" y="0"/>
                </a:lnTo>
                <a:lnTo>
                  <a:pt x="112776" y="339090"/>
                </a:lnTo>
                <a:lnTo>
                  <a:pt x="128778" y="339090"/>
                </a:lnTo>
                <a:lnTo>
                  <a:pt x="129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5412740" y="3303523"/>
            <a:ext cx="875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Student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0" y="2937510"/>
            <a:ext cx="9144000" cy="1958339"/>
            <a:chOff x="0" y="2937510"/>
            <a:chExt cx="9144000" cy="1958339"/>
          </a:xfrm>
        </p:grpSpPr>
        <p:sp>
          <p:nvSpPr>
            <p:cNvPr id="19" name="object 19" descr=""/>
            <p:cNvSpPr/>
            <p:nvPr/>
          </p:nvSpPr>
          <p:spPr>
            <a:xfrm>
              <a:off x="5148834" y="2937509"/>
              <a:ext cx="2392045" cy="979169"/>
            </a:xfrm>
            <a:custGeom>
              <a:avLst/>
              <a:gdLst/>
              <a:ahLst/>
              <a:cxnLst/>
              <a:rect l="l" t="t" r="r" b="b"/>
              <a:pathLst>
                <a:path w="2392045" h="979170">
                  <a:moveTo>
                    <a:pt x="298704" y="960882"/>
                  </a:moveTo>
                  <a:lnTo>
                    <a:pt x="286512" y="958596"/>
                  </a:lnTo>
                  <a:lnTo>
                    <a:pt x="282702" y="979170"/>
                  </a:lnTo>
                  <a:lnTo>
                    <a:pt x="295325" y="979170"/>
                  </a:lnTo>
                  <a:lnTo>
                    <a:pt x="298704" y="960882"/>
                  </a:lnTo>
                  <a:close/>
                </a:path>
                <a:path w="2392045" h="979170">
                  <a:moveTo>
                    <a:pt x="315468" y="873252"/>
                  </a:moveTo>
                  <a:lnTo>
                    <a:pt x="302514" y="870966"/>
                  </a:lnTo>
                  <a:lnTo>
                    <a:pt x="293370" y="920496"/>
                  </a:lnTo>
                  <a:lnTo>
                    <a:pt x="305562" y="922782"/>
                  </a:lnTo>
                  <a:lnTo>
                    <a:pt x="315468" y="873252"/>
                  </a:lnTo>
                  <a:close/>
                </a:path>
                <a:path w="2392045" h="979170">
                  <a:moveTo>
                    <a:pt x="331470" y="785622"/>
                  </a:moveTo>
                  <a:lnTo>
                    <a:pt x="319278" y="783336"/>
                  </a:lnTo>
                  <a:lnTo>
                    <a:pt x="309372" y="833628"/>
                  </a:lnTo>
                  <a:lnTo>
                    <a:pt x="322326" y="835914"/>
                  </a:lnTo>
                  <a:lnTo>
                    <a:pt x="331470" y="785622"/>
                  </a:lnTo>
                  <a:close/>
                </a:path>
                <a:path w="2392045" h="979170">
                  <a:moveTo>
                    <a:pt x="348234" y="698754"/>
                  </a:moveTo>
                  <a:lnTo>
                    <a:pt x="335280" y="696468"/>
                  </a:lnTo>
                  <a:lnTo>
                    <a:pt x="326136" y="745998"/>
                  </a:lnTo>
                  <a:lnTo>
                    <a:pt x="338328" y="748284"/>
                  </a:lnTo>
                  <a:lnTo>
                    <a:pt x="348234" y="698754"/>
                  </a:lnTo>
                  <a:close/>
                </a:path>
                <a:path w="2392045" h="979170">
                  <a:moveTo>
                    <a:pt x="364236" y="611124"/>
                  </a:moveTo>
                  <a:lnTo>
                    <a:pt x="352044" y="608838"/>
                  </a:lnTo>
                  <a:lnTo>
                    <a:pt x="342138" y="658368"/>
                  </a:lnTo>
                  <a:lnTo>
                    <a:pt x="355092" y="660654"/>
                  </a:lnTo>
                  <a:lnTo>
                    <a:pt x="364236" y="611124"/>
                  </a:lnTo>
                  <a:close/>
                </a:path>
                <a:path w="2392045" h="979170">
                  <a:moveTo>
                    <a:pt x="380238" y="523494"/>
                  </a:moveTo>
                  <a:lnTo>
                    <a:pt x="368046" y="521208"/>
                  </a:lnTo>
                  <a:lnTo>
                    <a:pt x="358902" y="571500"/>
                  </a:lnTo>
                  <a:lnTo>
                    <a:pt x="371094" y="573786"/>
                  </a:lnTo>
                  <a:lnTo>
                    <a:pt x="380238" y="523494"/>
                  </a:lnTo>
                  <a:close/>
                </a:path>
                <a:path w="2392045" h="979170">
                  <a:moveTo>
                    <a:pt x="397002" y="436626"/>
                  </a:moveTo>
                  <a:lnTo>
                    <a:pt x="384810" y="434340"/>
                  </a:lnTo>
                  <a:lnTo>
                    <a:pt x="374904" y="483870"/>
                  </a:lnTo>
                  <a:lnTo>
                    <a:pt x="387858" y="486156"/>
                  </a:lnTo>
                  <a:lnTo>
                    <a:pt x="397002" y="436626"/>
                  </a:lnTo>
                  <a:close/>
                </a:path>
                <a:path w="2392045" h="979170">
                  <a:moveTo>
                    <a:pt x="413004" y="348996"/>
                  </a:moveTo>
                  <a:lnTo>
                    <a:pt x="400812" y="346710"/>
                  </a:lnTo>
                  <a:lnTo>
                    <a:pt x="391668" y="396240"/>
                  </a:lnTo>
                  <a:lnTo>
                    <a:pt x="403860" y="398526"/>
                  </a:lnTo>
                  <a:lnTo>
                    <a:pt x="413004" y="348996"/>
                  </a:lnTo>
                  <a:close/>
                </a:path>
                <a:path w="2392045" h="979170">
                  <a:moveTo>
                    <a:pt x="445770" y="174498"/>
                  </a:moveTo>
                  <a:lnTo>
                    <a:pt x="433578" y="171450"/>
                  </a:lnTo>
                  <a:lnTo>
                    <a:pt x="424434" y="221742"/>
                  </a:lnTo>
                  <a:lnTo>
                    <a:pt x="436626" y="224028"/>
                  </a:lnTo>
                  <a:lnTo>
                    <a:pt x="445770" y="174498"/>
                  </a:lnTo>
                  <a:close/>
                </a:path>
                <a:path w="2392045" h="979170">
                  <a:moveTo>
                    <a:pt x="462534" y="86868"/>
                  </a:moveTo>
                  <a:lnTo>
                    <a:pt x="449580" y="84582"/>
                  </a:lnTo>
                  <a:lnTo>
                    <a:pt x="440436" y="134112"/>
                  </a:lnTo>
                  <a:lnTo>
                    <a:pt x="452628" y="136398"/>
                  </a:lnTo>
                  <a:lnTo>
                    <a:pt x="462534" y="86868"/>
                  </a:lnTo>
                  <a:close/>
                </a:path>
                <a:path w="2392045" h="979170">
                  <a:moveTo>
                    <a:pt x="478396" y="0"/>
                  </a:moveTo>
                  <a:lnTo>
                    <a:pt x="465734" y="0"/>
                  </a:lnTo>
                  <a:lnTo>
                    <a:pt x="456438" y="47244"/>
                  </a:lnTo>
                  <a:lnTo>
                    <a:pt x="469392" y="49530"/>
                  </a:lnTo>
                  <a:lnTo>
                    <a:pt x="478396" y="0"/>
                  </a:lnTo>
                  <a:close/>
                </a:path>
                <a:path w="2392045" h="979170">
                  <a:moveTo>
                    <a:pt x="545592" y="58674"/>
                  </a:moveTo>
                  <a:lnTo>
                    <a:pt x="540258" y="45720"/>
                  </a:lnTo>
                  <a:lnTo>
                    <a:pt x="530352" y="19812"/>
                  </a:lnTo>
                  <a:lnTo>
                    <a:pt x="527304" y="11430"/>
                  </a:lnTo>
                  <a:lnTo>
                    <a:pt x="515112" y="16002"/>
                  </a:lnTo>
                  <a:lnTo>
                    <a:pt x="518160" y="24384"/>
                  </a:lnTo>
                  <a:lnTo>
                    <a:pt x="528828" y="51054"/>
                  </a:lnTo>
                  <a:lnTo>
                    <a:pt x="534162" y="63246"/>
                  </a:lnTo>
                  <a:lnTo>
                    <a:pt x="545592" y="58674"/>
                  </a:lnTo>
                  <a:close/>
                </a:path>
                <a:path w="2392045" h="979170">
                  <a:moveTo>
                    <a:pt x="570738" y="332994"/>
                  </a:moveTo>
                  <a:lnTo>
                    <a:pt x="30187" y="0"/>
                  </a:lnTo>
                  <a:lnTo>
                    <a:pt x="0" y="0"/>
                  </a:lnTo>
                  <a:lnTo>
                    <a:pt x="422884" y="260159"/>
                  </a:lnTo>
                  <a:lnTo>
                    <a:pt x="416814" y="259080"/>
                  </a:lnTo>
                  <a:lnTo>
                    <a:pt x="407670" y="309372"/>
                  </a:lnTo>
                  <a:lnTo>
                    <a:pt x="420624" y="311658"/>
                  </a:lnTo>
                  <a:lnTo>
                    <a:pt x="429272" y="264083"/>
                  </a:lnTo>
                  <a:lnTo>
                    <a:pt x="562356" y="345948"/>
                  </a:lnTo>
                  <a:lnTo>
                    <a:pt x="570738" y="332994"/>
                  </a:lnTo>
                  <a:close/>
                </a:path>
                <a:path w="2392045" h="979170">
                  <a:moveTo>
                    <a:pt x="582930" y="138684"/>
                  </a:moveTo>
                  <a:lnTo>
                    <a:pt x="573024" y="119634"/>
                  </a:lnTo>
                  <a:lnTo>
                    <a:pt x="561594" y="96012"/>
                  </a:lnTo>
                  <a:lnTo>
                    <a:pt x="560832" y="92964"/>
                  </a:lnTo>
                  <a:lnTo>
                    <a:pt x="549402" y="98298"/>
                  </a:lnTo>
                  <a:lnTo>
                    <a:pt x="550164" y="101346"/>
                  </a:lnTo>
                  <a:lnTo>
                    <a:pt x="562356" y="124968"/>
                  </a:lnTo>
                  <a:lnTo>
                    <a:pt x="571500" y="144018"/>
                  </a:lnTo>
                  <a:lnTo>
                    <a:pt x="582930" y="138684"/>
                  </a:lnTo>
                  <a:close/>
                </a:path>
                <a:path w="2392045" h="979170">
                  <a:moveTo>
                    <a:pt x="627888" y="214884"/>
                  </a:moveTo>
                  <a:lnTo>
                    <a:pt x="609600" y="185928"/>
                  </a:lnTo>
                  <a:lnTo>
                    <a:pt x="601218" y="171450"/>
                  </a:lnTo>
                  <a:lnTo>
                    <a:pt x="590550" y="178308"/>
                  </a:lnTo>
                  <a:lnTo>
                    <a:pt x="598932" y="192786"/>
                  </a:lnTo>
                  <a:lnTo>
                    <a:pt x="611886" y="214122"/>
                  </a:lnTo>
                  <a:lnTo>
                    <a:pt x="617220" y="221742"/>
                  </a:lnTo>
                  <a:lnTo>
                    <a:pt x="627888" y="214884"/>
                  </a:lnTo>
                  <a:close/>
                </a:path>
                <a:path w="2392045" h="979170">
                  <a:moveTo>
                    <a:pt x="680466" y="284988"/>
                  </a:moveTo>
                  <a:lnTo>
                    <a:pt x="675894" y="279654"/>
                  </a:lnTo>
                  <a:lnTo>
                    <a:pt x="662178" y="262890"/>
                  </a:lnTo>
                  <a:lnTo>
                    <a:pt x="649224" y="245364"/>
                  </a:lnTo>
                  <a:lnTo>
                    <a:pt x="638556" y="252984"/>
                  </a:lnTo>
                  <a:lnTo>
                    <a:pt x="652272" y="271272"/>
                  </a:lnTo>
                  <a:lnTo>
                    <a:pt x="665988" y="288036"/>
                  </a:lnTo>
                  <a:lnTo>
                    <a:pt x="670560" y="293370"/>
                  </a:lnTo>
                  <a:lnTo>
                    <a:pt x="680466" y="284988"/>
                  </a:lnTo>
                  <a:close/>
                </a:path>
                <a:path w="2392045" h="979170">
                  <a:moveTo>
                    <a:pt x="742950" y="345948"/>
                  </a:moveTo>
                  <a:lnTo>
                    <a:pt x="738378" y="342138"/>
                  </a:lnTo>
                  <a:lnTo>
                    <a:pt x="731520" y="336804"/>
                  </a:lnTo>
                  <a:lnTo>
                    <a:pt x="717042" y="323850"/>
                  </a:lnTo>
                  <a:lnTo>
                    <a:pt x="705612" y="312420"/>
                  </a:lnTo>
                  <a:lnTo>
                    <a:pt x="697230" y="321564"/>
                  </a:lnTo>
                  <a:lnTo>
                    <a:pt x="708660" y="333756"/>
                  </a:lnTo>
                  <a:lnTo>
                    <a:pt x="723138" y="345948"/>
                  </a:lnTo>
                  <a:lnTo>
                    <a:pt x="730758" y="352044"/>
                  </a:lnTo>
                  <a:lnTo>
                    <a:pt x="735330" y="355854"/>
                  </a:lnTo>
                  <a:lnTo>
                    <a:pt x="742950" y="345948"/>
                  </a:lnTo>
                  <a:close/>
                </a:path>
                <a:path w="2392045" h="979170">
                  <a:moveTo>
                    <a:pt x="765048" y="338328"/>
                  </a:moveTo>
                  <a:lnTo>
                    <a:pt x="713397" y="0"/>
                  </a:lnTo>
                  <a:lnTo>
                    <a:pt x="697331" y="0"/>
                  </a:lnTo>
                  <a:lnTo>
                    <a:pt x="749046" y="340614"/>
                  </a:lnTo>
                  <a:lnTo>
                    <a:pt x="765048" y="338328"/>
                  </a:lnTo>
                  <a:close/>
                </a:path>
                <a:path w="2392045" h="979170">
                  <a:moveTo>
                    <a:pt x="818388" y="387858"/>
                  </a:moveTo>
                  <a:lnTo>
                    <a:pt x="805942" y="383374"/>
                  </a:lnTo>
                  <a:lnTo>
                    <a:pt x="795629" y="378929"/>
                  </a:lnTo>
                  <a:lnTo>
                    <a:pt x="785647" y="373799"/>
                  </a:lnTo>
                  <a:lnTo>
                    <a:pt x="774192" y="367284"/>
                  </a:lnTo>
                  <a:lnTo>
                    <a:pt x="767334" y="377952"/>
                  </a:lnTo>
                  <a:lnTo>
                    <a:pt x="778840" y="384619"/>
                  </a:lnTo>
                  <a:lnTo>
                    <a:pt x="790346" y="390309"/>
                  </a:lnTo>
                  <a:lnTo>
                    <a:pt x="802157" y="395351"/>
                  </a:lnTo>
                  <a:lnTo>
                    <a:pt x="814578" y="400050"/>
                  </a:lnTo>
                  <a:lnTo>
                    <a:pt x="818388" y="387858"/>
                  </a:lnTo>
                  <a:close/>
                </a:path>
                <a:path w="2392045" h="979170">
                  <a:moveTo>
                    <a:pt x="898385" y="403098"/>
                  </a:moveTo>
                  <a:lnTo>
                    <a:pt x="895350" y="390906"/>
                  </a:lnTo>
                  <a:lnTo>
                    <a:pt x="885291" y="393357"/>
                  </a:lnTo>
                  <a:lnTo>
                    <a:pt x="874928" y="394741"/>
                  </a:lnTo>
                  <a:lnTo>
                    <a:pt x="864489" y="395160"/>
                  </a:lnTo>
                  <a:lnTo>
                    <a:pt x="854202" y="394716"/>
                  </a:lnTo>
                  <a:lnTo>
                    <a:pt x="853440" y="407670"/>
                  </a:lnTo>
                  <a:lnTo>
                    <a:pt x="864781" y="407733"/>
                  </a:lnTo>
                  <a:lnTo>
                    <a:pt x="876109" y="407136"/>
                  </a:lnTo>
                  <a:lnTo>
                    <a:pt x="887336" y="405676"/>
                  </a:lnTo>
                  <a:lnTo>
                    <a:pt x="898385" y="403098"/>
                  </a:lnTo>
                  <a:close/>
                </a:path>
                <a:path w="2392045" h="979170">
                  <a:moveTo>
                    <a:pt x="906018" y="400812"/>
                  </a:moveTo>
                  <a:lnTo>
                    <a:pt x="902208" y="388620"/>
                  </a:lnTo>
                  <a:lnTo>
                    <a:pt x="901446" y="389382"/>
                  </a:lnTo>
                  <a:lnTo>
                    <a:pt x="895350" y="390906"/>
                  </a:lnTo>
                  <a:lnTo>
                    <a:pt x="899160" y="403098"/>
                  </a:lnTo>
                  <a:lnTo>
                    <a:pt x="906018" y="400812"/>
                  </a:lnTo>
                  <a:close/>
                </a:path>
                <a:path w="2392045" h="979170">
                  <a:moveTo>
                    <a:pt x="979170" y="345948"/>
                  </a:moveTo>
                  <a:lnTo>
                    <a:pt x="969264" y="338328"/>
                  </a:lnTo>
                  <a:lnTo>
                    <a:pt x="961199" y="348170"/>
                  </a:lnTo>
                  <a:lnTo>
                    <a:pt x="953071" y="356870"/>
                  </a:lnTo>
                  <a:lnTo>
                    <a:pt x="944270" y="364883"/>
                  </a:lnTo>
                  <a:lnTo>
                    <a:pt x="934212" y="372618"/>
                  </a:lnTo>
                  <a:lnTo>
                    <a:pt x="941832" y="382524"/>
                  </a:lnTo>
                  <a:lnTo>
                    <a:pt x="952322" y="374624"/>
                  </a:lnTo>
                  <a:lnTo>
                    <a:pt x="961999" y="365785"/>
                  </a:lnTo>
                  <a:lnTo>
                    <a:pt x="970927" y="356171"/>
                  </a:lnTo>
                  <a:lnTo>
                    <a:pt x="979170" y="345948"/>
                  </a:lnTo>
                  <a:close/>
                </a:path>
                <a:path w="2392045" h="979170">
                  <a:moveTo>
                    <a:pt x="1000175" y="979170"/>
                  </a:moveTo>
                  <a:lnTo>
                    <a:pt x="845693" y="800519"/>
                  </a:lnTo>
                  <a:lnTo>
                    <a:pt x="868680" y="780288"/>
                  </a:lnTo>
                  <a:lnTo>
                    <a:pt x="756666" y="709422"/>
                  </a:lnTo>
                  <a:lnTo>
                    <a:pt x="811530" y="830580"/>
                  </a:lnTo>
                  <a:lnTo>
                    <a:pt x="826008" y="817841"/>
                  </a:lnTo>
                  <a:lnTo>
                    <a:pt x="834339" y="810514"/>
                  </a:lnTo>
                  <a:lnTo>
                    <a:pt x="980173" y="979170"/>
                  </a:lnTo>
                  <a:lnTo>
                    <a:pt x="1000175" y="979170"/>
                  </a:lnTo>
                  <a:close/>
                </a:path>
                <a:path w="2392045" h="979170">
                  <a:moveTo>
                    <a:pt x="1021080" y="265938"/>
                  </a:moveTo>
                  <a:lnTo>
                    <a:pt x="1008888" y="261366"/>
                  </a:lnTo>
                  <a:lnTo>
                    <a:pt x="1002792" y="278130"/>
                  </a:lnTo>
                  <a:lnTo>
                    <a:pt x="995934" y="294132"/>
                  </a:lnTo>
                  <a:lnTo>
                    <a:pt x="989063" y="307086"/>
                  </a:lnTo>
                  <a:lnTo>
                    <a:pt x="1000506" y="313182"/>
                  </a:lnTo>
                  <a:lnTo>
                    <a:pt x="1007364" y="299466"/>
                  </a:lnTo>
                  <a:lnTo>
                    <a:pt x="1014984" y="282702"/>
                  </a:lnTo>
                  <a:lnTo>
                    <a:pt x="1021080" y="265938"/>
                  </a:lnTo>
                  <a:close/>
                </a:path>
                <a:path w="2392045" h="979170">
                  <a:moveTo>
                    <a:pt x="1042416" y="178308"/>
                  </a:moveTo>
                  <a:lnTo>
                    <a:pt x="1029462" y="176784"/>
                  </a:lnTo>
                  <a:lnTo>
                    <a:pt x="1028687" y="183642"/>
                  </a:lnTo>
                  <a:lnTo>
                    <a:pt x="1024890" y="204216"/>
                  </a:lnTo>
                  <a:lnTo>
                    <a:pt x="1020318" y="224028"/>
                  </a:lnTo>
                  <a:lnTo>
                    <a:pt x="1019556" y="225552"/>
                  </a:lnTo>
                  <a:lnTo>
                    <a:pt x="1031735" y="228600"/>
                  </a:lnTo>
                  <a:lnTo>
                    <a:pt x="1032510" y="227076"/>
                  </a:lnTo>
                  <a:lnTo>
                    <a:pt x="1037082" y="206502"/>
                  </a:lnTo>
                  <a:lnTo>
                    <a:pt x="1040892" y="185928"/>
                  </a:lnTo>
                  <a:lnTo>
                    <a:pt x="1042416" y="178308"/>
                  </a:lnTo>
                  <a:close/>
                </a:path>
                <a:path w="2392045" h="979170">
                  <a:moveTo>
                    <a:pt x="1050036" y="89154"/>
                  </a:moveTo>
                  <a:lnTo>
                    <a:pt x="1037844" y="89154"/>
                  </a:lnTo>
                  <a:lnTo>
                    <a:pt x="1037844" y="93726"/>
                  </a:lnTo>
                  <a:lnTo>
                    <a:pt x="1034796" y="139446"/>
                  </a:lnTo>
                  <a:lnTo>
                    <a:pt x="1046988" y="140208"/>
                  </a:lnTo>
                  <a:lnTo>
                    <a:pt x="1049261" y="118110"/>
                  </a:lnTo>
                  <a:lnTo>
                    <a:pt x="1050036" y="94488"/>
                  </a:lnTo>
                  <a:lnTo>
                    <a:pt x="1050036" y="89154"/>
                  </a:lnTo>
                  <a:close/>
                </a:path>
                <a:path w="2392045" h="979170">
                  <a:moveTo>
                    <a:pt x="1050785" y="44196"/>
                  </a:moveTo>
                  <a:lnTo>
                    <a:pt x="1050036" y="19050"/>
                  </a:lnTo>
                  <a:lnTo>
                    <a:pt x="1048512" y="0"/>
                  </a:lnTo>
                  <a:lnTo>
                    <a:pt x="1036320" y="762"/>
                  </a:lnTo>
                  <a:lnTo>
                    <a:pt x="1037844" y="44958"/>
                  </a:lnTo>
                  <a:lnTo>
                    <a:pt x="1037844" y="51054"/>
                  </a:lnTo>
                  <a:lnTo>
                    <a:pt x="1050785" y="51054"/>
                  </a:lnTo>
                  <a:lnTo>
                    <a:pt x="1050785" y="44196"/>
                  </a:lnTo>
                  <a:close/>
                </a:path>
                <a:path w="2392045" h="979170">
                  <a:moveTo>
                    <a:pt x="2391664" y="0"/>
                  </a:moveTo>
                  <a:lnTo>
                    <a:pt x="2371483" y="0"/>
                  </a:lnTo>
                  <a:lnTo>
                    <a:pt x="2084832" y="334518"/>
                  </a:lnTo>
                  <a:lnTo>
                    <a:pt x="2096262" y="344424"/>
                  </a:lnTo>
                  <a:lnTo>
                    <a:pt x="23916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0" y="391668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6479540" y="4598923"/>
            <a:ext cx="737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Ernest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0" y="3916679"/>
            <a:ext cx="9144000" cy="1958339"/>
            <a:chOff x="0" y="3916679"/>
            <a:chExt cx="9144000" cy="1958339"/>
          </a:xfrm>
        </p:grpSpPr>
        <p:sp>
          <p:nvSpPr>
            <p:cNvPr id="23" name="object 23" descr=""/>
            <p:cNvSpPr/>
            <p:nvPr/>
          </p:nvSpPr>
          <p:spPr>
            <a:xfrm>
              <a:off x="5251704" y="3916679"/>
              <a:ext cx="1666239" cy="962025"/>
            </a:xfrm>
            <a:custGeom>
              <a:avLst/>
              <a:gdLst/>
              <a:ahLst/>
              <a:cxnLst/>
              <a:rect l="l" t="t" r="r" b="b"/>
              <a:pathLst>
                <a:path w="1666240" h="962025">
                  <a:moveTo>
                    <a:pt x="16002" y="942594"/>
                  </a:moveTo>
                  <a:lnTo>
                    <a:pt x="3810" y="940320"/>
                  </a:lnTo>
                  <a:lnTo>
                    <a:pt x="0" y="959370"/>
                  </a:lnTo>
                  <a:lnTo>
                    <a:pt x="12954" y="961644"/>
                  </a:lnTo>
                  <a:lnTo>
                    <a:pt x="16002" y="942594"/>
                  </a:lnTo>
                  <a:close/>
                </a:path>
                <a:path w="1666240" h="962025">
                  <a:moveTo>
                    <a:pt x="32766" y="854964"/>
                  </a:moveTo>
                  <a:lnTo>
                    <a:pt x="19812" y="852690"/>
                  </a:lnTo>
                  <a:lnTo>
                    <a:pt x="10668" y="902970"/>
                  </a:lnTo>
                  <a:lnTo>
                    <a:pt x="23622" y="905268"/>
                  </a:lnTo>
                  <a:lnTo>
                    <a:pt x="32766" y="854964"/>
                  </a:lnTo>
                  <a:close/>
                </a:path>
                <a:path w="1666240" h="962025">
                  <a:moveTo>
                    <a:pt x="48768" y="768096"/>
                  </a:moveTo>
                  <a:lnTo>
                    <a:pt x="36576" y="765822"/>
                  </a:lnTo>
                  <a:lnTo>
                    <a:pt x="27432" y="815340"/>
                  </a:lnTo>
                  <a:lnTo>
                    <a:pt x="39624" y="817626"/>
                  </a:lnTo>
                  <a:lnTo>
                    <a:pt x="48768" y="768096"/>
                  </a:lnTo>
                  <a:close/>
                </a:path>
                <a:path w="1666240" h="962025">
                  <a:moveTo>
                    <a:pt x="65532" y="680466"/>
                  </a:moveTo>
                  <a:lnTo>
                    <a:pt x="52578" y="678192"/>
                  </a:lnTo>
                  <a:lnTo>
                    <a:pt x="43434" y="728472"/>
                  </a:lnTo>
                  <a:lnTo>
                    <a:pt x="55626" y="730770"/>
                  </a:lnTo>
                  <a:lnTo>
                    <a:pt x="65532" y="680466"/>
                  </a:lnTo>
                  <a:close/>
                </a:path>
                <a:path w="1666240" h="962025">
                  <a:moveTo>
                    <a:pt x="81534" y="592848"/>
                  </a:moveTo>
                  <a:lnTo>
                    <a:pt x="69342" y="590550"/>
                  </a:lnTo>
                  <a:lnTo>
                    <a:pt x="59436" y="640842"/>
                  </a:lnTo>
                  <a:lnTo>
                    <a:pt x="72390" y="643140"/>
                  </a:lnTo>
                  <a:lnTo>
                    <a:pt x="81534" y="592848"/>
                  </a:lnTo>
                  <a:close/>
                </a:path>
                <a:path w="1666240" h="962025">
                  <a:moveTo>
                    <a:pt x="98298" y="505968"/>
                  </a:moveTo>
                  <a:lnTo>
                    <a:pt x="85344" y="503694"/>
                  </a:lnTo>
                  <a:lnTo>
                    <a:pt x="76200" y="553224"/>
                  </a:lnTo>
                  <a:lnTo>
                    <a:pt x="88392" y="555498"/>
                  </a:lnTo>
                  <a:lnTo>
                    <a:pt x="98298" y="505968"/>
                  </a:lnTo>
                  <a:close/>
                </a:path>
                <a:path w="1666240" h="962025">
                  <a:moveTo>
                    <a:pt x="114300" y="418350"/>
                  </a:moveTo>
                  <a:lnTo>
                    <a:pt x="102108" y="416064"/>
                  </a:lnTo>
                  <a:lnTo>
                    <a:pt x="92202" y="465594"/>
                  </a:lnTo>
                  <a:lnTo>
                    <a:pt x="105156" y="468642"/>
                  </a:lnTo>
                  <a:lnTo>
                    <a:pt x="114300" y="418350"/>
                  </a:lnTo>
                  <a:close/>
                </a:path>
                <a:path w="1666240" h="962025">
                  <a:moveTo>
                    <a:pt x="130302" y="330720"/>
                  </a:moveTo>
                  <a:lnTo>
                    <a:pt x="118110" y="328422"/>
                  </a:lnTo>
                  <a:lnTo>
                    <a:pt x="108966" y="378714"/>
                  </a:lnTo>
                  <a:lnTo>
                    <a:pt x="121158" y="381000"/>
                  </a:lnTo>
                  <a:lnTo>
                    <a:pt x="130302" y="330720"/>
                  </a:lnTo>
                  <a:close/>
                </a:path>
                <a:path w="1666240" h="962025">
                  <a:moveTo>
                    <a:pt x="147066" y="243840"/>
                  </a:moveTo>
                  <a:lnTo>
                    <a:pt x="134112" y="241566"/>
                  </a:lnTo>
                  <a:lnTo>
                    <a:pt x="124968" y="291096"/>
                  </a:lnTo>
                  <a:lnTo>
                    <a:pt x="137922" y="293370"/>
                  </a:lnTo>
                  <a:lnTo>
                    <a:pt x="147066" y="243840"/>
                  </a:lnTo>
                  <a:close/>
                </a:path>
                <a:path w="1666240" h="962025">
                  <a:moveTo>
                    <a:pt x="163068" y="156222"/>
                  </a:moveTo>
                  <a:lnTo>
                    <a:pt x="150876" y="153924"/>
                  </a:lnTo>
                  <a:lnTo>
                    <a:pt x="141732" y="203466"/>
                  </a:lnTo>
                  <a:lnTo>
                    <a:pt x="153924" y="206514"/>
                  </a:lnTo>
                  <a:lnTo>
                    <a:pt x="163068" y="156222"/>
                  </a:lnTo>
                  <a:close/>
                </a:path>
                <a:path w="1666240" h="962025">
                  <a:moveTo>
                    <a:pt x="179832" y="68592"/>
                  </a:moveTo>
                  <a:lnTo>
                    <a:pt x="166878" y="66294"/>
                  </a:lnTo>
                  <a:lnTo>
                    <a:pt x="157734" y="116598"/>
                  </a:lnTo>
                  <a:lnTo>
                    <a:pt x="170688" y="118872"/>
                  </a:lnTo>
                  <a:lnTo>
                    <a:pt x="179832" y="68592"/>
                  </a:lnTo>
                  <a:close/>
                </a:path>
                <a:path w="1666240" h="962025">
                  <a:moveTo>
                    <a:pt x="192455" y="0"/>
                  </a:moveTo>
                  <a:lnTo>
                    <a:pt x="179832" y="0"/>
                  </a:lnTo>
                  <a:lnTo>
                    <a:pt x="174498" y="28968"/>
                  </a:lnTo>
                  <a:lnTo>
                    <a:pt x="186690" y="31242"/>
                  </a:lnTo>
                  <a:lnTo>
                    <a:pt x="192455" y="0"/>
                  </a:lnTo>
                  <a:close/>
                </a:path>
                <a:path w="1666240" h="962025">
                  <a:moveTo>
                    <a:pt x="1459992" y="650748"/>
                  </a:moveTo>
                  <a:lnTo>
                    <a:pt x="897305" y="0"/>
                  </a:lnTo>
                  <a:lnTo>
                    <a:pt x="877303" y="0"/>
                  </a:lnTo>
                  <a:lnTo>
                    <a:pt x="1448562" y="660654"/>
                  </a:lnTo>
                  <a:lnTo>
                    <a:pt x="1459992" y="650748"/>
                  </a:lnTo>
                  <a:close/>
                </a:path>
                <a:path w="1666240" h="962025">
                  <a:moveTo>
                    <a:pt x="1666011" y="0"/>
                  </a:moveTo>
                  <a:lnTo>
                    <a:pt x="1649907" y="0"/>
                  </a:lnTo>
                  <a:lnTo>
                    <a:pt x="1598676" y="655320"/>
                  </a:lnTo>
                  <a:lnTo>
                    <a:pt x="1614678" y="656082"/>
                  </a:lnTo>
                  <a:lnTo>
                    <a:pt x="166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0" y="489584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4650740" y="4827523"/>
            <a:ext cx="12719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(Represents “</a:t>
            </a:r>
            <a:r>
              <a:rPr dirty="0" sz="1800" spc="-10" i="1">
                <a:latin typeface="Arial"/>
                <a:cs typeface="Arial"/>
              </a:rPr>
              <a:t>is-</a:t>
            </a:r>
            <a:r>
              <a:rPr dirty="0" sz="1800" spc="-20" i="1">
                <a:latin typeface="Arial"/>
                <a:cs typeface="Arial"/>
              </a:rPr>
              <a:t>not</a:t>
            </a:r>
            <a:r>
              <a:rPr dirty="0" sz="1800" spc="-20">
                <a:latin typeface="Arial"/>
                <a:cs typeface="Arial"/>
              </a:rPr>
              <a:t>”)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35940" y="4246117"/>
            <a:ext cx="2990215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5600" algn="l"/>
                <a:tab pos="1082675" algn="l"/>
              </a:tabLst>
            </a:pPr>
            <a:r>
              <a:rPr dirty="0" sz="2400">
                <a:latin typeface="Arial"/>
                <a:cs typeface="Arial"/>
              </a:rPr>
              <a:t>Giống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như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cấu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trúc cây:</a:t>
            </a:r>
            <a:r>
              <a:rPr dirty="0" sz="2400">
                <a:latin typeface="Arial"/>
                <a:cs typeface="Arial"/>
              </a:rPr>
              <a:t>	Tất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cả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kết </a:t>
            </a:r>
            <a:r>
              <a:rPr dirty="0" sz="2400">
                <a:latin typeface="Arial"/>
                <a:cs typeface="Arial"/>
              </a:rPr>
              <a:t>luận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ra </a:t>
            </a:r>
            <a:r>
              <a:rPr dirty="0" sz="2400">
                <a:latin typeface="Arial"/>
                <a:cs typeface="Arial"/>
              </a:rPr>
              <a:t>theo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tất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cả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các </a:t>
            </a:r>
            <a:r>
              <a:rPr dirty="0" sz="2400" spc="-10">
                <a:latin typeface="Arial"/>
                <a:cs typeface="Arial"/>
              </a:rPr>
              <a:t>hướng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29" name="object 2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53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Biểu</a:t>
            </a:r>
            <a:r>
              <a:rPr dirty="0" spc="-45"/>
              <a:t> </a:t>
            </a:r>
            <a:r>
              <a:rPr dirty="0"/>
              <a:t>diễn</a:t>
            </a:r>
            <a:r>
              <a:rPr dirty="0" spc="-35"/>
              <a:t> </a:t>
            </a:r>
            <a:r>
              <a:rPr dirty="0"/>
              <a:t>tri</a:t>
            </a:r>
            <a:r>
              <a:rPr dirty="0" spc="-35"/>
              <a:t> </a:t>
            </a:r>
            <a:r>
              <a:rPr dirty="0"/>
              <a:t>thức</a:t>
            </a:r>
            <a:r>
              <a:rPr dirty="0" spc="-30"/>
              <a:t> </a:t>
            </a:r>
            <a:r>
              <a:rPr dirty="0" spc="-25"/>
              <a:t>(1)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979169"/>
            <a:chOff x="0" y="979169"/>
            <a:chExt cx="9144000" cy="97916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535940" y="1396238"/>
            <a:ext cx="8067040" cy="4309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131445" indent="-28575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8450" algn="l"/>
              </a:tabLst>
            </a:pP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tri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thức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(Knowlegde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representation)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lĩnh </a:t>
            </a:r>
            <a:r>
              <a:rPr dirty="0" sz="2400">
                <a:latin typeface="Arial"/>
                <a:cs typeface="Arial"/>
              </a:rPr>
              <a:t>vực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nghiên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cứu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quan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trọng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Trí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tuệ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nhân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tạo</a:t>
            </a:r>
            <a:endParaRPr sz="2400">
              <a:latin typeface="Arial"/>
              <a:cs typeface="Arial"/>
            </a:endParaRPr>
          </a:p>
          <a:p>
            <a:pPr lvl="1" marL="624840" marR="5080" indent="-286385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Nhằm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phát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triển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phương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pháp,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thức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biểu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thức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và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công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cụ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hỗ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trợ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việc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biểu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thức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90"/>
              </a:spcBef>
              <a:buClr>
                <a:srgbClr val="3B822F"/>
              </a:buClr>
              <a:buFont typeface="Wingdings"/>
              <a:buChar char=""/>
            </a:pPr>
            <a:endParaRPr sz="20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Tồn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tại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nhiều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phương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pháp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tri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thức</a:t>
            </a:r>
            <a:endParaRPr sz="24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 b="1">
                <a:latin typeface="Arial"/>
                <a:cs typeface="Arial"/>
              </a:rPr>
              <a:t>Luật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sản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xuất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(Production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rules)</a:t>
            </a:r>
            <a:endParaRPr sz="20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 b="1">
                <a:latin typeface="Arial"/>
                <a:cs typeface="Arial"/>
              </a:rPr>
              <a:t>Khung</a:t>
            </a:r>
            <a:r>
              <a:rPr dirty="0" sz="2000" spc="-6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(Frames)</a:t>
            </a:r>
            <a:endParaRPr sz="20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 b="1">
                <a:latin typeface="Arial"/>
                <a:cs typeface="Arial"/>
              </a:rPr>
              <a:t>Mạng</a:t>
            </a:r>
            <a:r>
              <a:rPr dirty="0" sz="2000" spc="-7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ngữ</a:t>
            </a:r>
            <a:r>
              <a:rPr dirty="0" sz="2000" spc="-7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nghĩa</a:t>
            </a:r>
            <a:r>
              <a:rPr dirty="0" sz="2000" spc="-7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(Semantic</a:t>
            </a:r>
            <a:r>
              <a:rPr dirty="0" sz="2000" spc="-7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networks)</a:t>
            </a:r>
            <a:endParaRPr sz="20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 spc="-10">
                <a:latin typeface="Arial"/>
                <a:cs typeface="Arial"/>
              </a:rPr>
              <a:t>Ontology</a:t>
            </a:r>
            <a:endParaRPr sz="20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mô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hình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xác</a:t>
            </a:r>
            <a:r>
              <a:rPr dirty="0" sz="2000" spc="-20">
                <a:latin typeface="Arial"/>
                <a:cs typeface="Arial"/>
              </a:rPr>
              <a:t> suất</a:t>
            </a:r>
            <a:endParaRPr sz="20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 spc="-5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Mạng</a:t>
            </a:r>
            <a:r>
              <a:rPr dirty="0" spc="-60"/>
              <a:t> </a:t>
            </a:r>
            <a:r>
              <a:rPr dirty="0"/>
              <a:t>kế</a:t>
            </a:r>
            <a:r>
              <a:rPr dirty="0" spc="-45"/>
              <a:t> </a:t>
            </a:r>
            <a:r>
              <a:rPr dirty="0"/>
              <a:t>thừa</a:t>
            </a:r>
            <a:r>
              <a:rPr dirty="0" spc="-50"/>
              <a:t> </a:t>
            </a:r>
            <a:r>
              <a:rPr dirty="0" spc="-25"/>
              <a:t>(3)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979169"/>
            <a:chOff x="0" y="979169"/>
            <a:chExt cx="9144000" cy="97916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535940" y="1320038"/>
            <a:ext cx="39370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dirty="0" sz="2400" b="1">
                <a:latin typeface="Arial"/>
                <a:cs typeface="Arial"/>
              </a:rPr>
              <a:t>Kế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thừa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có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thể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bị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hủy</a:t>
            </a:r>
            <a:r>
              <a:rPr dirty="0" sz="2400" spc="-25" b="1">
                <a:latin typeface="Arial"/>
                <a:cs typeface="Arial"/>
              </a:rPr>
              <a:t> bỏ </a:t>
            </a:r>
            <a:r>
              <a:rPr dirty="0" sz="2400" spc="-10" b="1">
                <a:latin typeface="Arial"/>
                <a:cs typeface="Arial"/>
              </a:rPr>
              <a:t>(Defeasible</a:t>
            </a:r>
            <a:r>
              <a:rPr dirty="0" sz="2400" spc="-6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inheritance)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479540" y="1627123"/>
            <a:ext cx="546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latin typeface="Arial"/>
                <a:cs typeface="Arial"/>
              </a:rPr>
              <a:t>Gray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880363" y="2204719"/>
            <a:ext cx="450151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7820" marR="5080" indent="-325755">
              <a:lnSpc>
                <a:spcPct val="100000"/>
              </a:lnSpc>
              <a:spcBef>
                <a:spcPts val="100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337820" algn="l"/>
              </a:tabLst>
            </a:pPr>
            <a:r>
              <a:rPr dirty="0" sz="2200">
                <a:latin typeface="Arial"/>
                <a:cs typeface="Arial"/>
              </a:rPr>
              <a:t>Giống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như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đối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với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cách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biểu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diễn </a:t>
            </a:r>
            <a:r>
              <a:rPr dirty="0" sz="2200">
                <a:latin typeface="Arial"/>
                <a:cs typeface="Arial"/>
              </a:rPr>
              <a:t>tri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thức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bằng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khung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(frame-</a:t>
            </a:r>
            <a:r>
              <a:rPr dirty="0" sz="2200" spc="-10">
                <a:latin typeface="Arial"/>
                <a:cs typeface="Arial"/>
              </a:rPr>
              <a:t>based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6170676" y="1970531"/>
            <a:ext cx="1357630" cy="967105"/>
          </a:xfrm>
          <a:custGeom>
            <a:avLst/>
            <a:gdLst/>
            <a:ahLst/>
            <a:cxnLst/>
            <a:rect l="l" t="t" r="r" b="b"/>
            <a:pathLst>
              <a:path w="1357629" h="967105">
                <a:moveTo>
                  <a:pt x="440436" y="107442"/>
                </a:moveTo>
                <a:lnTo>
                  <a:pt x="324612" y="172212"/>
                </a:lnTo>
                <a:lnTo>
                  <a:pt x="347713" y="194691"/>
                </a:lnTo>
                <a:lnTo>
                  <a:pt x="326783" y="223901"/>
                </a:lnTo>
                <a:lnTo>
                  <a:pt x="302158" y="265938"/>
                </a:lnTo>
                <a:lnTo>
                  <a:pt x="281025" y="310210"/>
                </a:lnTo>
                <a:lnTo>
                  <a:pt x="263169" y="356387"/>
                </a:lnTo>
                <a:lnTo>
                  <a:pt x="248373" y="404139"/>
                </a:lnTo>
                <a:lnTo>
                  <a:pt x="236448" y="453148"/>
                </a:lnTo>
                <a:lnTo>
                  <a:pt x="227152" y="503072"/>
                </a:lnTo>
                <a:lnTo>
                  <a:pt x="220306" y="553605"/>
                </a:lnTo>
                <a:lnTo>
                  <a:pt x="215684" y="604418"/>
                </a:lnTo>
                <a:lnTo>
                  <a:pt x="213080" y="655167"/>
                </a:lnTo>
                <a:lnTo>
                  <a:pt x="212293" y="705548"/>
                </a:lnTo>
                <a:lnTo>
                  <a:pt x="213093" y="755230"/>
                </a:lnTo>
                <a:lnTo>
                  <a:pt x="215036" y="798245"/>
                </a:lnTo>
                <a:lnTo>
                  <a:pt x="0" y="841248"/>
                </a:lnTo>
                <a:lnTo>
                  <a:pt x="3797" y="857250"/>
                </a:lnTo>
                <a:lnTo>
                  <a:pt x="216077" y="814793"/>
                </a:lnTo>
                <a:lnTo>
                  <a:pt x="218694" y="851154"/>
                </a:lnTo>
                <a:lnTo>
                  <a:pt x="224015" y="900455"/>
                </a:lnTo>
                <a:lnTo>
                  <a:pt x="228053" y="930465"/>
                </a:lnTo>
                <a:lnTo>
                  <a:pt x="230619" y="949566"/>
                </a:lnTo>
                <a:lnTo>
                  <a:pt x="233426" y="966978"/>
                </a:lnTo>
                <a:lnTo>
                  <a:pt x="249618" y="966978"/>
                </a:lnTo>
                <a:lnTo>
                  <a:pt x="245948" y="943965"/>
                </a:lnTo>
                <a:lnTo>
                  <a:pt x="239522" y="895083"/>
                </a:lnTo>
                <a:lnTo>
                  <a:pt x="234492" y="846340"/>
                </a:lnTo>
                <a:lnTo>
                  <a:pt x="231902" y="811631"/>
                </a:lnTo>
                <a:lnTo>
                  <a:pt x="384810" y="781050"/>
                </a:lnTo>
                <a:lnTo>
                  <a:pt x="381000" y="765048"/>
                </a:lnTo>
                <a:lnTo>
                  <a:pt x="230759" y="795096"/>
                </a:lnTo>
                <a:lnTo>
                  <a:pt x="228574" y="744982"/>
                </a:lnTo>
                <a:lnTo>
                  <a:pt x="228053" y="691362"/>
                </a:lnTo>
                <a:lnTo>
                  <a:pt x="229539" y="637324"/>
                </a:lnTo>
                <a:lnTo>
                  <a:pt x="233248" y="583298"/>
                </a:lnTo>
                <a:lnTo>
                  <a:pt x="239382" y="529666"/>
                </a:lnTo>
                <a:lnTo>
                  <a:pt x="248170" y="476834"/>
                </a:lnTo>
                <a:lnTo>
                  <a:pt x="259842" y="425196"/>
                </a:lnTo>
                <a:lnTo>
                  <a:pt x="272402" y="379145"/>
                </a:lnTo>
                <a:lnTo>
                  <a:pt x="290182" y="328942"/>
                </a:lnTo>
                <a:lnTo>
                  <a:pt x="312432" y="278752"/>
                </a:lnTo>
                <a:lnTo>
                  <a:pt x="338378" y="232740"/>
                </a:lnTo>
                <a:lnTo>
                  <a:pt x="359092" y="205752"/>
                </a:lnTo>
                <a:lnTo>
                  <a:pt x="367284" y="213702"/>
                </a:lnTo>
                <a:lnTo>
                  <a:pt x="379476" y="225552"/>
                </a:lnTo>
                <a:lnTo>
                  <a:pt x="440436" y="107442"/>
                </a:lnTo>
                <a:close/>
              </a:path>
              <a:path w="1357629" h="967105">
                <a:moveTo>
                  <a:pt x="1357376" y="966978"/>
                </a:moveTo>
                <a:lnTo>
                  <a:pt x="694855" y="96024"/>
                </a:lnTo>
                <a:lnTo>
                  <a:pt x="718566" y="77724"/>
                </a:lnTo>
                <a:lnTo>
                  <a:pt x="611124" y="0"/>
                </a:lnTo>
                <a:lnTo>
                  <a:pt x="658368" y="124206"/>
                </a:lnTo>
                <a:lnTo>
                  <a:pt x="674370" y="111861"/>
                </a:lnTo>
                <a:lnTo>
                  <a:pt x="681951" y="105994"/>
                </a:lnTo>
                <a:lnTo>
                  <a:pt x="1336878" y="966978"/>
                </a:lnTo>
                <a:lnTo>
                  <a:pt x="1357376" y="9669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205738" y="2875280"/>
            <a:ext cx="190627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0">
                <a:latin typeface="Arial"/>
                <a:cs typeface="Arial"/>
              </a:rPr>
              <a:t>representation)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089140" y="2999485"/>
            <a:ext cx="989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Elephant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0" y="2937510"/>
            <a:ext cx="9144000" cy="1958339"/>
            <a:chOff x="0" y="2937510"/>
            <a:chExt cx="9144000" cy="1958339"/>
          </a:xfrm>
        </p:grpSpPr>
        <p:sp>
          <p:nvSpPr>
            <p:cNvPr id="14" name="object 14" descr=""/>
            <p:cNvSpPr/>
            <p:nvPr/>
          </p:nvSpPr>
          <p:spPr>
            <a:xfrm>
              <a:off x="6404102" y="2937509"/>
              <a:ext cx="1179830" cy="979169"/>
            </a:xfrm>
            <a:custGeom>
              <a:avLst/>
              <a:gdLst/>
              <a:ahLst/>
              <a:cxnLst/>
              <a:rect l="l" t="t" r="r" b="b"/>
              <a:pathLst>
                <a:path w="1179829" h="979170">
                  <a:moveTo>
                    <a:pt x="449199" y="979170"/>
                  </a:moveTo>
                  <a:lnTo>
                    <a:pt x="395414" y="910513"/>
                  </a:lnTo>
                  <a:lnTo>
                    <a:pt x="366649" y="870610"/>
                  </a:lnTo>
                  <a:lnTo>
                    <a:pt x="339356" y="830554"/>
                  </a:lnTo>
                  <a:lnTo>
                    <a:pt x="313575" y="790600"/>
                  </a:lnTo>
                  <a:lnTo>
                    <a:pt x="289369" y="750951"/>
                  </a:lnTo>
                  <a:lnTo>
                    <a:pt x="266801" y="711860"/>
                  </a:lnTo>
                  <a:lnTo>
                    <a:pt x="245935" y="673557"/>
                  </a:lnTo>
                  <a:lnTo>
                    <a:pt x="204990" y="592886"/>
                  </a:lnTo>
                  <a:lnTo>
                    <a:pt x="184023" y="548640"/>
                  </a:lnTo>
                  <a:lnTo>
                    <a:pt x="163931" y="503618"/>
                  </a:lnTo>
                  <a:lnTo>
                    <a:pt x="144767" y="457873"/>
                  </a:lnTo>
                  <a:lnTo>
                    <a:pt x="126568" y="411492"/>
                  </a:lnTo>
                  <a:lnTo>
                    <a:pt x="109372" y="364553"/>
                  </a:lnTo>
                  <a:lnTo>
                    <a:pt x="93218" y="317106"/>
                  </a:lnTo>
                  <a:lnTo>
                    <a:pt x="78143" y="269227"/>
                  </a:lnTo>
                  <a:lnTo>
                    <a:pt x="64173" y="220992"/>
                  </a:lnTo>
                  <a:lnTo>
                    <a:pt x="51371" y="172478"/>
                  </a:lnTo>
                  <a:lnTo>
                    <a:pt x="39776" y="123748"/>
                  </a:lnTo>
                  <a:lnTo>
                    <a:pt x="29400" y="74879"/>
                  </a:lnTo>
                  <a:lnTo>
                    <a:pt x="20307" y="25933"/>
                  </a:lnTo>
                  <a:lnTo>
                    <a:pt x="16192" y="0"/>
                  </a:lnTo>
                  <a:lnTo>
                    <a:pt x="0" y="0"/>
                  </a:lnTo>
                  <a:lnTo>
                    <a:pt x="14147" y="80187"/>
                  </a:lnTo>
                  <a:lnTo>
                    <a:pt x="24434" y="128625"/>
                  </a:lnTo>
                  <a:lnTo>
                    <a:pt x="35902" y="176796"/>
                  </a:lnTo>
                  <a:lnTo>
                    <a:pt x="48539" y="224688"/>
                  </a:lnTo>
                  <a:lnTo>
                    <a:pt x="62293" y="272275"/>
                  </a:lnTo>
                  <a:lnTo>
                    <a:pt x="77152" y="319544"/>
                  </a:lnTo>
                  <a:lnTo>
                    <a:pt x="93103" y="366458"/>
                  </a:lnTo>
                  <a:lnTo>
                    <a:pt x="110096" y="413016"/>
                  </a:lnTo>
                  <a:lnTo>
                    <a:pt x="128130" y="459181"/>
                  </a:lnTo>
                  <a:lnTo>
                    <a:pt x="147167" y="504939"/>
                  </a:lnTo>
                  <a:lnTo>
                    <a:pt x="167195" y="550278"/>
                  </a:lnTo>
                  <a:lnTo>
                    <a:pt x="188175" y="595160"/>
                  </a:lnTo>
                  <a:lnTo>
                    <a:pt x="210083" y="639584"/>
                  </a:lnTo>
                  <a:lnTo>
                    <a:pt x="232918" y="683514"/>
                  </a:lnTo>
                  <a:lnTo>
                    <a:pt x="253479" y="721207"/>
                  </a:lnTo>
                  <a:lnTo>
                    <a:pt x="275856" y="759879"/>
                  </a:lnTo>
                  <a:lnTo>
                    <a:pt x="299974" y="799287"/>
                  </a:lnTo>
                  <a:lnTo>
                    <a:pt x="325767" y="839190"/>
                  </a:lnTo>
                  <a:lnTo>
                    <a:pt x="353199" y="879322"/>
                  </a:lnTo>
                  <a:lnTo>
                    <a:pt x="382168" y="919441"/>
                  </a:lnTo>
                  <a:lnTo>
                    <a:pt x="412635" y="959294"/>
                  </a:lnTo>
                  <a:lnTo>
                    <a:pt x="428777" y="979170"/>
                  </a:lnTo>
                  <a:lnTo>
                    <a:pt x="449199" y="979170"/>
                  </a:lnTo>
                  <a:close/>
                </a:path>
                <a:path w="1179829" h="979170">
                  <a:moveTo>
                    <a:pt x="1146556" y="29718"/>
                  </a:moveTo>
                  <a:lnTo>
                    <a:pt x="1123950" y="0"/>
                  </a:lnTo>
                  <a:lnTo>
                    <a:pt x="1103452" y="0"/>
                  </a:lnTo>
                  <a:lnTo>
                    <a:pt x="1133602" y="39624"/>
                  </a:lnTo>
                  <a:lnTo>
                    <a:pt x="1146556" y="29718"/>
                  </a:lnTo>
                  <a:close/>
                </a:path>
                <a:path w="1179829" h="979170">
                  <a:moveTo>
                    <a:pt x="1179322" y="542544"/>
                  </a:moveTo>
                  <a:lnTo>
                    <a:pt x="1141984" y="415290"/>
                  </a:lnTo>
                  <a:lnTo>
                    <a:pt x="1103122" y="542544"/>
                  </a:lnTo>
                  <a:lnTo>
                    <a:pt x="1133576" y="542544"/>
                  </a:lnTo>
                  <a:lnTo>
                    <a:pt x="1132814" y="979170"/>
                  </a:lnTo>
                  <a:lnTo>
                    <a:pt x="1148816" y="979170"/>
                  </a:lnTo>
                  <a:lnTo>
                    <a:pt x="1149578" y="542544"/>
                  </a:lnTo>
                  <a:lnTo>
                    <a:pt x="1179322" y="5425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0" y="391668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880363" y="3362960"/>
            <a:ext cx="4206875" cy="1031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7820" marR="5080" indent="-325755">
              <a:lnSpc>
                <a:spcPct val="100000"/>
              </a:lnSpc>
              <a:spcBef>
                <a:spcPts val="100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337820" algn="l"/>
              </a:tabLst>
            </a:pP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thuộc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tính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không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phải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luôn </a:t>
            </a:r>
            <a:r>
              <a:rPr dirty="0" sz="2200">
                <a:latin typeface="Arial"/>
                <a:cs typeface="Arial"/>
              </a:rPr>
              <a:t>luôn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được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kế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thừa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–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chúng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có </a:t>
            </a:r>
            <a:r>
              <a:rPr dirty="0" sz="2200">
                <a:latin typeface="Arial"/>
                <a:cs typeface="Arial"/>
              </a:rPr>
              <a:t>thể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bị</a:t>
            </a:r>
            <a:r>
              <a:rPr dirty="0" sz="2200" spc="-3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hủy</a:t>
            </a:r>
            <a:r>
              <a:rPr dirty="0" sz="2200" spc="-3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bỏ</a:t>
            </a:r>
            <a:r>
              <a:rPr dirty="0" sz="2200" spc="-30" i="1">
                <a:latin typeface="Arial"/>
                <a:cs typeface="Arial"/>
              </a:rPr>
              <a:t> </a:t>
            </a:r>
            <a:r>
              <a:rPr dirty="0" sz="2200" spc="-10" i="1">
                <a:latin typeface="Arial"/>
                <a:cs typeface="Arial"/>
              </a:rPr>
              <a:t>(defeated)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241540" y="4371085"/>
            <a:ext cx="647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Clyde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6832879" y="3916679"/>
            <a:ext cx="720090" cy="429259"/>
          </a:xfrm>
          <a:custGeom>
            <a:avLst/>
            <a:gdLst/>
            <a:ahLst/>
            <a:cxnLst/>
            <a:rect l="l" t="t" r="r" b="b"/>
            <a:pathLst>
              <a:path w="720090" h="429260">
                <a:moveTo>
                  <a:pt x="578332" y="358140"/>
                </a:moveTo>
                <a:lnTo>
                  <a:pt x="534060" y="352513"/>
                </a:lnTo>
                <a:lnTo>
                  <a:pt x="490334" y="342976"/>
                </a:lnTo>
                <a:lnTo>
                  <a:pt x="447192" y="329780"/>
                </a:lnTo>
                <a:lnTo>
                  <a:pt x="404710" y="313156"/>
                </a:lnTo>
                <a:lnTo>
                  <a:pt x="362927" y="293331"/>
                </a:lnTo>
                <a:lnTo>
                  <a:pt x="321906" y="270548"/>
                </a:lnTo>
                <a:lnTo>
                  <a:pt x="281724" y="245033"/>
                </a:lnTo>
                <a:lnTo>
                  <a:pt x="242404" y="217017"/>
                </a:lnTo>
                <a:lnTo>
                  <a:pt x="204038" y="186753"/>
                </a:lnTo>
                <a:lnTo>
                  <a:pt x="166662" y="154470"/>
                </a:lnTo>
                <a:lnTo>
                  <a:pt x="130352" y="120383"/>
                </a:lnTo>
                <a:lnTo>
                  <a:pt x="95148" y="84747"/>
                </a:lnTo>
                <a:lnTo>
                  <a:pt x="61112" y="47790"/>
                </a:lnTo>
                <a:lnTo>
                  <a:pt x="28321" y="9753"/>
                </a:lnTo>
                <a:lnTo>
                  <a:pt x="20421" y="0"/>
                </a:lnTo>
                <a:lnTo>
                  <a:pt x="0" y="0"/>
                </a:lnTo>
                <a:lnTo>
                  <a:pt x="49022" y="57988"/>
                </a:lnTo>
                <a:lnTo>
                  <a:pt x="83591" y="95504"/>
                </a:lnTo>
                <a:lnTo>
                  <a:pt x="119392" y="131737"/>
                </a:lnTo>
                <a:lnTo>
                  <a:pt x="156375" y="166433"/>
                </a:lnTo>
                <a:lnTo>
                  <a:pt x="194462" y="199351"/>
                </a:lnTo>
                <a:lnTo>
                  <a:pt x="233591" y="230212"/>
                </a:lnTo>
                <a:lnTo>
                  <a:pt x="273723" y="258787"/>
                </a:lnTo>
                <a:lnTo>
                  <a:pt x="314756" y="284822"/>
                </a:lnTo>
                <a:lnTo>
                  <a:pt x="356666" y="308051"/>
                </a:lnTo>
                <a:lnTo>
                  <a:pt x="399351" y="328231"/>
                </a:lnTo>
                <a:lnTo>
                  <a:pt x="442785" y="345109"/>
                </a:lnTo>
                <a:lnTo>
                  <a:pt x="486867" y="358432"/>
                </a:lnTo>
                <a:lnTo>
                  <a:pt x="531571" y="367944"/>
                </a:lnTo>
                <a:lnTo>
                  <a:pt x="576808" y="373380"/>
                </a:lnTo>
                <a:lnTo>
                  <a:pt x="578332" y="358140"/>
                </a:lnTo>
                <a:close/>
              </a:path>
              <a:path w="720090" h="429260">
                <a:moveTo>
                  <a:pt x="720039" y="0"/>
                </a:moveTo>
                <a:lnTo>
                  <a:pt x="704037" y="0"/>
                </a:lnTo>
                <a:lnTo>
                  <a:pt x="703300" y="429006"/>
                </a:lnTo>
                <a:lnTo>
                  <a:pt x="719302" y="429006"/>
                </a:lnTo>
                <a:lnTo>
                  <a:pt x="7200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880363" y="4521200"/>
            <a:ext cx="446595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7820" marR="5080" indent="-325755">
              <a:lnSpc>
                <a:spcPct val="100000"/>
              </a:lnSpc>
              <a:spcBef>
                <a:spcPts val="100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337820" algn="l"/>
              </a:tabLst>
            </a:pP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kết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luận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được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xác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định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bằng </a:t>
            </a:r>
            <a:r>
              <a:rPr dirty="0" sz="2200">
                <a:latin typeface="Arial"/>
                <a:cs typeface="Arial"/>
              </a:rPr>
              <a:t>cách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duyệt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từ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nút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hiện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thời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và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205738" y="5191757"/>
            <a:ext cx="3745229" cy="1031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Arial"/>
                <a:cs typeface="Arial"/>
              </a:rPr>
              <a:t>chọn</a:t>
            </a:r>
            <a:r>
              <a:rPr dirty="0" sz="2200" spc="-65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phiên</a:t>
            </a:r>
            <a:r>
              <a:rPr dirty="0" sz="2200" spc="-4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bản</a:t>
            </a:r>
            <a:r>
              <a:rPr dirty="0" sz="2200" spc="-3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đầu</a:t>
            </a:r>
            <a:r>
              <a:rPr dirty="0" sz="2200" spc="-4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tiên</a:t>
            </a:r>
            <a:r>
              <a:rPr dirty="0" sz="2200" spc="-45" b="1">
                <a:latin typeface="Arial"/>
                <a:cs typeface="Arial"/>
              </a:rPr>
              <a:t> </a:t>
            </a:r>
            <a:r>
              <a:rPr dirty="0" sz="2200" spc="-25" b="1">
                <a:latin typeface="Arial"/>
                <a:cs typeface="Arial"/>
              </a:rPr>
              <a:t>của </a:t>
            </a:r>
            <a:r>
              <a:rPr dirty="0" sz="2200" b="1">
                <a:latin typeface="Arial"/>
                <a:cs typeface="Arial"/>
              </a:rPr>
              <a:t>thuộc</a:t>
            </a:r>
            <a:r>
              <a:rPr dirty="0" sz="2200" spc="-7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tính</a:t>
            </a:r>
            <a:r>
              <a:rPr dirty="0" sz="2200" spc="-65" b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</a:t>
            </a:r>
            <a:r>
              <a:rPr dirty="0" sz="2200" b="1">
                <a:latin typeface="Arial"/>
                <a:cs typeface="Arial"/>
              </a:rPr>
              <a:t>first</a:t>
            </a:r>
            <a:r>
              <a:rPr dirty="0" sz="2200" spc="-7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version</a:t>
            </a:r>
            <a:r>
              <a:rPr dirty="0" sz="2200" spc="-75" b="1">
                <a:latin typeface="Arial"/>
                <a:cs typeface="Arial"/>
              </a:rPr>
              <a:t> </a:t>
            </a:r>
            <a:r>
              <a:rPr dirty="0" sz="2200" spc="-25" b="1">
                <a:latin typeface="Arial"/>
                <a:cs typeface="Arial"/>
              </a:rPr>
              <a:t>of </a:t>
            </a:r>
            <a:r>
              <a:rPr dirty="0" sz="2200" b="1">
                <a:latin typeface="Arial"/>
                <a:cs typeface="Arial"/>
              </a:rPr>
              <a:t>property)</a:t>
            </a:r>
            <a:r>
              <a:rPr dirty="0" sz="2200" spc="-55" b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cần</a:t>
            </a:r>
            <a:r>
              <a:rPr dirty="0" sz="2200" spc="-7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kết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luận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53</a:t>
            </a:fld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Mạng</a:t>
            </a:r>
            <a:r>
              <a:rPr dirty="0" spc="-60"/>
              <a:t> </a:t>
            </a:r>
            <a:r>
              <a:rPr dirty="0"/>
              <a:t>kế</a:t>
            </a:r>
            <a:r>
              <a:rPr dirty="0" spc="-45"/>
              <a:t> </a:t>
            </a:r>
            <a:r>
              <a:rPr dirty="0"/>
              <a:t>thừa</a:t>
            </a:r>
            <a:r>
              <a:rPr dirty="0" spc="-50"/>
              <a:t> </a:t>
            </a:r>
            <a:r>
              <a:rPr dirty="0" spc="-25"/>
              <a:t>(4)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979169"/>
            <a:chOff x="0" y="979169"/>
            <a:chExt cx="9144000" cy="97916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535940" y="1472438"/>
            <a:ext cx="404495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8450" algn="l"/>
              </a:tabLst>
            </a:pPr>
            <a:r>
              <a:rPr dirty="0" sz="2400" b="1">
                <a:latin typeface="Arial"/>
                <a:cs typeface="Arial"/>
              </a:rPr>
              <a:t>Tính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nhập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nhằng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trong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kế </a:t>
            </a:r>
            <a:r>
              <a:rPr dirty="0" sz="2400" b="1">
                <a:latin typeface="Arial"/>
                <a:cs typeface="Arial"/>
              </a:rPr>
              <a:t>thừa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(Ambiguity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21689" y="2203958"/>
            <a:ext cx="17506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Arial"/>
                <a:cs typeface="Arial"/>
              </a:rPr>
              <a:t>inheritance)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479540" y="1855723"/>
            <a:ext cx="838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Pacifist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7010400" y="2209799"/>
            <a:ext cx="844550" cy="996315"/>
          </a:xfrm>
          <a:custGeom>
            <a:avLst/>
            <a:gdLst/>
            <a:ahLst/>
            <a:cxnLst/>
            <a:rect l="l" t="t" r="r" b="b"/>
            <a:pathLst>
              <a:path w="844550" h="996314">
                <a:moveTo>
                  <a:pt x="844296" y="986028"/>
                </a:moveTo>
                <a:lnTo>
                  <a:pt x="625830" y="727710"/>
                </a:lnTo>
                <a:lnTo>
                  <a:pt x="250774" y="284251"/>
                </a:lnTo>
                <a:lnTo>
                  <a:pt x="387096" y="158496"/>
                </a:lnTo>
                <a:lnTo>
                  <a:pt x="375666" y="147066"/>
                </a:lnTo>
                <a:lnTo>
                  <a:pt x="240334" y="271907"/>
                </a:lnTo>
                <a:lnTo>
                  <a:pt x="88252" y="92062"/>
                </a:lnTo>
                <a:lnTo>
                  <a:pt x="111252" y="72390"/>
                </a:lnTo>
                <a:lnTo>
                  <a:pt x="0" y="0"/>
                </a:lnTo>
                <a:lnTo>
                  <a:pt x="53340" y="121920"/>
                </a:lnTo>
                <a:lnTo>
                  <a:pt x="67818" y="109537"/>
                </a:lnTo>
                <a:lnTo>
                  <a:pt x="75958" y="102577"/>
                </a:lnTo>
                <a:lnTo>
                  <a:pt x="228587" y="282740"/>
                </a:lnTo>
                <a:lnTo>
                  <a:pt x="70866" y="428244"/>
                </a:lnTo>
                <a:lnTo>
                  <a:pt x="82296" y="439674"/>
                </a:lnTo>
                <a:lnTo>
                  <a:pt x="239039" y="295071"/>
                </a:lnTo>
                <a:lnTo>
                  <a:pt x="605599" y="727710"/>
                </a:lnTo>
                <a:lnTo>
                  <a:pt x="832866" y="995934"/>
                </a:lnTo>
                <a:lnTo>
                  <a:pt x="844296" y="986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6014466" y="2209799"/>
            <a:ext cx="845819" cy="996315"/>
          </a:xfrm>
          <a:custGeom>
            <a:avLst/>
            <a:gdLst/>
            <a:ahLst/>
            <a:cxnLst/>
            <a:rect l="l" t="t" r="r" b="b"/>
            <a:pathLst>
              <a:path w="845820" h="996314">
                <a:moveTo>
                  <a:pt x="845820" y="0"/>
                </a:moveTo>
                <a:lnTo>
                  <a:pt x="734568" y="72390"/>
                </a:lnTo>
                <a:lnTo>
                  <a:pt x="757542" y="92049"/>
                </a:lnTo>
                <a:lnTo>
                  <a:pt x="218884" y="727710"/>
                </a:lnTo>
                <a:lnTo>
                  <a:pt x="0" y="986028"/>
                </a:lnTo>
                <a:lnTo>
                  <a:pt x="11430" y="995934"/>
                </a:lnTo>
                <a:lnTo>
                  <a:pt x="238899" y="727710"/>
                </a:lnTo>
                <a:lnTo>
                  <a:pt x="769404" y="102196"/>
                </a:lnTo>
                <a:lnTo>
                  <a:pt x="777240" y="108889"/>
                </a:lnTo>
                <a:lnTo>
                  <a:pt x="792480" y="121920"/>
                </a:lnTo>
                <a:lnTo>
                  <a:pt x="845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535940" y="2722117"/>
            <a:ext cx="4126229" cy="142748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3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Hãy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xét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ví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dụ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sau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đây:</a:t>
            </a:r>
            <a:endParaRPr sz="2400">
              <a:latin typeface="Arial"/>
              <a:cs typeface="Arial"/>
            </a:endParaRPr>
          </a:p>
          <a:p>
            <a:pPr lvl="1" marL="624840" marR="5080" indent="-285750">
              <a:lnSpc>
                <a:spcPct val="100000"/>
              </a:lnSpc>
              <a:spcBef>
                <a:spcPts val="12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24840" algn="l"/>
              </a:tabLst>
            </a:pPr>
            <a:r>
              <a:rPr dirty="0" sz="2400">
                <a:latin typeface="Arial"/>
                <a:cs typeface="Arial"/>
              </a:rPr>
              <a:t>Nixon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người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yêu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hòa </a:t>
            </a:r>
            <a:r>
              <a:rPr dirty="0" sz="2400">
                <a:latin typeface="Arial"/>
                <a:cs typeface="Arial"/>
              </a:rPr>
              <a:t>bình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(pacifist)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hay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không?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393940" y="3228085"/>
            <a:ext cx="1257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Republican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6852666" y="3581400"/>
            <a:ext cx="998219" cy="920750"/>
          </a:xfrm>
          <a:custGeom>
            <a:avLst/>
            <a:gdLst/>
            <a:ahLst/>
            <a:cxnLst/>
            <a:rect l="l" t="t" r="r" b="b"/>
            <a:pathLst>
              <a:path w="998220" h="920750">
                <a:moveTo>
                  <a:pt x="998220" y="0"/>
                </a:moveTo>
                <a:lnTo>
                  <a:pt x="878586" y="58674"/>
                </a:lnTo>
                <a:lnTo>
                  <a:pt x="898804" y="80391"/>
                </a:lnTo>
                <a:lnTo>
                  <a:pt x="622338" y="335280"/>
                </a:lnTo>
                <a:lnTo>
                  <a:pt x="0" y="909066"/>
                </a:lnTo>
                <a:lnTo>
                  <a:pt x="11430" y="920496"/>
                </a:lnTo>
                <a:lnTo>
                  <a:pt x="646201" y="335280"/>
                </a:lnTo>
                <a:lnTo>
                  <a:pt x="909840" y="92240"/>
                </a:lnTo>
                <a:lnTo>
                  <a:pt x="918972" y="102031"/>
                </a:lnTo>
                <a:lnTo>
                  <a:pt x="930402" y="114300"/>
                </a:lnTo>
                <a:lnTo>
                  <a:pt x="998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5565140" y="3228085"/>
            <a:ext cx="813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Quaker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6019800" y="3570731"/>
            <a:ext cx="692785" cy="930910"/>
          </a:xfrm>
          <a:custGeom>
            <a:avLst/>
            <a:gdLst/>
            <a:ahLst/>
            <a:cxnLst/>
            <a:rect l="l" t="t" r="r" b="b"/>
            <a:pathLst>
              <a:path w="692784" h="930910">
                <a:moveTo>
                  <a:pt x="692658" y="920496"/>
                </a:moveTo>
                <a:lnTo>
                  <a:pt x="266725" y="345948"/>
                </a:lnTo>
                <a:lnTo>
                  <a:pt x="82473" y="97409"/>
                </a:lnTo>
                <a:lnTo>
                  <a:pt x="106680" y="79248"/>
                </a:lnTo>
                <a:lnTo>
                  <a:pt x="0" y="0"/>
                </a:lnTo>
                <a:lnTo>
                  <a:pt x="45720" y="124968"/>
                </a:lnTo>
                <a:lnTo>
                  <a:pt x="61722" y="112966"/>
                </a:lnTo>
                <a:lnTo>
                  <a:pt x="69430" y="107188"/>
                </a:lnTo>
                <a:lnTo>
                  <a:pt x="246430" y="345948"/>
                </a:lnTo>
                <a:lnTo>
                  <a:pt x="679704" y="930402"/>
                </a:lnTo>
                <a:lnTo>
                  <a:pt x="692658" y="920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6479540" y="4599685"/>
            <a:ext cx="661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Nixon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53</a:t>
            </a:fld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Mạng</a:t>
            </a:r>
            <a:r>
              <a:rPr dirty="0" spc="-60"/>
              <a:t> </a:t>
            </a:r>
            <a:r>
              <a:rPr dirty="0"/>
              <a:t>kế</a:t>
            </a:r>
            <a:r>
              <a:rPr dirty="0" spc="-45"/>
              <a:t> </a:t>
            </a:r>
            <a:r>
              <a:rPr dirty="0"/>
              <a:t>thừa</a:t>
            </a:r>
            <a:r>
              <a:rPr dirty="0" spc="-50"/>
              <a:t> </a:t>
            </a:r>
            <a:r>
              <a:rPr dirty="0" spc="-25"/>
              <a:t>(5)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979169"/>
            <a:chOff x="0" y="979169"/>
            <a:chExt cx="9144000" cy="97916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535940" y="1244599"/>
            <a:ext cx="359346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5080" indent="-28638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8450" algn="l"/>
              </a:tabLst>
            </a:pPr>
            <a:r>
              <a:rPr dirty="0" sz="2200" b="1">
                <a:latin typeface="Arial"/>
                <a:cs typeface="Arial"/>
              </a:rPr>
              <a:t>Kế</a:t>
            </a:r>
            <a:r>
              <a:rPr dirty="0" sz="2200" spc="-4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thừa</a:t>
            </a:r>
            <a:r>
              <a:rPr dirty="0" sz="2200" spc="-3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có</a:t>
            </a:r>
            <a:r>
              <a:rPr dirty="0" sz="2200" spc="-3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thể</a:t>
            </a:r>
            <a:r>
              <a:rPr dirty="0" sz="2200" spc="-2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bị</a:t>
            </a:r>
            <a:r>
              <a:rPr dirty="0" sz="2200" spc="-2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hủy</a:t>
            </a:r>
            <a:r>
              <a:rPr dirty="0" sz="2200" spc="-25" b="1">
                <a:latin typeface="Arial"/>
                <a:cs typeface="Arial"/>
              </a:rPr>
              <a:t> bỏ </a:t>
            </a:r>
            <a:r>
              <a:rPr dirty="0" sz="2200" b="1">
                <a:latin typeface="Arial"/>
                <a:cs typeface="Arial"/>
              </a:rPr>
              <a:t>(Defeasible</a:t>
            </a:r>
            <a:r>
              <a:rPr dirty="0" sz="2200" spc="-155" b="1">
                <a:latin typeface="Arial"/>
                <a:cs typeface="Arial"/>
              </a:rPr>
              <a:t> </a:t>
            </a:r>
            <a:r>
              <a:rPr dirty="0" sz="2200" spc="-10" b="1">
                <a:latin typeface="Arial"/>
                <a:cs typeface="Arial"/>
              </a:rPr>
              <a:t>inheritance)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726940" y="1550923"/>
            <a:ext cx="1828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Aquatic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creature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5307863" y="1907285"/>
            <a:ext cx="2406015" cy="51435"/>
          </a:xfrm>
          <a:custGeom>
            <a:avLst/>
            <a:gdLst/>
            <a:ahLst/>
            <a:cxnLst/>
            <a:rect l="l" t="t" r="r" b="b"/>
            <a:pathLst>
              <a:path w="2406015" h="51435">
                <a:moveTo>
                  <a:pt x="74904" y="41910"/>
                </a:moveTo>
                <a:lnTo>
                  <a:pt x="0" y="51054"/>
                </a:lnTo>
                <a:lnTo>
                  <a:pt x="64211" y="51054"/>
                </a:lnTo>
                <a:lnTo>
                  <a:pt x="74904" y="41910"/>
                </a:lnTo>
                <a:close/>
              </a:path>
              <a:path w="2406015" h="51435">
                <a:moveTo>
                  <a:pt x="272084" y="51054"/>
                </a:moveTo>
                <a:lnTo>
                  <a:pt x="257022" y="0"/>
                </a:lnTo>
                <a:lnTo>
                  <a:pt x="241325" y="51054"/>
                </a:lnTo>
                <a:lnTo>
                  <a:pt x="272084" y="51054"/>
                </a:lnTo>
                <a:close/>
              </a:path>
              <a:path w="2406015" h="51435">
                <a:moveTo>
                  <a:pt x="2208504" y="41910"/>
                </a:moveTo>
                <a:lnTo>
                  <a:pt x="2133600" y="51054"/>
                </a:lnTo>
                <a:lnTo>
                  <a:pt x="2197811" y="51054"/>
                </a:lnTo>
                <a:lnTo>
                  <a:pt x="2208504" y="41910"/>
                </a:lnTo>
                <a:close/>
              </a:path>
              <a:path w="2406015" h="51435">
                <a:moveTo>
                  <a:pt x="2405684" y="51054"/>
                </a:moveTo>
                <a:lnTo>
                  <a:pt x="2390622" y="0"/>
                </a:lnTo>
                <a:lnTo>
                  <a:pt x="2374925" y="51054"/>
                </a:lnTo>
                <a:lnTo>
                  <a:pt x="2405684" y="51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7393940" y="1550923"/>
            <a:ext cx="546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latin typeface="Arial"/>
                <a:cs typeface="Arial"/>
              </a:rPr>
              <a:t>Gray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80363" y="1992122"/>
            <a:ext cx="3378200" cy="1016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3370" marR="5080" indent="-281305">
              <a:lnSpc>
                <a:spcPct val="100000"/>
              </a:lnSpc>
              <a:spcBef>
                <a:spcPts val="9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293370" algn="l"/>
              </a:tabLst>
            </a:pP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liên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kết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cực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(dương </a:t>
            </a:r>
            <a:r>
              <a:rPr dirty="0" sz="2000">
                <a:latin typeface="Arial"/>
                <a:cs typeface="Arial"/>
              </a:rPr>
              <a:t>hoặc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âm)</a:t>
            </a:r>
            <a:endParaRPr sz="2000">
              <a:latin typeface="Arial"/>
              <a:cs typeface="Arial"/>
            </a:endParaRPr>
          </a:p>
          <a:p>
            <a:pPr marL="293370" indent="-280670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293370" algn="l"/>
              </a:tabLst>
            </a:pPr>
            <a:r>
              <a:rPr dirty="0" sz="2000">
                <a:latin typeface="Arial"/>
                <a:cs typeface="Arial"/>
              </a:rPr>
              <a:t>Sử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dụng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tắc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đường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spc="-25" b="1">
                <a:latin typeface="Arial"/>
                <a:cs typeface="Arial"/>
              </a:rPr>
              <a:t>đi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107940" y="2629915"/>
            <a:ext cx="941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Mammal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4793932" y="1958339"/>
            <a:ext cx="921385" cy="979169"/>
          </a:xfrm>
          <a:custGeom>
            <a:avLst/>
            <a:gdLst/>
            <a:ahLst/>
            <a:cxnLst/>
            <a:rect l="l" t="t" r="r" b="b"/>
            <a:pathLst>
              <a:path w="921385" h="979169">
                <a:moveTo>
                  <a:pt x="578142" y="0"/>
                </a:moveTo>
                <a:lnTo>
                  <a:pt x="513930" y="0"/>
                </a:lnTo>
                <a:lnTo>
                  <a:pt x="457771" y="6858"/>
                </a:lnTo>
                <a:lnTo>
                  <a:pt x="470382" y="35877"/>
                </a:lnTo>
                <a:lnTo>
                  <a:pt x="442264" y="51600"/>
                </a:lnTo>
                <a:lnTo>
                  <a:pt x="404837" y="75031"/>
                </a:lnTo>
                <a:lnTo>
                  <a:pt x="369087" y="99923"/>
                </a:lnTo>
                <a:lnTo>
                  <a:pt x="335013" y="126225"/>
                </a:lnTo>
                <a:lnTo>
                  <a:pt x="302615" y="153860"/>
                </a:lnTo>
                <a:lnTo>
                  <a:pt x="271894" y="182778"/>
                </a:lnTo>
                <a:lnTo>
                  <a:pt x="242836" y="212890"/>
                </a:lnTo>
                <a:lnTo>
                  <a:pt x="215442" y="244157"/>
                </a:lnTo>
                <a:lnTo>
                  <a:pt x="189699" y="276491"/>
                </a:lnTo>
                <a:lnTo>
                  <a:pt x="165620" y="309841"/>
                </a:lnTo>
                <a:lnTo>
                  <a:pt x="143179" y="344131"/>
                </a:lnTo>
                <a:lnTo>
                  <a:pt x="122402" y="379298"/>
                </a:lnTo>
                <a:lnTo>
                  <a:pt x="103251" y="415264"/>
                </a:lnTo>
                <a:lnTo>
                  <a:pt x="85750" y="451980"/>
                </a:lnTo>
                <a:lnTo>
                  <a:pt x="69888" y="489381"/>
                </a:lnTo>
                <a:lnTo>
                  <a:pt x="55651" y="527380"/>
                </a:lnTo>
                <a:lnTo>
                  <a:pt x="43040" y="565937"/>
                </a:lnTo>
                <a:lnTo>
                  <a:pt x="32054" y="604964"/>
                </a:lnTo>
                <a:lnTo>
                  <a:pt x="22682" y="644410"/>
                </a:lnTo>
                <a:lnTo>
                  <a:pt x="14935" y="684187"/>
                </a:lnTo>
                <a:lnTo>
                  <a:pt x="8788" y="724255"/>
                </a:lnTo>
                <a:lnTo>
                  <a:pt x="4254" y="764540"/>
                </a:lnTo>
                <a:lnTo>
                  <a:pt x="1333" y="804964"/>
                </a:lnTo>
                <a:lnTo>
                  <a:pt x="0" y="845477"/>
                </a:lnTo>
                <a:lnTo>
                  <a:pt x="266" y="886002"/>
                </a:lnTo>
                <a:lnTo>
                  <a:pt x="2133" y="926465"/>
                </a:lnTo>
                <a:lnTo>
                  <a:pt x="5575" y="966825"/>
                </a:lnTo>
                <a:lnTo>
                  <a:pt x="7124" y="979170"/>
                </a:lnTo>
                <a:lnTo>
                  <a:pt x="14693" y="979170"/>
                </a:lnTo>
                <a:lnTo>
                  <a:pt x="21082" y="979170"/>
                </a:lnTo>
                <a:lnTo>
                  <a:pt x="16992" y="937209"/>
                </a:lnTo>
                <a:lnTo>
                  <a:pt x="14732" y="890727"/>
                </a:lnTo>
                <a:lnTo>
                  <a:pt x="14693" y="844156"/>
                </a:lnTo>
                <a:lnTo>
                  <a:pt x="16852" y="797610"/>
                </a:lnTo>
                <a:lnTo>
                  <a:pt x="21170" y="751205"/>
                </a:lnTo>
                <a:lnTo>
                  <a:pt x="27647" y="705040"/>
                </a:lnTo>
                <a:lnTo>
                  <a:pt x="36258" y="659244"/>
                </a:lnTo>
                <a:lnTo>
                  <a:pt x="46990" y="613918"/>
                </a:lnTo>
                <a:lnTo>
                  <a:pt x="59791" y="569163"/>
                </a:lnTo>
                <a:lnTo>
                  <a:pt x="74676" y="525119"/>
                </a:lnTo>
                <a:lnTo>
                  <a:pt x="91605" y="481876"/>
                </a:lnTo>
                <a:lnTo>
                  <a:pt x="110553" y="439547"/>
                </a:lnTo>
                <a:lnTo>
                  <a:pt x="131508" y="398259"/>
                </a:lnTo>
                <a:lnTo>
                  <a:pt x="154444" y="358114"/>
                </a:lnTo>
                <a:lnTo>
                  <a:pt x="179349" y="319214"/>
                </a:lnTo>
                <a:lnTo>
                  <a:pt x="206184" y="281698"/>
                </a:lnTo>
                <a:lnTo>
                  <a:pt x="234950" y="245656"/>
                </a:lnTo>
                <a:lnTo>
                  <a:pt x="265607" y="211201"/>
                </a:lnTo>
                <a:lnTo>
                  <a:pt x="298145" y="178447"/>
                </a:lnTo>
                <a:lnTo>
                  <a:pt x="332536" y="147523"/>
                </a:lnTo>
                <a:lnTo>
                  <a:pt x="368769" y="118516"/>
                </a:lnTo>
                <a:lnTo>
                  <a:pt x="406806" y="91554"/>
                </a:lnTo>
                <a:lnTo>
                  <a:pt x="446646" y="66751"/>
                </a:lnTo>
                <a:lnTo>
                  <a:pt x="476719" y="50444"/>
                </a:lnTo>
                <a:lnTo>
                  <a:pt x="488251" y="76962"/>
                </a:lnTo>
                <a:lnTo>
                  <a:pt x="578142" y="0"/>
                </a:lnTo>
                <a:close/>
              </a:path>
              <a:path w="921385" h="979169">
                <a:moveTo>
                  <a:pt x="921067" y="167640"/>
                </a:moveTo>
                <a:lnTo>
                  <a:pt x="777392" y="167640"/>
                </a:lnTo>
                <a:lnTo>
                  <a:pt x="777760" y="75438"/>
                </a:lnTo>
                <a:lnTo>
                  <a:pt x="808291" y="75438"/>
                </a:lnTo>
                <a:lnTo>
                  <a:pt x="786015" y="0"/>
                </a:lnTo>
                <a:lnTo>
                  <a:pt x="755256" y="0"/>
                </a:lnTo>
                <a:lnTo>
                  <a:pt x="732091" y="75438"/>
                </a:lnTo>
                <a:lnTo>
                  <a:pt x="761758" y="75438"/>
                </a:lnTo>
                <a:lnTo>
                  <a:pt x="761390" y="167640"/>
                </a:lnTo>
                <a:lnTo>
                  <a:pt x="540067" y="167640"/>
                </a:lnTo>
                <a:lnTo>
                  <a:pt x="540067" y="183642"/>
                </a:lnTo>
                <a:lnTo>
                  <a:pt x="761326" y="183642"/>
                </a:lnTo>
                <a:lnTo>
                  <a:pt x="759523" y="645414"/>
                </a:lnTo>
                <a:lnTo>
                  <a:pt x="775525" y="645414"/>
                </a:lnTo>
                <a:lnTo>
                  <a:pt x="777328" y="183642"/>
                </a:lnTo>
                <a:lnTo>
                  <a:pt x="921067" y="183642"/>
                </a:lnTo>
                <a:lnTo>
                  <a:pt x="921067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7241540" y="2629915"/>
            <a:ext cx="989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Elephant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0" y="1958339"/>
            <a:ext cx="9144000" cy="2937510"/>
            <a:chOff x="0" y="1958339"/>
            <a:chExt cx="9144000" cy="2937510"/>
          </a:xfrm>
        </p:grpSpPr>
        <p:sp>
          <p:nvSpPr>
            <p:cNvPr id="15" name="object 15" descr=""/>
            <p:cNvSpPr/>
            <p:nvPr/>
          </p:nvSpPr>
          <p:spPr>
            <a:xfrm>
              <a:off x="6927532" y="1958339"/>
              <a:ext cx="808355" cy="979169"/>
            </a:xfrm>
            <a:custGeom>
              <a:avLst/>
              <a:gdLst/>
              <a:ahLst/>
              <a:cxnLst/>
              <a:rect l="l" t="t" r="r" b="b"/>
              <a:pathLst>
                <a:path w="808354" h="979169">
                  <a:moveTo>
                    <a:pt x="578142" y="0"/>
                  </a:moveTo>
                  <a:lnTo>
                    <a:pt x="513930" y="0"/>
                  </a:lnTo>
                  <a:lnTo>
                    <a:pt x="457771" y="6858"/>
                  </a:lnTo>
                  <a:lnTo>
                    <a:pt x="470382" y="35877"/>
                  </a:lnTo>
                  <a:lnTo>
                    <a:pt x="442264" y="51600"/>
                  </a:lnTo>
                  <a:lnTo>
                    <a:pt x="404837" y="75031"/>
                  </a:lnTo>
                  <a:lnTo>
                    <a:pt x="369087" y="99923"/>
                  </a:lnTo>
                  <a:lnTo>
                    <a:pt x="335013" y="126225"/>
                  </a:lnTo>
                  <a:lnTo>
                    <a:pt x="302615" y="153860"/>
                  </a:lnTo>
                  <a:lnTo>
                    <a:pt x="283959" y="171424"/>
                  </a:lnTo>
                  <a:lnTo>
                    <a:pt x="85915" y="92202"/>
                  </a:lnTo>
                  <a:lnTo>
                    <a:pt x="80581" y="106680"/>
                  </a:lnTo>
                  <a:lnTo>
                    <a:pt x="271589" y="183095"/>
                  </a:lnTo>
                  <a:lnTo>
                    <a:pt x="242836" y="212890"/>
                  </a:lnTo>
                  <a:lnTo>
                    <a:pt x="215442" y="244157"/>
                  </a:lnTo>
                  <a:lnTo>
                    <a:pt x="189699" y="276491"/>
                  </a:lnTo>
                  <a:lnTo>
                    <a:pt x="165620" y="309841"/>
                  </a:lnTo>
                  <a:lnTo>
                    <a:pt x="143179" y="344131"/>
                  </a:lnTo>
                  <a:lnTo>
                    <a:pt x="122402" y="379298"/>
                  </a:lnTo>
                  <a:lnTo>
                    <a:pt x="103251" y="415264"/>
                  </a:lnTo>
                  <a:lnTo>
                    <a:pt x="85750" y="451980"/>
                  </a:lnTo>
                  <a:lnTo>
                    <a:pt x="69888" y="489381"/>
                  </a:lnTo>
                  <a:lnTo>
                    <a:pt x="55651" y="527392"/>
                  </a:lnTo>
                  <a:lnTo>
                    <a:pt x="43040" y="565937"/>
                  </a:lnTo>
                  <a:lnTo>
                    <a:pt x="32054" y="604964"/>
                  </a:lnTo>
                  <a:lnTo>
                    <a:pt x="22682" y="644410"/>
                  </a:lnTo>
                  <a:lnTo>
                    <a:pt x="14935" y="684199"/>
                  </a:lnTo>
                  <a:lnTo>
                    <a:pt x="8788" y="724268"/>
                  </a:lnTo>
                  <a:lnTo>
                    <a:pt x="4254" y="764540"/>
                  </a:lnTo>
                  <a:lnTo>
                    <a:pt x="1333" y="804976"/>
                  </a:lnTo>
                  <a:lnTo>
                    <a:pt x="0" y="845477"/>
                  </a:lnTo>
                  <a:lnTo>
                    <a:pt x="266" y="886002"/>
                  </a:lnTo>
                  <a:lnTo>
                    <a:pt x="2133" y="926477"/>
                  </a:lnTo>
                  <a:lnTo>
                    <a:pt x="5575" y="966825"/>
                  </a:lnTo>
                  <a:lnTo>
                    <a:pt x="7124" y="979170"/>
                  </a:lnTo>
                  <a:lnTo>
                    <a:pt x="14693" y="979170"/>
                  </a:lnTo>
                  <a:lnTo>
                    <a:pt x="21082" y="979170"/>
                  </a:lnTo>
                  <a:lnTo>
                    <a:pt x="16992" y="937209"/>
                  </a:lnTo>
                  <a:lnTo>
                    <a:pt x="14732" y="890727"/>
                  </a:lnTo>
                  <a:lnTo>
                    <a:pt x="14693" y="844156"/>
                  </a:lnTo>
                  <a:lnTo>
                    <a:pt x="16852" y="797610"/>
                  </a:lnTo>
                  <a:lnTo>
                    <a:pt x="21170" y="751205"/>
                  </a:lnTo>
                  <a:lnTo>
                    <a:pt x="27647" y="705040"/>
                  </a:lnTo>
                  <a:lnTo>
                    <a:pt x="36258" y="659244"/>
                  </a:lnTo>
                  <a:lnTo>
                    <a:pt x="46990" y="613918"/>
                  </a:lnTo>
                  <a:lnTo>
                    <a:pt x="59791" y="569163"/>
                  </a:lnTo>
                  <a:lnTo>
                    <a:pt x="74676" y="525119"/>
                  </a:lnTo>
                  <a:lnTo>
                    <a:pt x="91605" y="481876"/>
                  </a:lnTo>
                  <a:lnTo>
                    <a:pt x="110553" y="439547"/>
                  </a:lnTo>
                  <a:lnTo>
                    <a:pt x="131508" y="398259"/>
                  </a:lnTo>
                  <a:lnTo>
                    <a:pt x="154444" y="358114"/>
                  </a:lnTo>
                  <a:lnTo>
                    <a:pt x="179349" y="319214"/>
                  </a:lnTo>
                  <a:lnTo>
                    <a:pt x="206184" y="281698"/>
                  </a:lnTo>
                  <a:lnTo>
                    <a:pt x="234950" y="245656"/>
                  </a:lnTo>
                  <a:lnTo>
                    <a:pt x="265607" y="211201"/>
                  </a:lnTo>
                  <a:lnTo>
                    <a:pt x="287286" y="189369"/>
                  </a:lnTo>
                  <a:lnTo>
                    <a:pt x="461581" y="259080"/>
                  </a:lnTo>
                  <a:lnTo>
                    <a:pt x="466915" y="244602"/>
                  </a:lnTo>
                  <a:lnTo>
                    <a:pt x="299186" y="177520"/>
                  </a:lnTo>
                  <a:lnTo>
                    <a:pt x="332536" y="147523"/>
                  </a:lnTo>
                  <a:lnTo>
                    <a:pt x="368769" y="118516"/>
                  </a:lnTo>
                  <a:lnTo>
                    <a:pt x="406806" y="91554"/>
                  </a:lnTo>
                  <a:lnTo>
                    <a:pt x="446646" y="66751"/>
                  </a:lnTo>
                  <a:lnTo>
                    <a:pt x="476719" y="50444"/>
                  </a:lnTo>
                  <a:lnTo>
                    <a:pt x="488251" y="76962"/>
                  </a:lnTo>
                  <a:lnTo>
                    <a:pt x="578142" y="0"/>
                  </a:lnTo>
                  <a:close/>
                </a:path>
                <a:path w="808354" h="979169">
                  <a:moveTo>
                    <a:pt x="808291" y="75438"/>
                  </a:moveTo>
                  <a:lnTo>
                    <a:pt x="786015" y="0"/>
                  </a:lnTo>
                  <a:lnTo>
                    <a:pt x="755256" y="0"/>
                  </a:lnTo>
                  <a:lnTo>
                    <a:pt x="732091" y="75438"/>
                  </a:lnTo>
                  <a:lnTo>
                    <a:pt x="761758" y="75438"/>
                  </a:lnTo>
                  <a:lnTo>
                    <a:pt x="759523" y="645414"/>
                  </a:lnTo>
                  <a:lnTo>
                    <a:pt x="775525" y="645414"/>
                  </a:lnTo>
                  <a:lnTo>
                    <a:pt x="777760" y="75438"/>
                  </a:lnTo>
                  <a:lnTo>
                    <a:pt x="808291" y="754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0" y="293750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801057" y="2937509"/>
              <a:ext cx="2934970" cy="796290"/>
            </a:xfrm>
            <a:custGeom>
              <a:avLst/>
              <a:gdLst/>
              <a:ahLst/>
              <a:cxnLst/>
              <a:rect l="l" t="t" r="r" b="b"/>
              <a:pathLst>
                <a:path w="2934970" h="796289">
                  <a:moveTo>
                    <a:pt x="594664" y="749046"/>
                  </a:moveTo>
                  <a:lnTo>
                    <a:pt x="549033" y="732091"/>
                  </a:lnTo>
                  <a:lnTo>
                    <a:pt x="504939" y="712635"/>
                  </a:lnTo>
                  <a:lnTo>
                    <a:pt x="462419" y="690753"/>
                  </a:lnTo>
                  <a:lnTo>
                    <a:pt x="421500" y="666559"/>
                  </a:lnTo>
                  <a:lnTo>
                    <a:pt x="382257" y="640143"/>
                  </a:lnTo>
                  <a:lnTo>
                    <a:pt x="344690" y="611606"/>
                  </a:lnTo>
                  <a:lnTo>
                    <a:pt x="308876" y="581037"/>
                  </a:lnTo>
                  <a:lnTo>
                    <a:pt x="274828" y="548551"/>
                  </a:lnTo>
                  <a:lnTo>
                    <a:pt x="242595" y="514223"/>
                  </a:lnTo>
                  <a:lnTo>
                    <a:pt x="212229" y="478155"/>
                  </a:lnTo>
                  <a:lnTo>
                    <a:pt x="183769" y="440448"/>
                  </a:lnTo>
                  <a:lnTo>
                    <a:pt x="157238" y="401193"/>
                  </a:lnTo>
                  <a:lnTo>
                    <a:pt x="132702" y="360502"/>
                  </a:lnTo>
                  <a:lnTo>
                    <a:pt x="110172" y="318452"/>
                  </a:lnTo>
                  <a:lnTo>
                    <a:pt x="89725" y="275145"/>
                  </a:lnTo>
                  <a:lnTo>
                    <a:pt x="71374" y="230695"/>
                  </a:lnTo>
                  <a:lnTo>
                    <a:pt x="55168" y="185166"/>
                  </a:lnTo>
                  <a:lnTo>
                    <a:pt x="41503" y="140817"/>
                  </a:lnTo>
                  <a:lnTo>
                    <a:pt x="30162" y="95821"/>
                  </a:lnTo>
                  <a:lnTo>
                    <a:pt x="21132" y="50279"/>
                  </a:lnTo>
                  <a:lnTo>
                    <a:pt x="14376" y="4305"/>
                  </a:lnTo>
                  <a:lnTo>
                    <a:pt x="13957" y="0"/>
                  </a:lnTo>
                  <a:lnTo>
                    <a:pt x="0" y="0"/>
                  </a:lnTo>
                  <a:lnTo>
                    <a:pt x="10096" y="67741"/>
                  </a:lnTo>
                  <a:lnTo>
                    <a:pt x="18288" y="107340"/>
                  </a:lnTo>
                  <a:lnTo>
                    <a:pt x="28041" y="146558"/>
                  </a:lnTo>
                  <a:lnTo>
                    <a:pt x="39370" y="185331"/>
                  </a:lnTo>
                  <a:lnTo>
                    <a:pt x="52273" y="223583"/>
                  </a:lnTo>
                  <a:lnTo>
                    <a:pt x="66725" y="261251"/>
                  </a:lnTo>
                  <a:lnTo>
                    <a:pt x="82727" y="298272"/>
                  </a:lnTo>
                  <a:lnTo>
                    <a:pt x="100291" y="334581"/>
                  </a:lnTo>
                  <a:lnTo>
                    <a:pt x="119405" y="370116"/>
                  </a:lnTo>
                  <a:lnTo>
                    <a:pt x="140068" y="404799"/>
                  </a:lnTo>
                  <a:lnTo>
                    <a:pt x="162267" y="438569"/>
                  </a:lnTo>
                  <a:lnTo>
                    <a:pt x="186004" y="471347"/>
                  </a:lnTo>
                  <a:lnTo>
                    <a:pt x="211277" y="503097"/>
                  </a:lnTo>
                  <a:lnTo>
                    <a:pt x="238074" y="533730"/>
                  </a:lnTo>
                  <a:lnTo>
                    <a:pt x="266395" y="563181"/>
                  </a:lnTo>
                  <a:lnTo>
                    <a:pt x="296252" y="591388"/>
                  </a:lnTo>
                  <a:lnTo>
                    <a:pt x="327609" y="618286"/>
                  </a:lnTo>
                  <a:lnTo>
                    <a:pt x="360489" y="643801"/>
                  </a:lnTo>
                  <a:lnTo>
                    <a:pt x="394881" y="667880"/>
                  </a:lnTo>
                  <a:lnTo>
                    <a:pt x="430771" y="690448"/>
                  </a:lnTo>
                  <a:lnTo>
                    <a:pt x="468160" y="711441"/>
                  </a:lnTo>
                  <a:lnTo>
                    <a:pt x="507060" y="730783"/>
                  </a:lnTo>
                  <a:lnTo>
                    <a:pt x="547446" y="748423"/>
                  </a:lnTo>
                  <a:lnTo>
                    <a:pt x="589330" y="764286"/>
                  </a:lnTo>
                  <a:lnTo>
                    <a:pt x="594664" y="749046"/>
                  </a:lnTo>
                  <a:close/>
                </a:path>
                <a:path w="2934970" h="796289">
                  <a:moveTo>
                    <a:pt x="801166" y="172974"/>
                  </a:moveTo>
                  <a:lnTo>
                    <a:pt x="763828" y="45720"/>
                  </a:lnTo>
                  <a:lnTo>
                    <a:pt x="724966" y="172974"/>
                  </a:lnTo>
                  <a:lnTo>
                    <a:pt x="755408" y="172974"/>
                  </a:lnTo>
                  <a:lnTo>
                    <a:pt x="753922" y="796290"/>
                  </a:lnTo>
                  <a:lnTo>
                    <a:pt x="769924" y="796290"/>
                  </a:lnTo>
                  <a:lnTo>
                    <a:pt x="771410" y="172974"/>
                  </a:lnTo>
                  <a:lnTo>
                    <a:pt x="801166" y="172974"/>
                  </a:lnTo>
                  <a:close/>
                </a:path>
                <a:path w="2934970" h="796289">
                  <a:moveTo>
                    <a:pt x="2728264" y="749046"/>
                  </a:moveTo>
                  <a:lnTo>
                    <a:pt x="2682633" y="732091"/>
                  </a:lnTo>
                  <a:lnTo>
                    <a:pt x="2638539" y="712635"/>
                  </a:lnTo>
                  <a:lnTo>
                    <a:pt x="2596019" y="690753"/>
                  </a:lnTo>
                  <a:lnTo>
                    <a:pt x="2555100" y="666559"/>
                  </a:lnTo>
                  <a:lnTo>
                    <a:pt x="2515857" y="640143"/>
                  </a:lnTo>
                  <a:lnTo>
                    <a:pt x="2478290" y="611606"/>
                  </a:lnTo>
                  <a:lnTo>
                    <a:pt x="2442476" y="581037"/>
                  </a:lnTo>
                  <a:lnTo>
                    <a:pt x="2408428" y="548551"/>
                  </a:lnTo>
                  <a:lnTo>
                    <a:pt x="2376195" y="514223"/>
                  </a:lnTo>
                  <a:lnTo>
                    <a:pt x="2345829" y="478155"/>
                  </a:lnTo>
                  <a:lnTo>
                    <a:pt x="2317369" y="440448"/>
                  </a:lnTo>
                  <a:lnTo>
                    <a:pt x="2290838" y="401193"/>
                  </a:lnTo>
                  <a:lnTo>
                    <a:pt x="2266302" y="360502"/>
                  </a:lnTo>
                  <a:lnTo>
                    <a:pt x="2243772" y="318452"/>
                  </a:lnTo>
                  <a:lnTo>
                    <a:pt x="2223325" y="275145"/>
                  </a:lnTo>
                  <a:lnTo>
                    <a:pt x="2204974" y="230695"/>
                  </a:lnTo>
                  <a:lnTo>
                    <a:pt x="2188768" y="185166"/>
                  </a:lnTo>
                  <a:lnTo>
                    <a:pt x="2175103" y="140817"/>
                  </a:lnTo>
                  <a:lnTo>
                    <a:pt x="2163762" y="95821"/>
                  </a:lnTo>
                  <a:lnTo>
                    <a:pt x="2154732" y="50279"/>
                  </a:lnTo>
                  <a:lnTo>
                    <a:pt x="2147976" y="4305"/>
                  </a:lnTo>
                  <a:lnTo>
                    <a:pt x="2147557" y="0"/>
                  </a:lnTo>
                  <a:lnTo>
                    <a:pt x="2133600" y="0"/>
                  </a:lnTo>
                  <a:lnTo>
                    <a:pt x="2143696" y="67741"/>
                  </a:lnTo>
                  <a:lnTo>
                    <a:pt x="2151888" y="107353"/>
                  </a:lnTo>
                  <a:lnTo>
                    <a:pt x="2161641" y="146570"/>
                  </a:lnTo>
                  <a:lnTo>
                    <a:pt x="2172970" y="185331"/>
                  </a:lnTo>
                  <a:lnTo>
                    <a:pt x="2185873" y="223583"/>
                  </a:lnTo>
                  <a:lnTo>
                    <a:pt x="2200325" y="261264"/>
                  </a:lnTo>
                  <a:lnTo>
                    <a:pt x="2216327" y="298284"/>
                  </a:lnTo>
                  <a:lnTo>
                    <a:pt x="2233892" y="334594"/>
                  </a:lnTo>
                  <a:lnTo>
                    <a:pt x="2253005" y="370116"/>
                  </a:lnTo>
                  <a:lnTo>
                    <a:pt x="2273668" y="404799"/>
                  </a:lnTo>
                  <a:lnTo>
                    <a:pt x="2295868" y="438569"/>
                  </a:lnTo>
                  <a:lnTo>
                    <a:pt x="2319604" y="471360"/>
                  </a:lnTo>
                  <a:lnTo>
                    <a:pt x="2344877" y="503097"/>
                  </a:lnTo>
                  <a:lnTo>
                    <a:pt x="2371674" y="533730"/>
                  </a:lnTo>
                  <a:lnTo>
                    <a:pt x="2399995" y="563181"/>
                  </a:lnTo>
                  <a:lnTo>
                    <a:pt x="2429853" y="591388"/>
                  </a:lnTo>
                  <a:lnTo>
                    <a:pt x="2461209" y="618286"/>
                  </a:lnTo>
                  <a:lnTo>
                    <a:pt x="2494089" y="643813"/>
                  </a:lnTo>
                  <a:lnTo>
                    <a:pt x="2528481" y="667880"/>
                  </a:lnTo>
                  <a:lnTo>
                    <a:pt x="2564371" y="690448"/>
                  </a:lnTo>
                  <a:lnTo>
                    <a:pt x="2601760" y="711441"/>
                  </a:lnTo>
                  <a:lnTo>
                    <a:pt x="2640660" y="730783"/>
                  </a:lnTo>
                  <a:lnTo>
                    <a:pt x="2681046" y="748423"/>
                  </a:lnTo>
                  <a:lnTo>
                    <a:pt x="2722930" y="764286"/>
                  </a:lnTo>
                  <a:lnTo>
                    <a:pt x="2728264" y="749046"/>
                  </a:lnTo>
                  <a:close/>
                </a:path>
                <a:path w="2934970" h="796289">
                  <a:moveTo>
                    <a:pt x="2934766" y="172974"/>
                  </a:moveTo>
                  <a:lnTo>
                    <a:pt x="2897428" y="45720"/>
                  </a:lnTo>
                  <a:lnTo>
                    <a:pt x="2858566" y="172974"/>
                  </a:lnTo>
                  <a:lnTo>
                    <a:pt x="2889008" y="172974"/>
                  </a:lnTo>
                  <a:lnTo>
                    <a:pt x="2887522" y="796290"/>
                  </a:lnTo>
                  <a:lnTo>
                    <a:pt x="2903524" y="796290"/>
                  </a:lnTo>
                  <a:lnTo>
                    <a:pt x="2905010" y="172974"/>
                  </a:lnTo>
                  <a:lnTo>
                    <a:pt x="2934766" y="1729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0" y="391667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880363" y="2906216"/>
            <a:ext cx="3562350" cy="20066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93370">
              <a:lnSpc>
                <a:spcPct val="100000"/>
              </a:lnSpc>
              <a:spcBef>
                <a:spcPts val="700"/>
              </a:spcBef>
            </a:pPr>
            <a:r>
              <a:rPr dirty="0" sz="2000" b="1">
                <a:latin typeface="Arial"/>
                <a:cs typeface="Arial"/>
              </a:rPr>
              <a:t>ngắn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nhấn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để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xác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định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cực</a:t>
            </a:r>
            <a:endParaRPr sz="2000">
              <a:latin typeface="Arial"/>
              <a:cs typeface="Arial"/>
            </a:endParaRPr>
          </a:p>
          <a:p>
            <a:pPr marL="293370" marR="5080" indent="-28130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293370" algn="l"/>
              </a:tabLst>
            </a:pPr>
            <a:r>
              <a:rPr dirty="0" sz="2000">
                <a:latin typeface="Arial"/>
                <a:cs typeface="Arial"/>
              </a:rPr>
              <a:t>Vì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vậy,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phải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tất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cả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các </a:t>
            </a:r>
            <a:r>
              <a:rPr dirty="0" sz="2000">
                <a:latin typeface="Arial"/>
                <a:cs typeface="Arial"/>
              </a:rPr>
              <a:t>hướng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đều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sinh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ra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kết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luận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0">
                <a:latin typeface="Arial"/>
                <a:cs typeface="Arial"/>
              </a:rPr>
              <a:t>–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số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hướng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(path)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sẽ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 i="1">
                <a:latin typeface="Arial"/>
                <a:cs typeface="Arial"/>
              </a:rPr>
              <a:t>bị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ngăn</a:t>
            </a:r>
            <a:r>
              <a:rPr dirty="0" sz="2000" spc="-5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chặn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(pre-empted)</a:t>
            </a:r>
            <a:r>
              <a:rPr dirty="0" sz="2000" spc="-10">
                <a:latin typeface="Arial"/>
                <a:cs typeface="Arial"/>
              </a:rPr>
              <a:t>, </a:t>
            </a:r>
            <a:r>
              <a:rPr dirty="0" sz="2000">
                <a:latin typeface="Arial"/>
                <a:cs typeface="Arial"/>
              </a:rPr>
              <a:t>nhưng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số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hướng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0" i="1">
                <a:latin typeface="Arial"/>
                <a:cs typeface="Arial"/>
              </a:rPr>
              <a:t>được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031740" y="4598923"/>
            <a:ext cx="1344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White</a:t>
            </a:r>
            <a:r>
              <a:rPr dirty="0" sz="1800" spc="-7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whale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184140" y="3760723"/>
            <a:ext cx="6978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Whale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5526023" y="4114800"/>
            <a:ext cx="76200" cy="458470"/>
          </a:xfrm>
          <a:custGeom>
            <a:avLst/>
            <a:gdLst/>
            <a:ahLst/>
            <a:cxnLst/>
            <a:rect l="l" t="t" r="r" b="b"/>
            <a:pathLst>
              <a:path w="76200" h="458470">
                <a:moveTo>
                  <a:pt x="76200" y="127253"/>
                </a:moveTo>
                <a:lnTo>
                  <a:pt x="38862" y="0"/>
                </a:lnTo>
                <a:lnTo>
                  <a:pt x="0" y="127253"/>
                </a:lnTo>
                <a:lnTo>
                  <a:pt x="30422" y="127253"/>
                </a:lnTo>
                <a:lnTo>
                  <a:pt x="30479" y="114300"/>
                </a:lnTo>
                <a:lnTo>
                  <a:pt x="45720" y="115062"/>
                </a:lnTo>
                <a:lnTo>
                  <a:pt x="45720" y="127253"/>
                </a:lnTo>
                <a:lnTo>
                  <a:pt x="76200" y="127253"/>
                </a:lnTo>
                <a:close/>
              </a:path>
              <a:path w="76200" h="458470">
                <a:moveTo>
                  <a:pt x="45692" y="127253"/>
                </a:moveTo>
                <a:lnTo>
                  <a:pt x="30422" y="127253"/>
                </a:lnTo>
                <a:lnTo>
                  <a:pt x="28955" y="457200"/>
                </a:lnTo>
                <a:lnTo>
                  <a:pt x="44958" y="457962"/>
                </a:lnTo>
                <a:lnTo>
                  <a:pt x="45692" y="127253"/>
                </a:lnTo>
                <a:close/>
              </a:path>
              <a:path w="76200" h="458470">
                <a:moveTo>
                  <a:pt x="45720" y="115062"/>
                </a:moveTo>
                <a:lnTo>
                  <a:pt x="30479" y="114300"/>
                </a:lnTo>
                <a:lnTo>
                  <a:pt x="30422" y="127253"/>
                </a:lnTo>
                <a:lnTo>
                  <a:pt x="45692" y="127253"/>
                </a:lnTo>
                <a:lnTo>
                  <a:pt x="45720" y="115062"/>
                </a:lnTo>
                <a:close/>
              </a:path>
              <a:path w="76200" h="458470">
                <a:moveTo>
                  <a:pt x="45720" y="127253"/>
                </a:moveTo>
                <a:lnTo>
                  <a:pt x="45720" y="115062"/>
                </a:lnTo>
                <a:lnTo>
                  <a:pt x="45692" y="127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6631940" y="4598923"/>
            <a:ext cx="1979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Fat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royal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elephant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089140" y="3760723"/>
            <a:ext cx="16497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Royal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elephant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7659623" y="4114800"/>
            <a:ext cx="76200" cy="458470"/>
          </a:xfrm>
          <a:custGeom>
            <a:avLst/>
            <a:gdLst/>
            <a:ahLst/>
            <a:cxnLst/>
            <a:rect l="l" t="t" r="r" b="b"/>
            <a:pathLst>
              <a:path w="76200" h="458470">
                <a:moveTo>
                  <a:pt x="76200" y="127253"/>
                </a:moveTo>
                <a:lnTo>
                  <a:pt x="38861" y="0"/>
                </a:lnTo>
                <a:lnTo>
                  <a:pt x="0" y="127253"/>
                </a:lnTo>
                <a:lnTo>
                  <a:pt x="30422" y="127253"/>
                </a:lnTo>
                <a:lnTo>
                  <a:pt x="30479" y="114300"/>
                </a:lnTo>
                <a:lnTo>
                  <a:pt x="45720" y="115062"/>
                </a:lnTo>
                <a:lnTo>
                  <a:pt x="45720" y="127253"/>
                </a:lnTo>
                <a:lnTo>
                  <a:pt x="76200" y="127253"/>
                </a:lnTo>
                <a:close/>
              </a:path>
              <a:path w="76200" h="458470">
                <a:moveTo>
                  <a:pt x="45692" y="127253"/>
                </a:moveTo>
                <a:lnTo>
                  <a:pt x="30422" y="127253"/>
                </a:lnTo>
                <a:lnTo>
                  <a:pt x="28955" y="457200"/>
                </a:lnTo>
                <a:lnTo>
                  <a:pt x="44957" y="457962"/>
                </a:lnTo>
                <a:lnTo>
                  <a:pt x="45692" y="127253"/>
                </a:lnTo>
                <a:close/>
              </a:path>
              <a:path w="76200" h="458470">
                <a:moveTo>
                  <a:pt x="45720" y="115062"/>
                </a:moveTo>
                <a:lnTo>
                  <a:pt x="30479" y="114300"/>
                </a:lnTo>
                <a:lnTo>
                  <a:pt x="30422" y="127253"/>
                </a:lnTo>
                <a:lnTo>
                  <a:pt x="45692" y="127253"/>
                </a:lnTo>
                <a:lnTo>
                  <a:pt x="45720" y="115062"/>
                </a:lnTo>
                <a:close/>
              </a:path>
              <a:path w="76200" h="458470">
                <a:moveTo>
                  <a:pt x="45720" y="127253"/>
                </a:moveTo>
                <a:lnTo>
                  <a:pt x="45720" y="115062"/>
                </a:lnTo>
                <a:lnTo>
                  <a:pt x="45692" y="127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1161541" y="4887721"/>
            <a:ext cx="264795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i="1">
                <a:latin typeface="Arial"/>
                <a:cs typeface="Arial"/>
              </a:rPr>
              <a:t>chấp</a:t>
            </a:r>
            <a:r>
              <a:rPr dirty="0" sz="2000" spc="-6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nhận</a:t>
            </a:r>
            <a:r>
              <a:rPr dirty="0" sz="2000" spc="-5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(admissible)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880363" y="5268721"/>
            <a:ext cx="3672204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3370" marR="5080" indent="-281305">
              <a:lnSpc>
                <a:spcPct val="100000"/>
              </a:lnSpc>
              <a:spcBef>
                <a:spcPts val="9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293370" algn="l"/>
              </a:tabLst>
            </a:pP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hướng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(paths)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xem </a:t>
            </a:r>
            <a:r>
              <a:rPr dirty="0" sz="2000">
                <a:latin typeface="Arial"/>
                <a:cs typeface="Arial"/>
              </a:rPr>
              <a:t>như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lý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lẽ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(arguments)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031740" y="5448553"/>
            <a:ext cx="14077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Baby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Beluga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5526023" y="49644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127254"/>
                </a:moveTo>
                <a:lnTo>
                  <a:pt x="38862" y="0"/>
                </a:lnTo>
                <a:lnTo>
                  <a:pt x="0" y="127254"/>
                </a:lnTo>
                <a:lnTo>
                  <a:pt x="30422" y="127254"/>
                </a:lnTo>
                <a:lnTo>
                  <a:pt x="30479" y="114300"/>
                </a:lnTo>
                <a:lnTo>
                  <a:pt x="45720" y="114300"/>
                </a:lnTo>
                <a:lnTo>
                  <a:pt x="45720" y="127254"/>
                </a:lnTo>
                <a:lnTo>
                  <a:pt x="76200" y="127254"/>
                </a:lnTo>
                <a:close/>
              </a:path>
              <a:path w="76200" h="457200">
                <a:moveTo>
                  <a:pt x="45691" y="127254"/>
                </a:moveTo>
                <a:lnTo>
                  <a:pt x="30422" y="127254"/>
                </a:lnTo>
                <a:lnTo>
                  <a:pt x="28955" y="457200"/>
                </a:lnTo>
                <a:lnTo>
                  <a:pt x="44958" y="457200"/>
                </a:lnTo>
                <a:lnTo>
                  <a:pt x="45691" y="127254"/>
                </a:lnTo>
                <a:close/>
              </a:path>
              <a:path w="76200" h="457200">
                <a:moveTo>
                  <a:pt x="45720" y="114300"/>
                </a:moveTo>
                <a:lnTo>
                  <a:pt x="30479" y="114300"/>
                </a:lnTo>
                <a:lnTo>
                  <a:pt x="30422" y="127254"/>
                </a:lnTo>
                <a:lnTo>
                  <a:pt x="45691" y="127254"/>
                </a:lnTo>
                <a:lnTo>
                  <a:pt x="45720" y="114300"/>
                </a:lnTo>
                <a:close/>
              </a:path>
              <a:path w="76200" h="457200">
                <a:moveTo>
                  <a:pt x="45720" y="127254"/>
                </a:moveTo>
                <a:lnTo>
                  <a:pt x="45720" y="114300"/>
                </a:lnTo>
                <a:lnTo>
                  <a:pt x="45691" y="1272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7393940" y="5448553"/>
            <a:ext cx="647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Clyde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7659623" y="496442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127254"/>
                </a:moveTo>
                <a:lnTo>
                  <a:pt x="38861" y="0"/>
                </a:lnTo>
                <a:lnTo>
                  <a:pt x="0" y="127254"/>
                </a:lnTo>
                <a:lnTo>
                  <a:pt x="30422" y="127254"/>
                </a:lnTo>
                <a:lnTo>
                  <a:pt x="30479" y="114300"/>
                </a:lnTo>
                <a:lnTo>
                  <a:pt x="45720" y="114300"/>
                </a:lnTo>
                <a:lnTo>
                  <a:pt x="45720" y="127254"/>
                </a:lnTo>
                <a:lnTo>
                  <a:pt x="76200" y="127254"/>
                </a:lnTo>
                <a:close/>
              </a:path>
              <a:path w="76200" h="457200">
                <a:moveTo>
                  <a:pt x="45691" y="127254"/>
                </a:moveTo>
                <a:lnTo>
                  <a:pt x="30422" y="127254"/>
                </a:lnTo>
                <a:lnTo>
                  <a:pt x="28955" y="457200"/>
                </a:lnTo>
                <a:lnTo>
                  <a:pt x="44957" y="457200"/>
                </a:lnTo>
                <a:lnTo>
                  <a:pt x="45691" y="127254"/>
                </a:lnTo>
                <a:close/>
              </a:path>
              <a:path w="76200" h="457200">
                <a:moveTo>
                  <a:pt x="45720" y="114300"/>
                </a:moveTo>
                <a:lnTo>
                  <a:pt x="30479" y="114300"/>
                </a:lnTo>
                <a:lnTo>
                  <a:pt x="30422" y="127254"/>
                </a:lnTo>
                <a:lnTo>
                  <a:pt x="45691" y="127254"/>
                </a:lnTo>
                <a:lnTo>
                  <a:pt x="45720" y="114300"/>
                </a:lnTo>
                <a:close/>
              </a:path>
              <a:path w="76200" h="457200">
                <a:moveTo>
                  <a:pt x="45720" y="127254"/>
                </a:moveTo>
                <a:lnTo>
                  <a:pt x="45720" y="114300"/>
                </a:lnTo>
                <a:lnTo>
                  <a:pt x="45691" y="1272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2" name="object 32" descr=""/>
          <p:cNvGrpSpPr/>
          <p:nvPr/>
        </p:nvGrpSpPr>
        <p:grpSpPr>
          <a:xfrm>
            <a:off x="0" y="5875020"/>
            <a:ext cx="9144000" cy="982980"/>
            <a:chOff x="0" y="5875020"/>
            <a:chExt cx="9144000" cy="982980"/>
          </a:xfrm>
        </p:grpSpPr>
        <p:sp>
          <p:nvSpPr>
            <p:cNvPr id="33" name="object 33" descr=""/>
            <p:cNvSpPr/>
            <p:nvPr/>
          </p:nvSpPr>
          <p:spPr>
            <a:xfrm>
              <a:off x="0" y="58750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457200" y="6239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1161541" y="5878321"/>
            <a:ext cx="220726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latin typeface="Arial"/>
                <a:cs typeface="Arial"/>
              </a:rPr>
              <a:t>đối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kết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luận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37" name="object 3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53</a:t>
            </a:fld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0"/>
              </a:spcBef>
            </a:pPr>
            <a:r>
              <a:rPr dirty="0" sz="3600"/>
              <a:t>Phân</a:t>
            </a:r>
            <a:r>
              <a:rPr dirty="0" sz="3600" spc="-40"/>
              <a:t> </a:t>
            </a:r>
            <a:r>
              <a:rPr dirty="0" sz="3600"/>
              <a:t>cấp</a:t>
            </a:r>
            <a:r>
              <a:rPr dirty="0" sz="3600" spc="-30"/>
              <a:t> </a:t>
            </a:r>
            <a:r>
              <a:rPr dirty="0" sz="3600"/>
              <a:t>kế</a:t>
            </a:r>
            <a:r>
              <a:rPr dirty="0" sz="3600" spc="-25"/>
              <a:t> </a:t>
            </a:r>
            <a:r>
              <a:rPr dirty="0" sz="3600"/>
              <a:t>thừa</a:t>
            </a:r>
            <a:r>
              <a:rPr dirty="0" sz="3600" spc="-40"/>
              <a:t> </a:t>
            </a:r>
            <a:r>
              <a:rPr dirty="0" sz="3600"/>
              <a:t>–</a:t>
            </a:r>
            <a:r>
              <a:rPr dirty="0" sz="3600" spc="-30"/>
              <a:t> </a:t>
            </a:r>
            <a:r>
              <a:rPr dirty="0" sz="3600"/>
              <a:t>Định</a:t>
            </a:r>
            <a:r>
              <a:rPr dirty="0" sz="3600" spc="-35"/>
              <a:t> </a:t>
            </a:r>
            <a:r>
              <a:rPr dirty="0" sz="3600"/>
              <a:t>nghĩa</a:t>
            </a:r>
            <a:r>
              <a:rPr dirty="0" sz="3600" spc="-50"/>
              <a:t> </a:t>
            </a:r>
            <a:r>
              <a:rPr dirty="0" sz="3600" spc="-25"/>
              <a:t>(1)</a:t>
            </a:r>
            <a:endParaRPr sz="3600"/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35940" y="1320038"/>
            <a:ext cx="8201025" cy="4295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phân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cấp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kế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thừa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(inheritance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hierarchy)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G=&lt;V,E&gt;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đồ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thị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hướng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không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chứa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vòng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lặp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(directed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acyclic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graph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-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DAG)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cạnh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dương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âm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để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tương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ứng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quan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hệ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“</a:t>
            </a:r>
            <a:r>
              <a:rPr dirty="0" sz="2400" spc="-20" i="1">
                <a:latin typeface="Arial"/>
                <a:cs typeface="Arial"/>
              </a:rPr>
              <a:t>is-</a:t>
            </a:r>
            <a:r>
              <a:rPr dirty="0" sz="2400" i="1">
                <a:latin typeface="Arial"/>
                <a:cs typeface="Arial"/>
              </a:rPr>
              <a:t>a</a:t>
            </a:r>
            <a:r>
              <a:rPr dirty="0" sz="2400">
                <a:latin typeface="Arial"/>
                <a:cs typeface="Arial"/>
              </a:rPr>
              <a:t>”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“</a:t>
            </a:r>
            <a:r>
              <a:rPr dirty="0" sz="2400" spc="-20" i="1">
                <a:latin typeface="Arial"/>
                <a:cs typeface="Arial"/>
              </a:rPr>
              <a:t>is-</a:t>
            </a:r>
            <a:r>
              <a:rPr dirty="0" sz="2400" spc="-25" i="1">
                <a:latin typeface="Arial"/>
                <a:cs typeface="Arial"/>
              </a:rPr>
              <a:t>not-a</a:t>
            </a:r>
            <a:r>
              <a:rPr dirty="0" sz="2400" spc="-25">
                <a:latin typeface="Arial"/>
                <a:cs typeface="Arial"/>
              </a:rPr>
              <a:t>”</a:t>
            </a:r>
            <a:endParaRPr sz="2400">
              <a:latin typeface="Arial"/>
              <a:cs typeface="Arial"/>
            </a:endParaRPr>
          </a:p>
          <a:p>
            <a:pPr lvl="1" marL="681990" indent="-325120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  <a:tab pos="4840605" algn="l"/>
              </a:tabLst>
            </a:pP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cạnh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dương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biểu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là: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•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spc="-50" i="1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  <a:p>
            <a:pPr lvl="1" marL="681990" indent="-325120">
              <a:lnSpc>
                <a:spcPct val="100000"/>
              </a:lnSpc>
              <a:spcBef>
                <a:spcPts val="60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  <a:tab pos="4431665" algn="l"/>
              </a:tabLst>
            </a:pP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cạnh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âm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biểu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là: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•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spc="-25">
                <a:latin typeface="Symbol"/>
                <a:cs typeface="Symbol"/>
              </a:rPr>
              <a:t></a:t>
            </a:r>
            <a:r>
              <a:rPr dirty="0" sz="2000" spc="-25" i="1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85"/>
              </a:spcBef>
              <a:buClr>
                <a:srgbClr val="3B822F"/>
              </a:buClr>
              <a:buFont typeface="Wingdings"/>
              <a:buChar char=""/>
            </a:pP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hướng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</a:t>
            </a:r>
            <a:r>
              <a:rPr dirty="0" sz="2400" b="1">
                <a:latin typeface="Arial"/>
                <a:cs typeface="Arial"/>
              </a:rPr>
              <a:t>path)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chuỗi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cạnh</a:t>
            </a:r>
            <a:endParaRPr sz="2400">
              <a:latin typeface="Arial"/>
              <a:cs typeface="Arial"/>
            </a:endParaRPr>
          </a:p>
          <a:p>
            <a:pPr lvl="1" marL="681990" marR="452120" indent="-325755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  <a:tab pos="3173730" algn="l"/>
              </a:tabLst>
            </a:pP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hướng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dương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(positive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path)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chuỗi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hoặc </a:t>
            </a:r>
            <a:r>
              <a:rPr dirty="0" sz="2000">
                <a:latin typeface="Arial"/>
                <a:cs typeface="Arial"/>
              </a:rPr>
              <a:t>nhiều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cạnh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dương: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•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…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•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spc="-50" i="1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  <a:p>
            <a:pPr lvl="1" marL="681990" marR="43180" indent="-32575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  <a:tab pos="4651375" algn="l"/>
              </a:tabLst>
            </a:pP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hướng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âm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(negative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path)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chuỗi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cạnh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dương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kết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thúc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bởi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(chỉ)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cạnh</a:t>
            </a:r>
            <a:r>
              <a:rPr dirty="0" sz="2000" spc="-25">
                <a:latin typeface="Arial"/>
                <a:cs typeface="Arial"/>
              </a:rPr>
              <a:t> âm: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•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…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•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v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•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spc="-25">
                <a:latin typeface="Symbol"/>
                <a:cs typeface="Symbol"/>
              </a:rPr>
              <a:t></a:t>
            </a:r>
            <a:r>
              <a:rPr dirty="0" sz="2000" spc="-25" i="1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53</a:t>
            </a:fld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0"/>
              </a:spcBef>
            </a:pPr>
            <a:r>
              <a:rPr dirty="0" sz="3600"/>
              <a:t>Phân</a:t>
            </a:r>
            <a:r>
              <a:rPr dirty="0" sz="3600" spc="-40"/>
              <a:t> </a:t>
            </a:r>
            <a:r>
              <a:rPr dirty="0" sz="3600"/>
              <a:t>cấp</a:t>
            </a:r>
            <a:r>
              <a:rPr dirty="0" sz="3600" spc="-30"/>
              <a:t> </a:t>
            </a:r>
            <a:r>
              <a:rPr dirty="0" sz="3600"/>
              <a:t>kế</a:t>
            </a:r>
            <a:r>
              <a:rPr dirty="0" sz="3600" spc="-25"/>
              <a:t> </a:t>
            </a:r>
            <a:r>
              <a:rPr dirty="0" sz="3600"/>
              <a:t>thừa</a:t>
            </a:r>
            <a:r>
              <a:rPr dirty="0" sz="3600" spc="-40"/>
              <a:t> </a:t>
            </a:r>
            <a:r>
              <a:rPr dirty="0" sz="3600"/>
              <a:t>–</a:t>
            </a:r>
            <a:r>
              <a:rPr dirty="0" sz="3600" spc="-30"/>
              <a:t> </a:t>
            </a:r>
            <a:r>
              <a:rPr dirty="0" sz="3600"/>
              <a:t>Định</a:t>
            </a:r>
            <a:r>
              <a:rPr dirty="0" sz="3600" spc="-35"/>
              <a:t> </a:t>
            </a:r>
            <a:r>
              <a:rPr dirty="0" sz="3600"/>
              <a:t>nghĩa</a:t>
            </a:r>
            <a:r>
              <a:rPr dirty="0" sz="3600" spc="-50"/>
              <a:t> </a:t>
            </a:r>
            <a:r>
              <a:rPr dirty="0" sz="3600" spc="-25"/>
              <a:t>(2)</a:t>
            </a:r>
            <a:endParaRPr sz="3600"/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320038"/>
            <a:ext cx="8057515" cy="4765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73660" indent="-34290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Không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tồn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tại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bất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kỳ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hướng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(path)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nào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nhiều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hơn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một </a:t>
            </a:r>
            <a:r>
              <a:rPr dirty="0" sz="2400">
                <a:latin typeface="Arial"/>
                <a:cs typeface="Arial"/>
              </a:rPr>
              <a:t>cạnh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âm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hướng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(path)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thể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chẳng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cạnh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dương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nào</a:t>
            </a:r>
            <a:endParaRPr sz="24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Arial"/>
                <a:cs typeface="Arial"/>
              </a:rPr>
              <a:t>Mỗi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hướng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lý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lẽ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(argument)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đối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kết </a:t>
            </a:r>
            <a:r>
              <a:rPr dirty="0" sz="2400">
                <a:latin typeface="Arial"/>
                <a:cs typeface="Arial"/>
              </a:rPr>
              <a:t>luận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(được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đưa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ra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theo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hướng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đó)</a:t>
            </a:r>
            <a:endParaRPr sz="2400">
              <a:latin typeface="Arial"/>
              <a:cs typeface="Arial"/>
            </a:endParaRPr>
          </a:p>
          <a:p>
            <a:pPr lvl="1" marL="681990" indent="-325120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  <a:tab pos="1624965" algn="l"/>
                <a:tab pos="2745105" algn="l"/>
                <a:tab pos="4873625" algn="l"/>
              </a:tabLst>
            </a:pPr>
            <a:r>
              <a:rPr dirty="0" sz="2000" spc="-10">
                <a:latin typeface="Arial"/>
                <a:cs typeface="Arial"/>
              </a:rPr>
              <a:t>Hướng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•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…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•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spc="-50" i="1">
                <a:latin typeface="Arial"/>
                <a:cs typeface="Arial"/>
              </a:rPr>
              <a:t>x</a:t>
            </a:r>
            <a:r>
              <a:rPr dirty="0" sz="2000" i="1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biểu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kết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luận</a:t>
            </a:r>
            <a:r>
              <a:rPr dirty="0" sz="2000">
                <a:latin typeface="Arial"/>
                <a:cs typeface="Arial"/>
              </a:rPr>
              <a:t>	“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is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an</a:t>
            </a:r>
            <a:r>
              <a:rPr dirty="0" sz="2000" spc="-25" i="1">
                <a:latin typeface="Arial"/>
                <a:cs typeface="Arial"/>
              </a:rPr>
              <a:t> x</a:t>
            </a:r>
            <a:r>
              <a:rPr dirty="0" sz="2000" spc="-25">
                <a:latin typeface="Arial"/>
                <a:cs typeface="Arial"/>
              </a:rPr>
              <a:t>”</a:t>
            </a:r>
            <a:endParaRPr sz="2000">
              <a:latin typeface="Arial"/>
              <a:cs typeface="Arial"/>
            </a:endParaRPr>
          </a:p>
          <a:p>
            <a:pPr lvl="1" marL="681990" indent="-325120">
              <a:lnSpc>
                <a:spcPct val="100000"/>
              </a:lnSpc>
              <a:spcBef>
                <a:spcPts val="60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  <a:tab pos="1624965" algn="l"/>
                <a:tab pos="3281045" algn="l"/>
                <a:tab pos="5410200" algn="l"/>
              </a:tabLst>
            </a:pPr>
            <a:r>
              <a:rPr dirty="0" sz="2000" spc="-10">
                <a:latin typeface="Arial"/>
                <a:cs typeface="Arial"/>
              </a:rPr>
              <a:t>Hướng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•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…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•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v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•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spc="-25">
                <a:latin typeface="Symbol"/>
                <a:cs typeface="Symbol"/>
              </a:rPr>
              <a:t></a:t>
            </a:r>
            <a:r>
              <a:rPr dirty="0" sz="2000" spc="-25" i="1">
                <a:latin typeface="Arial"/>
                <a:cs typeface="Arial"/>
              </a:rPr>
              <a:t>x</a:t>
            </a:r>
            <a:r>
              <a:rPr dirty="0" sz="2000" i="1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biểu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kết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luận</a:t>
            </a:r>
            <a:r>
              <a:rPr dirty="0" sz="2000">
                <a:latin typeface="Arial"/>
                <a:cs typeface="Arial"/>
              </a:rPr>
              <a:t>	“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is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not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an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spc="-25" i="1">
                <a:latin typeface="Arial"/>
                <a:cs typeface="Arial"/>
              </a:rPr>
              <a:t>x</a:t>
            </a:r>
            <a:r>
              <a:rPr dirty="0" sz="2000" spc="-25">
                <a:latin typeface="Arial"/>
                <a:cs typeface="Arial"/>
              </a:rPr>
              <a:t>”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78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kết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luận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thể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nhận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bằng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nhiều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lý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lẽ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(đạt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bằng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nhiều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hướng)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Arial"/>
                <a:cs typeface="Arial"/>
              </a:rPr>
              <a:t>Tuy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nhiên,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không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phải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tất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cả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lý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lẽ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(tất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cả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hướng)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đều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cùng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mức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độ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tin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cậy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53</a:t>
            </a:fld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0"/>
              </a:spcBef>
            </a:pPr>
            <a:r>
              <a:rPr dirty="0" sz="3600"/>
              <a:t>Sự</a:t>
            </a:r>
            <a:r>
              <a:rPr dirty="0" sz="3600" spc="-50"/>
              <a:t> </a:t>
            </a:r>
            <a:r>
              <a:rPr dirty="0" sz="3600"/>
              <a:t>xác</a:t>
            </a:r>
            <a:r>
              <a:rPr dirty="0" sz="3600" spc="-35"/>
              <a:t> </a:t>
            </a:r>
            <a:r>
              <a:rPr dirty="0" sz="3600"/>
              <a:t>nhận</a:t>
            </a:r>
            <a:r>
              <a:rPr dirty="0" sz="3600" spc="-35"/>
              <a:t> </a:t>
            </a:r>
            <a:r>
              <a:rPr dirty="0" sz="3600"/>
              <a:t>và</a:t>
            </a:r>
            <a:r>
              <a:rPr dirty="0" sz="3600" spc="-35"/>
              <a:t> </a:t>
            </a:r>
            <a:r>
              <a:rPr dirty="0" sz="3600"/>
              <a:t>sự</a:t>
            </a:r>
            <a:r>
              <a:rPr dirty="0" sz="3600" spc="-50"/>
              <a:t> </a:t>
            </a:r>
            <a:r>
              <a:rPr dirty="0" sz="3600"/>
              <a:t>chấp</a:t>
            </a:r>
            <a:r>
              <a:rPr dirty="0" sz="3600" spc="-35"/>
              <a:t> </a:t>
            </a:r>
            <a:r>
              <a:rPr dirty="0" sz="3600"/>
              <a:t>nhận</a:t>
            </a:r>
            <a:r>
              <a:rPr dirty="0" sz="3600" spc="-45"/>
              <a:t> </a:t>
            </a:r>
            <a:r>
              <a:rPr dirty="0" sz="3600" spc="-25"/>
              <a:t>(1)</a:t>
            </a:r>
            <a:endParaRPr sz="3600"/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59740" y="1320038"/>
            <a:ext cx="8148320" cy="4841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1800" marR="174625" indent="-34290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431800" algn="l"/>
                <a:tab pos="1595120" algn="l"/>
                <a:tab pos="3532504" algn="l"/>
                <a:tab pos="4102735" algn="l"/>
              </a:tabLst>
            </a:pPr>
            <a:r>
              <a:rPr dirty="0" sz="2400">
                <a:latin typeface="Arial"/>
                <a:cs typeface="Arial"/>
              </a:rPr>
              <a:t>Phân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cấp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phân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loại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G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b="1">
                <a:latin typeface="Arial"/>
                <a:cs typeface="Arial"/>
              </a:rPr>
              <a:t>xác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nhận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(supports)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một </a:t>
            </a:r>
            <a:r>
              <a:rPr dirty="0" sz="2400" spc="-10" b="1">
                <a:latin typeface="Arial"/>
                <a:cs typeface="Arial"/>
              </a:rPr>
              <a:t>hướng</a:t>
            </a:r>
            <a:r>
              <a:rPr dirty="0" sz="2400" b="1">
                <a:latin typeface="Arial"/>
                <a:cs typeface="Arial"/>
              </a:rPr>
              <a:t>	</a:t>
            </a:r>
            <a:r>
              <a:rPr dirty="0" sz="2400" i="1">
                <a:latin typeface="Arial"/>
                <a:cs typeface="Arial"/>
              </a:rPr>
              <a:t>a</a:t>
            </a:r>
            <a:r>
              <a:rPr dirty="0" sz="2400" spc="-1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•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s</a:t>
            </a:r>
            <a:r>
              <a:rPr dirty="0" baseline="-20833" sz="2400" i="1">
                <a:latin typeface="Arial"/>
                <a:cs typeface="Arial"/>
              </a:rPr>
              <a:t>1</a:t>
            </a:r>
            <a:r>
              <a:rPr dirty="0" baseline="-20833" sz="2400" spc="322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•</a:t>
            </a:r>
            <a:r>
              <a:rPr dirty="0" sz="2400" spc="-1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…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•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s</a:t>
            </a:r>
            <a:r>
              <a:rPr dirty="0" baseline="-20833" sz="2400" i="1">
                <a:latin typeface="Arial"/>
                <a:cs typeface="Arial"/>
              </a:rPr>
              <a:t>n</a:t>
            </a:r>
            <a:r>
              <a:rPr dirty="0" baseline="-20833" sz="2400" spc="31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•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spc="-50" i="1">
                <a:latin typeface="Arial"/>
                <a:cs typeface="Arial"/>
              </a:rPr>
              <a:t>x</a:t>
            </a:r>
            <a:r>
              <a:rPr dirty="0" sz="2400" i="1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nếu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tập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cạnh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tương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ứng</a:t>
            </a:r>
            <a:endParaRPr sz="2400">
              <a:latin typeface="Arial"/>
              <a:cs typeface="Arial"/>
            </a:endParaRPr>
          </a:p>
          <a:p>
            <a:pPr marL="431800">
              <a:lnSpc>
                <a:spcPct val="100000"/>
              </a:lnSpc>
              <a:tabLst>
                <a:tab pos="4636135" algn="l"/>
              </a:tabLst>
            </a:pPr>
            <a:r>
              <a:rPr dirty="0" sz="2400">
                <a:latin typeface="Arial"/>
                <a:cs typeface="Arial"/>
              </a:rPr>
              <a:t>{</a:t>
            </a:r>
            <a:r>
              <a:rPr dirty="0" sz="2400" i="1">
                <a:latin typeface="Arial"/>
                <a:cs typeface="Arial"/>
              </a:rPr>
              <a:t>a•s</a:t>
            </a:r>
            <a:r>
              <a:rPr dirty="0" baseline="-20833" sz="2400" i="1">
                <a:latin typeface="Arial"/>
                <a:cs typeface="Arial"/>
              </a:rPr>
              <a:t>1</a:t>
            </a:r>
            <a:r>
              <a:rPr dirty="0" baseline="-20833" sz="2400" spc="284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,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s</a:t>
            </a:r>
            <a:r>
              <a:rPr dirty="0" baseline="-20833" sz="2400" i="1">
                <a:latin typeface="Arial"/>
                <a:cs typeface="Arial"/>
              </a:rPr>
              <a:t>1</a:t>
            </a:r>
            <a:r>
              <a:rPr dirty="0" sz="2400" i="1">
                <a:latin typeface="Arial"/>
                <a:cs typeface="Arial"/>
              </a:rPr>
              <a:t>•s</a:t>
            </a:r>
            <a:r>
              <a:rPr dirty="0" baseline="-20833" sz="2400" i="1">
                <a:latin typeface="Arial"/>
                <a:cs typeface="Arial"/>
              </a:rPr>
              <a:t>2</a:t>
            </a:r>
            <a:r>
              <a:rPr dirty="0" baseline="-20833" sz="2400" spc="307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,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…</a:t>
            </a:r>
            <a:r>
              <a:rPr dirty="0" sz="2400" spc="-1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,</a:t>
            </a:r>
            <a:r>
              <a:rPr dirty="0" sz="2400" spc="-10" i="1">
                <a:latin typeface="Arial"/>
                <a:cs typeface="Arial"/>
              </a:rPr>
              <a:t> s</a:t>
            </a:r>
            <a:r>
              <a:rPr dirty="0" baseline="-20833" sz="2400" spc="-15" i="1">
                <a:latin typeface="Arial"/>
                <a:cs typeface="Arial"/>
              </a:rPr>
              <a:t>n-</a:t>
            </a:r>
            <a:r>
              <a:rPr dirty="0" baseline="-20833" sz="2400" i="1">
                <a:latin typeface="Arial"/>
                <a:cs typeface="Arial"/>
              </a:rPr>
              <a:t>1</a:t>
            </a:r>
            <a:r>
              <a:rPr dirty="0" sz="2400" i="1">
                <a:latin typeface="Arial"/>
                <a:cs typeface="Arial"/>
              </a:rPr>
              <a:t>•s</a:t>
            </a:r>
            <a:r>
              <a:rPr dirty="0" baseline="-20833" sz="2400" i="1">
                <a:latin typeface="Arial"/>
                <a:cs typeface="Arial"/>
              </a:rPr>
              <a:t>n</a:t>
            </a:r>
            <a:r>
              <a:rPr dirty="0" baseline="-20833" sz="2400" spc="307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,</a:t>
            </a:r>
            <a:r>
              <a:rPr dirty="0" sz="2400" spc="-10" i="1">
                <a:latin typeface="Arial"/>
                <a:cs typeface="Arial"/>
              </a:rPr>
              <a:t> s</a:t>
            </a:r>
            <a:r>
              <a:rPr dirty="0" baseline="-20833" sz="2400" spc="-15" i="1">
                <a:latin typeface="Arial"/>
                <a:cs typeface="Arial"/>
              </a:rPr>
              <a:t>n</a:t>
            </a:r>
            <a:r>
              <a:rPr dirty="0" sz="2400" spc="-10" i="1">
                <a:latin typeface="Arial"/>
                <a:cs typeface="Arial"/>
              </a:rPr>
              <a:t>•x</a:t>
            </a:r>
            <a:r>
              <a:rPr dirty="0" sz="2400" spc="-10">
                <a:latin typeface="Arial"/>
                <a:cs typeface="Arial"/>
              </a:rPr>
              <a:t>}</a:t>
            </a:r>
            <a:r>
              <a:rPr dirty="0" sz="2400">
                <a:latin typeface="Arial"/>
                <a:cs typeface="Arial"/>
              </a:rPr>
              <a:t>	thuộc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vào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E,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hướng</a:t>
            </a:r>
            <a:endParaRPr sz="240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đó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chấp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nhận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(admissible)</a:t>
            </a:r>
            <a:endParaRPr sz="2400">
              <a:latin typeface="Arial"/>
              <a:cs typeface="Arial"/>
            </a:endParaRPr>
          </a:p>
          <a:p>
            <a:pPr lvl="1" marL="758190" indent="-325120">
              <a:lnSpc>
                <a:spcPct val="100000"/>
              </a:lnSpc>
              <a:spcBef>
                <a:spcPts val="61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58190" algn="l"/>
                <a:tab pos="5840095" algn="l"/>
              </a:tabLst>
            </a:pPr>
            <a:r>
              <a:rPr dirty="0" sz="2000">
                <a:latin typeface="Arial"/>
                <a:cs typeface="Arial"/>
              </a:rPr>
              <a:t>Định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nghĩa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tương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tự,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đối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hướng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âm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•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s</a:t>
            </a:r>
            <a:r>
              <a:rPr dirty="0" baseline="-21367" sz="1950" i="1">
                <a:latin typeface="Arial"/>
                <a:cs typeface="Arial"/>
              </a:rPr>
              <a:t>1</a:t>
            </a:r>
            <a:r>
              <a:rPr dirty="0" baseline="-21367" sz="1950" spc="262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•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…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•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s</a:t>
            </a:r>
            <a:r>
              <a:rPr dirty="0" baseline="-21367" sz="1950" i="1">
                <a:latin typeface="Arial"/>
                <a:cs typeface="Arial"/>
              </a:rPr>
              <a:t>n</a:t>
            </a:r>
            <a:r>
              <a:rPr dirty="0" baseline="-21367" sz="1950" spc="262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•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spc="-25">
                <a:latin typeface="Symbol"/>
                <a:cs typeface="Symbol"/>
              </a:rPr>
              <a:t></a:t>
            </a:r>
            <a:r>
              <a:rPr dirty="0" sz="2000" spc="-25" i="1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  <a:p>
            <a:pPr marL="431165" indent="-342265">
              <a:lnSpc>
                <a:spcPct val="100000"/>
              </a:lnSpc>
              <a:spcBef>
                <a:spcPts val="178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431165" algn="l"/>
                <a:tab pos="6816725" algn="l"/>
              </a:tabLst>
            </a:pPr>
            <a:r>
              <a:rPr dirty="0" sz="2400">
                <a:latin typeface="Arial"/>
                <a:cs typeface="Arial"/>
              </a:rPr>
              <a:t>Phân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cấp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phân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loại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xác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nhận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một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kết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luận</a:t>
            </a:r>
            <a:r>
              <a:rPr dirty="0" sz="2400" b="1">
                <a:latin typeface="Arial"/>
                <a:cs typeface="Arial"/>
              </a:rPr>
              <a:t>	“</a:t>
            </a:r>
            <a:r>
              <a:rPr dirty="0" sz="2400" b="1" i="1">
                <a:latin typeface="Arial"/>
                <a:cs typeface="Arial"/>
              </a:rPr>
              <a:t>a</a:t>
            </a:r>
            <a:r>
              <a:rPr dirty="0" sz="2400" spc="-25" b="1" i="1">
                <a:latin typeface="Arial"/>
                <a:cs typeface="Arial"/>
              </a:rPr>
              <a:t> </a:t>
            </a:r>
            <a:r>
              <a:rPr dirty="0" sz="2400" b="1" i="1">
                <a:latin typeface="Arial"/>
                <a:cs typeface="Arial"/>
              </a:rPr>
              <a:t>is</a:t>
            </a:r>
            <a:r>
              <a:rPr dirty="0" sz="2400" spc="-20" b="1" i="1">
                <a:latin typeface="Arial"/>
                <a:cs typeface="Arial"/>
              </a:rPr>
              <a:t> </a:t>
            </a:r>
            <a:r>
              <a:rPr dirty="0" sz="2400" spc="-25" b="1" i="1">
                <a:latin typeface="Arial"/>
                <a:cs typeface="Arial"/>
              </a:rPr>
              <a:t>x</a:t>
            </a:r>
            <a:r>
              <a:rPr dirty="0" sz="2400" spc="-25" b="1">
                <a:latin typeface="Arial"/>
                <a:cs typeface="Arial"/>
              </a:rPr>
              <a:t>”</a:t>
            </a:r>
            <a:endParaRPr sz="2400">
              <a:latin typeface="Arial"/>
              <a:cs typeface="Arial"/>
            </a:endParaRPr>
          </a:p>
          <a:p>
            <a:pPr marL="431800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nếu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nhận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hướng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nào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đó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để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đạt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kết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luận</a:t>
            </a:r>
            <a:endParaRPr sz="2400">
              <a:latin typeface="Arial"/>
              <a:cs typeface="Arial"/>
            </a:endParaRPr>
          </a:p>
          <a:p>
            <a:pPr lvl="1" marL="758190" marR="30480" indent="-325755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58190" algn="l"/>
                <a:tab pos="7096759" algn="l"/>
              </a:tabLst>
            </a:pPr>
            <a:r>
              <a:rPr dirty="0" sz="2000">
                <a:latin typeface="Arial"/>
                <a:cs typeface="Arial"/>
              </a:rPr>
              <a:t>Định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nghĩa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tương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tự,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đối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xác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nhận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một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kết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spc="-20" b="1">
                <a:latin typeface="Arial"/>
                <a:cs typeface="Arial"/>
              </a:rPr>
              <a:t>luận</a:t>
            </a:r>
            <a:r>
              <a:rPr dirty="0" sz="2000" b="1">
                <a:latin typeface="Arial"/>
                <a:cs typeface="Arial"/>
              </a:rPr>
              <a:t>	“</a:t>
            </a:r>
            <a:r>
              <a:rPr dirty="0" sz="2000" b="1" i="1">
                <a:latin typeface="Arial"/>
                <a:cs typeface="Arial"/>
              </a:rPr>
              <a:t>a</a:t>
            </a:r>
            <a:r>
              <a:rPr dirty="0" sz="2000" spc="-20" b="1" i="1">
                <a:latin typeface="Arial"/>
                <a:cs typeface="Arial"/>
              </a:rPr>
              <a:t> </a:t>
            </a:r>
            <a:r>
              <a:rPr dirty="0" sz="2000" b="1" i="1">
                <a:latin typeface="Arial"/>
                <a:cs typeface="Arial"/>
              </a:rPr>
              <a:t>is</a:t>
            </a:r>
            <a:r>
              <a:rPr dirty="0" sz="2000" spc="-35" b="1" i="1">
                <a:latin typeface="Arial"/>
                <a:cs typeface="Arial"/>
              </a:rPr>
              <a:t> </a:t>
            </a:r>
            <a:r>
              <a:rPr dirty="0" sz="2000" spc="-25" b="1" i="1">
                <a:latin typeface="Arial"/>
                <a:cs typeface="Arial"/>
              </a:rPr>
              <a:t>not</a:t>
            </a:r>
            <a:r>
              <a:rPr dirty="0" sz="2000" spc="-25" b="1" i="1">
                <a:latin typeface="Arial"/>
                <a:cs typeface="Arial"/>
              </a:rPr>
              <a:t> x</a:t>
            </a:r>
            <a:r>
              <a:rPr dirty="0" sz="2000" spc="-25" b="1">
                <a:latin typeface="Arial"/>
                <a:cs typeface="Arial"/>
              </a:rPr>
              <a:t>”</a:t>
            </a:r>
            <a:endParaRPr sz="2000">
              <a:latin typeface="Arial"/>
              <a:cs typeface="Arial"/>
            </a:endParaRPr>
          </a:p>
          <a:p>
            <a:pPr marL="431800" marR="33655" indent="-342900">
              <a:lnSpc>
                <a:spcPct val="100000"/>
              </a:lnSpc>
              <a:spcBef>
                <a:spcPts val="179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431800" algn="l"/>
                <a:tab pos="7597775" algn="l"/>
              </a:tabLst>
            </a:pP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hướng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là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chấp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nhận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được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(admissible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path)</a:t>
            </a:r>
            <a:r>
              <a:rPr dirty="0" sz="2400" b="1">
                <a:latin typeface="Arial"/>
                <a:cs typeface="Arial"/>
              </a:rPr>
              <a:t>	</a:t>
            </a:r>
            <a:r>
              <a:rPr dirty="0" sz="2400" spc="-25">
                <a:latin typeface="Arial"/>
                <a:cs typeface="Arial"/>
              </a:rPr>
              <a:t>nếu </a:t>
            </a:r>
            <a:r>
              <a:rPr dirty="0" sz="2400">
                <a:latin typeface="Arial"/>
                <a:cs typeface="Arial"/>
              </a:rPr>
              <a:t>tất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cả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cạnh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hướng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đó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đều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chấp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nhận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được </a:t>
            </a:r>
            <a:r>
              <a:rPr dirty="0" sz="2400">
                <a:latin typeface="Arial"/>
                <a:cs typeface="Arial"/>
              </a:rPr>
              <a:t>(admissible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edges)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53</a:t>
            </a:fld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0"/>
              </a:spcBef>
            </a:pPr>
            <a:r>
              <a:rPr dirty="0" sz="3600"/>
              <a:t>Sự</a:t>
            </a:r>
            <a:r>
              <a:rPr dirty="0" sz="3600" spc="-50"/>
              <a:t> </a:t>
            </a:r>
            <a:r>
              <a:rPr dirty="0" sz="3600"/>
              <a:t>xác</a:t>
            </a:r>
            <a:r>
              <a:rPr dirty="0" sz="3600" spc="-35"/>
              <a:t> </a:t>
            </a:r>
            <a:r>
              <a:rPr dirty="0" sz="3600"/>
              <a:t>nhận</a:t>
            </a:r>
            <a:r>
              <a:rPr dirty="0" sz="3600" spc="-35"/>
              <a:t> </a:t>
            </a:r>
            <a:r>
              <a:rPr dirty="0" sz="3600"/>
              <a:t>và</a:t>
            </a:r>
            <a:r>
              <a:rPr dirty="0" sz="3600" spc="-35"/>
              <a:t> </a:t>
            </a:r>
            <a:r>
              <a:rPr dirty="0" sz="3600"/>
              <a:t>sự</a:t>
            </a:r>
            <a:r>
              <a:rPr dirty="0" sz="3600" spc="-50"/>
              <a:t> </a:t>
            </a:r>
            <a:r>
              <a:rPr dirty="0" sz="3600"/>
              <a:t>chấp</a:t>
            </a:r>
            <a:r>
              <a:rPr dirty="0" sz="3600" spc="-35"/>
              <a:t> </a:t>
            </a:r>
            <a:r>
              <a:rPr dirty="0" sz="3600"/>
              <a:t>nhận</a:t>
            </a:r>
            <a:r>
              <a:rPr dirty="0" sz="3600" spc="-45"/>
              <a:t> </a:t>
            </a:r>
            <a:r>
              <a:rPr dirty="0" sz="3600" spc="-25"/>
              <a:t>(2)</a:t>
            </a:r>
            <a:endParaRPr sz="3600"/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72440" y="1320038"/>
            <a:ext cx="8095615" cy="482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8465" indent="-34226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418465" algn="l"/>
                <a:tab pos="2969260" algn="l"/>
                <a:tab pos="3751579" algn="l"/>
                <a:tab pos="6658609" algn="l"/>
                <a:tab pos="7521575" algn="l"/>
              </a:tabLst>
            </a:pP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cạnh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dương</a:t>
            </a:r>
            <a:r>
              <a:rPr dirty="0" sz="2400" b="1">
                <a:latin typeface="Arial"/>
                <a:cs typeface="Arial"/>
              </a:rPr>
              <a:t>	</a:t>
            </a:r>
            <a:r>
              <a:rPr dirty="0" sz="2400" b="1" i="1">
                <a:latin typeface="Arial"/>
                <a:cs typeface="Arial"/>
              </a:rPr>
              <a:t>v</a:t>
            </a:r>
            <a:r>
              <a:rPr dirty="0" sz="2400" spc="-20" b="1" i="1">
                <a:latin typeface="Arial"/>
                <a:cs typeface="Arial"/>
              </a:rPr>
              <a:t> </a:t>
            </a:r>
            <a:r>
              <a:rPr dirty="0" sz="2400" b="1" i="1">
                <a:latin typeface="Arial"/>
                <a:cs typeface="Arial"/>
              </a:rPr>
              <a:t>•</a:t>
            </a:r>
            <a:r>
              <a:rPr dirty="0" sz="2400" spc="-15" b="1" i="1">
                <a:latin typeface="Arial"/>
                <a:cs typeface="Arial"/>
              </a:rPr>
              <a:t> </a:t>
            </a:r>
            <a:r>
              <a:rPr dirty="0" sz="2400" spc="-50" b="1" i="1">
                <a:latin typeface="Arial"/>
                <a:cs typeface="Arial"/>
              </a:rPr>
              <a:t>x</a:t>
            </a:r>
            <a:r>
              <a:rPr dirty="0" sz="2400" b="1" i="1">
                <a:latin typeface="Arial"/>
                <a:cs typeface="Arial"/>
              </a:rPr>
              <a:t>	</a:t>
            </a:r>
            <a:r>
              <a:rPr dirty="0" sz="2400" b="1">
                <a:latin typeface="Arial"/>
                <a:cs typeface="Arial"/>
              </a:rPr>
              <a:t>là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chấp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nhận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được</a:t>
            </a:r>
            <a:r>
              <a:rPr dirty="0" sz="2400" b="1">
                <a:latin typeface="Arial"/>
                <a:cs typeface="Arial"/>
              </a:rPr>
              <a:t>	</a:t>
            </a:r>
            <a:r>
              <a:rPr dirty="0" sz="2400" spc="-10">
                <a:latin typeface="Arial"/>
                <a:cs typeface="Arial"/>
              </a:rPr>
              <a:t>trong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50">
                <a:latin typeface="Arial"/>
                <a:cs typeface="Arial"/>
              </a:rPr>
              <a:t>G</a:t>
            </a:r>
            <a:endParaRPr sz="2400">
              <a:latin typeface="Arial"/>
              <a:cs typeface="Arial"/>
            </a:endParaRPr>
          </a:p>
          <a:p>
            <a:pPr marL="419100">
              <a:lnSpc>
                <a:spcPct val="100000"/>
              </a:lnSpc>
              <a:tabLst>
                <a:tab pos="2599690" algn="l"/>
                <a:tab pos="2936875" algn="l"/>
                <a:tab pos="7118984" algn="l"/>
              </a:tabLst>
            </a:pPr>
            <a:r>
              <a:rPr dirty="0" sz="2400">
                <a:latin typeface="Arial"/>
                <a:cs typeface="Arial"/>
              </a:rPr>
              <a:t>đối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nút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50" i="1">
                <a:latin typeface="Arial"/>
                <a:cs typeface="Arial"/>
              </a:rPr>
              <a:t>a</a:t>
            </a:r>
            <a:r>
              <a:rPr dirty="0" sz="2400" i="1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nếu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tồn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tại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hướng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dương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i="1">
                <a:latin typeface="Arial"/>
                <a:cs typeface="Arial"/>
              </a:rPr>
              <a:t>a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•</a:t>
            </a:r>
            <a:r>
              <a:rPr dirty="0" sz="2400" spc="-1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s</a:t>
            </a:r>
            <a:r>
              <a:rPr dirty="0" baseline="-20833" sz="2400" i="1">
                <a:latin typeface="Arial"/>
                <a:cs typeface="Arial"/>
              </a:rPr>
              <a:t>1</a:t>
            </a:r>
            <a:r>
              <a:rPr dirty="0" baseline="-20833" sz="2400" spc="307" i="1">
                <a:latin typeface="Arial"/>
                <a:cs typeface="Arial"/>
              </a:rPr>
              <a:t> </a:t>
            </a:r>
            <a:r>
              <a:rPr dirty="0" sz="2400" spc="-50" i="1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419100">
              <a:lnSpc>
                <a:spcPct val="100000"/>
              </a:lnSpc>
              <a:tabLst>
                <a:tab pos="1858010" algn="l"/>
                <a:tab pos="2905125" algn="l"/>
                <a:tab pos="3767454" algn="l"/>
                <a:tab pos="4139565" algn="l"/>
              </a:tabLst>
            </a:pPr>
            <a:r>
              <a:rPr dirty="0" sz="2400" i="1">
                <a:latin typeface="Arial"/>
                <a:cs typeface="Arial"/>
              </a:rPr>
              <a:t>…</a:t>
            </a:r>
            <a:r>
              <a:rPr dirty="0" sz="2400" spc="-1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•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s</a:t>
            </a:r>
            <a:r>
              <a:rPr dirty="0" baseline="-20833" sz="2400" i="1">
                <a:latin typeface="Arial"/>
                <a:cs typeface="Arial"/>
              </a:rPr>
              <a:t>n</a:t>
            </a:r>
            <a:r>
              <a:rPr dirty="0" baseline="-20833" sz="2400" spc="322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•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spc="-50" i="1">
                <a:latin typeface="Arial"/>
                <a:cs typeface="Arial"/>
              </a:rPr>
              <a:t>v</a:t>
            </a:r>
            <a:r>
              <a:rPr dirty="0" sz="2400" i="1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(n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≥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0)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10">
                <a:latin typeface="Arial"/>
                <a:cs typeface="Arial"/>
              </a:rPr>
              <a:t>trong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50">
                <a:latin typeface="Arial"/>
                <a:cs typeface="Arial"/>
              </a:rPr>
              <a:t>E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5">
                <a:latin typeface="Arial"/>
                <a:cs typeface="Arial"/>
              </a:rPr>
              <a:t>và:</a:t>
            </a:r>
            <a:endParaRPr sz="2400">
              <a:latin typeface="Arial"/>
              <a:cs typeface="Arial"/>
            </a:endParaRPr>
          </a:p>
          <a:p>
            <a:pPr lvl="1" marL="970915" indent="-351790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AutoNum type="arabicPeriod"/>
              <a:tabLst>
                <a:tab pos="970915" algn="l"/>
                <a:tab pos="3408679" algn="l"/>
                <a:tab pos="6056630" algn="l"/>
              </a:tabLst>
            </a:pPr>
            <a:r>
              <a:rPr dirty="0" sz="2000">
                <a:latin typeface="Arial"/>
                <a:cs typeface="Arial"/>
              </a:rPr>
              <a:t>(Định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nghĩa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truy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hồi)</a:t>
            </a:r>
            <a:r>
              <a:rPr dirty="0" sz="2000">
                <a:latin typeface="Arial"/>
                <a:cs typeface="Arial"/>
              </a:rPr>
              <a:t>	Mỗi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cạnh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hướng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•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s</a:t>
            </a:r>
            <a:r>
              <a:rPr dirty="0" baseline="-21367" sz="1950" i="1">
                <a:latin typeface="Arial"/>
                <a:cs typeface="Arial"/>
              </a:rPr>
              <a:t>1</a:t>
            </a:r>
            <a:r>
              <a:rPr dirty="0" baseline="-21367" sz="1950" spc="27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•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…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•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s</a:t>
            </a:r>
            <a:r>
              <a:rPr dirty="0" baseline="-21367" sz="1950" i="1">
                <a:latin typeface="Arial"/>
                <a:cs typeface="Arial"/>
              </a:rPr>
              <a:t>n</a:t>
            </a:r>
            <a:r>
              <a:rPr dirty="0" baseline="-21367" sz="1950" spc="27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•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spc="-50" i="1">
                <a:latin typeface="Arial"/>
                <a:cs typeface="Arial"/>
              </a:rPr>
              <a:t>v</a:t>
            </a:r>
            <a:endParaRPr sz="2000">
              <a:latin typeface="Arial"/>
              <a:cs typeface="Arial"/>
            </a:endParaRPr>
          </a:p>
          <a:p>
            <a:pPr marL="971550">
              <a:lnSpc>
                <a:spcPct val="100000"/>
              </a:lnSpc>
              <a:tabLst>
                <a:tab pos="4359275" algn="l"/>
                <a:tab pos="4695825" algn="l"/>
                <a:tab pos="6017895" algn="l"/>
              </a:tabLst>
            </a:pPr>
            <a:r>
              <a:rPr dirty="0" sz="2000">
                <a:latin typeface="Arial"/>
                <a:cs typeface="Arial"/>
              </a:rPr>
              <a:t>đều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chấp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nhận</a:t>
            </a:r>
            <a:r>
              <a:rPr dirty="0" sz="2000" spc="-5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được</a:t>
            </a:r>
            <a:r>
              <a:rPr dirty="0" sz="2000" spc="-50" i="1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trong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50">
                <a:latin typeface="Arial"/>
                <a:cs typeface="Arial"/>
              </a:rPr>
              <a:t>G</a:t>
            </a:r>
            <a:r>
              <a:rPr dirty="0" sz="2000">
                <a:latin typeface="Arial"/>
                <a:cs typeface="Arial"/>
              </a:rPr>
              <a:t>	đối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nút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25" i="1">
                <a:latin typeface="Arial"/>
                <a:cs typeface="Arial"/>
              </a:rPr>
              <a:t>a</a:t>
            </a:r>
            <a:r>
              <a:rPr dirty="0" sz="2000" spc="-25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lvl="1" marL="971550" marR="140335" indent="-35242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AutoNum type="arabicPeriod" startAt="2"/>
              <a:tabLst>
                <a:tab pos="971550" algn="l"/>
                <a:tab pos="3070225" algn="l"/>
                <a:tab pos="3406775" algn="l"/>
                <a:tab pos="4729480" algn="l"/>
                <a:tab pos="4775835" algn="l"/>
                <a:tab pos="5009515" algn="l"/>
                <a:tab pos="6794500" algn="l"/>
              </a:tabLst>
            </a:pPr>
            <a:r>
              <a:rPr dirty="0" sz="2000" i="1">
                <a:latin typeface="Arial"/>
                <a:cs typeface="Arial"/>
              </a:rPr>
              <a:t>Không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có</a:t>
            </a:r>
            <a:r>
              <a:rPr dirty="0" sz="2000" spc="-55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cạnh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nào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hướng</a:t>
            </a:r>
            <a:r>
              <a:rPr dirty="0" sz="2000">
                <a:latin typeface="Arial"/>
                <a:cs typeface="Arial"/>
              </a:rPr>
              <a:t>		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•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s</a:t>
            </a:r>
            <a:r>
              <a:rPr dirty="0" baseline="-21367" sz="1950" i="1">
                <a:latin typeface="Arial"/>
                <a:cs typeface="Arial"/>
              </a:rPr>
              <a:t>1</a:t>
            </a:r>
            <a:r>
              <a:rPr dirty="0" baseline="-21367" sz="1950" spc="262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•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…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•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s</a:t>
            </a:r>
            <a:r>
              <a:rPr dirty="0" baseline="-21367" sz="1950" i="1">
                <a:latin typeface="Arial"/>
                <a:cs typeface="Arial"/>
              </a:rPr>
              <a:t>n</a:t>
            </a:r>
            <a:r>
              <a:rPr dirty="0" baseline="-21367" sz="1950" spc="262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•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spc="-50" i="1">
                <a:latin typeface="Arial"/>
                <a:cs typeface="Arial"/>
              </a:rPr>
              <a:t>v</a:t>
            </a:r>
            <a:r>
              <a:rPr dirty="0" sz="2000" i="1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dư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spc="-20" i="1">
                <a:latin typeface="Arial"/>
                <a:cs typeface="Arial"/>
              </a:rPr>
              <a:t>thừa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</a:t>
            </a:r>
            <a:r>
              <a:rPr dirty="0" sz="2000" i="1">
                <a:latin typeface="Arial"/>
                <a:cs typeface="Arial"/>
              </a:rPr>
              <a:t>redundant)</a:t>
            </a:r>
            <a:r>
              <a:rPr dirty="0" sz="2000" spc="-55" i="1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trong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50">
                <a:latin typeface="Arial"/>
                <a:cs typeface="Arial"/>
              </a:rPr>
              <a:t>G</a:t>
            </a:r>
            <a:r>
              <a:rPr dirty="0" sz="2000">
                <a:latin typeface="Arial"/>
                <a:cs typeface="Arial"/>
              </a:rPr>
              <a:t>	đối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nút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50" i="1">
                <a:latin typeface="Arial"/>
                <a:cs typeface="Arial"/>
              </a:rPr>
              <a:t>a</a:t>
            </a:r>
            <a:r>
              <a:rPr dirty="0" sz="2000" i="1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(Định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nghĩa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về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“dư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thừa” </a:t>
            </a:r>
            <a:r>
              <a:rPr dirty="0" sz="2000">
                <a:latin typeface="Arial"/>
                <a:cs typeface="Arial"/>
              </a:rPr>
              <a:t>sẽ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giải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thích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ở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slide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sau);</a:t>
            </a:r>
            <a:endParaRPr sz="2000">
              <a:latin typeface="Arial"/>
              <a:cs typeface="Arial"/>
            </a:endParaRPr>
          </a:p>
          <a:p>
            <a:pPr algn="just" lvl="1" marL="969010" marR="310515" indent="-34988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AutoNum type="arabicPeriod" startAt="2"/>
              <a:tabLst>
                <a:tab pos="971550" algn="l"/>
              </a:tabLst>
            </a:pPr>
            <a:r>
              <a:rPr dirty="0" sz="2000" i="1">
                <a:latin typeface="Arial"/>
                <a:cs typeface="Arial"/>
              </a:rPr>
              <a:t>Không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nút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trung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gian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hướng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a,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s</a:t>
            </a:r>
            <a:r>
              <a:rPr dirty="0" baseline="-21367" sz="1950" i="1">
                <a:latin typeface="Arial"/>
                <a:cs typeface="Arial"/>
              </a:rPr>
              <a:t>1</a:t>
            </a:r>
            <a:r>
              <a:rPr dirty="0" sz="2000" i="1">
                <a:latin typeface="Arial"/>
                <a:cs typeface="Arial"/>
              </a:rPr>
              <a:t>,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…,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s</a:t>
            </a:r>
            <a:r>
              <a:rPr dirty="0" baseline="-21367" sz="1950" i="1">
                <a:latin typeface="Arial"/>
                <a:cs typeface="Arial"/>
              </a:rPr>
              <a:t>n</a:t>
            </a:r>
            <a:r>
              <a:rPr dirty="0" baseline="-21367" sz="1950" spc="247" i="1">
                <a:latin typeface="Arial"/>
                <a:cs typeface="Arial"/>
              </a:rPr>
              <a:t> 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5" i="1">
                <a:latin typeface="Arial"/>
                <a:cs typeface="Arial"/>
              </a:rPr>
              <a:t>nút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spc="-25" i="1">
                <a:latin typeface="Arial"/>
                <a:cs typeface="Arial"/>
              </a:rPr>
              <a:t>	</a:t>
            </a:r>
            <a:r>
              <a:rPr dirty="0" sz="2000" i="1">
                <a:latin typeface="Arial"/>
                <a:cs typeface="Arial"/>
              </a:rPr>
              <a:t>ngăn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chặn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(pre-</a:t>
            </a:r>
            <a:r>
              <a:rPr dirty="0" sz="2000" i="1">
                <a:latin typeface="Arial"/>
                <a:cs typeface="Arial"/>
              </a:rPr>
              <a:t>emptor)</a:t>
            </a:r>
            <a:r>
              <a:rPr dirty="0" sz="2000" spc="495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cạnh</a:t>
            </a:r>
            <a:r>
              <a:rPr dirty="0" sz="2000" spc="-25">
                <a:latin typeface="Arial"/>
                <a:cs typeface="Arial"/>
              </a:rPr>
              <a:t>  </a:t>
            </a:r>
            <a:r>
              <a:rPr dirty="0" sz="2000" i="1">
                <a:latin typeface="Arial"/>
                <a:cs typeface="Arial"/>
              </a:rPr>
              <a:t>v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•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x</a:t>
            </a:r>
            <a:r>
              <a:rPr dirty="0" sz="2000" spc="-20" i="1">
                <a:latin typeface="Arial"/>
                <a:cs typeface="Arial"/>
              </a:rPr>
              <a:t>  </a:t>
            </a:r>
            <a:r>
              <a:rPr dirty="0" sz="2000">
                <a:latin typeface="Arial"/>
                <a:cs typeface="Arial"/>
              </a:rPr>
              <a:t>đối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nút</a:t>
            </a:r>
            <a:r>
              <a:rPr dirty="0" sz="2000" spc="-25">
                <a:latin typeface="Arial"/>
                <a:cs typeface="Arial"/>
              </a:rPr>
              <a:t>  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sz="2000" spc="-20" i="1">
                <a:latin typeface="Arial"/>
                <a:cs typeface="Arial"/>
              </a:rPr>
              <a:t>  </a:t>
            </a:r>
            <a:r>
              <a:rPr dirty="0" sz="2000" spc="-10">
                <a:latin typeface="Arial"/>
                <a:cs typeface="Arial"/>
              </a:rPr>
              <a:t>(Định </a:t>
            </a:r>
            <a:r>
              <a:rPr dirty="0" sz="2000" spc="-1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nghĩa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“nút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ngăn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chặn”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sẽ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giải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thích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ở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slide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sau)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AutoNum type="arabicPeriod" startAt="2"/>
            </a:pPr>
            <a:endParaRPr sz="2000">
              <a:latin typeface="Arial"/>
              <a:cs typeface="Arial"/>
            </a:endParaRPr>
          </a:p>
          <a:p>
            <a:pPr marL="419100" marR="490220" indent="-342900">
              <a:lnSpc>
                <a:spcPct val="100000"/>
              </a:lnSpc>
              <a:buClr>
                <a:srgbClr val="CC9A00"/>
              </a:buClr>
              <a:buSzPct val="64583"/>
              <a:buFont typeface="Wingdings"/>
              <a:buChar char=""/>
              <a:tabLst>
                <a:tab pos="419100" algn="l"/>
                <a:tab pos="6342380" algn="l"/>
                <a:tab pos="7343140" algn="l"/>
              </a:tabLst>
            </a:pPr>
            <a:r>
              <a:rPr dirty="0" sz="2400">
                <a:latin typeface="Arial"/>
                <a:cs typeface="Arial"/>
              </a:rPr>
              <a:t>Định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nghĩa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tương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tự,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đối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cạnh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âm</a:t>
            </a:r>
            <a:r>
              <a:rPr dirty="0" sz="2400" b="1">
                <a:latin typeface="Arial"/>
                <a:cs typeface="Arial"/>
              </a:rPr>
              <a:t>	</a:t>
            </a:r>
            <a:r>
              <a:rPr dirty="0" sz="2400" b="1" i="1">
                <a:latin typeface="Arial"/>
                <a:cs typeface="Arial"/>
              </a:rPr>
              <a:t>v</a:t>
            </a:r>
            <a:r>
              <a:rPr dirty="0" sz="2400" spc="-15" b="1" i="1">
                <a:latin typeface="Arial"/>
                <a:cs typeface="Arial"/>
              </a:rPr>
              <a:t> </a:t>
            </a:r>
            <a:r>
              <a:rPr dirty="0" sz="2400" b="1" i="1">
                <a:latin typeface="Arial"/>
                <a:cs typeface="Arial"/>
              </a:rPr>
              <a:t>•</a:t>
            </a:r>
            <a:r>
              <a:rPr dirty="0" sz="2400" spc="-15" b="1" i="1">
                <a:latin typeface="Arial"/>
                <a:cs typeface="Arial"/>
              </a:rPr>
              <a:t> </a:t>
            </a:r>
            <a:r>
              <a:rPr dirty="0" sz="2400" spc="105" b="1">
                <a:latin typeface="UnDinaru"/>
                <a:cs typeface="UnDinaru"/>
              </a:rPr>
              <a:t>¬</a:t>
            </a:r>
            <a:r>
              <a:rPr dirty="0" sz="2400" spc="105" b="1" i="1">
                <a:latin typeface="Arial"/>
                <a:cs typeface="Arial"/>
              </a:rPr>
              <a:t>x</a:t>
            </a:r>
            <a:r>
              <a:rPr dirty="0" sz="2400" b="1" i="1">
                <a:latin typeface="Arial"/>
                <a:cs typeface="Arial"/>
              </a:rPr>
              <a:t>	</a:t>
            </a:r>
            <a:r>
              <a:rPr dirty="0" sz="2400" spc="-25" b="1">
                <a:latin typeface="Arial"/>
                <a:cs typeface="Arial"/>
              </a:rPr>
              <a:t>là </a:t>
            </a:r>
            <a:r>
              <a:rPr dirty="0" sz="2400" b="1">
                <a:latin typeface="Arial"/>
                <a:cs typeface="Arial"/>
              </a:rPr>
              <a:t>chấp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nhận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được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66</a:t>
            </a:fld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Sự</a:t>
            </a:r>
            <a:r>
              <a:rPr dirty="0" spc="-45"/>
              <a:t> </a:t>
            </a:r>
            <a:r>
              <a:rPr dirty="0"/>
              <a:t>dư</a:t>
            </a:r>
            <a:r>
              <a:rPr dirty="0" spc="-50"/>
              <a:t> </a:t>
            </a:r>
            <a:r>
              <a:rPr dirty="0" spc="-20"/>
              <a:t>thừa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1958339"/>
            <a:chOff x="0" y="979169"/>
            <a:chExt cx="9144000" cy="195833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19583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6098540" y="1779523"/>
            <a:ext cx="1828800" cy="573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914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Aquatic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creature</a:t>
            </a:r>
            <a:endParaRPr sz="1800">
              <a:latin typeface="Arial"/>
              <a:cs typeface="Arial"/>
            </a:endParaRPr>
          </a:p>
          <a:p>
            <a:pPr marL="606425">
              <a:lnSpc>
                <a:spcPts val="2395"/>
              </a:lnSpc>
              <a:tabLst>
                <a:tab pos="987425" algn="l"/>
              </a:tabLst>
            </a:pPr>
            <a:r>
              <a:rPr dirty="0" u="heavy" sz="22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0" y="2135885"/>
            <a:ext cx="9144000" cy="1781175"/>
            <a:chOff x="0" y="2135885"/>
            <a:chExt cx="9144000" cy="1781175"/>
          </a:xfrm>
        </p:grpSpPr>
        <p:sp>
          <p:nvSpPr>
            <p:cNvPr id="9" name="object 9" descr=""/>
            <p:cNvSpPr/>
            <p:nvPr/>
          </p:nvSpPr>
          <p:spPr>
            <a:xfrm>
              <a:off x="6897623" y="2135885"/>
              <a:ext cx="76200" cy="696595"/>
            </a:xfrm>
            <a:custGeom>
              <a:avLst/>
              <a:gdLst/>
              <a:ahLst/>
              <a:cxnLst/>
              <a:rect l="l" t="t" r="r" b="b"/>
              <a:pathLst>
                <a:path w="76200" h="696594">
                  <a:moveTo>
                    <a:pt x="76200" y="126492"/>
                  </a:moveTo>
                  <a:lnTo>
                    <a:pt x="38861" y="0"/>
                  </a:lnTo>
                  <a:lnTo>
                    <a:pt x="0" y="126492"/>
                  </a:lnTo>
                  <a:lnTo>
                    <a:pt x="29670" y="126492"/>
                  </a:lnTo>
                  <a:lnTo>
                    <a:pt x="29718" y="114300"/>
                  </a:lnTo>
                  <a:lnTo>
                    <a:pt x="45720" y="114300"/>
                  </a:lnTo>
                  <a:lnTo>
                    <a:pt x="45720" y="126492"/>
                  </a:lnTo>
                  <a:lnTo>
                    <a:pt x="76200" y="126492"/>
                  </a:lnTo>
                  <a:close/>
                </a:path>
                <a:path w="76200" h="696594">
                  <a:moveTo>
                    <a:pt x="45672" y="126492"/>
                  </a:moveTo>
                  <a:lnTo>
                    <a:pt x="29670" y="126492"/>
                  </a:lnTo>
                  <a:lnTo>
                    <a:pt x="27431" y="696467"/>
                  </a:lnTo>
                  <a:lnTo>
                    <a:pt x="43433" y="696467"/>
                  </a:lnTo>
                  <a:lnTo>
                    <a:pt x="45672" y="126492"/>
                  </a:lnTo>
                  <a:close/>
                </a:path>
                <a:path w="76200" h="696594">
                  <a:moveTo>
                    <a:pt x="45720" y="114300"/>
                  </a:moveTo>
                  <a:lnTo>
                    <a:pt x="29718" y="114300"/>
                  </a:lnTo>
                  <a:lnTo>
                    <a:pt x="29670" y="126492"/>
                  </a:lnTo>
                  <a:lnTo>
                    <a:pt x="45672" y="126492"/>
                  </a:lnTo>
                  <a:lnTo>
                    <a:pt x="45720" y="114300"/>
                  </a:lnTo>
                  <a:close/>
                </a:path>
                <a:path w="76200" h="696594">
                  <a:moveTo>
                    <a:pt x="45720" y="126492"/>
                  </a:moveTo>
                  <a:lnTo>
                    <a:pt x="45720" y="114300"/>
                  </a:lnTo>
                  <a:lnTo>
                    <a:pt x="45672" y="1264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293750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6479540" y="2858515"/>
            <a:ext cx="1320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Mammal</a:t>
            </a:r>
            <a:r>
              <a:rPr dirty="0" sz="1800" spc="-45" b="1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(w)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6897624" y="3211829"/>
            <a:ext cx="874394" cy="704850"/>
          </a:xfrm>
          <a:custGeom>
            <a:avLst/>
            <a:gdLst/>
            <a:ahLst/>
            <a:cxnLst/>
            <a:rect l="l" t="t" r="r" b="b"/>
            <a:pathLst>
              <a:path w="874395" h="704850">
                <a:moveTo>
                  <a:pt x="76200" y="127254"/>
                </a:moveTo>
                <a:lnTo>
                  <a:pt x="38862" y="0"/>
                </a:lnTo>
                <a:lnTo>
                  <a:pt x="0" y="127254"/>
                </a:lnTo>
                <a:lnTo>
                  <a:pt x="30441" y="127254"/>
                </a:lnTo>
                <a:lnTo>
                  <a:pt x="29057" y="704850"/>
                </a:lnTo>
                <a:lnTo>
                  <a:pt x="45059" y="704850"/>
                </a:lnTo>
                <a:lnTo>
                  <a:pt x="46443" y="127254"/>
                </a:lnTo>
                <a:lnTo>
                  <a:pt x="76200" y="127254"/>
                </a:lnTo>
                <a:close/>
              </a:path>
              <a:path w="874395" h="704850">
                <a:moveTo>
                  <a:pt x="874255" y="704850"/>
                </a:moveTo>
                <a:lnTo>
                  <a:pt x="862355" y="636016"/>
                </a:lnTo>
                <a:lnTo>
                  <a:pt x="853059" y="597331"/>
                </a:lnTo>
                <a:lnTo>
                  <a:pt x="841997" y="559054"/>
                </a:lnTo>
                <a:lnTo>
                  <a:pt x="829157" y="521271"/>
                </a:lnTo>
                <a:lnTo>
                  <a:pt x="814539" y="484035"/>
                </a:lnTo>
                <a:lnTo>
                  <a:pt x="798118" y="447433"/>
                </a:lnTo>
                <a:lnTo>
                  <a:pt x="779907" y="411543"/>
                </a:lnTo>
                <a:lnTo>
                  <a:pt x="759891" y="376428"/>
                </a:lnTo>
                <a:lnTo>
                  <a:pt x="738073" y="342163"/>
                </a:lnTo>
                <a:lnTo>
                  <a:pt x="714438" y="308825"/>
                </a:lnTo>
                <a:lnTo>
                  <a:pt x="688975" y="276479"/>
                </a:lnTo>
                <a:lnTo>
                  <a:pt x="661695" y="245211"/>
                </a:lnTo>
                <a:lnTo>
                  <a:pt x="632574" y="215087"/>
                </a:lnTo>
                <a:lnTo>
                  <a:pt x="601624" y="186182"/>
                </a:lnTo>
                <a:lnTo>
                  <a:pt x="568833" y="158572"/>
                </a:lnTo>
                <a:lnTo>
                  <a:pt x="534187" y="132321"/>
                </a:lnTo>
                <a:lnTo>
                  <a:pt x="497687" y="107505"/>
                </a:lnTo>
                <a:lnTo>
                  <a:pt x="459320" y="84201"/>
                </a:lnTo>
                <a:lnTo>
                  <a:pt x="430060" y="68414"/>
                </a:lnTo>
                <a:lnTo>
                  <a:pt x="441960" y="39624"/>
                </a:lnTo>
                <a:lnTo>
                  <a:pt x="310134" y="25908"/>
                </a:lnTo>
                <a:lnTo>
                  <a:pt x="412242" y="109118"/>
                </a:lnTo>
                <a:lnTo>
                  <a:pt x="413004" y="109728"/>
                </a:lnTo>
                <a:lnTo>
                  <a:pt x="423926" y="83273"/>
                </a:lnTo>
                <a:lnTo>
                  <a:pt x="452501" y="98691"/>
                </a:lnTo>
                <a:lnTo>
                  <a:pt x="490867" y="122034"/>
                </a:lnTo>
                <a:lnTo>
                  <a:pt x="527316" y="146939"/>
                </a:lnTo>
                <a:lnTo>
                  <a:pt x="561873" y="173304"/>
                </a:lnTo>
                <a:lnTo>
                  <a:pt x="594537" y="201066"/>
                </a:lnTo>
                <a:lnTo>
                  <a:pt x="625322" y="230162"/>
                </a:lnTo>
                <a:lnTo>
                  <a:pt x="654215" y="260489"/>
                </a:lnTo>
                <a:lnTo>
                  <a:pt x="681253" y="291973"/>
                </a:lnTo>
                <a:lnTo>
                  <a:pt x="706412" y="324561"/>
                </a:lnTo>
                <a:lnTo>
                  <a:pt x="729716" y="358152"/>
                </a:lnTo>
                <a:lnTo>
                  <a:pt x="751154" y="392684"/>
                </a:lnTo>
                <a:lnTo>
                  <a:pt x="770763" y="428066"/>
                </a:lnTo>
                <a:lnTo>
                  <a:pt x="788517" y="464235"/>
                </a:lnTo>
                <a:lnTo>
                  <a:pt x="804443" y="501103"/>
                </a:lnTo>
                <a:lnTo>
                  <a:pt x="818527" y="538594"/>
                </a:lnTo>
                <a:lnTo>
                  <a:pt x="830808" y="576643"/>
                </a:lnTo>
                <a:lnTo>
                  <a:pt x="841260" y="615162"/>
                </a:lnTo>
                <a:lnTo>
                  <a:pt x="849896" y="654075"/>
                </a:lnTo>
                <a:lnTo>
                  <a:pt x="856729" y="693305"/>
                </a:lnTo>
                <a:lnTo>
                  <a:pt x="858215" y="704850"/>
                </a:lnTo>
                <a:lnTo>
                  <a:pt x="874255" y="704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7774940" y="3455923"/>
            <a:ext cx="5238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Arial"/>
                <a:cs typeface="Arial"/>
              </a:rPr>
              <a:t>b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•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spc="-60" i="1">
                <a:latin typeface="Arial"/>
                <a:cs typeface="Arial"/>
              </a:rPr>
              <a:t>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0" y="39166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510540" y="1320799"/>
            <a:ext cx="5325745" cy="34245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0" marR="241935" indent="-34290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81000" algn="l"/>
                <a:tab pos="2726055" algn="l"/>
                <a:tab pos="2808605" algn="l"/>
                <a:tab pos="3181985" algn="l"/>
                <a:tab pos="3524885" algn="l"/>
                <a:tab pos="4215130" algn="l"/>
                <a:tab pos="4639310" algn="l"/>
              </a:tabLst>
            </a:pP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cạnh</a:t>
            </a:r>
            <a:r>
              <a:rPr dirty="0" sz="2200" spc="-45" b="1">
                <a:latin typeface="Arial"/>
                <a:cs typeface="Arial"/>
              </a:rPr>
              <a:t> </a:t>
            </a:r>
            <a:r>
              <a:rPr dirty="0" sz="2200" spc="-10" b="1">
                <a:latin typeface="Arial"/>
                <a:cs typeface="Arial"/>
              </a:rPr>
              <a:t>dương</a:t>
            </a:r>
            <a:r>
              <a:rPr dirty="0" sz="2200" b="1">
                <a:latin typeface="Arial"/>
                <a:cs typeface="Arial"/>
              </a:rPr>
              <a:t>	</a:t>
            </a:r>
            <a:r>
              <a:rPr dirty="0" sz="2200" b="1" i="1">
                <a:latin typeface="Arial"/>
                <a:cs typeface="Arial"/>
              </a:rPr>
              <a:t>b</a:t>
            </a:r>
            <a:r>
              <a:rPr dirty="0" sz="2200" spc="-10" b="1" i="1">
                <a:latin typeface="Arial"/>
                <a:cs typeface="Arial"/>
              </a:rPr>
              <a:t> </a:t>
            </a:r>
            <a:r>
              <a:rPr dirty="0" sz="2200" b="1" i="1">
                <a:latin typeface="Arial"/>
                <a:cs typeface="Arial"/>
              </a:rPr>
              <a:t>•</a:t>
            </a:r>
            <a:r>
              <a:rPr dirty="0" sz="2200" spc="-5" b="1" i="1">
                <a:latin typeface="Arial"/>
                <a:cs typeface="Arial"/>
              </a:rPr>
              <a:t> </a:t>
            </a:r>
            <a:r>
              <a:rPr dirty="0" sz="2200" spc="-50" b="1" i="1">
                <a:latin typeface="Arial"/>
                <a:cs typeface="Arial"/>
              </a:rPr>
              <a:t>w</a:t>
            </a:r>
            <a:r>
              <a:rPr dirty="0" sz="2200" b="1" i="1">
                <a:latin typeface="Arial"/>
                <a:cs typeface="Arial"/>
              </a:rPr>
              <a:t>	</a:t>
            </a:r>
            <a:r>
              <a:rPr dirty="0" sz="2200" b="1">
                <a:latin typeface="Arial"/>
                <a:cs typeface="Arial"/>
              </a:rPr>
              <a:t>là</a:t>
            </a:r>
            <a:r>
              <a:rPr dirty="0" sz="2200" spc="-2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dư</a:t>
            </a:r>
            <a:r>
              <a:rPr dirty="0" sz="2200" spc="-20" b="1">
                <a:latin typeface="Arial"/>
                <a:cs typeface="Arial"/>
              </a:rPr>
              <a:t> thừa </a:t>
            </a:r>
            <a:r>
              <a:rPr dirty="0" sz="2200" b="1">
                <a:latin typeface="Arial"/>
                <a:cs typeface="Arial"/>
              </a:rPr>
              <a:t>(redundant)</a:t>
            </a:r>
            <a:r>
              <a:rPr dirty="0" sz="2200" spc="-110" b="1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trong</a:t>
            </a:r>
            <a:r>
              <a:rPr dirty="0" sz="2200">
                <a:latin typeface="Arial"/>
                <a:cs typeface="Arial"/>
              </a:rPr>
              <a:t>		</a:t>
            </a:r>
            <a:r>
              <a:rPr dirty="0" sz="2200" spc="-50">
                <a:latin typeface="Arial"/>
                <a:cs typeface="Arial"/>
              </a:rPr>
              <a:t>G</a:t>
            </a:r>
            <a:r>
              <a:rPr dirty="0" sz="2200">
                <a:latin typeface="Arial"/>
                <a:cs typeface="Arial"/>
              </a:rPr>
              <a:t>	đối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với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nút</a:t>
            </a:r>
            <a:r>
              <a:rPr dirty="0" sz="2200">
                <a:latin typeface="Arial"/>
                <a:cs typeface="Arial"/>
              </a:rPr>
              <a:t>	</a:t>
            </a:r>
            <a:r>
              <a:rPr dirty="0" sz="2200" spc="-50" i="1">
                <a:latin typeface="Arial"/>
                <a:cs typeface="Arial"/>
              </a:rPr>
              <a:t>a</a:t>
            </a:r>
            <a:r>
              <a:rPr dirty="0" sz="2200" spc="-50" i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nếu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tồn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tại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hướng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dương</a:t>
            </a:r>
            <a:r>
              <a:rPr dirty="0" sz="2200">
                <a:latin typeface="Arial"/>
                <a:cs typeface="Arial"/>
              </a:rPr>
              <a:t>	(</a:t>
            </a:r>
            <a:r>
              <a:rPr dirty="0" sz="2200" i="1">
                <a:latin typeface="Arial"/>
                <a:cs typeface="Arial"/>
              </a:rPr>
              <a:t>b</a:t>
            </a:r>
            <a:r>
              <a:rPr dirty="0" sz="2200" spc="-1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•</a:t>
            </a:r>
            <a:r>
              <a:rPr dirty="0" sz="2200" spc="-1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t</a:t>
            </a:r>
            <a:r>
              <a:rPr dirty="0" baseline="-21072" sz="2175" i="1">
                <a:latin typeface="Arial"/>
                <a:cs typeface="Arial"/>
              </a:rPr>
              <a:t>1</a:t>
            </a:r>
            <a:r>
              <a:rPr dirty="0" baseline="-21072" sz="2175" spc="277" i="1">
                <a:latin typeface="Arial"/>
                <a:cs typeface="Arial"/>
              </a:rPr>
              <a:t> </a:t>
            </a:r>
            <a:r>
              <a:rPr dirty="0" sz="2200" spc="-50" i="1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380365">
              <a:lnSpc>
                <a:spcPct val="100000"/>
              </a:lnSpc>
            </a:pPr>
            <a:r>
              <a:rPr dirty="0" sz="2200" i="1">
                <a:latin typeface="Arial"/>
                <a:cs typeface="Arial"/>
              </a:rPr>
              <a:t>…</a:t>
            </a:r>
            <a:r>
              <a:rPr dirty="0" sz="2200" spc="-3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•</a:t>
            </a:r>
            <a:r>
              <a:rPr dirty="0" sz="2200" spc="-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t</a:t>
            </a:r>
            <a:r>
              <a:rPr dirty="0" baseline="-21072" sz="2175" i="1">
                <a:latin typeface="Arial"/>
                <a:cs typeface="Arial"/>
              </a:rPr>
              <a:t>m</a:t>
            </a:r>
            <a:r>
              <a:rPr dirty="0" baseline="-21072" sz="2175" spc="30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• w</a:t>
            </a:r>
            <a:r>
              <a:rPr dirty="0" sz="2200">
                <a:latin typeface="Arial"/>
                <a:cs typeface="Arial"/>
              </a:rPr>
              <a:t>)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spc="-260">
                <a:latin typeface="DejaVu Serif"/>
                <a:cs typeface="DejaVu Serif"/>
              </a:rPr>
              <a:t>∈</a:t>
            </a:r>
            <a:r>
              <a:rPr dirty="0" sz="2200" spc="-90">
                <a:latin typeface="DejaVu Serif"/>
                <a:cs typeface="DejaVu Serif"/>
              </a:rPr>
              <a:t> </a:t>
            </a:r>
            <a:r>
              <a:rPr dirty="0" sz="2200">
                <a:latin typeface="Arial"/>
                <a:cs typeface="Arial"/>
              </a:rPr>
              <a:t>E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(m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≥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1),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sao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cho:</a:t>
            </a:r>
            <a:endParaRPr sz="2200">
              <a:latin typeface="Arial"/>
              <a:cs typeface="Arial"/>
            </a:endParaRPr>
          </a:p>
          <a:p>
            <a:pPr lvl="1" marL="838200" marR="30480" indent="-352425">
              <a:lnSpc>
                <a:spcPct val="100000"/>
              </a:lnSpc>
              <a:spcBef>
                <a:spcPts val="605"/>
              </a:spcBef>
              <a:buClr>
                <a:srgbClr val="3B822F"/>
              </a:buClr>
              <a:buAutoNum type="arabicPeriod"/>
              <a:tabLst>
                <a:tab pos="838200" algn="l"/>
                <a:tab pos="3316604" algn="l"/>
                <a:tab pos="3752215" algn="l"/>
                <a:tab pos="4912995" algn="l"/>
                <a:tab pos="5075555" algn="l"/>
              </a:tabLst>
            </a:pPr>
            <a:r>
              <a:rPr dirty="0" sz="2000">
                <a:latin typeface="Arial"/>
                <a:cs typeface="Arial"/>
              </a:rPr>
              <a:t>Mỗi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cạnh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hướng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i="1">
                <a:latin typeface="Arial"/>
                <a:cs typeface="Arial"/>
              </a:rPr>
              <a:t>b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•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</a:t>
            </a:r>
            <a:r>
              <a:rPr dirty="0" baseline="-21367" sz="1950" i="1">
                <a:latin typeface="Arial"/>
                <a:cs typeface="Arial"/>
              </a:rPr>
              <a:t>1</a:t>
            </a:r>
            <a:r>
              <a:rPr dirty="0" baseline="-21367" sz="1950" spc="254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•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…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•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 spc="-25" i="1">
                <a:latin typeface="Arial"/>
                <a:cs typeface="Arial"/>
              </a:rPr>
              <a:t>t</a:t>
            </a:r>
            <a:r>
              <a:rPr dirty="0" baseline="-21367" sz="1950" spc="-37" i="1">
                <a:latin typeface="Arial"/>
                <a:cs typeface="Arial"/>
              </a:rPr>
              <a:t>m</a:t>
            </a:r>
            <a:r>
              <a:rPr dirty="0" baseline="-21367" sz="1950" i="1">
                <a:latin typeface="Arial"/>
                <a:cs typeface="Arial"/>
              </a:rPr>
              <a:t>	</a:t>
            </a:r>
            <a:r>
              <a:rPr dirty="0" sz="2000" spc="-25">
                <a:latin typeface="Arial"/>
                <a:cs typeface="Arial"/>
              </a:rPr>
              <a:t>là </a:t>
            </a:r>
            <a:r>
              <a:rPr dirty="0" sz="2000">
                <a:latin typeface="Arial"/>
                <a:cs typeface="Arial"/>
              </a:rPr>
              <a:t>chấp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nhận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50">
                <a:latin typeface="Arial"/>
                <a:cs typeface="Arial"/>
              </a:rPr>
              <a:t>G</a:t>
            </a:r>
            <a:r>
              <a:rPr dirty="0" sz="2000">
                <a:latin typeface="Arial"/>
                <a:cs typeface="Arial"/>
              </a:rPr>
              <a:t>	đối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nút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25" i="1">
                <a:latin typeface="Arial"/>
                <a:cs typeface="Arial"/>
              </a:rPr>
              <a:t>a</a:t>
            </a:r>
            <a:r>
              <a:rPr dirty="0" sz="2000" spc="-25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lvl="1" marL="838200" marR="30480" indent="-352425">
              <a:lnSpc>
                <a:spcPct val="100000"/>
              </a:lnSpc>
              <a:spcBef>
                <a:spcPts val="605"/>
              </a:spcBef>
              <a:buClr>
                <a:srgbClr val="3B822F"/>
              </a:buClr>
              <a:buAutoNum type="arabicPeriod"/>
              <a:tabLst>
                <a:tab pos="838200" algn="l"/>
                <a:tab pos="2473325" algn="l"/>
                <a:tab pos="3255645" algn="l"/>
                <a:tab pos="3752215" algn="l"/>
                <a:tab pos="4284345" algn="l"/>
                <a:tab pos="5068570" algn="l"/>
              </a:tabLst>
            </a:pP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tồn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tại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i="1">
                <a:latin typeface="Arial"/>
                <a:cs typeface="Arial"/>
              </a:rPr>
              <a:t>c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25" i="1">
                <a:latin typeface="Arial"/>
                <a:cs typeface="Arial"/>
              </a:rPr>
              <a:t>t</a:t>
            </a:r>
            <a:r>
              <a:rPr dirty="0" baseline="-21367" sz="1950" spc="-37" i="1">
                <a:latin typeface="Arial"/>
                <a:cs typeface="Arial"/>
              </a:rPr>
              <a:t>i</a:t>
            </a:r>
            <a:r>
              <a:rPr dirty="0" baseline="-21367" sz="1950" i="1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sao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cho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i="1">
                <a:latin typeface="Arial"/>
                <a:cs typeface="Arial"/>
              </a:rPr>
              <a:t>c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•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spc="-25">
                <a:latin typeface="Symbol"/>
                <a:cs typeface="Symbol"/>
              </a:rPr>
              <a:t></a:t>
            </a:r>
            <a:r>
              <a:rPr dirty="0" sz="2000" spc="-25" i="1">
                <a:latin typeface="Arial"/>
                <a:cs typeface="Arial"/>
              </a:rPr>
              <a:t>t</a:t>
            </a:r>
            <a:r>
              <a:rPr dirty="0" baseline="-21367" sz="1950" spc="-37" i="1">
                <a:latin typeface="Arial"/>
                <a:cs typeface="Arial"/>
              </a:rPr>
              <a:t>i</a:t>
            </a:r>
            <a:r>
              <a:rPr dirty="0" baseline="-21367" sz="1950" i="1">
                <a:latin typeface="Arial"/>
                <a:cs typeface="Arial"/>
              </a:rPr>
              <a:t>	</a:t>
            </a:r>
            <a:r>
              <a:rPr dirty="0" sz="2000" spc="-25">
                <a:latin typeface="Arial"/>
                <a:cs typeface="Arial"/>
              </a:rPr>
              <a:t>là </a:t>
            </a:r>
            <a:r>
              <a:rPr dirty="0" sz="2000">
                <a:latin typeface="Arial"/>
                <a:cs typeface="Arial"/>
              </a:rPr>
              <a:t>chấp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nhận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 spc="-50">
                <a:latin typeface="Arial"/>
                <a:cs typeface="Arial"/>
              </a:rPr>
              <a:t>G</a:t>
            </a:r>
            <a:r>
              <a:rPr dirty="0" sz="2000">
                <a:latin typeface="Arial"/>
                <a:cs typeface="Arial"/>
              </a:rPr>
              <a:t>	đối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nút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505">
                <a:latin typeface="Arial"/>
                <a:cs typeface="Arial"/>
              </a:rPr>
              <a:t> </a:t>
            </a:r>
            <a:r>
              <a:rPr dirty="0" sz="2000" spc="-20" i="1">
                <a:latin typeface="Arial"/>
                <a:cs typeface="Arial"/>
              </a:rPr>
              <a:t>a</a:t>
            </a:r>
            <a:r>
              <a:rPr dirty="0" sz="2000" spc="-2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lvl="1" marL="838200" marR="170815" indent="-35242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AutoNum type="arabicPeriod"/>
              <a:tabLst>
                <a:tab pos="838200" algn="l"/>
                <a:tab pos="2473325" algn="l"/>
                <a:tab pos="2740025" algn="l"/>
                <a:tab pos="3768725" algn="l"/>
                <a:tab pos="4627880" algn="l"/>
                <a:tab pos="5005070" algn="l"/>
              </a:tabLst>
            </a:pP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tồn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tại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50" i="1">
                <a:latin typeface="Arial"/>
                <a:cs typeface="Arial"/>
              </a:rPr>
              <a:t>c</a:t>
            </a:r>
            <a:r>
              <a:rPr dirty="0" sz="2000" i="1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sao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cho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i="1">
                <a:latin typeface="Arial"/>
                <a:cs typeface="Arial"/>
              </a:rPr>
              <a:t>c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•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spc="-25">
                <a:latin typeface="Symbol"/>
                <a:cs typeface="Symbol"/>
              </a:rPr>
              <a:t></a:t>
            </a:r>
            <a:r>
              <a:rPr dirty="0" sz="2000" spc="-25" i="1">
                <a:latin typeface="Arial"/>
                <a:cs typeface="Arial"/>
              </a:rPr>
              <a:t>w</a:t>
            </a:r>
            <a:r>
              <a:rPr dirty="0" sz="2000" i="1">
                <a:latin typeface="Arial"/>
                <a:cs typeface="Arial"/>
              </a:rPr>
              <a:t>	</a:t>
            </a:r>
            <a:r>
              <a:rPr dirty="0" sz="2000" spc="-25">
                <a:latin typeface="Arial"/>
                <a:cs typeface="Arial"/>
              </a:rPr>
              <a:t>là </a:t>
            </a:r>
            <a:r>
              <a:rPr dirty="0" sz="2000">
                <a:latin typeface="Arial"/>
                <a:cs typeface="Arial"/>
              </a:rPr>
              <a:t>chấp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nhận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đối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nút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50" i="1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6926580" y="3916679"/>
            <a:ext cx="854075" cy="934719"/>
          </a:xfrm>
          <a:custGeom>
            <a:avLst/>
            <a:gdLst/>
            <a:ahLst/>
            <a:cxnLst/>
            <a:rect l="l" t="t" r="r" b="b"/>
            <a:pathLst>
              <a:path w="854075" h="934720">
                <a:moveTo>
                  <a:pt x="16103" y="0"/>
                </a:moveTo>
                <a:lnTo>
                  <a:pt x="101" y="0"/>
                </a:lnTo>
                <a:lnTo>
                  <a:pt x="0" y="45720"/>
                </a:lnTo>
                <a:lnTo>
                  <a:pt x="16002" y="45720"/>
                </a:lnTo>
                <a:lnTo>
                  <a:pt x="16103" y="0"/>
                </a:lnTo>
                <a:close/>
              </a:path>
              <a:path w="854075" h="934720">
                <a:moveTo>
                  <a:pt x="853465" y="128193"/>
                </a:moveTo>
                <a:lnTo>
                  <a:pt x="852944" y="88544"/>
                </a:lnTo>
                <a:lnTo>
                  <a:pt x="850684" y="48945"/>
                </a:lnTo>
                <a:lnTo>
                  <a:pt x="846683" y="9474"/>
                </a:lnTo>
                <a:lnTo>
                  <a:pt x="845299" y="0"/>
                </a:lnTo>
                <a:lnTo>
                  <a:pt x="829259" y="0"/>
                </a:lnTo>
                <a:lnTo>
                  <a:pt x="832815" y="27927"/>
                </a:lnTo>
                <a:lnTo>
                  <a:pt x="836066" y="67576"/>
                </a:lnTo>
                <a:lnTo>
                  <a:pt x="837526" y="107302"/>
                </a:lnTo>
                <a:lnTo>
                  <a:pt x="837209" y="147040"/>
                </a:lnTo>
                <a:lnTo>
                  <a:pt x="835113" y="186715"/>
                </a:lnTo>
                <a:lnTo>
                  <a:pt x="831253" y="226237"/>
                </a:lnTo>
                <a:lnTo>
                  <a:pt x="825639" y="265544"/>
                </a:lnTo>
                <a:lnTo>
                  <a:pt x="818261" y="304558"/>
                </a:lnTo>
                <a:lnTo>
                  <a:pt x="809142" y="343204"/>
                </a:lnTo>
                <a:lnTo>
                  <a:pt x="798271" y="381393"/>
                </a:lnTo>
                <a:lnTo>
                  <a:pt x="785672" y="419049"/>
                </a:lnTo>
                <a:lnTo>
                  <a:pt x="771334" y="456107"/>
                </a:lnTo>
                <a:lnTo>
                  <a:pt x="755281" y="492480"/>
                </a:lnTo>
                <a:lnTo>
                  <a:pt x="737501" y="528091"/>
                </a:lnTo>
                <a:lnTo>
                  <a:pt x="718019" y="562876"/>
                </a:lnTo>
                <a:lnTo>
                  <a:pt x="696823" y="596747"/>
                </a:lnTo>
                <a:lnTo>
                  <a:pt x="673938" y="629627"/>
                </a:lnTo>
                <a:lnTo>
                  <a:pt x="649351" y="661441"/>
                </a:lnTo>
                <a:lnTo>
                  <a:pt x="623087" y="692099"/>
                </a:lnTo>
                <a:lnTo>
                  <a:pt x="595134" y="721550"/>
                </a:lnTo>
                <a:lnTo>
                  <a:pt x="565505" y="749706"/>
                </a:lnTo>
                <a:lnTo>
                  <a:pt x="534212" y="776478"/>
                </a:lnTo>
                <a:lnTo>
                  <a:pt x="501256" y="801801"/>
                </a:lnTo>
                <a:lnTo>
                  <a:pt x="466648" y="825601"/>
                </a:lnTo>
                <a:lnTo>
                  <a:pt x="430390" y="847801"/>
                </a:lnTo>
                <a:lnTo>
                  <a:pt x="392493" y="868311"/>
                </a:lnTo>
                <a:lnTo>
                  <a:pt x="352945" y="887056"/>
                </a:lnTo>
                <a:lnTo>
                  <a:pt x="311772" y="903973"/>
                </a:lnTo>
                <a:lnTo>
                  <a:pt x="268986" y="918972"/>
                </a:lnTo>
                <a:lnTo>
                  <a:pt x="274320" y="934212"/>
                </a:lnTo>
                <a:lnTo>
                  <a:pt x="317055" y="919162"/>
                </a:lnTo>
                <a:lnTo>
                  <a:pt x="358190" y="902246"/>
                </a:lnTo>
                <a:lnTo>
                  <a:pt x="397751" y="883539"/>
                </a:lnTo>
                <a:lnTo>
                  <a:pt x="435698" y="863117"/>
                </a:lnTo>
                <a:lnTo>
                  <a:pt x="472033" y="841057"/>
                </a:lnTo>
                <a:lnTo>
                  <a:pt x="506768" y="817422"/>
                </a:lnTo>
                <a:lnTo>
                  <a:pt x="539877" y="792289"/>
                </a:lnTo>
                <a:lnTo>
                  <a:pt x="571360" y="765733"/>
                </a:lnTo>
                <a:lnTo>
                  <a:pt x="601218" y="737831"/>
                </a:lnTo>
                <a:lnTo>
                  <a:pt x="629437" y="708660"/>
                </a:lnTo>
                <a:lnTo>
                  <a:pt x="656005" y="678281"/>
                </a:lnTo>
                <a:lnTo>
                  <a:pt x="680935" y="646772"/>
                </a:lnTo>
                <a:lnTo>
                  <a:pt x="704202" y="614210"/>
                </a:lnTo>
                <a:lnTo>
                  <a:pt x="725805" y="580656"/>
                </a:lnTo>
                <a:lnTo>
                  <a:pt x="745756" y="546201"/>
                </a:lnTo>
                <a:lnTo>
                  <a:pt x="764032" y="510908"/>
                </a:lnTo>
                <a:lnTo>
                  <a:pt x="780618" y="474865"/>
                </a:lnTo>
                <a:lnTo>
                  <a:pt x="795528" y="438124"/>
                </a:lnTo>
                <a:lnTo>
                  <a:pt x="808748" y="400761"/>
                </a:lnTo>
                <a:lnTo>
                  <a:pt x="820267" y="362864"/>
                </a:lnTo>
                <a:lnTo>
                  <a:pt x="830084" y="324497"/>
                </a:lnTo>
                <a:lnTo>
                  <a:pt x="838200" y="285737"/>
                </a:lnTo>
                <a:lnTo>
                  <a:pt x="844600" y="246646"/>
                </a:lnTo>
                <a:lnTo>
                  <a:pt x="849287" y="207314"/>
                </a:lnTo>
                <a:lnTo>
                  <a:pt x="852233" y="167805"/>
                </a:lnTo>
                <a:lnTo>
                  <a:pt x="853465" y="1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6530340" y="3990085"/>
            <a:ext cx="11125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Whale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(t</a:t>
            </a:r>
            <a:r>
              <a:rPr dirty="0" baseline="-20833" sz="1800" spc="-30">
                <a:latin typeface="Arial"/>
                <a:cs typeface="Arial"/>
              </a:rPr>
              <a:t>1</a:t>
            </a:r>
            <a:r>
              <a:rPr dirty="0" sz="1800" spc="-2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6897623" y="4343400"/>
            <a:ext cx="76200" cy="458470"/>
          </a:xfrm>
          <a:custGeom>
            <a:avLst/>
            <a:gdLst/>
            <a:ahLst/>
            <a:cxnLst/>
            <a:rect l="l" t="t" r="r" b="b"/>
            <a:pathLst>
              <a:path w="76200" h="458470">
                <a:moveTo>
                  <a:pt x="76200" y="127253"/>
                </a:moveTo>
                <a:lnTo>
                  <a:pt x="38861" y="0"/>
                </a:lnTo>
                <a:lnTo>
                  <a:pt x="0" y="127253"/>
                </a:lnTo>
                <a:lnTo>
                  <a:pt x="30422" y="127253"/>
                </a:lnTo>
                <a:lnTo>
                  <a:pt x="30479" y="114300"/>
                </a:lnTo>
                <a:lnTo>
                  <a:pt x="45720" y="115062"/>
                </a:lnTo>
                <a:lnTo>
                  <a:pt x="45720" y="127253"/>
                </a:lnTo>
                <a:lnTo>
                  <a:pt x="76200" y="127253"/>
                </a:lnTo>
                <a:close/>
              </a:path>
              <a:path w="76200" h="458470">
                <a:moveTo>
                  <a:pt x="45692" y="127253"/>
                </a:moveTo>
                <a:lnTo>
                  <a:pt x="30422" y="127253"/>
                </a:lnTo>
                <a:lnTo>
                  <a:pt x="28955" y="457200"/>
                </a:lnTo>
                <a:lnTo>
                  <a:pt x="44957" y="457962"/>
                </a:lnTo>
                <a:lnTo>
                  <a:pt x="45692" y="127253"/>
                </a:lnTo>
                <a:close/>
              </a:path>
              <a:path w="76200" h="458470">
                <a:moveTo>
                  <a:pt x="45720" y="115062"/>
                </a:moveTo>
                <a:lnTo>
                  <a:pt x="30479" y="114300"/>
                </a:lnTo>
                <a:lnTo>
                  <a:pt x="30422" y="127253"/>
                </a:lnTo>
                <a:lnTo>
                  <a:pt x="45692" y="127253"/>
                </a:lnTo>
                <a:lnTo>
                  <a:pt x="45720" y="115062"/>
                </a:lnTo>
                <a:close/>
              </a:path>
              <a:path w="76200" h="458470">
                <a:moveTo>
                  <a:pt x="45720" y="127253"/>
                </a:moveTo>
                <a:lnTo>
                  <a:pt x="45720" y="115062"/>
                </a:lnTo>
                <a:lnTo>
                  <a:pt x="45692" y="127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535940" y="4828285"/>
            <a:ext cx="7353300" cy="892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85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Blue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whale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(b)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ts val="2330"/>
              </a:lnSpc>
              <a:buClr>
                <a:srgbClr val="CC9A00"/>
              </a:buClr>
              <a:buSzPct val="63636"/>
              <a:buFont typeface="Wingdings"/>
              <a:buChar char=""/>
              <a:tabLst>
                <a:tab pos="354965" algn="l"/>
                <a:tab pos="4577715" algn="l"/>
              </a:tabLst>
            </a:pPr>
            <a:r>
              <a:rPr dirty="0" sz="2200">
                <a:latin typeface="Arial"/>
                <a:cs typeface="Arial"/>
              </a:rPr>
              <a:t>Định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nghĩa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tương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tự,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đối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với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một</a:t>
            </a:r>
            <a:r>
              <a:rPr dirty="0" sz="2200">
                <a:latin typeface="Arial"/>
                <a:cs typeface="Arial"/>
              </a:rPr>
              <a:t>	</a:t>
            </a:r>
            <a:r>
              <a:rPr dirty="0" sz="2200" spc="-20" b="1">
                <a:latin typeface="Arial"/>
                <a:cs typeface="Arial"/>
              </a:rPr>
              <a:t>cạnh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tabLst>
                <a:tab pos="913130" algn="l"/>
                <a:tab pos="1911985" algn="l"/>
              </a:tabLst>
            </a:pPr>
            <a:r>
              <a:rPr dirty="0" sz="2200" spc="-25" b="1">
                <a:latin typeface="Arial"/>
                <a:cs typeface="Arial"/>
              </a:rPr>
              <a:t>âm</a:t>
            </a:r>
            <a:r>
              <a:rPr dirty="0" sz="2200" b="1">
                <a:latin typeface="Arial"/>
                <a:cs typeface="Arial"/>
              </a:rPr>
              <a:t>	</a:t>
            </a:r>
            <a:r>
              <a:rPr dirty="0" sz="2200" b="1" i="1">
                <a:latin typeface="Arial"/>
                <a:cs typeface="Arial"/>
              </a:rPr>
              <a:t>b</a:t>
            </a:r>
            <a:r>
              <a:rPr dirty="0" sz="2200" spc="-10" b="1" i="1">
                <a:latin typeface="Arial"/>
                <a:cs typeface="Arial"/>
              </a:rPr>
              <a:t> </a:t>
            </a:r>
            <a:r>
              <a:rPr dirty="0" sz="2200" b="1" i="1">
                <a:latin typeface="Arial"/>
                <a:cs typeface="Arial"/>
              </a:rPr>
              <a:t>• </a:t>
            </a:r>
            <a:r>
              <a:rPr dirty="0" sz="2200" spc="95" b="1">
                <a:latin typeface="UnDinaru"/>
                <a:cs typeface="UnDinaru"/>
              </a:rPr>
              <a:t>¬</a:t>
            </a:r>
            <a:r>
              <a:rPr dirty="0" sz="2200" spc="95" b="1" i="1">
                <a:latin typeface="Arial"/>
                <a:cs typeface="Arial"/>
              </a:rPr>
              <a:t>w</a:t>
            </a:r>
            <a:r>
              <a:rPr dirty="0" sz="2200" b="1" i="1">
                <a:latin typeface="Arial"/>
                <a:cs typeface="Arial"/>
              </a:rPr>
              <a:t>	</a:t>
            </a:r>
            <a:r>
              <a:rPr dirty="0" sz="2200" b="1">
                <a:latin typeface="Arial"/>
                <a:cs typeface="Arial"/>
              </a:rPr>
              <a:t>là</a:t>
            </a:r>
            <a:r>
              <a:rPr dirty="0" sz="2200" spc="-2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dư</a:t>
            </a:r>
            <a:r>
              <a:rPr dirty="0" sz="2200" spc="-20" b="1">
                <a:latin typeface="Arial"/>
                <a:cs typeface="Arial"/>
              </a:rPr>
              <a:t> thừa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66</a:t>
            </a:fld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Nút</a:t>
            </a:r>
            <a:r>
              <a:rPr dirty="0" spc="-65"/>
              <a:t> </a:t>
            </a:r>
            <a:r>
              <a:rPr dirty="0"/>
              <a:t>ngăn</a:t>
            </a:r>
            <a:r>
              <a:rPr dirty="0" spc="-40"/>
              <a:t> </a:t>
            </a:r>
            <a:r>
              <a:rPr dirty="0" spc="-20"/>
              <a:t>chặn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979169"/>
            <a:chOff x="0" y="979169"/>
            <a:chExt cx="9144000" cy="97916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6098540" y="1779523"/>
            <a:ext cx="21583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Aquatic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creature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(x)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0" y="1958339"/>
            <a:ext cx="9144000" cy="979169"/>
            <a:chOff x="0" y="1958339"/>
            <a:chExt cx="9144000" cy="979169"/>
          </a:xfrm>
        </p:grpSpPr>
        <p:sp>
          <p:nvSpPr>
            <p:cNvPr id="8" name="object 8" descr=""/>
            <p:cNvSpPr/>
            <p:nvPr/>
          </p:nvSpPr>
          <p:spPr>
            <a:xfrm>
              <a:off x="0" y="19583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705600" y="2135885"/>
              <a:ext cx="1150620" cy="802005"/>
            </a:xfrm>
            <a:custGeom>
              <a:avLst/>
              <a:gdLst/>
              <a:ahLst/>
              <a:cxnLst/>
              <a:rect l="l" t="t" r="r" b="b"/>
              <a:pathLst>
                <a:path w="1150620" h="802005">
                  <a:moveTo>
                    <a:pt x="381000" y="218694"/>
                  </a:moveTo>
                  <a:lnTo>
                    <a:pt x="237324" y="218694"/>
                  </a:lnTo>
                  <a:lnTo>
                    <a:pt x="237693" y="126492"/>
                  </a:lnTo>
                  <a:lnTo>
                    <a:pt x="268224" y="126492"/>
                  </a:lnTo>
                  <a:lnTo>
                    <a:pt x="230886" y="0"/>
                  </a:lnTo>
                  <a:lnTo>
                    <a:pt x="192024" y="126492"/>
                  </a:lnTo>
                  <a:lnTo>
                    <a:pt x="221691" y="126492"/>
                  </a:lnTo>
                  <a:lnTo>
                    <a:pt x="221322" y="218694"/>
                  </a:lnTo>
                  <a:lnTo>
                    <a:pt x="0" y="218694"/>
                  </a:lnTo>
                  <a:lnTo>
                    <a:pt x="0" y="234696"/>
                  </a:lnTo>
                  <a:lnTo>
                    <a:pt x="221259" y="234696"/>
                  </a:lnTo>
                  <a:lnTo>
                    <a:pt x="219456" y="696468"/>
                  </a:lnTo>
                  <a:lnTo>
                    <a:pt x="235458" y="696468"/>
                  </a:lnTo>
                  <a:lnTo>
                    <a:pt x="237261" y="234696"/>
                  </a:lnTo>
                  <a:lnTo>
                    <a:pt x="381000" y="234696"/>
                  </a:lnTo>
                  <a:lnTo>
                    <a:pt x="381000" y="218694"/>
                  </a:lnTo>
                  <a:close/>
                </a:path>
                <a:path w="1150620" h="802005">
                  <a:moveTo>
                    <a:pt x="1150073" y="801624"/>
                  </a:moveTo>
                  <a:lnTo>
                    <a:pt x="1147864" y="762939"/>
                  </a:lnTo>
                  <a:lnTo>
                    <a:pt x="1143863" y="723468"/>
                  </a:lnTo>
                  <a:lnTo>
                    <a:pt x="1138097" y="684174"/>
                  </a:lnTo>
                  <a:lnTo>
                    <a:pt x="1130579" y="645160"/>
                  </a:lnTo>
                  <a:lnTo>
                    <a:pt x="1121283" y="606475"/>
                  </a:lnTo>
                  <a:lnTo>
                    <a:pt x="1110221" y="568198"/>
                  </a:lnTo>
                  <a:lnTo>
                    <a:pt x="1097381" y="530415"/>
                  </a:lnTo>
                  <a:lnTo>
                    <a:pt x="1082763" y="493179"/>
                  </a:lnTo>
                  <a:lnTo>
                    <a:pt x="1066342" y="456577"/>
                  </a:lnTo>
                  <a:lnTo>
                    <a:pt x="1048131" y="420687"/>
                  </a:lnTo>
                  <a:lnTo>
                    <a:pt x="1028115" y="385572"/>
                  </a:lnTo>
                  <a:lnTo>
                    <a:pt x="1006297" y="351307"/>
                  </a:lnTo>
                  <a:lnTo>
                    <a:pt x="982662" y="317969"/>
                  </a:lnTo>
                  <a:lnTo>
                    <a:pt x="957199" y="285623"/>
                  </a:lnTo>
                  <a:lnTo>
                    <a:pt x="929919" y="254355"/>
                  </a:lnTo>
                  <a:lnTo>
                    <a:pt x="900798" y="224231"/>
                  </a:lnTo>
                  <a:lnTo>
                    <a:pt x="869848" y="195326"/>
                  </a:lnTo>
                  <a:lnTo>
                    <a:pt x="837057" y="167716"/>
                  </a:lnTo>
                  <a:lnTo>
                    <a:pt x="802411" y="141465"/>
                  </a:lnTo>
                  <a:lnTo>
                    <a:pt x="765911" y="116649"/>
                  </a:lnTo>
                  <a:lnTo>
                    <a:pt x="727544" y="93345"/>
                  </a:lnTo>
                  <a:lnTo>
                    <a:pt x="698284" y="77558"/>
                  </a:lnTo>
                  <a:lnTo>
                    <a:pt x="710184" y="48768"/>
                  </a:lnTo>
                  <a:lnTo>
                    <a:pt x="578358" y="35052"/>
                  </a:lnTo>
                  <a:lnTo>
                    <a:pt x="680466" y="118262"/>
                  </a:lnTo>
                  <a:lnTo>
                    <a:pt x="681228" y="118872"/>
                  </a:lnTo>
                  <a:lnTo>
                    <a:pt x="692150" y="92417"/>
                  </a:lnTo>
                  <a:lnTo>
                    <a:pt x="720725" y="107823"/>
                  </a:lnTo>
                  <a:lnTo>
                    <a:pt x="759079" y="131152"/>
                  </a:lnTo>
                  <a:lnTo>
                    <a:pt x="795540" y="156044"/>
                  </a:lnTo>
                  <a:lnTo>
                    <a:pt x="830097" y="182410"/>
                  </a:lnTo>
                  <a:lnTo>
                    <a:pt x="862761" y="210172"/>
                  </a:lnTo>
                  <a:lnTo>
                    <a:pt x="893533" y="239255"/>
                  </a:lnTo>
                  <a:lnTo>
                    <a:pt x="922439" y="269582"/>
                  </a:lnTo>
                  <a:lnTo>
                    <a:pt x="949464" y="301066"/>
                  </a:lnTo>
                  <a:lnTo>
                    <a:pt x="974623" y="333641"/>
                  </a:lnTo>
                  <a:lnTo>
                    <a:pt x="997927" y="367245"/>
                  </a:lnTo>
                  <a:lnTo>
                    <a:pt x="1019378" y="401764"/>
                  </a:lnTo>
                  <a:lnTo>
                    <a:pt x="1038974" y="437159"/>
                  </a:lnTo>
                  <a:lnTo>
                    <a:pt x="1056728" y="473316"/>
                  </a:lnTo>
                  <a:lnTo>
                    <a:pt x="1072654" y="510197"/>
                  </a:lnTo>
                  <a:lnTo>
                    <a:pt x="1086739" y="547687"/>
                  </a:lnTo>
                  <a:lnTo>
                    <a:pt x="1099007" y="585736"/>
                  </a:lnTo>
                  <a:lnTo>
                    <a:pt x="1109459" y="624255"/>
                  </a:lnTo>
                  <a:lnTo>
                    <a:pt x="1118108" y="663181"/>
                  </a:lnTo>
                  <a:lnTo>
                    <a:pt x="1124940" y="702411"/>
                  </a:lnTo>
                  <a:lnTo>
                    <a:pt x="1129982" y="741895"/>
                  </a:lnTo>
                  <a:lnTo>
                    <a:pt x="1133221" y="781545"/>
                  </a:lnTo>
                  <a:lnTo>
                    <a:pt x="1133957" y="801624"/>
                  </a:lnTo>
                  <a:lnTo>
                    <a:pt x="1150073" y="801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7851140" y="2389123"/>
            <a:ext cx="4603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Arial"/>
                <a:cs typeface="Arial"/>
              </a:rPr>
              <a:t>y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•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spc="-60" i="1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35940" y="1320038"/>
            <a:ext cx="4859655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  <a:tab pos="1538605" algn="l"/>
                <a:tab pos="1859280" algn="l"/>
                <a:tab pos="3721735" algn="l"/>
              </a:tabLst>
            </a:pP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nút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50" i="1">
                <a:latin typeface="Arial"/>
                <a:cs typeface="Arial"/>
              </a:rPr>
              <a:t>y</a:t>
            </a:r>
            <a:r>
              <a:rPr dirty="0" sz="2400" i="1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hướng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i="1">
                <a:latin typeface="Arial"/>
                <a:cs typeface="Arial"/>
              </a:rPr>
              <a:t>a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•</a:t>
            </a:r>
            <a:r>
              <a:rPr dirty="0" sz="2400" spc="-1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...</a:t>
            </a:r>
            <a:r>
              <a:rPr dirty="0" sz="2400" spc="-1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•</a:t>
            </a:r>
            <a:r>
              <a:rPr dirty="0" sz="2400" spc="-15" i="1">
                <a:latin typeface="Arial"/>
                <a:cs typeface="Arial"/>
              </a:rPr>
              <a:t> </a:t>
            </a:r>
            <a:r>
              <a:rPr dirty="0" sz="2400" spc="-50" i="1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  <a:p>
            <a:pPr lvl="1" marL="355600" marR="283210" indent="188595">
              <a:lnSpc>
                <a:spcPct val="100000"/>
              </a:lnSpc>
              <a:buChar char="•"/>
              <a:tabLst>
                <a:tab pos="544195" algn="l"/>
                <a:tab pos="1393190" algn="l"/>
                <a:tab pos="2216785" algn="l"/>
                <a:tab pos="4060190" algn="l"/>
              </a:tabLst>
            </a:pPr>
            <a:r>
              <a:rPr dirty="0" sz="2400" i="1">
                <a:latin typeface="Arial"/>
                <a:cs typeface="Arial"/>
              </a:rPr>
              <a:t>...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•</a:t>
            </a:r>
            <a:r>
              <a:rPr dirty="0" sz="2400" spc="-15" i="1">
                <a:latin typeface="Arial"/>
                <a:cs typeface="Arial"/>
              </a:rPr>
              <a:t> </a:t>
            </a:r>
            <a:r>
              <a:rPr dirty="0" sz="2400" spc="-50" i="1">
                <a:latin typeface="Arial"/>
                <a:cs typeface="Arial"/>
              </a:rPr>
              <a:t>v</a:t>
            </a:r>
            <a:r>
              <a:rPr dirty="0" sz="2400" i="1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gọi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nút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ngăn </a:t>
            </a:r>
            <a:r>
              <a:rPr dirty="0" sz="2400" b="1">
                <a:latin typeface="Arial"/>
                <a:cs typeface="Arial"/>
              </a:rPr>
              <a:t>chặn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(</a:t>
            </a:r>
            <a:r>
              <a:rPr dirty="0" sz="2400" spc="-25" b="1">
                <a:latin typeface="Arial"/>
                <a:cs typeface="Arial"/>
              </a:rPr>
              <a:t>pre-</a:t>
            </a:r>
            <a:r>
              <a:rPr dirty="0" sz="2400" b="1">
                <a:latin typeface="Arial"/>
                <a:cs typeface="Arial"/>
              </a:rPr>
              <a:t>emptor)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của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cạnh </a:t>
            </a:r>
            <a:r>
              <a:rPr dirty="0" sz="2400" b="1">
                <a:latin typeface="Arial"/>
                <a:cs typeface="Arial"/>
              </a:rPr>
              <a:t>dương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 i="1">
                <a:latin typeface="Arial"/>
                <a:cs typeface="Arial"/>
              </a:rPr>
              <a:t>v</a:t>
            </a:r>
            <a:r>
              <a:rPr dirty="0" sz="2400" spc="-35" b="1" i="1">
                <a:latin typeface="Arial"/>
                <a:cs typeface="Arial"/>
              </a:rPr>
              <a:t> </a:t>
            </a:r>
            <a:r>
              <a:rPr dirty="0" sz="2400" b="1" i="1">
                <a:latin typeface="Arial"/>
                <a:cs typeface="Arial"/>
              </a:rPr>
              <a:t>•</a:t>
            </a:r>
            <a:r>
              <a:rPr dirty="0" sz="2400" spc="-30" b="1" i="1">
                <a:latin typeface="Arial"/>
                <a:cs typeface="Arial"/>
              </a:rPr>
              <a:t> </a:t>
            </a:r>
            <a:r>
              <a:rPr dirty="0" sz="2400" spc="-50" b="1" i="1">
                <a:latin typeface="Arial"/>
                <a:cs typeface="Arial"/>
              </a:rPr>
              <a:t>x</a:t>
            </a:r>
            <a:r>
              <a:rPr dirty="0" sz="2400" b="1" i="1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đối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nút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50" i="1">
                <a:latin typeface="Arial"/>
                <a:cs typeface="Arial"/>
              </a:rPr>
              <a:t>a</a:t>
            </a:r>
            <a:r>
              <a:rPr dirty="0" sz="2400" i="1">
                <a:latin typeface="Arial"/>
                <a:cs typeface="Arial"/>
              </a:rPr>
              <a:t>	</a:t>
            </a:r>
            <a:r>
              <a:rPr dirty="0" sz="2400" spc="-25">
                <a:latin typeface="Arial"/>
                <a:cs typeface="Arial"/>
              </a:rPr>
              <a:t>nếu </a:t>
            </a:r>
            <a:r>
              <a:rPr dirty="0" sz="2400">
                <a:latin typeface="Arial"/>
                <a:cs typeface="Arial"/>
              </a:rPr>
              <a:t>(</a:t>
            </a:r>
            <a:r>
              <a:rPr dirty="0" sz="2400" i="1">
                <a:latin typeface="Arial"/>
                <a:cs typeface="Arial"/>
              </a:rPr>
              <a:t>y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•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spc="90" b="1">
                <a:latin typeface="UnDinaru"/>
                <a:cs typeface="UnDinaru"/>
              </a:rPr>
              <a:t>¬</a:t>
            </a:r>
            <a:r>
              <a:rPr dirty="0" sz="2400" spc="90" i="1">
                <a:latin typeface="Arial"/>
                <a:cs typeface="Arial"/>
              </a:rPr>
              <a:t>x</a:t>
            </a:r>
            <a:r>
              <a:rPr dirty="0" sz="2400" spc="90">
                <a:latin typeface="Arial"/>
                <a:cs typeface="Arial"/>
              </a:rPr>
              <a:t>)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285">
                <a:latin typeface="DejaVu Serif"/>
                <a:cs typeface="DejaVu Serif"/>
              </a:rPr>
              <a:t>∈</a:t>
            </a:r>
            <a:r>
              <a:rPr dirty="0" sz="2400" spc="-100">
                <a:latin typeface="DejaVu Serif"/>
                <a:cs typeface="DejaVu Serif"/>
              </a:rPr>
              <a:t> </a:t>
            </a:r>
            <a:r>
              <a:rPr dirty="0" sz="2400" spc="-5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479540" y="2858515"/>
            <a:ext cx="12693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Mammal</a:t>
            </a:r>
            <a:r>
              <a:rPr dirty="0" sz="1800" spc="-45" b="1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(v)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7271766" y="2937510"/>
            <a:ext cx="584835" cy="847090"/>
          </a:xfrm>
          <a:custGeom>
            <a:avLst/>
            <a:gdLst/>
            <a:ahLst/>
            <a:cxnLst/>
            <a:rect l="l" t="t" r="r" b="b"/>
            <a:pathLst>
              <a:path w="584834" h="847089">
                <a:moveTo>
                  <a:pt x="584480" y="40551"/>
                </a:moveTo>
                <a:lnTo>
                  <a:pt x="583914" y="0"/>
                </a:lnTo>
                <a:lnTo>
                  <a:pt x="567803" y="0"/>
                </a:lnTo>
                <a:lnTo>
                  <a:pt x="568525" y="19642"/>
                </a:lnTo>
                <a:lnTo>
                  <a:pt x="568206" y="59386"/>
                </a:lnTo>
                <a:lnTo>
                  <a:pt x="566113" y="99064"/>
                </a:lnTo>
                <a:lnTo>
                  <a:pt x="562253" y="138599"/>
                </a:lnTo>
                <a:lnTo>
                  <a:pt x="556633" y="177915"/>
                </a:lnTo>
                <a:lnTo>
                  <a:pt x="549257" y="216933"/>
                </a:lnTo>
                <a:lnTo>
                  <a:pt x="540133" y="255577"/>
                </a:lnTo>
                <a:lnTo>
                  <a:pt x="529266" y="293771"/>
                </a:lnTo>
                <a:lnTo>
                  <a:pt x="516663" y="331436"/>
                </a:lnTo>
                <a:lnTo>
                  <a:pt x="502331" y="368497"/>
                </a:lnTo>
                <a:lnTo>
                  <a:pt x="486274" y="404875"/>
                </a:lnTo>
                <a:lnTo>
                  <a:pt x="468500" y="440495"/>
                </a:lnTo>
                <a:lnTo>
                  <a:pt x="449014" y="475279"/>
                </a:lnTo>
                <a:lnTo>
                  <a:pt x="427824" y="509149"/>
                </a:lnTo>
                <a:lnTo>
                  <a:pt x="404934" y="542030"/>
                </a:lnTo>
                <a:lnTo>
                  <a:pt x="380352" y="573843"/>
                </a:lnTo>
                <a:lnTo>
                  <a:pt x="354083" y="604513"/>
                </a:lnTo>
                <a:lnTo>
                  <a:pt x="326133" y="633961"/>
                </a:lnTo>
                <a:lnTo>
                  <a:pt x="296510" y="662111"/>
                </a:lnTo>
                <a:lnTo>
                  <a:pt x="265219" y="688887"/>
                </a:lnTo>
                <a:lnTo>
                  <a:pt x="232266" y="714210"/>
                </a:lnTo>
                <a:lnTo>
                  <a:pt x="197657" y="738004"/>
                </a:lnTo>
                <a:lnTo>
                  <a:pt x="161400" y="760192"/>
                </a:lnTo>
                <a:lnTo>
                  <a:pt x="123499" y="780696"/>
                </a:lnTo>
                <a:lnTo>
                  <a:pt x="83961" y="799441"/>
                </a:lnTo>
                <a:lnTo>
                  <a:pt x="42792" y="816348"/>
                </a:lnTo>
                <a:lnTo>
                  <a:pt x="0" y="831342"/>
                </a:lnTo>
                <a:lnTo>
                  <a:pt x="5333" y="846581"/>
                </a:lnTo>
                <a:lnTo>
                  <a:pt x="48070" y="831526"/>
                </a:lnTo>
                <a:lnTo>
                  <a:pt x="89216" y="814609"/>
                </a:lnTo>
                <a:lnTo>
                  <a:pt x="128767" y="795902"/>
                </a:lnTo>
                <a:lnTo>
                  <a:pt x="166716" y="775480"/>
                </a:lnTo>
                <a:lnTo>
                  <a:pt x="203058" y="753415"/>
                </a:lnTo>
                <a:lnTo>
                  <a:pt x="237787" y="729781"/>
                </a:lnTo>
                <a:lnTo>
                  <a:pt x="270896" y="704651"/>
                </a:lnTo>
                <a:lnTo>
                  <a:pt x="302381" y="678099"/>
                </a:lnTo>
                <a:lnTo>
                  <a:pt x="332235" y="650198"/>
                </a:lnTo>
                <a:lnTo>
                  <a:pt x="360451" y="621021"/>
                </a:lnTo>
                <a:lnTo>
                  <a:pt x="387025" y="590642"/>
                </a:lnTo>
                <a:lnTo>
                  <a:pt x="411950" y="559133"/>
                </a:lnTo>
                <a:lnTo>
                  <a:pt x="435221" y="526570"/>
                </a:lnTo>
                <a:lnTo>
                  <a:pt x="456831" y="493023"/>
                </a:lnTo>
                <a:lnTo>
                  <a:pt x="476774" y="458568"/>
                </a:lnTo>
                <a:lnTo>
                  <a:pt x="495046" y="423278"/>
                </a:lnTo>
                <a:lnTo>
                  <a:pt x="511639" y="387225"/>
                </a:lnTo>
                <a:lnTo>
                  <a:pt x="526547" y="350483"/>
                </a:lnTo>
                <a:lnTo>
                  <a:pt x="539766" y="313126"/>
                </a:lnTo>
                <a:lnTo>
                  <a:pt x="551289" y="275226"/>
                </a:lnTo>
                <a:lnTo>
                  <a:pt x="561110" y="236858"/>
                </a:lnTo>
                <a:lnTo>
                  <a:pt x="569223" y="198094"/>
                </a:lnTo>
                <a:lnTo>
                  <a:pt x="575623" y="159008"/>
                </a:lnTo>
                <a:lnTo>
                  <a:pt x="580303" y="119674"/>
                </a:lnTo>
                <a:lnTo>
                  <a:pt x="583257" y="80163"/>
                </a:lnTo>
                <a:lnTo>
                  <a:pt x="584480" y="405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6897624" y="3211829"/>
            <a:ext cx="76200" cy="750570"/>
          </a:xfrm>
          <a:custGeom>
            <a:avLst/>
            <a:gdLst/>
            <a:ahLst/>
            <a:cxnLst/>
            <a:rect l="l" t="t" r="r" b="b"/>
            <a:pathLst>
              <a:path w="76200" h="750570">
                <a:moveTo>
                  <a:pt x="76200" y="127254"/>
                </a:moveTo>
                <a:lnTo>
                  <a:pt x="38862" y="0"/>
                </a:lnTo>
                <a:lnTo>
                  <a:pt x="0" y="127254"/>
                </a:lnTo>
                <a:lnTo>
                  <a:pt x="30441" y="127254"/>
                </a:lnTo>
                <a:lnTo>
                  <a:pt x="29057" y="704850"/>
                </a:lnTo>
                <a:lnTo>
                  <a:pt x="28956" y="750570"/>
                </a:lnTo>
                <a:lnTo>
                  <a:pt x="44958" y="750570"/>
                </a:lnTo>
                <a:lnTo>
                  <a:pt x="45059" y="704850"/>
                </a:lnTo>
                <a:lnTo>
                  <a:pt x="46443" y="127254"/>
                </a:lnTo>
                <a:lnTo>
                  <a:pt x="76200" y="1272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535940" y="3453638"/>
            <a:ext cx="4859655" cy="1489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indent="-34226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nút</a:t>
            </a:r>
            <a:r>
              <a:rPr dirty="0" sz="2400" spc="-35">
                <a:latin typeface="Arial"/>
                <a:cs typeface="Arial"/>
              </a:rPr>
              <a:t>  </a:t>
            </a:r>
            <a:r>
              <a:rPr dirty="0" sz="2400" i="1">
                <a:latin typeface="Arial"/>
                <a:cs typeface="Arial"/>
              </a:rPr>
              <a:t>y</a:t>
            </a:r>
            <a:r>
              <a:rPr dirty="0" sz="2400" spc="-25" i="1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hướng</a:t>
            </a:r>
            <a:r>
              <a:rPr dirty="0" sz="2400" spc="-20">
                <a:latin typeface="Arial"/>
                <a:cs typeface="Arial"/>
              </a:rPr>
              <a:t>  </a:t>
            </a:r>
            <a:r>
              <a:rPr dirty="0" sz="2400" i="1">
                <a:latin typeface="Arial"/>
                <a:cs typeface="Arial"/>
              </a:rPr>
              <a:t>a</a:t>
            </a:r>
            <a:r>
              <a:rPr dirty="0" sz="2400" spc="-3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•</a:t>
            </a:r>
            <a:r>
              <a:rPr dirty="0" sz="2400" spc="-3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...</a:t>
            </a:r>
            <a:r>
              <a:rPr dirty="0" sz="2400" spc="-3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•</a:t>
            </a:r>
            <a:r>
              <a:rPr dirty="0" sz="2400" spc="-30" i="1">
                <a:latin typeface="Arial"/>
                <a:cs typeface="Arial"/>
              </a:rPr>
              <a:t> </a:t>
            </a:r>
            <a:r>
              <a:rPr dirty="0" sz="2400" spc="-50" i="1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  <a:p>
            <a:pPr algn="just" lvl="1" marL="355600" marR="484505" indent="188595">
              <a:lnSpc>
                <a:spcPct val="100000"/>
              </a:lnSpc>
              <a:buChar char="•"/>
              <a:tabLst>
                <a:tab pos="544195" algn="l"/>
              </a:tabLst>
            </a:pPr>
            <a:r>
              <a:rPr dirty="0" sz="2400" i="1">
                <a:latin typeface="Arial"/>
                <a:cs typeface="Arial"/>
              </a:rPr>
              <a:t>...</a:t>
            </a:r>
            <a:r>
              <a:rPr dirty="0" sz="2400" spc="-3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•</a:t>
            </a:r>
            <a:r>
              <a:rPr dirty="0" sz="2400" spc="-3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v</a:t>
            </a:r>
            <a:r>
              <a:rPr dirty="0" sz="2400" spc="-25" i="1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gọi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nút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ngăn </a:t>
            </a:r>
            <a:r>
              <a:rPr dirty="0" sz="2400" b="1">
                <a:latin typeface="Arial"/>
                <a:cs typeface="Arial"/>
              </a:rPr>
              <a:t>chặn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(pre-</a:t>
            </a:r>
            <a:r>
              <a:rPr dirty="0" sz="2400" b="1">
                <a:latin typeface="Arial"/>
                <a:cs typeface="Arial"/>
              </a:rPr>
              <a:t>emptor)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của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cạnh </a:t>
            </a:r>
            <a:r>
              <a:rPr dirty="0" sz="2400" b="1">
                <a:latin typeface="Arial"/>
                <a:cs typeface="Arial"/>
              </a:rPr>
              <a:t>âm</a:t>
            </a:r>
            <a:r>
              <a:rPr dirty="0" sz="2400" spc="-30" b="1">
                <a:latin typeface="Arial"/>
                <a:cs typeface="Arial"/>
              </a:rPr>
              <a:t>  </a:t>
            </a:r>
            <a:r>
              <a:rPr dirty="0" sz="2400" b="1" i="1">
                <a:latin typeface="Arial"/>
                <a:cs typeface="Arial"/>
              </a:rPr>
              <a:t>v</a:t>
            </a:r>
            <a:r>
              <a:rPr dirty="0" sz="2400" spc="-20" b="1" i="1">
                <a:latin typeface="Arial"/>
                <a:cs typeface="Arial"/>
              </a:rPr>
              <a:t> </a:t>
            </a:r>
            <a:r>
              <a:rPr dirty="0" sz="2400" b="1" i="1">
                <a:latin typeface="Arial"/>
                <a:cs typeface="Arial"/>
              </a:rPr>
              <a:t>•</a:t>
            </a:r>
            <a:r>
              <a:rPr dirty="0" sz="2400" spc="-25" b="1" i="1">
                <a:latin typeface="Arial"/>
                <a:cs typeface="Arial"/>
              </a:rPr>
              <a:t> </a:t>
            </a:r>
            <a:r>
              <a:rPr dirty="0" sz="2400">
                <a:latin typeface="Symbol"/>
                <a:cs typeface="Symbol"/>
              </a:rPr>
              <a:t></a:t>
            </a:r>
            <a:r>
              <a:rPr dirty="0" sz="2400" b="1" i="1">
                <a:latin typeface="Arial"/>
                <a:cs typeface="Arial"/>
              </a:rPr>
              <a:t>x</a:t>
            </a:r>
            <a:r>
              <a:rPr dirty="0" sz="2400" spc="-20" b="1" i="1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đối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nút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a</a:t>
            </a:r>
            <a:r>
              <a:rPr dirty="0" sz="2400" spc="-30" i="1">
                <a:latin typeface="Arial"/>
                <a:cs typeface="Arial"/>
              </a:rPr>
              <a:t>  </a:t>
            </a:r>
            <a:r>
              <a:rPr dirty="0" sz="2400" spc="-25">
                <a:latin typeface="Arial"/>
                <a:cs typeface="Arial"/>
              </a:rPr>
              <a:t>nếu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555740" y="3990085"/>
            <a:ext cx="1028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Whale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(y)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6897623" y="4343400"/>
            <a:ext cx="76200" cy="458470"/>
          </a:xfrm>
          <a:custGeom>
            <a:avLst/>
            <a:gdLst/>
            <a:ahLst/>
            <a:cxnLst/>
            <a:rect l="l" t="t" r="r" b="b"/>
            <a:pathLst>
              <a:path w="76200" h="458470">
                <a:moveTo>
                  <a:pt x="76200" y="127253"/>
                </a:moveTo>
                <a:lnTo>
                  <a:pt x="38861" y="0"/>
                </a:lnTo>
                <a:lnTo>
                  <a:pt x="0" y="127253"/>
                </a:lnTo>
                <a:lnTo>
                  <a:pt x="30422" y="127253"/>
                </a:lnTo>
                <a:lnTo>
                  <a:pt x="30479" y="114300"/>
                </a:lnTo>
                <a:lnTo>
                  <a:pt x="45720" y="115062"/>
                </a:lnTo>
                <a:lnTo>
                  <a:pt x="45720" y="127253"/>
                </a:lnTo>
                <a:lnTo>
                  <a:pt x="76200" y="127253"/>
                </a:lnTo>
                <a:close/>
              </a:path>
              <a:path w="76200" h="458470">
                <a:moveTo>
                  <a:pt x="45692" y="127253"/>
                </a:moveTo>
                <a:lnTo>
                  <a:pt x="30422" y="127253"/>
                </a:lnTo>
                <a:lnTo>
                  <a:pt x="28955" y="457200"/>
                </a:lnTo>
                <a:lnTo>
                  <a:pt x="44957" y="457962"/>
                </a:lnTo>
                <a:lnTo>
                  <a:pt x="45692" y="127253"/>
                </a:lnTo>
                <a:close/>
              </a:path>
              <a:path w="76200" h="458470">
                <a:moveTo>
                  <a:pt x="45720" y="115062"/>
                </a:moveTo>
                <a:lnTo>
                  <a:pt x="30479" y="114300"/>
                </a:lnTo>
                <a:lnTo>
                  <a:pt x="30422" y="127253"/>
                </a:lnTo>
                <a:lnTo>
                  <a:pt x="45692" y="127253"/>
                </a:lnTo>
                <a:lnTo>
                  <a:pt x="45720" y="115062"/>
                </a:lnTo>
                <a:close/>
              </a:path>
              <a:path w="76200" h="458470">
                <a:moveTo>
                  <a:pt x="45720" y="127253"/>
                </a:moveTo>
                <a:lnTo>
                  <a:pt x="45720" y="115062"/>
                </a:lnTo>
                <a:lnTo>
                  <a:pt x="45692" y="127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878839" y="4731784"/>
            <a:ext cx="2057400" cy="103505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dirty="0" sz="2400">
                <a:latin typeface="Arial"/>
                <a:cs typeface="Arial"/>
              </a:rPr>
              <a:t>(</a:t>
            </a:r>
            <a:r>
              <a:rPr dirty="0" sz="2400" i="1">
                <a:latin typeface="Arial"/>
                <a:cs typeface="Arial"/>
              </a:rPr>
              <a:t>y</a:t>
            </a:r>
            <a:r>
              <a:rPr dirty="0" sz="2400" spc="-2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•</a:t>
            </a:r>
            <a:r>
              <a:rPr dirty="0" sz="2400" spc="-1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x</a:t>
            </a:r>
            <a:r>
              <a:rPr dirty="0" sz="2400">
                <a:latin typeface="Arial"/>
                <a:cs typeface="Arial"/>
              </a:rPr>
              <a:t>)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285">
                <a:latin typeface="DejaVu Serif"/>
                <a:cs typeface="DejaVu Serif"/>
              </a:rPr>
              <a:t>∈</a:t>
            </a:r>
            <a:r>
              <a:rPr dirty="0" sz="2400" spc="-100">
                <a:latin typeface="DejaVu Serif"/>
                <a:cs typeface="DejaVu Serif"/>
              </a:rPr>
              <a:t> </a:t>
            </a:r>
            <a:r>
              <a:rPr dirty="0" sz="2400" spc="-5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L="339090" indent="-325120">
              <a:lnSpc>
                <a:spcPct val="100000"/>
              </a:lnSpc>
              <a:spcBef>
                <a:spcPts val="12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339090" algn="l"/>
              </a:tabLst>
            </a:pPr>
            <a:r>
              <a:rPr dirty="0" sz="2000">
                <a:latin typeface="Arial"/>
                <a:cs typeface="Arial"/>
              </a:rPr>
              <a:t>Xem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dụ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bên!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327140" y="4828285"/>
            <a:ext cx="1217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Blue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whale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66</a:t>
            </a:fld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Sự</a:t>
            </a:r>
            <a:r>
              <a:rPr dirty="0" spc="-65"/>
              <a:t> </a:t>
            </a:r>
            <a:r>
              <a:rPr dirty="0"/>
              <a:t>mở</a:t>
            </a:r>
            <a:r>
              <a:rPr dirty="0" spc="-65"/>
              <a:t> </a:t>
            </a:r>
            <a:r>
              <a:rPr dirty="0" spc="-20"/>
              <a:t>rộng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1958339"/>
            <a:chOff x="0" y="979169"/>
            <a:chExt cx="9144000" cy="195833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19583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0" y="39166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497840" y="1320799"/>
            <a:ext cx="8098155" cy="450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0" marR="222250" indent="-34290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93700" algn="l"/>
                <a:tab pos="5833110" algn="l"/>
                <a:tab pos="6454775" algn="l"/>
              </a:tabLst>
            </a:pPr>
            <a:r>
              <a:rPr dirty="0" sz="2200">
                <a:latin typeface="Arial"/>
                <a:cs typeface="Arial"/>
              </a:rPr>
              <a:t>Phân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cấp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phân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loại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được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gọi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 spc="-10" b="1" i="1">
                <a:latin typeface="Arial"/>
                <a:cs typeface="Arial"/>
              </a:rPr>
              <a:t>a-connected</a:t>
            </a:r>
            <a:r>
              <a:rPr dirty="0" sz="2200" b="1" i="1">
                <a:latin typeface="Arial"/>
                <a:cs typeface="Arial"/>
              </a:rPr>
              <a:t>	</a:t>
            </a:r>
            <a:r>
              <a:rPr dirty="0" sz="2200">
                <a:latin typeface="Arial"/>
                <a:cs typeface="Arial"/>
              </a:rPr>
              <a:t>nếu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và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chỉ </a:t>
            </a:r>
            <a:r>
              <a:rPr dirty="0" sz="2200">
                <a:latin typeface="Arial"/>
                <a:cs typeface="Arial"/>
              </a:rPr>
              <a:t>nếu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với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mọi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nút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x</a:t>
            </a:r>
            <a:r>
              <a:rPr dirty="0" sz="2200" spc="-30" i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trong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luôn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tồn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tại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hướng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từ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a</a:t>
            </a:r>
            <a:r>
              <a:rPr dirty="0" sz="2200" spc="-30" i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đến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 spc="-25" i="1">
                <a:latin typeface="Arial"/>
                <a:cs typeface="Arial"/>
              </a:rPr>
              <a:t>x</a:t>
            </a:r>
            <a:r>
              <a:rPr dirty="0" sz="2200" spc="-25">
                <a:latin typeface="Arial"/>
                <a:cs typeface="Arial"/>
              </a:rPr>
              <a:t>, </a:t>
            </a:r>
            <a:r>
              <a:rPr dirty="0" sz="2200">
                <a:latin typeface="Arial"/>
                <a:cs typeface="Arial"/>
              </a:rPr>
              <a:t>và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đối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với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mọi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cạnh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dương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(hoặc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âm)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v</a:t>
            </a:r>
            <a:r>
              <a:rPr dirty="0" sz="2200" spc="-3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•</a:t>
            </a:r>
            <a:r>
              <a:rPr dirty="0" sz="2200" spc="-25" i="1">
                <a:latin typeface="Arial"/>
                <a:cs typeface="Arial"/>
              </a:rPr>
              <a:t> </a:t>
            </a:r>
            <a:r>
              <a:rPr dirty="0" sz="2200" spc="-50" i="1">
                <a:latin typeface="Arial"/>
                <a:cs typeface="Arial"/>
              </a:rPr>
              <a:t>x</a:t>
            </a:r>
            <a:r>
              <a:rPr dirty="0" sz="2200" i="1">
                <a:latin typeface="Arial"/>
                <a:cs typeface="Arial"/>
              </a:rPr>
              <a:t>	</a:t>
            </a:r>
            <a:r>
              <a:rPr dirty="0" sz="2200">
                <a:latin typeface="Arial"/>
                <a:cs typeface="Arial"/>
              </a:rPr>
              <a:t>(hoặc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v</a:t>
            </a:r>
            <a:r>
              <a:rPr dirty="0" sz="2200" spc="-1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•</a:t>
            </a:r>
            <a:r>
              <a:rPr dirty="0" sz="2200" spc="-15" i="1">
                <a:latin typeface="Arial"/>
                <a:cs typeface="Arial"/>
              </a:rPr>
              <a:t> </a:t>
            </a:r>
            <a:r>
              <a:rPr dirty="0" sz="2200">
                <a:latin typeface="Symbol"/>
                <a:cs typeface="Symbol"/>
              </a:rPr>
              <a:t></a:t>
            </a:r>
            <a:r>
              <a:rPr dirty="0" sz="2200" i="1">
                <a:latin typeface="Arial"/>
                <a:cs typeface="Arial"/>
              </a:rPr>
              <a:t>x</a:t>
            </a:r>
            <a:r>
              <a:rPr dirty="0" sz="2200" spc="-25" i="1">
                <a:latin typeface="Arial"/>
                <a:cs typeface="Arial"/>
              </a:rPr>
              <a:t> </a:t>
            </a:r>
            <a:r>
              <a:rPr dirty="0" sz="2200" spc="-50">
                <a:latin typeface="Arial"/>
                <a:cs typeface="Arial"/>
              </a:rPr>
              <a:t>) </a:t>
            </a:r>
            <a:r>
              <a:rPr dirty="0" sz="2200">
                <a:latin typeface="Arial"/>
                <a:cs typeface="Arial"/>
              </a:rPr>
              <a:t>trong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luôn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tồn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tại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hướng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u="heavy" sz="2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dương</a:t>
            </a:r>
            <a:r>
              <a:rPr dirty="0" u="none" sz="2200" spc="-35">
                <a:latin typeface="Arial"/>
                <a:cs typeface="Arial"/>
              </a:rPr>
              <a:t> </a:t>
            </a:r>
            <a:r>
              <a:rPr dirty="0" u="none" sz="2200">
                <a:latin typeface="Arial"/>
                <a:cs typeface="Arial"/>
              </a:rPr>
              <a:t>từ</a:t>
            </a:r>
            <a:r>
              <a:rPr dirty="0" u="none" sz="2200" spc="-30">
                <a:latin typeface="Arial"/>
                <a:cs typeface="Arial"/>
              </a:rPr>
              <a:t> </a:t>
            </a:r>
            <a:r>
              <a:rPr dirty="0" u="none" sz="2200" i="1">
                <a:latin typeface="Arial"/>
                <a:cs typeface="Arial"/>
              </a:rPr>
              <a:t>a</a:t>
            </a:r>
            <a:r>
              <a:rPr dirty="0" u="none" sz="2200" spc="-30" i="1">
                <a:latin typeface="Arial"/>
                <a:cs typeface="Arial"/>
              </a:rPr>
              <a:t> </a:t>
            </a:r>
            <a:r>
              <a:rPr dirty="0" u="none" sz="2200">
                <a:latin typeface="Arial"/>
                <a:cs typeface="Arial"/>
              </a:rPr>
              <a:t>tới</a:t>
            </a:r>
            <a:r>
              <a:rPr dirty="0" u="none" sz="2200" spc="-35">
                <a:latin typeface="Arial"/>
                <a:cs typeface="Arial"/>
              </a:rPr>
              <a:t> </a:t>
            </a:r>
            <a:r>
              <a:rPr dirty="0" u="none" sz="2200" spc="-50" i="1">
                <a:latin typeface="Arial"/>
                <a:cs typeface="Arial"/>
              </a:rPr>
              <a:t>v</a:t>
            </a:r>
            <a:endParaRPr sz="2200">
              <a:latin typeface="Arial"/>
              <a:cs typeface="Arial"/>
            </a:endParaRPr>
          </a:p>
          <a:p>
            <a:pPr marL="393700" marR="1029969" indent="-34353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93700" algn="l"/>
              </a:tabLst>
            </a:pPr>
            <a:r>
              <a:rPr dirty="0" sz="2200">
                <a:latin typeface="Arial"/>
                <a:cs typeface="Arial"/>
              </a:rPr>
              <a:t>Nói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cách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khác,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mọi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nút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và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mọi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cạnh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đều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có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thể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đạt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tới </a:t>
            </a:r>
            <a:r>
              <a:rPr dirty="0" sz="2200">
                <a:latin typeface="Arial"/>
                <a:cs typeface="Arial"/>
              </a:rPr>
              <a:t>(reachable)</a:t>
            </a:r>
            <a:r>
              <a:rPr dirty="0" sz="2200" spc="-7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từ</a:t>
            </a:r>
            <a:r>
              <a:rPr dirty="0" sz="2200" spc="-70">
                <a:latin typeface="Arial"/>
                <a:cs typeface="Arial"/>
              </a:rPr>
              <a:t> </a:t>
            </a:r>
            <a:r>
              <a:rPr dirty="0" sz="2200" spc="-50" i="1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  <a:p>
            <a:pPr marL="393065" marR="68580" indent="-342900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93065" algn="l"/>
                <a:tab pos="703580" algn="l"/>
                <a:tab pos="1278255" algn="l"/>
                <a:tab pos="1729105" algn="l"/>
                <a:tab pos="3910965" algn="l"/>
                <a:tab pos="4275455" algn="l"/>
                <a:tab pos="6566534" algn="l"/>
              </a:tabLst>
            </a:pPr>
            <a:r>
              <a:rPr dirty="0" sz="2200">
                <a:latin typeface="Arial"/>
                <a:cs typeface="Arial"/>
              </a:rPr>
              <a:t>G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được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gọi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(có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thể)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nhập</a:t>
            </a:r>
            <a:r>
              <a:rPr dirty="0" sz="2200" spc="-2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nhằng</a:t>
            </a:r>
            <a:r>
              <a:rPr dirty="0" sz="2200" spc="-2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(ambiguous)</a:t>
            </a:r>
            <a:r>
              <a:rPr dirty="0" sz="2200" spc="-20" b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đối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với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nút </a:t>
            </a:r>
            <a:r>
              <a:rPr dirty="0" sz="2200" spc="-50" i="1">
                <a:latin typeface="Arial"/>
                <a:cs typeface="Arial"/>
              </a:rPr>
              <a:t>a</a:t>
            </a:r>
            <a:r>
              <a:rPr dirty="0" sz="2200" i="1">
                <a:latin typeface="Arial"/>
                <a:cs typeface="Arial"/>
              </a:rPr>
              <a:t>	</a:t>
            </a:r>
            <a:r>
              <a:rPr dirty="0" sz="2200">
                <a:latin typeface="Arial"/>
                <a:cs typeface="Arial"/>
              </a:rPr>
              <a:t>nếu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tồn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tại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nút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x</a:t>
            </a:r>
            <a:r>
              <a:rPr dirty="0" sz="2200" spc="-25" i="1">
                <a:latin typeface="Arial"/>
                <a:cs typeface="Arial"/>
              </a:rPr>
              <a:t> </a:t>
            </a:r>
            <a:r>
              <a:rPr dirty="0" sz="2200" spc="-260">
                <a:latin typeface="DejaVu Serif"/>
                <a:cs typeface="DejaVu Serif"/>
              </a:rPr>
              <a:t>∈</a:t>
            </a:r>
            <a:r>
              <a:rPr dirty="0" sz="2200" spc="-90">
                <a:latin typeface="DejaVu Serif"/>
                <a:cs typeface="DejaVu Serif"/>
              </a:rPr>
              <a:t> </a:t>
            </a:r>
            <a:r>
              <a:rPr dirty="0" sz="2200" spc="-50">
                <a:latin typeface="Arial"/>
                <a:cs typeface="Arial"/>
              </a:rPr>
              <a:t>V</a:t>
            </a:r>
            <a:r>
              <a:rPr dirty="0" sz="2200">
                <a:latin typeface="Arial"/>
                <a:cs typeface="Arial"/>
              </a:rPr>
              <a:t>	sao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cho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cả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2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hướng</a:t>
            </a:r>
            <a:r>
              <a:rPr dirty="0" sz="2200">
                <a:latin typeface="Arial"/>
                <a:cs typeface="Arial"/>
              </a:rPr>
              <a:t>	(</a:t>
            </a:r>
            <a:r>
              <a:rPr dirty="0" sz="2200" i="1">
                <a:latin typeface="Arial"/>
                <a:cs typeface="Arial"/>
              </a:rPr>
              <a:t>a</a:t>
            </a:r>
            <a:r>
              <a:rPr dirty="0" sz="2200" spc="-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•</a:t>
            </a:r>
            <a:r>
              <a:rPr dirty="0" sz="2200" spc="-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s</a:t>
            </a:r>
            <a:r>
              <a:rPr dirty="0" baseline="-21072" sz="2175" i="1">
                <a:latin typeface="Arial"/>
                <a:cs typeface="Arial"/>
              </a:rPr>
              <a:t>1</a:t>
            </a:r>
            <a:r>
              <a:rPr dirty="0" baseline="-21072" sz="2175" spc="284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• …</a:t>
            </a:r>
            <a:r>
              <a:rPr dirty="0" sz="2200" spc="-20" i="1">
                <a:latin typeface="Arial"/>
                <a:cs typeface="Arial"/>
              </a:rPr>
              <a:t> </a:t>
            </a:r>
            <a:r>
              <a:rPr dirty="0" sz="2200" spc="-50" i="1">
                <a:latin typeface="Arial"/>
                <a:cs typeface="Arial"/>
              </a:rPr>
              <a:t>•</a:t>
            </a:r>
            <a:r>
              <a:rPr dirty="0" sz="2200" spc="-5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s</a:t>
            </a:r>
            <a:r>
              <a:rPr dirty="0" baseline="-21072" sz="2175" i="1">
                <a:latin typeface="Arial"/>
                <a:cs typeface="Arial"/>
              </a:rPr>
              <a:t>n</a:t>
            </a:r>
            <a:r>
              <a:rPr dirty="0" baseline="-21072" sz="2175" spc="284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•</a:t>
            </a:r>
            <a:r>
              <a:rPr dirty="0" sz="2200" spc="-5" i="1">
                <a:latin typeface="Arial"/>
                <a:cs typeface="Arial"/>
              </a:rPr>
              <a:t> </a:t>
            </a:r>
            <a:r>
              <a:rPr dirty="0" sz="2200" spc="-25" i="1">
                <a:latin typeface="Arial"/>
                <a:cs typeface="Arial"/>
              </a:rPr>
              <a:t>x</a:t>
            </a:r>
            <a:r>
              <a:rPr dirty="0" sz="2200" spc="-25">
                <a:latin typeface="Arial"/>
                <a:cs typeface="Arial"/>
              </a:rPr>
              <a:t>)</a:t>
            </a:r>
            <a:r>
              <a:rPr dirty="0" sz="2200">
                <a:latin typeface="Arial"/>
                <a:cs typeface="Arial"/>
              </a:rPr>
              <a:t>	</a:t>
            </a:r>
            <a:r>
              <a:rPr dirty="0" sz="2200" spc="-25">
                <a:latin typeface="Arial"/>
                <a:cs typeface="Arial"/>
              </a:rPr>
              <a:t>và</a:t>
            </a:r>
            <a:r>
              <a:rPr dirty="0" sz="2200">
                <a:latin typeface="Arial"/>
                <a:cs typeface="Arial"/>
              </a:rPr>
              <a:t>	(</a:t>
            </a:r>
            <a:r>
              <a:rPr dirty="0" sz="2200" i="1">
                <a:latin typeface="Arial"/>
                <a:cs typeface="Arial"/>
              </a:rPr>
              <a:t>a</a:t>
            </a:r>
            <a:r>
              <a:rPr dirty="0" sz="2200" spc="-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•</a:t>
            </a:r>
            <a:r>
              <a:rPr dirty="0" sz="2200" spc="-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t</a:t>
            </a:r>
            <a:r>
              <a:rPr dirty="0" baseline="-21072" sz="2175" i="1">
                <a:latin typeface="Arial"/>
                <a:cs typeface="Arial"/>
              </a:rPr>
              <a:t>1</a:t>
            </a:r>
            <a:r>
              <a:rPr dirty="0" baseline="-21072" sz="2175" spc="284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•</a:t>
            </a:r>
            <a:r>
              <a:rPr dirty="0" sz="2200" spc="-1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…</a:t>
            </a:r>
            <a:r>
              <a:rPr dirty="0" sz="2200" spc="-1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•</a:t>
            </a:r>
            <a:r>
              <a:rPr dirty="0" sz="2200" spc="-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t</a:t>
            </a:r>
            <a:r>
              <a:rPr dirty="0" baseline="-21072" sz="2175" i="1">
                <a:latin typeface="Arial"/>
                <a:cs typeface="Arial"/>
              </a:rPr>
              <a:t>m</a:t>
            </a:r>
            <a:r>
              <a:rPr dirty="0" baseline="-21072" sz="2175" spc="307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•</a:t>
            </a:r>
            <a:r>
              <a:rPr dirty="0" sz="2200" spc="-10" i="1">
                <a:latin typeface="Arial"/>
                <a:cs typeface="Arial"/>
              </a:rPr>
              <a:t> </a:t>
            </a:r>
            <a:r>
              <a:rPr dirty="0" sz="2200" spc="-25">
                <a:latin typeface="Symbol"/>
                <a:cs typeface="Symbol"/>
              </a:rPr>
              <a:t></a:t>
            </a:r>
            <a:r>
              <a:rPr dirty="0" sz="2200" spc="-25" i="1">
                <a:latin typeface="Arial"/>
                <a:cs typeface="Arial"/>
              </a:rPr>
              <a:t>x</a:t>
            </a:r>
            <a:r>
              <a:rPr dirty="0" sz="2200" spc="-25">
                <a:latin typeface="Arial"/>
                <a:cs typeface="Arial"/>
              </a:rPr>
              <a:t>)</a:t>
            </a:r>
            <a:r>
              <a:rPr dirty="0" sz="2200">
                <a:latin typeface="Arial"/>
                <a:cs typeface="Arial"/>
              </a:rPr>
              <a:t>	đều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thuộc</a:t>
            </a:r>
            <a:r>
              <a:rPr dirty="0" sz="2200" spc="-50">
                <a:latin typeface="Arial"/>
                <a:cs typeface="Arial"/>
              </a:rPr>
              <a:t> G</a:t>
            </a:r>
            <a:endParaRPr sz="2200">
              <a:latin typeface="Arial"/>
              <a:cs typeface="Arial"/>
            </a:endParaRPr>
          </a:p>
          <a:p>
            <a:pPr marL="393700" marR="222250" indent="-34353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93700" algn="l"/>
              </a:tabLst>
            </a:pP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sự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mở</a:t>
            </a:r>
            <a:r>
              <a:rPr dirty="0" sz="2200" spc="-4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rộng</a:t>
            </a:r>
            <a:r>
              <a:rPr dirty="0" sz="2200" spc="-2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(extension)</a:t>
            </a:r>
            <a:r>
              <a:rPr dirty="0" sz="2200" spc="-10" b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của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đối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với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nút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a</a:t>
            </a:r>
            <a:r>
              <a:rPr dirty="0" sz="2200" spc="-25" i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25">
                <a:latin typeface="Arial"/>
                <a:cs typeface="Arial"/>
              </a:rPr>
              <a:t> cấu </a:t>
            </a:r>
            <a:r>
              <a:rPr dirty="0" sz="2200">
                <a:latin typeface="Arial"/>
                <a:cs typeface="Arial"/>
              </a:rPr>
              <a:t>trúc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con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của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G,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sao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cho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cấu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trúc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con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đó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0" i="1">
                <a:latin typeface="Arial"/>
                <a:cs typeface="Arial"/>
              </a:rPr>
              <a:t>a-</a:t>
            </a:r>
            <a:r>
              <a:rPr dirty="0" sz="2200" i="1">
                <a:latin typeface="Arial"/>
                <a:cs typeface="Arial"/>
              </a:rPr>
              <a:t>connected</a:t>
            </a:r>
            <a:r>
              <a:rPr dirty="0" sz="2200" spc="-25" i="1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và </a:t>
            </a:r>
            <a:r>
              <a:rPr dirty="0" sz="2200">
                <a:latin typeface="Arial"/>
                <a:cs typeface="Arial"/>
              </a:rPr>
              <a:t>chứa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tối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thiểu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(ít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hơn)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nhập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nhằng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66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Biểu</a:t>
            </a:r>
            <a:r>
              <a:rPr dirty="0" spc="-45"/>
              <a:t> </a:t>
            </a:r>
            <a:r>
              <a:rPr dirty="0"/>
              <a:t>diễn</a:t>
            </a:r>
            <a:r>
              <a:rPr dirty="0" spc="-35"/>
              <a:t> </a:t>
            </a:r>
            <a:r>
              <a:rPr dirty="0"/>
              <a:t>tri</a:t>
            </a:r>
            <a:r>
              <a:rPr dirty="0" spc="-35"/>
              <a:t> </a:t>
            </a:r>
            <a:r>
              <a:rPr dirty="0"/>
              <a:t>thức</a:t>
            </a:r>
            <a:r>
              <a:rPr dirty="0" spc="-30"/>
              <a:t> </a:t>
            </a:r>
            <a:r>
              <a:rPr dirty="0" spc="-25"/>
              <a:t>(2)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1958339"/>
            <a:chOff x="0" y="979169"/>
            <a:chExt cx="9144000" cy="195833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19583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35940" y="1244981"/>
            <a:ext cx="7928609" cy="4704715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69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Tính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hoàn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chỉnh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(Completeness)</a:t>
            </a:r>
            <a:endParaRPr sz="2400">
              <a:latin typeface="Arial"/>
              <a:cs typeface="Arial"/>
            </a:endParaRPr>
          </a:p>
          <a:p>
            <a:pPr lvl="1" marL="624840" marR="250190" indent="-285750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Phương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pháp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biểu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hỗ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trợ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việc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thu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thập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hiện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mọi </a:t>
            </a:r>
            <a:r>
              <a:rPr dirty="0" sz="2000">
                <a:latin typeface="Arial"/>
                <a:cs typeface="Arial"/>
              </a:rPr>
              <a:t>khía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cạnh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thức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(của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lĩnh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vực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cụ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thể)?</a:t>
            </a:r>
            <a:endParaRPr sz="20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119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Tính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ngắn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gọn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(Conciseness)</a:t>
            </a:r>
            <a:endParaRPr sz="2400">
              <a:latin typeface="Arial"/>
              <a:cs typeface="Arial"/>
            </a:endParaRPr>
          </a:p>
          <a:p>
            <a:pPr lvl="1" marL="624840" marR="316865" indent="-286385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Phương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pháp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biểu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phép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việc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thập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tri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thức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một </a:t>
            </a:r>
            <a:r>
              <a:rPr dirty="0" sz="2000">
                <a:latin typeface="Arial"/>
                <a:cs typeface="Arial"/>
              </a:rPr>
              <a:t>cách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hiệu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quả?</a:t>
            </a:r>
            <a:endParaRPr sz="2000">
              <a:latin typeface="Arial"/>
              <a:cs typeface="Arial"/>
            </a:endParaRPr>
          </a:p>
          <a:p>
            <a:pPr lvl="1" marL="624840" marR="5080" indent="-285750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Phương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pháp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biểu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phép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việc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lưu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trữ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truy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nhập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dễ </a:t>
            </a:r>
            <a:r>
              <a:rPr dirty="0" sz="2000">
                <a:latin typeface="Arial"/>
                <a:cs typeface="Arial"/>
              </a:rPr>
              <a:t>dàng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thức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không?</a:t>
            </a:r>
            <a:endParaRPr sz="20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119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Tính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hiệu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quả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về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tính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toán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(Computational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efficiency)</a:t>
            </a:r>
            <a:endParaRPr sz="24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Tính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rõ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ràng,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dễ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hiểu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(Transparency)</a:t>
            </a:r>
            <a:endParaRPr sz="2400">
              <a:latin typeface="Arial"/>
              <a:cs typeface="Arial"/>
            </a:endParaRPr>
          </a:p>
          <a:p>
            <a:pPr lvl="1" marL="624840" marR="342265" indent="-285750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Phương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pháp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biểu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phép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giải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(để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người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dùng </a:t>
            </a:r>
            <a:r>
              <a:rPr dirty="0" sz="2000">
                <a:latin typeface="Arial"/>
                <a:cs typeface="Arial"/>
              </a:rPr>
              <a:t>hiểu)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về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hoạt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kết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luận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hệ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thống?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0" y="5875020"/>
            <a:ext cx="9144000" cy="982980"/>
            <a:chOff x="0" y="5875020"/>
            <a:chExt cx="9144000" cy="982980"/>
          </a:xfrm>
        </p:grpSpPr>
        <p:sp>
          <p:nvSpPr>
            <p:cNvPr id="9" name="object 9" descr=""/>
            <p:cNvSpPr/>
            <p:nvPr/>
          </p:nvSpPr>
          <p:spPr>
            <a:xfrm>
              <a:off x="0" y="58750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7200" y="6239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Sự</a:t>
            </a:r>
            <a:r>
              <a:rPr dirty="0" spc="-50"/>
              <a:t> </a:t>
            </a:r>
            <a:r>
              <a:rPr dirty="0"/>
              <a:t>mở</a:t>
            </a:r>
            <a:r>
              <a:rPr dirty="0" spc="-50"/>
              <a:t> </a:t>
            </a:r>
            <a:r>
              <a:rPr dirty="0"/>
              <a:t>rộng</a:t>
            </a:r>
            <a:r>
              <a:rPr dirty="0" spc="-50"/>
              <a:t> </a:t>
            </a:r>
            <a:r>
              <a:rPr dirty="0"/>
              <a:t>–</a:t>
            </a:r>
            <a:r>
              <a:rPr dirty="0" spc="-50"/>
              <a:t> </a:t>
            </a:r>
            <a:r>
              <a:rPr dirty="0"/>
              <a:t>Ví</a:t>
            </a:r>
            <a:r>
              <a:rPr dirty="0" spc="-55"/>
              <a:t> </a:t>
            </a:r>
            <a:r>
              <a:rPr dirty="0" spc="-25"/>
              <a:t>dụ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979169"/>
            <a:chOff x="0" y="979169"/>
            <a:chExt cx="9144000" cy="97916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414529" y="1322324"/>
            <a:ext cx="906144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08279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latin typeface="Arial"/>
                <a:cs typeface="Arial"/>
              </a:rPr>
              <a:t>Milk- producer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792224" y="1904999"/>
            <a:ext cx="5638800" cy="622935"/>
          </a:xfrm>
          <a:custGeom>
            <a:avLst/>
            <a:gdLst/>
            <a:ahLst/>
            <a:cxnLst/>
            <a:rect l="l" t="t" r="r" b="b"/>
            <a:pathLst>
              <a:path w="5638800" h="622935">
                <a:moveTo>
                  <a:pt x="54508" y="53340"/>
                </a:moveTo>
                <a:lnTo>
                  <a:pt x="38862" y="0"/>
                </a:lnTo>
                <a:lnTo>
                  <a:pt x="22567" y="53340"/>
                </a:lnTo>
                <a:lnTo>
                  <a:pt x="54508" y="53340"/>
                </a:lnTo>
                <a:close/>
              </a:path>
              <a:path w="5638800" h="622935">
                <a:moveTo>
                  <a:pt x="76200" y="127254"/>
                </a:moveTo>
                <a:lnTo>
                  <a:pt x="54508" y="53352"/>
                </a:lnTo>
                <a:lnTo>
                  <a:pt x="22567" y="53352"/>
                </a:lnTo>
                <a:lnTo>
                  <a:pt x="0" y="127254"/>
                </a:lnTo>
                <a:lnTo>
                  <a:pt x="30429" y="127254"/>
                </a:lnTo>
                <a:lnTo>
                  <a:pt x="28956" y="622554"/>
                </a:lnTo>
                <a:lnTo>
                  <a:pt x="44958" y="622554"/>
                </a:lnTo>
                <a:lnTo>
                  <a:pt x="46431" y="127254"/>
                </a:lnTo>
                <a:lnTo>
                  <a:pt x="76200" y="127254"/>
                </a:lnTo>
                <a:close/>
              </a:path>
              <a:path w="5638800" h="622935">
                <a:moveTo>
                  <a:pt x="5638800" y="127254"/>
                </a:moveTo>
                <a:lnTo>
                  <a:pt x="5617108" y="53340"/>
                </a:lnTo>
                <a:lnTo>
                  <a:pt x="5601462" y="0"/>
                </a:lnTo>
                <a:lnTo>
                  <a:pt x="5585168" y="53340"/>
                </a:lnTo>
                <a:lnTo>
                  <a:pt x="5562600" y="127254"/>
                </a:lnTo>
                <a:lnTo>
                  <a:pt x="5593029" y="127254"/>
                </a:lnTo>
                <a:lnTo>
                  <a:pt x="5591556" y="622554"/>
                </a:lnTo>
                <a:lnTo>
                  <a:pt x="5607558" y="622554"/>
                </a:lnTo>
                <a:lnTo>
                  <a:pt x="5609031" y="127254"/>
                </a:lnTo>
                <a:lnTo>
                  <a:pt x="5638800" y="1272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6977129" y="1322324"/>
            <a:ext cx="906144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08279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latin typeface="Arial"/>
                <a:cs typeface="Arial"/>
              </a:rPr>
              <a:t>Milk- producer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450339" y="2553716"/>
            <a:ext cx="83820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latin typeface="Arial"/>
                <a:cs typeface="Arial"/>
              </a:rPr>
              <a:t>Mammal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1213104" y="2895599"/>
            <a:ext cx="539750" cy="906144"/>
          </a:xfrm>
          <a:custGeom>
            <a:avLst/>
            <a:gdLst/>
            <a:ahLst/>
            <a:cxnLst/>
            <a:rect l="l" t="t" r="r" b="b"/>
            <a:pathLst>
              <a:path w="539750" h="906145">
                <a:moveTo>
                  <a:pt x="539496" y="0"/>
                </a:moveTo>
                <a:lnTo>
                  <a:pt x="494385" y="41910"/>
                </a:lnTo>
                <a:lnTo>
                  <a:pt x="442722" y="89916"/>
                </a:lnTo>
                <a:lnTo>
                  <a:pt x="468414" y="105156"/>
                </a:lnTo>
                <a:lnTo>
                  <a:pt x="0" y="897636"/>
                </a:lnTo>
                <a:lnTo>
                  <a:pt x="12954" y="906018"/>
                </a:lnTo>
                <a:lnTo>
                  <a:pt x="482231" y="113360"/>
                </a:lnTo>
                <a:lnTo>
                  <a:pt x="488442" y="117030"/>
                </a:lnTo>
                <a:lnTo>
                  <a:pt x="508254" y="128778"/>
                </a:lnTo>
                <a:lnTo>
                  <a:pt x="529323" y="41910"/>
                </a:lnTo>
                <a:lnTo>
                  <a:pt x="539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900428" y="2895599"/>
            <a:ext cx="469900" cy="842010"/>
          </a:xfrm>
          <a:custGeom>
            <a:avLst/>
            <a:gdLst/>
            <a:ahLst/>
            <a:cxnLst/>
            <a:rect l="l" t="t" r="r" b="b"/>
            <a:pathLst>
              <a:path w="469900" h="842010">
                <a:moveTo>
                  <a:pt x="469392" y="834390"/>
                </a:moveTo>
                <a:lnTo>
                  <a:pt x="162712" y="273253"/>
                </a:lnTo>
                <a:lnTo>
                  <a:pt x="314706" y="159258"/>
                </a:lnTo>
                <a:lnTo>
                  <a:pt x="304800" y="146304"/>
                </a:lnTo>
                <a:lnTo>
                  <a:pt x="154813" y="258787"/>
                </a:lnTo>
                <a:lnTo>
                  <a:pt x="72529" y="108204"/>
                </a:lnTo>
                <a:lnTo>
                  <a:pt x="99060" y="93726"/>
                </a:lnTo>
                <a:lnTo>
                  <a:pt x="46812" y="41910"/>
                </a:lnTo>
                <a:lnTo>
                  <a:pt x="4572" y="0"/>
                </a:lnTo>
                <a:lnTo>
                  <a:pt x="13385" y="41910"/>
                </a:lnTo>
                <a:lnTo>
                  <a:pt x="32004" y="130302"/>
                </a:lnTo>
                <a:lnTo>
                  <a:pt x="52578" y="119087"/>
                </a:lnTo>
                <a:lnTo>
                  <a:pt x="58750" y="115722"/>
                </a:lnTo>
                <a:lnTo>
                  <a:pt x="142011" y="268389"/>
                </a:lnTo>
                <a:lnTo>
                  <a:pt x="0" y="374904"/>
                </a:lnTo>
                <a:lnTo>
                  <a:pt x="9906" y="387858"/>
                </a:lnTo>
                <a:lnTo>
                  <a:pt x="149910" y="282854"/>
                </a:lnTo>
                <a:lnTo>
                  <a:pt x="454914" y="842010"/>
                </a:lnTo>
                <a:lnTo>
                  <a:pt x="469392" y="834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4117340" y="2630677"/>
            <a:ext cx="83820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latin typeface="Arial"/>
                <a:cs typeface="Arial"/>
              </a:rPr>
              <a:t>Mammal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012937" y="2553711"/>
            <a:ext cx="83820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latin typeface="Arial"/>
                <a:cs typeface="Arial"/>
              </a:rPr>
              <a:t>Mammal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6775704" y="2895599"/>
            <a:ext cx="539750" cy="906144"/>
          </a:xfrm>
          <a:custGeom>
            <a:avLst/>
            <a:gdLst/>
            <a:ahLst/>
            <a:cxnLst/>
            <a:rect l="l" t="t" r="r" b="b"/>
            <a:pathLst>
              <a:path w="539750" h="906145">
                <a:moveTo>
                  <a:pt x="539496" y="0"/>
                </a:moveTo>
                <a:lnTo>
                  <a:pt x="494385" y="41910"/>
                </a:lnTo>
                <a:lnTo>
                  <a:pt x="442722" y="89916"/>
                </a:lnTo>
                <a:lnTo>
                  <a:pt x="468414" y="105156"/>
                </a:lnTo>
                <a:lnTo>
                  <a:pt x="0" y="897636"/>
                </a:lnTo>
                <a:lnTo>
                  <a:pt x="12954" y="906018"/>
                </a:lnTo>
                <a:lnTo>
                  <a:pt x="482231" y="113360"/>
                </a:lnTo>
                <a:lnTo>
                  <a:pt x="488442" y="117030"/>
                </a:lnTo>
                <a:lnTo>
                  <a:pt x="508254" y="128778"/>
                </a:lnTo>
                <a:lnTo>
                  <a:pt x="529323" y="41910"/>
                </a:lnTo>
                <a:lnTo>
                  <a:pt x="539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946658" y="3760723"/>
            <a:ext cx="54546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latin typeface="Arial"/>
                <a:cs typeface="Arial"/>
              </a:rPr>
              <a:t>Furry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123185" y="3760723"/>
            <a:ext cx="47752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0" b="1">
                <a:latin typeface="Arial"/>
                <a:cs typeface="Arial"/>
              </a:rPr>
              <a:t>Egg-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4567428" y="2971799"/>
            <a:ext cx="469900" cy="842010"/>
          </a:xfrm>
          <a:custGeom>
            <a:avLst/>
            <a:gdLst/>
            <a:ahLst/>
            <a:cxnLst/>
            <a:rect l="l" t="t" r="r" b="b"/>
            <a:pathLst>
              <a:path w="469900" h="842010">
                <a:moveTo>
                  <a:pt x="469392" y="834390"/>
                </a:moveTo>
                <a:lnTo>
                  <a:pt x="162712" y="273253"/>
                </a:lnTo>
                <a:lnTo>
                  <a:pt x="314706" y="159258"/>
                </a:lnTo>
                <a:lnTo>
                  <a:pt x="304800" y="146304"/>
                </a:lnTo>
                <a:lnTo>
                  <a:pt x="154813" y="258787"/>
                </a:lnTo>
                <a:lnTo>
                  <a:pt x="72529" y="108204"/>
                </a:lnTo>
                <a:lnTo>
                  <a:pt x="99060" y="93726"/>
                </a:lnTo>
                <a:lnTo>
                  <a:pt x="4572" y="0"/>
                </a:lnTo>
                <a:lnTo>
                  <a:pt x="32004" y="130302"/>
                </a:lnTo>
                <a:lnTo>
                  <a:pt x="52578" y="119087"/>
                </a:lnTo>
                <a:lnTo>
                  <a:pt x="58750" y="115722"/>
                </a:lnTo>
                <a:lnTo>
                  <a:pt x="142011" y="268389"/>
                </a:lnTo>
                <a:lnTo>
                  <a:pt x="0" y="374904"/>
                </a:lnTo>
                <a:lnTo>
                  <a:pt x="9906" y="387858"/>
                </a:lnTo>
                <a:lnTo>
                  <a:pt x="149910" y="282854"/>
                </a:lnTo>
                <a:lnTo>
                  <a:pt x="454914" y="842010"/>
                </a:lnTo>
                <a:lnTo>
                  <a:pt x="469392" y="834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6509257" y="3760723"/>
            <a:ext cx="54546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latin typeface="Arial"/>
                <a:cs typeface="Arial"/>
              </a:rPr>
              <a:t>Furry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685785" y="3760723"/>
            <a:ext cx="47752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0" b="1">
                <a:latin typeface="Arial"/>
                <a:cs typeface="Arial"/>
              </a:rPr>
              <a:t>Egg-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0" y="39166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867414" y="4004563"/>
            <a:ext cx="70294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latin typeface="Arial"/>
                <a:cs typeface="Arial"/>
              </a:rPr>
              <a:t>Animal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1219200" y="4318253"/>
            <a:ext cx="6629400" cy="577850"/>
          </a:xfrm>
          <a:custGeom>
            <a:avLst/>
            <a:gdLst/>
            <a:ahLst/>
            <a:cxnLst/>
            <a:rect l="l" t="t" r="r" b="b"/>
            <a:pathLst>
              <a:path w="6629400" h="577850">
                <a:moveTo>
                  <a:pt x="426186" y="577596"/>
                </a:moveTo>
                <a:lnTo>
                  <a:pt x="81051" y="98323"/>
                </a:lnTo>
                <a:lnTo>
                  <a:pt x="105156" y="80772"/>
                </a:lnTo>
                <a:lnTo>
                  <a:pt x="0" y="0"/>
                </a:lnTo>
                <a:lnTo>
                  <a:pt x="43434" y="125730"/>
                </a:lnTo>
                <a:lnTo>
                  <a:pt x="60960" y="112966"/>
                </a:lnTo>
                <a:lnTo>
                  <a:pt x="68237" y="107670"/>
                </a:lnTo>
                <a:lnTo>
                  <a:pt x="406171" y="577596"/>
                </a:lnTo>
                <a:lnTo>
                  <a:pt x="426186" y="577596"/>
                </a:lnTo>
                <a:close/>
              </a:path>
              <a:path w="6629400" h="577850">
                <a:moveTo>
                  <a:pt x="1066800" y="25146"/>
                </a:moveTo>
                <a:lnTo>
                  <a:pt x="960120" y="104394"/>
                </a:lnTo>
                <a:lnTo>
                  <a:pt x="984250" y="122504"/>
                </a:lnTo>
                <a:lnTo>
                  <a:pt x="642937" y="577596"/>
                </a:lnTo>
                <a:lnTo>
                  <a:pt x="663321" y="577596"/>
                </a:lnTo>
                <a:lnTo>
                  <a:pt x="997305" y="132283"/>
                </a:lnTo>
                <a:lnTo>
                  <a:pt x="1005078" y="138112"/>
                </a:lnTo>
                <a:lnTo>
                  <a:pt x="1021080" y="150114"/>
                </a:lnTo>
                <a:lnTo>
                  <a:pt x="1066800" y="25146"/>
                </a:lnTo>
                <a:close/>
              </a:path>
              <a:path w="6629400" h="577850">
                <a:moveTo>
                  <a:pt x="3038322" y="577596"/>
                </a:moveTo>
                <a:lnTo>
                  <a:pt x="2748051" y="174523"/>
                </a:lnTo>
                <a:lnTo>
                  <a:pt x="2772156" y="156972"/>
                </a:lnTo>
                <a:lnTo>
                  <a:pt x="2667000" y="76200"/>
                </a:lnTo>
                <a:lnTo>
                  <a:pt x="2710434" y="201942"/>
                </a:lnTo>
                <a:lnTo>
                  <a:pt x="2727960" y="189166"/>
                </a:lnTo>
                <a:lnTo>
                  <a:pt x="2735237" y="183870"/>
                </a:lnTo>
                <a:lnTo>
                  <a:pt x="3018371" y="577596"/>
                </a:lnTo>
                <a:lnTo>
                  <a:pt x="3038322" y="577596"/>
                </a:lnTo>
                <a:close/>
              </a:path>
              <a:path w="6629400" h="577850">
                <a:moveTo>
                  <a:pt x="3733800" y="101346"/>
                </a:moveTo>
                <a:lnTo>
                  <a:pt x="3627120" y="180594"/>
                </a:lnTo>
                <a:lnTo>
                  <a:pt x="3651250" y="198704"/>
                </a:lnTo>
                <a:lnTo>
                  <a:pt x="3367087" y="577596"/>
                </a:lnTo>
                <a:lnTo>
                  <a:pt x="3387471" y="577596"/>
                </a:lnTo>
                <a:lnTo>
                  <a:pt x="3664293" y="208495"/>
                </a:lnTo>
                <a:lnTo>
                  <a:pt x="3672078" y="214325"/>
                </a:lnTo>
                <a:lnTo>
                  <a:pt x="3688080" y="226326"/>
                </a:lnTo>
                <a:lnTo>
                  <a:pt x="3733800" y="101346"/>
                </a:lnTo>
                <a:close/>
              </a:path>
              <a:path w="6629400" h="577850">
                <a:moveTo>
                  <a:pt x="5988786" y="577596"/>
                </a:moveTo>
                <a:lnTo>
                  <a:pt x="5643651" y="98323"/>
                </a:lnTo>
                <a:lnTo>
                  <a:pt x="5667756" y="80772"/>
                </a:lnTo>
                <a:lnTo>
                  <a:pt x="5562600" y="0"/>
                </a:lnTo>
                <a:lnTo>
                  <a:pt x="5606034" y="125730"/>
                </a:lnTo>
                <a:lnTo>
                  <a:pt x="5623560" y="112966"/>
                </a:lnTo>
                <a:lnTo>
                  <a:pt x="5630837" y="107670"/>
                </a:lnTo>
                <a:lnTo>
                  <a:pt x="5968771" y="577596"/>
                </a:lnTo>
                <a:lnTo>
                  <a:pt x="5988786" y="577596"/>
                </a:lnTo>
                <a:close/>
              </a:path>
              <a:path w="6629400" h="577850">
                <a:moveTo>
                  <a:pt x="6629400" y="25146"/>
                </a:moveTo>
                <a:lnTo>
                  <a:pt x="6522720" y="104394"/>
                </a:lnTo>
                <a:lnTo>
                  <a:pt x="6546850" y="122504"/>
                </a:lnTo>
                <a:lnTo>
                  <a:pt x="6205537" y="577596"/>
                </a:lnTo>
                <a:lnTo>
                  <a:pt x="6225921" y="577596"/>
                </a:lnTo>
                <a:lnTo>
                  <a:pt x="6559905" y="132283"/>
                </a:lnTo>
                <a:lnTo>
                  <a:pt x="6567678" y="138112"/>
                </a:lnTo>
                <a:lnTo>
                  <a:pt x="6583680" y="150114"/>
                </a:lnTo>
                <a:lnTo>
                  <a:pt x="6629400" y="25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2112517" y="4004564"/>
            <a:ext cx="499109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534409" y="3836923"/>
            <a:ext cx="70294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874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latin typeface="Arial"/>
                <a:cs typeface="Arial"/>
              </a:rPr>
              <a:t>Furry Animal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779518" y="3836923"/>
            <a:ext cx="499109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160">
              <a:lnSpc>
                <a:spcPct val="100000"/>
              </a:lnSpc>
              <a:spcBef>
                <a:spcPts val="100"/>
              </a:spcBef>
            </a:pPr>
            <a:r>
              <a:rPr dirty="0" sz="1600" spc="-20" b="1">
                <a:latin typeface="Arial"/>
                <a:cs typeface="Arial"/>
              </a:rPr>
              <a:t>Egg- </a:t>
            </a:r>
            <a:r>
              <a:rPr dirty="0" sz="1600" spc="-10" b="1"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430014" y="4004563"/>
            <a:ext cx="70294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latin typeface="Arial"/>
                <a:cs typeface="Arial"/>
              </a:rPr>
              <a:t>Animal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7675118" y="4004564"/>
            <a:ext cx="499109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297939" y="4979923"/>
            <a:ext cx="87249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latin typeface="Arial"/>
                <a:cs typeface="Arial"/>
              </a:rPr>
              <a:t>Platypus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1625371" y="4895850"/>
            <a:ext cx="2981325" cy="139065"/>
          </a:xfrm>
          <a:custGeom>
            <a:avLst/>
            <a:gdLst/>
            <a:ahLst/>
            <a:cxnLst/>
            <a:rect l="l" t="t" r="r" b="b"/>
            <a:pathLst>
              <a:path w="2981325" h="139064">
                <a:moveTo>
                  <a:pt x="57886" y="52578"/>
                </a:moveTo>
                <a:lnTo>
                  <a:pt x="20015" y="0"/>
                </a:lnTo>
                <a:lnTo>
                  <a:pt x="0" y="0"/>
                </a:lnTo>
                <a:lnTo>
                  <a:pt x="44932" y="62484"/>
                </a:lnTo>
                <a:lnTo>
                  <a:pt x="57886" y="52578"/>
                </a:lnTo>
                <a:close/>
              </a:path>
              <a:path w="2981325" h="139064">
                <a:moveTo>
                  <a:pt x="257149" y="0"/>
                </a:moveTo>
                <a:lnTo>
                  <a:pt x="236766" y="0"/>
                </a:lnTo>
                <a:lnTo>
                  <a:pt x="197332" y="52578"/>
                </a:lnTo>
                <a:lnTo>
                  <a:pt x="210286" y="62484"/>
                </a:lnTo>
                <a:lnTo>
                  <a:pt x="257149" y="0"/>
                </a:lnTo>
                <a:close/>
              </a:path>
              <a:path w="2981325" h="139064">
                <a:moveTo>
                  <a:pt x="2724886" y="128778"/>
                </a:moveTo>
                <a:lnTo>
                  <a:pt x="2632151" y="0"/>
                </a:lnTo>
                <a:lnTo>
                  <a:pt x="2612199" y="0"/>
                </a:lnTo>
                <a:lnTo>
                  <a:pt x="2711932" y="138696"/>
                </a:lnTo>
                <a:lnTo>
                  <a:pt x="2724886" y="128778"/>
                </a:lnTo>
                <a:close/>
              </a:path>
              <a:path w="2981325" h="139064">
                <a:moveTo>
                  <a:pt x="2981299" y="0"/>
                </a:moveTo>
                <a:lnTo>
                  <a:pt x="2960916" y="0"/>
                </a:lnTo>
                <a:lnTo>
                  <a:pt x="2864332" y="128778"/>
                </a:lnTo>
                <a:lnTo>
                  <a:pt x="2877286" y="138696"/>
                </a:lnTo>
                <a:lnTo>
                  <a:pt x="29812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3964940" y="5056123"/>
            <a:ext cx="87249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latin typeface="Arial"/>
                <a:cs typeface="Arial"/>
              </a:rPr>
              <a:t>Platypus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860540" y="4979923"/>
            <a:ext cx="87249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latin typeface="Arial"/>
                <a:cs typeface="Arial"/>
              </a:rPr>
              <a:t>Platypus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7187972" y="4895850"/>
            <a:ext cx="257175" cy="62865"/>
          </a:xfrm>
          <a:custGeom>
            <a:avLst/>
            <a:gdLst/>
            <a:ahLst/>
            <a:cxnLst/>
            <a:rect l="l" t="t" r="r" b="b"/>
            <a:pathLst>
              <a:path w="257175" h="62864">
                <a:moveTo>
                  <a:pt x="57886" y="52578"/>
                </a:moveTo>
                <a:lnTo>
                  <a:pt x="20015" y="0"/>
                </a:lnTo>
                <a:lnTo>
                  <a:pt x="0" y="0"/>
                </a:lnTo>
                <a:lnTo>
                  <a:pt x="44932" y="62484"/>
                </a:lnTo>
                <a:lnTo>
                  <a:pt x="57886" y="52578"/>
                </a:lnTo>
                <a:close/>
              </a:path>
              <a:path w="257175" h="62864">
                <a:moveTo>
                  <a:pt x="257149" y="0"/>
                </a:moveTo>
                <a:lnTo>
                  <a:pt x="236766" y="0"/>
                </a:lnTo>
                <a:lnTo>
                  <a:pt x="197332" y="52578"/>
                </a:lnTo>
                <a:lnTo>
                  <a:pt x="210286" y="62484"/>
                </a:lnTo>
                <a:lnTo>
                  <a:pt x="2571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3736340" y="5663438"/>
            <a:ext cx="13627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Arial"/>
                <a:cs typeface="Arial"/>
              </a:rPr>
              <a:t>Extension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37" name="object 3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66</a:t>
            </a:fld>
          </a:p>
        </p:txBody>
      </p:sp>
      <p:sp>
        <p:nvSpPr>
          <p:cNvPr id="35" name="object 35" descr=""/>
          <p:cNvSpPr txBox="1"/>
          <p:nvPr/>
        </p:nvSpPr>
        <p:spPr>
          <a:xfrm>
            <a:off x="6555740" y="5663438"/>
            <a:ext cx="13627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Arial"/>
                <a:cs typeface="Arial"/>
              </a:rPr>
              <a:t>Extension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Sự</a:t>
            </a:r>
            <a:r>
              <a:rPr dirty="0" spc="-55"/>
              <a:t> </a:t>
            </a:r>
            <a:r>
              <a:rPr dirty="0"/>
              <a:t>mở</a:t>
            </a:r>
            <a:r>
              <a:rPr dirty="0" spc="-55"/>
              <a:t> </a:t>
            </a:r>
            <a:r>
              <a:rPr dirty="0"/>
              <a:t>rộng</a:t>
            </a:r>
            <a:r>
              <a:rPr dirty="0" spc="-65"/>
              <a:t> </a:t>
            </a:r>
            <a:r>
              <a:rPr dirty="0"/>
              <a:t>được</a:t>
            </a:r>
            <a:r>
              <a:rPr dirty="0" spc="-60"/>
              <a:t> </a:t>
            </a:r>
            <a:r>
              <a:rPr dirty="0"/>
              <a:t>ưu</a:t>
            </a:r>
            <a:r>
              <a:rPr dirty="0" spc="-45"/>
              <a:t> </a:t>
            </a:r>
            <a:r>
              <a:rPr dirty="0" spc="-20"/>
              <a:t>tiên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2937510"/>
            <a:chOff x="0" y="979169"/>
            <a:chExt cx="9144000" cy="2937510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1958339"/>
              <a:ext cx="9144000" cy="1958339"/>
            </a:xfrm>
            <a:custGeom>
              <a:avLst/>
              <a:gdLst/>
              <a:ahLst/>
              <a:cxnLst/>
              <a:rect l="l" t="t" r="r" b="b"/>
              <a:pathLst>
                <a:path w="9144000" h="1958339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9144000" y="195834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35940" y="1320038"/>
            <a:ext cx="7955915" cy="4812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mở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rộng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(extensions)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không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tính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đến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khía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cạnh </a:t>
            </a:r>
            <a:r>
              <a:rPr dirty="0" sz="2400">
                <a:latin typeface="Arial"/>
                <a:cs typeface="Arial"/>
              </a:rPr>
              <a:t>về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sự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chấp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nhận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(admissibility)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hay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sự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ngăn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chặn </a:t>
            </a:r>
            <a:r>
              <a:rPr dirty="0" sz="2400" spc="-25">
                <a:latin typeface="Arial"/>
                <a:cs typeface="Arial"/>
              </a:rPr>
              <a:t>(pre-</a:t>
            </a:r>
            <a:r>
              <a:rPr dirty="0" sz="2400" spc="-10">
                <a:latin typeface="Arial"/>
                <a:cs typeface="Arial"/>
              </a:rPr>
              <a:t>emption)</a:t>
            </a:r>
            <a:endParaRPr sz="2400">
              <a:latin typeface="Arial"/>
              <a:cs typeface="Arial"/>
            </a:endParaRPr>
          </a:p>
          <a:p>
            <a:pPr marL="354965" marR="368935" indent="-342900">
              <a:lnSpc>
                <a:spcPct val="100000"/>
              </a:lnSpc>
              <a:spcBef>
                <a:spcPts val="24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  <a:tab pos="6189345" algn="l"/>
              </a:tabLst>
            </a:pPr>
            <a:r>
              <a:rPr dirty="0" sz="2400">
                <a:latin typeface="Arial"/>
                <a:cs typeface="Arial"/>
              </a:rPr>
              <a:t>Giả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sử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X</a:t>
            </a:r>
            <a:r>
              <a:rPr dirty="0" sz="2400" spc="-35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Y</a:t>
            </a:r>
            <a:r>
              <a:rPr dirty="0" sz="2400" spc="-35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mở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rộng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G</a:t>
            </a:r>
            <a:r>
              <a:rPr dirty="0" sz="2400" spc="-35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đối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nút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a.</a:t>
            </a:r>
            <a:r>
              <a:rPr dirty="0" sz="2400" spc="-35" i="1">
                <a:latin typeface="Arial"/>
                <a:cs typeface="Arial"/>
              </a:rPr>
              <a:t> </a:t>
            </a:r>
            <a:r>
              <a:rPr dirty="0" sz="2400" spc="-50" b="1" i="1">
                <a:latin typeface="Arial"/>
                <a:cs typeface="Arial"/>
              </a:rPr>
              <a:t>X</a:t>
            </a:r>
            <a:r>
              <a:rPr dirty="0" sz="2400" spc="-50" b="1" i="1">
                <a:latin typeface="Arial"/>
                <a:cs typeface="Arial"/>
              </a:rPr>
              <a:t> </a:t>
            </a:r>
            <a:r>
              <a:rPr dirty="0" sz="2400" b="1" i="1">
                <a:latin typeface="Arial"/>
                <a:cs typeface="Arial"/>
              </a:rPr>
              <a:t>được</a:t>
            </a:r>
            <a:r>
              <a:rPr dirty="0" sz="2400" spc="-55" b="1" i="1">
                <a:latin typeface="Arial"/>
                <a:cs typeface="Arial"/>
              </a:rPr>
              <a:t> </a:t>
            </a:r>
            <a:r>
              <a:rPr dirty="0" sz="2400" b="1" i="1">
                <a:latin typeface="Arial"/>
                <a:cs typeface="Arial"/>
              </a:rPr>
              <a:t>gọi</a:t>
            </a:r>
            <a:r>
              <a:rPr dirty="0" sz="2400" spc="-45" b="1" i="1">
                <a:latin typeface="Arial"/>
                <a:cs typeface="Arial"/>
              </a:rPr>
              <a:t> </a:t>
            </a:r>
            <a:r>
              <a:rPr dirty="0" sz="2400" b="1" i="1">
                <a:latin typeface="Arial"/>
                <a:cs typeface="Arial"/>
              </a:rPr>
              <a:t>là</a:t>
            </a:r>
            <a:r>
              <a:rPr dirty="0" sz="2400" spc="-40" b="1" i="1">
                <a:latin typeface="Arial"/>
                <a:cs typeface="Arial"/>
              </a:rPr>
              <a:t> </a:t>
            </a:r>
            <a:r>
              <a:rPr dirty="0" sz="2400" b="1" i="1">
                <a:latin typeface="Arial"/>
                <a:cs typeface="Arial"/>
              </a:rPr>
              <a:t>ưu</a:t>
            </a:r>
            <a:r>
              <a:rPr dirty="0" sz="2400" spc="-40" b="1" i="1">
                <a:latin typeface="Arial"/>
                <a:cs typeface="Arial"/>
              </a:rPr>
              <a:t> </a:t>
            </a:r>
            <a:r>
              <a:rPr dirty="0" sz="2400" b="1" i="1">
                <a:latin typeface="Arial"/>
                <a:cs typeface="Arial"/>
              </a:rPr>
              <a:t>tiên</a:t>
            </a:r>
            <a:r>
              <a:rPr dirty="0" sz="2400" spc="-40" b="1" i="1">
                <a:latin typeface="Arial"/>
                <a:cs typeface="Arial"/>
              </a:rPr>
              <a:t> </a:t>
            </a:r>
            <a:r>
              <a:rPr dirty="0" sz="2400" b="1" i="1">
                <a:latin typeface="Arial"/>
                <a:cs typeface="Arial"/>
              </a:rPr>
              <a:t>(preferred)</a:t>
            </a:r>
            <a:r>
              <a:rPr dirty="0" sz="2400" spc="-20" b="1" i="1">
                <a:latin typeface="Arial"/>
                <a:cs typeface="Arial"/>
              </a:rPr>
              <a:t> </a:t>
            </a:r>
            <a:r>
              <a:rPr dirty="0" sz="2400" b="1" i="1">
                <a:latin typeface="Arial"/>
                <a:cs typeface="Arial"/>
              </a:rPr>
              <a:t>so</a:t>
            </a:r>
            <a:r>
              <a:rPr dirty="0" sz="2400" spc="-40" b="1" i="1">
                <a:latin typeface="Arial"/>
                <a:cs typeface="Arial"/>
              </a:rPr>
              <a:t> </a:t>
            </a:r>
            <a:r>
              <a:rPr dirty="0" sz="2400" b="1" i="1">
                <a:latin typeface="Arial"/>
                <a:cs typeface="Arial"/>
              </a:rPr>
              <a:t>với</a:t>
            </a:r>
            <a:r>
              <a:rPr dirty="0" sz="2400" spc="-35" b="1" i="1">
                <a:latin typeface="Arial"/>
                <a:cs typeface="Arial"/>
              </a:rPr>
              <a:t> </a:t>
            </a:r>
            <a:r>
              <a:rPr dirty="0" sz="2400" spc="-50" b="1" i="1">
                <a:latin typeface="Arial"/>
                <a:cs typeface="Arial"/>
              </a:rPr>
              <a:t>Y</a:t>
            </a:r>
            <a:r>
              <a:rPr dirty="0" sz="2400" b="1" i="1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nếu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chỉ </a:t>
            </a:r>
            <a:r>
              <a:rPr dirty="0" sz="2400">
                <a:latin typeface="Arial"/>
                <a:cs typeface="Arial"/>
              </a:rPr>
              <a:t>nếu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tồn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tại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nút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v</a:t>
            </a:r>
            <a:r>
              <a:rPr dirty="0" sz="2400" spc="-40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x</a:t>
            </a:r>
            <a:r>
              <a:rPr dirty="0" sz="2400" spc="-40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sao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cho:</a:t>
            </a:r>
            <a:endParaRPr sz="2400">
              <a:latin typeface="Arial"/>
              <a:cs typeface="Arial"/>
            </a:endParaRPr>
          </a:p>
          <a:p>
            <a:pPr lvl="1" marL="681990" marR="147955" indent="-325755">
              <a:lnSpc>
                <a:spcPct val="100000"/>
              </a:lnSpc>
              <a:spcBef>
                <a:spcPts val="12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</a:tabLst>
            </a:pPr>
            <a:r>
              <a:rPr dirty="0" sz="2000" i="1">
                <a:latin typeface="Arial"/>
                <a:cs typeface="Arial"/>
              </a:rPr>
              <a:t>X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Y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như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nhau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(về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kết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luận)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đối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tất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cả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cạnh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kết </a:t>
            </a:r>
            <a:r>
              <a:rPr dirty="0" sz="2000">
                <a:latin typeface="Arial"/>
                <a:cs typeface="Arial"/>
              </a:rPr>
              <a:t>thúc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ở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nút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trước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25" i="1">
                <a:latin typeface="Arial"/>
                <a:cs typeface="Arial"/>
              </a:rPr>
              <a:t>v</a:t>
            </a:r>
            <a:r>
              <a:rPr dirty="0" sz="2000" spc="-25"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  <a:p>
            <a:pPr lvl="1" marL="681990" marR="120014" indent="-325755">
              <a:lnSpc>
                <a:spcPct val="100000"/>
              </a:lnSpc>
              <a:spcBef>
                <a:spcPts val="120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  <a:tab pos="3540125" algn="l"/>
                <a:tab pos="4163695" algn="l"/>
                <a:tab pos="5980430" algn="l"/>
                <a:tab pos="6868795" algn="l"/>
              </a:tabLst>
            </a:pPr>
            <a:r>
              <a:rPr dirty="0" sz="2000">
                <a:latin typeface="Arial"/>
                <a:cs typeface="Arial"/>
              </a:rPr>
              <a:t>Tồn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tại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cạnh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dương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i="1">
                <a:latin typeface="Arial"/>
                <a:cs typeface="Arial"/>
              </a:rPr>
              <a:t>v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•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spc="-50" i="1">
                <a:latin typeface="Arial"/>
                <a:cs typeface="Arial"/>
              </a:rPr>
              <a:t>x</a:t>
            </a:r>
            <a:r>
              <a:rPr dirty="0" sz="2000" i="1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(hoặc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cạnh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âm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i="1">
                <a:latin typeface="Arial"/>
                <a:cs typeface="Arial"/>
              </a:rPr>
              <a:t>v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•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spc="-25">
                <a:latin typeface="Symbol"/>
                <a:cs typeface="Symbol"/>
              </a:rPr>
              <a:t></a:t>
            </a:r>
            <a:r>
              <a:rPr dirty="0" sz="2000" spc="-25" i="1">
                <a:latin typeface="Arial"/>
                <a:cs typeface="Arial"/>
              </a:rPr>
              <a:t>x</a:t>
            </a:r>
            <a:r>
              <a:rPr dirty="0" sz="2000" spc="-25">
                <a:latin typeface="Arial"/>
                <a:cs typeface="Arial"/>
              </a:rPr>
              <a:t>)</a:t>
            </a:r>
            <a:r>
              <a:rPr dirty="0" sz="2000">
                <a:latin typeface="Arial"/>
                <a:cs typeface="Arial"/>
              </a:rPr>
              <a:t>	là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0" i="1">
                <a:latin typeface="Arial"/>
                <a:cs typeface="Arial"/>
              </a:rPr>
              <a:t>không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chấp</a:t>
            </a:r>
            <a:r>
              <a:rPr dirty="0" sz="2000" spc="-7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nhận</a:t>
            </a:r>
            <a:r>
              <a:rPr dirty="0" sz="2000" spc="-6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được</a:t>
            </a:r>
            <a:r>
              <a:rPr dirty="0" sz="2000" spc="-7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(inadmissible)</a:t>
            </a:r>
            <a:r>
              <a:rPr dirty="0" sz="2000" spc="-55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G,</a:t>
            </a:r>
            <a:endParaRPr sz="2000">
              <a:latin typeface="Arial"/>
              <a:cs typeface="Arial"/>
            </a:endParaRPr>
          </a:p>
          <a:p>
            <a:pPr lvl="1" marL="681990" marR="286385" indent="-325755">
              <a:lnSpc>
                <a:spcPct val="100000"/>
              </a:lnSpc>
              <a:spcBef>
                <a:spcPts val="119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</a:tabLst>
            </a:pPr>
            <a:r>
              <a:rPr dirty="0" sz="2000">
                <a:latin typeface="Arial"/>
                <a:cs typeface="Arial"/>
              </a:rPr>
              <a:t>Cạnh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chấp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nhận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này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Y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nhưng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có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0" i="1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66</a:t>
            </a:fld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0"/>
              </a:spcBef>
            </a:pPr>
            <a:r>
              <a:rPr dirty="0" sz="3800"/>
              <a:t>Sự</a:t>
            </a:r>
            <a:r>
              <a:rPr dirty="0" sz="3800" spc="-30"/>
              <a:t> </a:t>
            </a:r>
            <a:r>
              <a:rPr dirty="0" sz="3800"/>
              <a:t>mở</a:t>
            </a:r>
            <a:r>
              <a:rPr dirty="0" sz="3800" spc="-25"/>
              <a:t> </a:t>
            </a:r>
            <a:r>
              <a:rPr dirty="0" sz="3800"/>
              <a:t>rộng</a:t>
            </a:r>
            <a:r>
              <a:rPr dirty="0" sz="3800" spc="-30"/>
              <a:t> </a:t>
            </a:r>
            <a:r>
              <a:rPr dirty="0" sz="3800"/>
              <a:t>được</a:t>
            </a:r>
            <a:r>
              <a:rPr dirty="0" sz="3800" spc="-25"/>
              <a:t> </a:t>
            </a:r>
            <a:r>
              <a:rPr dirty="0" sz="3800"/>
              <a:t>ưu</a:t>
            </a:r>
            <a:r>
              <a:rPr dirty="0" sz="3800" spc="-35"/>
              <a:t> </a:t>
            </a:r>
            <a:r>
              <a:rPr dirty="0" sz="3800"/>
              <a:t>tiên</a:t>
            </a:r>
            <a:r>
              <a:rPr dirty="0" sz="3800" spc="-35"/>
              <a:t> </a:t>
            </a:r>
            <a:r>
              <a:rPr dirty="0" sz="3800"/>
              <a:t>–</a:t>
            </a:r>
            <a:r>
              <a:rPr dirty="0" sz="3800" spc="-30"/>
              <a:t> </a:t>
            </a:r>
            <a:r>
              <a:rPr dirty="0" sz="3800"/>
              <a:t>Ví</a:t>
            </a:r>
            <a:r>
              <a:rPr dirty="0" sz="3800" spc="-40"/>
              <a:t> </a:t>
            </a:r>
            <a:r>
              <a:rPr dirty="0" sz="3800" spc="-25"/>
              <a:t>dụ</a:t>
            </a:r>
            <a:endParaRPr sz="3800"/>
          </a:p>
        </p:txBody>
      </p:sp>
      <p:sp>
        <p:nvSpPr>
          <p:cNvPr id="3" name="object 3" descr=""/>
          <p:cNvSpPr/>
          <p:nvPr/>
        </p:nvSpPr>
        <p:spPr>
          <a:xfrm>
            <a:off x="5242425" y="1699260"/>
            <a:ext cx="431165" cy="259079"/>
          </a:xfrm>
          <a:custGeom>
            <a:avLst/>
            <a:gdLst/>
            <a:ahLst/>
            <a:cxnLst/>
            <a:rect l="l" t="t" r="r" b="b"/>
            <a:pathLst>
              <a:path w="431164" h="259080">
                <a:moveTo>
                  <a:pt x="312627" y="47638"/>
                </a:moveTo>
                <a:lnTo>
                  <a:pt x="307614" y="32277"/>
                </a:lnTo>
                <a:lnTo>
                  <a:pt x="275003" y="45670"/>
                </a:lnTo>
                <a:lnTo>
                  <a:pt x="232234" y="66509"/>
                </a:lnTo>
                <a:lnTo>
                  <a:pt x="191209" y="89825"/>
                </a:lnTo>
                <a:lnTo>
                  <a:pt x="152031" y="115495"/>
                </a:lnTo>
                <a:lnTo>
                  <a:pt x="114803" y="143393"/>
                </a:lnTo>
                <a:lnTo>
                  <a:pt x="79627" y="173397"/>
                </a:lnTo>
                <a:lnTo>
                  <a:pt x="46608" y="205382"/>
                </a:lnTo>
                <a:lnTo>
                  <a:pt x="15849" y="239224"/>
                </a:lnTo>
                <a:lnTo>
                  <a:pt x="0" y="259079"/>
                </a:lnTo>
                <a:lnTo>
                  <a:pt x="20363" y="259079"/>
                </a:lnTo>
                <a:lnTo>
                  <a:pt x="23658" y="254862"/>
                </a:lnTo>
                <a:lnTo>
                  <a:pt x="54079" y="220779"/>
                </a:lnTo>
                <a:lnTo>
                  <a:pt x="86792" y="188594"/>
                </a:lnTo>
                <a:lnTo>
                  <a:pt x="121683" y="158438"/>
                </a:lnTo>
                <a:lnTo>
                  <a:pt x="158635" y="130442"/>
                </a:lnTo>
                <a:lnTo>
                  <a:pt x="197534" y="104736"/>
                </a:lnTo>
                <a:lnTo>
                  <a:pt x="238262" y="81452"/>
                </a:lnTo>
                <a:lnTo>
                  <a:pt x="280705" y="60720"/>
                </a:lnTo>
                <a:lnTo>
                  <a:pt x="312627" y="47638"/>
                </a:lnTo>
                <a:close/>
              </a:path>
              <a:path w="431164" h="259080">
                <a:moveTo>
                  <a:pt x="430664" y="0"/>
                </a:moveTo>
                <a:lnTo>
                  <a:pt x="298076" y="3047"/>
                </a:lnTo>
                <a:lnTo>
                  <a:pt x="307614" y="32277"/>
                </a:lnTo>
                <a:lnTo>
                  <a:pt x="319412" y="27431"/>
                </a:lnTo>
                <a:lnTo>
                  <a:pt x="324746" y="42671"/>
                </a:lnTo>
                <a:lnTo>
                  <a:pt x="324746" y="73327"/>
                </a:lnTo>
                <a:lnTo>
                  <a:pt x="430664" y="0"/>
                </a:lnTo>
                <a:close/>
              </a:path>
              <a:path w="431164" h="259080">
                <a:moveTo>
                  <a:pt x="324746" y="42671"/>
                </a:moveTo>
                <a:lnTo>
                  <a:pt x="319412" y="27431"/>
                </a:lnTo>
                <a:lnTo>
                  <a:pt x="307614" y="32277"/>
                </a:lnTo>
                <a:lnTo>
                  <a:pt x="312627" y="47638"/>
                </a:lnTo>
                <a:lnTo>
                  <a:pt x="324746" y="42671"/>
                </a:lnTo>
                <a:close/>
              </a:path>
              <a:path w="431164" h="259080">
                <a:moveTo>
                  <a:pt x="324746" y="73327"/>
                </a:moveTo>
                <a:lnTo>
                  <a:pt x="324746" y="42671"/>
                </a:lnTo>
                <a:lnTo>
                  <a:pt x="312627" y="47638"/>
                </a:lnTo>
                <a:lnTo>
                  <a:pt x="321698" y="75438"/>
                </a:lnTo>
                <a:lnTo>
                  <a:pt x="324746" y="73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88340" y="2312924"/>
            <a:ext cx="1923414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Arial"/>
                <a:cs typeface="Arial"/>
              </a:rPr>
              <a:t>Aquatic</a:t>
            </a:r>
            <a:r>
              <a:rPr dirty="0" sz="1600" spc="-4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creature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(x)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853376" y="2613659"/>
            <a:ext cx="823594" cy="323850"/>
          </a:xfrm>
          <a:custGeom>
            <a:avLst/>
            <a:gdLst/>
            <a:ahLst/>
            <a:cxnLst/>
            <a:rect l="l" t="t" r="r" b="b"/>
            <a:pathLst>
              <a:path w="823594" h="323850">
                <a:moveTo>
                  <a:pt x="476313" y="0"/>
                </a:moveTo>
                <a:lnTo>
                  <a:pt x="343725" y="3048"/>
                </a:lnTo>
                <a:lnTo>
                  <a:pt x="353263" y="32283"/>
                </a:lnTo>
                <a:lnTo>
                  <a:pt x="320649" y="45681"/>
                </a:lnTo>
                <a:lnTo>
                  <a:pt x="277876" y="66509"/>
                </a:lnTo>
                <a:lnTo>
                  <a:pt x="236855" y="89827"/>
                </a:lnTo>
                <a:lnTo>
                  <a:pt x="197675" y="115506"/>
                </a:lnTo>
                <a:lnTo>
                  <a:pt x="160451" y="143395"/>
                </a:lnTo>
                <a:lnTo>
                  <a:pt x="125272" y="173405"/>
                </a:lnTo>
                <a:lnTo>
                  <a:pt x="92252" y="205384"/>
                </a:lnTo>
                <a:lnTo>
                  <a:pt x="61493" y="239229"/>
                </a:lnTo>
                <a:lnTo>
                  <a:pt x="33096" y="274802"/>
                </a:lnTo>
                <a:lnTo>
                  <a:pt x="7162" y="311988"/>
                </a:lnTo>
                <a:lnTo>
                  <a:pt x="0" y="323850"/>
                </a:lnTo>
                <a:lnTo>
                  <a:pt x="18757" y="323850"/>
                </a:lnTo>
                <a:lnTo>
                  <a:pt x="41287" y="290715"/>
                </a:lnTo>
                <a:lnTo>
                  <a:pt x="69303" y="254863"/>
                </a:lnTo>
                <a:lnTo>
                  <a:pt x="99720" y="220789"/>
                </a:lnTo>
                <a:lnTo>
                  <a:pt x="132435" y="188595"/>
                </a:lnTo>
                <a:lnTo>
                  <a:pt x="167322" y="158445"/>
                </a:lnTo>
                <a:lnTo>
                  <a:pt x="204279" y="130454"/>
                </a:lnTo>
                <a:lnTo>
                  <a:pt x="243179" y="104749"/>
                </a:lnTo>
                <a:lnTo>
                  <a:pt x="283908" y="81457"/>
                </a:lnTo>
                <a:lnTo>
                  <a:pt x="326351" y="60731"/>
                </a:lnTo>
                <a:lnTo>
                  <a:pt x="358267" y="47650"/>
                </a:lnTo>
                <a:lnTo>
                  <a:pt x="367347" y="75438"/>
                </a:lnTo>
                <a:lnTo>
                  <a:pt x="370395" y="73329"/>
                </a:lnTo>
                <a:lnTo>
                  <a:pt x="476313" y="0"/>
                </a:lnTo>
                <a:close/>
              </a:path>
              <a:path w="823594" h="323850">
                <a:moveTo>
                  <a:pt x="823023" y="274320"/>
                </a:moveTo>
                <a:lnTo>
                  <a:pt x="680135" y="274320"/>
                </a:lnTo>
                <a:lnTo>
                  <a:pt x="680478" y="182118"/>
                </a:lnTo>
                <a:lnTo>
                  <a:pt x="710247" y="182118"/>
                </a:lnTo>
                <a:lnTo>
                  <a:pt x="672909" y="55626"/>
                </a:lnTo>
                <a:lnTo>
                  <a:pt x="634047" y="182118"/>
                </a:lnTo>
                <a:lnTo>
                  <a:pt x="664476" y="182118"/>
                </a:lnTo>
                <a:lnTo>
                  <a:pt x="664133" y="274320"/>
                </a:lnTo>
                <a:lnTo>
                  <a:pt x="442023" y="274320"/>
                </a:lnTo>
                <a:lnTo>
                  <a:pt x="442023" y="290322"/>
                </a:lnTo>
                <a:lnTo>
                  <a:pt x="664070" y="290322"/>
                </a:lnTo>
                <a:lnTo>
                  <a:pt x="663956" y="323850"/>
                </a:lnTo>
                <a:lnTo>
                  <a:pt x="679958" y="323850"/>
                </a:lnTo>
                <a:lnTo>
                  <a:pt x="680072" y="290322"/>
                </a:lnTo>
                <a:lnTo>
                  <a:pt x="823023" y="290322"/>
                </a:lnTo>
                <a:lnTo>
                  <a:pt x="823023" y="274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412740" y="2312924"/>
            <a:ext cx="113474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Arial"/>
                <a:cs typeface="Arial"/>
              </a:rPr>
              <a:t>Mammal</a:t>
            </a:r>
            <a:r>
              <a:rPr dirty="0" sz="1600" spc="-80" b="1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(v)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5830824" y="2590799"/>
            <a:ext cx="76200" cy="447040"/>
          </a:xfrm>
          <a:custGeom>
            <a:avLst/>
            <a:gdLst/>
            <a:ahLst/>
            <a:cxnLst/>
            <a:rect l="l" t="t" r="r" b="b"/>
            <a:pathLst>
              <a:path w="76200" h="447039">
                <a:moveTo>
                  <a:pt x="76200" y="127254"/>
                </a:moveTo>
                <a:lnTo>
                  <a:pt x="38862" y="0"/>
                </a:lnTo>
                <a:lnTo>
                  <a:pt x="0" y="127254"/>
                </a:lnTo>
                <a:lnTo>
                  <a:pt x="30416" y="127254"/>
                </a:lnTo>
                <a:lnTo>
                  <a:pt x="29413" y="346710"/>
                </a:lnTo>
                <a:lnTo>
                  <a:pt x="28956" y="446532"/>
                </a:lnTo>
                <a:lnTo>
                  <a:pt x="44958" y="446532"/>
                </a:lnTo>
                <a:lnTo>
                  <a:pt x="45186" y="346710"/>
                </a:lnTo>
                <a:lnTo>
                  <a:pt x="45681" y="127254"/>
                </a:lnTo>
                <a:lnTo>
                  <a:pt x="76200" y="1272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097643" y="1958339"/>
            <a:ext cx="372110" cy="979169"/>
          </a:xfrm>
          <a:custGeom>
            <a:avLst/>
            <a:gdLst/>
            <a:ahLst/>
            <a:cxnLst/>
            <a:rect l="l" t="t" r="r" b="b"/>
            <a:pathLst>
              <a:path w="372110" h="979169">
                <a:moveTo>
                  <a:pt x="165144" y="0"/>
                </a:moveTo>
                <a:lnTo>
                  <a:pt x="144781" y="0"/>
                </a:lnTo>
                <a:lnTo>
                  <a:pt x="132233" y="15719"/>
                </a:lnTo>
                <a:lnTo>
                  <a:pt x="106302" y="52904"/>
                </a:lnTo>
                <a:lnTo>
                  <a:pt x="82940" y="91574"/>
                </a:lnTo>
                <a:lnTo>
                  <a:pt x="62249" y="131606"/>
                </a:lnTo>
                <a:lnTo>
                  <a:pt x="44334" y="172875"/>
                </a:lnTo>
                <a:lnTo>
                  <a:pt x="29298" y="215258"/>
                </a:lnTo>
                <a:lnTo>
                  <a:pt x="17243" y="258631"/>
                </a:lnTo>
                <a:lnTo>
                  <a:pt x="8273" y="302869"/>
                </a:lnTo>
                <a:lnTo>
                  <a:pt x="2491" y="347849"/>
                </a:lnTo>
                <a:lnTo>
                  <a:pt x="0" y="393446"/>
                </a:lnTo>
                <a:lnTo>
                  <a:pt x="903" y="439538"/>
                </a:lnTo>
                <a:lnTo>
                  <a:pt x="5303" y="485999"/>
                </a:lnTo>
                <a:lnTo>
                  <a:pt x="13305" y="532707"/>
                </a:lnTo>
                <a:lnTo>
                  <a:pt x="15818" y="542762"/>
                </a:lnTo>
                <a:lnTo>
                  <a:pt x="15818" y="412202"/>
                </a:lnTo>
                <a:lnTo>
                  <a:pt x="16942" y="366338"/>
                </a:lnTo>
                <a:lnTo>
                  <a:pt x="21516" y="321063"/>
                </a:lnTo>
                <a:lnTo>
                  <a:pt x="29425" y="276509"/>
                </a:lnTo>
                <a:lnTo>
                  <a:pt x="40554" y="232805"/>
                </a:lnTo>
                <a:lnTo>
                  <a:pt x="54785" y="190083"/>
                </a:lnTo>
                <a:lnTo>
                  <a:pt x="72004" y="148474"/>
                </a:lnTo>
                <a:lnTo>
                  <a:pt x="92095" y="108108"/>
                </a:lnTo>
                <a:lnTo>
                  <a:pt x="114941" y="69117"/>
                </a:lnTo>
                <a:lnTo>
                  <a:pt x="140428" y="31631"/>
                </a:lnTo>
                <a:lnTo>
                  <a:pt x="165144" y="0"/>
                </a:lnTo>
                <a:close/>
              </a:path>
              <a:path w="372110" h="979169">
                <a:moveTo>
                  <a:pt x="371599" y="979169"/>
                </a:moveTo>
                <a:lnTo>
                  <a:pt x="314305" y="944130"/>
                </a:lnTo>
                <a:lnTo>
                  <a:pt x="274650" y="915163"/>
                </a:lnTo>
                <a:lnTo>
                  <a:pt x="237076" y="883690"/>
                </a:lnTo>
                <a:lnTo>
                  <a:pt x="201770" y="849778"/>
                </a:lnTo>
                <a:lnTo>
                  <a:pt x="168921" y="813497"/>
                </a:lnTo>
                <a:lnTo>
                  <a:pt x="138719" y="774913"/>
                </a:lnTo>
                <a:lnTo>
                  <a:pt x="111351" y="734097"/>
                </a:lnTo>
                <a:lnTo>
                  <a:pt x="87006" y="691116"/>
                </a:lnTo>
                <a:lnTo>
                  <a:pt x="65874" y="646038"/>
                </a:lnTo>
                <a:lnTo>
                  <a:pt x="48141" y="598932"/>
                </a:lnTo>
                <a:lnTo>
                  <a:pt x="34306" y="552020"/>
                </a:lnTo>
                <a:lnTo>
                  <a:pt x="24384" y="505173"/>
                </a:lnTo>
                <a:lnTo>
                  <a:pt x="18260" y="458524"/>
                </a:lnTo>
                <a:lnTo>
                  <a:pt x="15818" y="412202"/>
                </a:lnTo>
                <a:lnTo>
                  <a:pt x="15818" y="542762"/>
                </a:lnTo>
                <a:lnTo>
                  <a:pt x="40554" y="626440"/>
                </a:lnTo>
                <a:lnTo>
                  <a:pt x="59920" y="672204"/>
                </a:lnTo>
                <a:lnTo>
                  <a:pt x="82408" y="716059"/>
                </a:lnTo>
                <a:lnTo>
                  <a:pt x="107821" y="757865"/>
                </a:lnTo>
                <a:lnTo>
                  <a:pt x="135997" y="797559"/>
                </a:lnTo>
                <a:lnTo>
                  <a:pt x="166771" y="835078"/>
                </a:lnTo>
                <a:lnTo>
                  <a:pt x="199981" y="870358"/>
                </a:lnTo>
                <a:lnTo>
                  <a:pt x="235463" y="903337"/>
                </a:lnTo>
                <a:lnTo>
                  <a:pt x="273054" y="933950"/>
                </a:lnTo>
                <a:lnTo>
                  <a:pt x="312592" y="962135"/>
                </a:lnTo>
                <a:lnTo>
                  <a:pt x="339987" y="979170"/>
                </a:lnTo>
                <a:lnTo>
                  <a:pt x="371599" y="9791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5031740" y="1398524"/>
            <a:ext cx="3340735" cy="9093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Arial"/>
                <a:cs typeface="Arial"/>
              </a:rPr>
              <a:t>Aquatic</a:t>
            </a:r>
            <a:r>
              <a:rPr dirty="0" sz="1600" spc="-4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creature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(x)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16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u="heavy" sz="18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Preferred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3059429" y="2468879"/>
            <a:ext cx="1628139" cy="794385"/>
            <a:chOff x="3059429" y="2468879"/>
            <a:chExt cx="1628139" cy="794385"/>
          </a:xfrm>
        </p:grpSpPr>
        <p:sp>
          <p:nvSpPr>
            <p:cNvPr id="11" name="object 11" descr=""/>
            <p:cNvSpPr/>
            <p:nvPr/>
          </p:nvSpPr>
          <p:spPr>
            <a:xfrm>
              <a:off x="3515810" y="2493263"/>
              <a:ext cx="1155065" cy="444500"/>
            </a:xfrm>
            <a:custGeom>
              <a:avLst/>
              <a:gdLst/>
              <a:ahLst/>
              <a:cxnLst/>
              <a:rect l="l" t="t" r="r" b="b"/>
              <a:pathLst>
                <a:path w="1155064" h="444500">
                  <a:moveTo>
                    <a:pt x="1154486" y="88392"/>
                  </a:moveTo>
                  <a:lnTo>
                    <a:pt x="957890" y="0"/>
                  </a:lnTo>
                  <a:lnTo>
                    <a:pt x="985322" y="70866"/>
                  </a:lnTo>
                  <a:lnTo>
                    <a:pt x="0" y="444246"/>
                  </a:lnTo>
                  <a:lnTo>
                    <a:pt x="430133" y="444246"/>
                  </a:lnTo>
                  <a:lnTo>
                    <a:pt x="1039424" y="213360"/>
                  </a:lnTo>
                  <a:lnTo>
                    <a:pt x="1066094" y="284988"/>
                  </a:lnTo>
                  <a:lnTo>
                    <a:pt x="1154486" y="88392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480103" y="2468879"/>
              <a:ext cx="1207135" cy="468630"/>
            </a:xfrm>
            <a:custGeom>
              <a:avLst/>
              <a:gdLst/>
              <a:ahLst/>
              <a:cxnLst/>
              <a:rect l="l" t="t" r="r" b="b"/>
              <a:pathLst>
                <a:path w="1207135" h="468630">
                  <a:moveTo>
                    <a:pt x="1016458" y="110658"/>
                  </a:moveTo>
                  <a:lnTo>
                    <a:pt x="1016458" y="83819"/>
                  </a:lnTo>
                  <a:lnTo>
                    <a:pt x="1008838" y="99821"/>
                  </a:lnTo>
                  <a:lnTo>
                    <a:pt x="1004464" y="88360"/>
                  </a:lnTo>
                  <a:lnTo>
                    <a:pt x="0" y="468630"/>
                  </a:lnTo>
                  <a:lnTo>
                    <a:pt x="70893" y="468630"/>
                  </a:lnTo>
                  <a:lnTo>
                    <a:pt x="1016458" y="110658"/>
                  </a:lnTo>
                  <a:close/>
                </a:path>
                <a:path w="1207135" h="468630">
                  <a:moveTo>
                    <a:pt x="1102935" y="276097"/>
                  </a:moveTo>
                  <a:lnTo>
                    <a:pt x="1081990" y="221742"/>
                  </a:lnTo>
                  <a:lnTo>
                    <a:pt x="429846" y="468630"/>
                  </a:lnTo>
                  <a:lnTo>
                    <a:pt x="501272" y="468630"/>
                  </a:lnTo>
                  <a:lnTo>
                    <a:pt x="1062940" y="255994"/>
                  </a:lnTo>
                  <a:lnTo>
                    <a:pt x="1062940" y="242315"/>
                  </a:lnTo>
                  <a:lnTo>
                    <a:pt x="1078942" y="249935"/>
                  </a:lnTo>
                  <a:lnTo>
                    <a:pt x="1078942" y="284241"/>
                  </a:lnTo>
                  <a:lnTo>
                    <a:pt x="1090372" y="314187"/>
                  </a:lnTo>
                  <a:lnTo>
                    <a:pt x="1090372" y="304037"/>
                  </a:lnTo>
                  <a:lnTo>
                    <a:pt x="1102935" y="276097"/>
                  </a:lnTo>
                  <a:close/>
                </a:path>
                <a:path w="1207135" h="468630">
                  <a:moveTo>
                    <a:pt x="1206958" y="106679"/>
                  </a:moveTo>
                  <a:lnTo>
                    <a:pt x="970738" y="0"/>
                  </a:lnTo>
                  <a:lnTo>
                    <a:pt x="988264" y="45918"/>
                  </a:lnTo>
                  <a:lnTo>
                    <a:pt x="988264" y="35813"/>
                  </a:lnTo>
                  <a:lnTo>
                    <a:pt x="1005790" y="19811"/>
                  </a:lnTo>
                  <a:lnTo>
                    <a:pt x="1016602" y="48554"/>
                  </a:lnTo>
                  <a:lnTo>
                    <a:pt x="1173520" y="119107"/>
                  </a:lnTo>
                  <a:lnTo>
                    <a:pt x="1178764" y="107442"/>
                  </a:lnTo>
                  <a:lnTo>
                    <a:pt x="1184860" y="124205"/>
                  </a:lnTo>
                  <a:lnTo>
                    <a:pt x="1184860" y="155804"/>
                  </a:lnTo>
                  <a:lnTo>
                    <a:pt x="1206958" y="106679"/>
                  </a:lnTo>
                  <a:close/>
                </a:path>
                <a:path w="1207135" h="468630">
                  <a:moveTo>
                    <a:pt x="1016602" y="48554"/>
                  </a:moveTo>
                  <a:lnTo>
                    <a:pt x="1005790" y="19811"/>
                  </a:lnTo>
                  <a:lnTo>
                    <a:pt x="988264" y="35813"/>
                  </a:lnTo>
                  <a:lnTo>
                    <a:pt x="1016602" y="48554"/>
                  </a:lnTo>
                  <a:close/>
                </a:path>
                <a:path w="1207135" h="468630">
                  <a:moveTo>
                    <a:pt x="1037032" y="102869"/>
                  </a:moveTo>
                  <a:lnTo>
                    <a:pt x="1016602" y="48554"/>
                  </a:lnTo>
                  <a:lnTo>
                    <a:pt x="988264" y="35813"/>
                  </a:lnTo>
                  <a:lnTo>
                    <a:pt x="988264" y="45918"/>
                  </a:lnTo>
                  <a:lnTo>
                    <a:pt x="1004464" y="88360"/>
                  </a:lnTo>
                  <a:lnTo>
                    <a:pt x="1016458" y="83819"/>
                  </a:lnTo>
                  <a:lnTo>
                    <a:pt x="1016458" y="110658"/>
                  </a:lnTo>
                  <a:lnTo>
                    <a:pt x="1037032" y="102869"/>
                  </a:lnTo>
                  <a:close/>
                </a:path>
                <a:path w="1207135" h="468630">
                  <a:moveTo>
                    <a:pt x="1016458" y="83819"/>
                  </a:moveTo>
                  <a:lnTo>
                    <a:pt x="1004464" y="88360"/>
                  </a:lnTo>
                  <a:lnTo>
                    <a:pt x="1008838" y="99821"/>
                  </a:lnTo>
                  <a:lnTo>
                    <a:pt x="1016458" y="83819"/>
                  </a:lnTo>
                  <a:close/>
                </a:path>
                <a:path w="1207135" h="468630">
                  <a:moveTo>
                    <a:pt x="1078942" y="249935"/>
                  </a:moveTo>
                  <a:lnTo>
                    <a:pt x="1062940" y="242315"/>
                  </a:lnTo>
                  <a:lnTo>
                    <a:pt x="1067502" y="254267"/>
                  </a:lnTo>
                  <a:lnTo>
                    <a:pt x="1078942" y="249935"/>
                  </a:lnTo>
                  <a:close/>
                </a:path>
                <a:path w="1207135" h="468630">
                  <a:moveTo>
                    <a:pt x="1067502" y="254267"/>
                  </a:moveTo>
                  <a:lnTo>
                    <a:pt x="1062940" y="242315"/>
                  </a:lnTo>
                  <a:lnTo>
                    <a:pt x="1062940" y="255994"/>
                  </a:lnTo>
                  <a:lnTo>
                    <a:pt x="1067502" y="254267"/>
                  </a:lnTo>
                  <a:close/>
                </a:path>
                <a:path w="1207135" h="468630">
                  <a:moveTo>
                    <a:pt x="1078942" y="284241"/>
                  </a:moveTo>
                  <a:lnTo>
                    <a:pt x="1078942" y="249935"/>
                  </a:lnTo>
                  <a:lnTo>
                    <a:pt x="1067502" y="254267"/>
                  </a:lnTo>
                  <a:lnTo>
                    <a:pt x="1078942" y="284241"/>
                  </a:lnTo>
                  <a:close/>
                </a:path>
                <a:path w="1207135" h="468630">
                  <a:moveTo>
                    <a:pt x="1113994" y="304799"/>
                  </a:moveTo>
                  <a:lnTo>
                    <a:pt x="1102935" y="276097"/>
                  </a:lnTo>
                  <a:lnTo>
                    <a:pt x="1090372" y="304037"/>
                  </a:lnTo>
                  <a:lnTo>
                    <a:pt x="1113994" y="304799"/>
                  </a:lnTo>
                  <a:close/>
                </a:path>
                <a:path w="1207135" h="468630">
                  <a:moveTo>
                    <a:pt x="1113994" y="313340"/>
                  </a:moveTo>
                  <a:lnTo>
                    <a:pt x="1113994" y="304799"/>
                  </a:lnTo>
                  <a:lnTo>
                    <a:pt x="1090372" y="304037"/>
                  </a:lnTo>
                  <a:lnTo>
                    <a:pt x="1090372" y="314187"/>
                  </a:lnTo>
                  <a:lnTo>
                    <a:pt x="1101040" y="342138"/>
                  </a:lnTo>
                  <a:lnTo>
                    <a:pt x="1113994" y="313340"/>
                  </a:lnTo>
                  <a:close/>
                </a:path>
                <a:path w="1207135" h="468630">
                  <a:moveTo>
                    <a:pt x="1184860" y="155804"/>
                  </a:moveTo>
                  <a:lnTo>
                    <a:pt x="1184860" y="124205"/>
                  </a:lnTo>
                  <a:lnTo>
                    <a:pt x="1173520" y="119107"/>
                  </a:lnTo>
                  <a:lnTo>
                    <a:pt x="1102935" y="276097"/>
                  </a:lnTo>
                  <a:lnTo>
                    <a:pt x="1113994" y="304799"/>
                  </a:lnTo>
                  <a:lnTo>
                    <a:pt x="1113994" y="313340"/>
                  </a:lnTo>
                  <a:lnTo>
                    <a:pt x="1184860" y="155804"/>
                  </a:lnTo>
                  <a:close/>
                </a:path>
                <a:path w="1207135" h="468630">
                  <a:moveTo>
                    <a:pt x="1184860" y="124205"/>
                  </a:moveTo>
                  <a:lnTo>
                    <a:pt x="1178764" y="107442"/>
                  </a:lnTo>
                  <a:lnTo>
                    <a:pt x="1173520" y="119107"/>
                  </a:lnTo>
                  <a:lnTo>
                    <a:pt x="1184860" y="124205"/>
                  </a:lnTo>
                  <a:close/>
                </a:path>
              </a:pathLst>
            </a:custGeom>
            <a:solidFill>
              <a:srgbClr val="956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075431" y="2937509"/>
              <a:ext cx="870585" cy="309880"/>
            </a:xfrm>
            <a:custGeom>
              <a:avLst/>
              <a:gdLst/>
              <a:ahLst/>
              <a:cxnLst/>
              <a:rect l="l" t="t" r="r" b="b"/>
              <a:pathLst>
                <a:path w="870585" h="309880">
                  <a:moveTo>
                    <a:pt x="870512" y="0"/>
                  </a:moveTo>
                  <a:lnTo>
                    <a:pt x="440379" y="0"/>
                  </a:lnTo>
                  <a:lnTo>
                    <a:pt x="0" y="166878"/>
                  </a:lnTo>
                  <a:lnTo>
                    <a:pt x="54101" y="309372"/>
                  </a:lnTo>
                  <a:lnTo>
                    <a:pt x="870512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059429" y="2937509"/>
              <a:ext cx="922019" cy="325755"/>
            </a:xfrm>
            <a:custGeom>
              <a:avLst/>
              <a:gdLst/>
              <a:ahLst/>
              <a:cxnLst/>
              <a:rect l="l" t="t" r="r" b="b"/>
              <a:pathLst>
                <a:path w="922020" h="325754">
                  <a:moveTo>
                    <a:pt x="491566" y="0"/>
                  </a:moveTo>
                  <a:lnTo>
                    <a:pt x="420673" y="0"/>
                  </a:lnTo>
                  <a:lnTo>
                    <a:pt x="0" y="159258"/>
                  </a:lnTo>
                  <a:lnTo>
                    <a:pt x="20574" y="213954"/>
                  </a:lnTo>
                  <a:lnTo>
                    <a:pt x="20574" y="178308"/>
                  </a:lnTo>
                  <a:lnTo>
                    <a:pt x="28194" y="162306"/>
                  </a:lnTo>
                  <a:lnTo>
                    <a:pt x="32548" y="173774"/>
                  </a:lnTo>
                  <a:lnTo>
                    <a:pt x="491566" y="0"/>
                  </a:lnTo>
                  <a:close/>
                </a:path>
                <a:path w="922020" h="325754">
                  <a:moveTo>
                    <a:pt x="32548" y="173774"/>
                  </a:moveTo>
                  <a:lnTo>
                    <a:pt x="28194" y="162306"/>
                  </a:lnTo>
                  <a:lnTo>
                    <a:pt x="20574" y="178308"/>
                  </a:lnTo>
                  <a:lnTo>
                    <a:pt x="32548" y="173774"/>
                  </a:lnTo>
                  <a:close/>
                </a:path>
                <a:path w="922020" h="325754">
                  <a:moveTo>
                    <a:pt x="77659" y="292588"/>
                  </a:moveTo>
                  <a:lnTo>
                    <a:pt x="32548" y="173774"/>
                  </a:lnTo>
                  <a:lnTo>
                    <a:pt x="20574" y="178308"/>
                  </a:lnTo>
                  <a:lnTo>
                    <a:pt x="20574" y="213954"/>
                  </a:lnTo>
                  <a:lnTo>
                    <a:pt x="62484" y="325374"/>
                  </a:lnTo>
                  <a:lnTo>
                    <a:pt x="65532" y="324220"/>
                  </a:lnTo>
                  <a:lnTo>
                    <a:pt x="65532" y="297180"/>
                  </a:lnTo>
                  <a:lnTo>
                    <a:pt x="77659" y="292588"/>
                  </a:lnTo>
                  <a:close/>
                </a:path>
                <a:path w="922020" h="325754">
                  <a:moveTo>
                    <a:pt x="82296" y="304800"/>
                  </a:moveTo>
                  <a:lnTo>
                    <a:pt x="77659" y="292588"/>
                  </a:lnTo>
                  <a:lnTo>
                    <a:pt x="65532" y="297180"/>
                  </a:lnTo>
                  <a:lnTo>
                    <a:pt x="82296" y="304800"/>
                  </a:lnTo>
                  <a:close/>
                </a:path>
                <a:path w="922020" h="325754">
                  <a:moveTo>
                    <a:pt x="82296" y="317873"/>
                  </a:moveTo>
                  <a:lnTo>
                    <a:pt x="82296" y="304800"/>
                  </a:lnTo>
                  <a:lnTo>
                    <a:pt x="65532" y="297180"/>
                  </a:lnTo>
                  <a:lnTo>
                    <a:pt x="65532" y="324220"/>
                  </a:lnTo>
                  <a:lnTo>
                    <a:pt x="82296" y="317873"/>
                  </a:lnTo>
                  <a:close/>
                </a:path>
                <a:path w="922020" h="325754">
                  <a:moveTo>
                    <a:pt x="921945" y="0"/>
                  </a:moveTo>
                  <a:lnTo>
                    <a:pt x="850520" y="0"/>
                  </a:lnTo>
                  <a:lnTo>
                    <a:pt x="77659" y="292588"/>
                  </a:lnTo>
                  <a:lnTo>
                    <a:pt x="82296" y="304800"/>
                  </a:lnTo>
                  <a:lnTo>
                    <a:pt x="82296" y="317873"/>
                  </a:lnTo>
                  <a:lnTo>
                    <a:pt x="921945" y="0"/>
                  </a:lnTo>
                  <a:close/>
                </a:path>
              </a:pathLst>
            </a:custGeom>
            <a:solidFill>
              <a:srgbClr val="956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069339" y="3227324"/>
            <a:ext cx="113474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Arial"/>
                <a:cs typeface="Arial"/>
              </a:rPr>
              <a:t>Mammal</a:t>
            </a:r>
            <a:r>
              <a:rPr dirty="0" sz="1600" spc="-80" b="1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(v)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754240" y="2937509"/>
            <a:ext cx="809625" cy="1014730"/>
          </a:xfrm>
          <a:custGeom>
            <a:avLst/>
            <a:gdLst/>
            <a:ahLst/>
            <a:cxnLst/>
            <a:rect l="l" t="t" r="r" b="b"/>
            <a:pathLst>
              <a:path w="809625" h="1014729">
                <a:moveTo>
                  <a:pt x="585355" y="996696"/>
                </a:moveTo>
                <a:lnTo>
                  <a:pt x="537171" y="984211"/>
                </a:lnTo>
                <a:lnTo>
                  <a:pt x="521741" y="979170"/>
                </a:lnTo>
                <a:lnTo>
                  <a:pt x="489953" y="968806"/>
                </a:lnTo>
                <a:lnTo>
                  <a:pt x="443865" y="950544"/>
                </a:lnTo>
                <a:lnTo>
                  <a:pt x="399097" y="929513"/>
                </a:lnTo>
                <a:lnTo>
                  <a:pt x="355854" y="905764"/>
                </a:lnTo>
                <a:lnTo>
                  <a:pt x="314299" y="879373"/>
                </a:lnTo>
                <a:lnTo>
                  <a:pt x="274650" y="850404"/>
                </a:lnTo>
                <a:lnTo>
                  <a:pt x="237070" y="818921"/>
                </a:lnTo>
                <a:lnTo>
                  <a:pt x="201764" y="785012"/>
                </a:lnTo>
                <a:lnTo>
                  <a:pt x="168922" y="748728"/>
                </a:lnTo>
                <a:lnTo>
                  <a:pt x="138722" y="710145"/>
                </a:lnTo>
                <a:lnTo>
                  <a:pt x="111353" y="669328"/>
                </a:lnTo>
                <a:lnTo>
                  <a:pt x="87007" y="626351"/>
                </a:lnTo>
                <a:lnTo>
                  <a:pt x="65874" y="581279"/>
                </a:lnTo>
                <a:lnTo>
                  <a:pt x="48145" y="534162"/>
                </a:lnTo>
                <a:lnTo>
                  <a:pt x="34302" y="487260"/>
                </a:lnTo>
                <a:lnTo>
                  <a:pt x="24384" y="440410"/>
                </a:lnTo>
                <a:lnTo>
                  <a:pt x="18262" y="393763"/>
                </a:lnTo>
                <a:lnTo>
                  <a:pt x="15811" y="347433"/>
                </a:lnTo>
                <a:lnTo>
                  <a:pt x="16941" y="301574"/>
                </a:lnTo>
                <a:lnTo>
                  <a:pt x="21513" y="256298"/>
                </a:lnTo>
                <a:lnTo>
                  <a:pt x="29425" y="211747"/>
                </a:lnTo>
                <a:lnTo>
                  <a:pt x="40551" y="168046"/>
                </a:lnTo>
                <a:lnTo>
                  <a:pt x="54787" y="125323"/>
                </a:lnTo>
                <a:lnTo>
                  <a:pt x="71996" y="83705"/>
                </a:lnTo>
                <a:lnTo>
                  <a:pt x="92087" y="43345"/>
                </a:lnTo>
                <a:lnTo>
                  <a:pt x="114935" y="4356"/>
                </a:lnTo>
                <a:lnTo>
                  <a:pt x="117894" y="0"/>
                </a:lnTo>
                <a:lnTo>
                  <a:pt x="99136" y="0"/>
                </a:lnTo>
                <a:lnTo>
                  <a:pt x="62242" y="66840"/>
                </a:lnTo>
                <a:lnTo>
                  <a:pt x="44335" y="108115"/>
                </a:lnTo>
                <a:lnTo>
                  <a:pt x="29298" y="150495"/>
                </a:lnTo>
                <a:lnTo>
                  <a:pt x="17246" y="193865"/>
                </a:lnTo>
                <a:lnTo>
                  <a:pt x="8267" y="238099"/>
                </a:lnTo>
                <a:lnTo>
                  <a:pt x="2489" y="283083"/>
                </a:lnTo>
                <a:lnTo>
                  <a:pt x="0" y="328688"/>
                </a:lnTo>
                <a:lnTo>
                  <a:pt x="901" y="374777"/>
                </a:lnTo>
                <a:lnTo>
                  <a:pt x="5295" y="421233"/>
                </a:lnTo>
                <a:lnTo>
                  <a:pt x="13296" y="467944"/>
                </a:lnTo>
                <a:lnTo>
                  <a:pt x="25006" y="514769"/>
                </a:lnTo>
                <a:lnTo>
                  <a:pt x="40551" y="561670"/>
                </a:lnTo>
                <a:lnTo>
                  <a:pt x="59918" y="607441"/>
                </a:lnTo>
                <a:lnTo>
                  <a:pt x="82410" y="651294"/>
                </a:lnTo>
                <a:lnTo>
                  <a:pt x="107823" y="693102"/>
                </a:lnTo>
                <a:lnTo>
                  <a:pt x="135991" y="732790"/>
                </a:lnTo>
                <a:lnTo>
                  <a:pt x="166763" y="770318"/>
                </a:lnTo>
                <a:lnTo>
                  <a:pt x="199974" y="805599"/>
                </a:lnTo>
                <a:lnTo>
                  <a:pt x="235458" y="838568"/>
                </a:lnTo>
                <a:lnTo>
                  <a:pt x="273050" y="869188"/>
                </a:lnTo>
                <a:lnTo>
                  <a:pt x="312585" y="897369"/>
                </a:lnTo>
                <a:lnTo>
                  <a:pt x="353910" y="923061"/>
                </a:lnTo>
                <a:lnTo>
                  <a:pt x="396849" y="946200"/>
                </a:lnTo>
                <a:lnTo>
                  <a:pt x="441248" y="966724"/>
                </a:lnTo>
                <a:lnTo>
                  <a:pt x="473138" y="979170"/>
                </a:lnTo>
                <a:lnTo>
                  <a:pt x="486930" y="984567"/>
                </a:lnTo>
                <a:lnTo>
                  <a:pt x="533755" y="999655"/>
                </a:lnTo>
                <a:lnTo>
                  <a:pt x="581545" y="1011936"/>
                </a:lnTo>
                <a:lnTo>
                  <a:pt x="585355" y="996696"/>
                </a:lnTo>
                <a:close/>
              </a:path>
              <a:path w="809625" h="1014729">
                <a:moveTo>
                  <a:pt x="779094" y="0"/>
                </a:moveTo>
                <a:lnTo>
                  <a:pt x="763092" y="0"/>
                </a:lnTo>
                <a:lnTo>
                  <a:pt x="762139" y="265176"/>
                </a:lnTo>
                <a:lnTo>
                  <a:pt x="778141" y="265176"/>
                </a:lnTo>
                <a:lnTo>
                  <a:pt x="779094" y="0"/>
                </a:lnTo>
                <a:close/>
              </a:path>
              <a:path w="809625" h="1014729">
                <a:moveTo>
                  <a:pt x="809383" y="694944"/>
                </a:moveTo>
                <a:lnTo>
                  <a:pt x="772045" y="567690"/>
                </a:lnTo>
                <a:lnTo>
                  <a:pt x="733183" y="694944"/>
                </a:lnTo>
                <a:lnTo>
                  <a:pt x="763600" y="694944"/>
                </a:lnTo>
                <a:lnTo>
                  <a:pt x="762292" y="979170"/>
                </a:lnTo>
                <a:lnTo>
                  <a:pt x="762139" y="1014222"/>
                </a:lnTo>
                <a:lnTo>
                  <a:pt x="778141" y="1014222"/>
                </a:lnTo>
                <a:lnTo>
                  <a:pt x="778217" y="979170"/>
                </a:lnTo>
                <a:lnTo>
                  <a:pt x="778865" y="694944"/>
                </a:lnTo>
                <a:lnTo>
                  <a:pt x="809383" y="694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7632" y="2937510"/>
            <a:ext cx="245364" cy="97536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5488940" y="3062732"/>
            <a:ext cx="1041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Whale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(a)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3064764" y="3480053"/>
            <a:ext cx="1567815" cy="924560"/>
            <a:chOff x="3064764" y="3480053"/>
            <a:chExt cx="1567815" cy="924560"/>
          </a:xfrm>
        </p:grpSpPr>
        <p:sp>
          <p:nvSpPr>
            <p:cNvPr id="20" name="object 20" descr=""/>
            <p:cNvSpPr/>
            <p:nvPr/>
          </p:nvSpPr>
          <p:spPr>
            <a:xfrm>
              <a:off x="3081528" y="3497579"/>
              <a:ext cx="910590" cy="419100"/>
            </a:xfrm>
            <a:custGeom>
              <a:avLst/>
              <a:gdLst/>
              <a:ahLst/>
              <a:cxnLst/>
              <a:rect l="l" t="t" r="r" b="b"/>
              <a:pathLst>
                <a:path w="910589" h="419100">
                  <a:moveTo>
                    <a:pt x="910072" y="419100"/>
                  </a:moveTo>
                  <a:lnTo>
                    <a:pt x="68580" y="0"/>
                  </a:lnTo>
                  <a:lnTo>
                    <a:pt x="0" y="137160"/>
                  </a:lnTo>
                  <a:lnTo>
                    <a:pt x="566095" y="419100"/>
                  </a:lnTo>
                  <a:lnTo>
                    <a:pt x="910072" y="41910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064764" y="3480053"/>
              <a:ext cx="955675" cy="436880"/>
            </a:xfrm>
            <a:custGeom>
              <a:avLst/>
              <a:gdLst/>
              <a:ahLst/>
              <a:cxnLst/>
              <a:rect l="l" t="t" r="r" b="b"/>
              <a:pathLst>
                <a:path w="955675" h="436879">
                  <a:moveTo>
                    <a:pt x="955414" y="436625"/>
                  </a:moveTo>
                  <a:lnTo>
                    <a:pt x="79248" y="0"/>
                  </a:lnTo>
                  <a:lnTo>
                    <a:pt x="0" y="160020"/>
                  </a:lnTo>
                  <a:lnTo>
                    <a:pt x="22098" y="171032"/>
                  </a:lnTo>
                  <a:lnTo>
                    <a:pt x="22098" y="143256"/>
                  </a:lnTo>
                  <a:lnTo>
                    <a:pt x="33689" y="149029"/>
                  </a:lnTo>
                  <a:lnTo>
                    <a:pt x="79248" y="57912"/>
                  </a:lnTo>
                  <a:lnTo>
                    <a:pt x="79248" y="28956"/>
                  </a:lnTo>
                  <a:lnTo>
                    <a:pt x="96774" y="22860"/>
                  </a:lnTo>
                  <a:lnTo>
                    <a:pt x="96774" y="37689"/>
                  </a:lnTo>
                  <a:lnTo>
                    <a:pt x="897308" y="436625"/>
                  </a:lnTo>
                  <a:lnTo>
                    <a:pt x="955414" y="436625"/>
                  </a:lnTo>
                  <a:close/>
                </a:path>
                <a:path w="955675" h="436879">
                  <a:moveTo>
                    <a:pt x="33689" y="149029"/>
                  </a:moveTo>
                  <a:lnTo>
                    <a:pt x="22098" y="143256"/>
                  </a:lnTo>
                  <a:lnTo>
                    <a:pt x="28194" y="160020"/>
                  </a:lnTo>
                  <a:lnTo>
                    <a:pt x="33689" y="149029"/>
                  </a:lnTo>
                  <a:close/>
                </a:path>
                <a:path w="955675" h="436879">
                  <a:moveTo>
                    <a:pt x="611122" y="436625"/>
                  </a:moveTo>
                  <a:lnTo>
                    <a:pt x="33689" y="149029"/>
                  </a:lnTo>
                  <a:lnTo>
                    <a:pt x="28194" y="160020"/>
                  </a:lnTo>
                  <a:lnTo>
                    <a:pt x="22098" y="143256"/>
                  </a:lnTo>
                  <a:lnTo>
                    <a:pt x="22098" y="171032"/>
                  </a:lnTo>
                  <a:lnTo>
                    <a:pt x="555058" y="436625"/>
                  </a:lnTo>
                  <a:lnTo>
                    <a:pt x="611122" y="436625"/>
                  </a:lnTo>
                  <a:close/>
                </a:path>
                <a:path w="955675" h="436879">
                  <a:moveTo>
                    <a:pt x="96774" y="22860"/>
                  </a:moveTo>
                  <a:lnTo>
                    <a:pt x="79248" y="28956"/>
                  </a:lnTo>
                  <a:lnTo>
                    <a:pt x="90838" y="34731"/>
                  </a:lnTo>
                  <a:lnTo>
                    <a:pt x="96774" y="22860"/>
                  </a:lnTo>
                  <a:close/>
                </a:path>
                <a:path w="955675" h="436879">
                  <a:moveTo>
                    <a:pt x="90838" y="34731"/>
                  </a:moveTo>
                  <a:lnTo>
                    <a:pt x="79248" y="28956"/>
                  </a:lnTo>
                  <a:lnTo>
                    <a:pt x="79248" y="57912"/>
                  </a:lnTo>
                  <a:lnTo>
                    <a:pt x="90838" y="34731"/>
                  </a:lnTo>
                  <a:close/>
                </a:path>
                <a:path w="955675" h="436879">
                  <a:moveTo>
                    <a:pt x="96774" y="37689"/>
                  </a:moveTo>
                  <a:lnTo>
                    <a:pt x="96774" y="22860"/>
                  </a:lnTo>
                  <a:lnTo>
                    <a:pt x="90838" y="34731"/>
                  </a:lnTo>
                  <a:lnTo>
                    <a:pt x="96774" y="37689"/>
                  </a:lnTo>
                  <a:close/>
                </a:path>
              </a:pathLst>
            </a:custGeom>
            <a:solidFill>
              <a:srgbClr val="956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647623" y="3916679"/>
              <a:ext cx="969010" cy="466090"/>
            </a:xfrm>
            <a:custGeom>
              <a:avLst/>
              <a:gdLst/>
              <a:ahLst/>
              <a:cxnLst/>
              <a:rect l="l" t="t" r="r" b="b"/>
              <a:pathLst>
                <a:path w="969010" h="466089">
                  <a:moveTo>
                    <a:pt x="968572" y="397002"/>
                  </a:moveTo>
                  <a:lnTo>
                    <a:pt x="899992" y="191262"/>
                  </a:lnTo>
                  <a:lnTo>
                    <a:pt x="865702" y="259842"/>
                  </a:lnTo>
                  <a:lnTo>
                    <a:pt x="343977" y="0"/>
                  </a:lnTo>
                  <a:lnTo>
                    <a:pt x="0" y="0"/>
                  </a:lnTo>
                  <a:lnTo>
                    <a:pt x="797122" y="397002"/>
                  </a:lnTo>
                  <a:lnTo>
                    <a:pt x="762832" y="465582"/>
                  </a:lnTo>
                  <a:lnTo>
                    <a:pt x="968572" y="397002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619822" y="3916679"/>
              <a:ext cx="1012825" cy="487680"/>
            </a:xfrm>
            <a:custGeom>
              <a:avLst/>
              <a:gdLst/>
              <a:ahLst/>
              <a:cxnLst/>
              <a:rect l="l" t="t" r="r" b="b"/>
              <a:pathLst>
                <a:path w="1012825" h="487679">
                  <a:moveTo>
                    <a:pt x="842449" y="391668"/>
                  </a:moveTo>
                  <a:lnTo>
                    <a:pt x="56064" y="0"/>
                  </a:lnTo>
                  <a:lnTo>
                    <a:pt x="0" y="0"/>
                  </a:lnTo>
                  <a:lnTo>
                    <a:pt x="807999" y="402656"/>
                  </a:lnTo>
                  <a:lnTo>
                    <a:pt x="813493" y="391668"/>
                  </a:lnTo>
                  <a:lnTo>
                    <a:pt x="819589" y="408432"/>
                  </a:lnTo>
                  <a:lnTo>
                    <a:pt x="819589" y="436956"/>
                  </a:lnTo>
                  <a:lnTo>
                    <a:pt x="842449" y="391668"/>
                  </a:lnTo>
                  <a:close/>
                </a:path>
                <a:path w="1012825" h="487679">
                  <a:moveTo>
                    <a:pt x="887857" y="242940"/>
                  </a:moveTo>
                  <a:lnTo>
                    <a:pt x="400355" y="0"/>
                  </a:lnTo>
                  <a:lnTo>
                    <a:pt x="342250" y="0"/>
                  </a:lnTo>
                  <a:lnTo>
                    <a:pt x="882073" y="269013"/>
                  </a:lnTo>
                  <a:lnTo>
                    <a:pt x="882073" y="254508"/>
                  </a:lnTo>
                  <a:lnTo>
                    <a:pt x="887857" y="242940"/>
                  </a:lnTo>
                  <a:close/>
                </a:path>
                <a:path w="1012825" h="487679">
                  <a:moveTo>
                    <a:pt x="819589" y="436956"/>
                  </a:moveTo>
                  <a:lnTo>
                    <a:pt x="819589" y="408432"/>
                  </a:lnTo>
                  <a:lnTo>
                    <a:pt x="807999" y="402656"/>
                  </a:lnTo>
                  <a:lnTo>
                    <a:pt x="765487" y="487680"/>
                  </a:lnTo>
                  <a:lnTo>
                    <a:pt x="786823" y="480502"/>
                  </a:lnTo>
                  <a:lnTo>
                    <a:pt x="786823" y="453390"/>
                  </a:lnTo>
                  <a:lnTo>
                    <a:pt x="816245" y="443582"/>
                  </a:lnTo>
                  <a:lnTo>
                    <a:pt x="819589" y="436956"/>
                  </a:lnTo>
                  <a:close/>
                </a:path>
                <a:path w="1012825" h="487679">
                  <a:moveTo>
                    <a:pt x="816245" y="443582"/>
                  </a:moveTo>
                  <a:lnTo>
                    <a:pt x="786823" y="453390"/>
                  </a:lnTo>
                  <a:lnTo>
                    <a:pt x="802063" y="471678"/>
                  </a:lnTo>
                  <a:lnTo>
                    <a:pt x="816245" y="443582"/>
                  </a:lnTo>
                  <a:close/>
                </a:path>
                <a:path w="1012825" h="487679">
                  <a:moveTo>
                    <a:pt x="992563" y="411287"/>
                  </a:moveTo>
                  <a:lnTo>
                    <a:pt x="992563" y="384810"/>
                  </a:lnTo>
                  <a:lnTo>
                    <a:pt x="984181" y="400812"/>
                  </a:lnTo>
                  <a:lnTo>
                    <a:pt x="980219" y="388924"/>
                  </a:lnTo>
                  <a:lnTo>
                    <a:pt x="816245" y="443582"/>
                  </a:lnTo>
                  <a:lnTo>
                    <a:pt x="802063" y="471678"/>
                  </a:lnTo>
                  <a:lnTo>
                    <a:pt x="786823" y="453390"/>
                  </a:lnTo>
                  <a:lnTo>
                    <a:pt x="786823" y="480502"/>
                  </a:lnTo>
                  <a:lnTo>
                    <a:pt x="992563" y="411287"/>
                  </a:lnTo>
                  <a:close/>
                </a:path>
                <a:path w="1012825" h="487679">
                  <a:moveTo>
                    <a:pt x="819589" y="408432"/>
                  </a:moveTo>
                  <a:lnTo>
                    <a:pt x="813493" y="391668"/>
                  </a:lnTo>
                  <a:lnTo>
                    <a:pt x="807999" y="402656"/>
                  </a:lnTo>
                  <a:lnTo>
                    <a:pt x="819589" y="408432"/>
                  </a:lnTo>
                  <a:close/>
                </a:path>
                <a:path w="1012825" h="487679">
                  <a:moveTo>
                    <a:pt x="898837" y="248412"/>
                  </a:moveTo>
                  <a:lnTo>
                    <a:pt x="887857" y="242940"/>
                  </a:lnTo>
                  <a:lnTo>
                    <a:pt x="882073" y="254508"/>
                  </a:lnTo>
                  <a:lnTo>
                    <a:pt x="898837" y="248412"/>
                  </a:lnTo>
                  <a:close/>
                </a:path>
                <a:path w="1012825" h="487679">
                  <a:moveTo>
                    <a:pt x="898837" y="277368"/>
                  </a:moveTo>
                  <a:lnTo>
                    <a:pt x="898837" y="248412"/>
                  </a:lnTo>
                  <a:lnTo>
                    <a:pt x="882073" y="254508"/>
                  </a:lnTo>
                  <a:lnTo>
                    <a:pt x="882073" y="269013"/>
                  </a:lnTo>
                  <a:lnTo>
                    <a:pt x="898837" y="277368"/>
                  </a:lnTo>
                  <a:close/>
                </a:path>
                <a:path w="1012825" h="487679">
                  <a:moveTo>
                    <a:pt x="1012375" y="404622"/>
                  </a:moveTo>
                  <a:lnTo>
                    <a:pt x="930079" y="158496"/>
                  </a:lnTo>
                  <a:lnTo>
                    <a:pt x="887857" y="242940"/>
                  </a:lnTo>
                  <a:lnTo>
                    <a:pt x="898837" y="248412"/>
                  </a:lnTo>
                  <a:lnTo>
                    <a:pt x="898837" y="277368"/>
                  </a:lnTo>
                  <a:lnTo>
                    <a:pt x="915601" y="244156"/>
                  </a:lnTo>
                  <a:lnTo>
                    <a:pt x="915601" y="195072"/>
                  </a:lnTo>
                  <a:lnTo>
                    <a:pt x="939223" y="197358"/>
                  </a:lnTo>
                  <a:lnTo>
                    <a:pt x="939223" y="265938"/>
                  </a:lnTo>
                  <a:lnTo>
                    <a:pt x="980219" y="388924"/>
                  </a:lnTo>
                  <a:lnTo>
                    <a:pt x="992563" y="384810"/>
                  </a:lnTo>
                  <a:lnTo>
                    <a:pt x="992563" y="411287"/>
                  </a:lnTo>
                  <a:lnTo>
                    <a:pt x="1012375" y="404622"/>
                  </a:lnTo>
                  <a:close/>
                </a:path>
                <a:path w="1012825" h="487679">
                  <a:moveTo>
                    <a:pt x="939223" y="197358"/>
                  </a:moveTo>
                  <a:lnTo>
                    <a:pt x="915601" y="195072"/>
                  </a:lnTo>
                  <a:lnTo>
                    <a:pt x="925455" y="224634"/>
                  </a:lnTo>
                  <a:lnTo>
                    <a:pt x="939223" y="197358"/>
                  </a:lnTo>
                  <a:close/>
                </a:path>
                <a:path w="1012825" h="487679">
                  <a:moveTo>
                    <a:pt x="925455" y="224634"/>
                  </a:moveTo>
                  <a:lnTo>
                    <a:pt x="915601" y="195072"/>
                  </a:lnTo>
                  <a:lnTo>
                    <a:pt x="915601" y="244156"/>
                  </a:lnTo>
                  <a:lnTo>
                    <a:pt x="925455" y="224634"/>
                  </a:lnTo>
                  <a:close/>
                </a:path>
                <a:path w="1012825" h="487679">
                  <a:moveTo>
                    <a:pt x="939223" y="265938"/>
                  </a:moveTo>
                  <a:lnTo>
                    <a:pt x="939223" y="197358"/>
                  </a:lnTo>
                  <a:lnTo>
                    <a:pt x="925455" y="224634"/>
                  </a:lnTo>
                  <a:lnTo>
                    <a:pt x="939223" y="265938"/>
                  </a:lnTo>
                  <a:close/>
                </a:path>
                <a:path w="1012825" h="487679">
                  <a:moveTo>
                    <a:pt x="992563" y="384810"/>
                  </a:moveTo>
                  <a:lnTo>
                    <a:pt x="980219" y="388924"/>
                  </a:lnTo>
                  <a:lnTo>
                    <a:pt x="984181" y="400812"/>
                  </a:lnTo>
                  <a:lnTo>
                    <a:pt x="992563" y="384810"/>
                  </a:lnTo>
                  <a:close/>
                </a:path>
              </a:pathLst>
            </a:custGeom>
            <a:solidFill>
              <a:srgbClr val="956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1145539" y="3977132"/>
            <a:ext cx="1041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Whale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(a)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107940" y="4065523"/>
            <a:ext cx="1923414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Arial"/>
                <a:cs typeface="Arial"/>
              </a:rPr>
              <a:t>Aquatic</a:t>
            </a:r>
            <a:r>
              <a:rPr dirty="0" sz="1600" spc="-4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creature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(x)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5715000" y="4421885"/>
            <a:ext cx="381000" cy="533400"/>
          </a:xfrm>
          <a:custGeom>
            <a:avLst/>
            <a:gdLst/>
            <a:ahLst/>
            <a:cxnLst/>
            <a:rect l="l" t="t" r="r" b="b"/>
            <a:pathLst>
              <a:path w="381000" h="533400">
                <a:moveTo>
                  <a:pt x="381000" y="218694"/>
                </a:moveTo>
                <a:lnTo>
                  <a:pt x="238112" y="218694"/>
                </a:lnTo>
                <a:lnTo>
                  <a:pt x="238455" y="126492"/>
                </a:lnTo>
                <a:lnTo>
                  <a:pt x="268224" y="126492"/>
                </a:lnTo>
                <a:lnTo>
                  <a:pt x="230886" y="0"/>
                </a:lnTo>
                <a:lnTo>
                  <a:pt x="192024" y="126492"/>
                </a:lnTo>
                <a:lnTo>
                  <a:pt x="222453" y="126492"/>
                </a:lnTo>
                <a:lnTo>
                  <a:pt x="222110" y="218694"/>
                </a:lnTo>
                <a:lnTo>
                  <a:pt x="0" y="218694"/>
                </a:lnTo>
                <a:lnTo>
                  <a:pt x="0" y="234696"/>
                </a:lnTo>
                <a:lnTo>
                  <a:pt x="222059" y="234696"/>
                </a:lnTo>
                <a:lnTo>
                  <a:pt x="221195" y="473964"/>
                </a:lnTo>
                <a:lnTo>
                  <a:pt x="220980" y="533400"/>
                </a:lnTo>
                <a:lnTo>
                  <a:pt x="236982" y="533400"/>
                </a:lnTo>
                <a:lnTo>
                  <a:pt x="237197" y="473964"/>
                </a:lnTo>
                <a:lnTo>
                  <a:pt x="238061" y="234696"/>
                </a:lnTo>
                <a:lnTo>
                  <a:pt x="381000" y="234696"/>
                </a:lnTo>
                <a:lnTo>
                  <a:pt x="381000" y="218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5907023" y="5257800"/>
            <a:ext cx="76200" cy="447040"/>
          </a:xfrm>
          <a:custGeom>
            <a:avLst/>
            <a:gdLst/>
            <a:ahLst/>
            <a:cxnLst/>
            <a:rect l="l" t="t" r="r" b="b"/>
            <a:pathLst>
              <a:path w="76200" h="447039">
                <a:moveTo>
                  <a:pt x="76200" y="127253"/>
                </a:moveTo>
                <a:lnTo>
                  <a:pt x="38862" y="0"/>
                </a:lnTo>
                <a:lnTo>
                  <a:pt x="0" y="127253"/>
                </a:lnTo>
                <a:lnTo>
                  <a:pt x="30420" y="127253"/>
                </a:lnTo>
                <a:lnTo>
                  <a:pt x="30479" y="114300"/>
                </a:lnTo>
                <a:lnTo>
                  <a:pt x="45720" y="115062"/>
                </a:lnTo>
                <a:lnTo>
                  <a:pt x="45720" y="127253"/>
                </a:lnTo>
                <a:lnTo>
                  <a:pt x="76200" y="127253"/>
                </a:lnTo>
                <a:close/>
              </a:path>
              <a:path w="76200" h="447039">
                <a:moveTo>
                  <a:pt x="45691" y="127253"/>
                </a:moveTo>
                <a:lnTo>
                  <a:pt x="30420" y="127253"/>
                </a:lnTo>
                <a:lnTo>
                  <a:pt x="28956" y="446532"/>
                </a:lnTo>
                <a:lnTo>
                  <a:pt x="44958" y="446532"/>
                </a:lnTo>
                <a:lnTo>
                  <a:pt x="45691" y="127253"/>
                </a:lnTo>
                <a:close/>
              </a:path>
              <a:path w="76200" h="447039">
                <a:moveTo>
                  <a:pt x="45720" y="115062"/>
                </a:moveTo>
                <a:lnTo>
                  <a:pt x="30479" y="114300"/>
                </a:lnTo>
                <a:lnTo>
                  <a:pt x="30420" y="127253"/>
                </a:lnTo>
                <a:lnTo>
                  <a:pt x="45691" y="127253"/>
                </a:lnTo>
                <a:lnTo>
                  <a:pt x="45720" y="115062"/>
                </a:lnTo>
                <a:close/>
              </a:path>
              <a:path w="76200" h="447039">
                <a:moveTo>
                  <a:pt x="45720" y="127253"/>
                </a:moveTo>
                <a:lnTo>
                  <a:pt x="45720" y="115062"/>
                </a:lnTo>
                <a:lnTo>
                  <a:pt x="45691" y="127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5488940" y="4979923"/>
            <a:ext cx="1134745" cy="1049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Arial"/>
                <a:cs typeface="Arial"/>
              </a:rPr>
              <a:t>Mammal</a:t>
            </a:r>
            <a:r>
              <a:rPr dirty="0" sz="1600" spc="-80" b="1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(v)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6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latin typeface="Arial"/>
                <a:cs typeface="Arial"/>
              </a:rPr>
              <a:t>Whale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(a)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31" name="object 3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66</a:t>
            </a:fld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699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85"/>
              </a:spcBef>
            </a:pPr>
            <a:r>
              <a:rPr dirty="0" spc="-10">
                <a:latin typeface="Times New Roman"/>
                <a:cs typeface="Times New Roman"/>
              </a:rPr>
              <a:t>Ontology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39166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7756" rIns="0" bIns="0" rtlCol="0" vert="horz">
            <a:spAutoFit/>
          </a:bodyPr>
          <a:lstStyle/>
          <a:p>
            <a:pPr marL="355600" marR="287655" indent="-34290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dirty="0"/>
              <a:t>Một</a:t>
            </a:r>
            <a:r>
              <a:rPr dirty="0" spc="-55"/>
              <a:t> </a:t>
            </a:r>
            <a:r>
              <a:rPr dirty="0" b="1">
                <a:latin typeface="Arial"/>
                <a:cs typeface="Arial"/>
              </a:rPr>
              <a:t>ontology</a:t>
            </a:r>
            <a:r>
              <a:rPr dirty="0" spc="-50" b="1">
                <a:latin typeface="Arial"/>
                <a:cs typeface="Arial"/>
              </a:rPr>
              <a:t> </a:t>
            </a:r>
            <a:r>
              <a:rPr dirty="0"/>
              <a:t>là</a:t>
            </a:r>
            <a:r>
              <a:rPr dirty="0" spc="-35"/>
              <a:t> </a:t>
            </a:r>
            <a:r>
              <a:rPr dirty="0"/>
              <a:t>một</a:t>
            </a:r>
            <a:r>
              <a:rPr dirty="0" spc="-45"/>
              <a:t> </a:t>
            </a:r>
            <a:r>
              <a:rPr dirty="0"/>
              <a:t>đặc</a:t>
            </a:r>
            <a:r>
              <a:rPr dirty="0" spc="-35"/>
              <a:t> </a:t>
            </a:r>
            <a:r>
              <a:rPr dirty="0"/>
              <a:t>tả</a:t>
            </a:r>
            <a:r>
              <a:rPr dirty="0" spc="-45"/>
              <a:t> </a:t>
            </a:r>
            <a:r>
              <a:rPr dirty="0"/>
              <a:t>(biểu</a:t>
            </a:r>
            <a:r>
              <a:rPr dirty="0" spc="-35"/>
              <a:t> </a:t>
            </a:r>
            <a:r>
              <a:rPr dirty="0"/>
              <a:t>diễn)</a:t>
            </a:r>
            <a:r>
              <a:rPr dirty="0" spc="-30"/>
              <a:t> </a:t>
            </a:r>
            <a:r>
              <a:rPr dirty="0"/>
              <a:t>hình</a:t>
            </a:r>
            <a:r>
              <a:rPr dirty="0" spc="-30"/>
              <a:t> </a:t>
            </a:r>
            <a:r>
              <a:rPr dirty="0"/>
              <a:t>thức</a:t>
            </a:r>
            <a:r>
              <a:rPr dirty="0" spc="-40"/>
              <a:t> </a:t>
            </a:r>
            <a:r>
              <a:rPr dirty="0"/>
              <a:t>và</a:t>
            </a:r>
            <a:r>
              <a:rPr dirty="0" spc="-45"/>
              <a:t> </a:t>
            </a:r>
            <a:r>
              <a:rPr dirty="0" spc="-25"/>
              <a:t>rõ </a:t>
            </a:r>
            <a:r>
              <a:rPr dirty="0"/>
              <a:t>ràng</a:t>
            </a:r>
            <a:r>
              <a:rPr dirty="0" spc="-40"/>
              <a:t> </a:t>
            </a:r>
            <a:r>
              <a:rPr dirty="0"/>
              <a:t>về</a:t>
            </a:r>
            <a:r>
              <a:rPr dirty="0" spc="-45"/>
              <a:t> </a:t>
            </a:r>
            <a:r>
              <a:rPr dirty="0"/>
              <a:t>các</a:t>
            </a:r>
            <a:r>
              <a:rPr dirty="0" spc="-45"/>
              <a:t> </a:t>
            </a:r>
            <a:r>
              <a:rPr dirty="0"/>
              <a:t>khái</a:t>
            </a:r>
            <a:r>
              <a:rPr dirty="0" spc="-35"/>
              <a:t> </a:t>
            </a:r>
            <a:r>
              <a:rPr dirty="0" spc="-20"/>
              <a:t>niệm</a:t>
            </a: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/>
              <a:t>Một</a:t>
            </a:r>
            <a:r>
              <a:rPr dirty="0" spc="-60"/>
              <a:t> </a:t>
            </a:r>
            <a:r>
              <a:rPr dirty="0" b="1">
                <a:latin typeface="Arial"/>
                <a:cs typeface="Arial"/>
              </a:rPr>
              <a:t>ontology</a:t>
            </a:r>
            <a:r>
              <a:rPr dirty="0" spc="-60" b="1">
                <a:latin typeface="Arial"/>
                <a:cs typeface="Arial"/>
              </a:rPr>
              <a:t> </a:t>
            </a:r>
            <a:r>
              <a:rPr dirty="0"/>
              <a:t>là</a:t>
            </a:r>
            <a:r>
              <a:rPr dirty="0" spc="-40"/>
              <a:t> </a:t>
            </a:r>
            <a:r>
              <a:rPr dirty="0"/>
              <a:t>một</a:t>
            </a:r>
            <a:r>
              <a:rPr dirty="0" spc="-55"/>
              <a:t> </a:t>
            </a:r>
            <a:r>
              <a:rPr dirty="0"/>
              <a:t>từ</a:t>
            </a:r>
            <a:r>
              <a:rPr dirty="0" spc="-45"/>
              <a:t> </a:t>
            </a:r>
            <a:r>
              <a:rPr dirty="0"/>
              <a:t>vựng</a:t>
            </a:r>
            <a:r>
              <a:rPr dirty="0" spc="-40"/>
              <a:t> </a:t>
            </a:r>
            <a:r>
              <a:rPr dirty="0"/>
              <a:t>dùng</a:t>
            </a:r>
            <a:r>
              <a:rPr dirty="0" spc="-40"/>
              <a:t> </a:t>
            </a:r>
            <a:r>
              <a:rPr dirty="0"/>
              <a:t>chung,</a:t>
            </a:r>
            <a:r>
              <a:rPr dirty="0" spc="-40"/>
              <a:t> </a:t>
            </a:r>
            <a:r>
              <a:rPr dirty="0"/>
              <a:t>được</a:t>
            </a:r>
            <a:r>
              <a:rPr dirty="0" spc="-45"/>
              <a:t> </a:t>
            </a:r>
            <a:r>
              <a:rPr dirty="0" spc="-20"/>
              <a:t>dùng</a:t>
            </a:r>
          </a:p>
          <a:p>
            <a:pPr marL="354965">
              <a:lnSpc>
                <a:spcPct val="100000"/>
              </a:lnSpc>
            </a:pPr>
            <a:r>
              <a:rPr dirty="0"/>
              <a:t>để</a:t>
            </a:r>
            <a:r>
              <a:rPr dirty="0" spc="-50"/>
              <a:t> </a:t>
            </a:r>
            <a:r>
              <a:rPr dirty="0"/>
              <a:t>biểu</a:t>
            </a:r>
            <a:r>
              <a:rPr dirty="0" spc="-35"/>
              <a:t> </a:t>
            </a:r>
            <a:r>
              <a:rPr dirty="0"/>
              <a:t>diễn</a:t>
            </a:r>
            <a:r>
              <a:rPr dirty="0" spc="-40"/>
              <a:t> </a:t>
            </a:r>
            <a:r>
              <a:rPr dirty="0"/>
              <a:t>(mô</a:t>
            </a:r>
            <a:r>
              <a:rPr dirty="0" spc="-40"/>
              <a:t> </a:t>
            </a:r>
            <a:r>
              <a:rPr dirty="0"/>
              <a:t>hình)</a:t>
            </a:r>
            <a:r>
              <a:rPr dirty="0" spc="-35"/>
              <a:t> </a:t>
            </a:r>
            <a:r>
              <a:rPr dirty="0"/>
              <a:t>một</a:t>
            </a:r>
            <a:r>
              <a:rPr dirty="0" spc="-50"/>
              <a:t> </a:t>
            </a:r>
            <a:r>
              <a:rPr dirty="0"/>
              <a:t>lĩnh</a:t>
            </a:r>
            <a:r>
              <a:rPr dirty="0" spc="-45"/>
              <a:t> </a:t>
            </a:r>
            <a:r>
              <a:rPr dirty="0"/>
              <a:t>vực</a:t>
            </a:r>
            <a:r>
              <a:rPr dirty="0" spc="-45"/>
              <a:t> </a:t>
            </a:r>
            <a:r>
              <a:rPr dirty="0"/>
              <a:t>cụ</a:t>
            </a:r>
            <a:r>
              <a:rPr dirty="0" spc="-45"/>
              <a:t> </a:t>
            </a:r>
            <a:r>
              <a:rPr dirty="0" spc="-25"/>
              <a:t>thể</a:t>
            </a:r>
          </a:p>
          <a:p>
            <a:pPr lvl="1" marL="681990" indent="-325120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</a:tabLst>
            </a:pP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đối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tượng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và/hoặc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khái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niệm</a:t>
            </a:r>
            <a:endParaRPr sz="2000">
              <a:latin typeface="Arial"/>
              <a:cs typeface="Arial"/>
            </a:endParaRPr>
          </a:p>
          <a:p>
            <a:pPr lvl="1" marL="681990" indent="-325120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</a:tabLst>
            </a:pP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thuộc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tính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quan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hệ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chúng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6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/>
              <a:t>Một</a:t>
            </a:r>
            <a:r>
              <a:rPr dirty="0" spc="-55"/>
              <a:t> </a:t>
            </a:r>
            <a:r>
              <a:rPr dirty="0"/>
              <a:t>ontology</a:t>
            </a:r>
            <a:r>
              <a:rPr dirty="0" spc="-25"/>
              <a:t> </a:t>
            </a:r>
            <a:r>
              <a:rPr dirty="0"/>
              <a:t>có</a:t>
            </a:r>
            <a:r>
              <a:rPr dirty="0" spc="-45"/>
              <a:t> </a:t>
            </a:r>
            <a:r>
              <a:rPr dirty="0"/>
              <a:t>thể</a:t>
            </a:r>
            <a:r>
              <a:rPr dirty="0" spc="-40"/>
              <a:t> </a:t>
            </a:r>
            <a:r>
              <a:rPr dirty="0"/>
              <a:t>được</a:t>
            </a:r>
            <a:r>
              <a:rPr dirty="0" spc="-35"/>
              <a:t> </a:t>
            </a:r>
            <a:r>
              <a:rPr dirty="0"/>
              <a:t>xem</a:t>
            </a:r>
            <a:r>
              <a:rPr dirty="0" spc="-45"/>
              <a:t> </a:t>
            </a:r>
            <a:r>
              <a:rPr dirty="0"/>
              <a:t>như</a:t>
            </a:r>
            <a:r>
              <a:rPr dirty="0" spc="-30"/>
              <a:t> </a:t>
            </a:r>
            <a:r>
              <a:rPr dirty="0"/>
              <a:t>là</a:t>
            </a:r>
            <a:r>
              <a:rPr dirty="0" spc="-45"/>
              <a:t> </a:t>
            </a:r>
            <a:r>
              <a:rPr dirty="0"/>
              <a:t>một</a:t>
            </a:r>
            <a:r>
              <a:rPr dirty="0" spc="-45"/>
              <a:t> </a:t>
            </a:r>
            <a:r>
              <a:rPr dirty="0"/>
              <a:t>cơ</a:t>
            </a:r>
            <a:r>
              <a:rPr dirty="0" spc="-45"/>
              <a:t> </a:t>
            </a:r>
            <a:r>
              <a:rPr dirty="0"/>
              <a:t>sở</a:t>
            </a:r>
            <a:r>
              <a:rPr dirty="0" spc="-45"/>
              <a:t> </a:t>
            </a:r>
            <a:r>
              <a:rPr dirty="0"/>
              <a:t>tri</a:t>
            </a:r>
            <a:r>
              <a:rPr dirty="0" spc="-45"/>
              <a:t> </a:t>
            </a:r>
            <a:r>
              <a:rPr dirty="0" spc="-20"/>
              <a:t>thức</a:t>
            </a: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/>
              <a:t>Một</a:t>
            </a:r>
            <a:r>
              <a:rPr dirty="0" spc="-55"/>
              <a:t> </a:t>
            </a:r>
            <a:r>
              <a:rPr dirty="0"/>
              <a:t>ontology</a:t>
            </a:r>
            <a:r>
              <a:rPr dirty="0" spc="-35"/>
              <a:t> </a:t>
            </a:r>
            <a:r>
              <a:rPr dirty="0"/>
              <a:t>có</a:t>
            </a:r>
            <a:r>
              <a:rPr dirty="0" spc="-50"/>
              <a:t> </a:t>
            </a:r>
            <a:r>
              <a:rPr dirty="0"/>
              <a:t>thể</a:t>
            </a:r>
            <a:r>
              <a:rPr dirty="0" spc="-50"/>
              <a:t> </a:t>
            </a:r>
            <a:r>
              <a:rPr dirty="0"/>
              <a:t>phục</a:t>
            </a:r>
            <a:r>
              <a:rPr dirty="0" spc="-40"/>
              <a:t> </a:t>
            </a:r>
            <a:r>
              <a:rPr dirty="0"/>
              <a:t>vụ</a:t>
            </a:r>
            <a:r>
              <a:rPr dirty="0" spc="-50"/>
              <a:t> </a:t>
            </a:r>
            <a:r>
              <a:rPr dirty="0"/>
              <a:t>các</a:t>
            </a:r>
            <a:r>
              <a:rPr dirty="0" spc="-50"/>
              <a:t> </a:t>
            </a:r>
            <a:r>
              <a:rPr dirty="0"/>
              <a:t>mục</a:t>
            </a:r>
            <a:r>
              <a:rPr dirty="0" spc="-45"/>
              <a:t> </a:t>
            </a:r>
            <a:r>
              <a:rPr dirty="0"/>
              <a:t>đích</a:t>
            </a:r>
            <a:r>
              <a:rPr dirty="0" spc="-45"/>
              <a:t> </a:t>
            </a:r>
            <a:r>
              <a:rPr dirty="0"/>
              <a:t>khác</a:t>
            </a:r>
            <a:r>
              <a:rPr dirty="0" spc="-50"/>
              <a:t> </a:t>
            </a:r>
            <a:r>
              <a:rPr dirty="0" spc="-20"/>
              <a:t>nhau</a:t>
            </a:r>
          </a:p>
          <a:p>
            <a:pPr lvl="1" marL="681990" indent="-325120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  <a:tab pos="1483995" algn="l"/>
              </a:tabLst>
            </a:pP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dụ:</a:t>
            </a:r>
            <a:r>
              <a:rPr dirty="0" sz="2000">
                <a:latin typeface="Arial"/>
                <a:cs typeface="Arial"/>
              </a:rPr>
              <a:t>	Mô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hình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cơ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sở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dữ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liệu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(database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schema)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ontology</a:t>
            </a:r>
            <a:endParaRPr sz="2000">
              <a:latin typeface="Arial"/>
              <a:cs typeface="Arial"/>
            </a:endParaRPr>
          </a:p>
          <a:p>
            <a:pPr marL="355600" marR="442595" indent="-342900">
              <a:lnSpc>
                <a:spcPct val="100000"/>
              </a:lnSpc>
              <a:spcBef>
                <a:spcPts val="56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dirty="0"/>
              <a:t>Cơ</a:t>
            </a:r>
            <a:r>
              <a:rPr dirty="0" spc="-40"/>
              <a:t> </a:t>
            </a:r>
            <a:r>
              <a:rPr dirty="0"/>
              <a:t>sở</a:t>
            </a:r>
            <a:r>
              <a:rPr dirty="0" spc="-40"/>
              <a:t> </a:t>
            </a:r>
            <a:r>
              <a:rPr dirty="0"/>
              <a:t>tri</a:t>
            </a:r>
            <a:r>
              <a:rPr dirty="0" spc="-40"/>
              <a:t> </a:t>
            </a:r>
            <a:r>
              <a:rPr dirty="0"/>
              <a:t>thức</a:t>
            </a:r>
            <a:r>
              <a:rPr dirty="0" spc="-30"/>
              <a:t> </a:t>
            </a:r>
            <a:r>
              <a:rPr dirty="0"/>
              <a:t>chứa</a:t>
            </a:r>
            <a:r>
              <a:rPr dirty="0" spc="-30"/>
              <a:t> </a:t>
            </a:r>
            <a:r>
              <a:rPr dirty="0"/>
              <a:t>đựng</a:t>
            </a:r>
            <a:r>
              <a:rPr dirty="0" spc="-20"/>
              <a:t> </a:t>
            </a:r>
            <a:r>
              <a:rPr dirty="0"/>
              <a:t>các</a:t>
            </a:r>
            <a:r>
              <a:rPr dirty="0" spc="-40"/>
              <a:t> </a:t>
            </a:r>
            <a:r>
              <a:rPr dirty="0"/>
              <a:t>tri</a:t>
            </a:r>
            <a:r>
              <a:rPr dirty="0" spc="-40"/>
              <a:t> </a:t>
            </a:r>
            <a:r>
              <a:rPr dirty="0"/>
              <a:t>thức</a:t>
            </a:r>
            <a:r>
              <a:rPr dirty="0" spc="-35"/>
              <a:t> </a:t>
            </a:r>
            <a:r>
              <a:rPr dirty="0"/>
              <a:t>cụ</a:t>
            </a:r>
            <a:r>
              <a:rPr dirty="0" spc="-35"/>
              <a:t> </a:t>
            </a:r>
            <a:r>
              <a:rPr dirty="0"/>
              <a:t>thể</a:t>
            </a:r>
            <a:r>
              <a:rPr dirty="0" spc="-40"/>
              <a:t> </a:t>
            </a:r>
            <a:r>
              <a:rPr dirty="0"/>
              <a:t>cần</a:t>
            </a:r>
            <a:r>
              <a:rPr dirty="0" spc="-35"/>
              <a:t> </a:t>
            </a:r>
            <a:r>
              <a:rPr dirty="0" spc="-10"/>
              <a:t>thiết </a:t>
            </a:r>
            <a:r>
              <a:rPr dirty="0"/>
              <a:t>cho</a:t>
            </a:r>
            <a:r>
              <a:rPr dirty="0" spc="-50"/>
              <a:t> </a:t>
            </a:r>
            <a:r>
              <a:rPr dirty="0"/>
              <a:t>việc</a:t>
            </a:r>
            <a:r>
              <a:rPr dirty="0" spc="-45"/>
              <a:t> </a:t>
            </a:r>
            <a:r>
              <a:rPr dirty="0"/>
              <a:t>giải</a:t>
            </a:r>
            <a:r>
              <a:rPr dirty="0" spc="-35"/>
              <a:t> </a:t>
            </a:r>
            <a:r>
              <a:rPr dirty="0"/>
              <a:t>quyết</a:t>
            </a:r>
            <a:r>
              <a:rPr dirty="0" spc="-40"/>
              <a:t> </a:t>
            </a:r>
            <a:r>
              <a:rPr dirty="0"/>
              <a:t>vấn</a:t>
            </a:r>
            <a:r>
              <a:rPr dirty="0" spc="-45"/>
              <a:t> </a:t>
            </a:r>
            <a:r>
              <a:rPr dirty="0"/>
              <a:t>đề</a:t>
            </a:r>
            <a:r>
              <a:rPr dirty="0" spc="-40"/>
              <a:t> </a:t>
            </a:r>
            <a:r>
              <a:rPr dirty="0"/>
              <a:t>của</a:t>
            </a:r>
            <a:r>
              <a:rPr dirty="0" spc="-45"/>
              <a:t> </a:t>
            </a:r>
            <a:r>
              <a:rPr dirty="0"/>
              <a:t>một</a:t>
            </a:r>
            <a:r>
              <a:rPr dirty="0" spc="-45"/>
              <a:t> </a:t>
            </a:r>
            <a:r>
              <a:rPr dirty="0"/>
              <a:t>lĩnh</a:t>
            </a:r>
            <a:r>
              <a:rPr dirty="0" spc="-45"/>
              <a:t> </a:t>
            </a:r>
            <a:r>
              <a:rPr dirty="0" spc="-25"/>
              <a:t>vực</a:t>
            </a:r>
          </a:p>
        </p:txBody>
      </p:sp>
      <p:sp>
        <p:nvSpPr>
          <p:cNvPr id="6" name="object 6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66</a:t>
            </a:fld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699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85"/>
              </a:spcBef>
              <a:tabLst>
                <a:tab pos="2668905" algn="l"/>
              </a:tabLst>
            </a:pPr>
            <a:r>
              <a:rPr dirty="0" spc="-25">
                <a:latin typeface="Times New Roman"/>
                <a:cs typeface="Times New Roman"/>
              </a:rPr>
              <a:t>Ontology</a:t>
            </a:r>
            <a:r>
              <a:rPr dirty="0" spc="-204">
                <a:latin typeface="Times New Roman"/>
                <a:cs typeface="Times New Roman"/>
              </a:rPr>
              <a:t> </a:t>
            </a:r>
            <a:r>
              <a:rPr dirty="0" spc="-50">
                <a:latin typeface="Times New Roman"/>
                <a:cs typeface="Times New Roman"/>
              </a:rPr>
              <a:t>–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 spc="-105">
                <a:latin typeface="Times New Roman"/>
                <a:cs typeface="Times New Roman"/>
              </a:rPr>
              <a:t>Các</a:t>
            </a:r>
            <a:r>
              <a:rPr dirty="0" spc="-130">
                <a:latin typeface="Times New Roman"/>
                <a:cs typeface="Times New Roman"/>
              </a:rPr>
              <a:t> </a:t>
            </a:r>
            <a:r>
              <a:rPr dirty="0" spc="-95">
                <a:latin typeface="Georgia"/>
                <a:cs typeface="Georgia"/>
              </a:rPr>
              <a:t>đ</a:t>
            </a:r>
            <a:r>
              <a:rPr dirty="0" spc="-95">
                <a:latin typeface="Times New Roman"/>
                <a:cs typeface="Times New Roman"/>
              </a:rPr>
              <a:t>ộng</a:t>
            </a:r>
            <a:r>
              <a:rPr dirty="0" spc="-13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cơ</a:t>
            </a:r>
            <a:r>
              <a:rPr dirty="0" spc="-12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thúc</a:t>
            </a:r>
            <a:r>
              <a:rPr dirty="0" spc="-135">
                <a:latin typeface="Times New Roman"/>
                <a:cs typeface="Times New Roman"/>
              </a:rPr>
              <a:t> </a:t>
            </a:r>
            <a:r>
              <a:rPr dirty="0" spc="-645">
                <a:latin typeface="Georgia"/>
                <a:cs typeface="Georgia"/>
              </a:rPr>
              <a:t>đ</a:t>
            </a:r>
            <a:r>
              <a:rPr dirty="0" spc="-645">
                <a:latin typeface="Times New Roman"/>
                <a:cs typeface="Times New Roman"/>
              </a:rPr>
              <a:t>Ny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39166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135144"/>
            <a:ext cx="8022590" cy="496697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55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động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cơ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thúc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đẩy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về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mặt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công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nghệ</a:t>
            </a:r>
            <a:endParaRPr sz="2400">
              <a:latin typeface="Arial"/>
              <a:cs typeface="Arial"/>
            </a:endParaRPr>
          </a:p>
          <a:p>
            <a:pPr lvl="1" marL="681990" marR="312420" indent="-325755">
              <a:lnSpc>
                <a:spcPct val="100000"/>
              </a:lnSpc>
              <a:spcBef>
                <a:spcPts val="12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</a:tabLst>
            </a:pPr>
            <a:r>
              <a:rPr dirty="0" sz="2000">
                <a:latin typeface="Arial"/>
                <a:cs typeface="Arial"/>
              </a:rPr>
              <a:t>Rất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nhiều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hệ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thống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dựa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trên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tri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thức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sử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dụng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ontology </a:t>
            </a:r>
            <a:r>
              <a:rPr dirty="0" sz="2000">
                <a:latin typeface="Arial"/>
                <a:cs typeface="Arial"/>
              </a:rPr>
              <a:t>mô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tả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thức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lĩnh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vực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liên</a:t>
            </a:r>
            <a:r>
              <a:rPr dirty="0" sz="2000" spc="-20">
                <a:latin typeface="Arial"/>
                <a:cs typeface="Arial"/>
              </a:rPr>
              <a:t> quan</a:t>
            </a:r>
            <a:endParaRPr sz="2000">
              <a:latin typeface="Arial"/>
              <a:cs typeface="Arial"/>
            </a:endParaRPr>
          </a:p>
          <a:p>
            <a:pPr lvl="1" marL="681990" marR="5080" indent="-325755">
              <a:lnSpc>
                <a:spcPct val="100000"/>
              </a:lnSpc>
              <a:spcBef>
                <a:spcPts val="12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</a:tabLst>
            </a:pPr>
            <a:r>
              <a:rPr dirty="0" sz="2000">
                <a:latin typeface="Arial"/>
                <a:cs typeface="Arial"/>
              </a:rPr>
              <a:t>Việc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xây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dựng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ontology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nhiệm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vụ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rất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tốn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kém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(về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thời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gian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công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sức)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quá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trình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phát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triển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hệ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thống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dựa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trên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tri </a:t>
            </a:r>
            <a:r>
              <a:rPr dirty="0" sz="2000" spc="-20">
                <a:latin typeface="Arial"/>
                <a:cs typeface="Arial"/>
              </a:rPr>
              <a:t>thức</a:t>
            </a:r>
            <a:endParaRPr sz="2000">
              <a:latin typeface="Arial"/>
              <a:cs typeface="Arial"/>
            </a:endParaRPr>
          </a:p>
          <a:p>
            <a:pPr lvl="1" marL="681990" indent="-325120">
              <a:lnSpc>
                <a:spcPct val="100000"/>
              </a:lnSpc>
              <a:spcBef>
                <a:spcPts val="12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</a:tabLst>
            </a:pPr>
            <a:r>
              <a:rPr dirty="0" sz="2000">
                <a:latin typeface="Arial"/>
                <a:cs typeface="Arial"/>
              </a:rPr>
              <a:t>Tại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sao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giảm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phí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bằng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chia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sẻ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ontology?</a:t>
            </a:r>
            <a:endParaRPr sz="2000">
              <a:latin typeface="Arial"/>
              <a:cs typeface="Arial"/>
            </a:endParaRPr>
          </a:p>
          <a:p>
            <a:pPr lvl="2" marL="1035050" marR="120650" indent="-351790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1035050" algn="l"/>
                <a:tab pos="1836420" algn="l"/>
              </a:tabLst>
            </a:pP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dụ:</a:t>
            </a:r>
            <a:r>
              <a:rPr dirty="0" sz="2000">
                <a:latin typeface="Arial"/>
                <a:cs typeface="Arial"/>
              </a:rPr>
              <a:t>	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ontology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“cơ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bản”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mô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tả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gian,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thời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gian,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số </a:t>
            </a:r>
            <a:r>
              <a:rPr dirty="0" sz="2000">
                <a:latin typeface="Arial"/>
                <a:cs typeface="Arial"/>
              </a:rPr>
              <a:t>lượng,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5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90"/>
              </a:spcBef>
              <a:buClr>
                <a:srgbClr val="CC9A00"/>
              </a:buClr>
              <a:buFont typeface="Wingdings"/>
              <a:buChar char=""/>
            </a:pPr>
            <a:endParaRPr sz="20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Động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cơ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thúc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đẩy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về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mặt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khoa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học</a:t>
            </a:r>
            <a:endParaRPr sz="2400">
              <a:latin typeface="Arial"/>
              <a:cs typeface="Arial"/>
            </a:endParaRPr>
          </a:p>
          <a:p>
            <a:pPr lvl="1" marL="681990" marR="59690" indent="-325755">
              <a:lnSpc>
                <a:spcPct val="100000"/>
              </a:lnSpc>
              <a:spcBef>
                <a:spcPts val="12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</a:tabLst>
            </a:pPr>
            <a:r>
              <a:rPr dirty="0" sz="2000">
                <a:latin typeface="Arial"/>
                <a:cs typeface="Arial"/>
              </a:rPr>
              <a:t>Để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hiểu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vấn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đề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nền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tảng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quá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trình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khái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niệm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hóa </a:t>
            </a:r>
            <a:r>
              <a:rPr dirty="0" sz="2000">
                <a:latin typeface="Arial"/>
                <a:cs typeface="Arial"/>
              </a:rPr>
              <a:t>(nhận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thức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khái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niệm)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người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66</a:t>
            </a:fld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699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85"/>
              </a:spcBef>
            </a:pPr>
            <a:r>
              <a:rPr dirty="0" spc="-100">
                <a:latin typeface="Times New Roman"/>
                <a:cs typeface="Times New Roman"/>
              </a:rPr>
              <a:t>Các</a:t>
            </a:r>
            <a:r>
              <a:rPr dirty="0" spc="-130">
                <a:latin typeface="Times New Roman"/>
                <a:cs typeface="Times New Roman"/>
              </a:rPr>
              <a:t> </a:t>
            </a:r>
            <a:r>
              <a:rPr dirty="0" spc="-85">
                <a:latin typeface="Times New Roman"/>
                <a:cs typeface="Times New Roman"/>
              </a:rPr>
              <a:t>khía</a:t>
            </a:r>
            <a:r>
              <a:rPr dirty="0" spc="-1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cạnh</a:t>
            </a:r>
            <a:r>
              <a:rPr dirty="0" spc="-140">
                <a:latin typeface="Times New Roman"/>
                <a:cs typeface="Times New Roman"/>
              </a:rPr>
              <a:t> </a:t>
            </a:r>
            <a:r>
              <a:rPr dirty="0" spc="-20">
                <a:latin typeface="Times New Roman"/>
                <a:cs typeface="Times New Roman"/>
              </a:rPr>
              <a:t>của</a:t>
            </a:r>
            <a:r>
              <a:rPr dirty="0" spc="-1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một</a:t>
            </a:r>
            <a:r>
              <a:rPr dirty="0" spc="-130">
                <a:latin typeface="Times New Roman"/>
                <a:cs typeface="Times New Roman"/>
              </a:rPr>
              <a:t> </a:t>
            </a:r>
            <a:r>
              <a:rPr dirty="0" spc="-55">
                <a:latin typeface="Times New Roman"/>
                <a:cs typeface="Times New Roman"/>
              </a:rPr>
              <a:t>ontology</a:t>
            </a:r>
            <a:r>
              <a:rPr dirty="0" spc="-150">
                <a:latin typeface="Times New Roman"/>
                <a:cs typeface="Times New Roman"/>
              </a:rPr>
              <a:t> </a:t>
            </a:r>
            <a:r>
              <a:rPr dirty="0" spc="-25">
                <a:latin typeface="Times New Roman"/>
                <a:cs typeface="Times New Roman"/>
              </a:rPr>
              <a:t>(1)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0" y="5875020"/>
            <a:ext cx="9144000" cy="982980"/>
            <a:chOff x="0" y="5875020"/>
            <a:chExt cx="9144000" cy="982980"/>
          </a:xfrm>
        </p:grpSpPr>
        <p:sp>
          <p:nvSpPr>
            <p:cNvPr id="5" name="object 5" descr=""/>
            <p:cNvSpPr/>
            <p:nvPr/>
          </p:nvSpPr>
          <p:spPr>
            <a:xfrm>
              <a:off x="0" y="58750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57200" y="6239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35940" y="1150475"/>
            <a:ext cx="8279765" cy="507301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83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Nội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dung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ontology</a:t>
            </a:r>
            <a:endParaRPr sz="24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kiểu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đối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tượng,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kiểu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quan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hệ</a:t>
            </a:r>
            <a:endParaRPr sz="20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1426210" algn="l"/>
              </a:tabLst>
            </a:pP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dụ,</a:t>
            </a:r>
            <a:r>
              <a:rPr dirty="0" sz="2000">
                <a:latin typeface="Arial"/>
                <a:cs typeface="Arial"/>
              </a:rPr>
              <a:t>	bài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toán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sắp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xếp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khối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(blocks)</a:t>
            </a:r>
            <a:endParaRPr sz="2000">
              <a:latin typeface="Arial"/>
              <a:cs typeface="Arial"/>
            </a:endParaRPr>
          </a:p>
          <a:p>
            <a:pPr lvl="2" marL="977900" indent="-285750">
              <a:lnSpc>
                <a:spcPct val="100000"/>
              </a:lnSpc>
              <a:spcBef>
                <a:spcPts val="605"/>
              </a:spcBef>
              <a:buClr>
                <a:srgbClr val="CC9A00"/>
              </a:buClr>
              <a:buSzPct val="63888"/>
              <a:buFont typeface="Wingdings"/>
              <a:buChar char=""/>
              <a:tabLst>
                <a:tab pos="977900" algn="l"/>
              </a:tabLst>
            </a:pP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lớp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đối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tượng:</a:t>
            </a:r>
            <a:r>
              <a:rPr dirty="0" sz="1800" spc="47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Blocks,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Robot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Hands</a:t>
            </a:r>
            <a:endParaRPr sz="1800">
              <a:latin typeface="Arial"/>
              <a:cs typeface="Arial"/>
            </a:endParaRPr>
          </a:p>
          <a:p>
            <a:pPr lvl="2" marL="977900" indent="-285750">
              <a:lnSpc>
                <a:spcPct val="100000"/>
              </a:lnSpc>
              <a:spcBef>
                <a:spcPts val="600"/>
              </a:spcBef>
              <a:buClr>
                <a:srgbClr val="CC9A00"/>
              </a:buClr>
              <a:buSzPct val="63888"/>
              <a:buFont typeface="Wingdings"/>
              <a:buChar char=""/>
              <a:tabLst>
                <a:tab pos="977900" algn="l"/>
              </a:tabLst>
            </a:pP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thuộc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tính:</a:t>
            </a:r>
            <a:r>
              <a:rPr dirty="0" sz="1800" spc="49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shapes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blocks,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color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blocks</a:t>
            </a:r>
            <a:endParaRPr sz="1800">
              <a:latin typeface="Arial"/>
              <a:cs typeface="Arial"/>
            </a:endParaRPr>
          </a:p>
          <a:p>
            <a:pPr lvl="2" marL="977900" indent="-285750">
              <a:lnSpc>
                <a:spcPct val="100000"/>
              </a:lnSpc>
              <a:spcBef>
                <a:spcPts val="600"/>
              </a:spcBef>
              <a:buClr>
                <a:srgbClr val="CC9A00"/>
              </a:buClr>
              <a:buSzPct val="63888"/>
              <a:buFont typeface="Wingdings"/>
              <a:buChar char=""/>
              <a:tabLst>
                <a:tab pos="977900" algn="l"/>
              </a:tabLst>
            </a:pP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quan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hệ:</a:t>
            </a:r>
            <a:r>
              <a:rPr dirty="0" sz="1800" spc="48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Above,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Below,</a:t>
            </a:r>
            <a:r>
              <a:rPr dirty="0" sz="1800" spc="-10">
                <a:latin typeface="Arial"/>
                <a:cs typeface="Arial"/>
              </a:rPr>
              <a:t> Grasp</a:t>
            </a:r>
            <a:endParaRPr sz="1800">
              <a:latin typeface="Arial"/>
              <a:cs typeface="Arial"/>
            </a:endParaRPr>
          </a:p>
          <a:p>
            <a:pPr lvl="2" marL="977900" indent="-285750">
              <a:lnSpc>
                <a:spcPct val="100000"/>
              </a:lnSpc>
              <a:spcBef>
                <a:spcPts val="600"/>
              </a:spcBef>
              <a:buClr>
                <a:srgbClr val="CC9A00"/>
              </a:buClr>
              <a:buSzPct val="63888"/>
              <a:buFont typeface="Wingdings"/>
              <a:buChar char=""/>
              <a:tabLst>
                <a:tab pos="977900" algn="l"/>
                <a:tab pos="2539365" algn="l"/>
              </a:tabLst>
            </a:pP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quá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trình:</a:t>
            </a:r>
            <a:r>
              <a:rPr dirty="0" sz="1800">
                <a:latin typeface="Arial"/>
                <a:cs typeface="Arial"/>
              </a:rPr>
              <a:t>	kế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hoặc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xây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nên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một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tòa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tháp</a:t>
            </a:r>
            <a:endParaRPr sz="18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178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Kiểu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ontology</a:t>
            </a:r>
            <a:endParaRPr sz="2400">
              <a:latin typeface="Arial"/>
              <a:cs typeface="Arial"/>
            </a:endParaRPr>
          </a:p>
          <a:p>
            <a:pPr lvl="1" marL="554355" indent="-272415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554355" algn="l"/>
              </a:tabLst>
            </a:pP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quan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hệ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phân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loại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cơ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bản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(vd: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instance-of,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subclass)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gì?</a:t>
            </a:r>
            <a:endParaRPr sz="2000">
              <a:latin typeface="Arial"/>
              <a:cs typeface="Arial"/>
            </a:endParaRPr>
          </a:p>
          <a:p>
            <a:pPr lvl="1" marL="554355" indent="-27241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554355" algn="l"/>
              </a:tabLst>
            </a:pP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định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nghĩa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khái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niệm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(và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ràng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buộc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đối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chúng)?</a:t>
            </a:r>
            <a:endParaRPr sz="2000">
              <a:latin typeface="Arial"/>
              <a:cs typeface="Arial"/>
            </a:endParaRPr>
          </a:p>
          <a:p>
            <a:pPr lvl="1" marL="554355" indent="-27241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554355" algn="l"/>
              </a:tabLst>
            </a:pPr>
            <a:r>
              <a:rPr dirty="0" sz="2000">
                <a:latin typeface="Arial"/>
                <a:cs typeface="Arial"/>
              </a:rPr>
              <a:t>Khả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năng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đạt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ngôn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ngữ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định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nghĩa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khái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niệm?</a:t>
            </a:r>
            <a:endParaRPr sz="2000">
              <a:latin typeface="Arial"/>
              <a:cs typeface="Arial"/>
            </a:endParaRPr>
          </a:p>
          <a:p>
            <a:pPr lvl="1" marL="554355" marR="490220" indent="-27241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554355" algn="l"/>
              </a:tabLst>
            </a:pPr>
            <a:r>
              <a:rPr dirty="0" sz="2000">
                <a:latin typeface="Arial"/>
                <a:cs typeface="Arial"/>
              </a:rPr>
              <a:t>Hướng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quá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trình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(process-</a:t>
            </a:r>
            <a:r>
              <a:rPr dirty="0" sz="2000">
                <a:latin typeface="Arial"/>
                <a:cs typeface="Arial"/>
              </a:rPr>
              <a:t>centric)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hay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hướng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đối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tượng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(object- centric)?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66</a:t>
            </a:fld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699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85"/>
              </a:spcBef>
            </a:pPr>
            <a:r>
              <a:rPr dirty="0" spc="-100">
                <a:latin typeface="Times New Roman"/>
                <a:cs typeface="Times New Roman"/>
              </a:rPr>
              <a:t>Các</a:t>
            </a:r>
            <a:r>
              <a:rPr dirty="0" spc="-130">
                <a:latin typeface="Times New Roman"/>
                <a:cs typeface="Times New Roman"/>
              </a:rPr>
              <a:t> </a:t>
            </a:r>
            <a:r>
              <a:rPr dirty="0" spc="-85">
                <a:latin typeface="Times New Roman"/>
                <a:cs typeface="Times New Roman"/>
              </a:rPr>
              <a:t>khía</a:t>
            </a:r>
            <a:r>
              <a:rPr dirty="0" spc="-1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cạnh</a:t>
            </a:r>
            <a:r>
              <a:rPr dirty="0" spc="-140">
                <a:latin typeface="Times New Roman"/>
                <a:cs typeface="Times New Roman"/>
              </a:rPr>
              <a:t> </a:t>
            </a:r>
            <a:r>
              <a:rPr dirty="0" spc="-20">
                <a:latin typeface="Times New Roman"/>
                <a:cs typeface="Times New Roman"/>
              </a:rPr>
              <a:t>của</a:t>
            </a:r>
            <a:r>
              <a:rPr dirty="0" spc="-1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một</a:t>
            </a:r>
            <a:r>
              <a:rPr dirty="0" spc="-130">
                <a:latin typeface="Times New Roman"/>
                <a:cs typeface="Times New Roman"/>
              </a:rPr>
              <a:t> </a:t>
            </a:r>
            <a:r>
              <a:rPr dirty="0" spc="-55">
                <a:latin typeface="Times New Roman"/>
                <a:cs typeface="Times New Roman"/>
              </a:rPr>
              <a:t>ontology</a:t>
            </a:r>
            <a:r>
              <a:rPr dirty="0" spc="-150">
                <a:latin typeface="Times New Roman"/>
                <a:cs typeface="Times New Roman"/>
              </a:rPr>
              <a:t> </a:t>
            </a:r>
            <a:r>
              <a:rPr dirty="0" spc="-25">
                <a:latin typeface="Times New Roman"/>
                <a:cs typeface="Times New Roman"/>
              </a:rPr>
              <a:t>(2)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293751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5875020"/>
            <a:ext cx="9144000" cy="982980"/>
          </a:xfrm>
          <a:custGeom>
            <a:avLst/>
            <a:gdLst/>
            <a:ahLst/>
            <a:cxnLst/>
            <a:rect l="l" t="t" r="r" b="b"/>
            <a:pathLst>
              <a:path w="9144000" h="982979">
                <a:moveTo>
                  <a:pt x="9144000" y="982980"/>
                </a:moveTo>
                <a:lnTo>
                  <a:pt x="9144000" y="0"/>
                </a:lnTo>
                <a:lnTo>
                  <a:pt x="0" y="0"/>
                </a:lnTo>
                <a:lnTo>
                  <a:pt x="0" y="982980"/>
                </a:lnTo>
                <a:lnTo>
                  <a:pt x="9144000" y="982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44500" y="1083915"/>
            <a:ext cx="8255000" cy="5217160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389255" indent="-285750">
              <a:lnSpc>
                <a:spcPct val="100000"/>
              </a:lnSpc>
              <a:spcBef>
                <a:spcPts val="76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89255" algn="l"/>
              </a:tabLst>
            </a:pPr>
            <a:r>
              <a:rPr dirty="0" sz="2200">
                <a:latin typeface="Arial"/>
                <a:cs typeface="Arial"/>
              </a:rPr>
              <a:t>Mục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đích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sử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dụng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của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ontology</a:t>
            </a:r>
            <a:endParaRPr sz="2200">
              <a:latin typeface="Arial"/>
              <a:cs typeface="Arial"/>
            </a:endParaRPr>
          </a:p>
          <a:p>
            <a:pPr lvl="1" marL="716280" indent="-285750">
              <a:lnSpc>
                <a:spcPct val="100000"/>
              </a:lnSpc>
              <a:spcBef>
                <a:spcPts val="60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16280" algn="l"/>
              </a:tabLst>
            </a:pPr>
            <a:r>
              <a:rPr dirty="0" sz="2000">
                <a:latin typeface="Arial"/>
                <a:cs typeface="Arial"/>
              </a:rPr>
              <a:t>Chia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sẻ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thức</a:t>
            </a:r>
            <a:endParaRPr sz="2000">
              <a:latin typeface="Arial"/>
              <a:cs typeface="Arial"/>
            </a:endParaRPr>
          </a:p>
          <a:p>
            <a:pPr lvl="2" marL="1069340" indent="-285750">
              <a:lnSpc>
                <a:spcPct val="100000"/>
              </a:lnSpc>
              <a:spcBef>
                <a:spcPts val="605"/>
              </a:spcBef>
              <a:buClr>
                <a:srgbClr val="CC9A00"/>
              </a:buClr>
              <a:buSzPct val="63888"/>
              <a:buFont typeface="Wingdings"/>
              <a:buChar char=""/>
              <a:tabLst>
                <a:tab pos="1069340" algn="l"/>
              </a:tabLst>
            </a:pPr>
            <a:r>
              <a:rPr dirty="0" sz="1800">
                <a:latin typeface="Arial"/>
                <a:cs typeface="Arial"/>
              </a:rPr>
              <a:t>Ví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dụ:</a:t>
            </a:r>
            <a:r>
              <a:rPr dirty="0" sz="1800" spc="48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Giữa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những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người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sử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dụng,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giữa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hệ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thống,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 lvl="1" marL="716280" indent="-285750">
              <a:lnSpc>
                <a:spcPct val="100000"/>
              </a:lnSpc>
              <a:spcBef>
                <a:spcPts val="59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16280" algn="l"/>
              </a:tabLst>
            </a:pPr>
            <a:r>
              <a:rPr dirty="0" sz="2000">
                <a:latin typeface="Arial"/>
                <a:cs typeface="Arial"/>
              </a:rPr>
              <a:t>Sử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dụng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lại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thức</a:t>
            </a:r>
            <a:endParaRPr sz="2000">
              <a:latin typeface="Arial"/>
              <a:cs typeface="Arial"/>
            </a:endParaRPr>
          </a:p>
          <a:p>
            <a:pPr lvl="2" marL="1069340" marR="167005" indent="-285750">
              <a:lnSpc>
                <a:spcPct val="100000"/>
              </a:lnSpc>
              <a:spcBef>
                <a:spcPts val="605"/>
              </a:spcBef>
              <a:buClr>
                <a:srgbClr val="CC9A00"/>
              </a:buClr>
              <a:buSzPct val="63888"/>
              <a:buFont typeface="Wingdings"/>
              <a:buChar char=""/>
              <a:tabLst>
                <a:tab pos="1069340" algn="l"/>
              </a:tabLst>
            </a:pPr>
            <a:r>
              <a:rPr dirty="0" sz="1800">
                <a:latin typeface="Arial"/>
                <a:cs typeface="Arial"/>
              </a:rPr>
              <a:t>Ví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dụ:</a:t>
            </a:r>
            <a:r>
              <a:rPr dirty="0" sz="1800" spc="48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Sử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dụng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lại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(một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phần)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thức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khi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mô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hình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hoặc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hệ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thống </a:t>
            </a:r>
            <a:r>
              <a:rPr dirty="0" sz="1800">
                <a:latin typeface="Arial"/>
                <a:cs typeface="Arial"/>
              </a:rPr>
              <a:t>thay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đổi</a:t>
            </a:r>
            <a:endParaRPr sz="1800">
              <a:latin typeface="Arial"/>
              <a:cs typeface="Arial"/>
            </a:endParaRPr>
          </a:p>
          <a:p>
            <a:pPr lvl="1" marL="716280" indent="-285750">
              <a:lnSpc>
                <a:spcPct val="100000"/>
              </a:lnSpc>
              <a:spcBef>
                <a:spcPts val="59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16280" algn="l"/>
              </a:tabLst>
            </a:pPr>
            <a:r>
              <a:rPr dirty="0" sz="2000">
                <a:latin typeface="Arial"/>
                <a:cs typeface="Arial"/>
              </a:rPr>
              <a:t>Mục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đích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chung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(tổng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quát)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cụ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lĩnh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vực</a:t>
            </a:r>
            <a:endParaRPr sz="2000">
              <a:latin typeface="Arial"/>
              <a:cs typeface="Arial"/>
            </a:endParaRPr>
          </a:p>
          <a:p>
            <a:pPr marL="389255" indent="-285115">
              <a:lnSpc>
                <a:spcPct val="100000"/>
              </a:lnSpc>
              <a:spcBef>
                <a:spcPts val="119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89255" algn="l"/>
              </a:tabLst>
            </a:pPr>
            <a:r>
              <a:rPr dirty="0" sz="2200">
                <a:latin typeface="Arial"/>
                <a:cs typeface="Arial"/>
              </a:rPr>
              <a:t>Việc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xây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dựng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ontology</a:t>
            </a:r>
            <a:endParaRPr sz="2200">
              <a:latin typeface="Arial"/>
              <a:cs typeface="Arial"/>
            </a:endParaRPr>
          </a:p>
          <a:p>
            <a:pPr lvl="1" marL="716280" indent="-285750">
              <a:lnSpc>
                <a:spcPct val="100000"/>
              </a:lnSpc>
              <a:spcBef>
                <a:spcPts val="60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16280" algn="l"/>
              </a:tabLst>
            </a:pPr>
            <a:r>
              <a:rPr dirty="0" sz="2000">
                <a:latin typeface="Arial"/>
                <a:cs typeface="Arial"/>
              </a:rPr>
              <a:t>Ontology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sẽ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thu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thập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xây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dựng?</a:t>
            </a:r>
            <a:endParaRPr sz="2000">
              <a:latin typeface="Arial"/>
              <a:cs typeface="Arial"/>
            </a:endParaRPr>
          </a:p>
          <a:p>
            <a:pPr lvl="1" marL="716280" indent="-285750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16280" algn="l"/>
              </a:tabLst>
            </a:pPr>
            <a:r>
              <a:rPr dirty="0" sz="2000">
                <a:latin typeface="Arial"/>
                <a:cs typeface="Arial"/>
              </a:rPr>
              <a:t>Nếu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thập,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thì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cần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kiểm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tra:</a:t>
            </a:r>
            <a:endParaRPr sz="2000">
              <a:latin typeface="Arial"/>
              <a:cs typeface="Arial"/>
            </a:endParaRPr>
          </a:p>
          <a:p>
            <a:pPr lvl="2" marL="1069340" indent="-285750">
              <a:lnSpc>
                <a:spcPct val="100000"/>
              </a:lnSpc>
              <a:spcBef>
                <a:spcPts val="605"/>
              </a:spcBef>
              <a:buClr>
                <a:srgbClr val="CC9A00"/>
              </a:buClr>
              <a:buSzPct val="63888"/>
              <a:buFont typeface="Wingdings"/>
              <a:buChar char=""/>
              <a:tabLst>
                <a:tab pos="1069340" algn="l"/>
              </a:tabLst>
            </a:pPr>
            <a:r>
              <a:rPr dirty="0" sz="1800">
                <a:latin typeface="Arial"/>
                <a:cs typeface="Arial"/>
              </a:rPr>
              <a:t>Chất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lượng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của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tri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thức?</a:t>
            </a:r>
            <a:endParaRPr sz="1800">
              <a:latin typeface="Arial"/>
              <a:cs typeface="Arial"/>
            </a:endParaRPr>
          </a:p>
          <a:p>
            <a:pPr lvl="2" marL="1069340" indent="-285750">
              <a:lnSpc>
                <a:spcPct val="100000"/>
              </a:lnSpc>
              <a:spcBef>
                <a:spcPts val="600"/>
              </a:spcBef>
              <a:buClr>
                <a:srgbClr val="CC9A00"/>
              </a:buClr>
              <a:buSzPct val="63888"/>
              <a:buFont typeface="Wingdings"/>
              <a:buChar char=""/>
              <a:tabLst>
                <a:tab pos="1069340" algn="l"/>
              </a:tabLst>
            </a:pPr>
            <a:r>
              <a:rPr dirty="0" sz="1800">
                <a:latin typeface="Arial"/>
                <a:cs typeface="Arial"/>
              </a:rPr>
              <a:t>Sự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khác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biệt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về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nội</a:t>
            </a:r>
            <a:r>
              <a:rPr dirty="0" sz="1800" spc="-10">
                <a:latin typeface="Arial"/>
                <a:cs typeface="Arial"/>
              </a:rPr>
              <a:t> dung?</a:t>
            </a:r>
            <a:endParaRPr sz="1800">
              <a:latin typeface="Arial"/>
              <a:cs typeface="Arial"/>
            </a:endParaRPr>
          </a:p>
          <a:p>
            <a:pPr lvl="2" marL="1069340" indent="-285750">
              <a:lnSpc>
                <a:spcPct val="100000"/>
              </a:lnSpc>
              <a:spcBef>
                <a:spcPts val="600"/>
              </a:spcBef>
              <a:buClr>
                <a:srgbClr val="CC9A00"/>
              </a:buClr>
              <a:buSzPct val="63888"/>
              <a:buFont typeface="Wingdings"/>
              <a:buChar char=""/>
              <a:tabLst>
                <a:tab pos="1069340" algn="l"/>
              </a:tabLst>
            </a:pPr>
            <a:r>
              <a:rPr dirty="0" sz="1800">
                <a:latin typeface="Arial"/>
                <a:cs typeface="Arial"/>
              </a:rPr>
              <a:t>Sự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tin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cậy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của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tri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thức?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783590" algn="l"/>
                <a:tab pos="1069340" algn="l"/>
                <a:tab pos="8241665" algn="l"/>
              </a:tabLst>
            </a:pPr>
            <a:r>
              <a:rPr dirty="0" u="heavy" sz="1150">
                <a:solidFill>
                  <a:srgbClr val="CC9A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1150" spc="-50">
                <a:solidFill>
                  <a:srgbClr val="CC9A00"/>
                </a:solidFill>
                <a:uFill>
                  <a:solidFill>
                    <a:srgbClr val="CC9900"/>
                  </a:solidFill>
                </a:uFill>
                <a:latin typeface="Wingdings"/>
                <a:cs typeface="Wingdings"/>
              </a:rPr>
              <a:t></a:t>
            </a:r>
            <a:r>
              <a:rPr dirty="0" u="heavy" sz="1150">
                <a:solidFill>
                  <a:srgbClr val="CC9A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180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Các</a:t>
            </a:r>
            <a:r>
              <a:rPr dirty="0" u="heavy" sz="1800" spc="-25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80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khả</a:t>
            </a:r>
            <a:r>
              <a:rPr dirty="0" u="heavy" sz="1800" spc="-1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80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năng</a:t>
            </a:r>
            <a:r>
              <a:rPr dirty="0" u="heavy" sz="1800" spc="-1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80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sử</a:t>
            </a:r>
            <a:r>
              <a:rPr dirty="0" u="heavy" sz="1800" spc="-1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80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dụng</a:t>
            </a:r>
            <a:r>
              <a:rPr dirty="0" u="heavy" sz="1800" spc="-1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80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trong</a:t>
            </a:r>
            <a:r>
              <a:rPr dirty="0" u="heavy" sz="1800" spc="-1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80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tương</a:t>
            </a:r>
            <a:r>
              <a:rPr dirty="0" u="heavy" sz="1800" spc="-15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800" spc="-2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lai?</a:t>
            </a:r>
            <a:r>
              <a:rPr dirty="0" u="heavy" sz="1800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	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66</a:t>
            </a:fld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Xây</a:t>
            </a:r>
            <a:r>
              <a:rPr dirty="0" spc="-85"/>
              <a:t> </a:t>
            </a:r>
            <a:r>
              <a:rPr dirty="0"/>
              <a:t>dựng</a:t>
            </a:r>
            <a:r>
              <a:rPr dirty="0" spc="-70"/>
              <a:t> </a:t>
            </a:r>
            <a:r>
              <a:rPr dirty="0" spc="-10"/>
              <a:t>ontology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979169"/>
            <a:chOff x="0" y="979169"/>
            <a:chExt cx="9144000" cy="97916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535940" y="1167638"/>
            <a:ext cx="7432040" cy="106172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3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Xác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định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giới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hạn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(phạm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vi)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mục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đích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sử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dụng</a:t>
            </a:r>
            <a:endParaRPr sz="24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Cân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nhắc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việc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sử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dụng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lại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ontology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đã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liên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0" y="293751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535940" y="2051558"/>
            <a:ext cx="4007485" cy="106172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98450">
              <a:lnSpc>
                <a:spcPct val="100000"/>
              </a:lnSpc>
              <a:spcBef>
                <a:spcPts val="1300"/>
              </a:spcBef>
            </a:pPr>
            <a:r>
              <a:rPr dirty="0" sz="2400">
                <a:latin typeface="Arial"/>
                <a:cs typeface="Arial"/>
              </a:rPr>
              <a:t>quan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đến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lĩnh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vực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đang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xét</a:t>
            </a:r>
            <a:endParaRPr sz="24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Liệt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kê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khái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niệm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35940" y="3087878"/>
            <a:ext cx="5953760" cy="26162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3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Định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nghĩa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sự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phân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loại</a:t>
            </a:r>
            <a:endParaRPr sz="24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Định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nghĩa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thuộc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tính</a:t>
            </a:r>
            <a:endParaRPr sz="24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Định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nghĩa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khía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cạnh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(các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ràng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buộc)</a:t>
            </a:r>
            <a:endParaRPr sz="24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Xác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định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ví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dụ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cụ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thể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(instances)</a:t>
            </a:r>
            <a:endParaRPr sz="24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Kiểm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tra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bất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thường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(anomalies)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66</a:t>
            </a:fld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0"/>
              </a:spcBef>
            </a:pPr>
            <a:r>
              <a:rPr dirty="0" sz="4000"/>
              <a:t>Phạm</a:t>
            </a:r>
            <a:r>
              <a:rPr dirty="0" sz="4000" spc="-40"/>
              <a:t> </a:t>
            </a:r>
            <a:r>
              <a:rPr dirty="0" sz="4000"/>
              <a:t>vi</a:t>
            </a:r>
            <a:r>
              <a:rPr dirty="0" sz="4000" spc="-40"/>
              <a:t> </a:t>
            </a:r>
            <a:r>
              <a:rPr dirty="0" sz="4000"/>
              <a:t>và</a:t>
            </a:r>
            <a:r>
              <a:rPr dirty="0" sz="4000" spc="-40"/>
              <a:t> </a:t>
            </a:r>
            <a:r>
              <a:rPr dirty="0" sz="4000"/>
              <a:t>mục</a:t>
            </a:r>
            <a:r>
              <a:rPr dirty="0" sz="4000" spc="-30"/>
              <a:t> </a:t>
            </a:r>
            <a:r>
              <a:rPr dirty="0" sz="4000"/>
              <a:t>đích</a:t>
            </a:r>
            <a:r>
              <a:rPr dirty="0" sz="4000" spc="-25"/>
              <a:t> </a:t>
            </a:r>
            <a:r>
              <a:rPr dirty="0" sz="4000"/>
              <a:t>sử</a:t>
            </a:r>
            <a:r>
              <a:rPr dirty="0" sz="4000" spc="-30"/>
              <a:t> </a:t>
            </a:r>
            <a:r>
              <a:rPr dirty="0" sz="4000" spc="-20"/>
              <a:t>dụng</a:t>
            </a:r>
            <a:endParaRPr sz="4000"/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236315"/>
            <a:ext cx="7783195" cy="826769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76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7815" algn="l"/>
              </a:tabLst>
            </a:pPr>
            <a:r>
              <a:rPr dirty="0" sz="2200">
                <a:latin typeface="Arial"/>
                <a:cs typeface="Arial"/>
              </a:rPr>
              <a:t>Không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tồn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tại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ontology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“chuẩn”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cho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lĩnh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vực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cụ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thể</a:t>
            </a:r>
            <a:endParaRPr sz="22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60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ontology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sự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khái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quát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hóa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về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lĩnh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vực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cụ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thể,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và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5940" y="1911983"/>
            <a:ext cx="5259070" cy="972819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marL="624840">
              <a:lnSpc>
                <a:spcPct val="100000"/>
              </a:lnSpc>
              <a:spcBef>
                <a:spcPts val="1090"/>
              </a:spcBef>
            </a:pPr>
            <a:r>
              <a:rPr dirty="0" sz="2000">
                <a:latin typeface="Arial"/>
                <a:cs typeface="Arial"/>
              </a:rPr>
              <a:t>luôn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tồn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tại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nhiều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ontologies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phù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hợp</a:t>
            </a:r>
            <a:endParaRPr sz="20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119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Việc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khái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quát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hóa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này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nên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tính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đến: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4895850"/>
            <a:ext cx="9144000" cy="1962150"/>
            <a:chOff x="0" y="4895850"/>
            <a:chExt cx="9144000" cy="1962150"/>
          </a:xfrm>
        </p:grpSpPr>
        <p:sp>
          <p:nvSpPr>
            <p:cNvPr id="7" name="object 7" descr=""/>
            <p:cNvSpPr/>
            <p:nvPr/>
          </p:nvSpPr>
          <p:spPr>
            <a:xfrm>
              <a:off x="0" y="4895849"/>
              <a:ext cx="9144000" cy="1962150"/>
            </a:xfrm>
            <a:custGeom>
              <a:avLst/>
              <a:gdLst/>
              <a:ahLst/>
              <a:cxnLst/>
              <a:rect l="l" t="t" r="r" b="b"/>
              <a:pathLst>
                <a:path w="9144000" h="1962150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62150"/>
                  </a:lnTo>
                  <a:lnTo>
                    <a:pt x="9144000" y="196215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57200" y="6239255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535940" y="2860497"/>
            <a:ext cx="7691120" cy="313436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624840" indent="-285750">
              <a:lnSpc>
                <a:spcPct val="100000"/>
              </a:lnSpc>
              <a:spcBef>
                <a:spcPts val="7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Việc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sử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dụng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tương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ontology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(mục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đích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sử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dụng)</a:t>
            </a:r>
            <a:endParaRPr sz="2000">
              <a:latin typeface="Arial"/>
              <a:cs typeface="Arial"/>
            </a:endParaRPr>
          </a:p>
          <a:p>
            <a:pPr marL="624840" indent="-285750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khả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năng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mở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rộng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(của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ontology)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dự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đoán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trước</a:t>
            </a:r>
            <a:endParaRPr sz="20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119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câu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hỏi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cần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phải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trả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lời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ở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giai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đoạn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này:</a:t>
            </a:r>
            <a:endParaRPr sz="24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Ontology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này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dùng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lĩnh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vực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nào?</a:t>
            </a:r>
            <a:endParaRPr sz="20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Ontology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này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sẽ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dùng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để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làm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gì?</a:t>
            </a:r>
            <a:endParaRPr sz="2000">
              <a:latin typeface="Arial"/>
              <a:cs typeface="Arial"/>
            </a:endParaRPr>
          </a:p>
          <a:p>
            <a:pPr lvl="1" marL="624840" marR="5080" indent="-28638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Những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kiểu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câu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hỏi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nào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mà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ontology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này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câu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trả </a:t>
            </a:r>
            <a:r>
              <a:rPr dirty="0" sz="2000" spc="-20">
                <a:latin typeface="Arial"/>
                <a:cs typeface="Arial"/>
              </a:rPr>
              <a:t>lời?</a:t>
            </a:r>
            <a:endParaRPr sz="20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Ai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sẽ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dùng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bảo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trì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ontology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này?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66</a:t>
            </a:fld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0"/>
              </a:spcBef>
            </a:pPr>
            <a:r>
              <a:rPr dirty="0" sz="3600"/>
              <a:t>Cân</a:t>
            </a:r>
            <a:r>
              <a:rPr dirty="0" sz="3600" spc="-25"/>
              <a:t> </a:t>
            </a:r>
            <a:r>
              <a:rPr dirty="0" sz="3600"/>
              <a:t>nhắc</a:t>
            </a:r>
            <a:r>
              <a:rPr dirty="0" sz="3600" spc="-30"/>
              <a:t> </a:t>
            </a:r>
            <a:r>
              <a:rPr dirty="0" sz="3600"/>
              <a:t>sử</a:t>
            </a:r>
            <a:r>
              <a:rPr dirty="0" sz="3600" spc="-35"/>
              <a:t> </a:t>
            </a:r>
            <a:r>
              <a:rPr dirty="0" sz="3600"/>
              <a:t>dụng</a:t>
            </a:r>
            <a:r>
              <a:rPr dirty="0" sz="3600" spc="-40"/>
              <a:t> </a:t>
            </a:r>
            <a:r>
              <a:rPr dirty="0" sz="3600"/>
              <a:t>lại</a:t>
            </a:r>
            <a:r>
              <a:rPr dirty="0" sz="3600" spc="-20"/>
              <a:t> </a:t>
            </a:r>
            <a:r>
              <a:rPr dirty="0" sz="3600"/>
              <a:t>các</a:t>
            </a:r>
            <a:r>
              <a:rPr dirty="0" sz="3600" spc="-15"/>
              <a:t> </a:t>
            </a:r>
            <a:r>
              <a:rPr dirty="0" sz="3600" spc="-10"/>
              <a:t>ontology</a:t>
            </a:r>
            <a:endParaRPr sz="3600"/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320038"/>
            <a:ext cx="7967980" cy="3227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marR="428625" indent="-28575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sự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phát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triển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rất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nhanh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chóng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Internet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của </a:t>
            </a:r>
            <a:r>
              <a:rPr dirty="0" sz="2400">
                <a:latin typeface="Arial"/>
                <a:cs typeface="Arial"/>
              </a:rPr>
              <a:t>lĩnh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vực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Semantic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Web,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sẽ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tồn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tại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(có)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rất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nhiều </a:t>
            </a:r>
            <a:r>
              <a:rPr dirty="0" sz="2400">
                <a:latin typeface="Arial"/>
                <a:cs typeface="Arial"/>
              </a:rPr>
              <a:t>ontologies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thể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khai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thác</a:t>
            </a:r>
            <a:endParaRPr sz="2400">
              <a:latin typeface="Arial"/>
              <a:cs typeface="Arial"/>
            </a:endParaRPr>
          </a:p>
          <a:p>
            <a:pPr marL="298450" marR="190500" indent="-285750">
              <a:lnSpc>
                <a:spcPct val="100000"/>
              </a:lnSpc>
              <a:spcBef>
                <a:spcPts val="24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8450" algn="l"/>
              </a:tabLst>
            </a:pPr>
            <a:r>
              <a:rPr dirty="0" sz="2400">
                <a:latin typeface="Arial"/>
                <a:cs typeface="Arial"/>
              </a:rPr>
              <a:t>Ít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khi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chúng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phải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bắt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đầu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việc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xây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dựng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ontology </a:t>
            </a:r>
            <a:r>
              <a:rPr dirty="0" sz="2400">
                <a:latin typeface="Arial"/>
                <a:cs typeface="Arial"/>
              </a:rPr>
              <a:t>từ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đầu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(từ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chỗ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chưa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gì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cả)</a:t>
            </a:r>
            <a:endParaRPr sz="2400">
              <a:latin typeface="Arial"/>
              <a:cs typeface="Arial"/>
            </a:endParaRPr>
          </a:p>
          <a:p>
            <a:pPr lvl="1" marL="624840" marR="5080" indent="-285750">
              <a:lnSpc>
                <a:spcPct val="100000"/>
              </a:lnSpc>
              <a:spcBef>
                <a:spcPts val="12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Gần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như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luôn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tồn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tại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số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ontology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khai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thác,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hoặc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để </a:t>
            </a:r>
            <a:r>
              <a:rPr dirty="0" sz="2000">
                <a:latin typeface="Arial"/>
                <a:cs typeface="Arial"/>
              </a:rPr>
              <a:t>sử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dụng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luôn,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hoặc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để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bắt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đầu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việc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xây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dựng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ontology </a:t>
            </a:r>
            <a:r>
              <a:rPr dirty="0" sz="2000">
                <a:latin typeface="Arial"/>
                <a:cs typeface="Arial"/>
              </a:rPr>
              <a:t>mong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muốn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66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0"/>
              </a:spcBef>
            </a:pPr>
            <a:r>
              <a:rPr dirty="0" sz="4000"/>
              <a:t>Biểu</a:t>
            </a:r>
            <a:r>
              <a:rPr dirty="0" sz="4000" spc="-40"/>
              <a:t> </a:t>
            </a:r>
            <a:r>
              <a:rPr dirty="0" sz="4000"/>
              <a:t>diễn</a:t>
            </a:r>
            <a:r>
              <a:rPr dirty="0" sz="4000" spc="-40"/>
              <a:t> </a:t>
            </a:r>
            <a:r>
              <a:rPr dirty="0" sz="4000"/>
              <a:t>tri</a:t>
            </a:r>
            <a:r>
              <a:rPr dirty="0" sz="4000" spc="-35"/>
              <a:t> </a:t>
            </a:r>
            <a:r>
              <a:rPr dirty="0" sz="4000"/>
              <a:t>thức</a:t>
            </a:r>
            <a:r>
              <a:rPr dirty="0" sz="4000" spc="-45"/>
              <a:t> </a:t>
            </a:r>
            <a:r>
              <a:rPr dirty="0" sz="4000"/>
              <a:t>bằng</a:t>
            </a:r>
            <a:r>
              <a:rPr dirty="0" sz="4000" spc="-55"/>
              <a:t> </a:t>
            </a:r>
            <a:r>
              <a:rPr dirty="0" sz="4000"/>
              <a:t>luật</a:t>
            </a:r>
            <a:r>
              <a:rPr dirty="0" sz="4000" spc="-45"/>
              <a:t> </a:t>
            </a:r>
            <a:r>
              <a:rPr dirty="0" sz="4000" spc="-25"/>
              <a:t>(1)</a:t>
            </a:r>
            <a:endParaRPr sz="4000"/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39166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72440" y="1320799"/>
            <a:ext cx="8106409" cy="4269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1950" marR="288290" indent="-28638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61950" algn="l"/>
              </a:tabLst>
            </a:pPr>
            <a:r>
              <a:rPr dirty="0" sz="2200">
                <a:latin typeface="Arial"/>
                <a:cs typeface="Arial"/>
              </a:rPr>
              <a:t>Biểu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diễn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tri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thức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bằng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luật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(rules)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cách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biểu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diễn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phổ </a:t>
            </a:r>
            <a:r>
              <a:rPr dirty="0" sz="2200">
                <a:latin typeface="Arial"/>
                <a:cs typeface="Arial"/>
              </a:rPr>
              <a:t>biến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nhất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trong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hệ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cơ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sở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tri</a:t>
            </a:r>
            <a:r>
              <a:rPr dirty="0" sz="2200" spc="-20">
                <a:latin typeface="Arial"/>
                <a:cs typeface="Arial"/>
              </a:rPr>
              <a:t> thức</a:t>
            </a:r>
            <a:endParaRPr sz="2200">
              <a:latin typeface="Arial"/>
              <a:cs typeface="Arial"/>
            </a:endParaRPr>
          </a:p>
          <a:p>
            <a:pPr lvl="1" marL="688340" indent="-285750">
              <a:lnSpc>
                <a:spcPct val="100000"/>
              </a:lnSpc>
              <a:spcBef>
                <a:spcPts val="44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88340" algn="l"/>
              </a:tabLst>
            </a:pPr>
            <a:r>
              <a:rPr dirty="0" sz="1800">
                <a:latin typeface="Arial"/>
                <a:cs typeface="Arial"/>
              </a:rPr>
              <a:t>Một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luật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chứa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đựng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(biểu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diễn)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thức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về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việc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giải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quyết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một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vấn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đề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nào</a:t>
            </a:r>
            <a:endParaRPr sz="1800">
              <a:latin typeface="Arial"/>
              <a:cs typeface="Arial"/>
            </a:endParaRPr>
          </a:p>
          <a:p>
            <a:pPr marL="688340">
              <a:lnSpc>
                <a:spcPct val="100000"/>
              </a:lnSpc>
            </a:pPr>
            <a:r>
              <a:rPr dirty="0" sz="1800" spc="-25">
                <a:latin typeface="Arial"/>
                <a:cs typeface="Arial"/>
              </a:rPr>
              <a:t>đó</a:t>
            </a:r>
            <a:endParaRPr sz="1800">
              <a:latin typeface="Arial"/>
              <a:cs typeface="Arial"/>
            </a:endParaRPr>
          </a:p>
          <a:p>
            <a:pPr lvl="1" marL="688340" indent="-285750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88340" algn="l"/>
              </a:tabLst>
            </a:pP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luật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được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tạo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nên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khá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dễ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dàng,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và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dễ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hiểu</a:t>
            </a:r>
            <a:endParaRPr sz="1800">
              <a:latin typeface="Arial"/>
              <a:cs typeface="Arial"/>
            </a:endParaRPr>
          </a:p>
          <a:p>
            <a:pPr marL="361315" indent="-285115">
              <a:lnSpc>
                <a:spcPct val="100000"/>
              </a:lnSpc>
              <a:spcBef>
                <a:spcPts val="119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61315" algn="l"/>
              </a:tabLst>
            </a:pP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luật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được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biểu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diễn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ở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dạng:</a:t>
            </a:r>
            <a:endParaRPr sz="2200">
              <a:latin typeface="Arial"/>
              <a:cs typeface="Arial"/>
            </a:endParaRPr>
          </a:p>
          <a:p>
            <a:pPr marL="1419225">
              <a:lnSpc>
                <a:spcPct val="100000"/>
              </a:lnSpc>
              <a:spcBef>
                <a:spcPts val="1200"/>
              </a:spcBef>
              <a:tabLst>
                <a:tab pos="1823720" algn="l"/>
              </a:tabLst>
            </a:pPr>
            <a:r>
              <a:rPr dirty="0" sz="2200" spc="-25" b="1">
                <a:latin typeface="Arial"/>
                <a:cs typeface="Arial"/>
              </a:rPr>
              <a:t>IF</a:t>
            </a:r>
            <a:r>
              <a:rPr dirty="0" sz="2200" b="1">
                <a:latin typeface="Arial"/>
                <a:cs typeface="Arial"/>
              </a:rPr>
              <a:t>	A</a:t>
            </a:r>
            <a:r>
              <a:rPr dirty="0" baseline="-21072" sz="2175" b="1">
                <a:latin typeface="Arial"/>
                <a:cs typeface="Arial"/>
              </a:rPr>
              <a:t>1</a:t>
            </a:r>
            <a:r>
              <a:rPr dirty="0" baseline="-21072" sz="2175" spc="27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AND</a:t>
            </a:r>
            <a:r>
              <a:rPr dirty="0" sz="2200" spc="-1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A</a:t>
            </a:r>
            <a:r>
              <a:rPr dirty="0" baseline="-21072" sz="2175" b="1">
                <a:latin typeface="Arial"/>
                <a:cs typeface="Arial"/>
              </a:rPr>
              <a:t>2</a:t>
            </a:r>
            <a:r>
              <a:rPr dirty="0" baseline="-21072" sz="2175" spc="292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AND</a:t>
            </a:r>
            <a:r>
              <a:rPr dirty="0" sz="2200" spc="-1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…</a:t>
            </a:r>
            <a:r>
              <a:rPr dirty="0" sz="2200" spc="-1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AND</a:t>
            </a:r>
            <a:r>
              <a:rPr dirty="0" sz="2200" spc="-1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A</a:t>
            </a:r>
            <a:r>
              <a:rPr dirty="0" baseline="-21072" sz="2175" b="1">
                <a:latin typeface="Arial"/>
                <a:cs typeface="Arial"/>
              </a:rPr>
              <a:t>n</a:t>
            </a:r>
            <a:r>
              <a:rPr dirty="0" baseline="-21072" sz="2175" spc="30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THEN</a:t>
            </a:r>
            <a:r>
              <a:rPr dirty="0" sz="2200" spc="-15" b="1">
                <a:latin typeface="Arial"/>
                <a:cs typeface="Arial"/>
              </a:rPr>
              <a:t> </a:t>
            </a:r>
            <a:r>
              <a:rPr dirty="0" sz="2200" spc="-50" b="1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  <a:p>
            <a:pPr marL="361315" indent="-28511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61315" algn="l"/>
              </a:tabLst>
            </a:pPr>
            <a:r>
              <a:rPr dirty="0" sz="2200" spc="-25" b="1">
                <a:latin typeface="Arial"/>
                <a:cs typeface="Arial"/>
              </a:rPr>
              <a:t>A</a:t>
            </a:r>
            <a:r>
              <a:rPr dirty="0" baseline="-21072" sz="2175" spc="-37" b="1">
                <a:latin typeface="Arial"/>
                <a:cs typeface="Arial"/>
              </a:rPr>
              <a:t>i</a:t>
            </a:r>
            <a:endParaRPr baseline="-21072" sz="2175">
              <a:latin typeface="Arial"/>
              <a:cs typeface="Arial"/>
            </a:endParaRPr>
          </a:p>
          <a:p>
            <a:pPr lvl="1" marL="688340" indent="-285750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88340" algn="l"/>
              </a:tabLst>
            </a:pPr>
            <a:r>
              <a:rPr dirty="0" sz="1800">
                <a:latin typeface="Arial"/>
                <a:cs typeface="Arial"/>
              </a:rPr>
              <a:t>Là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điều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kiện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(conditions,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antecedents,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premises)</a:t>
            </a:r>
            <a:endParaRPr sz="1800">
              <a:latin typeface="Arial"/>
              <a:cs typeface="Arial"/>
            </a:endParaRPr>
          </a:p>
          <a:p>
            <a:pPr marL="361315" indent="-285115">
              <a:lnSpc>
                <a:spcPct val="100000"/>
              </a:lnSpc>
              <a:spcBef>
                <a:spcPts val="119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61315" algn="l"/>
              </a:tabLst>
            </a:pPr>
            <a:r>
              <a:rPr dirty="0" sz="2200" spc="-50" b="1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  <a:p>
            <a:pPr lvl="1" marL="688340" indent="-285750">
              <a:lnSpc>
                <a:spcPct val="100000"/>
              </a:lnSpc>
              <a:spcBef>
                <a:spcPts val="509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88340" algn="l"/>
              </a:tabLst>
            </a:pPr>
            <a:r>
              <a:rPr dirty="0" sz="1800">
                <a:latin typeface="Arial"/>
                <a:cs typeface="Arial"/>
              </a:rPr>
              <a:t>Là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kết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luận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(conclusion,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consequence,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action)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Liệt</a:t>
            </a:r>
            <a:r>
              <a:rPr dirty="0" spc="-50"/>
              <a:t> </a:t>
            </a:r>
            <a:r>
              <a:rPr dirty="0"/>
              <a:t>kê</a:t>
            </a:r>
            <a:r>
              <a:rPr dirty="0" spc="-50"/>
              <a:t> </a:t>
            </a:r>
            <a:r>
              <a:rPr dirty="0"/>
              <a:t>các</a:t>
            </a:r>
            <a:r>
              <a:rPr dirty="0" spc="-45"/>
              <a:t> </a:t>
            </a:r>
            <a:r>
              <a:rPr dirty="0"/>
              <a:t>khái</a:t>
            </a:r>
            <a:r>
              <a:rPr dirty="0" spc="-50"/>
              <a:t> </a:t>
            </a:r>
            <a:r>
              <a:rPr dirty="0" spc="-20"/>
              <a:t>niệm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1958339"/>
            <a:chOff x="0" y="979169"/>
            <a:chExt cx="9144000" cy="195833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19583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35940" y="1320038"/>
            <a:ext cx="8003540" cy="3562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208915" indent="-28575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8450" algn="l"/>
              </a:tabLst>
            </a:pPr>
            <a:r>
              <a:rPr dirty="0" sz="2400">
                <a:latin typeface="Arial"/>
                <a:cs typeface="Arial"/>
              </a:rPr>
              <a:t>Xác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định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(theo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danh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sách)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tất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cả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khái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niệm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liên </a:t>
            </a:r>
            <a:r>
              <a:rPr dirty="0" sz="2400">
                <a:latin typeface="Arial"/>
                <a:cs typeface="Arial"/>
              </a:rPr>
              <a:t>quan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sẽ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xuất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hiện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ontology</a:t>
            </a:r>
            <a:endParaRPr sz="2400">
              <a:latin typeface="Arial"/>
              <a:cs typeface="Arial"/>
            </a:endParaRPr>
          </a:p>
          <a:p>
            <a:pPr lvl="1" marL="624840" marR="458470" indent="-286385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danh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từ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(nouns)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thường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cơ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sở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để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định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tên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lớp </a:t>
            </a:r>
            <a:r>
              <a:rPr dirty="0" sz="2000">
                <a:latin typeface="Arial"/>
                <a:cs typeface="Arial"/>
              </a:rPr>
              <a:t>(class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names)</a:t>
            </a:r>
            <a:endParaRPr sz="2000">
              <a:latin typeface="Arial"/>
              <a:cs typeface="Arial"/>
            </a:endParaRPr>
          </a:p>
          <a:p>
            <a:pPr lvl="1" marL="624840" marR="128270" indent="-28638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từ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(verbs)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hoặc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cụm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từ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(verb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phrases)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thường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là </a:t>
            </a:r>
            <a:r>
              <a:rPr dirty="0" sz="2000">
                <a:latin typeface="Arial"/>
                <a:cs typeface="Arial"/>
              </a:rPr>
              <a:t>cơ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sở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để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xác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định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tên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thuộc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tính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(property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names)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90"/>
              </a:spcBef>
              <a:buClr>
                <a:srgbClr val="3B822F"/>
              </a:buClr>
              <a:buFont typeface="Wingdings"/>
              <a:buChar char=""/>
            </a:pPr>
            <a:endParaRPr sz="20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Nên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sử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dụng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công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cụ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xây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dựng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thức,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để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thu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được</a:t>
            </a:r>
            <a:endParaRPr sz="24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Tập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khái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niệm</a:t>
            </a:r>
            <a:endParaRPr sz="20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Cấu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trúc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(phân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cấp)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ban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đầu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khái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niệm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này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66</a:t>
            </a:fld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Định</a:t>
            </a:r>
            <a:r>
              <a:rPr dirty="0" spc="-75"/>
              <a:t> </a:t>
            </a:r>
            <a:r>
              <a:rPr dirty="0"/>
              <a:t>nghĩa</a:t>
            </a:r>
            <a:r>
              <a:rPr dirty="0" spc="-70"/>
              <a:t> </a:t>
            </a:r>
            <a:r>
              <a:rPr dirty="0"/>
              <a:t>sự</a:t>
            </a:r>
            <a:r>
              <a:rPr dirty="0" spc="-75"/>
              <a:t> </a:t>
            </a:r>
            <a:r>
              <a:rPr dirty="0"/>
              <a:t>phân</a:t>
            </a:r>
            <a:r>
              <a:rPr dirty="0" spc="-65"/>
              <a:t> </a:t>
            </a:r>
            <a:r>
              <a:rPr dirty="0" spc="-20"/>
              <a:t>loại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1958339"/>
            <a:chOff x="0" y="979169"/>
            <a:chExt cx="9144000" cy="195833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19583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535940" y="1320038"/>
            <a:ext cx="8035290" cy="3912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326390" indent="-28575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8450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khái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niệm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liên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quan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cần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tổ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chức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lại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nhau </a:t>
            </a:r>
            <a:r>
              <a:rPr dirty="0" sz="2400">
                <a:latin typeface="Arial"/>
                <a:cs typeface="Arial"/>
              </a:rPr>
              <a:t>thành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cấu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trúc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phân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cấp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phân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loại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(a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taxonomic hierarchy)</a:t>
            </a:r>
            <a:endParaRPr sz="24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Hai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chiến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lược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thường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dùng: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top-</a:t>
            </a:r>
            <a:r>
              <a:rPr dirty="0" sz="2000">
                <a:latin typeface="Arial"/>
                <a:cs typeface="Arial"/>
              </a:rPr>
              <a:t>down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vs.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bottom-</a:t>
            </a:r>
            <a:r>
              <a:rPr dirty="0" sz="2000" spc="-25">
                <a:latin typeface="Arial"/>
                <a:cs typeface="Arial"/>
              </a:rPr>
              <a:t>up</a:t>
            </a:r>
            <a:endParaRPr sz="2000">
              <a:latin typeface="Arial"/>
              <a:cs typeface="Arial"/>
            </a:endParaRPr>
          </a:p>
          <a:p>
            <a:pPr lvl="1" marL="624840" marR="156210" indent="-28638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4065270" algn="l"/>
              </a:tabLst>
            </a:pPr>
            <a:r>
              <a:rPr dirty="0" sz="2000">
                <a:latin typeface="Arial"/>
                <a:cs typeface="Arial"/>
              </a:rPr>
              <a:t>Cần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cân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nhắc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đến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yếu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tố:</a:t>
            </a:r>
            <a:r>
              <a:rPr dirty="0" sz="2000">
                <a:latin typeface="Arial"/>
                <a:cs typeface="Arial"/>
              </a:rPr>
              <a:t>	sự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tin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cậy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(chính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xác)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hiệu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quả </a:t>
            </a:r>
            <a:r>
              <a:rPr dirty="0" sz="2000">
                <a:latin typeface="Arial"/>
                <a:cs typeface="Arial"/>
              </a:rPr>
              <a:t>(suy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diễn)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90"/>
              </a:spcBef>
              <a:buClr>
                <a:srgbClr val="3B822F"/>
              </a:buClr>
              <a:buFont typeface="Wingdings"/>
              <a:buChar char=""/>
            </a:pPr>
            <a:endParaRPr sz="2000">
              <a:latin typeface="Arial"/>
              <a:cs typeface="Arial"/>
            </a:endParaRPr>
          </a:p>
          <a:p>
            <a:pPr marL="298450" marR="324485" indent="-285750">
              <a:lnSpc>
                <a:spcPct val="100000"/>
              </a:lnSpc>
              <a:buClr>
                <a:srgbClr val="CC9A00"/>
              </a:buClr>
              <a:buSzPct val="64583"/>
              <a:buFont typeface="Wingdings"/>
              <a:buChar char=""/>
              <a:tabLst>
                <a:tab pos="298450" algn="l"/>
              </a:tabLst>
            </a:pPr>
            <a:r>
              <a:rPr dirty="0" sz="2400">
                <a:latin typeface="Arial"/>
                <a:cs typeface="Arial"/>
              </a:rPr>
              <a:t>Đảm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bảo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rằng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phân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cấp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thu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thực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sự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phân </a:t>
            </a:r>
            <a:r>
              <a:rPr dirty="0" sz="2400">
                <a:latin typeface="Arial"/>
                <a:cs typeface="Arial"/>
              </a:rPr>
              <a:t>loại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khái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niệm</a:t>
            </a:r>
            <a:endParaRPr sz="2400">
              <a:latin typeface="Arial"/>
              <a:cs typeface="Arial"/>
            </a:endParaRPr>
          </a:p>
          <a:p>
            <a:pPr lvl="1" marL="624840" marR="5080" indent="-285750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Nếu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lớp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thì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mọi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dụ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cũng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phải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dụ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5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66</a:t>
            </a:fld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Định</a:t>
            </a:r>
            <a:r>
              <a:rPr dirty="0" spc="-90"/>
              <a:t> </a:t>
            </a:r>
            <a:r>
              <a:rPr dirty="0"/>
              <a:t>nghĩa</a:t>
            </a:r>
            <a:r>
              <a:rPr dirty="0" spc="-85"/>
              <a:t> </a:t>
            </a:r>
            <a:r>
              <a:rPr dirty="0"/>
              <a:t>các</a:t>
            </a:r>
            <a:r>
              <a:rPr dirty="0" spc="-90"/>
              <a:t> </a:t>
            </a:r>
            <a:r>
              <a:rPr dirty="0"/>
              <a:t>thuộc</a:t>
            </a:r>
            <a:r>
              <a:rPr dirty="0" spc="-90"/>
              <a:t> </a:t>
            </a:r>
            <a:r>
              <a:rPr dirty="0" spc="-20"/>
              <a:t>tính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2937510"/>
            <a:chOff x="0" y="979169"/>
            <a:chExt cx="9144000" cy="2937510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1958339"/>
              <a:ext cx="9144000" cy="1958339"/>
            </a:xfrm>
            <a:custGeom>
              <a:avLst/>
              <a:gdLst/>
              <a:ahLst/>
              <a:cxnLst/>
              <a:rect l="l" t="t" r="r" b="b"/>
              <a:pathLst>
                <a:path w="9144000" h="1958339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9144000" y="195834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35940" y="1320038"/>
            <a:ext cx="7945755" cy="3728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353060" indent="-28575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8450" algn="l"/>
              </a:tabLst>
            </a:pPr>
            <a:r>
              <a:rPr dirty="0" sz="2400">
                <a:latin typeface="Arial"/>
                <a:cs typeface="Arial"/>
              </a:rPr>
              <a:t>Thường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thực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hiện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kết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hợp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bước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trước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(định </a:t>
            </a:r>
            <a:r>
              <a:rPr dirty="0" sz="2400">
                <a:latin typeface="Arial"/>
                <a:cs typeface="Arial"/>
              </a:rPr>
              <a:t>nghĩa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sự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phân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loại)</a:t>
            </a:r>
            <a:endParaRPr sz="2400">
              <a:latin typeface="Arial"/>
              <a:cs typeface="Arial"/>
            </a:endParaRPr>
          </a:p>
          <a:p>
            <a:pPr marL="298450" marR="40005" indent="-285750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8450" algn="l"/>
                <a:tab pos="1669414" algn="l"/>
              </a:tabLst>
            </a:pPr>
            <a:r>
              <a:rPr dirty="0" sz="2400">
                <a:latin typeface="Arial"/>
                <a:cs typeface="Arial"/>
              </a:rPr>
              <a:t>Yêu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cầu:</a:t>
            </a:r>
            <a:r>
              <a:rPr dirty="0" sz="2400">
                <a:latin typeface="Arial"/>
                <a:cs typeface="Arial"/>
              </a:rPr>
              <a:t>	Nếu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A</a:t>
            </a:r>
            <a:r>
              <a:rPr dirty="0" sz="2400" spc="-45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lớp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B</a:t>
            </a:r>
            <a:r>
              <a:rPr dirty="0" sz="2400">
                <a:latin typeface="Arial"/>
                <a:cs typeface="Arial"/>
              </a:rPr>
              <a:t>,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thì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mọi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thuộc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tính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B</a:t>
            </a:r>
            <a:r>
              <a:rPr dirty="0" sz="2400" spc="-55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đều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phải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áp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dụng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cho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50" i="1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lvl="1" marL="624840" marR="5080" indent="-286385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Nên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gắn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thuộc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tính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lớp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nhất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(phù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hợp)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cấu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trúc </a:t>
            </a:r>
            <a:r>
              <a:rPr dirty="0" sz="2000">
                <a:latin typeface="Arial"/>
                <a:cs typeface="Arial"/>
              </a:rPr>
              <a:t>phân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cấp</a:t>
            </a:r>
            <a:endParaRPr sz="2000">
              <a:latin typeface="Arial"/>
              <a:cs typeface="Arial"/>
            </a:endParaRPr>
          </a:p>
          <a:p>
            <a:pPr algn="just" marL="298450" marR="370205" indent="-285750">
              <a:lnSpc>
                <a:spcPct val="100000"/>
              </a:lnSpc>
              <a:spcBef>
                <a:spcPts val="179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8450" algn="l"/>
              </a:tabLst>
            </a:pPr>
            <a:r>
              <a:rPr dirty="0" sz="2400">
                <a:latin typeface="Arial"/>
                <a:cs typeface="Arial"/>
              </a:rPr>
              <a:t>Khi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định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thuộc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tính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cho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lớp,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cần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ngay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lập </a:t>
            </a:r>
            <a:r>
              <a:rPr dirty="0" sz="2400">
                <a:latin typeface="Arial"/>
                <a:cs typeface="Arial"/>
              </a:rPr>
              <a:t>tức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định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thông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tin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về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miền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trị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thuộc </a:t>
            </a:r>
            <a:r>
              <a:rPr dirty="0" sz="2400">
                <a:latin typeface="Arial"/>
                <a:cs typeface="Arial"/>
              </a:rPr>
              <a:t>tính</a:t>
            </a:r>
            <a:r>
              <a:rPr dirty="0" sz="2400" spc="-25">
                <a:latin typeface="Arial"/>
                <a:cs typeface="Arial"/>
              </a:rPr>
              <a:t> đó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66</a:t>
            </a:fld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Định</a:t>
            </a:r>
            <a:r>
              <a:rPr dirty="0" spc="-85"/>
              <a:t> </a:t>
            </a:r>
            <a:r>
              <a:rPr dirty="0"/>
              <a:t>nghĩa</a:t>
            </a:r>
            <a:r>
              <a:rPr dirty="0" spc="-80"/>
              <a:t> </a:t>
            </a:r>
            <a:r>
              <a:rPr dirty="0"/>
              <a:t>các</a:t>
            </a:r>
            <a:r>
              <a:rPr dirty="0" spc="-85"/>
              <a:t> </a:t>
            </a:r>
            <a:r>
              <a:rPr dirty="0"/>
              <a:t>ràng</a:t>
            </a:r>
            <a:r>
              <a:rPr dirty="0" spc="-85"/>
              <a:t> </a:t>
            </a:r>
            <a:r>
              <a:rPr dirty="0" spc="-20"/>
              <a:t>buộc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979169"/>
            <a:chOff x="0" y="979169"/>
            <a:chExt cx="9144000" cy="97916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535940" y="1167638"/>
            <a:ext cx="7966075" cy="196215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3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ràng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buộc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về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số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chiều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(số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phần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tử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tập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hợp)</a:t>
            </a:r>
            <a:endParaRPr sz="24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trị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thể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gán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cho</a:t>
            </a:r>
            <a:endParaRPr sz="24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đặc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điểm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quan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hệ</a:t>
            </a:r>
            <a:endParaRPr sz="24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Tính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đối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xứng,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bắc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cầu,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đảo,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5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833627" y="3272028"/>
            <a:ext cx="7401559" cy="2454910"/>
            <a:chOff x="833627" y="3272028"/>
            <a:chExt cx="7401559" cy="2454910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199" y="3276600"/>
              <a:ext cx="7377683" cy="640080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33627" y="3272028"/>
              <a:ext cx="7401559" cy="645160"/>
            </a:xfrm>
            <a:custGeom>
              <a:avLst/>
              <a:gdLst/>
              <a:ahLst/>
              <a:cxnLst/>
              <a:rect l="l" t="t" r="r" b="b"/>
              <a:pathLst>
                <a:path w="7401559" h="645160">
                  <a:moveTo>
                    <a:pt x="7401306" y="644651"/>
                  </a:moveTo>
                  <a:lnTo>
                    <a:pt x="7401306" y="0"/>
                  </a:lnTo>
                  <a:lnTo>
                    <a:pt x="0" y="0"/>
                  </a:lnTo>
                  <a:lnTo>
                    <a:pt x="0" y="644652"/>
                  </a:lnTo>
                  <a:lnTo>
                    <a:pt x="4571" y="644652"/>
                  </a:lnTo>
                  <a:lnTo>
                    <a:pt x="4571" y="9906"/>
                  </a:lnTo>
                  <a:lnTo>
                    <a:pt x="9906" y="4572"/>
                  </a:lnTo>
                  <a:lnTo>
                    <a:pt x="9906" y="9906"/>
                  </a:lnTo>
                  <a:lnTo>
                    <a:pt x="7391400" y="9906"/>
                  </a:lnTo>
                  <a:lnTo>
                    <a:pt x="7391400" y="4572"/>
                  </a:lnTo>
                  <a:lnTo>
                    <a:pt x="7395971" y="9906"/>
                  </a:lnTo>
                  <a:lnTo>
                    <a:pt x="7395971" y="644651"/>
                  </a:lnTo>
                  <a:lnTo>
                    <a:pt x="7401306" y="644651"/>
                  </a:lnTo>
                  <a:close/>
                </a:path>
                <a:path w="7401559" h="645160">
                  <a:moveTo>
                    <a:pt x="9906" y="9906"/>
                  </a:moveTo>
                  <a:lnTo>
                    <a:pt x="9906" y="4572"/>
                  </a:lnTo>
                  <a:lnTo>
                    <a:pt x="4571" y="9906"/>
                  </a:lnTo>
                  <a:lnTo>
                    <a:pt x="9906" y="9906"/>
                  </a:lnTo>
                  <a:close/>
                </a:path>
                <a:path w="7401559" h="645160">
                  <a:moveTo>
                    <a:pt x="9906" y="644652"/>
                  </a:moveTo>
                  <a:lnTo>
                    <a:pt x="9906" y="9906"/>
                  </a:lnTo>
                  <a:lnTo>
                    <a:pt x="4571" y="9906"/>
                  </a:lnTo>
                  <a:lnTo>
                    <a:pt x="4571" y="644652"/>
                  </a:lnTo>
                  <a:lnTo>
                    <a:pt x="9906" y="644652"/>
                  </a:lnTo>
                  <a:close/>
                </a:path>
                <a:path w="7401559" h="645160">
                  <a:moveTo>
                    <a:pt x="7395971" y="9906"/>
                  </a:moveTo>
                  <a:lnTo>
                    <a:pt x="7391400" y="4572"/>
                  </a:lnTo>
                  <a:lnTo>
                    <a:pt x="7391400" y="9906"/>
                  </a:lnTo>
                  <a:lnTo>
                    <a:pt x="7395971" y="9906"/>
                  </a:lnTo>
                  <a:close/>
                </a:path>
                <a:path w="7401559" h="645160">
                  <a:moveTo>
                    <a:pt x="7395971" y="644651"/>
                  </a:moveTo>
                  <a:lnTo>
                    <a:pt x="7395971" y="9906"/>
                  </a:lnTo>
                  <a:lnTo>
                    <a:pt x="7391400" y="9906"/>
                  </a:lnTo>
                  <a:lnTo>
                    <a:pt x="7391400" y="644651"/>
                  </a:lnTo>
                  <a:lnTo>
                    <a:pt x="7395971" y="6446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199" y="3916680"/>
              <a:ext cx="7377683" cy="979170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833628" y="3916680"/>
              <a:ext cx="7401559" cy="979169"/>
            </a:xfrm>
            <a:custGeom>
              <a:avLst/>
              <a:gdLst/>
              <a:ahLst/>
              <a:cxnLst/>
              <a:rect l="l" t="t" r="r" b="b"/>
              <a:pathLst>
                <a:path w="7401559" h="979170">
                  <a:moveTo>
                    <a:pt x="9906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9906" y="979170"/>
                  </a:lnTo>
                  <a:lnTo>
                    <a:pt x="9906" y="0"/>
                  </a:lnTo>
                  <a:close/>
                </a:path>
                <a:path w="7401559" h="979170">
                  <a:moveTo>
                    <a:pt x="7401306" y="0"/>
                  </a:moveTo>
                  <a:lnTo>
                    <a:pt x="7391400" y="0"/>
                  </a:lnTo>
                  <a:lnTo>
                    <a:pt x="7391400" y="979170"/>
                  </a:lnTo>
                  <a:lnTo>
                    <a:pt x="7401306" y="979170"/>
                  </a:lnTo>
                  <a:lnTo>
                    <a:pt x="74013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8199" y="4895850"/>
              <a:ext cx="7377683" cy="816102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833627" y="4895850"/>
              <a:ext cx="7401559" cy="830580"/>
            </a:xfrm>
            <a:custGeom>
              <a:avLst/>
              <a:gdLst/>
              <a:ahLst/>
              <a:cxnLst/>
              <a:rect l="l" t="t" r="r" b="b"/>
              <a:pathLst>
                <a:path w="7401559" h="830579">
                  <a:moveTo>
                    <a:pt x="9906" y="821436"/>
                  </a:moveTo>
                  <a:lnTo>
                    <a:pt x="9906" y="0"/>
                  </a:lnTo>
                  <a:lnTo>
                    <a:pt x="0" y="0"/>
                  </a:lnTo>
                  <a:lnTo>
                    <a:pt x="0" y="830580"/>
                  </a:lnTo>
                  <a:lnTo>
                    <a:pt x="4572" y="830580"/>
                  </a:lnTo>
                  <a:lnTo>
                    <a:pt x="4572" y="821436"/>
                  </a:lnTo>
                  <a:lnTo>
                    <a:pt x="9906" y="821436"/>
                  </a:lnTo>
                  <a:close/>
                </a:path>
                <a:path w="7401559" h="830579">
                  <a:moveTo>
                    <a:pt x="7395972" y="821436"/>
                  </a:moveTo>
                  <a:lnTo>
                    <a:pt x="4572" y="821436"/>
                  </a:lnTo>
                  <a:lnTo>
                    <a:pt x="9906" y="826008"/>
                  </a:lnTo>
                  <a:lnTo>
                    <a:pt x="9906" y="830580"/>
                  </a:lnTo>
                  <a:lnTo>
                    <a:pt x="7391400" y="830579"/>
                  </a:lnTo>
                  <a:lnTo>
                    <a:pt x="7391400" y="826008"/>
                  </a:lnTo>
                  <a:lnTo>
                    <a:pt x="7395972" y="821436"/>
                  </a:lnTo>
                  <a:close/>
                </a:path>
                <a:path w="7401559" h="830579">
                  <a:moveTo>
                    <a:pt x="9906" y="830580"/>
                  </a:moveTo>
                  <a:lnTo>
                    <a:pt x="9906" y="826008"/>
                  </a:lnTo>
                  <a:lnTo>
                    <a:pt x="4572" y="821436"/>
                  </a:lnTo>
                  <a:lnTo>
                    <a:pt x="4572" y="830580"/>
                  </a:lnTo>
                  <a:lnTo>
                    <a:pt x="9906" y="830580"/>
                  </a:lnTo>
                  <a:close/>
                </a:path>
                <a:path w="7401559" h="830579">
                  <a:moveTo>
                    <a:pt x="7401306" y="830579"/>
                  </a:moveTo>
                  <a:lnTo>
                    <a:pt x="7401306" y="0"/>
                  </a:lnTo>
                  <a:lnTo>
                    <a:pt x="7391400" y="0"/>
                  </a:lnTo>
                  <a:lnTo>
                    <a:pt x="7391400" y="821436"/>
                  </a:lnTo>
                  <a:lnTo>
                    <a:pt x="7395972" y="821436"/>
                  </a:lnTo>
                  <a:lnTo>
                    <a:pt x="7395972" y="830579"/>
                  </a:lnTo>
                  <a:lnTo>
                    <a:pt x="7401306" y="830579"/>
                  </a:lnTo>
                  <a:close/>
                </a:path>
                <a:path w="7401559" h="830579">
                  <a:moveTo>
                    <a:pt x="7395972" y="830579"/>
                  </a:moveTo>
                  <a:lnTo>
                    <a:pt x="7395972" y="821436"/>
                  </a:lnTo>
                  <a:lnTo>
                    <a:pt x="7391400" y="826008"/>
                  </a:lnTo>
                  <a:lnTo>
                    <a:pt x="7391400" y="830579"/>
                  </a:lnTo>
                  <a:lnTo>
                    <a:pt x="7395972" y="8305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916939" y="5895847"/>
            <a:ext cx="43573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latin typeface="Arial"/>
                <a:cs typeface="Arial"/>
              </a:rPr>
              <a:t>(</a:t>
            </a:r>
            <a:r>
              <a:rPr dirty="0" sz="1400" spc="-10" i="1">
                <a:latin typeface="Arial"/>
                <a:cs typeface="Arial"/>
              </a:rPr>
              <a:t>protege.stanford.edu/amia2003/AMIA2003Tutorial.ppt</a:t>
            </a:r>
            <a:r>
              <a:rPr dirty="0" sz="1400" spc="-1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66</a:t>
            </a:fld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Xác</a:t>
            </a:r>
            <a:r>
              <a:rPr dirty="0" spc="-50"/>
              <a:t> </a:t>
            </a:r>
            <a:r>
              <a:rPr dirty="0"/>
              <a:t>định</a:t>
            </a:r>
            <a:r>
              <a:rPr dirty="0" spc="-35"/>
              <a:t> </a:t>
            </a:r>
            <a:r>
              <a:rPr dirty="0"/>
              <a:t>các</a:t>
            </a:r>
            <a:r>
              <a:rPr dirty="0" spc="-35"/>
              <a:t> </a:t>
            </a:r>
            <a:r>
              <a:rPr dirty="0"/>
              <a:t>ví</a:t>
            </a:r>
            <a:r>
              <a:rPr dirty="0" spc="-35"/>
              <a:t> </a:t>
            </a:r>
            <a:r>
              <a:rPr dirty="0" spc="-25"/>
              <a:t>dụ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979169"/>
            <a:chOff x="0" y="979169"/>
            <a:chExt cx="9144000" cy="97916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39166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7756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/>
              <a:t>Bổ</a:t>
            </a:r>
            <a:r>
              <a:rPr dirty="0" spc="-60"/>
              <a:t> </a:t>
            </a:r>
            <a:r>
              <a:rPr dirty="0"/>
              <a:t>sung</a:t>
            </a:r>
            <a:r>
              <a:rPr dirty="0" spc="-60"/>
              <a:t> </a:t>
            </a:r>
            <a:r>
              <a:rPr dirty="0"/>
              <a:t>vào</a:t>
            </a:r>
            <a:r>
              <a:rPr dirty="0" spc="-55"/>
              <a:t> </a:t>
            </a:r>
            <a:r>
              <a:rPr dirty="0"/>
              <a:t>ontology</a:t>
            </a:r>
            <a:r>
              <a:rPr dirty="0" spc="-60"/>
              <a:t> </a:t>
            </a:r>
            <a:r>
              <a:rPr dirty="0"/>
              <a:t>các</a:t>
            </a:r>
            <a:r>
              <a:rPr dirty="0" spc="-55"/>
              <a:t> </a:t>
            </a:r>
            <a:r>
              <a:rPr dirty="0"/>
              <a:t>ví</a:t>
            </a:r>
            <a:r>
              <a:rPr dirty="0" spc="-60"/>
              <a:t> </a:t>
            </a:r>
            <a:r>
              <a:rPr dirty="0"/>
              <a:t>dụ</a:t>
            </a:r>
            <a:r>
              <a:rPr dirty="0" spc="-55"/>
              <a:t> </a:t>
            </a:r>
            <a:r>
              <a:rPr dirty="0"/>
              <a:t>(instances)</a:t>
            </a:r>
            <a:r>
              <a:rPr dirty="0" spc="-40"/>
              <a:t> </a:t>
            </a:r>
            <a:r>
              <a:rPr dirty="0"/>
              <a:t>cụ</a:t>
            </a:r>
            <a:r>
              <a:rPr dirty="0" spc="-65"/>
              <a:t> </a:t>
            </a:r>
            <a:r>
              <a:rPr dirty="0" spc="-25"/>
              <a:t>thể</a:t>
            </a:r>
          </a:p>
          <a:p>
            <a:pPr marL="298450" marR="5080" indent="-285750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8450" algn="l"/>
              </a:tabLst>
            </a:pPr>
            <a:r>
              <a:rPr dirty="0"/>
              <a:t>Số</a:t>
            </a:r>
            <a:r>
              <a:rPr dirty="0" spc="-60"/>
              <a:t> </a:t>
            </a:r>
            <a:r>
              <a:rPr dirty="0"/>
              <a:t>lượng</a:t>
            </a:r>
            <a:r>
              <a:rPr dirty="0" spc="-35"/>
              <a:t> </a:t>
            </a:r>
            <a:r>
              <a:rPr dirty="0"/>
              <a:t>các</a:t>
            </a:r>
            <a:r>
              <a:rPr dirty="0" spc="-55"/>
              <a:t> </a:t>
            </a:r>
            <a:r>
              <a:rPr dirty="0"/>
              <a:t>ví</a:t>
            </a:r>
            <a:r>
              <a:rPr dirty="0" spc="-60"/>
              <a:t> </a:t>
            </a:r>
            <a:r>
              <a:rPr dirty="0"/>
              <a:t>dụ</a:t>
            </a:r>
            <a:r>
              <a:rPr dirty="0" spc="-45"/>
              <a:t> </a:t>
            </a:r>
            <a:r>
              <a:rPr dirty="0"/>
              <a:t>thường</a:t>
            </a:r>
            <a:r>
              <a:rPr dirty="0" spc="-45"/>
              <a:t> </a:t>
            </a:r>
            <a:r>
              <a:rPr dirty="0"/>
              <a:t>lớn</a:t>
            </a:r>
            <a:r>
              <a:rPr dirty="0" spc="-40"/>
              <a:t> </a:t>
            </a:r>
            <a:r>
              <a:rPr dirty="0"/>
              <a:t>hơn</a:t>
            </a:r>
            <a:r>
              <a:rPr dirty="0" spc="-45"/>
              <a:t> </a:t>
            </a:r>
            <a:r>
              <a:rPr dirty="0"/>
              <a:t>(nhiều)</a:t>
            </a:r>
            <a:r>
              <a:rPr dirty="0" spc="-35"/>
              <a:t> </a:t>
            </a:r>
            <a:r>
              <a:rPr dirty="0"/>
              <a:t>số</a:t>
            </a:r>
            <a:r>
              <a:rPr dirty="0" spc="-50"/>
              <a:t> </a:t>
            </a:r>
            <a:r>
              <a:rPr dirty="0"/>
              <a:t>lượng</a:t>
            </a:r>
            <a:r>
              <a:rPr dirty="0" spc="-35"/>
              <a:t> </a:t>
            </a:r>
            <a:r>
              <a:rPr dirty="0" spc="-25"/>
              <a:t>các </a:t>
            </a:r>
            <a:r>
              <a:rPr dirty="0"/>
              <a:t>lớp</a:t>
            </a:r>
            <a:r>
              <a:rPr dirty="0" spc="-45"/>
              <a:t> </a:t>
            </a:r>
            <a:r>
              <a:rPr dirty="0" spc="-10"/>
              <a:t>(classes)</a:t>
            </a:r>
          </a:p>
          <a:p>
            <a:pPr marL="297815" indent="-285115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/>
              <a:t>Vì</a:t>
            </a:r>
            <a:r>
              <a:rPr dirty="0" spc="-60"/>
              <a:t> </a:t>
            </a:r>
            <a:r>
              <a:rPr dirty="0"/>
              <a:t>vậy,</a:t>
            </a:r>
            <a:r>
              <a:rPr dirty="0" spc="-50"/>
              <a:t> </a:t>
            </a:r>
            <a:r>
              <a:rPr dirty="0"/>
              <a:t>việc</a:t>
            </a:r>
            <a:r>
              <a:rPr dirty="0" spc="-40"/>
              <a:t> </a:t>
            </a:r>
            <a:r>
              <a:rPr dirty="0"/>
              <a:t>bổ</a:t>
            </a:r>
            <a:r>
              <a:rPr dirty="0" spc="-40"/>
              <a:t> </a:t>
            </a:r>
            <a:r>
              <a:rPr dirty="0"/>
              <a:t>sung</a:t>
            </a:r>
            <a:r>
              <a:rPr dirty="0" spc="-45"/>
              <a:t> </a:t>
            </a:r>
            <a:r>
              <a:rPr dirty="0"/>
              <a:t>các</a:t>
            </a:r>
            <a:r>
              <a:rPr dirty="0" spc="-40"/>
              <a:t> </a:t>
            </a:r>
            <a:r>
              <a:rPr dirty="0"/>
              <a:t>ví</a:t>
            </a:r>
            <a:r>
              <a:rPr dirty="0" spc="-45"/>
              <a:t> </a:t>
            </a:r>
            <a:r>
              <a:rPr dirty="0"/>
              <a:t>dụ</a:t>
            </a:r>
            <a:r>
              <a:rPr dirty="0" spc="-40"/>
              <a:t> </a:t>
            </a:r>
            <a:r>
              <a:rPr dirty="0"/>
              <a:t>vào</a:t>
            </a:r>
            <a:r>
              <a:rPr dirty="0" spc="-40"/>
              <a:t> </a:t>
            </a:r>
            <a:r>
              <a:rPr dirty="0"/>
              <a:t>một</a:t>
            </a:r>
            <a:r>
              <a:rPr dirty="0" spc="-50"/>
              <a:t> </a:t>
            </a:r>
            <a:r>
              <a:rPr dirty="0"/>
              <a:t>ontology</a:t>
            </a:r>
            <a:r>
              <a:rPr dirty="0" spc="-30"/>
              <a:t> </a:t>
            </a:r>
            <a:r>
              <a:rPr dirty="0" spc="-10"/>
              <a:t>thường</a:t>
            </a:r>
          </a:p>
          <a:p>
            <a:pPr marL="297815">
              <a:lnSpc>
                <a:spcPct val="100000"/>
              </a:lnSpc>
            </a:pPr>
            <a:r>
              <a:rPr dirty="0"/>
              <a:t>được</a:t>
            </a:r>
            <a:r>
              <a:rPr dirty="0" spc="-45"/>
              <a:t> </a:t>
            </a:r>
            <a:r>
              <a:rPr dirty="0"/>
              <a:t>làm</a:t>
            </a:r>
            <a:r>
              <a:rPr dirty="0" spc="-50"/>
              <a:t> </a:t>
            </a:r>
            <a:r>
              <a:rPr dirty="0"/>
              <a:t>thủ</a:t>
            </a:r>
            <a:r>
              <a:rPr dirty="0" spc="-45"/>
              <a:t> </a:t>
            </a:r>
            <a:r>
              <a:rPr dirty="0"/>
              <a:t>công</a:t>
            </a:r>
            <a:r>
              <a:rPr dirty="0" spc="-40"/>
              <a:t> </a:t>
            </a:r>
            <a:r>
              <a:rPr dirty="0" spc="-10"/>
              <a:t>(manually)</a:t>
            </a:r>
          </a:p>
          <a:p>
            <a:pPr lvl="1" marL="624840" indent="-285750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Lấy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từ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nguồn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dữ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liệu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sẵn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(vd: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từ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cơ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sở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dữ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liệu)</a:t>
            </a:r>
            <a:endParaRPr sz="20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Trích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tự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động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từ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tập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dữ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liệu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văn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bản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66</a:t>
            </a:fld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Kiểm</a:t>
            </a:r>
            <a:r>
              <a:rPr dirty="0" spc="-45"/>
              <a:t> </a:t>
            </a:r>
            <a:r>
              <a:rPr dirty="0"/>
              <a:t>tra</a:t>
            </a:r>
            <a:r>
              <a:rPr dirty="0" spc="-50"/>
              <a:t> </a:t>
            </a:r>
            <a:r>
              <a:rPr dirty="0"/>
              <a:t>các</a:t>
            </a:r>
            <a:r>
              <a:rPr dirty="0" spc="-45"/>
              <a:t> </a:t>
            </a:r>
            <a:r>
              <a:rPr dirty="0"/>
              <a:t>bất</a:t>
            </a:r>
            <a:r>
              <a:rPr dirty="0" spc="-45"/>
              <a:t> </a:t>
            </a:r>
            <a:r>
              <a:rPr dirty="0" spc="-10"/>
              <a:t>thường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1958339"/>
            <a:chOff x="0" y="979169"/>
            <a:chExt cx="9144000" cy="1958339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19583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35940" y="1320038"/>
            <a:ext cx="7967345" cy="249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8450" algn="l"/>
              </a:tabLst>
            </a:pPr>
            <a:r>
              <a:rPr dirty="0" sz="2400">
                <a:latin typeface="Arial"/>
                <a:cs typeface="Arial"/>
              </a:rPr>
              <a:t>Để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kiểm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mâu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thuẫn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thể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ontology, </a:t>
            </a:r>
            <a:r>
              <a:rPr dirty="0" sz="2400">
                <a:latin typeface="Arial"/>
                <a:cs typeface="Arial"/>
              </a:rPr>
              <a:t>(hoặc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ontology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kèm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ví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dụ)</a:t>
            </a:r>
            <a:endParaRPr sz="24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24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ví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dụ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mâu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thuẫn</a:t>
            </a:r>
            <a:endParaRPr sz="24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tương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thích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về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miền,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về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trị,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về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đặc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tính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bắc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cầu,</a:t>
            </a:r>
            <a:endParaRPr sz="2000">
              <a:latin typeface="Arial"/>
              <a:cs typeface="Arial"/>
            </a:endParaRPr>
          </a:p>
          <a:p>
            <a:pPr marL="62484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đối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xứng,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đảo,...</a:t>
            </a:r>
            <a:endParaRPr sz="20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tương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thích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ràng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buộc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về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số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chiều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thuộc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tính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66</a:t>
            </a:fld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728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/>
              <a:t>Các</a:t>
            </a:r>
            <a:r>
              <a:rPr dirty="0" spc="-40"/>
              <a:t> </a:t>
            </a:r>
            <a:r>
              <a:rPr dirty="0"/>
              <a:t>ví</a:t>
            </a:r>
            <a:r>
              <a:rPr dirty="0" spc="-40"/>
              <a:t> </a:t>
            </a:r>
            <a:r>
              <a:rPr dirty="0"/>
              <a:t>dụ</a:t>
            </a:r>
            <a:r>
              <a:rPr dirty="0" spc="-35"/>
              <a:t> </a:t>
            </a:r>
            <a:r>
              <a:rPr dirty="0"/>
              <a:t>về</a:t>
            </a:r>
            <a:r>
              <a:rPr dirty="0" spc="-35"/>
              <a:t> </a:t>
            </a:r>
            <a:r>
              <a:rPr dirty="0" spc="-10"/>
              <a:t>ontology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4895850"/>
            <a:chOff x="0" y="979169"/>
            <a:chExt cx="9144000" cy="4895850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1958339"/>
              <a:ext cx="9144000" cy="3916679"/>
            </a:xfrm>
            <a:custGeom>
              <a:avLst/>
              <a:gdLst/>
              <a:ahLst/>
              <a:cxnLst/>
              <a:rect l="l" t="t" r="r" b="b"/>
              <a:pathLst>
                <a:path w="9144000" h="3916679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0" y="2937510"/>
                  </a:lnTo>
                  <a:lnTo>
                    <a:pt x="0" y="3916680"/>
                  </a:lnTo>
                  <a:lnTo>
                    <a:pt x="9144000" y="3916680"/>
                  </a:lnTo>
                  <a:lnTo>
                    <a:pt x="9144000" y="2937510"/>
                  </a:lnTo>
                  <a:lnTo>
                    <a:pt x="9144000" y="195834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459740" y="1244981"/>
            <a:ext cx="8471535" cy="4674235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431165" indent="-342265">
              <a:lnSpc>
                <a:spcPct val="100000"/>
              </a:lnSpc>
              <a:spcBef>
                <a:spcPts val="69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431165" algn="l"/>
                <a:tab pos="1242695" algn="l"/>
              </a:tabLst>
            </a:pPr>
            <a:r>
              <a:rPr dirty="0" sz="2400" spc="-25">
                <a:latin typeface="Arial"/>
                <a:cs typeface="Arial"/>
              </a:rPr>
              <a:t>CYC</a:t>
            </a:r>
            <a:r>
              <a:rPr dirty="0" sz="2400">
                <a:latin typeface="Arial"/>
                <a:cs typeface="Arial"/>
              </a:rPr>
              <a:t>	(dùng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chung,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tổng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quát)</a:t>
            </a:r>
            <a:endParaRPr sz="2400">
              <a:latin typeface="Arial"/>
              <a:cs typeface="Arial"/>
            </a:endParaRPr>
          </a:p>
          <a:p>
            <a:pPr lvl="1" marL="758190" indent="-325120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58190" algn="l"/>
              </a:tabLst>
            </a:pPr>
            <a:r>
              <a:rPr dirty="0" sz="2000">
                <a:latin typeface="Arial"/>
                <a:cs typeface="Arial"/>
              </a:rPr>
              <a:t>10</a:t>
            </a:r>
            <a:r>
              <a:rPr dirty="0" baseline="25641" sz="1950">
                <a:latin typeface="Arial"/>
                <a:cs typeface="Arial"/>
              </a:rPr>
              <a:t>5</a:t>
            </a:r>
            <a:r>
              <a:rPr dirty="0" baseline="25641" sz="1950" spc="209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kiểu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khái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niệm,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10</a:t>
            </a:r>
            <a:r>
              <a:rPr dirty="0" baseline="25641" sz="1950">
                <a:latin typeface="Arial"/>
                <a:cs typeface="Arial"/>
              </a:rPr>
              <a:t>6</a:t>
            </a:r>
            <a:r>
              <a:rPr dirty="0" baseline="25641" sz="1950" spc="2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tiên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đề</a:t>
            </a:r>
            <a:endParaRPr sz="2000">
              <a:latin typeface="Arial"/>
              <a:cs typeface="Arial"/>
            </a:endParaRPr>
          </a:p>
          <a:p>
            <a:pPr marL="431165" indent="-342265">
              <a:lnSpc>
                <a:spcPct val="100000"/>
              </a:lnSpc>
              <a:spcBef>
                <a:spcPts val="1789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431165" algn="l"/>
                <a:tab pos="1852930" algn="l"/>
              </a:tabLst>
            </a:pPr>
            <a:r>
              <a:rPr dirty="0" sz="2400" spc="-10">
                <a:latin typeface="Arial"/>
                <a:cs typeface="Arial"/>
              </a:rPr>
              <a:t>SENSUS</a:t>
            </a:r>
            <a:r>
              <a:rPr dirty="0" sz="2400">
                <a:latin typeface="Arial"/>
                <a:cs typeface="Arial"/>
              </a:rPr>
              <a:t>	(mở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rộng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WordNet,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dùng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cho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xử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lý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văn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bản)</a:t>
            </a:r>
            <a:endParaRPr sz="2400">
              <a:latin typeface="Arial"/>
              <a:cs typeface="Arial"/>
            </a:endParaRPr>
          </a:p>
          <a:p>
            <a:pPr lvl="1" marL="758190" indent="-325120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58190" algn="l"/>
              </a:tabLst>
            </a:pPr>
            <a:r>
              <a:rPr dirty="0" sz="2000">
                <a:latin typeface="Arial"/>
                <a:cs typeface="Arial"/>
              </a:rPr>
              <a:t>70.000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khái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niệm</a:t>
            </a:r>
            <a:endParaRPr sz="2000">
              <a:latin typeface="Arial"/>
              <a:cs typeface="Arial"/>
            </a:endParaRPr>
          </a:p>
          <a:p>
            <a:pPr marL="431165" indent="-342265">
              <a:lnSpc>
                <a:spcPct val="100000"/>
              </a:lnSpc>
              <a:spcBef>
                <a:spcPts val="1789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431165" algn="l"/>
                <a:tab pos="1512570" algn="l"/>
              </a:tabLst>
            </a:pPr>
            <a:r>
              <a:rPr dirty="0" sz="2400" spc="-20">
                <a:latin typeface="Arial"/>
                <a:cs typeface="Arial"/>
              </a:rPr>
              <a:t>SUMO</a:t>
            </a:r>
            <a:r>
              <a:rPr dirty="0" sz="2400">
                <a:latin typeface="Arial"/>
                <a:cs typeface="Arial"/>
              </a:rPr>
              <a:t>	(tổng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quát)</a:t>
            </a:r>
            <a:endParaRPr sz="2400">
              <a:latin typeface="Arial"/>
              <a:cs typeface="Arial"/>
            </a:endParaRPr>
          </a:p>
          <a:p>
            <a:pPr lvl="1" marL="758190" indent="-325120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58190" algn="l"/>
              </a:tabLst>
            </a:pPr>
            <a:r>
              <a:rPr dirty="0" sz="2000">
                <a:latin typeface="Arial"/>
                <a:cs typeface="Arial"/>
              </a:rPr>
              <a:t>1000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khái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niệm,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4200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đánh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giá</a:t>
            </a:r>
            <a:endParaRPr sz="2000">
              <a:latin typeface="Arial"/>
              <a:cs typeface="Arial"/>
            </a:endParaRPr>
          </a:p>
          <a:p>
            <a:pPr marL="431165" indent="-342265">
              <a:lnSpc>
                <a:spcPct val="100000"/>
              </a:lnSpc>
              <a:spcBef>
                <a:spcPts val="1789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431165" algn="l"/>
                <a:tab pos="1445895" algn="l"/>
              </a:tabLst>
            </a:pPr>
            <a:r>
              <a:rPr dirty="0" sz="2400" spc="-20">
                <a:latin typeface="Arial"/>
                <a:cs typeface="Arial"/>
              </a:rPr>
              <a:t>UMLS</a:t>
            </a:r>
            <a:r>
              <a:rPr dirty="0" sz="2400">
                <a:latin typeface="Arial"/>
                <a:cs typeface="Arial"/>
              </a:rPr>
              <a:t>	(lĩnh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vực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5">
                <a:latin typeface="Arial"/>
                <a:cs typeface="Arial"/>
              </a:rPr>
              <a:t>y-</a:t>
            </a:r>
            <a:r>
              <a:rPr dirty="0" sz="2400" spc="-10">
                <a:latin typeface="Arial"/>
                <a:cs typeface="Arial"/>
              </a:rPr>
              <a:t>sinh)</a:t>
            </a:r>
            <a:endParaRPr sz="2400">
              <a:latin typeface="Arial"/>
              <a:cs typeface="Arial"/>
            </a:endParaRPr>
          </a:p>
          <a:p>
            <a:pPr lvl="1" marL="758190" indent="-325120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58190" algn="l"/>
              </a:tabLst>
            </a:pPr>
            <a:r>
              <a:rPr dirty="0" sz="2000">
                <a:latin typeface="Arial"/>
                <a:cs typeface="Arial"/>
              </a:rPr>
              <a:t>135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kiểu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ngữ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nghĩa,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54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quan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hệ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ngữ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nghĩa,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975.354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khái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niệm</a:t>
            </a:r>
            <a:endParaRPr sz="2000">
              <a:latin typeface="Arial"/>
              <a:cs typeface="Arial"/>
            </a:endParaRPr>
          </a:p>
          <a:p>
            <a:pPr marL="431165" indent="-342265">
              <a:lnSpc>
                <a:spcPct val="100000"/>
              </a:lnSpc>
              <a:spcBef>
                <a:spcPts val="1789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431165" algn="l"/>
                <a:tab pos="1802130" algn="l"/>
              </a:tabLst>
            </a:pPr>
            <a:r>
              <a:rPr dirty="0" sz="2400" spc="-10">
                <a:latin typeface="Arial"/>
                <a:cs typeface="Arial"/>
              </a:rPr>
              <a:t>WordNet</a:t>
            </a:r>
            <a:r>
              <a:rPr dirty="0" sz="2400">
                <a:latin typeface="Arial"/>
                <a:cs typeface="Arial"/>
              </a:rPr>
              <a:t>	(từ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vựng)</a:t>
            </a:r>
            <a:endParaRPr sz="2400">
              <a:latin typeface="Arial"/>
              <a:cs typeface="Arial"/>
            </a:endParaRPr>
          </a:p>
          <a:p>
            <a:pPr lvl="1" marL="758190" indent="-325120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58190" algn="l"/>
              </a:tabLst>
            </a:pPr>
            <a:r>
              <a:rPr dirty="0" sz="2000">
                <a:latin typeface="Arial"/>
                <a:cs typeface="Arial"/>
              </a:rPr>
              <a:t>152.059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dạng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từ,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115,424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cụm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từ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0" y="5875020"/>
            <a:ext cx="9144000" cy="982980"/>
            <a:chOff x="0" y="5875020"/>
            <a:chExt cx="9144000" cy="982980"/>
          </a:xfrm>
        </p:grpSpPr>
        <p:sp>
          <p:nvSpPr>
            <p:cNvPr id="9" name="object 9" descr=""/>
            <p:cNvSpPr/>
            <p:nvPr/>
          </p:nvSpPr>
          <p:spPr>
            <a:xfrm>
              <a:off x="0" y="58750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7200" y="6239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66</a:t>
            </a:fld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699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85"/>
              </a:spcBef>
            </a:pPr>
            <a:r>
              <a:rPr dirty="0" spc="-195">
                <a:latin typeface="Times New Roman"/>
                <a:cs typeface="Times New Roman"/>
              </a:rPr>
              <a:t>UMLS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 spc="-10">
                <a:latin typeface="Times New Roman"/>
                <a:cs typeface="Times New Roman"/>
              </a:rPr>
              <a:t>ontology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619505" y="1570707"/>
            <a:ext cx="7905750" cy="4258945"/>
            <a:chOff x="619505" y="1570707"/>
            <a:chExt cx="7905750" cy="425894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3005" y="1570707"/>
              <a:ext cx="1476374" cy="38763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505" y="1958340"/>
              <a:ext cx="7905750" cy="3870960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535940" y="1320038"/>
            <a:ext cx="25806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For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bio-</a:t>
            </a:r>
            <a:r>
              <a:rPr dirty="0" sz="2400" spc="-10">
                <a:latin typeface="Arial"/>
                <a:cs typeface="Arial"/>
              </a:rPr>
              <a:t>medicine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459740" y="5895847"/>
            <a:ext cx="171767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latin typeface="Arial"/>
                <a:cs typeface="Arial"/>
              </a:rPr>
              <a:t>(</a:t>
            </a:r>
            <a:r>
              <a:rPr dirty="0" sz="1400" i="1">
                <a:latin typeface="Arial"/>
                <a:cs typeface="Arial"/>
              </a:rPr>
              <a:t>Figure</a:t>
            </a:r>
            <a:r>
              <a:rPr dirty="0" sz="1400" spc="-4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by</a:t>
            </a:r>
            <a:r>
              <a:rPr dirty="0" sz="1400" spc="-3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MIT</a:t>
            </a:r>
            <a:r>
              <a:rPr dirty="0" sz="1400" spc="-15" i="1">
                <a:latin typeface="Arial"/>
                <a:cs typeface="Arial"/>
              </a:rPr>
              <a:t> </a:t>
            </a:r>
            <a:r>
              <a:rPr dirty="0" sz="1400" spc="-20" i="1">
                <a:latin typeface="Arial"/>
                <a:cs typeface="Arial"/>
              </a:rPr>
              <a:t>OCW</a:t>
            </a:r>
            <a:r>
              <a:rPr dirty="0" sz="1400" spc="-2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66</a:t>
            </a:fld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699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85"/>
              </a:spcBef>
            </a:pPr>
            <a:r>
              <a:rPr dirty="0" spc="-185">
                <a:latin typeface="Times New Roman"/>
                <a:cs typeface="Times New Roman"/>
              </a:rPr>
              <a:t>CYC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 spc="-10">
                <a:latin typeface="Times New Roman"/>
                <a:cs typeface="Times New Roman"/>
              </a:rPr>
              <a:t>ontology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168399"/>
            <a:ext cx="630682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54965" algn="l"/>
              </a:tabLst>
            </a:pPr>
            <a:r>
              <a:rPr dirty="0" sz="2200">
                <a:latin typeface="Arial"/>
                <a:cs typeface="Arial"/>
              </a:rPr>
              <a:t>Encode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all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of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human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common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sense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knowledge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57200" y="1600200"/>
            <a:ext cx="8229600" cy="4658360"/>
            <a:chOff x="457200" y="1600200"/>
            <a:chExt cx="8229600" cy="465836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800" y="1600200"/>
              <a:ext cx="6686550" cy="4610100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457200" y="6239255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66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0"/>
              </a:spcBef>
            </a:pPr>
            <a:r>
              <a:rPr dirty="0" sz="4000"/>
              <a:t>Biểu</a:t>
            </a:r>
            <a:r>
              <a:rPr dirty="0" sz="4000" spc="-40"/>
              <a:t> </a:t>
            </a:r>
            <a:r>
              <a:rPr dirty="0" sz="4000"/>
              <a:t>diễn</a:t>
            </a:r>
            <a:r>
              <a:rPr dirty="0" sz="4000" spc="-40"/>
              <a:t> </a:t>
            </a:r>
            <a:r>
              <a:rPr dirty="0" sz="4000"/>
              <a:t>tri</a:t>
            </a:r>
            <a:r>
              <a:rPr dirty="0" sz="4000" spc="-35"/>
              <a:t> </a:t>
            </a:r>
            <a:r>
              <a:rPr dirty="0" sz="4000"/>
              <a:t>thức</a:t>
            </a:r>
            <a:r>
              <a:rPr dirty="0" sz="4000" spc="-45"/>
              <a:t> </a:t>
            </a:r>
            <a:r>
              <a:rPr dirty="0" sz="4000"/>
              <a:t>bằng</a:t>
            </a:r>
            <a:r>
              <a:rPr dirty="0" sz="4000" spc="-55"/>
              <a:t> </a:t>
            </a:r>
            <a:r>
              <a:rPr dirty="0" sz="4000"/>
              <a:t>luật</a:t>
            </a:r>
            <a:r>
              <a:rPr dirty="0" sz="4000" spc="-45"/>
              <a:t> </a:t>
            </a:r>
            <a:r>
              <a:rPr dirty="0" sz="4000" spc="-25"/>
              <a:t>(2)</a:t>
            </a:r>
            <a:endParaRPr sz="4000"/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2937510"/>
          </a:xfrm>
          <a:custGeom>
            <a:avLst/>
            <a:gdLst/>
            <a:ahLst/>
            <a:cxnLst/>
            <a:rect l="l" t="t" r="r" b="b"/>
            <a:pathLst>
              <a:path w="9144000" h="2937510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0" y="2937510"/>
                </a:lnTo>
                <a:lnTo>
                  <a:pt x="9144000" y="293751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85140" y="1244981"/>
            <a:ext cx="8093709" cy="4933315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348615" indent="-285115">
              <a:lnSpc>
                <a:spcPct val="100000"/>
              </a:lnSpc>
              <a:spcBef>
                <a:spcPts val="69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48615" algn="l"/>
              </a:tabLst>
            </a:pPr>
            <a:r>
              <a:rPr dirty="0" sz="2400">
                <a:latin typeface="Arial"/>
                <a:cs typeface="Arial"/>
              </a:rPr>
              <a:t>Mệnh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đề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điều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kiện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luật</a:t>
            </a:r>
            <a:endParaRPr sz="2400">
              <a:latin typeface="Arial"/>
              <a:cs typeface="Arial"/>
            </a:endParaRPr>
          </a:p>
          <a:p>
            <a:pPr lvl="1" marL="675640" indent="-285750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75640" algn="l"/>
              </a:tabLst>
            </a:pP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cần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sử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dụng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toán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tử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logic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  <a:p>
            <a:pPr lvl="1" marL="675640" marR="210185" indent="-28638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75640" algn="l"/>
              </a:tabLst>
            </a:pP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luật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toán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tử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logic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OR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mệnh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đề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điều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kiện,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thì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sẽ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chuyển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thành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tập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luật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tương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ứng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chứa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  <a:p>
            <a:pPr lvl="1" marL="675640" marR="274320" indent="-285750">
              <a:lnSpc>
                <a:spcPct val="100000"/>
              </a:lnSpc>
              <a:spcBef>
                <a:spcPts val="34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75640" algn="l"/>
                <a:tab pos="1081405" algn="l"/>
                <a:tab pos="1477645" algn="l"/>
                <a:tab pos="3394710" algn="l"/>
                <a:tab pos="3435985" algn="l"/>
              </a:tabLst>
            </a:pP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dụ:</a:t>
            </a:r>
            <a:r>
              <a:rPr dirty="0" sz="2000">
                <a:latin typeface="Arial"/>
                <a:cs typeface="Arial"/>
              </a:rPr>
              <a:t>	Luật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</a:t>
            </a:r>
            <a:r>
              <a:rPr dirty="0" sz="2000">
                <a:latin typeface="Courier New"/>
                <a:cs typeface="Courier New"/>
              </a:rPr>
              <a:t>IF</a:t>
            </a:r>
            <a:r>
              <a:rPr dirty="0" sz="2000" spc="-60">
                <a:latin typeface="Courier New"/>
                <a:cs typeface="Courier New"/>
              </a:rPr>
              <a:t> </a:t>
            </a:r>
            <a:r>
              <a:rPr dirty="0" sz="2000" spc="-20">
                <a:latin typeface="Courier New"/>
                <a:cs typeface="Courier New"/>
              </a:rPr>
              <a:t>A</a:t>
            </a:r>
            <a:r>
              <a:rPr dirty="0" baseline="-21367" sz="1950" spc="-30">
                <a:latin typeface="Courier New"/>
                <a:cs typeface="Courier New"/>
              </a:rPr>
              <a:t>1</a:t>
            </a:r>
            <a:r>
              <a:rPr dirty="0" sz="2000" spc="-20">
                <a:latin typeface="Symbol"/>
                <a:cs typeface="Symbol"/>
              </a:rPr>
              <a:t></a:t>
            </a:r>
            <a:r>
              <a:rPr dirty="0" sz="2000" spc="-20">
                <a:latin typeface="Courier New"/>
                <a:cs typeface="Courier New"/>
              </a:rPr>
              <a:t>A</a:t>
            </a:r>
            <a:r>
              <a:rPr dirty="0" baseline="-21367" sz="1950" spc="-30">
                <a:latin typeface="Courier New"/>
                <a:cs typeface="Courier New"/>
              </a:rPr>
              <a:t>2</a:t>
            </a:r>
            <a:r>
              <a:rPr dirty="0" baseline="-21367" sz="1950">
                <a:latin typeface="Courier New"/>
                <a:cs typeface="Courier New"/>
              </a:rPr>
              <a:t>	</a:t>
            </a:r>
            <a:r>
              <a:rPr dirty="0" sz="2000">
                <a:latin typeface="Courier New"/>
                <a:cs typeface="Courier New"/>
              </a:rPr>
              <a:t>THEN</a:t>
            </a:r>
            <a:r>
              <a:rPr dirty="0" sz="2000" spc="-8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B</a:t>
            </a:r>
            <a:r>
              <a:rPr dirty="0" sz="2000">
                <a:latin typeface="Arial"/>
                <a:cs typeface="Arial"/>
              </a:rPr>
              <a:t>)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chuyển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thành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2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luật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(</a:t>
            </a:r>
            <a:r>
              <a:rPr dirty="0" sz="2000" spc="-25">
                <a:latin typeface="Courier New"/>
                <a:cs typeface="Courier New"/>
              </a:rPr>
              <a:t>IF A</a:t>
            </a:r>
            <a:r>
              <a:rPr dirty="0" baseline="-21367" sz="1950" spc="-37">
                <a:latin typeface="Courier New"/>
                <a:cs typeface="Courier New"/>
              </a:rPr>
              <a:t>1</a:t>
            </a:r>
            <a:r>
              <a:rPr dirty="0" baseline="-21367" sz="1950">
                <a:latin typeface="Courier New"/>
                <a:cs typeface="Courier New"/>
              </a:rPr>
              <a:t>	</a:t>
            </a:r>
            <a:r>
              <a:rPr dirty="0" sz="2000">
                <a:latin typeface="Courier New"/>
                <a:cs typeface="Courier New"/>
              </a:rPr>
              <a:t>THEN</a:t>
            </a:r>
            <a:r>
              <a:rPr dirty="0" sz="2000" spc="-4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B</a:t>
            </a:r>
            <a:r>
              <a:rPr dirty="0" sz="2000">
                <a:latin typeface="Arial"/>
                <a:cs typeface="Arial"/>
              </a:rPr>
              <a:t>)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</a:t>
            </a:r>
            <a:r>
              <a:rPr dirty="0" sz="2000">
                <a:latin typeface="Courier New"/>
                <a:cs typeface="Courier New"/>
              </a:rPr>
              <a:t>IF</a:t>
            </a:r>
            <a:r>
              <a:rPr dirty="0" sz="2000" spc="-40">
                <a:latin typeface="Courier New"/>
                <a:cs typeface="Courier New"/>
              </a:rPr>
              <a:t> </a:t>
            </a:r>
            <a:r>
              <a:rPr dirty="0" sz="2000" spc="-25">
                <a:latin typeface="Courier New"/>
                <a:cs typeface="Courier New"/>
              </a:rPr>
              <a:t>A</a:t>
            </a:r>
            <a:r>
              <a:rPr dirty="0" baseline="-21367" sz="1950" spc="-37">
                <a:latin typeface="Courier New"/>
                <a:cs typeface="Courier New"/>
              </a:rPr>
              <a:t>2</a:t>
            </a:r>
            <a:r>
              <a:rPr dirty="0" baseline="-21367" sz="1950">
                <a:latin typeface="Courier New"/>
                <a:cs typeface="Courier New"/>
              </a:rPr>
              <a:t>		</a:t>
            </a:r>
            <a:r>
              <a:rPr dirty="0" sz="2000">
                <a:latin typeface="Courier New"/>
                <a:cs typeface="Courier New"/>
              </a:rPr>
              <a:t>THEN</a:t>
            </a:r>
            <a:r>
              <a:rPr dirty="0" sz="2000" spc="-50">
                <a:latin typeface="Courier New"/>
                <a:cs typeface="Courier New"/>
              </a:rPr>
              <a:t> </a:t>
            </a:r>
            <a:r>
              <a:rPr dirty="0" sz="2000" spc="-25">
                <a:latin typeface="Courier New"/>
                <a:cs typeface="Courier New"/>
              </a:rPr>
              <a:t>B</a:t>
            </a:r>
            <a:r>
              <a:rPr dirty="0" sz="2000" spc="-25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348615" indent="-285115">
              <a:lnSpc>
                <a:spcPct val="100000"/>
              </a:lnSpc>
              <a:spcBef>
                <a:spcPts val="192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48615" algn="l"/>
              </a:tabLst>
            </a:pPr>
            <a:r>
              <a:rPr dirty="0" sz="2400">
                <a:latin typeface="Arial"/>
                <a:cs typeface="Arial"/>
              </a:rPr>
              <a:t>Mệnh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đề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kết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luận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luật</a:t>
            </a:r>
            <a:endParaRPr sz="2400">
              <a:latin typeface="Arial"/>
              <a:cs typeface="Arial"/>
            </a:endParaRPr>
          </a:p>
          <a:p>
            <a:pPr lvl="1" marL="675640" indent="-285750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75640" algn="l"/>
              </a:tabLst>
            </a:pP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cần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sử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dụng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toán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tử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logic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lvl="1" marL="675640" marR="55880" indent="-285750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75640" algn="l"/>
              </a:tabLst>
            </a:pP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luật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toán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tử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logic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mệnh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đề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kết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luận,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thì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sẽ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chuyển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thành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tập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luật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tương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ứng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chứa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lvl="1" marL="675640" indent="-285750">
              <a:lnSpc>
                <a:spcPts val="2395"/>
              </a:lnSpc>
              <a:spcBef>
                <a:spcPts val="34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75640" algn="l"/>
                <a:tab pos="1477010" algn="l"/>
              </a:tabLst>
            </a:pP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dụ:</a:t>
            </a:r>
            <a:r>
              <a:rPr dirty="0" sz="2000">
                <a:latin typeface="Arial"/>
                <a:cs typeface="Arial"/>
              </a:rPr>
              <a:t>	Luật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</a:t>
            </a:r>
            <a:r>
              <a:rPr dirty="0" sz="2000">
                <a:latin typeface="Courier New"/>
                <a:cs typeface="Courier New"/>
              </a:rPr>
              <a:t>IF</a:t>
            </a:r>
            <a:r>
              <a:rPr dirty="0" sz="2000" spc="-5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…</a:t>
            </a:r>
            <a:r>
              <a:rPr dirty="0" sz="2000" spc="-5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THEN</a:t>
            </a:r>
            <a:r>
              <a:rPr dirty="0" sz="2000" spc="-5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B</a:t>
            </a:r>
            <a:r>
              <a:rPr dirty="0" baseline="-21367" sz="1950">
                <a:latin typeface="Courier New"/>
                <a:cs typeface="Courier New"/>
              </a:rPr>
              <a:t>1</a:t>
            </a:r>
            <a:r>
              <a:rPr dirty="0" sz="2000">
                <a:latin typeface="Symbol"/>
                <a:cs typeface="Symbol"/>
              </a:rPr>
              <a:t></a:t>
            </a:r>
            <a:r>
              <a:rPr dirty="0" sz="2000">
                <a:latin typeface="Courier New"/>
                <a:cs typeface="Courier New"/>
              </a:rPr>
              <a:t>B</a:t>
            </a:r>
            <a:r>
              <a:rPr dirty="0" baseline="-21367" sz="1950">
                <a:latin typeface="Courier New"/>
                <a:cs typeface="Courier New"/>
              </a:rPr>
              <a:t>2</a:t>
            </a:r>
            <a:r>
              <a:rPr dirty="0" sz="2000">
                <a:latin typeface="Arial"/>
                <a:cs typeface="Arial"/>
              </a:rPr>
              <a:t>)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chuyển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thành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2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luật</a:t>
            </a:r>
            <a:r>
              <a:rPr dirty="0" sz="2000" spc="-25">
                <a:latin typeface="Arial"/>
                <a:cs typeface="Arial"/>
              </a:rPr>
              <a:t> (</a:t>
            </a:r>
            <a:r>
              <a:rPr dirty="0" sz="2000" spc="-25">
                <a:latin typeface="Courier New"/>
                <a:cs typeface="Courier New"/>
              </a:rPr>
              <a:t>IF</a:t>
            </a:r>
            <a:endParaRPr sz="2000">
              <a:latin typeface="Courier New"/>
              <a:cs typeface="Courier New"/>
            </a:endParaRPr>
          </a:p>
          <a:p>
            <a:pPr marL="675640">
              <a:lnSpc>
                <a:spcPts val="2395"/>
              </a:lnSpc>
            </a:pPr>
            <a:r>
              <a:rPr dirty="0" sz="2000">
                <a:latin typeface="Courier New"/>
                <a:cs typeface="Courier New"/>
              </a:rPr>
              <a:t>…</a:t>
            </a:r>
            <a:r>
              <a:rPr dirty="0" sz="2000" spc="-4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THEN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B</a:t>
            </a:r>
            <a:r>
              <a:rPr dirty="0" baseline="-21367" sz="1950">
                <a:latin typeface="Courier New"/>
                <a:cs typeface="Courier New"/>
              </a:rPr>
              <a:t>1</a:t>
            </a:r>
            <a:r>
              <a:rPr dirty="0" sz="2000">
                <a:latin typeface="Arial"/>
                <a:cs typeface="Arial"/>
              </a:rPr>
              <a:t>)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</a:t>
            </a:r>
            <a:r>
              <a:rPr dirty="0" sz="2000">
                <a:latin typeface="Courier New"/>
                <a:cs typeface="Courier New"/>
              </a:rPr>
              <a:t>IF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…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THEN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25">
                <a:latin typeface="Courier New"/>
                <a:cs typeface="Courier New"/>
              </a:rPr>
              <a:t>B</a:t>
            </a:r>
            <a:r>
              <a:rPr dirty="0" baseline="-21367" sz="1950" spc="-37">
                <a:latin typeface="Courier New"/>
                <a:cs typeface="Courier New"/>
              </a:rPr>
              <a:t>2</a:t>
            </a:r>
            <a:r>
              <a:rPr dirty="0" sz="2000" spc="-25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lvl="1" marL="675640" indent="-285750">
              <a:lnSpc>
                <a:spcPct val="100000"/>
              </a:lnSpc>
              <a:spcBef>
                <a:spcPts val="134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75640" algn="l"/>
              </a:tabLst>
            </a:pP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phép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sử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dụng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toán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tử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OR!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quangnn</dc:creator>
  <dc:title>Microsoft PowerPoint - L8-Bieu_dien_tri_thuc.ppt [Compatibility Mode]</dc:title>
  <dcterms:created xsi:type="dcterms:W3CDTF">2024-07-22T11:36:51Z</dcterms:created>
  <dcterms:modified xsi:type="dcterms:W3CDTF">2024-07-22T11:36:51Z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2010-03-03T00:00:00Z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2024-07-22T00:00:00Z</vt:filetime>
  </property>
  <property fmtid="{D5CDD505-2E9C-101B-9397-08002B2CF9AE}" pid="5" name="Producer">
    <vt:lpwstr>3-Heights(TM) PDF Security Shell 4.8.25.2 (http://www.pdf-tools.com)</vt:lpwstr>
  </property>
</Properties>
</file>