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937513"/>
            <a:ext cx="326517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710311"/>
            <a:ext cx="7943215" cy="487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36340" y="6828479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69680" y="69257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~awm/tutorials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~awm/tutorials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38" y="13246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5400">
                <a:solidFill>
                  <a:srgbClr val="006533"/>
                </a:solidFill>
                <a:latin typeface="Tahoma"/>
                <a:cs typeface="Tahoma"/>
              </a:rPr>
              <a:t>Trí</a:t>
            </a:r>
            <a:r>
              <a:rPr dirty="0" u="none" sz="5400" spc="-105">
                <a:solidFill>
                  <a:srgbClr val="006533"/>
                </a:solidFill>
                <a:latin typeface="Tahoma"/>
                <a:cs typeface="Tahoma"/>
              </a:rPr>
              <a:t> </a:t>
            </a:r>
            <a:r>
              <a:rPr dirty="0" u="none" sz="5400" spc="-770">
                <a:solidFill>
                  <a:srgbClr val="006533"/>
                </a:solidFill>
                <a:latin typeface="Tahoma"/>
                <a:cs typeface="Tahoma"/>
              </a:rPr>
              <a:t>Tuệ</a:t>
            </a:r>
            <a:r>
              <a:rPr dirty="0" u="none" sz="5400" spc="20">
                <a:solidFill>
                  <a:srgbClr val="006533"/>
                </a:solidFill>
                <a:latin typeface="Tahoma"/>
                <a:cs typeface="Tahoma"/>
              </a:rPr>
              <a:t> </a:t>
            </a:r>
            <a:r>
              <a:rPr dirty="0" u="none" sz="5400">
                <a:solidFill>
                  <a:srgbClr val="006533"/>
                </a:solidFill>
                <a:latin typeface="Tahoma"/>
                <a:cs typeface="Tahoma"/>
              </a:rPr>
              <a:t>Nhân</a:t>
            </a:r>
            <a:r>
              <a:rPr dirty="0" u="none" sz="5400" spc="-25">
                <a:solidFill>
                  <a:srgbClr val="006533"/>
                </a:solidFill>
                <a:latin typeface="Tahoma"/>
                <a:cs typeface="Tahoma"/>
              </a:rPr>
              <a:t> </a:t>
            </a:r>
            <a:r>
              <a:rPr dirty="0" u="none" sz="5400" spc="-790">
                <a:solidFill>
                  <a:srgbClr val="006533"/>
                </a:solidFill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981200" y="54010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83305" y="42882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có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iều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kiện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2234438"/>
            <a:ext cx="1583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nghĩa: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069079" y="2507742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064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228589" y="2503909"/>
            <a:ext cx="58864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40" i="1">
                <a:latin typeface="Times New Roman"/>
                <a:cs typeface="Times New Roman"/>
              </a:rPr>
              <a:t>P</a:t>
            </a:r>
            <a:r>
              <a:rPr dirty="0" sz="2200" spc="40">
                <a:latin typeface="Times New Roman"/>
                <a:cs typeface="Times New Roman"/>
              </a:rPr>
              <a:t>(</a:t>
            </a:r>
            <a:r>
              <a:rPr dirty="0" sz="2200" spc="40" i="1">
                <a:latin typeface="Times New Roman"/>
                <a:cs typeface="Times New Roman"/>
              </a:rPr>
              <a:t>B</a:t>
            </a:r>
            <a:r>
              <a:rPr dirty="0" sz="2200" spc="4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39211" y="2284453"/>
            <a:ext cx="214820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 spc="-22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B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265">
                <a:latin typeface="Times New Roman"/>
                <a:cs typeface="Times New Roman"/>
              </a:rPr>
              <a:t> </a:t>
            </a:r>
            <a:r>
              <a:rPr dirty="0" baseline="35353" sz="3300" i="1">
                <a:latin typeface="Times New Roman"/>
                <a:cs typeface="Times New Roman"/>
              </a:rPr>
              <a:t>P</a:t>
            </a:r>
            <a:r>
              <a:rPr dirty="0" baseline="35353" sz="3300">
                <a:latin typeface="Times New Roman"/>
                <a:cs typeface="Times New Roman"/>
              </a:rPr>
              <a:t>(</a:t>
            </a:r>
            <a:r>
              <a:rPr dirty="0" baseline="35353" sz="3300" spc="-457">
                <a:latin typeface="Times New Roman"/>
                <a:cs typeface="Times New Roman"/>
              </a:rPr>
              <a:t> </a:t>
            </a:r>
            <a:r>
              <a:rPr dirty="0" baseline="35353" sz="3300" spc="-60" i="1">
                <a:latin typeface="Times New Roman"/>
                <a:cs typeface="Times New Roman"/>
              </a:rPr>
              <a:t>A</a:t>
            </a:r>
            <a:r>
              <a:rPr dirty="0" baseline="35353" sz="3300" spc="-60">
                <a:latin typeface="Times New Roman"/>
                <a:cs typeface="Times New Roman"/>
              </a:rPr>
              <a:t>,</a:t>
            </a:r>
            <a:r>
              <a:rPr dirty="0" baseline="35353" sz="3300" spc="-277">
                <a:latin typeface="Times New Roman"/>
                <a:cs typeface="Times New Roman"/>
              </a:rPr>
              <a:t> </a:t>
            </a:r>
            <a:r>
              <a:rPr dirty="0" baseline="35353" sz="3300" spc="-37" i="1">
                <a:latin typeface="Times New Roman"/>
                <a:cs typeface="Times New Roman"/>
              </a:rPr>
              <a:t>B</a:t>
            </a:r>
            <a:r>
              <a:rPr dirty="0" baseline="35353" sz="3300" spc="-37">
                <a:latin typeface="Times New Roman"/>
                <a:cs typeface="Times New Roman"/>
              </a:rPr>
              <a:t>)</a:t>
            </a:r>
            <a:endParaRPr baseline="35353" sz="33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561063" y="2513075"/>
            <a:ext cx="3433445" cy="882015"/>
          </a:xfrm>
          <a:custGeom>
            <a:avLst/>
            <a:gdLst/>
            <a:ahLst/>
            <a:cxnLst/>
            <a:rect l="l" t="t" r="r" b="b"/>
            <a:pathLst>
              <a:path w="3433445" h="882014">
                <a:moveTo>
                  <a:pt x="2191423" y="881634"/>
                </a:moveTo>
                <a:lnTo>
                  <a:pt x="2183625" y="838085"/>
                </a:lnTo>
                <a:lnTo>
                  <a:pt x="2172728" y="787704"/>
                </a:lnTo>
                <a:lnTo>
                  <a:pt x="2159952" y="737806"/>
                </a:lnTo>
                <a:lnTo>
                  <a:pt x="2145246" y="688492"/>
                </a:lnTo>
                <a:lnTo>
                  <a:pt x="2128545" y="639864"/>
                </a:lnTo>
                <a:lnTo>
                  <a:pt x="2109813" y="592023"/>
                </a:lnTo>
                <a:lnTo>
                  <a:pt x="2088959" y="545096"/>
                </a:lnTo>
                <a:lnTo>
                  <a:pt x="2065947" y="499160"/>
                </a:lnTo>
                <a:lnTo>
                  <a:pt x="2040724" y="454329"/>
                </a:lnTo>
                <a:lnTo>
                  <a:pt x="2013216" y="410718"/>
                </a:lnTo>
                <a:lnTo>
                  <a:pt x="1984844" y="371017"/>
                </a:lnTo>
                <a:lnTo>
                  <a:pt x="1953742" y="332981"/>
                </a:lnTo>
                <a:lnTo>
                  <a:pt x="1920024" y="297180"/>
                </a:lnTo>
                <a:lnTo>
                  <a:pt x="1883803" y="264109"/>
                </a:lnTo>
                <a:lnTo>
                  <a:pt x="1845208" y="234327"/>
                </a:lnTo>
                <a:lnTo>
                  <a:pt x="1804365" y="208330"/>
                </a:lnTo>
                <a:lnTo>
                  <a:pt x="1761388" y="186677"/>
                </a:lnTo>
                <a:lnTo>
                  <a:pt x="1716379" y="169875"/>
                </a:lnTo>
                <a:lnTo>
                  <a:pt x="1669491" y="158470"/>
                </a:lnTo>
                <a:lnTo>
                  <a:pt x="1620812" y="152971"/>
                </a:lnTo>
                <a:lnTo>
                  <a:pt x="1570494" y="153924"/>
                </a:lnTo>
                <a:lnTo>
                  <a:pt x="1519986" y="161556"/>
                </a:lnTo>
                <a:lnTo>
                  <a:pt x="1471790" y="175272"/>
                </a:lnTo>
                <a:lnTo>
                  <a:pt x="1425943" y="194513"/>
                </a:lnTo>
                <a:lnTo>
                  <a:pt x="1382483" y="218706"/>
                </a:lnTo>
                <a:lnTo>
                  <a:pt x="1341462" y="247256"/>
                </a:lnTo>
                <a:lnTo>
                  <a:pt x="1302918" y="279590"/>
                </a:lnTo>
                <a:lnTo>
                  <a:pt x="1266913" y="315125"/>
                </a:lnTo>
                <a:lnTo>
                  <a:pt x="1233474" y="353301"/>
                </a:lnTo>
                <a:lnTo>
                  <a:pt x="1202664" y="393509"/>
                </a:lnTo>
                <a:lnTo>
                  <a:pt x="1174521" y="435203"/>
                </a:lnTo>
                <a:lnTo>
                  <a:pt x="1149108" y="477774"/>
                </a:lnTo>
                <a:lnTo>
                  <a:pt x="1126121" y="521779"/>
                </a:lnTo>
                <a:lnTo>
                  <a:pt x="1105128" y="566635"/>
                </a:lnTo>
                <a:lnTo>
                  <a:pt x="1086104" y="612292"/>
                </a:lnTo>
                <a:lnTo>
                  <a:pt x="1068971" y="658672"/>
                </a:lnTo>
                <a:lnTo>
                  <a:pt x="1053693" y="705688"/>
                </a:lnTo>
                <a:lnTo>
                  <a:pt x="1040206" y="753275"/>
                </a:lnTo>
                <a:lnTo>
                  <a:pt x="1028458" y="801357"/>
                </a:lnTo>
                <a:lnTo>
                  <a:pt x="1018400" y="849845"/>
                </a:lnTo>
                <a:lnTo>
                  <a:pt x="1012913" y="881634"/>
                </a:lnTo>
                <a:lnTo>
                  <a:pt x="1016063" y="881634"/>
                </a:lnTo>
                <a:lnTo>
                  <a:pt x="1020724" y="854062"/>
                </a:lnTo>
                <a:lnTo>
                  <a:pt x="1030528" y="806005"/>
                </a:lnTo>
                <a:lnTo>
                  <a:pt x="1041984" y="758355"/>
                </a:lnTo>
                <a:lnTo>
                  <a:pt x="1055166" y="711200"/>
                </a:lnTo>
                <a:lnTo>
                  <a:pt x="1070102" y="664667"/>
                </a:lnTo>
                <a:lnTo>
                  <a:pt x="1086827" y="618858"/>
                </a:lnTo>
                <a:lnTo>
                  <a:pt x="1105420" y="573874"/>
                </a:lnTo>
                <a:lnTo>
                  <a:pt x="1125905" y="529831"/>
                </a:lnTo>
                <a:lnTo>
                  <a:pt x="1148321" y="486841"/>
                </a:lnTo>
                <a:lnTo>
                  <a:pt x="1172730" y="445008"/>
                </a:lnTo>
                <a:lnTo>
                  <a:pt x="1199032" y="404304"/>
                </a:lnTo>
                <a:lnTo>
                  <a:pt x="1228267" y="364693"/>
                </a:lnTo>
                <a:lnTo>
                  <a:pt x="1260309" y="326783"/>
                </a:lnTo>
                <a:lnTo>
                  <a:pt x="1295031" y="291172"/>
                </a:lnTo>
                <a:lnTo>
                  <a:pt x="1332306" y="258445"/>
                </a:lnTo>
                <a:lnTo>
                  <a:pt x="1372006" y="229209"/>
                </a:lnTo>
                <a:lnTo>
                  <a:pt x="1414018" y="204063"/>
                </a:lnTo>
                <a:lnTo>
                  <a:pt x="1458188" y="183591"/>
                </a:lnTo>
                <a:lnTo>
                  <a:pt x="1504416" y="168389"/>
                </a:lnTo>
                <a:lnTo>
                  <a:pt x="1552549" y="159067"/>
                </a:lnTo>
                <a:lnTo>
                  <a:pt x="1602498" y="156210"/>
                </a:lnTo>
                <a:lnTo>
                  <a:pt x="1652689" y="159359"/>
                </a:lnTo>
                <a:lnTo>
                  <a:pt x="1700911" y="168808"/>
                </a:lnTo>
                <a:lnTo>
                  <a:pt x="1747062" y="184010"/>
                </a:lnTo>
                <a:lnTo>
                  <a:pt x="1791068" y="204393"/>
                </a:lnTo>
                <a:lnTo>
                  <a:pt x="1832825" y="229400"/>
                </a:lnTo>
                <a:lnTo>
                  <a:pt x="1872246" y="258457"/>
                </a:lnTo>
                <a:lnTo>
                  <a:pt x="1909267" y="291020"/>
                </a:lnTo>
                <a:lnTo>
                  <a:pt x="1943785" y="326517"/>
                </a:lnTo>
                <a:lnTo>
                  <a:pt x="1975726" y="364388"/>
                </a:lnTo>
                <a:lnTo>
                  <a:pt x="2004987" y="404075"/>
                </a:lnTo>
                <a:lnTo>
                  <a:pt x="2031504" y="445008"/>
                </a:lnTo>
                <a:lnTo>
                  <a:pt x="2055787" y="486676"/>
                </a:lnTo>
                <a:lnTo>
                  <a:pt x="2078126" y="529590"/>
                </a:lnTo>
                <a:lnTo>
                  <a:pt x="2098573" y="573646"/>
                </a:lnTo>
                <a:lnTo>
                  <a:pt x="2117140" y="618705"/>
                </a:lnTo>
                <a:lnTo>
                  <a:pt x="2133892" y="664641"/>
                </a:lnTo>
                <a:lnTo>
                  <a:pt x="2148865" y="711352"/>
                </a:lnTo>
                <a:lnTo>
                  <a:pt x="2162086" y="758698"/>
                </a:lnTo>
                <a:lnTo>
                  <a:pt x="2173605" y="806538"/>
                </a:lnTo>
                <a:lnTo>
                  <a:pt x="2183460" y="854773"/>
                </a:lnTo>
                <a:lnTo>
                  <a:pt x="2188019" y="881634"/>
                </a:lnTo>
                <a:lnTo>
                  <a:pt x="2191423" y="881634"/>
                </a:lnTo>
                <a:close/>
              </a:path>
              <a:path w="3433445" h="882014">
                <a:moveTo>
                  <a:pt x="3432822" y="0"/>
                </a:moveTo>
                <a:lnTo>
                  <a:pt x="0" y="0"/>
                </a:lnTo>
                <a:lnTo>
                  <a:pt x="0" y="881634"/>
                </a:lnTo>
                <a:lnTo>
                  <a:pt x="1524" y="881634"/>
                </a:lnTo>
                <a:lnTo>
                  <a:pt x="3810" y="881634"/>
                </a:lnTo>
                <a:lnTo>
                  <a:pt x="3810" y="3810"/>
                </a:lnTo>
                <a:lnTo>
                  <a:pt x="3429012" y="3810"/>
                </a:lnTo>
                <a:lnTo>
                  <a:pt x="3429012" y="881634"/>
                </a:lnTo>
                <a:lnTo>
                  <a:pt x="3430536" y="881634"/>
                </a:lnTo>
                <a:lnTo>
                  <a:pt x="3432822" y="881634"/>
                </a:lnTo>
                <a:lnTo>
                  <a:pt x="3432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93139" y="3072638"/>
            <a:ext cx="166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quả: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200" y="3394709"/>
            <a:ext cx="9144000" cy="979169"/>
            <a:chOff x="457200" y="3394709"/>
            <a:chExt cx="9144000" cy="979169"/>
          </a:xfrm>
        </p:grpSpPr>
        <p:sp>
          <p:nvSpPr>
            <p:cNvPr id="11" name="object 11" descr="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61063" y="3394709"/>
              <a:ext cx="3433445" cy="979169"/>
            </a:xfrm>
            <a:custGeom>
              <a:avLst/>
              <a:gdLst/>
              <a:ahLst/>
              <a:cxnLst/>
              <a:rect l="l" t="t" r="r" b="b"/>
              <a:pathLst>
                <a:path w="3433445" h="979170">
                  <a:moveTo>
                    <a:pt x="381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3810" y="979170"/>
                  </a:lnTo>
                  <a:lnTo>
                    <a:pt x="3810" y="0"/>
                  </a:lnTo>
                  <a:close/>
                </a:path>
                <a:path w="3433445" h="979170">
                  <a:moveTo>
                    <a:pt x="2465197" y="979170"/>
                  </a:moveTo>
                  <a:lnTo>
                    <a:pt x="2430297" y="962126"/>
                  </a:lnTo>
                  <a:lnTo>
                    <a:pt x="2384793" y="941844"/>
                  </a:lnTo>
                  <a:lnTo>
                    <a:pt x="2338438" y="923023"/>
                  </a:lnTo>
                  <a:lnTo>
                    <a:pt x="2291346" y="905611"/>
                  </a:lnTo>
                  <a:lnTo>
                    <a:pt x="2243594" y="889596"/>
                  </a:lnTo>
                  <a:lnTo>
                    <a:pt x="2195258" y="874953"/>
                  </a:lnTo>
                  <a:lnTo>
                    <a:pt x="2146427" y="861644"/>
                  </a:lnTo>
                  <a:lnTo>
                    <a:pt x="2097201" y="849642"/>
                  </a:lnTo>
                  <a:lnTo>
                    <a:pt x="2095233" y="849223"/>
                  </a:lnTo>
                  <a:lnTo>
                    <a:pt x="2098484" y="842340"/>
                  </a:lnTo>
                  <a:lnTo>
                    <a:pt x="2117648" y="796734"/>
                  </a:lnTo>
                  <a:lnTo>
                    <a:pt x="2134933" y="750239"/>
                  </a:lnTo>
                  <a:lnTo>
                    <a:pt x="2150376" y="702957"/>
                  </a:lnTo>
                  <a:lnTo>
                    <a:pt x="2164016" y="655015"/>
                  </a:lnTo>
                  <a:lnTo>
                    <a:pt x="2175891" y="606501"/>
                  </a:lnTo>
                  <a:lnTo>
                    <a:pt x="2186038" y="557542"/>
                  </a:lnTo>
                  <a:lnTo>
                    <a:pt x="2194509" y="508266"/>
                  </a:lnTo>
                  <a:lnTo>
                    <a:pt x="2201329" y="458749"/>
                  </a:lnTo>
                  <a:lnTo>
                    <a:pt x="2206536" y="409143"/>
                  </a:lnTo>
                  <a:lnTo>
                    <a:pt x="2209812" y="364667"/>
                  </a:lnTo>
                  <a:lnTo>
                    <a:pt x="2212302" y="310032"/>
                  </a:lnTo>
                  <a:lnTo>
                    <a:pt x="2212924" y="260769"/>
                  </a:lnTo>
                  <a:lnTo>
                    <a:pt x="2212098" y="211836"/>
                  </a:lnTo>
                  <a:lnTo>
                    <a:pt x="2209673" y="160642"/>
                  </a:lnTo>
                  <a:lnTo>
                    <a:pt x="2205685" y="109410"/>
                  </a:lnTo>
                  <a:lnTo>
                    <a:pt x="2200046" y="58229"/>
                  </a:lnTo>
                  <a:lnTo>
                    <a:pt x="2192718" y="7200"/>
                  </a:lnTo>
                  <a:lnTo>
                    <a:pt x="2191423" y="0"/>
                  </a:lnTo>
                  <a:lnTo>
                    <a:pt x="2188019" y="0"/>
                  </a:lnTo>
                  <a:lnTo>
                    <a:pt x="2191689" y="21640"/>
                  </a:lnTo>
                  <a:lnTo>
                    <a:pt x="2198319" y="70269"/>
                  </a:lnTo>
                  <a:lnTo>
                    <a:pt x="2203412" y="118910"/>
                  </a:lnTo>
                  <a:lnTo>
                    <a:pt x="2207006" y="167436"/>
                  </a:lnTo>
                  <a:lnTo>
                    <a:pt x="2209114" y="215734"/>
                  </a:lnTo>
                  <a:lnTo>
                    <a:pt x="2209812" y="263652"/>
                  </a:lnTo>
                  <a:lnTo>
                    <a:pt x="2209076" y="311632"/>
                  </a:lnTo>
                  <a:lnTo>
                    <a:pt x="2206929" y="359930"/>
                  </a:lnTo>
                  <a:lnTo>
                    <a:pt x="2203323" y="408432"/>
                  </a:lnTo>
                  <a:lnTo>
                    <a:pt x="2198230" y="457009"/>
                  </a:lnTo>
                  <a:lnTo>
                    <a:pt x="2191601" y="505561"/>
                  </a:lnTo>
                  <a:lnTo>
                    <a:pt x="2183396" y="553961"/>
                  </a:lnTo>
                  <a:lnTo>
                    <a:pt x="2173567" y="602081"/>
                  </a:lnTo>
                  <a:lnTo>
                    <a:pt x="2162073" y="649820"/>
                  </a:lnTo>
                  <a:lnTo>
                    <a:pt x="2148878" y="697052"/>
                  </a:lnTo>
                  <a:lnTo>
                    <a:pt x="2133930" y="743661"/>
                  </a:lnTo>
                  <a:lnTo>
                    <a:pt x="2117191" y="789520"/>
                  </a:lnTo>
                  <a:lnTo>
                    <a:pt x="2098624" y="834517"/>
                  </a:lnTo>
                  <a:lnTo>
                    <a:pt x="2092109" y="848550"/>
                  </a:lnTo>
                  <a:lnTo>
                    <a:pt x="2047659" y="838911"/>
                  </a:lnTo>
                  <a:lnTo>
                    <a:pt x="1997875" y="829424"/>
                  </a:lnTo>
                  <a:lnTo>
                    <a:pt x="1947964" y="821156"/>
                  </a:lnTo>
                  <a:lnTo>
                    <a:pt x="1897976" y="814070"/>
                  </a:lnTo>
                  <a:lnTo>
                    <a:pt x="1848027" y="808151"/>
                  </a:lnTo>
                  <a:lnTo>
                    <a:pt x="1798193" y="803338"/>
                  </a:lnTo>
                  <a:lnTo>
                    <a:pt x="1748561" y="799630"/>
                  </a:lnTo>
                  <a:lnTo>
                    <a:pt x="1699209" y="796988"/>
                  </a:lnTo>
                  <a:lnTo>
                    <a:pt x="1650238" y="795375"/>
                  </a:lnTo>
                  <a:lnTo>
                    <a:pt x="1601736" y="794766"/>
                  </a:lnTo>
                  <a:lnTo>
                    <a:pt x="1553654" y="795350"/>
                  </a:lnTo>
                  <a:lnTo>
                    <a:pt x="1505038" y="796937"/>
                  </a:lnTo>
                  <a:lnTo>
                    <a:pt x="1455991" y="799553"/>
                  </a:lnTo>
                  <a:lnTo>
                    <a:pt x="1406601" y="803249"/>
                  </a:lnTo>
                  <a:lnTo>
                    <a:pt x="1356944" y="808037"/>
                  </a:lnTo>
                  <a:lnTo>
                    <a:pt x="1307122" y="813943"/>
                  </a:lnTo>
                  <a:lnTo>
                    <a:pt x="1257236" y="821016"/>
                  </a:lnTo>
                  <a:lnTo>
                    <a:pt x="1207249" y="829284"/>
                  </a:lnTo>
                  <a:lnTo>
                    <a:pt x="1157274" y="838809"/>
                  </a:lnTo>
                  <a:lnTo>
                    <a:pt x="1112164" y="848563"/>
                  </a:lnTo>
                  <a:lnTo>
                    <a:pt x="1105674" y="834567"/>
                  </a:lnTo>
                  <a:lnTo>
                    <a:pt x="1087120" y="789647"/>
                  </a:lnTo>
                  <a:lnTo>
                    <a:pt x="1070394" y="743902"/>
                  </a:lnTo>
                  <a:lnTo>
                    <a:pt x="1055458" y="697433"/>
                  </a:lnTo>
                  <a:lnTo>
                    <a:pt x="1042250" y="650379"/>
                  </a:lnTo>
                  <a:lnTo>
                    <a:pt x="1030757" y="602830"/>
                  </a:lnTo>
                  <a:lnTo>
                    <a:pt x="1020927" y="554926"/>
                  </a:lnTo>
                  <a:lnTo>
                    <a:pt x="1012698" y="506768"/>
                  </a:lnTo>
                  <a:lnTo>
                    <a:pt x="1006055" y="458470"/>
                  </a:lnTo>
                  <a:lnTo>
                    <a:pt x="1000950" y="410159"/>
                  </a:lnTo>
                  <a:lnTo>
                    <a:pt x="997343" y="361950"/>
                  </a:lnTo>
                  <a:lnTo>
                    <a:pt x="995184" y="313944"/>
                  </a:lnTo>
                  <a:lnTo>
                    <a:pt x="994410" y="262890"/>
                  </a:lnTo>
                  <a:lnTo>
                    <a:pt x="995159" y="214769"/>
                  </a:lnTo>
                  <a:lnTo>
                    <a:pt x="997305" y="166395"/>
                  </a:lnTo>
                  <a:lnTo>
                    <a:pt x="1000887" y="117856"/>
                  </a:lnTo>
                  <a:lnTo>
                    <a:pt x="1005954" y="69278"/>
                  </a:lnTo>
                  <a:lnTo>
                    <a:pt x="1012558" y="20764"/>
                  </a:lnTo>
                  <a:lnTo>
                    <a:pt x="1016063" y="0"/>
                  </a:lnTo>
                  <a:lnTo>
                    <a:pt x="1012913" y="0"/>
                  </a:lnTo>
                  <a:lnTo>
                    <a:pt x="1003147" y="66141"/>
                  </a:lnTo>
                  <a:lnTo>
                    <a:pt x="997839" y="115430"/>
                  </a:lnTo>
                  <a:lnTo>
                    <a:pt x="994016" y="164820"/>
                  </a:lnTo>
                  <a:lnTo>
                    <a:pt x="991628" y="214261"/>
                  </a:lnTo>
                  <a:lnTo>
                    <a:pt x="990612" y="263652"/>
                  </a:lnTo>
                  <a:lnTo>
                    <a:pt x="991374" y="313944"/>
                  </a:lnTo>
                  <a:lnTo>
                    <a:pt x="994092" y="365074"/>
                  </a:lnTo>
                  <a:lnTo>
                    <a:pt x="998308" y="416306"/>
                  </a:lnTo>
                  <a:lnTo>
                    <a:pt x="1004087" y="467537"/>
                  </a:lnTo>
                  <a:lnTo>
                    <a:pt x="1011504" y="518629"/>
                  </a:lnTo>
                  <a:lnTo>
                    <a:pt x="1020635" y="569493"/>
                  </a:lnTo>
                  <a:lnTo>
                    <a:pt x="1031532" y="619988"/>
                  </a:lnTo>
                  <a:lnTo>
                    <a:pt x="1044270" y="670026"/>
                  </a:lnTo>
                  <a:lnTo>
                    <a:pt x="1058926" y="719467"/>
                  </a:lnTo>
                  <a:lnTo>
                    <a:pt x="1075575" y="768223"/>
                  </a:lnTo>
                  <a:lnTo>
                    <a:pt x="1094270" y="816152"/>
                  </a:lnTo>
                  <a:lnTo>
                    <a:pt x="1108925" y="849261"/>
                  </a:lnTo>
                  <a:lnTo>
                    <a:pt x="1108075" y="849439"/>
                  </a:lnTo>
                  <a:lnTo>
                    <a:pt x="1058824" y="861428"/>
                  </a:lnTo>
                  <a:lnTo>
                    <a:pt x="1009967" y="874712"/>
                  </a:lnTo>
                  <a:lnTo>
                    <a:pt x="961593" y="889342"/>
                  </a:lnTo>
                  <a:lnTo>
                    <a:pt x="913790" y="905332"/>
                  </a:lnTo>
                  <a:lnTo>
                    <a:pt x="866660" y="922705"/>
                  </a:lnTo>
                  <a:lnTo>
                    <a:pt x="820280" y="941514"/>
                  </a:lnTo>
                  <a:lnTo>
                    <a:pt x="774750" y="961758"/>
                  </a:lnTo>
                  <a:lnTo>
                    <a:pt x="739038" y="979170"/>
                  </a:lnTo>
                  <a:lnTo>
                    <a:pt x="746302" y="979170"/>
                  </a:lnTo>
                  <a:lnTo>
                    <a:pt x="773633" y="965796"/>
                  </a:lnTo>
                  <a:lnTo>
                    <a:pt x="819035" y="945515"/>
                  </a:lnTo>
                  <a:lnTo>
                    <a:pt x="865378" y="926655"/>
                  </a:lnTo>
                  <a:lnTo>
                    <a:pt x="912558" y="909180"/>
                  </a:lnTo>
                  <a:lnTo>
                    <a:pt x="960462" y="893076"/>
                  </a:lnTo>
                  <a:lnTo>
                    <a:pt x="1008989" y="878319"/>
                  </a:lnTo>
                  <a:lnTo>
                    <a:pt x="1058037" y="864895"/>
                  </a:lnTo>
                  <a:lnTo>
                    <a:pt x="1107503" y="852766"/>
                  </a:lnTo>
                  <a:lnTo>
                    <a:pt x="1110221" y="852182"/>
                  </a:lnTo>
                  <a:lnTo>
                    <a:pt x="1115098" y="863168"/>
                  </a:lnTo>
                  <a:lnTo>
                    <a:pt x="1138110" y="909129"/>
                  </a:lnTo>
                  <a:lnTo>
                    <a:pt x="1163396" y="953935"/>
                  </a:lnTo>
                  <a:lnTo>
                    <a:pt x="1179410" y="979170"/>
                  </a:lnTo>
                  <a:lnTo>
                    <a:pt x="1183081" y="979170"/>
                  </a:lnTo>
                  <a:lnTo>
                    <a:pt x="1172730" y="963168"/>
                  </a:lnTo>
                  <a:lnTo>
                    <a:pt x="1148435" y="921448"/>
                  </a:lnTo>
                  <a:lnTo>
                    <a:pt x="1126109" y="878535"/>
                  </a:lnTo>
                  <a:lnTo>
                    <a:pt x="1113523" y="851458"/>
                  </a:lnTo>
                  <a:lnTo>
                    <a:pt x="1157630" y="841857"/>
                  </a:lnTo>
                  <a:lnTo>
                    <a:pt x="1207376" y="832332"/>
                  </a:lnTo>
                  <a:lnTo>
                    <a:pt x="1257312" y="824014"/>
                  </a:lnTo>
                  <a:lnTo>
                    <a:pt x="1307376" y="816902"/>
                  </a:lnTo>
                  <a:lnTo>
                    <a:pt x="1357325" y="810971"/>
                  </a:lnTo>
                  <a:lnTo>
                    <a:pt x="1407058" y="806234"/>
                  </a:lnTo>
                  <a:lnTo>
                    <a:pt x="1456474" y="802640"/>
                  </a:lnTo>
                  <a:lnTo>
                    <a:pt x="1505458" y="800188"/>
                  </a:lnTo>
                  <a:lnTo>
                    <a:pt x="1553921" y="798842"/>
                  </a:lnTo>
                  <a:lnTo>
                    <a:pt x="1601736" y="798576"/>
                  </a:lnTo>
                  <a:lnTo>
                    <a:pt x="1649399" y="798842"/>
                  </a:lnTo>
                  <a:lnTo>
                    <a:pt x="1697710" y="800163"/>
                  </a:lnTo>
                  <a:lnTo>
                    <a:pt x="1746554" y="802601"/>
                  </a:lnTo>
                  <a:lnTo>
                    <a:pt x="1795830" y="806145"/>
                  </a:lnTo>
                  <a:lnTo>
                    <a:pt x="1845437" y="810844"/>
                  </a:lnTo>
                  <a:lnTo>
                    <a:pt x="1895284" y="816698"/>
                  </a:lnTo>
                  <a:lnTo>
                    <a:pt x="1945246" y="823760"/>
                  </a:lnTo>
                  <a:lnTo>
                    <a:pt x="1995220" y="832027"/>
                  </a:lnTo>
                  <a:lnTo>
                    <a:pt x="2045131" y="841540"/>
                  </a:lnTo>
                  <a:lnTo>
                    <a:pt x="2090762" y="851433"/>
                  </a:lnTo>
                  <a:lnTo>
                    <a:pt x="2078177" y="878547"/>
                  </a:lnTo>
                  <a:lnTo>
                    <a:pt x="2055825" y="921473"/>
                  </a:lnTo>
                  <a:lnTo>
                    <a:pt x="2031504" y="963168"/>
                  </a:lnTo>
                  <a:lnTo>
                    <a:pt x="2021154" y="979170"/>
                  </a:lnTo>
                  <a:lnTo>
                    <a:pt x="2025192" y="979170"/>
                  </a:lnTo>
                  <a:lnTo>
                    <a:pt x="2029142" y="973264"/>
                  </a:lnTo>
                  <a:lnTo>
                    <a:pt x="2054364" y="930402"/>
                  </a:lnTo>
                  <a:lnTo>
                    <a:pt x="2077402" y="886929"/>
                  </a:lnTo>
                  <a:lnTo>
                    <a:pt x="2093861" y="852106"/>
                  </a:lnTo>
                  <a:lnTo>
                    <a:pt x="2094839" y="852309"/>
                  </a:lnTo>
                  <a:lnTo>
                    <a:pt x="2144280" y="864374"/>
                  </a:lnTo>
                  <a:lnTo>
                    <a:pt x="2193315" y="877747"/>
                  </a:lnTo>
                  <a:lnTo>
                    <a:pt x="2241854" y="892467"/>
                  </a:lnTo>
                  <a:lnTo>
                    <a:pt x="2289810" y="908532"/>
                  </a:lnTo>
                  <a:lnTo>
                    <a:pt x="2337054" y="925982"/>
                  </a:lnTo>
                  <a:lnTo>
                    <a:pt x="2383510" y="944854"/>
                  </a:lnTo>
                  <a:lnTo>
                    <a:pt x="2429052" y="965136"/>
                  </a:lnTo>
                  <a:lnTo>
                    <a:pt x="2457793" y="979170"/>
                  </a:lnTo>
                  <a:lnTo>
                    <a:pt x="2465197" y="979170"/>
                  </a:lnTo>
                  <a:close/>
                </a:path>
                <a:path w="3433445" h="979170">
                  <a:moveTo>
                    <a:pt x="3432822" y="0"/>
                  </a:moveTo>
                  <a:lnTo>
                    <a:pt x="3429012" y="0"/>
                  </a:lnTo>
                  <a:lnTo>
                    <a:pt x="3429012" y="979170"/>
                  </a:lnTo>
                  <a:lnTo>
                    <a:pt x="3432822" y="979170"/>
                  </a:lnTo>
                  <a:lnTo>
                    <a:pt x="3432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374139" y="3731005"/>
            <a:ext cx="331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P(A,B)=P(A|B).P(B)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561076" y="4373879"/>
            <a:ext cx="3432810" cy="979169"/>
          </a:xfrm>
          <a:custGeom>
            <a:avLst/>
            <a:gdLst/>
            <a:ahLst/>
            <a:cxnLst/>
            <a:rect l="l" t="t" r="r" b="b"/>
            <a:pathLst>
              <a:path w="3432809" h="979170">
                <a:moveTo>
                  <a:pt x="3810" y="0"/>
                </a:moveTo>
                <a:lnTo>
                  <a:pt x="0" y="0"/>
                </a:lnTo>
                <a:lnTo>
                  <a:pt x="0" y="979170"/>
                </a:lnTo>
                <a:lnTo>
                  <a:pt x="3810" y="979170"/>
                </a:lnTo>
                <a:lnTo>
                  <a:pt x="3810" y="0"/>
                </a:lnTo>
                <a:close/>
              </a:path>
              <a:path w="3432809" h="979170">
                <a:moveTo>
                  <a:pt x="746290" y="0"/>
                </a:moveTo>
                <a:lnTo>
                  <a:pt x="739025" y="0"/>
                </a:lnTo>
                <a:lnTo>
                  <a:pt x="730161" y="4330"/>
                </a:lnTo>
                <a:lnTo>
                  <a:pt x="686612" y="27571"/>
                </a:lnTo>
                <a:lnTo>
                  <a:pt x="644093" y="52425"/>
                </a:lnTo>
                <a:lnTo>
                  <a:pt x="602996" y="78727"/>
                </a:lnTo>
                <a:lnTo>
                  <a:pt x="563105" y="106680"/>
                </a:lnTo>
                <a:lnTo>
                  <a:pt x="525449" y="136321"/>
                </a:lnTo>
                <a:lnTo>
                  <a:pt x="489381" y="168033"/>
                </a:lnTo>
                <a:lnTo>
                  <a:pt x="455333" y="201815"/>
                </a:lnTo>
                <a:lnTo>
                  <a:pt x="423697" y="237591"/>
                </a:lnTo>
                <a:lnTo>
                  <a:pt x="394893" y="275348"/>
                </a:lnTo>
                <a:lnTo>
                  <a:pt x="369341" y="315036"/>
                </a:lnTo>
                <a:lnTo>
                  <a:pt x="347459" y="356616"/>
                </a:lnTo>
                <a:lnTo>
                  <a:pt x="329641" y="400050"/>
                </a:lnTo>
                <a:lnTo>
                  <a:pt x="316318" y="445287"/>
                </a:lnTo>
                <a:lnTo>
                  <a:pt x="307898" y="492290"/>
                </a:lnTo>
                <a:lnTo>
                  <a:pt x="304787" y="541020"/>
                </a:lnTo>
                <a:lnTo>
                  <a:pt x="304787" y="541794"/>
                </a:lnTo>
                <a:lnTo>
                  <a:pt x="307911" y="590575"/>
                </a:lnTo>
                <a:lnTo>
                  <a:pt x="316331" y="637603"/>
                </a:lnTo>
                <a:lnTo>
                  <a:pt x="329653" y="682840"/>
                </a:lnTo>
                <a:lnTo>
                  <a:pt x="347472" y="726262"/>
                </a:lnTo>
                <a:lnTo>
                  <a:pt x="369354" y="767816"/>
                </a:lnTo>
                <a:lnTo>
                  <a:pt x="394893" y="807466"/>
                </a:lnTo>
                <a:lnTo>
                  <a:pt x="423697" y="845197"/>
                </a:lnTo>
                <a:lnTo>
                  <a:pt x="455333" y="880948"/>
                </a:lnTo>
                <a:lnTo>
                  <a:pt x="489381" y="914704"/>
                </a:lnTo>
                <a:lnTo>
                  <a:pt x="525449" y="946404"/>
                </a:lnTo>
                <a:lnTo>
                  <a:pt x="563118" y="976045"/>
                </a:lnTo>
                <a:lnTo>
                  <a:pt x="567550" y="979170"/>
                </a:lnTo>
                <a:lnTo>
                  <a:pt x="573290" y="979170"/>
                </a:lnTo>
                <a:lnTo>
                  <a:pt x="564629" y="973074"/>
                </a:lnTo>
                <a:lnTo>
                  <a:pt x="527799" y="944283"/>
                </a:lnTo>
                <a:lnTo>
                  <a:pt x="492201" y="913015"/>
                </a:lnTo>
                <a:lnTo>
                  <a:pt x="458343" y="879386"/>
                </a:lnTo>
                <a:lnTo>
                  <a:pt x="426707" y="843534"/>
                </a:lnTo>
                <a:lnTo>
                  <a:pt x="397776" y="805573"/>
                </a:lnTo>
                <a:lnTo>
                  <a:pt x="372046" y="765657"/>
                </a:lnTo>
                <a:lnTo>
                  <a:pt x="350012" y="723900"/>
                </a:lnTo>
                <a:lnTo>
                  <a:pt x="332155" y="680427"/>
                </a:lnTo>
                <a:lnTo>
                  <a:pt x="318985" y="635381"/>
                </a:lnTo>
                <a:lnTo>
                  <a:pt x="310972" y="588860"/>
                </a:lnTo>
                <a:lnTo>
                  <a:pt x="308597" y="541020"/>
                </a:lnTo>
                <a:lnTo>
                  <a:pt x="311137" y="493064"/>
                </a:lnTo>
                <a:lnTo>
                  <a:pt x="319227" y="446582"/>
                </a:lnTo>
                <a:lnTo>
                  <a:pt x="332397" y="401650"/>
                </a:lnTo>
                <a:lnTo>
                  <a:pt x="350202" y="358368"/>
                </a:lnTo>
                <a:lnTo>
                  <a:pt x="372160" y="316826"/>
                </a:lnTo>
                <a:lnTo>
                  <a:pt x="397827" y="277114"/>
                </a:lnTo>
                <a:lnTo>
                  <a:pt x="426732" y="239318"/>
                </a:lnTo>
                <a:lnTo>
                  <a:pt x="458393" y="203530"/>
                </a:lnTo>
                <a:lnTo>
                  <a:pt x="492366" y="169849"/>
                </a:lnTo>
                <a:lnTo>
                  <a:pt x="528193" y="138353"/>
                </a:lnTo>
                <a:lnTo>
                  <a:pt x="565391" y="109143"/>
                </a:lnTo>
                <a:lnTo>
                  <a:pt x="603491" y="82296"/>
                </a:lnTo>
                <a:lnTo>
                  <a:pt x="644194" y="56095"/>
                </a:lnTo>
                <a:lnTo>
                  <a:pt x="686054" y="31508"/>
                </a:lnTo>
                <a:lnTo>
                  <a:pt x="729259" y="8343"/>
                </a:lnTo>
                <a:lnTo>
                  <a:pt x="746290" y="0"/>
                </a:lnTo>
                <a:close/>
              </a:path>
              <a:path w="3432809" h="979170">
                <a:moveTo>
                  <a:pt x="2025180" y="0"/>
                </a:moveTo>
                <a:lnTo>
                  <a:pt x="2021141" y="0"/>
                </a:lnTo>
                <a:lnTo>
                  <a:pt x="2005088" y="24841"/>
                </a:lnTo>
                <a:lnTo>
                  <a:pt x="1975815" y="64503"/>
                </a:lnTo>
                <a:lnTo>
                  <a:pt x="1943785" y="102400"/>
                </a:lnTo>
                <a:lnTo>
                  <a:pt x="1909114" y="137947"/>
                </a:lnTo>
                <a:lnTo>
                  <a:pt x="1871916" y="170586"/>
                </a:lnTo>
                <a:lnTo>
                  <a:pt x="1832292" y="199732"/>
                </a:lnTo>
                <a:lnTo>
                  <a:pt x="1790344" y="224802"/>
                </a:lnTo>
                <a:lnTo>
                  <a:pt x="1746211" y="245211"/>
                </a:lnTo>
                <a:lnTo>
                  <a:pt x="1699983" y="260413"/>
                </a:lnTo>
                <a:lnTo>
                  <a:pt x="1651787" y="269798"/>
                </a:lnTo>
                <a:lnTo>
                  <a:pt x="1601724" y="272796"/>
                </a:lnTo>
                <a:lnTo>
                  <a:pt x="1551520" y="269659"/>
                </a:lnTo>
                <a:lnTo>
                  <a:pt x="1503299" y="260210"/>
                </a:lnTo>
                <a:lnTo>
                  <a:pt x="1457147" y="245008"/>
                </a:lnTo>
                <a:lnTo>
                  <a:pt x="1413141" y="224624"/>
                </a:lnTo>
                <a:lnTo>
                  <a:pt x="1371384" y="199618"/>
                </a:lnTo>
                <a:lnTo>
                  <a:pt x="1331963" y="170561"/>
                </a:lnTo>
                <a:lnTo>
                  <a:pt x="1294942" y="137998"/>
                </a:lnTo>
                <a:lnTo>
                  <a:pt x="1260424" y="102501"/>
                </a:lnTo>
                <a:lnTo>
                  <a:pt x="1228483" y="64630"/>
                </a:lnTo>
                <a:lnTo>
                  <a:pt x="1199222" y="24942"/>
                </a:lnTo>
                <a:lnTo>
                  <a:pt x="1183068" y="0"/>
                </a:lnTo>
                <a:lnTo>
                  <a:pt x="1179398" y="0"/>
                </a:lnTo>
                <a:lnTo>
                  <a:pt x="1219149" y="57873"/>
                </a:lnTo>
                <a:lnTo>
                  <a:pt x="1250175" y="95834"/>
                </a:lnTo>
                <a:lnTo>
                  <a:pt x="1283919" y="131622"/>
                </a:lnTo>
                <a:lnTo>
                  <a:pt x="1320241" y="164706"/>
                </a:lnTo>
                <a:lnTo>
                  <a:pt x="1358988" y="194538"/>
                </a:lnTo>
                <a:lnTo>
                  <a:pt x="1399997" y="220586"/>
                </a:lnTo>
                <a:lnTo>
                  <a:pt x="1443126" y="242303"/>
                </a:lnTo>
                <a:lnTo>
                  <a:pt x="1488211" y="259156"/>
                </a:lnTo>
                <a:lnTo>
                  <a:pt x="1535112" y="270598"/>
                </a:lnTo>
                <a:lnTo>
                  <a:pt x="1583664" y="276085"/>
                </a:lnTo>
                <a:lnTo>
                  <a:pt x="1633728" y="275082"/>
                </a:lnTo>
                <a:lnTo>
                  <a:pt x="1684235" y="267271"/>
                </a:lnTo>
                <a:lnTo>
                  <a:pt x="1732445" y="253479"/>
                </a:lnTo>
                <a:lnTo>
                  <a:pt x="1778304" y="234276"/>
                </a:lnTo>
                <a:lnTo>
                  <a:pt x="1821751" y="210210"/>
                </a:lnTo>
                <a:lnTo>
                  <a:pt x="1862747" y="181800"/>
                </a:lnTo>
                <a:lnTo>
                  <a:pt x="1901228" y="149631"/>
                </a:lnTo>
                <a:lnTo>
                  <a:pt x="1937169" y="114223"/>
                </a:lnTo>
                <a:lnTo>
                  <a:pt x="1970493" y="76136"/>
                </a:lnTo>
                <a:lnTo>
                  <a:pt x="2001164" y="35902"/>
                </a:lnTo>
                <a:lnTo>
                  <a:pt x="2025180" y="0"/>
                </a:lnTo>
                <a:close/>
              </a:path>
              <a:path w="3432809" h="979170">
                <a:moveTo>
                  <a:pt x="2899410" y="541020"/>
                </a:moveTo>
                <a:lnTo>
                  <a:pt x="2896235" y="492086"/>
                </a:lnTo>
                <a:lnTo>
                  <a:pt x="2887789" y="444982"/>
                </a:lnTo>
                <a:lnTo>
                  <a:pt x="2874480" y="399757"/>
                </a:lnTo>
                <a:lnTo>
                  <a:pt x="2856700" y="356400"/>
                </a:lnTo>
                <a:lnTo>
                  <a:pt x="2834817" y="314883"/>
                </a:lnTo>
                <a:lnTo>
                  <a:pt x="2809341" y="275399"/>
                </a:lnTo>
                <a:lnTo>
                  <a:pt x="2780588" y="237782"/>
                </a:lnTo>
                <a:lnTo>
                  <a:pt x="2748991" y="202120"/>
                </a:lnTo>
                <a:lnTo>
                  <a:pt x="2714942" y="168414"/>
                </a:lnTo>
                <a:lnTo>
                  <a:pt x="2678861" y="136690"/>
                </a:lnTo>
                <a:lnTo>
                  <a:pt x="2641155" y="106959"/>
                </a:lnTo>
                <a:lnTo>
                  <a:pt x="2602230" y="79248"/>
                </a:lnTo>
                <a:lnTo>
                  <a:pt x="2560929" y="52844"/>
                </a:lnTo>
                <a:lnTo>
                  <a:pt x="2518448" y="28016"/>
                </a:lnTo>
                <a:lnTo>
                  <a:pt x="2474874" y="4737"/>
                </a:lnTo>
                <a:lnTo>
                  <a:pt x="2465184" y="0"/>
                </a:lnTo>
                <a:lnTo>
                  <a:pt x="2457780" y="0"/>
                </a:lnTo>
                <a:lnTo>
                  <a:pt x="2473566" y="7721"/>
                </a:lnTo>
                <a:lnTo>
                  <a:pt x="2516987" y="30949"/>
                </a:lnTo>
                <a:lnTo>
                  <a:pt x="2559202" y="55676"/>
                </a:lnTo>
                <a:lnTo>
                  <a:pt x="2600096" y="81927"/>
                </a:lnTo>
                <a:lnTo>
                  <a:pt x="2639568" y="109728"/>
                </a:lnTo>
                <a:lnTo>
                  <a:pt x="2676601" y="138772"/>
                </a:lnTo>
                <a:lnTo>
                  <a:pt x="2712301" y="170154"/>
                </a:lnTo>
                <a:lnTo>
                  <a:pt x="2746159" y="203771"/>
                </a:lnTo>
                <a:lnTo>
                  <a:pt x="2777744" y="239522"/>
                </a:lnTo>
                <a:lnTo>
                  <a:pt x="2806573" y="277329"/>
                </a:lnTo>
                <a:lnTo>
                  <a:pt x="2832176" y="317093"/>
                </a:lnTo>
                <a:lnTo>
                  <a:pt x="2854096" y="358698"/>
                </a:lnTo>
                <a:lnTo>
                  <a:pt x="2871863" y="402069"/>
                </a:lnTo>
                <a:lnTo>
                  <a:pt x="2885008" y="447103"/>
                </a:lnTo>
                <a:lnTo>
                  <a:pt x="2893072" y="493712"/>
                </a:lnTo>
                <a:lnTo>
                  <a:pt x="2895600" y="541782"/>
                </a:lnTo>
                <a:lnTo>
                  <a:pt x="2892933" y="589940"/>
                </a:lnTo>
                <a:lnTo>
                  <a:pt x="2884805" y="636511"/>
                </a:lnTo>
                <a:lnTo>
                  <a:pt x="2871635" y="681456"/>
                </a:lnTo>
                <a:lnTo>
                  <a:pt x="2853880" y="724674"/>
                </a:lnTo>
                <a:lnTo>
                  <a:pt x="2831998" y="766127"/>
                </a:lnTo>
                <a:lnTo>
                  <a:pt x="2806420" y="805726"/>
                </a:lnTo>
                <a:lnTo>
                  <a:pt x="2777617" y="843394"/>
                </a:lnTo>
                <a:lnTo>
                  <a:pt x="2746019" y="879081"/>
                </a:lnTo>
                <a:lnTo>
                  <a:pt x="2712085" y="912698"/>
                </a:lnTo>
                <a:lnTo>
                  <a:pt x="2676245" y="944194"/>
                </a:lnTo>
                <a:lnTo>
                  <a:pt x="2638971" y="973493"/>
                </a:lnTo>
                <a:lnTo>
                  <a:pt x="2630919" y="979170"/>
                </a:lnTo>
                <a:lnTo>
                  <a:pt x="2636164" y="979170"/>
                </a:lnTo>
                <a:lnTo>
                  <a:pt x="2677668" y="947166"/>
                </a:lnTo>
                <a:lnTo>
                  <a:pt x="2713990" y="915327"/>
                </a:lnTo>
                <a:lnTo>
                  <a:pt x="2748292" y="881418"/>
                </a:lnTo>
                <a:lnTo>
                  <a:pt x="2780144" y="845489"/>
                </a:lnTo>
                <a:lnTo>
                  <a:pt x="2809125" y="807567"/>
                </a:lnTo>
                <a:lnTo>
                  <a:pt x="2834843" y="767664"/>
                </a:lnTo>
                <a:lnTo>
                  <a:pt x="2856801" y="725982"/>
                </a:lnTo>
                <a:lnTo>
                  <a:pt x="2874670" y="682409"/>
                </a:lnTo>
                <a:lnTo>
                  <a:pt x="2888005" y="637019"/>
                </a:lnTo>
                <a:lnTo>
                  <a:pt x="2895600" y="594372"/>
                </a:lnTo>
                <a:lnTo>
                  <a:pt x="2896387" y="589876"/>
                </a:lnTo>
                <a:lnTo>
                  <a:pt x="2899410" y="541020"/>
                </a:lnTo>
                <a:close/>
              </a:path>
              <a:path w="3432809" h="979170">
                <a:moveTo>
                  <a:pt x="3432810" y="0"/>
                </a:moveTo>
                <a:lnTo>
                  <a:pt x="3429000" y="0"/>
                </a:lnTo>
                <a:lnTo>
                  <a:pt x="3429000" y="979170"/>
                </a:lnTo>
                <a:lnTo>
                  <a:pt x="3432810" y="979170"/>
                </a:lnTo>
                <a:lnTo>
                  <a:pt x="3432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857492" y="2922523"/>
            <a:ext cx="68707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Không </a:t>
            </a:r>
            <a:r>
              <a:rPr dirty="0" sz="1800" spc="-20">
                <a:latin typeface="Arial"/>
                <a:cs typeface="Arial"/>
              </a:rPr>
              <a:t>gian </a:t>
            </a:r>
            <a:r>
              <a:rPr dirty="0" sz="1800" spc="-25">
                <a:latin typeface="Arial"/>
                <a:cs typeface="Arial"/>
              </a:rPr>
              <a:t>mà </a:t>
            </a:r>
            <a:r>
              <a:rPr dirty="0" sz="1800" spc="-10">
                <a:latin typeface="Arial"/>
                <a:cs typeface="Arial"/>
              </a:rPr>
              <a:t>trong </a:t>
            </a:r>
            <a:r>
              <a:rPr dirty="0" sz="1800">
                <a:latin typeface="Arial"/>
                <a:cs typeface="Arial"/>
              </a:rPr>
              <a:t>đó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60">
                <a:latin typeface="Courier New"/>
                <a:cs typeface="Courier New"/>
              </a:rPr>
              <a:t>B </a:t>
            </a:r>
            <a:r>
              <a:rPr dirty="0" sz="1800" spc="-20"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44665" y="4827516"/>
            <a:ext cx="1635760" cy="5581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36830">
              <a:lnSpc>
                <a:spcPts val="2030"/>
              </a:lnSpc>
              <a:spcBef>
                <a:spcPts val="275"/>
              </a:spcBef>
            </a:pP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mà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đó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585">
                <a:latin typeface="Courier New"/>
                <a:cs typeface="Courier New"/>
              </a:rPr>
              <a:t> </a:t>
            </a:r>
            <a:r>
              <a:rPr dirty="0" sz="1800" spc="-20"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74139" y="4416805"/>
            <a:ext cx="2945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P(A|B)+P(~A|B)=1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08836" y="5038735"/>
            <a:ext cx="11112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-50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57200" y="5353050"/>
            <a:ext cx="9144000" cy="979169"/>
            <a:chOff x="457200" y="5353050"/>
            <a:chExt cx="9144000" cy="979169"/>
          </a:xfrm>
        </p:grpSpPr>
        <p:sp>
          <p:nvSpPr>
            <p:cNvPr id="20" name="object 20" descr=""/>
            <p:cNvSpPr/>
            <p:nvPr/>
          </p:nvSpPr>
          <p:spPr>
            <a:xfrm>
              <a:off x="457200" y="53530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561076" y="5353049"/>
              <a:ext cx="3432810" cy="680085"/>
            </a:xfrm>
            <a:custGeom>
              <a:avLst/>
              <a:gdLst/>
              <a:ahLst/>
              <a:cxnLst/>
              <a:rect l="l" t="t" r="r" b="b"/>
              <a:pathLst>
                <a:path w="3432809" h="680085">
                  <a:moveTo>
                    <a:pt x="2636164" y="0"/>
                  </a:moveTo>
                  <a:lnTo>
                    <a:pt x="2630919" y="0"/>
                  </a:lnTo>
                  <a:lnTo>
                    <a:pt x="2600706" y="21336"/>
                  </a:lnTo>
                  <a:lnTo>
                    <a:pt x="2560066" y="47510"/>
                  </a:lnTo>
                  <a:lnTo>
                    <a:pt x="2518079" y="72161"/>
                  </a:lnTo>
                  <a:lnTo>
                    <a:pt x="2474836" y="95351"/>
                  </a:lnTo>
                  <a:lnTo>
                    <a:pt x="2430437" y="117068"/>
                  </a:lnTo>
                  <a:lnTo>
                    <a:pt x="2384996" y="137363"/>
                  </a:lnTo>
                  <a:lnTo>
                    <a:pt x="2338628" y="156235"/>
                  </a:lnTo>
                  <a:lnTo>
                    <a:pt x="2291410" y="173710"/>
                  </a:lnTo>
                  <a:lnTo>
                    <a:pt x="2243467" y="189814"/>
                  </a:lnTo>
                  <a:lnTo>
                    <a:pt x="2194903" y="204571"/>
                  </a:lnTo>
                  <a:lnTo>
                    <a:pt x="2145817" y="218008"/>
                  </a:lnTo>
                  <a:lnTo>
                    <a:pt x="2096312" y="230124"/>
                  </a:lnTo>
                  <a:lnTo>
                    <a:pt x="2046503" y="240969"/>
                  </a:lnTo>
                  <a:lnTo>
                    <a:pt x="1996503" y="250545"/>
                  </a:lnTo>
                  <a:lnTo>
                    <a:pt x="1946389" y="258876"/>
                  </a:lnTo>
                  <a:lnTo>
                    <a:pt x="1896287" y="265988"/>
                  </a:lnTo>
                  <a:lnTo>
                    <a:pt x="1846300" y="271894"/>
                  </a:lnTo>
                  <a:lnTo>
                    <a:pt x="1796529" y="276631"/>
                  </a:lnTo>
                  <a:lnTo>
                    <a:pt x="1747075" y="280212"/>
                  </a:lnTo>
                  <a:lnTo>
                    <a:pt x="1698053" y="282651"/>
                  </a:lnTo>
                  <a:lnTo>
                    <a:pt x="1649564" y="283984"/>
                  </a:lnTo>
                  <a:lnTo>
                    <a:pt x="1601724" y="284226"/>
                  </a:lnTo>
                  <a:lnTo>
                    <a:pt x="1554086" y="283959"/>
                  </a:lnTo>
                  <a:lnTo>
                    <a:pt x="1505813" y="282613"/>
                  </a:lnTo>
                  <a:lnTo>
                    <a:pt x="1456994" y="280174"/>
                  </a:lnTo>
                  <a:lnTo>
                    <a:pt x="1407756" y="276618"/>
                  </a:lnTo>
                  <a:lnTo>
                    <a:pt x="1358176" y="271907"/>
                  </a:lnTo>
                  <a:lnTo>
                    <a:pt x="1308379" y="266039"/>
                  </a:lnTo>
                  <a:lnTo>
                    <a:pt x="1258455" y="258978"/>
                  </a:lnTo>
                  <a:lnTo>
                    <a:pt x="1208506" y="250698"/>
                  </a:lnTo>
                  <a:lnTo>
                    <a:pt x="1158646" y="241185"/>
                  </a:lnTo>
                  <a:lnTo>
                    <a:pt x="1108964" y="230403"/>
                  </a:lnTo>
                  <a:lnTo>
                    <a:pt x="1059573" y="218338"/>
                  </a:lnTo>
                  <a:lnTo>
                    <a:pt x="1010564" y="204965"/>
                  </a:lnTo>
                  <a:lnTo>
                    <a:pt x="962050" y="190258"/>
                  </a:lnTo>
                  <a:lnTo>
                    <a:pt x="914146" y="174193"/>
                  </a:lnTo>
                  <a:lnTo>
                    <a:pt x="866927" y="156743"/>
                  </a:lnTo>
                  <a:lnTo>
                    <a:pt x="820508" y="137883"/>
                  </a:lnTo>
                  <a:lnTo>
                    <a:pt x="775004" y="117602"/>
                  </a:lnTo>
                  <a:lnTo>
                    <a:pt x="730504" y="95872"/>
                  </a:lnTo>
                  <a:lnTo>
                    <a:pt x="687120" y="72656"/>
                  </a:lnTo>
                  <a:lnTo>
                    <a:pt x="644931" y="47942"/>
                  </a:lnTo>
                  <a:lnTo>
                    <a:pt x="604075" y="21704"/>
                  </a:lnTo>
                  <a:lnTo>
                    <a:pt x="573290" y="0"/>
                  </a:lnTo>
                  <a:lnTo>
                    <a:pt x="567550" y="0"/>
                  </a:lnTo>
                  <a:lnTo>
                    <a:pt x="601967" y="24384"/>
                  </a:lnTo>
                  <a:lnTo>
                    <a:pt x="643343" y="50927"/>
                  </a:lnTo>
                  <a:lnTo>
                    <a:pt x="686066" y="75920"/>
                  </a:lnTo>
                  <a:lnTo>
                    <a:pt x="730034" y="99377"/>
                  </a:lnTo>
                  <a:lnTo>
                    <a:pt x="775144" y="121323"/>
                  </a:lnTo>
                  <a:lnTo>
                    <a:pt x="821296" y="141795"/>
                  </a:lnTo>
                  <a:lnTo>
                    <a:pt x="868400" y="160820"/>
                  </a:lnTo>
                  <a:lnTo>
                    <a:pt x="916343" y="178396"/>
                  </a:lnTo>
                  <a:lnTo>
                    <a:pt x="965034" y="194576"/>
                  </a:lnTo>
                  <a:lnTo>
                    <a:pt x="1014374" y="209372"/>
                  </a:lnTo>
                  <a:lnTo>
                    <a:pt x="1064260" y="222796"/>
                  </a:lnTo>
                  <a:lnTo>
                    <a:pt x="1114590" y="234886"/>
                  </a:lnTo>
                  <a:lnTo>
                    <a:pt x="1165250" y="245668"/>
                  </a:lnTo>
                  <a:lnTo>
                    <a:pt x="1216164" y="255155"/>
                  </a:lnTo>
                  <a:lnTo>
                    <a:pt x="1267218" y="263385"/>
                  </a:lnTo>
                  <a:lnTo>
                    <a:pt x="1318323" y="270370"/>
                  </a:lnTo>
                  <a:lnTo>
                    <a:pt x="1369364" y="276136"/>
                  </a:lnTo>
                  <a:lnTo>
                    <a:pt x="1420241" y="280708"/>
                  </a:lnTo>
                  <a:lnTo>
                    <a:pt x="1470863" y="284111"/>
                  </a:lnTo>
                  <a:lnTo>
                    <a:pt x="1521129" y="286372"/>
                  </a:lnTo>
                  <a:lnTo>
                    <a:pt x="1570939" y="287515"/>
                  </a:lnTo>
                  <a:lnTo>
                    <a:pt x="1620189" y="287553"/>
                  </a:lnTo>
                  <a:lnTo>
                    <a:pt x="1668780" y="286512"/>
                  </a:lnTo>
                  <a:lnTo>
                    <a:pt x="1715414" y="284899"/>
                  </a:lnTo>
                  <a:lnTo>
                    <a:pt x="1762721" y="282219"/>
                  </a:lnTo>
                  <a:lnTo>
                    <a:pt x="1810575" y="278447"/>
                  </a:lnTo>
                  <a:lnTo>
                    <a:pt x="1858860" y="273583"/>
                  </a:lnTo>
                  <a:lnTo>
                    <a:pt x="1907476" y="267589"/>
                  </a:lnTo>
                  <a:lnTo>
                    <a:pt x="1956308" y="260426"/>
                  </a:lnTo>
                  <a:lnTo>
                    <a:pt x="2005241" y="252095"/>
                  </a:lnTo>
                  <a:lnTo>
                    <a:pt x="2054186" y="242544"/>
                  </a:lnTo>
                  <a:lnTo>
                    <a:pt x="2103005" y="231762"/>
                  </a:lnTo>
                  <a:lnTo>
                    <a:pt x="2151621" y="219735"/>
                  </a:lnTo>
                  <a:lnTo>
                    <a:pt x="2199894" y="206413"/>
                  </a:lnTo>
                  <a:lnTo>
                    <a:pt x="2247722" y="191782"/>
                  </a:lnTo>
                  <a:lnTo>
                    <a:pt x="2295004" y="175818"/>
                  </a:lnTo>
                  <a:lnTo>
                    <a:pt x="2341638" y="158508"/>
                  </a:lnTo>
                  <a:lnTo>
                    <a:pt x="2387485" y="139801"/>
                  </a:lnTo>
                  <a:lnTo>
                    <a:pt x="2432456" y="119684"/>
                  </a:lnTo>
                  <a:lnTo>
                    <a:pt x="2476436" y="98145"/>
                  </a:lnTo>
                  <a:lnTo>
                    <a:pt x="2519324" y="75133"/>
                  </a:lnTo>
                  <a:lnTo>
                    <a:pt x="2560993" y="50647"/>
                  </a:lnTo>
                  <a:lnTo>
                    <a:pt x="2601353" y="24638"/>
                  </a:lnTo>
                  <a:lnTo>
                    <a:pt x="2636164" y="0"/>
                  </a:lnTo>
                  <a:close/>
                </a:path>
                <a:path w="3432809" h="680085">
                  <a:moveTo>
                    <a:pt x="3432810" y="0"/>
                  </a:moveTo>
                  <a:lnTo>
                    <a:pt x="3428987" y="0"/>
                  </a:lnTo>
                  <a:lnTo>
                    <a:pt x="3428987" y="676656"/>
                  </a:lnTo>
                  <a:lnTo>
                    <a:pt x="3810" y="676656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679704"/>
                  </a:lnTo>
                  <a:lnTo>
                    <a:pt x="1524" y="679704"/>
                  </a:lnTo>
                  <a:lnTo>
                    <a:pt x="3810" y="679704"/>
                  </a:lnTo>
                  <a:lnTo>
                    <a:pt x="3428987" y="679704"/>
                  </a:lnTo>
                  <a:lnTo>
                    <a:pt x="3430524" y="679704"/>
                  </a:lnTo>
                  <a:lnTo>
                    <a:pt x="3432810" y="679704"/>
                  </a:lnTo>
                  <a:lnTo>
                    <a:pt x="3432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534160" y="5690245"/>
            <a:ext cx="28638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-25" i="1">
                <a:latin typeface="Times New Roman"/>
                <a:cs typeface="Times New Roman"/>
              </a:rPr>
              <a:t>i</a:t>
            </a:r>
            <a:r>
              <a:rPr dirty="0" sz="1500" spc="-25">
                <a:latin typeface="Symbol"/>
                <a:cs typeface="Symbol"/>
              </a:rPr>
              <a:t></a:t>
            </a:r>
            <a:r>
              <a:rPr dirty="0" sz="1500" spc="-2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56944" y="5071275"/>
            <a:ext cx="2580005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8547" sz="5850">
                <a:latin typeface="Symbol"/>
                <a:cs typeface="Symbol"/>
              </a:rPr>
              <a:t></a:t>
            </a:r>
            <a:r>
              <a:rPr dirty="0" baseline="-8547" sz="5850" spc="-794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P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spc="-37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A</a:t>
            </a:r>
            <a:r>
              <a:rPr dirty="0" sz="2600" spc="-110" i="1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v</a:t>
            </a:r>
            <a:r>
              <a:rPr dirty="0" baseline="-24074" sz="2250" i="1">
                <a:latin typeface="Times New Roman"/>
                <a:cs typeface="Times New Roman"/>
              </a:rPr>
              <a:t>i</a:t>
            </a:r>
            <a:r>
              <a:rPr dirty="0" baseline="-24074" sz="2250" spc="592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|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biến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ộc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lập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về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93139" y="1756664"/>
            <a:ext cx="7998459" cy="483362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40665" marR="169545" indent="-228600">
              <a:lnSpc>
                <a:spcPct val="102800"/>
              </a:lnSpc>
              <a:spcBef>
                <a:spcPts val="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0665" algn="l"/>
              </a:tabLst>
            </a:pPr>
            <a:r>
              <a:rPr dirty="0" sz="2400">
                <a:latin typeface="Arial"/>
                <a:cs typeface="Arial"/>
              </a:rPr>
              <a:t>Hai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độc</a:t>
            </a:r>
            <a:r>
              <a:rPr dirty="0" sz="2400" spc="-3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lập</a:t>
            </a:r>
            <a:r>
              <a:rPr dirty="0" sz="2400" spc="-3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về</a:t>
            </a:r>
            <a:r>
              <a:rPr dirty="0" sz="2400" spc="-3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xác</a:t>
            </a:r>
            <a:r>
              <a:rPr dirty="0" sz="2400" spc="-2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suất</a:t>
            </a:r>
            <a:r>
              <a:rPr dirty="0" sz="2400" spc="-30" b="1" i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nếu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nhau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trường </a:t>
            </a:r>
            <a:r>
              <a:rPr dirty="0" sz="2400" spc="-20">
                <a:latin typeface="Arial"/>
                <a:cs typeface="Arial"/>
              </a:rPr>
              <a:t>hợp:</a:t>
            </a:r>
            <a:endParaRPr sz="2400">
              <a:latin typeface="Arial"/>
              <a:cs typeface="Arial"/>
            </a:endParaRPr>
          </a:p>
          <a:p>
            <a:pPr lvl="1" marL="680720" indent="-153670">
              <a:lnSpc>
                <a:spcPct val="100000"/>
              </a:lnSpc>
              <a:spcBef>
                <a:spcPts val="350"/>
              </a:spcBef>
              <a:buClr>
                <a:srgbClr val="3B822F"/>
              </a:buClr>
              <a:buChar char="•"/>
              <a:tabLst>
                <a:tab pos="680720" algn="l"/>
              </a:tabLst>
            </a:pP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B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hoặc</a:t>
            </a:r>
            <a:endParaRPr sz="2000">
              <a:latin typeface="Arial"/>
              <a:cs typeface="Arial"/>
            </a:endParaRPr>
          </a:p>
          <a:p>
            <a:pPr lvl="1" marL="680720" indent="-15367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680720" algn="l"/>
              </a:tabLst>
            </a:pP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B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hoặc</a:t>
            </a:r>
            <a:endParaRPr sz="2000">
              <a:latin typeface="Arial"/>
              <a:cs typeface="Arial"/>
            </a:endParaRPr>
          </a:p>
          <a:p>
            <a:pPr lvl="1" marL="680720" indent="-15367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68072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240665" indent="-227965">
              <a:lnSpc>
                <a:spcPct val="100000"/>
              </a:lnSpc>
              <a:spcBef>
                <a:spcPts val="21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066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81990" indent="-165100">
              <a:lnSpc>
                <a:spcPct val="100000"/>
              </a:lnSpc>
              <a:spcBef>
                <a:spcPts val="830"/>
              </a:spcBef>
              <a:buClr>
                <a:srgbClr val="3B822F"/>
              </a:buClr>
              <a:buSzPct val="95000"/>
              <a:buChar char="•"/>
              <a:tabLst>
                <a:tab pos="681990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1355" indent="-16510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95000"/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Tuấn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trận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1990" indent="-165100">
              <a:lnSpc>
                <a:spcPct val="100000"/>
              </a:lnSpc>
              <a:spcBef>
                <a:spcPts val="1160"/>
              </a:spcBef>
              <a:buClr>
                <a:srgbClr val="3B822F"/>
              </a:buClr>
              <a:buSzPct val="95000"/>
              <a:buChar char="•"/>
              <a:tabLst>
                <a:tab pos="681990" algn="l"/>
              </a:tabLst>
            </a:pPr>
            <a:r>
              <a:rPr dirty="0" sz="2000">
                <a:latin typeface="Courier New"/>
                <a:cs typeface="Courier New"/>
              </a:rPr>
              <a:t>P(A|B)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P(A)</a:t>
            </a:r>
            <a:endParaRPr sz="200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latin typeface="Arial"/>
                <a:cs typeface="Arial"/>
              </a:rPr>
              <a:t>→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“Dù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Tuấn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trận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bóng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ngày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cũng</a:t>
            </a:r>
            <a:r>
              <a:rPr dirty="0" sz="1800" spc="-10">
                <a:latin typeface="Arial"/>
                <a:cs typeface="Arial"/>
              </a:rPr>
              <a:t> không</a:t>
            </a:r>
            <a:endParaRPr sz="1800">
              <a:latin typeface="Arial"/>
              <a:cs typeface="Arial"/>
            </a:endParaRPr>
          </a:p>
          <a:p>
            <a:pPr marL="114808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ảnh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hưởng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tới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quyết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định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tôi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bóng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ngày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biến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ộc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lập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về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929638"/>
            <a:ext cx="7030720" cy="4094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suất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dirty="0" sz="2400">
                <a:latin typeface="Courier New"/>
                <a:cs typeface="Courier New"/>
              </a:rPr>
              <a:t>P(A|B)=P(A)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  <a:p>
            <a:pPr marL="639445" indent="-227329">
              <a:lnSpc>
                <a:spcPct val="100000"/>
              </a:lnSpc>
              <a:spcBef>
                <a:spcPts val="1960"/>
              </a:spcBef>
              <a:buClr>
                <a:srgbClr val="3B822F"/>
              </a:buClr>
              <a:buChar char="•"/>
              <a:tabLst>
                <a:tab pos="639445" algn="l"/>
              </a:tabLst>
            </a:pPr>
            <a:r>
              <a:rPr dirty="0" sz="2400">
                <a:latin typeface="Courier New"/>
                <a:cs typeface="Courier New"/>
              </a:rPr>
              <a:t>P(~A|B)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P(~A)</a:t>
            </a:r>
            <a:endParaRPr sz="2400">
              <a:latin typeface="Courier New"/>
              <a:cs typeface="Courier New"/>
            </a:endParaRPr>
          </a:p>
          <a:p>
            <a:pPr marL="640080" indent="-227329">
              <a:lnSpc>
                <a:spcPct val="100000"/>
              </a:lnSpc>
              <a:spcBef>
                <a:spcPts val="1440"/>
              </a:spcBef>
              <a:buClr>
                <a:srgbClr val="3B822F"/>
              </a:buClr>
              <a:buChar char="•"/>
              <a:tabLst>
                <a:tab pos="640080" algn="l"/>
              </a:tabLst>
            </a:pPr>
            <a:r>
              <a:rPr dirty="0" sz="2400">
                <a:latin typeface="Courier New"/>
                <a:cs typeface="Courier New"/>
              </a:rPr>
              <a:t>P(B|A)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P(B)</a:t>
            </a:r>
            <a:endParaRPr sz="2400">
              <a:latin typeface="Courier New"/>
              <a:cs typeface="Courier New"/>
            </a:endParaRPr>
          </a:p>
          <a:p>
            <a:pPr marL="639445" indent="-227329">
              <a:lnSpc>
                <a:spcPct val="100000"/>
              </a:lnSpc>
              <a:spcBef>
                <a:spcPts val="1440"/>
              </a:spcBef>
              <a:buClr>
                <a:srgbClr val="3B822F"/>
              </a:buClr>
              <a:buChar char="•"/>
              <a:tabLst>
                <a:tab pos="639445" algn="l"/>
              </a:tabLst>
            </a:pPr>
            <a:r>
              <a:rPr dirty="0" sz="2400">
                <a:latin typeface="Courier New"/>
                <a:cs typeface="Courier New"/>
              </a:rPr>
              <a:t>P(A,B)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P(A).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P(B)</a:t>
            </a:r>
            <a:endParaRPr sz="2400">
              <a:latin typeface="Courier New"/>
              <a:cs typeface="Courier New"/>
            </a:endParaRPr>
          </a:p>
          <a:p>
            <a:pPr marL="640080" indent="-227329">
              <a:lnSpc>
                <a:spcPct val="100000"/>
              </a:lnSpc>
              <a:spcBef>
                <a:spcPts val="1440"/>
              </a:spcBef>
              <a:buClr>
                <a:srgbClr val="3B822F"/>
              </a:buClr>
              <a:buChar char="•"/>
              <a:tabLst>
                <a:tab pos="640080" algn="l"/>
              </a:tabLst>
            </a:pPr>
            <a:r>
              <a:rPr dirty="0" sz="2400">
                <a:latin typeface="Courier New"/>
                <a:cs typeface="Courier New"/>
              </a:rPr>
              <a:t>P(~A,B)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P(~A).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P(B)</a:t>
            </a:r>
            <a:endParaRPr sz="2400">
              <a:latin typeface="Courier New"/>
              <a:cs typeface="Courier New"/>
            </a:endParaRPr>
          </a:p>
          <a:p>
            <a:pPr marL="640080" indent="-227329">
              <a:lnSpc>
                <a:spcPct val="100000"/>
              </a:lnSpc>
              <a:spcBef>
                <a:spcPts val="1440"/>
              </a:spcBef>
              <a:buClr>
                <a:srgbClr val="3B822F"/>
              </a:buClr>
              <a:buChar char="•"/>
              <a:tabLst>
                <a:tab pos="640080" algn="l"/>
              </a:tabLst>
            </a:pPr>
            <a:r>
              <a:rPr dirty="0" sz="2400">
                <a:latin typeface="Courier New"/>
                <a:cs typeface="Courier New"/>
              </a:rPr>
              <a:t>P(A,~B)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P(A).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P(~B)</a:t>
            </a:r>
            <a:endParaRPr sz="2400">
              <a:latin typeface="Courier New"/>
              <a:cs typeface="Courier New"/>
            </a:endParaRPr>
          </a:p>
          <a:p>
            <a:pPr marL="640080" indent="-227329">
              <a:lnSpc>
                <a:spcPct val="100000"/>
              </a:lnSpc>
              <a:spcBef>
                <a:spcPts val="1440"/>
              </a:spcBef>
              <a:buClr>
                <a:srgbClr val="3B822F"/>
              </a:buClr>
              <a:buChar char="•"/>
              <a:tabLst>
                <a:tab pos="640080" algn="l"/>
              </a:tabLst>
            </a:pPr>
            <a:r>
              <a:rPr dirty="0" sz="2400">
                <a:latin typeface="Courier New"/>
                <a:cs typeface="Courier New"/>
              </a:rPr>
              <a:t>P(~A,~B)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P(~A).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P(~B)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có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iều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kiện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với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130" b="0">
                <a:solidFill>
                  <a:srgbClr val="006533"/>
                </a:solidFill>
                <a:latin typeface="Times New Roman"/>
                <a:cs typeface="Times New Roman"/>
              </a:rPr>
              <a:t>&gt;2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biến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909064"/>
            <a:ext cx="5823585" cy="347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939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 spc="-10">
                <a:latin typeface="Courier New"/>
                <a:cs typeface="Courier New"/>
              </a:rPr>
              <a:t>P(A|B,C)</a:t>
            </a:r>
            <a:r>
              <a:rPr dirty="0" sz="2400" spc="-80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(đã </a:t>
            </a:r>
            <a:r>
              <a:rPr dirty="0" sz="2400">
                <a:latin typeface="Arial"/>
                <a:cs typeface="Arial"/>
              </a:rPr>
              <a:t>biết)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0"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21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81355" indent="-324485">
              <a:lnSpc>
                <a:spcPct val="100000"/>
              </a:lnSpc>
              <a:spcBef>
                <a:spcPts val="835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bờ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1355" indent="-32448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Thời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đẹp</a:t>
            </a:r>
            <a:endParaRPr sz="2000">
              <a:latin typeface="Arial"/>
              <a:cs typeface="Arial"/>
            </a:endParaRPr>
          </a:p>
          <a:p>
            <a:pPr lvl="1" marL="681355" indent="-32448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C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dậy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sớm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0720" marR="5080" indent="-324485">
              <a:lnSpc>
                <a:spcPct val="105800"/>
              </a:lnSpc>
              <a:spcBef>
                <a:spcPts val="1300"/>
              </a:spcBef>
              <a:buClr>
                <a:srgbClr val="3B822F"/>
              </a:buClr>
              <a:buChar char="•"/>
              <a:tabLst>
                <a:tab pos="681990" algn="l"/>
                <a:tab pos="2110740" algn="l"/>
              </a:tabLst>
            </a:pPr>
            <a:r>
              <a:rPr dirty="0" sz="2000" spc="-10">
                <a:latin typeface="Courier New"/>
                <a:cs typeface="Courier New"/>
              </a:rPr>
              <a:t>P(A|B,C)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Xác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dạo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dọc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bờ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rằng)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155180" y="2355341"/>
            <a:ext cx="1665605" cy="548005"/>
          </a:xfrm>
          <a:custGeom>
            <a:avLst/>
            <a:gdLst/>
            <a:ahLst/>
            <a:cxnLst/>
            <a:rect l="l" t="t" r="r" b="b"/>
            <a:pathLst>
              <a:path w="1665604" h="548005">
                <a:moveTo>
                  <a:pt x="548640" y="259842"/>
                </a:moveTo>
                <a:lnTo>
                  <a:pt x="542036" y="211137"/>
                </a:lnTo>
                <a:lnTo>
                  <a:pt x="533400" y="184848"/>
                </a:lnTo>
                <a:lnTo>
                  <a:pt x="533400" y="274320"/>
                </a:lnTo>
                <a:lnTo>
                  <a:pt x="528599" y="318008"/>
                </a:lnTo>
                <a:lnTo>
                  <a:pt x="518680" y="357682"/>
                </a:lnTo>
                <a:lnTo>
                  <a:pt x="504113" y="393319"/>
                </a:lnTo>
                <a:lnTo>
                  <a:pt x="463118" y="452437"/>
                </a:lnTo>
                <a:lnTo>
                  <a:pt x="409613" y="495274"/>
                </a:lnTo>
                <a:lnTo>
                  <a:pt x="347637" y="521741"/>
                </a:lnTo>
                <a:lnTo>
                  <a:pt x="281216" y="531710"/>
                </a:lnTo>
                <a:lnTo>
                  <a:pt x="247586" y="530479"/>
                </a:lnTo>
                <a:lnTo>
                  <a:pt x="182016" y="515531"/>
                </a:lnTo>
                <a:lnTo>
                  <a:pt x="122059" y="483831"/>
                </a:lnTo>
                <a:lnTo>
                  <a:pt x="71716" y="435292"/>
                </a:lnTo>
                <a:lnTo>
                  <a:pt x="35026" y="369811"/>
                </a:lnTo>
                <a:lnTo>
                  <a:pt x="23050" y="330682"/>
                </a:lnTo>
                <a:lnTo>
                  <a:pt x="16002" y="287274"/>
                </a:lnTo>
                <a:lnTo>
                  <a:pt x="16002" y="273558"/>
                </a:lnTo>
                <a:lnTo>
                  <a:pt x="20713" y="230695"/>
                </a:lnTo>
                <a:lnTo>
                  <a:pt x="30302" y="191719"/>
                </a:lnTo>
                <a:lnTo>
                  <a:pt x="62179" y="125488"/>
                </a:lnTo>
                <a:lnTo>
                  <a:pt x="107911" y="74866"/>
                </a:lnTo>
                <a:lnTo>
                  <a:pt x="163830" y="39839"/>
                </a:lnTo>
                <a:lnTo>
                  <a:pt x="226199" y="20434"/>
                </a:lnTo>
                <a:lnTo>
                  <a:pt x="258648" y="16573"/>
                </a:lnTo>
                <a:lnTo>
                  <a:pt x="291325" y="16611"/>
                </a:lnTo>
                <a:lnTo>
                  <a:pt x="355511" y="28397"/>
                </a:lnTo>
                <a:lnTo>
                  <a:pt x="415061" y="55765"/>
                </a:lnTo>
                <a:lnTo>
                  <a:pt x="466242" y="98729"/>
                </a:lnTo>
                <a:lnTo>
                  <a:pt x="505383" y="157276"/>
                </a:lnTo>
                <a:lnTo>
                  <a:pt x="528764" y="231419"/>
                </a:lnTo>
                <a:lnTo>
                  <a:pt x="533400" y="274320"/>
                </a:lnTo>
                <a:lnTo>
                  <a:pt x="533400" y="184848"/>
                </a:lnTo>
                <a:lnTo>
                  <a:pt x="504520" y="123672"/>
                </a:lnTo>
                <a:lnTo>
                  <a:pt x="475361" y="86550"/>
                </a:lnTo>
                <a:lnTo>
                  <a:pt x="446252" y="60198"/>
                </a:lnTo>
                <a:lnTo>
                  <a:pt x="400608" y="29654"/>
                </a:lnTo>
                <a:lnTo>
                  <a:pt x="356781" y="11531"/>
                </a:lnTo>
                <a:lnTo>
                  <a:pt x="309816" y="1371"/>
                </a:lnTo>
                <a:lnTo>
                  <a:pt x="260604" y="0"/>
                </a:lnTo>
                <a:lnTo>
                  <a:pt x="213664" y="5969"/>
                </a:lnTo>
                <a:lnTo>
                  <a:pt x="169430" y="19989"/>
                </a:lnTo>
                <a:lnTo>
                  <a:pt x="128638" y="41224"/>
                </a:lnTo>
                <a:lnTo>
                  <a:pt x="92100" y="68872"/>
                </a:lnTo>
                <a:lnTo>
                  <a:pt x="60553" y="102095"/>
                </a:lnTo>
                <a:lnTo>
                  <a:pt x="34798" y="140081"/>
                </a:lnTo>
                <a:lnTo>
                  <a:pt x="15608" y="181991"/>
                </a:lnTo>
                <a:lnTo>
                  <a:pt x="3746" y="227012"/>
                </a:lnTo>
                <a:lnTo>
                  <a:pt x="0" y="274320"/>
                </a:lnTo>
                <a:lnTo>
                  <a:pt x="762" y="288036"/>
                </a:lnTo>
                <a:lnTo>
                  <a:pt x="7112" y="336588"/>
                </a:lnTo>
                <a:lnTo>
                  <a:pt x="16002" y="363753"/>
                </a:lnTo>
                <a:lnTo>
                  <a:pt x="22021" y="382168"/>
                </a:lnTo>
                <a:lnTo>
                  <a:pt x="44551" y="423938"/>
                </a:lnTo>
                <a:lnTo>
                  <a:pt x="73787" y="461073"/>
                </a:lnTo>
                <a:lnTo>
                  <a:pt x="108839" y="492721"/>
                </a:lnTo>
                <a:lnTo>
                  <a:pt x="148767" y="518071"/>
                </a:lnTo>
                <a:lnTo>
                  <a:pt x="192684" y="536270"/>
                </a:lnTo>
                <a:lnTo>
                  <a:pt x="239661" y="546481"/>
                </a:lnTo>
                <a:lnTo>
                  <a:pt x="288798" y="547878"/>
                </a:lnTo>
                <a:lnTo>
                  <a:pt x="337566" y="541248"/>
                </a:lnTo>
                <a:lnTo>
                  <a:pt x="383222" y="526249"/>
                </a:lnTo>
                <a:lnTo>
                  <a:pt x="424980" y="503732"/>
                </a:lnTo>
                <a:lnTo>
                  <a:pt x="462026" y="474599"/>
                </a:lnTo>
                <a:lnTo>
                  <a:pt x="493572" y="439699"/>
                </a:lnTo>
                <a:lnTo>
                  <a:pt x="518807" y="399897"/>
                </a:lnTo>
                <a:lnTo>
                  <a:pt x="533400" y="364617"/>
                </a:lnTo>
                <a:lnTo>
                  <a:pt x="536930" y="356082"/>
                </a:lnTo>
                <a:lnTo>
                  <a:pt x="547128" y="309105"/>
                </a:lnTo>
                <a:lnTo>
                  <a:pt x="548640" y="259842"/>
                </a:lnTo>
                <a:close/>
              </a:path>
              <a:path w="1665604" h="548005">
                <a:moveTo>
                  <a:pt x="1665452" y="60198"/>
                </a:moveTo>
                <a:lnTo>
                  <a:pt x="1619808" y="29654"/>
                </a:lnTo>
                <a:lnTo>
                  <a:pt x="1575981" y="11531"/>
                </a:lnTo>
                <a:lnTo>
                  <a:pt x="1529016" y="1371"/>
                </a:lnTo>
                <a:lnTo>
                  <a:pt x="1479804" y="0"/>
                </a:lnTo>
                <a:lnTo>
                  <a:pt x="1432864" y="5969"/>
                </a:lnTo>
                <a:lnTo>
                  <a:pt x="1388630" y="19989"/>
                </a:lnTo>
                <a:lnTo>
                  <a:pt x="1347838" y="41224"/>
                </a:lnTo>
                <a:lnTo>
                  <a:pt x="1322755" y="60198"/>
                </a:lnTo>
                <a:lnTo>
                  <a:pt x="1347393" y="60198"/>
                </a:lnTo>
                <a:lnTo>
                  <a:pt x="1354035" y="55397"/>
                </a:lnTo>
                <a:lnTo>
                  <a:pt x="1383030" y="39839"/>
                </a:lnTo>
                <a:lnTo>
                  <a:pt x="1413637" y="28181"/>
                </a:lnTo>
                <a:lnTo>
                  <a:pt x="1445399" y="20434"/>
                </a:lnTo>
                <a:lnTo>
                  <a:pt x="1477848" y="16573"/>
                </a:lnTo>
                <a:lnTo>
                  <a:pt x="1510525" y="16611"/>
                </a:lnTo>
                <a:lnTo>
                  <a:pt x="1574711" y="28397"/>
                </a:lnTo>
                <a:lnTo>
                  <a:pt x="1634261" y="55765"/>
                </a:lnTo>
                <a:lnTo>
                  <a:pt x="1640357" y="60198"/>
                </a:lnTo>
                <a:lnTo>
                  <a:pt x="1665452" y="6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340600" y="2434082"/>
            <a:ext cx="177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374380" y="2415539"/>
            <a:ext cx="548640" cy="487680"/>
          </a:xfrm>
          <a:custGeom>
            <a:avLst/>
            <a:gdLst/>
            <a:ahLst/>
            <a:cxnLst/>
            <a:rect l="l" t="t" r="r" b="b"/>
            <a:pathLst>
              <a:path w="548640" h="487680">
                <a:moveTo>
                  <a:pt x="128199" y="0"/>
                </a:moveTo>
                <a:lnTo>
                  <a:pt x="103561" y="0"/>
                </a:lnTo>
                <a:lnTo>
                  <a:pt x="92100" y="8669"/>
                </a:lnTo>
                <a:lnTo>
                  <a:pt x="60562" y="41895"/>
                </a:lnTo>
                <a:lnTo>
                  <a:pt x="34809" y="79877"/>
                </a:lnTo>
                <a:lnTo>
                  <a:pt x="15614" y="121791"/>
                </a:lnTo>
                <a:lnTo>
                  <a:pt x="3753" y="166814"/>
                </a:lnTo>
                <a:lnTo>
                  <a:pt x="0" y="214122"/>
                </a:lnTo>
                <a:lnTo>
                  <a:pt x="762" y="227838"/>
                </a:lnTo>
                <a:lnTo>
                  <a:pt x="7122" y="276388"/>
                </a:lnTo>
                <a:lnTo>
                  <a:pt x="16001" y="303549"/>
                </a:lnTo>
                <a:lnTo>
                  <a:pt x="16001" y="213360"/>
                </a:lnTo>
                <a:lnTo>
                  <a:pt x="20726" y="170486"/>
                </a:lnTo>
                <a:lnTo>
                  <a:pt x="30305" y="131515"/>
                </a:lnTo>
                <a:lnTo>
                  <a:pt x="62180" y="65283"/>
                </a:lnTo>
                <a:lnTo>
                  <a:pt x="107924" y="14658"/>
                </a:lnTo>
                <a:lnTo>
                  <a:pt x="128199" y="0"/>
                </a:lnTo>
                <a:close/>
              </a:path>
              <a:path w="548640" h="487680">
                <a:moveTo>
                  <a:pt x="533400" y="304417"/>
                </a:moveTo>
                <a:lnTo>
                  <a:pt x="533400" y="214122"/>
                </a:lnTo>
                <a:lnTo>
                  <a:pt x="528609" y="257808"/>
                </a:lnTo>
                <a:lnTo>
                  <a:pt x="518683" y="297476"/>
                </a:lnTo>
                <a:lnTo>
                  <a:pt x="504124" y="333111"/>
                </a:lnTo>
                <a:lnTo>
                  <a:pt x="463122" y="392234"/>
                </a:lnTo>
                <a:lnTo>
                  <a:pt x="409622" y="435075"/>
                </a:lnTo>
                <a:lnTo>
                  <a:pt x="347648" y="461531"/>
                </a:lnTo>
                <a:lnTo>
                  <a:pt x="281220" y="471501"/>
                </a:lnTo>
                <a:lnTo>
                  <a:pt x="247594" y="470272"/>
                </a:lnTo>
                <a:lnTo>
                  <a:pt x="182028" y="455321"/>
                </a:lnTo>
                <a:lnTo>
                  <a:pt x="122064" y="423628"/>
                </a:lnTo>
                <a:lnTo>
                  <a:pt x="71724" y="375091"/>
                </a:lnTo>
                <a:lnTo>
                  <a:pt x="35029" y="309607"/>
                </a:lnTo>
                <a:lnTo>
                  <a:pt x="23055" y="270479"/>
                </a:lnTo>
                <a:lnTo>
                  <a:pt x="16001" y="227076"/>
                </a:lnTo>
                <a:lnTo>
                  <a:pt x="16001" y="303549"/>
                </a:lnTo>
                <a:lnTo>
                  <a:pt x="44551" y="363739"/>
                </a:lnTo>
                <a:lnTo>
                  <a:pt x="73794" y="400869"/>
                </a:lnTo>
                <a:lnTo>
                  <a:pt x="108840" y="432523"/>
                </a:lnTo>
                <a:lnTo>
                  <a:pt x="148776" y="457866"/>
                </a:lnTo>
                <a:lnTo>
                  <a:pt x="192689" y="476062"/>
                </a:lnTo>
                <a:lnTo>
                  <a:pt x="239667" y="486279"/>
                </a:lnTo>
                <a:lnTo>
                  <a:pt x="288798" y="487680"/>
                </a:lnTo>
                <a:lnTo>
                  <a:pt x="337567" y="481045"/>
                </a:lnTo>
                <a:lnTo>
                  <a:pt x="383230" y="466041"/>
                </a:lnTo>
                <a:lnTo>
                  <a:pt x="424987" y="443534"/>
                </a:lnTo>
                <a:lnTo>
                  <a:pt x="462036" y="414396"/>
                </a:lnTo>
                <a:lnTo>
                  <a:pt x="493577" y="379494"/>
                </a:lnTo>
                <a:lnTo>
                  <a:pt x="518809" y="339699"/>
                </a:lnTo>
                <a:lnTo>
                  <a:pt x="533400" y="304417"/>
                </a:lnTo>
                <a:close/>
              </a:path>
              <a:path w="548640" h="487680">
                <a:moveTo>
                  <a:pt x="548640" y="199644"/>
                </a:moveTo>
                <a:lnTo>
                  <a:pt x="542046" y="150933"/>
                </a:lnTo>
                <a:lnTo>
                  <a:pt x="527052" y="105266"/>
                </a:lnTo>
                <a:lnTo>
                  <a:pt x="504534" y="63463"/>
                </a:lnTo>
                <a:lnTo>
                  <a:pt x="475370" y="26345"/>
                </a:lnTo>
                <a:lnTo>
                  <a:pt x="446257" y="0"/>
                </a:lnTo>
                <a:lnTo>
                  <a:pt x="421169" y="0"/>
                </a:lnTo>
                <a:lnTo>
                  <a:pt x="441933" y="15093"/>
                </a:lnTo>
                <a:lnTo>
                  <a:pt x="466253" y="38524"/>
                </a:lnTo>
                <a:lnTo>
                  <a:pt x="505391" y="97075"/>
                </a:lnTo>
                <a:lnTo>
                  <a:pt x="528774" y="171210"/>
                </a:lnTo>
                <a:lnTo>
                  <a:pt x="533400" y="214122"/>
                </a:lnTo>
                <a:lnTo>
                  <a:pt x="533400" y="304417"/>
                </a:lnTo>
                <a:lnTo>
                  <a:pt x="536930" y="295879"/>
                </a:lnTo>
                <a:lnTo>
                  <a:pt x="547141" y="248904"/>
                </a:lnTo>
                <a:lnTo>
                  <a:pt x="548640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559800" y="2434082"/>
            <a:ext cx="177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537704" y="2891027"/>
            <a:ext cx="1004569" cy="1079500"/>
          </a:xfrm>
          <a:custGeom>
            <a:avLst/>
            <a:gdLst/>
            <a:ahLst/>
            <a:cxnLst/>
            <a:rect l="l" t="t" r="r" b="b"/>
            <a:pathLst>
              <a:path w="1004570" h="1079500">
                <a:moveTo>
                  <a:pt x="381787" y="503682"/>
                </a:moveTo>
                <a:lnTo>
                  <a:pt x="374142" y="454152"/>
                </a:lnTo>
                <a:lnTo>
                  <a:pt x="349719" y="471639"/>
                </a:lnTo>
                <a:lnTo>
                  <a:pt x="12954" y="0"/>
                </a:lnTo>
                <a:lnTo>
                  <a:pt x="0" y="9906"/>
                </a:lnTo>
                <a:lnTo>
                  <a:pt x="336816" y="480872"/>
                </a:lnTo>
                <a:lnTo>
                  <a:pt x="312420" y="498348"/>
                </a:lnTo>
                <a:lnTo>
                  <a:pt x="322465" y="503682"/>
                </a:lnTo>
                <a:lnTo>
                  <a:pt x="357378" y="503682"/>
                </a:lnTo>
                <a:lnTo>
                  <a:pt x="381787" y="503682"/>
                </a:lnTo>
                <a:close/>
              </a:path>
              <a:path w="1004570" h="1079500">
                <a:moveTo>
                  <a:pt x="851916" y="790956"/>
                </a:moveTo>
                <a:lnTo>
                  <a:pt x="845312" y="742251"/>
                </a:lnTo>
                <a:lnTo>
                  <a:pt x="836676" y="715937"/>
                </a:lnTo>
                <a:lnTo>
                  <a:pt x="836676" y="805434"/>
                </a:lnTo>
                <a:lnTo>
                  <a:pt x="831875" y="849122"/>
                </a:lnTo>
                <a:lnTo>
                  <a:pt x="821956" y="888796"/>
                </a:lnTo>
                <a:lnTo>
                  <a:pt x="807389" y="924433"/>
                </a:lnTo>
                <a:lnTo>
                  <a:pt x="766394" y="983551"/>
                </a:lnTo>
                <a:lnTo>
                  <a:pt x="712889" y="1026388"/>
                </a:lnTo>
                <a:lnTo>
                  <a:pt x="650913" y="1052855"/>
                </a:lnTo>
                <a:lnTo>
                  <a:pt x="584492" y="1062824"/>
                </a:lnTo>
                <a:lnTo>
                  <a:pt x="550862" y="1061593"/>
                </a:lnTo>
                <a:lnTo>
                  <a:pt x="485292" y="1046645"/>
                </a:lnTo>
                <a:lnTo>
                  <a:pt x="425335" y="1014945"/>
                </a:lnTo>
                <a:lnTo>
                  <a:pt x="374992" y="966406"/>
                </a:lnTo>
                <a:lnTo>
                  <a:pt x="338302" y="900925"/>
                </a:lnTo>
                <a:lnTo>
                  <a:pt x="326326" y="861796"/>
                </a:lnTo>
                <a:lnTo>
                  <a:pt x="319278" y="818388"/>
                </a:lnTo>
                <a:lnTo>
                  <a:pt x="319278" y="804672"/>
                </a:lnTo>
                <a:lnTo>
                  <a:pt x="323989" y="761809"/>
                </a:lnTo>
                <a:lnTo>
                  <a:pt x="333578" y="722833"/>
                </a:lnTo>
                <a:lnTo>
                  <a:pt x="365455" y="656602"/>
                </a:lnTo>
                <a:lnTo>
                  <a:pt x="411187" y="605980"/>
                </a:lnTo>
                <a:lnTo>
                  <a:pt x="467106" y="570953"/>
                </a:lnTo>
                <a:lnTo>
                  <a:pt x="529475" y="551548"/>
                </a:lnTo>
                <a:lnTo>
                  <a:pt x="561924" y="547687"/>
                </a:lnTo>
                <a:lnTo>
                  <a:pt x="594601" y="547725"/>
                </a:lnTo>
                <a:lnTo>
                  <a:pt x="658787" y="559511"/>
                </a:lnTo>
                <a:lnTo>
                  <a:pt x="718337" y="586879"/>
                </a:lnTo>
                <a:lnTo>
                  <a:pt x="769518" y="629843"/>
                </a:lnTo>
                <a:lnTo>
                  <a:pt x="808659" y="688390"/>
                </a:lnTo>
                <a:lnTo>
                  <a:pt x="832040" y="762533"/>
                </a:lnTo>
                <a:lnTo>
                  <a:pt x="836676" y="805434"/>
                </a:lnTo>
                <a:lnTo>
                  <a:pt x="836676" y="715937"/>
                </a:lnTo>
                <a:lnTo>
                  <a:pt x="807808" y="654786"/>
                </a:lnTo>
                <a:lnTo>
                  <a:pt x="778637" y="617664"/>
                </a:lnTo>
                <a:lnTo>
                  <a:pt x="743712" y="586054"/>
                </a:lnTo>
                <a:lnTo>
                  <a:pt x="703884" y="560768"/>
                </a:lnTo>
                <a:lnTo>
                  <a:pt x="660057" y="542645"/>
                </a:lnTo>
                <a:lnTo>
                  <a:pt x="613092" y="532485"/>
                </a:lnTo>
                <a:lnTo>
                  <a:pt x="563880" y="531114"/>
                </a:lnTo>
                <a:lnTo>
                  <a:pt x="516940" y="537083"/>
                </a:lnTo>
                <a:lnTo>
                  <a:pt x="472706" y="551103"/>
                </a:lnTo>
                <a:lnTo>
                  <a:pt x="431914" y="572338"/>
                </a:lnTo>
                <a:lnTo>
                  <a:pt x="395376" y="599986"/>
                </a:lnTo>
                <a:lnTo>
                  <a:pt x="363829" y="633209"/>
                </a:lnTo>
                <a:lnTo>
                  <a:pt x="338074" y="671195"/>
                </a:lnTo>
                <a:lnTo>
                  <a:pt x="318884" y="713105"/>
                </a:lnTo>
                <a:lnTo>
                  <a:pt x="307022" y="758126"/>
                </a:lnTo>
                <a:lnTo>
                  <a:pt x="303276" y="805434"/>
                </a:lnTo>
                <a:lnTo>
                  <a:pt x="304038" y="819150"/>
                </a:lnTo>
                <a:lnTo>
                  <a:pt x="310388" y="867702"/>
                </a:lnTo>
                <a:lnTo>
                  <a:pt x="319278" y="894867"/>
                </a:lnTo>
                <a:lnTo>
                  <a:pt x="325297" y="913282"/>
                </a:lnTo>
                <a:lnTo>
                  <a:pt x="347827" y="955052"/>
                </a:lnTo>
                <a:lnTo>
                  <a:pt x="377063" y="992187"/>
                </a:lnTo>
                <a:lnTo>
                  <a:pt x="412115" y="1023835"/>
                </a:lnTo>
                <a:lnTo>
                  <a:pt x="452043" y="1049185"/>
                </a:lnTo>
                <a:lnTo>
                  <a:pt x="495960" y="1067384"/>
                </a:lnTo>
                <a:lnTo>
                  <a:pt x="542937" y="1077595"/>
                </a:lnTo>
                <a:lnTo>
                  <a:pt x="592074" y="1078992"/>
                </a:lnTo>
                <a:lnTo>
                  <a:pt x="640842" y="1072362"/>
                </a:lnTo>
                <a:lnTo>
                  <a:pt x="686498" y="1057363"/>
                </a:lnTo>
                <a:lnTo>
                  <a:pt x="728256" y="1034846"/>
                </a:lnTo>
                <a:lnTo>
                  <a:pt x="765302" y="1005713"/>
                </a:lnTo>
                <a:lnTo>
                  <a:pt x="796848" y="970813"/>
                </a:lnTo>
                <a:lnTo>
                  <a:pt x="822083" y="931011"/>
                </a:lnTo>
                <a:lnTo>
                  <a:pt x="836676" y="895731"/>
                </a:lnTo>
                <a:lnTo>
                  <a:pt x="840206" y="887196"/>
                </a:lnTo>
                <a:lnTo>
                  <a:pt x="850404" y="840219"/>
                </a:lnTo>
                <a:lnTo>
                  <a:pt x="851916" y="790956"/>
                </a:lnTo>
                <a:close/>
              </a:path>
              <a:path w="1004570" h="1079500">
                <a:moveTo>
                  <a:pt x="1004316" y="9144"/>
                </a:moveTo>
                <a:lnTo>
                  <a:pt x="989838" y="762"/>
                </a:lnTo>
                <a:lnTo>
                  <a:pt x="723328" y="468274"/>
                </a:lnTo>
                <a:lnTo>
                  <a:pt x="697230" y="453390"/>
                </a:lnTo>
                <a:lnTo>
                  <a:pt x="694055" y="503682"/>
                </a:lnTo>
                <a:lnTo>
                  <a:pt x="717042" y="503682"/>
                </a:lnTo>
                <a:lnTo>
                  <a:pt x="743331" y="503682"/>
                </a:lnTo>
                <a:lnTo>
                  <a:pt x="762762" y="490728"/>
                </a:lnTo>
                <a:lnTo>
                  <a:pt x="736981" y="476046"/>
                </a:lnTo>
                <a:lnTo>
                  <a:pt x="10043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026400" y="3500882"/>
            <a:ext cx="177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860169" y="3394709"/>
            <a:ext cx="421005" cy="34290"/>
          </a:xfrm>
          <a:custGeom>
            <a:avLst/>
            <a:gdLst/>
            <a:ahLst/>
            <a:cxnLst/>
            <a:rect l="l" t="t" r="r" b="b"/>
            <a:pathLst>
              <a:path w="421004" h="34289">
                <a:moveTo>
                  <a:pt x="64630" y="34290"/>
                </a:moveTo>
                <a:lnTo>
                  <a:pt x="59321" y="0"/>
                </a:lnTo>
                <a:lnTo>
                  <a:pt x="0" y="0"/>
                </a:lnTo>
                <a:lnTo>
                  <a:pt x="64630" y="34290"/>
                </a:lnTo>
                <a:close/>
              </a:path>
              <a:path w="421004" h="34289">
                <a:moveTo>
                  <a:pt x="420865" y="0"/>
                </a:moveTo>
                <a:lnTo>
                  <a:pt x="371589" y="0"/>
                </a:lnTo>
                <a:lnTo>
                  <a:pt x="369430" y="34290"/>
                </a:lnTo>
                <a:lnTo>
                  <a:pt x="420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317740" y="4195064"/>
            <a:ext cx="148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P(A|B,C)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86738" y="5357114"/>
            <a:ext cx="48952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đẹp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dậy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sớm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ộc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lập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có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iều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kiện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32864"/>
            <a:ext cx="798575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Hai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C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độc</a:t>
            </a:r>
            <a:r>
              <a:rPr dirty="0" sz="2400" spc="-3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lập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có</a:t>
            </a:r>
            <a:r>
              <a:rPr dirty="0" sz="2400" spc="-3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điều</a:t>
            </a:r>
            <a:r>
              <a:rPr dirty="0" sz="2400" spc="-3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kiện</a:t>
            </a:r>
            <a:r>
              <a:rPr dirty="0" sz="2400" spc="-30" b="1" i="1"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đối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với</a:t>
            </a:r>
            <a:r>
              <a:rPr dirty="0" u="none" sz="2400" spc="-25"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biến</a:t>
            </a:r>
            <a:r>
              <a:rPr dirty="0" u="heavy" sz="2400" spc="-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r>
              <a:rPr dirty="0" u="none" sz="2400">
                <a:latin typeface="Arial"/>
                <a:cs typeface="Arial"/>
              </a:rPr>
              <a:t>,</a:t>
            </a:r>
            <a:r>
              <a:rPr dirty="0" u="none" sz="2400" spc="-4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nếu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xác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suất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của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Courier New"/>
                <a:cs typeface="Courier New"/>
              </a:rPr>
              <a:t>A</a:t>
            </a:r>
            <a:r>
              <a:rPr dirty="0" u="none" sz="2400" spc="-785">
                <a:latin typeface="Courier New"/>
                <a:cs typeface="Courier New"/>
              </a:rPr>
              <a:t> </a:t>
            </a:r>
            <a:r>
              <a:rPr dirty="0" u="none" sz="2400">
                <a:latin typeface="Arial"/>
                <a:cs typeface="Arial"/>
              </a:rPr>
              <a:t>đối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với</a:t>
            </a:r>
            <a:r>
              <a:rPr dirty="0" u="none" sz="2400" spc="-25">
                <a:latin typeface="Arial"/>
                <a:cs typeface="Arial"/>
              </a:rPr>
              <a:t> </a:t>
            </a:r>
            <a:r>
              <a:rPr dirty="0" u="none" sz="2400">
                <a:latin typeface="Courier New"/>
                <a:cs typeface="Courier New"/>
              </a:rPr>
              <a:t>B</a:t>
            </a:r>
            <a:r>
              <a:rPr dirty="0" u="none" sz="2400" spc="-785">
                <a:latin typeface="Courier New"/>
                <a:cs typeface="Courier New"/>
              </a:rPr>
              <a:t> </a:t>
            </a:r>
            <a:r>
              <a:rPr dirty="0" u="none" sz="2400">
                <a:latin typeface="Arial"/>
                <a:cs typeface="Arial"/>
              </a:rPr>
              <a:t>bằng</a:t>
            </a:r>
            <a:r>
              <a:rPr dirty="0" u="none" sz="2400" spc="-2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xác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suất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của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 spc="-5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3139" y="2381504"/>
            <a:ext cx="6604000" cy="313372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0"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3484879" algn="l"/>
              </a:tabLst>
            </a:pPr>
            <a:r>
              <a:rPr dirty="0" sz="2400">
                <a:latin typeface="Arial"/>
                <a:cs typeface="Arial"/>
              </a:rPr>
              <a:t>Công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nghĩa: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Courier New"/>
                <a:cs typeface="Courier New"/>
              </a:rPr>
              <a:t>P(A|B,C)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P(A|B)</a:t>
            </a:r>
            <a:endParaRPr sz="24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1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81355" indent="-211454">
              <a:lnSpc>
                <a:spcPct val="100000"/>
              </a:lnSpc>
              <a:spcBef>
                <a:spcPts val="350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1355" indent="-211454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Trận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nhà</a:t>
            </a:r>
            <a:endParaRPr sz="2000">
              <a:latin typeface="Arial"/>
              <a:cs typeface="Arial"/>
            </a:endParaRPr>
          </a:p>
          <a:p>
            <a:pPr lvl="1" marL="681355" indent="-211454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C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Ngày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mưa</a:t>
            </a:r>
            <a:endParaRPr sz="2000">
              <a:latin typeface="Arial"/>
              <a:cs typeface="Arial"/>
            </a:endParaRPr>
          </a:p>
          <a:p>
            <a:pPr lvl="1" marL="681355" indent="-211454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Char char="•"/>
              <a:tabLst>
                <a:tab pos="681355" algn="l"/>
              </a:tabLst>
            </a:pPr>
            <a:r>
              <a:rPr dirty="0" sz="2000" spc="-10">
                <a:latin typeface="Courier New"/>
                <a:cs typeface="Courier New"/>
              </a:rPr>
              <a:t>P(A|B,C)=P(A|B)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77238" y="5573521"/>
            <a:ext cx="718375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→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rằng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trận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đấu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nhà,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xác </a:t>
            </a:r>
            <a:r>
              <a:rPr dirty="0" sz="2000">
                <a:latin typeface="Arial"/>
                <a:cs typeface="Arial"/>
              </a:rPr>
              <a:t>suất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phụ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thuộc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tiết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quy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tắc</a:t>
            </a:r>
            <a:r>
              <a:rPr dirty="0" u="none" sz="42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quan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trọng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55039" y="1650009"/>
            <a:ext cx="7863840" cy="480631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278130" indent="-227965">
              <a:lnSpc>
                <a:spcPct val="100000"/>
              </a:lnSpc>
              <a:spcBef>
                <a:spcPts val="1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Quy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tắc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chuỗi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(chain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rule)</a:t>
            </a:r>
            <a:endParaRPr sz="2400">
              <a:latin typeface="Arial"/>
              <a:cs typeface="Arial"/>
            </a:endParaRPr>
          </a:p>
          <a:p>
            <a:pPr lvl="1" marL="718820" indent="-211454">
              <a:lnSpc>
                <a:spcPct val="100000"/>
              </a:lnSpc>
              <a:spcBef>
                <a:spcPts val="830"/>
              </a:spcBef>
              <a:buClr>
                <a:srgbClr val="3B822F"/>
              </a:buClr>
              <a:buChar char="•"/>
              <a:tabLst>
                <a:tab pos="718820" algn="l"/>
              </a:tabLst>
            </a:pPr>
            <a:r>
              <a:rPr dirty="0" sz="2000" spc="-20">
                <a:latin typeface="Courier New"/>
                <a:cs typeface="Courier New"/>
              </a:rPr>
              <a:t>P(A,B)</a:t>
            </a:r>
            <a:r>
              <a:rPr dirty="0" sz="2000" spc="-62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P(A|B).P(B)</a:t>
            </a:r>
            <a:r>
              <a:rPr dirty="0" sz="2000" spc="-61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P(B|A).P(A)</a:t>
            </a:r>
            <a:endParaRPr sz="2000">
              <a:latin typeface="Courier New"/>
              <a:cs typeface="Courier New"/>
            </a:endParaRPr>
          </a:p>
          <a:p>
            <a:pPr lvl="1" marL="718820" indent="-211454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718820" algn="l"/>
              </a:tabLst>
            </a:pPr>
            <a:r>
              <a:rPr dirty="0" sz="2000" spc="-20">
                <a:latin typeface="Courier New"/>
                <a:cs typeface="Courier New"/>
              </a:rPr>
              <a:t>P(A|B)</a:t>
            </a:r>
            <a:r>
              <a:rPr dirty="0" sz="2000" spc="-62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P(A,B)/P(B)</a:t>
            </a:r>
            <a:r>
              <a:rPr dirty="0" sz="2000" spc="-61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P(B|A).P(A)/P(B)</a:t>
            </a:r>
            <a:endParaRPr sz="2000">
              <a:latin typeface="Courier New"/>
              <a:cs typeface="Courier New"/>
            </a:endParaRPr>
          </a:p>
          <a:p>
            <a:pPr lvl="1" marL="719455" indent="-211454">
              <a:lnSpc>
                <a:spcPct val="100000"/>
              </a:lnSpc>
              <a:spcBef>
                <a:spcPts val="1085"/>
              </a:spcBef>
              <a:buClr>
                <a:srgbClr val="3B822F"/>
              </a:buClr>
              <a:buChar char="•"/>
              <a:tabLst>
                <a:tab pos="719455" algn="l"/>
              </a:tabLst>
            </a:pPr>
            <a:r>
              <a:rPr dirty="0" sz="2000" spc="-20">
                <a:latin typeface="Courier New"/>
                <a:cs typeface="Courier New"/>
              </a:rPr>
              <a:t>P(A,B|C)</a:t>
            </a:r>
            <a:r>
              <a:rPr dirty="0" sz="2000" spc="-61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P(A</a:t>
            </a:r>
            <a:r>
              <a:rPr dirty="0" sz="2200" spc="-20">
                <a:latin typeface="Arial"/>
                <a:cs typeface="Arial"/>
              </a:rPr>
              <a:t>,</a:t>
            </a:r>
            <a:r>
              <a:rPr dirty="0" sz="2000" spc="-20">
                <a:latin typeface="Courier New"/>
                <a:cs typeface="Courier New"/>
              </a:rPr>
              <a:t>B</a:t>
            </a:r>
            <a:r>
              <a:rPr dirty="0" sz="2200" spc="-20">
                <a:latin typeface="Arial"/>
                <a:cs typeface="Arial"/>
              </a:rPr>
              <a:t>,</a:t>
            </a:r>
            <a:r>
              <a:rPr dirty="0" sz="2000" spc="-20">
                <a:latin typeface="Courier New"/>
                <a:cs typeface="Courier New"/>
              </a:rPr>
              <a:t>C)/P(C)</a:t>
            </a:r>
            <a:r>
              <a:rPr dirty="0" sz="2000" spc="-60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P(A|B</a:t>
            </a:r>
            <a:r>
              <a:rPr dirty="0" sz="2200" spc="-10">
                <a:latin typeface="Arial"/>
                <a:cs typeface="Arial"/>
              </a:rPr>
              <a:t>,</a:t>
            </a:r>
            <a:r>
              <a:rPr dirty="0" sz="2000" spc="-10">
                <a:latin typeface="Courier New"/>
                <a:cs typeface="Courier New"/>
              </a:rPr>
              <a:t>C).P(B</a:t>
            </a:r>
            <a:r>
              <a:rPr dirty="0" sz="2200" spc="-10">
                <a:latin typeface="Arial"/>
                <a:cs typeface="Arial"/>
              </a:rPr>
              <a:t>,</a:t>
            </a:r>
            <a:r>
              <a:rPr dirty="0" sz="2000" spc="-10">
                <a:latin typeface="Courier New"/>
                <a:cs typeface="Courier New"/>
              </a:rPr>
              <a:t>C)/P(C)</a:t>
            </a:r>
            <a:endParaRPr sz="2000">
              <a:latin typeface="Courier New"/>
              <a:cs typeface="Courier New"/>
            </a:endParaRPr>
          </a:p>
          <a:p>
            <a:pPr marL="2028189">
              <a:lnSpc>
                <a:spcPct val="100000"/>
              </a:lnSpc>
              <a:spcBef>
                <a:spcPts val="1055"/>
              </a:spcBef>
            </a:pPr>
            <a:r>
              <a:rPr dirty="0" sz="2100">
                <a:latin typeface="Arial"/>
                <a:cs typeface="Arial"/>
              </a:rPr>
              <a:t>= </a:t>
            </a:r>
            <a:r>
              <a:rPr dirty="0" sz="2000" spc="-10">
                <a:latin typeface="Courier New"/>
                <a:cs typeface="Courier New"/>
              </a:rPr>
              <a:t>P(A|B</a:t>
            </a:r>
            <a:r>
              <a:rPr dirty="0" sz="2200" spc="-10">
                <a:latin typeface="Arial"/>
                <a:cs typeface="Arial"/>
              </a:rPr>
              <a:t>,</a:t>
            </a:r>
            <a:r>
              <a:rPr dirty="0" sz="2000" spc="-10">
                <a:latin typeface="Courier New"/>
                <a:cs typeface="Courier New"/>
              </a:rPr>
              <a:t>C).P(B|C)</a:t>
            </a:r>
            <a:endParaRPr sz="2000">
              <a:latin typeface="Courier New"/>
              <a:cs typeface="Courier New"/>
            </a:endParaRPr>
          </a:p>
          <a:p>
            <a:pPr marL="278765" indent="-227965">
              <a:lnSpc>
                <a:spcPct val="100000"/>
              </a:lnSpc>
              <a:spcBef>
                <a:spcPts val="21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8765" algn="l"/>
              </a:tabLst>
            </a:pPr>
            <a:r>
              <a:rPr dirty="0" sz="2400">
                <a:latin typeface="Arial"/>
                <a:cs typeface="Arial"/>
              </a:rPr>
              <a:t>Độc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lvl="1" marL="719455" indent="-211454">
              <a:lnSpc>
                <a:spcPct val="100000"/>
              </a:lnSpc>
              <a:spcBef>
                <a:spcPts val="830"/>
              </a:spcBef>
              <a:buClr>
                <a:srgbClr val="3B822F"/>
              </a:buClr>
              <a:buChar char="•"/>
              <a:tabLst>
                <a:tab pos="719455" algn="l"/>
                <a:tab pos="2810510" algn="l"/>
              </a:tabLst>
            </a:pPr>
            <a:r>
              <a:rPr dirty="0" sz="2000" spc="-20">
                <a:latin typeface="Courier New"/>
                <a:cs typeface="Courier New"/>
              </a:rPr>
              <a:t>P(A|B)</a:t>
            </a:r>
            <a:r>
              <a:rPr dirty="0" sz="2000" spc="-63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P(A)</a:t>
            </a:r>
            <a:r>
              <a:rPr dirty="0" sz="2000" spc="-20">
                <a:latin typeface="Arial"/>
                <a:cs typeface="Arial"/>
              </a:rPr>
              <a:t>;</a:t>
            </a:r>
            <a:r>
              <a:rPr dirty="0" sz="2000">
                <a:latin typeface="Arial"/>
                <a:cs typeface="Arial"/>
              </a:rPr>
              <a:t>	nếu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A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B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suất</a:t>
            </a:r>
            <a:endParaRPr sz="2000">
              <a:latin typeface="Arial"/>
              <a:cs typeface="Arial"/>
            </a:endParaRPr>
          </a:p>
          <a:p>
            <a:pPr lvl="1" marL="718820" marR="117475" indent="-211454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720090" algn="l"/>
                <a:tab pos="4486910" algn="l"/>
              </a:tabLst>
            </a:pPr>
            <a:r>
              <a:rPr dirty="0" sz="2000" spc="-20">
                <a:latin typeface="Courier New"/>
                <a:cs typeface="Courier New"/>
              </a:rPr>
              <a:t>P(A,B|C)</a:t>
            </a:r>
            <a:r>
              <a:rPr dirty="0" sz="2000" spc="-62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P(A|C).P(B|C)</a:t>
            </a:r>
            <a:r>
              <a:rPr dirty="0" sz="2000" spc="-10">
                <a:latin typeface="Arial"/>
                <a:cs typeface="Arial"/>
              </a:rPr>
              <a:t>;</a:t>
            </a:r>
            <a:r>
              <a:rPr dirty="0" sz="2000">
                <a:latin typeface="Arial"/>
                <a:cs typeface="Arial"/>
              </a:rPr>
              <a:t>	nếu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A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B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điều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lvl="1" marL="718820" marR="68580" indent="-211454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720090" algn="l"/>
                <a:tab pos="5236210" algn="l"/>
              </a:tabLst>
            </a:pPr>
            <a:r>
              <a:rPr dirty="0" sz="2000" spc="-10">
                <a:latin typeface="Courier New"/>
                <a:cs typeface="Courier New"/>
              </a:rPr>
              <a:t>P(A</a:t>
            </a:r>
            <a:r>
              <a:rPr dirty="0" baseline="-21367" sz="1950" spc="-15">
                <a:latin typeface="Courier New"/>
                <a:cs typeface="Courier New"/>
              </a:rPr>
              <a:t>1</a:t>
            </a:r>
            <a:r>
              <a:rPr dirty="0" sz="2000" spc="-10">
                <a:latin typeface="Arial"/>
                <a:cs typeface="Arial"/>
              </a:rPr>
              <a:t>,…,</a:t>
            </a:r>
            <a:r>
              <a:rPr dirty="0" sz="2000" spc="-10">
                <a:latin typeface="Courier New"/>
                <a:cs typeface="Courier New"/>
              </a:rPr>
              <a:t>A</a:t>
            </a:r>
            <a:r>
              <a:rPr dirty="0" baseline="-21367" sz="1950" spc="-15">
                <a:latin typeface="Courier New"/>
                <a:cs typeface="Courier New"/>
              </a:rPr>
              <a:t>n</a:t>
            </a:r>
            <a:r>
              <a:rPr dirty="0" sz="2000" spc="-10">
                <a:latin typeface="Courier New"/>
                <a:cs typeface="Courier New"/>
              </a:rPr>
              <a:t>|C)</a:t>
            </a:r>
            <a:r>
              <a:rPr dirty="0" sz="2000" spc="-63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P(A</a:t>
            </a:r>
            <a:r>
              <a:rPr dirty="0" baseline="-21367" sz="1950" spc="-15">
                <a:latin typeface="Courier New"/>
                <a:cs typeface="Courier New"/>
              </a:rPr>
              <a:t>1</a:t>
            </a:r>
            <a:r>
              <a:rPr dirty="0" sz="2000" spc="-10">
                <a:latin typeface="Courier New"/>
                <a:cs typeface="Courier New"/>
              </a:rPr>
              <a:t>|C)</a:t>
            </a:r>
            <a:r>
              <a:rPr dirty="0" sz="2000" spc="-10">
                <a:latin typeface="Arial"/>
                <a:cs typeface="Arial"/>
              </a:rPr>
              <a:t>…</a:t>
            </a:r>
            <a:r>
              <a:rPr dirty="0" sz="2000" spc="-10">
                <a:latin typeface="Courier New"/>
                <a:cs typeface="Courier New"/>
              </a:rPr>
              <a:t>P(A</a:t>
            </a:r>
            <a:r>
              <a:rPr dirty="0" baseline="-21367" sz="1950" spc="-15">
                <a:latin typeface="Courier New"/>
                <a:cs typeface="Courier New"/>
              </a:rPr>
              <a:t>n</a:t>
            </a:r>
            <a:r>
              <a:rPr dirty="0" sz="2000" spc="-10">
                <a:latin typeface="Courier New"/>
                <a:cs typeface="Courier New"/>
              </a:rPr>
              <a:t>|C)</a:t>
            </a:r>
            <a:r>
              <a:rPr dirty="0" sz="2000" spc="-10">
                <a:latin typeface="Arial"/>
                <a:cs typeface="Arial"/>
              </a:rPr>
              <a:t>;</a:t>
            </a:r>
            <a:r>
              <a:rPr dirty="0" sz="2000">
                <a:latin typeface="Arial"/>
                <a:cs typeface="Arial"/>
              </a:rPr>
              <a:t>	nếu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sz="2000">
                <a:latin typeface="Arial"/>
                <a:cs typeface="Arial"/>
              </a:rPr>
              <a:t>,…,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baseline="-21367" sz="1950">
                <a:latin typeface="Courier New"/>
                <a:cs typeface="Courier New"/>
              </a:rPr>
              <a:t>n</a:t>
            </a:r>
            <a:r>
              <a:rPr dirty="0" baseline="-21367" sz="1950" spc="-367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độc</a:t>
            </a:r>
            <a:r>
              <a:rPr dirty="0" sz="2000" spc="-25">
                <a:latin typeface="Arial"/>
                <a:cs typeface="Arial"/>
              </a:rPr>
              <a:t> lập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điều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0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7" name="object 7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Quy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tắc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Bayes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727703" y="2278379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 h="0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24155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80439" y="1637403"/>
            <a:ext cx="7945755" cy="493903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071880">
              <a:lnSpc>
                <a:spcPct val="100000"/>
              </a:lnSpc>
              <a:spcBef>
                <a:spcPts val="765"/>
              </a:spcBef>
            </a:pPr>
            <a:r>
              <a:rPr dirty="0" baseline="-34946" sz="4650" i="1">
                <a:latin typeface="Times New Roman"/>
                <a:cs typeface="Times New Roman"/>
              </a:rPr>
              <a:t>P</a:t>
            </a:r>
            <a:r>
              <a:rPr dirty="0" baseline="-34946" sz="4650">
                <a:latin typeface="Times New Roman"/>
                <a:cs typeface="Times New Roman"/>
              </a:rPr>
              <a:t>(</a:t>
            </a:r>
            <a:r>
              <a:rPr dirty="0" baseline="-34946" sz="4650" spc="-667">
                <a:latin typeface="Times New Roman"/>
                <a:cs typeface="Times New Roman"/>
              </a:rPr>
              <a:t> </a:t>
            </a:r>
            <a:r>
              <a:rPr dirty="0" baseline="-34946" sz="4650" i="1">
                <a:latin typeface="Times New Roman"/>
                <a:cs typeface="Times New Roman"/>
              </a:rPr>
              <a:t>A</a:t>
            </a:r>
            <a:r>
              <a:rPr dirty="0" baseline="-34946" sz="4650" spc="-494" i="1">
                <a:latin typeface="Times New Roman"/>
                <a:cs typeface="Times New Roman"/>
              </a:rPr>
              <a:t> </a:t>
            </a:r>
            <a:r>
              <a:rPr dirty="0" baseline="-34946" sz="4650">
                <a:latin typeface="Times New Roman"/>
                <a:cs typeface="Times New Roman"/>
              </a:rPr>
              <a:t>|</a:t>
            </a:r>
            <a:r>
              <a:rPr dirty="0" baseline="-34946" sz="4650" spc="-97">
                <a:latin typeface="Times New Roman"/>
                <a:cs typeface="Times New Roman"/>
              </a:rPr>
              <a:t> </a:t>
            </a:r>
            <a:r>
              <a:rPr dirty="0" baseline="-34946" sz="4650" i="1">
                <a:latin typeface="Times New Roman"/>
                <a:cs typeface="Times New Roman"/>
              </a:rPr>
              <a:t>B</a:t>
            </a:r>
            <a:r>
              <a:rPr dirty="0" baseline="-34946" sz="4650">
                <a:latin typeface="Times New Roman"/>
                <a:cs typeface="Times New Roman"/>
              </a:rPr>
              <a:t>)</a:t>
            </a:r>
            <a:r>
              <a:rPr dirty="0" baseline="-34946" sz="4650" spc="-52">
                <a:latin typeface="Times New Roman"/>
                <a:cs typeface="Times New Roman"/>
              </a:rPr>
              <a:t> </a:t>
            </a:r>
            <a:r>
              <a:rPr dirty="0" baseline="-34946" sz="4650">
                <a:latin typeface="Symbol"/>
                <a:cs typeface="Symbol"/>
              </a:rPr>
              <a:t></a:t>
            </a:r>
            <a:r>
              <a:rPr dirty="0" baseline="-34946" sz="4650" spc="502">
                <a:latin typeface="Times New Roman"/>
                <a:cs typeface="Times New Roman"/>
              </a:rPr>
              <a:t> </a:t>
            </a:r>
            <a:r>
              <a:rPr dirty="0" sz="3100" spc="80" i="1">
                <a:latin typeface="Times New Roman"/>
                <a:cs typeface="Times New Roman"/>
              </a:rPr>
              <a:t>P</a:t>
            </a:r>
            <a:r>
              <a:rPr dirty="0" sz="3100" spc="80">
                <a:latin typeface="Times New Roman"/>
                <a:cs typeface="Times New Roman"/>
              </a:rPr>
              <a:t>(</a:t>
            </a:r>
            <a:r>
              <a:rPr dirty="0" sz="3100" spc="80" i="1">
                <a:latin typeface="Times New Roman"/>
                <a:cs typeface="Times New Roman"/>
              </a:rPr>
              <a:t>B</a:t>
            </a:r>
            <a:r>
              <a:rPr dirty="0" sz="3100" spc="-18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95">
                <a:latin typeface="Times New Roman"/>
                <a:cs typeface="Times New Roman"/>
              </a:rPr>
              <a:t> </a:t>
            </a:r>
            <a:r>
              <a:rPr dirty="0" sz="3100" spc="-10" i="1">
                <a:latin typeface="Times New Roman"/>
                <a:cs typeface="Times New Roman"/>
              </a:rPr>
              <a:t>A</a:t>
            </a:r>
            <a:r>
              <a:rPr dirty="0" sz="3100" spc="-10">
                <a:latin typeface="Times New Roman"/>
                <a:cs typeface="Times New Roman"/>
              </a:rPr>
              <a:t>).</a:t>
            </a:r>
            <a:r>
              <a:rPr dirty="0" sz="3100" spc="-10" i="1">
                <a:latin typeface="Times New Roman"/>
                <a:cs typeface="Times New Roman"/>
              </a:rPr>
              <a:t>P</a:t>
            </a:r>
            <a:r>
              <a:rPr dirty="0" sz="3100" spc="-10">
                <a:latin typeface="Times New Roman"/>
                <a:cs typeface="Times New Roman"/>
              </a:rPr>
              <a:t>(</a:t>
            </a:r>
            <a:r>
              <a:rPr dirty="0" sz="3100" spc="-445">
                <a:latin typeface="Times New Roman"/>
                <a:cs typeface="Times New Roman"/>
              </a:rPr>
              <a:t> </a:t>
            </a:r>
            <a:r>
              <a:rPr dirty="0" sz="3100" spc="-25" i="1">
                <a:latin typeface="Times New Roman"/>
                <a:cs typeface="Times New Roman"/>
              </a:rPr>
              <a:t>A</a:t>
            </a:r>
            <a:r>
              <a:rPr dirty="0" sz="3100" spc="-25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algn="ctr" marR="208279">
              <a:lnSpc>
                <a:spcPct val="100000"/>
              </a:lnSpc>
              <a:spcBef>
                <a:spcPts val="665"/>
              </a:spcBef>
            </a:pPr>
            <a:r>
              <a:rPr dirty="0" sz="3100" spc="60" i="1">
                <a:latin typeface="Times New Roman"/>
                <a:cs typeface="Times New Roman"/>
              </a:rPr>
              <a:t>P</a:t>
            </a:r>
            <a:r>
              <a:rPr dirty="0" sz="3100" spc="60">
                <a:latin typeface="Times New Roman"/>
                <a:cs typeface="Times New Roman"/>
              </a:rPr>
              <a:t>(</a:t>
            </a:r>
            <a:r>
              <a:rPr dirty="0" sz="3100" spc="60" i="1">
                <a:latin typeface="Times New Roman"/>
                <a:cs typeface="Times New Roman"/>
              </a:rPr>
              <a:t>B</a:t>
            </a:r>
            <a:r>
              <a:rPr dirty="0" sz="3100" spc="6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367030" indent="-227329">
              <a:lnSpc>
                <a:spcPct val="100000"/>
              </a:lnSpc>
              <a:spcBef>
                <a:spcPts val="2265"/>
              </a:spcBef>
              <a:buClr>
                <a:srgbClr val="006533"/>
              </a:buClr>
              <a:buChar char="•"/>
              <a:tabLst>
                <a:tab pos="367030" algn="l"/>
                <a:tab pos="1350010" algn="l"/>
              </a:tabLst>
            </a:pPr>
            <a:r>
              <a:rPr dirty="0" sz="2400" spc="-10">
                <a:latin typeface="Courier New"/>
                <a:cs typeface="Courier New"/>
              </a:rPr>
              <a:t>P(A)</a:t>
            </a:r>
            <a:r>
              <a:rPr dirty="0" sz="2400" spc="-10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Xác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367030" indent="-227329">
              <a:lnSpc>
                <a:spcPct val="100000"/>
              </a:lnSpc>
              <a:spcBef>
                <a:spcPts val="1155"/>
              </a:spcBef>
              <a:buClr>
                <a:srgbClr val="006533"/>
              </a:buClr>
              <a:buChar char="•"/>
              <a:tabLst>
                <a:tab pos="367030" algn="l"/>
                <a:tab pos="1350010" algn="l"/>
              </a:tabLst>
            </a:pPr>
            <a:r>
              <a:rPr dirty="0" sz="2400" spc="-10">
                <a:latin typeface="Courier New"/>
                <a:cs typeface="Courier New"/>
              </a:rPr>
              <a:t>P(B)</a:t>
            </a:r>
            <a:r>
              <a:rPr dirty="0" sz="2400" spc="-10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Xác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367030" marR="193040" indent="-227329">
              <a:lnSpc>
                <a:spcPct val="100000"/>
              </a:lnSpc>
              <a:spcBef>
                <a:spcPts val="1150"/>
              </a:spcBef>
              <a:buClr>
                <a:srgbClr val="006533"/>
              </a:buClr>
              <a:buChar char="•"/>
              <a:tabLst>
                <a:tab pos="368300" algn="l"/>
                <a:tab pos="1715135" algn="l"/>
              </a:tabLst>
            </a:pPr>
            <a:r>
              <a:rPr dirty="0" sz="2400" spc="-10">
                <a:latin typeface="Courier New"/>
                <a:cs typeface="Courier New"/>
              </a:rPr>
              <a:t>P(B|A)</a:t>
            </a:r>
            <a:r>
              <a:rPr dirty="0" sz="2400" spc="-10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Xác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ra,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đã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367030" marR="193040" indent="-227329">
              <a:lnSpc>
                <a:spcPct val="100000"/>
              </a:lnSpc>
              <a:spcBef>
                <a:spcPts val="1150"/>
              </a:spcBef>
              <a:buClr>
                <a:srgbClr val="006533"/>
              </a:buClr>
              <a:buChar char="•"/>
              <a:tabLst>
                <a:tab pos="368300" algn="l"/>
                <a:tab pos="1715135" algn="l"/>
              </a:tabLst>
            </a:pPr>
            <a:r>
              <a:rPr dirty="0" sz="2400" spc="-10">
                <a:latin typeface="Courier New"/>
                <a:cs typeface="Courier New"/>
              </a:rPr>
              <a:t>P(A|B)</a:t>
            </a:r>
            <a:r>
              <a:rPr dirty="0" sz="2400" spc="-10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Xác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(có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ra,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đã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368300" marR="17780" indent="-342900">
              <a:lnSpc>
                <a:spcPts val="2720"/>
              </a:lnSpc>
              <a:spcBef>
                <a:spcPts val="1540"/>
              </a:spcBef>
            </a:pPr>
            <a:r>
              <a:rPr dirty="0" sz="2400">
                <a:solidFill>
                  <a:srgbClr val="006533"/>
                </a:solidFill>
                <a:latin typeface="Symbol"/>
                <a:cs typeface="Symbol"/>
              </a:rPr>
              <a:t></a:t>
            </a:r>
            <a:r>
              <a:rPr dirty="0" sz="2400" spc="-27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phương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pháp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suy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dựa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trên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xác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suất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sẽ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sử </a:t>
            </a:r>
            <a:r>
              <a:rPr dirty="0" sz="2400" b="1">
                <a:latin typeface="Arial"/>
                <a:cs typeface="Arial"/>
              </a:rPr>
              <a:t>dụng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xác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suất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có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điều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kiện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posterior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probability</a:t>
            </a:r>
            <a:r>
              <a:rPr dirty="0" sz="2400" b="1">
                <a:latin typeface="Arial"/>
                <a:cs typeface="Arial"/>
              </a:rPr>
              <a:t>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này!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3662045" algn="l"/>
                <a:tab pos="4946015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Quy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tắc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95" b="0">
                <a:solidFill>
                  <a:srgbClr val="006533"/>
                </a:solidFill>
                <a:latin typeface="Times New Roman"/>
                <a:cs typeface="Times New Roman"/>
              </a:rPr>
              <a:t>Bayes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702562"/>
            <a:ext cx="78473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chúng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dữ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tennis)?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53083" y="2196083"/>
          <a:ext cx="7877175" cy="441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371600"/>
                <a:gridCol w="1447800"/>
                <a:gridCol w="1447800"/>
                <a:gridCol w="1066800"/>
                <a:gridCol w="1524000"/>
              </a:tblGrid>
              <a:tr h="395605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Arial"/>
                          <a:cs typeface="Arial"/>
                        </a:rPr>
                        <a:t>Ngày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Ngoài</a:t>
                      </a:r>
                      <a:r>
                        <a:rPr dirty="0" sz="2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trời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Nhiệt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độ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Độ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ẩm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Arial"/>
                          <a:cs typeface="Arial"/>
                        </a:rPr>
                        <a:t>Gió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Chơi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tennis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Nắng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Nóng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Cao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Không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Nắng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Nóng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Cao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Mạnh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Không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120">
                          <a:latin typeface="Arial"/>
                          <a:cs typeface="Arial"/>
                        </a:rPr>
                        <a:t>Âmu 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Nóng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Cao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Mưa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Cao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Mưa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Mát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mẻ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Mưa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Mát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mẻ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Mạnh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Không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Âm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Mát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mẻ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Mạnh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Nắng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Cao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Không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Nắng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Mát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mẻ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Mưa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Yếu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Nắng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Mạnh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N12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Âm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Bình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thường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Cao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Mạnh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Có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3982085" algn="l"/>
                <a:tab pos="5266690" algn="l"/>
              </a:tabLst>
            </a:pPr>
            <a:r>
              <a:rPr dirty="0" u="none" sz="4200" spc="-260" b="0">
                <a:solidFill>
                  <a:srgbClr val="006533"/>
                </a:solidFill>
                <a:latin typeface="Times New Roman"/>
                <a:cs typeface="Times New Roman"/>
              </a:rPr>
              <a:t>Lý</a:t>
            </a:r>
            <a:r>
              <a:rPr dirty="0" u="none" sz="4200" spc="-1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thuyết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Bayes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606854"/>
            <a:ext cx="1540510" cy="10007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kiện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A</a:t>
            </a:r>
            <a:r>
              <a:rPr dirty="0" sz="2200" spc="-25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kiện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B</a:t>
            </a:r>
            <a:r>
              <a:rPr dirty="0" sz="2200" spc="-25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41435" y="1606854"/>
            <a:ext cx="4189729" cy="10007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>
                <a:latin typeface="Arial"/>
                <a:cs typeface="Arial"/>
              </a:rPr>
              <a:t>Anh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chơi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tennis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200" i="1">
                <a:latin typeface="Arial"/>
                <a:cs typeface="Arial"/>
              </a:rPr>
              <a:t>Ngoài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trời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nắng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Gió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mạnh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3139" y="2715565"/>
            <a:ext cx="8004809" cy="39052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5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  <a:tab pos="2390140" algn="l"/>
              </a:tabLst>
            </a:pP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P(A)</a:t>
            </a:r>
            <a:r>
              <a:rPr dirty="0" sz="2200" spc="-10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	Xác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tennis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bất</a:t>
            </a:r>
            <a:r>
              <a:rPr dirty="0" u="heavy" sz="22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kể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dirty="0" u="heavy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Ngoài</a:t>
            </a:r>
            <a:r>
              <a:rPr dirty="0" u="heavy" sz="22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trời</a:t>
            </a:r>
            <a:r>
              <a:rPr dirty="0" u="heavy" sz="22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như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thế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nào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và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Gió</a:t>
            </a:r>
            <a:r>
              <a:rPr dirty="0" u="heavy" sz="2200" spc="-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dirty="0" u="heavy" sz="22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sao</a:t>
            </a:r>
            <a:r>
              <a:rPr dirty="0" u="none" sz="2200" spc="-2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5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  <a:tab pos="2390140" algn="l"/>
              </a:tabLst>
            </a:pP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P(B)</a:t>
            </a:r>
            <a:r>
              <a:rPr dirty="0" sz="2200" spc="-10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	Xác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Ngoài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trời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nắng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Gió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là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dirty="0" sz="2200" spc="-20" i="1">
                <a:latin typeface="Arial"/>
                <a:cs typeface="Arial"/>
              </a:rPr>
              <a:t>mạnh</a:t>
            </a:r>
            <a:endParaRPr sz="2200">
              <a:latin typeface="Arial"/>
              <a:cs typeface="Arial"/>
            </a:endParaRPr>
          </a:p>
          <a:p>
            <a:pPr marL="240029" marR="390525" indent="-227965">
              <a:lnSpc>
                <a:spcPct val="1057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  <a:tab pos="1560830" algn="l"/>
              </a:tabLst>
            </a:pPr>
            <a:r>
              <a:rPr dirty="0" sz="2200" spc="-10">
                <a:latin typeface="Courier New"/>
                <a:cs typeface="Courier New"/>
              </a:rPr>
              <a:t>P(B|A)</a:t>
            </a:r>
            <a:r>
              <a:rPr dirty="0" sz="2200" spc="-10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	Xác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Ngoài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trời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nắng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Gió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mạnh</a:t>
            </a:r>
            <a:r>
              <a:rPr dirty="0" sz="2200" spc="-10">
                <a:latin typeface="Arial"/>
                <a:cs typeface="Arial"/>
              </a:rPr>
              <a:t>, </a:t>
            </a:r>
            <a:r>
              <a:rPr dirty="0" sz="2200" spc="-10">
                <a:latin typeface="Arial"/>
                <a:cs typeface="Arial"/>
              </a:rPr>
              <a:t>	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chơi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tennis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5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  <a:tab pos="1560830" algn="l"/>
              </a:tabLst>
            </a:pPr>
            <a:r>
              <a:rPr dirty="0" sz="2200" spc="-10">
                <a:latin typeface="Courier New"/>
                <a:cs typeface="Courier New"/>
              </a:rPr>
              <a:t>P(A|B)</a:t>
            </a:r>
            <a:r>
              <a:rPr dirty="0" sz="2200" spc="-10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	Xác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anh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tennis,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rằng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dirty="0" sz="2200" i="1">
                <a:latin typeface="Arial"/>
                <a:cs typeface="Arial"/>
              </a:rPr>
              <a:t>Ngoài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trời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nắng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Gió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mạnh</a:t>
            </a:r>
            <a:endParaRPr sz="2200">
              <a:latin typeface="Arial"/>
              <a:cs typeface="Arial"/>
            </a:endParaRPr>
          </a:p>
          <a:p>
            <a:pPr lvl="1" marL="567690" marR="5080" indent="-22860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7690" algn="l"/>
              </a:tabLst>
            </a:pPr>
            <a:r>
              <a:rPr dirty="0" sz="1800" i="1">
                <a:latin typeface="Arial"/>
                <a:cs typeface="Arial"/>
              </a:rPr>
              <a:t>Giá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trị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xác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suất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có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điều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kiện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này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sẽ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được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dùng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để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dự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đoán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xem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anh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ta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có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chơi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tennis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hay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5826" rIns="0" bIns="0" rtlCol="0" vert="horz">
            <a:spAutoFit/>
          </a:bodyPr>
          <a:lstStyle/>
          <a:p>
            <a:pPr marL="280670" marR="31623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Logic</a:t>
            </a:r>
            <a:r>
              <a:rPr dirty="0" spc="-45"/>
              <a:t> </a:t>
            </a:r>
            <a:r>
              <a:rPr dirty="0"/>
              <a:t>mờ</a:t>
            </a:r>
            <a:r>
              <a:rPr dirty="0" spc="-55"/>
              <a:t> </a:t>
            </a:r>
            <a:r>
              <a:rPr dirty="0"/>
              <a:t>dựa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50"/>
              <a:t> </a:t>
            </a:r>
            <a:r>
              <a:rPr dirty="0"/>
              <a:t>ý</a:t>
            </a:r>
            <a:r>
              <a:rPr dirty="0" spc="-60"/>
              <a:t> </a:t>
            </a:r>
            <a:r>
              <a:rPr dirty="0"/>
              <a:t>tưởng</a:t>
            </a:r>
            <a:r>
              <a:rPr dirty="0" spc="-45"/>
              <a:t> </a:t>
            </a:r>
            <a:r>
              <a:rPr dirty="0"/>
              <a:t>rằng</a:t>
            </a:r>
            <a:r>
              <a:rPr dirty="0" spc="-45"/>
              <a:t> </a:t>
            </a:r>
            <a:r>
              <a:rPr dirty="0"/>
              <a:t>nhiều</a:t>
            </a:r>
            <a:r>
              <a:rPr dirty="0" spc="-40"/>
              <a:t> </a:t>
            </a:r>
            <a:r>
              <a:rPr dirty="0"/>
              <a:t>thông</a:t>
            </a:r>
            <a:r>
              <a:rPr dirty="0" spc="-35"/>
              <a:t> </a:t>
            </a:r>
            <a:r>
              <a:rPr dirty="0"/>
              <a:t>tin</a:t>
            </a:r>
            <a:r>
              <a:rPr dirty="0" spc="-60"/>
              <a:t> </a:t>
            </a:r>
            <a:r>
              <a:rPr dirty="0"/>
              <a:t>có</a:t>
            </a:r>
            <a:r>
              <a:rPr dirty="0" spc="-50"/>
              <a:t> </a:t>
            </a:r>
            <a:r>
              <a:rPr dirty="0" spc="-25"/>
              <a:t>thể </a:t>
            </a:r>
            <a:r>
              <a:rPr dirty="0" spc="-25"/>
              <a:t>	</a:t>
            </a:r>
            <a:r>
              <a:rPr dirty="0"/>
              <a:t>được</a:t>
            </a:r>
            <a:r>
              <a:rPr dirty="0" spc="-50"/>
              <a:t> </a:t>
            </a:r>
            <a:r>
              <a:rPr dirty="0"/>
              <a:t>đánh</a:t>
            </a:r>
            <a:r>
              <a:rPr dirty="0" spc="-35"/>
              <a:t> </a:t>
            </a:r>
            <a:r>
              <a:rPr dirty="0"/>
              <a:t>giá,</a:t>
            </a:r>
            <a:r>
              <a:rPr dirty="0" spc="-50"/>
              <a:t> </a:t>
            </a:r>
            <a:r>
              <a:rPr dirty="0"/>
              <a:t>nhưng</a:t>
            </a:r>
            <a:r>
              <a:rPr dirty="0" spc="-30"/>
              <a:t> </a:t>
            </a:r>
            <a:r>
              <a:rPr dirty="0"/>
              <a:t>ở</a:t>
            </a:r>
            <a:r>
              <a:rPr dirty="0" spc="-55"/>
              <a:t> </a:t>
            </a:r>
            <a:r>
              <a:rPr dirty="0"/>
              <a:t>mức</a:t>
            </a:r>
            <a:r>
              <a:rPr dirty="0" spc="-55"/>
              <a:t> </a:t>
            </a:r>
            <a:r>
              <a:rPr dirty="0"/>
              <a:t>độ</a:t>
            </a:r>
            <a:r>
              <a:rPr dirty="0" spc="-50"/>
              <a:t> </a:t>
            </a:r>
            <a:r>
              <a:rPr dirty="0"/>
              <a:t>không</a:t>
            </a:r>
            <a:r>
              <a:rPr dirty="0" spc="-35"/>
              <a:t> </a:t>
            </a:r>
            <a:r>
              <a:rPr dirty="0"/>
              <a:t>rõ</a:t>
            </a:r>
            <a:r>
              <a:rPr dirty="0" spc="-55"/>
              <a:t> </a:t>
            </a:r>
            <a:r>
              <a:rPr dirty="0" spc="-20"/>
              <a:t>ràng</a:t>
            </a: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Nhiệt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phòng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nóng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Cậu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bé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tuổi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Tốc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nhanh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Khoảng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đây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đấy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xa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Cô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đẹp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25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280670" marR="5080" indent="-26860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Làm</a:t>
            </a:r>
            <a:r>
              <a:rPr dirty="0" spc="-50"/>
              <a:t> </a:t>
            </a:r>
            <a:r>
              <a:rPr dirty="0"/>
              <a:t>sao</a:t>
            </a:r>
            <a:r>
              <a:rPr dirty="0" spc="-50"/>
              <a:t> </a:t>
            </a:r>
            <a:r>
              <a:rPr dirty="0"/>
              <a:t>để</a:t>
            </a:r>
            <a:r>
              <a:rPr dirty="0" spc="-45"/>
              <a:t> </a:t>
            </a:r>
            <a:r>
              <a:rPr dirty="0"/>
              <a:t>biểu</a:t>
            </a:r>
            <a:r>
              <a:rPr dirty="0" spc="-35"/>
              <a:t> </a:t>
            </a:r>
            <a:r>
              <a:rPr dirty="0"/>
              <a:t>diễn</a:t>
            </a:r>
            <a:r>
              <a:rPr dirty="0" spc="-35"/>
              <a:t> </a:t>
            </a:r>
            <a:r>
              <a:rPr dirty="0"/>
              <a:t>các</a:t>
            </a:r>
            <a:r>
              <a:rPr dirty="0" spc="-50"/>
              <a:t> </a:t>
            </a:r>
            <a:r>
              <a:rPr dirty="0"/>
              <a:t>tri</a:t>
            </a:r>
            <a:r>
              <a:rPr dirty="0" spc="-50"/>
              <a:t> </a:t>
            </a:r>
            <a:r>
              <a:rPr dirty="0"/>
              <a:t>thức</a:t>
            </a:r>
            <a:r>
              <a:rPr dirty="0" spc="-50"/>
              <a:t> </a:t>
            </a:r>
            <a:r>
              <a:rPr dirty="0"/>
              <a:t>sử</a:t>
            </a:r>
            <a:r>
              <a:rPr dirty="0" spc="-45"/>
              <a:t> </a:t>
            </a:r>
            <a:r>
              <a:rPr dirty="0"/>
              <a:t>dụng</a:t>
            </a:r>
            <a:r>
              <a:rPr dirty="0" spc="-40"/>
              <a:t> </a:t>
            </a:r>
            <a:r>
              <a:rPr dirty="0" i="1">
                <a:latin typeface="Arial"/>
                <a:cs typeface="Arial"/>
              </a:rPr>
              <a:t>các</a:t>
            </a:r>
            <a:r>
              <a:rPr dirty="0" spc="-4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khái</a:t>
            </a:r>
            <a:r>
              <a:rPr dirty="0" spc="-40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niệm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	</a:t>
            </a:r>
            <a:r>
              <a:rPr dirty="0" i="1">
                <a:latin typeface="Arial"/>
                <a:cs typeface="Arial"/>
              </a:rPr>
              <a:t>không</a:t>
            </a:r>
            <a:r>
              <a:rPr dirty="0" spc="-5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rõ</a:t>
            </a:r>
            <a:r>
              <a:rPr dirty="0" spc="-5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ràng</a:t>
            </a:r>
            <a:r>
              <a:rPr dirty="0" spc="-5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(mờ)</a:t>
            </a:r>
            <a:r>
              <a:rPr dirty="0" spc="-6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hoặc</a:t>
            </a:r>
            <a:r>
              <a:rPr dirty="0" spc="-4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không</a:t>
            </a:r>
            <a:r>
              <a:rPr dirty="0" spc="-5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chính</a:t>
            </a:r>
            <a:r>
              <a:rPr dirty="0" spc="-55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xác</a:t>
            </a:r>
            <a:r>
              <a:rPr dirty="0" spc="-20"/>
              <a:t>?</a:t>
            </a:r>
          </a:p>
          <a:p>
            <a:pPr marL="280670" marR="92075" indent="-26860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Logic</a:t>
            </a:r>
            <a:r>
              <a:rPr dirty="0" spc="-50"/>
              <a:t> </a:t>
            </a:r>
            <a:r>
              <a:rPr dirty="0"/>
              <a:t>mờ</a:t>
            </a:r>
            <a:r>
              <a:rPr dirty="0" spc="-60"/>
              <a:t> </a:t>
            </a:r>
            <a:r>
              <a:rPr dirty="0"/>
              <a:t>(fuzzy</a:t>
            </a:r>
            <a:r>
              <a:rPr dirty="0" spc="-55"/>
              <a:t> </a:t>
            </a:r>
            <a:r>
              <a:rPr dirty="0"/>
              <a:t>logic)</a:t>
            </a:r>
            <a:r>
              <a:rPr dirty="0" spc="-45"/>
              <a:t> </a:t>
            </a:r>
            <a:r>
              <a:rPr dirty="0"/>
              <a:t>cho</a:t>
            </a:r>
            <a:r>
              <a:rPr dirty="0" spc="-60"/>
              <a:t> </a:t>
            </a:r>
            <a:r>
              <a:rPr dirty="0"/>
              <a:t>phép</a:t>
            </a:r>
            <a:r>
              <a:rPr dirty="0" spc="-40"/>
              <a:t> </a:t>
            </a:r>
            <a:r>
              <a:rPr dirty="0"/>
              <a:t>biểu</a:t>
            </a:r>
            <a:r>
              <a:rPr dirty="0" spc="-45"/>
              <a:t> </a:t>
            </a:r>
            <a:r>
              <a:rPr dirty="0"/>
              <a:t>diễn</a:t>
            </a:r>
            <a:r>
              <a:rPr dirty="0" spc="-45"/>
              <a:t> </a:t>
            </a:r>
            <a:r>
              <a:rPr dirty="0"/>
              <a:t>(diễn</a:t>
            </a:r>
            <a:r>
              <a:rPr dirty="0" spc="-45"/>
              <a:t> </a:t>
            </a:r>
            <a:r>
              <a:rPr dirty="0"/>
              <a:t>đạt)</a:t>
            </a:r>
            <a:r>
              <a:rPr dirty="0" spc="-50"/>
              <a:t> </a:t>
            </a:r>
            <a:r>
              <a:rPr dirty="0" spc="-25"/>
              <a:t>các </a:t>
            </a:r>
            <a:r>
              <a:rPr dirty="0" spc="-25"/>
              <a:t>	</a:t>
            </a:r>
            <a:r>
              <a:rPr dirty="0"/>
              <a:t>thông</a:t>
            </a:r>
            <a:r>
              <a:rPr dirty="0" spc="-50"/>
              <a:t> </a:t>
            </a:r>
            <a:r>
              <a:rPr dirty="0"/>
              <a:t>tin</a:t>
            </a:r>
            <a:r>
              <a:rPr dirty="0" spc="-55"/>
              <a:t> </a:t>
            </a:r>
            <a:r>
              <a:rPr dirty="0"/>
              <a:t>không</a:t>
            </a:r>
            <a:r>
              <a:rPr dirty="0" spc="-45"/>
              <a:t> </a:t>
            </a:r>
            <a:r>
              <a:rPr dirty="0"/>
              <a:t>rõ</a:t>
            </a:r>
            <a:r>
              <a:rPr dirty="0" spc="-55"/>
              <a:t> </a:t>
            </a:r>
            <a:r>
              <a:rPr dirty="0" spc="-20"/>
              <a:t>ràng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dirty="0" spc="-60"/>
              <a:t> </a:t>
            </a:r>
            <a:r>
              <a:rPr dirty="0"/>
              <a:t>dung</a:t>
            </a:r>
            <a:r>
              <a:rPr dirty="0" spc="-50"/>
              <a:t> </a:t>
            </a:r>
            <a:r>
              <a:rPr dirty="0"/>
              <a:t>môn</a:t>
            </a:r>
            <a:r>
              <a:rPr dirty="0" spc="-55"/>
              <a:t> </a:t>
            </a:r>
            <a:r>
              <a:rPr dirty="0" spc="-20"/>
              <a:t>học</a:t>
            </a:r>
            <a:r>
              <a:rPr dirty="0" u="none" spc="-20"/>
              <a:t>: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18741" y="1747519"/>
            <a:ext cx="6516370" cy="470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Giới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thiệu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Trí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tuệ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nhân</a:t>
            </a:r>
            <a:r>
              <a:rPr dirty="0" sz="2200" spc="-25">
                <a:latin typeface="Arial"/>
                <a:cs typeface="Arial"/>
              </a:rPr>
              <a:t> tạo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tử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quyết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vấn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đề: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kiếm,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Thỏa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mãn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buộc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 suy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diễn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thức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Suy</a:t>
            </a:r>
            <a:r>
              <a:rPr dirty="0" sz="22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diễn</a:t>
            </a:r>
            <a:r>
              <a:rPr dirty="0" sz="22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với</a:t>
            </a:r>
            <a:r>
              <a:rPr dirty="0" sz="22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tri</a:t>
            </a:r>
            <a:r>
              <a:rPr dirty="0" sz="22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thức</a:t>
            </a:r>
            <a:r>
              <a:rPr dirty="0" sz="22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không</a:t>
            </a:r>
            <a:r>
              <a:rPr dirty="0" sz="22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00FF"/>
                </a:solidFill>
                <a:latin typeface="Arial"/>
                <a:cs typeface="Arial"/>
              </a:rPr>
              <a:t>chắc</a:t>
            </a:r>
            <a:r>
              <a:rPr dirty="0" sz="22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0000FF"/>
                </a:solidFill>
                <a:latin typeface="Arial"/>
                <a:cs typeface="Arial"/>
              </a:rPr>
              <a:t>chắn</a:t>
            </a:r>
            <a:endParaRPr sz="2200">
              <a:latin typeface="Arial"/>
              <a:cs typeface="Arial"/>
            </a:endParaRPr>
          </a:p>
          <a:p>
            <a:pPr lvl="1" marL="599440" indent="-26924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70000"/>
              <a:buFont typeface="Wingdings"/>
              <a:buChar char=""/>
              <a:tabLst>
                <a:tab pos="59944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Lý</a:t>
            </a:r>
            <a:r>
              <a:rPr dirty="0" sz="2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thuyết</a:t>
            </a:r>
            <a:r>
              <a:rPr dirty="0" sz="20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xác</a:t>
            </a:r>
            <a:r>
              <a:rPr dirty="0" sz="20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suất</a:t>
            </a:r>
            <a:endParaRPr sz="2000">
              <a:latin typeface="Arial"/>
              <a:cs typeface="Arial"/>
            </a:endParaRPr>
          </a:p>
          <a:p>
            <a:pPr lvl="1" marL="599440" indent="-26924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70000"/>
              <a:buFont typeface="Wingdings"/>
              <a:buChar char=""/>
              <a:tabLst>
                <a:tab pos="59944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Logic</a:t>
            </a:r>
            <a:r>
              <a:rPr dirty="0" sz="20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00FF"/>
                </a:solidFill>
                <a:latin typeface="Arial"/>
                <a:cs typeface="Arial"/>
              </a:rPr>
              <a:t>mờ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Học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máy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Lập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hoặch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400" y="6620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966707" y="69047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88740" y="6743954"/>
            <a:ext cx="1261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r>
              <a:rPr dirty="0" u="none" sz="4200" spc="-1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algn="r" marL="269240" marR="633095" indent="-269240">
              <a:lnSpc>
                <a:spcPct val="100000"/>
              </a:lnSpc>
              <a:spcBef>
                <a:spcPts val="6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69240" algn="l"/>
              </a:tabLst>
            </a:pPr>
            <a:r>
              <a:rPr dirty="0" sz="2200"/>
              <a:t>Khái</a:t>
            </a:r>
            <a:r>
              <a:rPr dirty="0" sz="2200" spc="-50"/>
              <a:t> </a:t>
            </a:r>
            <a:r>
              <a:rPr dirty="0" sz="2200"/>
              <a:t>niệm</a:t>
            </a:r>
            <a:r>
              <a:rPr dirty="0" sz="2200" spc="-30"/>
              <a:t> </a:t>
            </a:r>
            <a:r>
              <a:rPr dirty="0" sz="2200"/>
              <a:t>tập</a:t>
            </a:r>
            <a:r>
              <a:rPr dirty="0" sz="2200" spc="-25"/>
              <a:t> </a:t>
            </a:r>
            <a:r>
              <a:rPr dirty="0" sz="2200"/>
              <a:t>hợp</a:t>
            </a:r>
            <a:r>
              <a:rPr dirty="0" sz="2200" spc="-40"/>
              <a:t> </a:t>
            </a:r>
            <a:r>
              <a:rPr dirty="0" sz="2200"/>
              <a:t>là</a:t>
            </a:r>
            <a:r>
              <a:rPr dirty="0" sz="2200" spc="-35"/>
              <a:t> </a:t>
            </a:r>
            <a:r>
              <a:rPr dirty="0" sz="2200"/>
              <a:t>một</a:t>
            </a:r>
            <a:r>
              <a:rPr dirty="0" sz="2200" spc="-25"/>
              <a:t> </a:t>
            </a:r>
            <a:r>
              <a:rPr dirty="0" sz="2200"/>
              <a:t>khái</a:t>
            </a:r>
            <a:r>
              <a:rPr dirty="0" sz="2200" spc="-40"/>
              <a:t> </a:t>
            </a:r>
            <a:r>
              <a:rPr dirty="0" sz="2200"/>
              <a:t>niệm</a:t>
            </a:r>
            <a:r>
              <a:rPr dirty="0" sz="2200" spc="-30"/>
              <a:t> </a:t>
            </a:r>
            <a:r>
              <a:rPr dirty="0" sz="2200"/>
              <a:t>cơ</a:t>
            </a:r>
            <a:r>
              <a:rPr dirty="0" sz="2200" spc="-35"/>
              <a:t> </a:t>
            </a:r>
            <a:r>
              <a:rPr dirty="0" sz="2200"/>
              <a:t>bản</a:t>
            </a:r>
            <a:r>
              <a:rPr dirty="0" sz="2200" spc="-30"/>
              <a:t> </a:t>
            </a:r>
            <a:r>
              <a:rPr dirty="0" sz="2200"/>
              <a:t>của</a:t>
            </a:r>
            <a:r>
              <a:rPr dirty="0" sz="2200" spc="-30"/>
              <a:t> </a:t>
            </a:r>
            <a:r>
              <a:rPr dirty="0" sz="2200"/>
              <a:t>toán</a:t>
            </a:r>
            <a:r>
              <a:rPr dirty="0" sz="2200" spc="-30"/>
              <a:t> </a:t>
            </a:r>
            <a:r>
              <a:rPr dirty="0" sz="2200" spc="-25"/>
              <a:t>học</a:t>
            </a:r>
            <a:endParaRPr sz="2200"/>
          </a:p>
          <a:p>
            <a:pPr algn="r" lvl="1" marL="269240" marR="632460" indent="-26924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thuộc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hoặc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thuộc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hợp</a:t>
            </a:r>
            <a:endParaRPr sz="2000">
              <a:latin typeface="Arial"/>
              <a:cs typeface="Arial"/>
            </a:endParaRPr>
          </a:p>
          <a:p>
            <a:pPr marL="281940" marR="396875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/>
              <a:t>Logic</a:t>
            </a:r>
            <a:r>
              <a:rPr dirty="0" sz="2200" spc="-40"/>
              <a:t> </a:t>
            </a:r>
            <a:r>
              <a:rPr dirty="0" sz="2200"/>
              <a:t>mờ</a:t>
            </a:r>
            <a:r>
              <a:rPr dirty="0" sz="2200" spc="-35"/>
              <a:t> </a:t>
            </a:r>
            <a:r>
              <a:rPr dirty="0" sz="2200"/>
              <a:t>(fuzzy</a:t>
            </a:r>
            <a:r>
              <a:rPr dirty="0" sz="2200" spc="-35"/>
              <a:t> </a:t>
            </a:r>
            <a:r>
              <a:rPr dirty="0" sz="2200"/>
              <a:t>logic)</a:t>
            </a:r>
            <a:r>
              <a:rPr dirty="0" sz="2200" spc="-35"/>
              <a:t> </a:t>
            </a:r>
            <a:r>
              <a:rPr dirty="0" sz="2200"/>
              <a:t>dựa</a:t>
            </a:r>
            <a:r>
              <a:rPr dirty="0" sz="2200" spc="-30"/>
              <a:t> </a:t>
            </a:r>
            <a:r>
              <a:rPr dirty="0" sz="2200"/>
              <a:t>trên</a:t>
            </a:r>
            <a:r>
              <a:rPr dirty="0" sz="2200" spc="-30"/>
              <a:t> </a:t>
            </a:r>
            <a:r>
              <a:rPr dirty="0" sz="2200"/>
              <a:t>ý</a:t>
            </a:r>
            <a:r>
              <a:rPr dirty="0" sz="2200" spc="-35"/>
              <a:t> </a:t>
            </a:r>
            <a:r>
              <a:rPr dirty="0" sz="2200"/>
              <a:t>tưởng</a:t>
            </a:r>
            <a:r>
              <a:rPr dirty="0" sz="2200" spc="-35"/>
              <a:t> </a:t>
            </a:r>
            <a:r>
              <a:rPr dirty="0" sz="2200"/>
              <a:t>mỗi</a:t>
            </a:r>
            <a:r>
              <a:rPr dirty="0" sz="2200" spc="-35"/>
              <a:t> </a:t>
            </a:r>
            <a:r>
              <a:rPr dirty="0" sz="2200"/>
              <a:t>phần</a:t>
            </a:r>
            <a:r>
              <a:rPr dirty="0" sz="2200" spc="-30"/>
              <a:t> </a:t>
            </a:r>
            <a:r>
              <a:rPr dirty="0" sz="2200"/>
              <a:t>tử</a:t>
            </a:r>
            <a:r>
              <a:rPr dirty="0" sz="2200" spc="-30"/>
              <a:t> </a:t>
            </a:r>
            <a:r>
              <a:rPr dirty="0" sz="2200" spc="-10" i="1">
                <a:latin typeface="Arial"/>
                <a:cs typeface="Arial"/>
              </a:rPr>
              <a:t>thuộc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vào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/>
              <a:t>một</a:t>
            </a:r>
            <a:r>
              <a:rPr dirty="0" sz="2200" spc="-40"/>
              <a:t> </a:t>
            </a:r>
            <a:r>
              <a:rPr dirty="0" sz="2200"/>
              <a:t>tập</a:t>
            </a:r>
            <a:r>
              <a:rPr dirty="0" sz="2200" spc="-30"/>
              <a:t> </a:t>
            </a:r>
            <a:r>
              <a:rPr dirty="0" sz="2200"/>
              <a:t>hợp</a:t>
            </a:r>
            <a:r>
              <a:rPr dirty="0" sz="2200" spc="-50"/>
              <a:t> </a:t>
            </a:r>
            <a:r>
              <a:rPr dirty="0" sz="2200" i="1">
                <a:latin typeface="Arial"/>
                <a:cs typeface="Arial"/>
              </a:rPr>
              <a:t>ở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một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mức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độ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(degree)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nào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đó</a:t>
            </a:r>
            <a:endParaRPr sz="2200">
              <a:latin typeface="Arial"/>
              <a:cs typeface="Arial"/>
            </a:endParaRPr>
          </a:p>
          <a:p>
            <a:pPr lvl="1" marL="608965" marR="199390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2619375" algn="l"/>
                <a:tab pos="646430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mờ:</a:t>
            </a:r>
            <a:r>
              <a:rPr dirty="0" sz="2000">
                <a:latin typeface="Arial"/>
                <a:cs typeface="Arial"/>
              </a:rPr>
              <a:t>	Tập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</a:t>
            </a:r>
            <a:r>
              <a:rPr dirty="0" sz="2000" i="1">
                <a:latin typeface="Arial"/>
                <a:cs typeface="Arial"/>
              </a:rPr>
              <a:t>Những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người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đàn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ông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cao</a:t>
            </a:r>
            <a:r>
              <a:rPr dirty="0" sz="2000" spc="-10">
                <a:latin typeface="Arial"/>
                <a:cs typeface="Arial"/>
              </a:rPr>
              <a:t>”.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thành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</a:t>
            </a:r>
            <a:r>
              <a:rPr dirty="0" sz="2000" i="1">
                <a:latin typeface="Arial"/>
                <a:cs typeface="Arial"/>
              </a:rPr>
              <a:t>Những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người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đàn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ông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cao</a:t>
            </a:r>
            <a:r>
              <a:rPr dirty="0" sz="2000">
                <a:latin typeface="Arial"/>
                <a:cs typeface="Arial"/>
              </a:rPr>
              <a:t>”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đàn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ông, </a:t>
            </a: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mức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độ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phụ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thuộc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(degree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membership)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tùy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chiều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họ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/>
              <a:t>Logic</a:t>
            </a:r>
            <a:r>
              <a:rPr dirty="0" sz="2200" spc="-40"/>
              <a:t> </a:t>
            </a:r>
            <a:r>
              <a:rPr dirty="0" sz="2200"/>
              <a:t>mờ</a:t>
            </a:r>
            <a:r>
              <a:rPr dirty="0" sz="2200" spc="-30"/>
              <a:t> </a:t>
            </a:r>
            <a:r>
              <a:rPr dirty="0" sz="2200"/>
              <a:t>sử</a:t>
            </a:r>
            <a:r>
              <a:rPr dirty="0" sz="2200" spc="-30"/>
              <a:t> </a:t>
            </a:r>
            <a:r>
              <a:rPr dirty="0" sz="2200"/>
              <a:t>dụng</a:t>
            </a:r>
            <a:r>
              <a:rPr dirty="0" sz="2200" spc="-25"/>
              <a:t> </a:t>
            </a:r>
            <a:r>
              <a:rPr dirty="0" sz="2200"/>
              <a:t>các</a:t>
            </a:r>
            <a:r>
              <a:rPr dirty="0" sz="2200" spc="-35"/>
              <a:t> </a:t>
            </a:r>
            <a:r>
              <a:rPr dirty="0" sz="2200"/>
              <a:t>quy</a:t>
            </a:r>
            <a:r>
              <a:rPr dirty="0" sz="2200" spc="-25"/>
              <a:t> </a:t>
            </a:r>
            <a:r>
              <a:rPr dirty="0" sz="2200"/>
              <a:t>tắc</a:t>
            </a:r>
            <a:r>
              <a:rPr dirty="0" sz="2200" spc="-30"/>
              <a:t> </a:t>
            </a:r>
            <a:r>
              <a:rPr dirty="0" sz="2200"/>
              <a:t>(công</a:t>
            </a:r>
            <a:r>
              <a:rPr dirty="0" sz="2200" spc="-20"/>
              <a:t> </a:t>
            </a:r>
            <a:r>
              <a:rPr dirty="0" sz="2200"/>
              <a:t>thức)</a:t>
            </a:r>
            <a:r>
              <a:rPr dirty="0" sz="2200" spc="-30"/>
              <a:t> </a:t>
            </a:r>
            <a:r>
              <a:rPr dirty="0" sz="2200"/>
              <a:t>toán</a:t>
            </a:r>
            <a:r>
              <a:rPr dirty="0" sz="2200" spc="-25"/>
              <a:t> </a:t>
            </a:r>
            <a:r>
              <a:rPr dirty="0" sz="2200"/>
              <a:t>học</a:t>
            </a:r>
            <a:r>
              <a:rPr dirty="0" sz="2200" spc="-25"/>
              <a:t> </a:t>
            </a:r>
            <a:r>
              <a:rPr dirty="0" sz="2200"/>
              <a:t>cho</a:t>
            </a:r>
            <a:r>
              <a:rPr dirty="0" sz="2200" spc="-25"/>
              <a:t> </a:t>
            </a:r>
            <a:r>
              <a:rPr dirty="0" sz="2200" spc="-20"/>
              <a:t>phép </a:t>
            </a:r>
            <a:r>
              <a:rPr dirty="0" sz="2200"/>
              <a:t>biểu</a:t>
            </a:r>
            <a:r>
              <a:rPr dirty="0" sz="2200" spc="-50"/>
              <a:t> </a:t>
            </a:r>
            <a:r>
              <a:rPr dirty="0" sz="2200"/>
              <a:t>diễn</a:t>
            </a:r>
            <a:r>
              <a:rPr dirty="0" sz="2200" spc="-40"/>
              <a:t> </a:t>
            </a:r>
            <a:r>
              <a:rPr dirty="0" sz="2200"/>
              <a:t>tri</a:t>
            </a:r>
            <a:r>
              <a:rPr dirty="0" sz="2200" spc="-40"/>
              <a:t> </a:t>
            </a:r>
            <a:r>
              <a:rPr dirty="0" sz="2200"/>
              <a:t>thức</a:t>
            </a:r>
            <a:r>
              <a:rPr dirty="0" sz="2200" spc="-40"/>
              <a:t> </a:t>
            </a:r>
            <a:r>
              <a:rPr dirty="0" sz="2200"/>
              <a:t>dựa</a:t>
            </a:r>
            <a:r>
              <a:rPr dirty="0" sz="2200" spc="-35"/>
              <a:t> </a:t>
            </a:r>
            <a:r>
              <a:rPr dirty="0" sz="2200"/>
              <a:t>trên</a:t>
            </a:r>
            <a:r>
              <a:rPr dirty="0" sz="2200" spc="-40"/>
              <a:t> </a:t>
            </a:r>
            <a:r>
              <a:rPr dirty="0" sz="2200"/>
              <a:t>mức</a:t>
            </a:r>
            <a:r>
              <a:rPr dirty="0" sz="2200" spc="-35"/>
              <a:t> </a:t>
            </a:r>
            <a:r>
              <a:rPr dirty="0" sz="2200"/>
              <a:t>độ</a:t>
            </a:r>
            <a:r>
              <a:rPr dirty="0" sz="2200" spc="-40"/>
              <a:t> </a:t>
            </a:r>
            <a:r>
              <a:rPr dirty="0" sz="2200"/>
              <a:t>phụ</a:t>
            </a:r>
            <a:r>
              <a:rPr dirty="0" sz="2200" spc="-30"/>
              <a:t> </a:t>
            </a:r>
            <a:r>
              <a:rPr dirty="0" sz="2200" spc="-10"/>
              <a:t>thuộc</a:t>
            </a:r>
            <a:endParaRPr sz="2200"/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Hoàn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toàn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(hoàn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toàn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(True)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Hoàn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toàn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(hoàn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toàn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sai)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(False)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(đúng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Arial"/>
                <a:cs typeface="Arial"/>
              </a:rPr>
              <a:t>(0,1)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708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r>
              <a:rPr dirty="0" u="none" sz="4200" spc="-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746504" y="1898904"/>
          <a:ext cx="6185535" cy="438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12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Tên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20065" marR="208279" indent="-3054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Chiều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cao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(cm)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Mức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phụ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thuộc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1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99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3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Chính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xác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Mờ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Tuấn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208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1,00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Linh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205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1,00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Tùng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Hải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181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0,82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0805">
                        <a:lnSpc>
                          <a:spcPts val="175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Hòa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  <a:spcBef>
                          <a:spcPts val="309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6EFE7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Trung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172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Quang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Thái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158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Vũ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152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0,00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chính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5" b="0">
                <a:solidFill>
                  <a:srgbClr val="006533"/>
                </a:solidFill>
                <a:latin typeface="Times New Roman"/>
                <a:cs typeface="Times New Roman"/>
              </a:rPr>
              <a:t>và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54855" y="1574852"/>
            <a:ext cx="650875" cy="3663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45"/>
              </a:spcBef>
            </a:pPr>
            <a:r>
              <a:rPr dirty="0" sz="1200" i="1">
                <a:latin typeface="Times New Roman"/>
                <a:cs typeface="Times New Roman"/>
              </a:rPr>
              <a:t>Muc</a:t>
            </a:r>
            <a:r>
              <a:rPr dirty="0" sz="1200" spc="85" i="1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do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phu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thuoc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299965" y="2052827"/>
            <a:ext cx="78105" cy="310515"/>
          </a:xfrm>
          <a:custGeom>
            <a:avLst/>
            <a:gdLst/>
            <a:ahLst/>
            <a:cxnLst/>
            <a:rect l="l" t="t" r="r" b="b"/>
            <a:pathLst>
              <a:path w="78104" h="310514">
                <a:moveTo>
                  <a:pt x="0" y="310133"/>
                </a:moveTo>
                <a:lnTo>
                  <a:pt x="77724" y="310133"/>
                </a:lnTo>
              </a:path>
              <a:path w="78104" h="310514">
                <a:moveTo>
                  <a:pt x="777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54855" y="1949755"/>
            <a:ext cx="219710" cy="521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1,0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25">
                <a:latin typeface="Times New Roman"/>
                <a:cs typeface="Times New Roman"/>
              </a:rPr>
              <a:t>0,8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200" y="2039810"/>
            <a:ext cx="9144000" cy="1355090"/>
            <a:chOff x="457200" y="2039810"/>
            <a:chExt cx="9144000" cy="1355090"/>
          </a:xfrm>
        </p:grpSpPr>
        <p:sp>
          <p:nvSpPr>
            <p:cNvPr id="7" name="object 7" descr=""/>
            <p:cNvSpPr/>
            <p:nvPr/>
          </p:nvSpPr>
          <p:spPr>
            <a:xfrm>
              <a:off x="4377690" y="2052828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w="0" h="363219">
                  <a:moveTo>
                    <a:pt x="0" y="0"/>
                  </a:moveTo>
                  <a:lnTo>
                    <a:pt x="0" y="3627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77690" y="2052828"/>
              <a:ext cx="4658995" cy="0"/>
            </a:xfrm>
            <a:custGeom>
              <a:avLst/>
              <a:gdLst/>
              <a:ahLst/>
              <a:cxnLst/>
              <a:rect l="l" t="t" r="r" b="b"/>
              <a:pathLst>
                <a:path w="4658995" h="0">
                  <a:moveTo>
                    <a:pt x="0" y="0"/>
                  </a:moveTo>
                  <a:lnTo>
                    <a:pt x="46588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36557" y="2052828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w="0" h="363219">
                  <a:moveTo>
                    <a:pt x="0" y="0"/>
                  </a:moveTo>
                  <a:lnTo>
                    <a:pt x="0" y="3627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94189" y="2052828"/>
              <a:ext cx="26034" cy="363220"/>
            </a:xfrm>
            <a:custGeom>
              <a:avLst/>
              <a:gdLst/>
              <a:ahLst/>
              <a:cxnLst/>
              <a:rect l="l" t="t" r="r" b="b"/>
              <a:pathLst>
                <a:path w="26034" h="363219">
                  <a:moveTo>
                    <a:pt x="0" y="0"/>
                  </a:moveTo>
                  <a:lnTo>
                    <a:pt x="0" y="362711"/>
                  </a:lnTo>
                  <a:lnTo>
                    <a:pt x="25869" y="362711"/>
                  </a:lnTo>
                  <a:lnTo>
                    <a:pt x="25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07123" y="2052828"/>
              <a:ext cx="2329815" cy="0"/>
            </a:xfrm>
            <a:custGeom>
              <a:avLst/>
              <a:gdLst/>
              <a:ahLst/>
              <a:cxnLst/>
              <a:rect l="l" t="t" r="r" b="b"/>
              <a:pathLst>
                <a:path w="2329815" h="0">
                  <a:moveTo>
                    <a:pt x="0" y="0"/>
                  </a:moveTo>
                  <a:lnTo>
                    <a:pt x="2329433" y="0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00" y="241554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99965" y="2673096"/>
              <a:ext cx="78105" cy="621030"/>
            </a:xfrm>
            <a:custGeom>
              <a:avLst/>
              <a:gdLst/>
              <a:ahLst/>
              <a:cxnLst/>
              <a:rect l="l" t="t" r="r" b="b"/>
              <a:pathLst>
                <a:path w="78104" h="621029">
                  <a:moveTo>
                    <a:pt x="77724" y="0"/>
                  </a:moveTo>
                  <a:lnTo>
                    <a:pt x="0" y="0"/>
                  </a:lnTo>
                </a:path>
                <a:path w="78104" h="621029">
                  <a:moveTo>
                    <a:pt x="77724" y="310134"/>
                  </a:moveTo>
                  <a:lnTo>
                    <a:pt x="0" y="310134"/>
                  </a:lnTo>
                </a:path>
                <a:path w="78104" h="621029">
                  <a:moveTo>
                    <a:pt x="77724" y="621030"/>
                  </a:moveTo>
                  <a:lnTo>
                    <a:pt x="0" y="6210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332473" y="1652499"/>
            <a:ext cx="68580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>
                <a:latin typeface="Times New Roman"/>
                <a:cs typeface="Times New Roman"/>
              </a:rPr>
              <a:t>Tap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chinh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Times New Roman"/>
                <a:cs typeface="Times New Roman"/>
              </a:rPr>
              <a:t>xac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54855" y="2570020"/>
            <a:ext cx="219710" cy="8331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0,6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25">
                <a:latin typeface="Times New Roman"/>
                <a:cs typeface="Times New Roman"/>
              </a:rPr>
              <a:t>0,4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00" spc="-25">
                <a:latin typeface="Times New Roman"/>
                <a:cs typeface="Times New Roman"/>
              </a:rPr>
              <a:t>0,2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377054" y="2414904"/>
            <a:ext cx="4660265" cy="1268095"/>
            <a:chOff x="4377054" y="2414904"/>
            <a:chExt cx="4660265" cy="1268095"/>
          </a:xfrm>
        </p:grpSpPr>
        <p:sp>
          <p:nvSpPr>
            <p:cNvPr id="17" name="object 17" descr=""/>
            <p:cNvSpPr/>
            <p:nvPr/>
          </p:nvSpPr>
          <p:spPr>
            <a:xfrm>
              <a:off x="4377689" y="2415539"/>
              <a:ext cx="0" cy="979169"/>
            </a:xfrm>
            <a:custGeom>
              <a:avLst/>
              <a:gdLst/>
              <a:ahLst/>
              <a:cxnLst/>
              <a:rect l="l" t="t" r="r" b="b"/>
              <a:pathLst>
                <a:path w="0" h="979170">
                  <a:moveTo>
                    <a:pt x="0" y="0"/>
                  </a:moveTo>
                  <a:lnTo>
                    <a:pt x="0" y="9791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036558" y="2415539"/>
              <a:ext cx="0" cy="979169"/>
            </a:xfrm>
            <a:custGeom>
              <a:avLst/>
              <a:gdLst/>
              <a:ahLst/>
              <a:cxnLst/>
              <a:rect l="l" t="t" r="r" b="b"/>
              <a:pathLst>
                <a:path w="0" h="979170">
                  <a:moveTo>
                    <a:pt x="0" y="0"/>
                  </a:moveTo>
                  <a:lnTo>
                    <a:pt x="0" y="9791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94189" y="2415539"/>
              <a:ext cx="26034" cy="979169"/>
            </a:xfrm>
            <a:custGeom>
              <a:avLst/>
              <a:gdLst/>
              <a:ahLst/>
              <a:cxnLst/>
              <a:rect l="l" t="t" r="r" b="b"/>
              <a:pathLst>
                <a:path w="26034" h="979170">
                  <a:moveTo>
                    <a:pt x="25869" y="0"/>
                  </a:moveTo>
                  <a:lnTo>
                    <a:pt x="0" y="0"/>
                  </a:lnTo>
                  <a:lnTo>
                    <a:pt x="0" y="979169"/>
                  </a:lnTo>
                  <a:lnTo>
                    <a:pt x="25869" y="979169"/>
                  </a:lnTo>
                  <a:lnTo>
                    <a:pt x="25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66309" y="3604259"/>
              <a:ext cx="3493770" cy="78105"/>
            </a:xfrm>
            <a:custGeom>
              <a:avLst/>
              <a:gdLst/>
              <a:ahLst/>
              <a:cxnLst/>
              <a:rect l="l" t="t" r="r" b="b"/>
              <a:pathLst>
                <a:path w="3493770" h="78104">
                  <a:moveTo>
                    <a:pt x="0" y="0"/>
                  </a:moveTo>
                  <a:lnTo>
                    <a:pt x="0" y="77724"/>
                  </a:lnTo>
                </a:path>
                <a:path w="3493770" h="78104">
                  <a:moveTo>
                    <a:pt x="387857" y="0"/>
                  </a:moveTo>
                  <a:lnTo>
                    <a:pt x="387857" y="77724"/>
                  </a:lnTo>
                </a:path>
                <a:path w="3493770" h="78104">
                  <a:moveTo>
                    <a:pt x="776477" y="0"/>
                  </a:moveTo>
                  <a:lnTo>
                    <a:pt x="776477" y="77724"/>
                  </a:lnTo>
                </a:path>
                <a:path w="3493770" h="78104">
                  <a:moveTo>
                    <a:pt x="1164336" y="0"/>
                  </a:moveTo>
                  <a:lnTo>
                    <a:pt x="1164336" y="77724"/>
                  </a:lnTo>
                </a:path>
                <a:path w="3493770" h="78104">
                  <a:moveTo>
                    <a:pt x="1552955" y="0"/>
                  </a:moveTo>
                  <a:lnTo>
                    <a:pt x="1552955" y="77724"/>
                  </a:lnTo>
                </a:path>
                <a:path w="3493770" h="78104">
                  <a:moveTo>
                    <a:pt x="1940814" y="0"/>
                  </a:moveTo>
                  <a:lnTo>
                    <a:pt x="1940814" y="77724"/>
                  </a:lnTo>
                </a:path>
                <a:path w="3493770" h="78104">
                  <a:moveTo>
                    <a:pt x="2329434" y="0"/>
                  </a:moveTo>
                  <a:lnTo>
                    <a:pt x="2329434" y="77724"/>
                  </a:lnTo>
                </a:path>
                <a:path w="3493770" h="78104">
                  <a:moveTo>
                    <a:pt x="2717291" y="0"/>
                  </a:moveTo>
                  <a:lnTo>
                    <a:pt x="2717291" y="77724"/>
                  </a:lnTo>
                </a:path>
                <a:path w="3493770" h="78104">
                  <a:moveTo>
                    <a:pt x="3105912" y="0"/>
                  </a:moveTo>
                  <a:lnTo>
                    <a:pt x="3105912" y="77724"/>
                  </a:lnTo>
                </a:path>
                <a:path w="3493770" h="78104">
                  <a:moveTo>
                    <a:pt x="3493769" y="0"/>
                  </a:moveTo>
                  <a:lnTo>
                    <a:pt x="3493769" y="777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40739" y="2312162"/>
            <a:ext cx="2508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150000"/>
              <a:buFont typeface="Wingdings"/>
              <a:buChar char="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Chiều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tọa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ngang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88028" y="3681781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776214" y="3681781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170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52692" y="3681781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329169" y="3681781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190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105647" y="3681781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200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377690" y="3604259"/>
            <a:ext cx="4658995" cy="78105"/>
          </a:xfrm>
          <a:custGeom>
            <a:avLst/>
            <a:gdLst/>
            <a:ahLst/>
            <a:cxnLst/>
            <a:rect l="l" t="t" r="r" b="b"/>
            <a:pathLst>
              <a:path w="4658995" h="78104">
                <a:moveTo>
                  <a:pt x="4271010" y="0"/>
                </a:moveTo>
                <a:lnTo>
                  <a:pt x="4271010" y="77724"/>
                </a:lnTo>
              </a:path>
              <a:path w="4658995" h="78104">
                <a:moveTo>
                  <a:pt x="4658868" y="0"/>
                </a:moveTo>
                <a:lnTo>
                  <a:pt x="4658868" y="77724"/>
                </a:lnTo>
              </a:path>
              <a:path w="4658995" h="78104">
                <a:moveTo>
                  <a:pt x="0" y="0"/>
                </a:moveTo>
                <a:lnTo>
                  <a:pt x="46588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999735" y="3681781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415781" y="3634780"/>
            <a:ext cx="723900" cy="4921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490"/>
              </a:spcBef>
            </a:pPr>
            <a:r>
              <a:rPr dirty="0" sz="1200" spc="-25">
                <a:latin typeface="Times New Roman"/>
                <a:cs typeface="Times New Roman"/>
              </a:rPr>
              <a:t>210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200" i="1">
                <a:latin typeface="Times New Roman"/>
                <a:cs typeface="Times New Roman"/>
              </a:rPr>
              <a:t>Chieu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cao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054855" y="4069639"/>
            <a:ext cx="650875" cy="3670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45"/>
              </a:spcBef>
            </a:pPr>
            <a:r>
              <a:rPr dirty="0" sz="1200" i="1">
                <a:latin typeface="Times New Roman"/>
                <a:cs typeface="Times New Roman"/>
              </a:rPr>
              <a:t>Muc</a:t>
            </a:r>
            <a:r>
              <a:rPr dirty="0" sz="1200" spc="85" i="1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do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phu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thuoc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299965" y="360425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77724" y="77724"/>
                </a:lnTo>
              </a:path>
              <a:path w="78104" h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054855" y="3501187"/>
            <a:ext cx="2197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0,0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377309" y="3394709"/>
            <a:ext cx="4659630" cy="222885"/>
            <a:chOff x="4377309" y="3394709"/>
            <a:chExt cx="4659630" cy="222885"/>
          </a:xfrm>
        </p:grpSpPr>
        <p:sp>
          <p:nvSpPr>
            <p:cNvPr id="34" name="object 34" descr=""/>
            <p:cNvSpPr/>
            <p:nvPr/>
          </p:nvSpPr>
          <p:spPr>
            <a:xfrm>
              <a:off x="4377690" y="339470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036558" y="339470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377690" y="3604259"/>
              <a:ext cx="2329815" cy="0"/>
            </a:xfrm>
            <a:custGeom>
              <a:avLst/>
              <a:gdLst/>
              <a:ahLst/>
              <a:cxnLst/>
              <a:rect l="l" t="t" r="r" b="b"/>
              <a:pathLst>
                <a:path w="2329815" h="0">
                  <a:moveTo>
                    <a:pt x="0" y="0"/>
                  </a:moveTo>
                  <a:lnTo>
                    <a:pt x="2329434" y="0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94189" y="3394709"/>
              <a:ext cx="26034" cy="209550"/>
            </a:xfrm>
            <a:custGeom>
              <a:avLst/>
              <a:gdLst/>
              <a:ahLst/>
              <a:cxnLst/>
              <a:rect l="l" t="t" r="r" b="b"/>
              <a:pathLst>
                <a:path w="26034" h="209550">
                  <a:moveTo>
                    <a:pt x="25869" y="209550"/>
                  </a:moveTo>
                  <a:lnTo>
                    <a:pt x="25869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5869" y="209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110480" y="2616961"/>
            <a:ext cx="233807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(X)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giá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20">
                <a:latin typeface="Arial"/>
                <a:cs typeface="Arial"/>
              </a:rPr>
              <a:t> chiều </a:t>
            </a:r>
            <a:r>
              <a:rPr dirty="0" sz="2000">
                <a:latin typeface="Arial"/>
                <a:cs typeface="Arial"/>
              </a:rPr>
              <a:t>cao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người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345428" y="4147363"/>
            <a:ext cx="50419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Tap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mo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10480" y="3531361"/>
            <a:ext cx="9417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đàn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ông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57200" y="4373879"/>
            <a:ext cx="9144000" cy="979169"/>
            <a:chOff x="457200" y="4373879"/>
            <a:chExt cx="9144000" cy="979169"/>
          </a:xfrm>
        </p:grpSpPr>
        <p:sp>
          <p:nvSpPr>
            <p:cNvPr id="42" name="object 42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99965" y="4534661"/>
              <a:ext cx="78105" cy="621030"/>
            </a:xfrm>
            <a:custGeom>
              <a:avLst/>
              <a:gdLst/>
              <a:ahLst/>
              <a:cxnLst/>
              <a:rect l="l" t="t" r="r" b="b"/>
              <a:pathLst>
                <a:path w="78104" h="621029">
                  <a:moveTo>
                    <a:pt x="0" y="310896"/>
                  </a:moveTo>
                  <a:lnTo>
                    <a:pt x="77724" y="310896"/>
                  </a:lnTo>
                </a:path>
                <a:path w="78104" h="621029">
                  <a:moveTo>
                    <a:pt x="77724" y="621029"/>
                  </a:moveTo>
                  <a:lnTo>
                    <a:pt x="0" y="621029"/>
                  </a:lnTo>
                </a:path>
                <a:path w="78104" h="621029">
                  <a:moveTo>
                    <a:pt x="777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054855" y="4431589"/>
            <a:ext cx="219710" cy="8331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1,0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00" spc="-25">
                <a:latin typeface="Times New Roman"/>
                <a:cs typeface="Times New Roman"/>
              </a:rPr>
              <a:t>0,8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25">
                <a:latin typeface="Times New Roman"/>
                <a:cs typeface="Times New Roman"/>
              </a:rPr>
              <a:t>0,6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457200" y="4534027"/>
            <a:ext cx="9144000" cy="1798320"/>
            <a:chOff x="457200" y="4534027"/>
            <a:chExt cx="9144000" cy="1798320"/>
          </a:xfrm>
        </p:grpSpPr>
        <p:sp>
          <p:nvSpPr>
            <p:cNvPr id="46" name="object 46" descr=""/>
            <p:cNvSpPr/>
            <p:nvPr/>
          </p:nvSpPr>
          <p:spPr>
            <a:xfrm>
              <a:off x="4377690" y="4534662"/>
              <a:ext cx="0" cy="818515"/>
            </a:xfrm>
            <a:custGeom>
              <a:avLst/>
              <a:gdLst/>
              <a:ahLst/>
              <a:cxnLst/>
              <a:rect l="l" t="t" r="r" b="b"/>
              <a:pathLst>
                <a:path w="0" h="818514">
                  <a:moveTo>
                    <a:pt x="0" y="0"/>
                  </a:moveTo>
                  <a:lnTo>
                    <a:pt x="0" y="8183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036557" y="4534662"/>
              <a:ext cx="0" cy="818515"/>
            </a:xfrm>
            <a:custGeom>
              <a:avLst/>
              <a:gdLst/>
              <a:ahLst/>
              <a:cxnLst/>
              <a:rect l="l" t="t" r="r" b="b"/>
              <a:pathLst>
                <a:path w="0" h="818514">
                  <a:moveTo>
                    <a:pt x="0" y="0"/>
                  </a:moveTo>
                  <a:lnTo>
                    <a:pt x="0" y="8183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420992" y="5077968"/>
              <a:ext cx="80010" cy="275590"/>
            </a:xfrm>
            <a:custGeom>
              <a:avLst/>
              <a:gdLst/>
              <a:ahLst/>
              <a:cxnLst/>
              <a:rect l="l" t="t" r="r" b="b"/>
              <a:pathLst>
                <a:path w="80010" h="275589">
                  <a:moveTo>
                    <a:pt x="79628" y="0"/>
                  </a:moveTo>
                  <a:lnTo>
                    <a:pt x="79628" y="51816"/>
                  </a:lnTo>
                  <a:lnTo>
                    <a:pt x="53720" y="155448"/>
                  </a:lnTo>
                  <a:lnTo>
                    <a:pt x="40766" y="194310"/>
                  </a:lnTo>
                  <a:lnTo>
                    <a:pt x="14858" y="245364"/>
                  </a:lnTo>
                  <a:lnTo>
                    <a:pt x="0" y="275082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526529" y="4547616"/>
              <a:ext cx="2510155" cy="491490"/>
            </a:xfrm>
            <a:custGeom>
              <a:avLst/>
              <a:gdLst/>
              <a:ahLst/>
              <a:cxnLst/>
              <a:rect l="l" t="t" r="r" b="b"/>
              <a:pathLst>
                <a:path w="2510154" h="491489">
                  <a:moveTo>
                    <a:pt x="0" y="491489"/>
                  </a:moveTo>
                  <a:lnTo>
                    <a:pt x="0" y="465582"/>
                  </a:lnTo>
                  <a:lnTo>
                    <a:pt x="12953" y="452628"/>
                  </a:lnTo>
                  <a:lnTo>
                    <a:pt x="12953" y="439674"/>
                  </a:lnTo>
                  <a:lnTo>
                    <a:pt x="25908" y="413766"/>
                  </a:lnTo>
                  <a:lnTo>
                    <a:pt x="51816" y="387858"/>
                  </a:lnTo>
                  <a:lnTo>
                    <a:pt x="77724" y="374904"/>
                  </a:lnTo>
                  <a:lnTo>
                    <a:pt x="116586" y="349758"/>
                  </a:lnTo>
                  <a:lnTo>
                    <a:pt x="154686" y="323850"/>
                  </a:lnTo>
                  <a:lnTo>
                    <a:pt x="193548" y="297942"/>
                  </a:lnTo>
                  <a:lnTo>
                    <a:pt x="245364" y="284988"/>
                  </a:lnTo>
                  <a:lnTo>
                    <a:pt x="297179" y="259080"/>
                  </a:lnTo>
                  <a:lnTo>
                    <a:pt x="361950" y="233172"/>
                  </a:lnTo>
                  <a:lnTo>
                    <a:pt x="426720" y="220218"/>
                  </a:lnTo>
                  <a:lnTo>
                    <a:pt x="504444" y="194310"/>
                  </a:lnTo>
                  <a:lnTo>
                    <a:pt x="569214" y="181356"/>
                  </a:lnTo>
                  <a:lnTo>
                    <a:pt x="646938" y="155448"/>
                  </a:lnTo>
                  <a:lnTo>
                    <a:pt x="737616" y="142494"/>
                  </a:lnTo>
                  <a:lnTo>
                    <a:pt x="815340" y="129539"/>
                  </a:lnTo>
                  <a:lnTo>
                    <a:pt x="905255" y="116586"/>
                  </a:lnTo>
                  <a:lnTo>
                    <a:pt x="1008888" y="90678"/>
                  </a:lnTo>
                  <a:lnTo>
                    <a:pt x="1099566" y="77724"/>
                  </a:lnTo>
                  <a:lnTo>
                    <a:pt x="1306829" y="51816"/>
                  </a:lnTo>
                  <a:lnTo>
                    <a:pt x="1423416" y="51816"/>
                  </a:lnTo>
                  <a:lnTo>
                    <a:pt x="1527048" y="38862"/>
                  </a:lnTo>
                  <a:lnTo>
                    <a:pt x="1643634" y="25908"/>
                  </a:lnTo>
                  <a:lnTo>
                    <a:pt x="1759458" y="12954"/>
                  </a:lnTo>
                  <a:lnTo>
                    <a:pt x="2005584" y="12954"/>
                  </a:lnTo>
                  <a:lnTo>
                    <a:pt x="2122170" y="0"/>
                  </a:lnTo>
                  <a:lnTo>
                    <a:pt x="2510028" y="0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377690" y="4534662"/>
              <a:ext cx="4658995" cy="0"/>
            </a:xfrm>
            <a:custGeom>
              <a:avLst/>
              <a:gdLst/>
              <a:ahLst/>
              <a:cxnLst/>
              <a:rect l="l" t="t" r="r" b="b"/>
              <a:pathLst>
                <a:path w="4658995" h="0">
                  <a:moveTo>
                    <a:pt x="0" y="0"/>
                  </a:moveTo>
                  <a:lnTo>
                    <a:pt x="46588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409944" y="4845558"/>
              <a:ext cx="361950" cy="387985"/>
            </a:xfrm>
            <a:custGeom>
              <a:avLst/>
              <a:gdLst/>
              <a:ahLst/>
              <a:cxnLst/>
              <a:rect l="l" t="t" r="r" b="b"/>
              <a:pathLst>
                <a:path w="361950" h="387985">
                  <a:moveTo>
                    <a:pt x="361950" y="387858"/>
                  </a:moveTo>
                  <a:lnTo>
                    <a:pt x="361950" y="0"/>
                  </a:lnTo>
                  <a:lnTo>
                    <a:pt x="0" y="0"/>
                  </a:lnTo>
                  <a:lnTo>
                    <a:pt x="0" y="387858"/>
                  </a:lnTo>
                  <a:lnTo>
                    <a:pt x="361950" y="387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409944" y="4845558"/>
              <a:ext cx="361950" cy="387985"/>
            </a:xfrm>
            <a:custGeom>
              <a:avLst/>
              <a:gdLst/>
              <a:ahLst/>
              <a:cxnLst/>
              <a:rect l="l" t="t" r="r" b="b"/>
              <a:pathLst>
                <a:path w="361950" h="387985">
                  <a:moveTo>
                    <a:pt x="0" y="0"/>
                  </a:moveTo>
                  <a:lnTo>
                    <a:pt x="0" y="387858"/>
                  </a:lnTo>
                  <a:lnTo>
                    <a:pt x="361950" y="387858"/>
                  </a:ln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ln w="129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461759" y="4832604"/>
              <a:ext cx="310515" cy="414020"/>
            </a:xfrm>
            <a:custGeom>
              <a:avLst/>
              <a:gdLst/>
              <a:ahLst/>
              <a:cxnLst/>
              <a:rect l="l" t="t" r="r" b="b"/>
              <a:pathLst>
                <a:path w="310515" h="414020">
                  <a:moveTo>
                    <a:pt x="0" y="413766"/>
                  </a:moveTo>
                  <a:lnTo>
                    <a:pt x="64769" y="219456"/>
                  </a:lnTo>
                  <a:lnTo>
                    <a:pt x="90678" y="167640"/>
                  </a:lnTo>
                  <a:lnTo>
                    <a:pt x="103632" y="128778"/>
                  </a:lnTo>
                  <a:lnTo>
                    <a:pt x="129539" y="102870"/>
                  </a:lnTo>
                  <a:lnTo>
                    <a:pt x="155447" y="89916"/>
                  </a:lnTo>
                  <a:lnTo>
                    <a:pt x="181356" y="64770"/>
                  </a:lnTo>
                  <a:lnTo>
                    <a:pt x="193547" y="51816"/>
                  </a:lnTo>
                  <a:lnTo>
                    <a:pt x="219456" y="25908"/>
                  </a:lnTo>
                  <a:lnTo>
                    <a:pt x="297180" y="0"/>
                  </a:lnTo>
                  <a:lnTo>
                    <a:pt x="310134" y="0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57200" y="53530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299965" y="5465826"/>
              <a:ext cx="3960495" cy="698500"/>
            </a:xfrm>
            <a:custGeom>
              <a:avLst/>
              <a:gdLst/>
              <a:ahLst/>
              <a:cxnLst/>
              <a:rect l="l" t="t" r="r" b="b"/>
              <a:pathLst>
                <a:path w="3960495" h="698500">
                  <a:moveTo>
                    <a:pt x="77724" y="620268"/>
                  </a:moveTo>
                  <a:lnTo>
                    <a:pt x="77724" y="697991"/>
                  </a:lnTo>
                </a:path>
                <a:path w="3960495" h="698500">
                  <a:moveTo>
                    <a:pt x="466344" y="620268"/>
                  </a:moveTo>
                  <a:lnTo>
                    <a:pt x="466344" y="697991"/>
                  </a:lnTo>
                </a:path>
                <a:path w="3960495" h="698500">
                  <a:moveTo>
                    <a:pt x="854202" y="620268"/>
                  </a:moveTo>
                  <a:lnTo>
                    <a:pt x="854202" y="697991"/>
                  </a:lnTo>
                </a:path>
                <a:path w="3960495" h="698500">
                  <a:moveTo>
                    <a:pt x="1242822" y="620268"/>
                  </a:moveTo>
                  <a:lnTo>
                    <a:pt x="1242822" y="697991"/>
                  </a:lnTo>
                </a:path>
                <a:path w="3960495" h="698500">
                  <a:moveTo>
                    <a:pt x="2019300" y="620267"/>
                  </a:moveTo>
                  <a:lnTo>
                    <a:pt x="2019300" y="697991"/>
                  </a:lnTo>
                </a:path>
                <a:path w="3960495" h="698500">
                  <a:moveTo>
                    <a:pt x="2407158" y="620267"/>
                  </a:moveTo>
                  <a:lnTo>
                    <a:pt x="2407158" y="697991"/>
                  </a:lnTo>
                </a:path>
                <a:path w="3960495" h="698500">
                  <a:moveTo>
                    <a:pt x="2795778" y="620267"/>
                  </a:moveTo>
                  <a:lnTo>
                    <a:pt x="2795778" y="697991"/>
                  </a:lnTo>
                </a:path>
                <a:path w="3960495" h="698500">
                  <a:moveTo>
                    <a:pt x="3183636" y="620267"/>
                  </a:moveTo>
                  <a:lnTo>
                    <a:pt x="3183636" y="697991"/>
                  </a:lnTo>
                </a:path>
                <a:path w="3960495" h="698500">
                  <a:moveTo>
                    <a:pt x="3572256" y="620267"/>
                  </a:moveTo>
                  <a:lnTo>
                    <a:pt x="3572256" y="697991"/>
                  </a:lnTo>
                </a:path>
                <a:path w="3960495" h="698500">
                  <a:moveTo>
                    <a:pt x="3960114" y="620267"/>
                  </a:moveTo>
                  <a:lnTo>
                    <a:pt x="3960114" y="697991"/>
                  </a:lnTo>
                </a:path>
                <a:path w="3960495" h="698500">
                  <a:moveTo>
                    <a:pt x="0" y="620268"/>
                  </a:moveTo>
                  <a:lnTo>
                    <a:pt x="77724" y="620268"/>
                  </a:lnTo>
                </a:path>
                <a:path w="3960495" h="698500">
                  <a:moveTo>
                    <a:pt x="77724" y="0"/>
                  </a:moveTo>
                  <a:lnTo>
                    <a:pt x="0" y="0"/>
                  </a:lnTo>
                </a:path>
                <a:path w="3960495" h="698500">
                  <a:moveTo>
                    <a:pt x="77724" y="310134"/>
                  </a:moveTo>
                  <a:lnTo>
                    <a:pt x="0" y="3101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840739" y="4217161"/>
            <a:ext cx="2621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150000"/>
              <a:buFont typeface="Wingdings"/>
              <a:buChar char="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Chiều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tọa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dọc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(Y)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552692" y="6164377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329169" y="6164377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190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105647" y="6164377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200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5930646" y="6086094"/>
            <a:ext cx="3106420" cy="78105"/>
          </a:xfrm>
          <a:custGeom>
            <a:avLst/>
            <a:gdLst/>
            <a:ahLst/>
            <a:cxnLst/>
            <a:rect l="l" t="t" r="r" b="b"/>
            <a:pathLst>
              <a:path w="3106420" h="78104">
                <a:moveTo>
                  <a:pt x="2718053" y="0"/>
                </a:moveTo>
                <a:lnTo>
                  <a:pt x="2718053" y="77723"/>
                </a:lnTo>
              </a:path>
              <a:path w="3106420" h="78104">
                <a:moveTo>
                  <a:pt x="3105911" y="0"/>
                </a:moveTo>
                <a:lnTo>
                  <a:pt x="3105911" y="77723"/>
                </a:lnTo>
              </a:path>
              <a:path w="3106420" h="7810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4054855" y="5362764"/>
            <a:ext cx="219710" cy="831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5">
                <a:latin typeface="Times New Roman"/>
                <a:cs typeface="Times New Roman"/>
              </a:rPr>
              <a:t>0,4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25">
                <a:latin typeface="Times New Roman"/>
                <a:cs typeface="Times New Roman"/>
              </a:rPr>
              <a:t>0,2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200" spc="-25">
                <a:latin typeface="Times New Roman"/>
                <a:cs typeface="Times New Roman"/>
              </a:rPr>
              <a:t>0,0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288028" y="6164377"/>
            <a:ext cx="174625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3900" algn="l"/>
                <a:tab pos="1500505" algn="l"/>
              </a:tabLst>
            </a:pPr>
            <a:r>
              <a:rPr dirty="0" sz="1200" spc="-25">
                <a:latin typeface="Times New Roman"/>
                <a:cs typeface="Times New Roman"/>
              </a:rPr>
              <a:t>150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160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170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457200" y="5340032"/>
            <a:ext cx="9144000" cy="1975485"/>
            <a:chOff x="457200" y="5340032"/>
            <a:chExt cx="9144000" cy="1975485"/>
          </a:xfrm>
        </p:grpSpPr>
        <p:sp>
          <p:nvSpPr>
            <p:cNvPr id="64" name="object 64" descr=""/>
            <p:cNvSpPr/>
            <p:nvPr/>
          </p:nvSpPr>
          <p:spPr>
            <a:xfrm>
              <a:off x="4377690" y="5353050"/>
              <a:ext cx="0" cy="733425"/>
            </a:xfrm>
            <a:custGeom>
              <a:avLst/>
              <a:gdLst/>
              <a:ahLst/>
              <a:cxnLst/>
              <a:rect l="l" t="t" r="r" b="b"/>
              <a:pathLst>
                <a:path w="0" h="733425">
                  <a:moveTo>
                    <a:pt x="0" y="0"/>
                  </a:moveTo>
                  <a:lnTo>
                    <a:pt x="0" y="733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036557" y="5353050"/>
              <a:ext cx="0" cy="733425"/>
            </a:xfrm>
            <a:custGeom>
              <a:avLst/>
              <a:gdLst/>
              <a:ahLst/>
              <a:cxnLst/>
              <a:rect l="l" t="t" r="r" b="b"/>
              <a:pathLst>
                <a:path w="0" h="733425">
                  <a:moveTo>
                    <a:pt x="0" y="0"/>
                  </a:moveTo>
                  <a:lnTo>
                    <a:pt x="0" y="733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173468" y="5543550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w="0" h="542925">
                  <a:moveTo>
                    <a:pt x="0" y="0"/>
                  </a:moveTo>
                  <a:lnTo>
                    <a:pt x="0" y="54254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377690" y="6086094"/>
              <a:ext cx="4658995" cy="0"/>
            </a:xfrm>
            <a:custGeom>
              <a:avLst/>
              <a:gdLst/>
              <a:ahLst/>
              <a:cxnLst/>
              <a:rect l="l" t="t" r="r" b="b"/>
              <a:pathLst>
                <a:path w="4658995" h="0">
                  <a:moveTo>
                    <a:pt x="0" y="0"/>
                  </a:moveTo>
                  <a:lnTo>
                    <a:pt x="46588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377690" y="5353050"/>
              <a:ext cx="2043430" cy="733425"/>
            </a:xfrm>
            <a:custGeom>
              <a:avLst/>
              <a:gdLst/>
              <a:ahLst/>
              <a:cxnLst/>
              <a:rect l="l" t="t" r="r" b="b"/>
              <a:pathLst>
                <a:path w="2043429" h="733425">
                  <a:moveTo>
                    <a:pt x="2043302" y="0"/>
                  </a:moveTo>
                  <a:lnTo>
                    <a:pt x="2032253" y="22098"/>
                  </a:lnTo>
                  <a:lnTo>
                    <a:pt x="1993391" y="73913"/>
                  </a:lnTo>
                  <a:lnTo>
                    <a:pt x="1954529" y="112775"/>
                  </a:lnTo>
                  <a:lnTo>
                    <a:pt x="1915667" y="164591"/>
                  </a:lnTo>
                  <a:lnTo>
                    <a:pt x="1863851" y="203453"/>
                  </a:lnTo>
                  <a:lnTo>
                    <a:pt x="1824989" y="242315"/>
                  </a:lnTo>
                  <a:lnTo>
                    <a:pt x="1760219" y="281177"/>
                  </a:lnTo>
                  <a:lnTo>
                    <a:pt x="1708403" y="320039"/>
                  </a:lnTo>
                  <a:lnTo>
                    <a:pt x="1643633" y="358139"/>
                  </a:lnTo>
                  <a:lnTo>
                    <a:pt x="1514093" y="435864"/>
                  </a:lnTo>
                  <a:lnTo>
                    <a:pt x="1437131" y="461772"/>
                  </a:lnTo>
                  <a:lnTo>
                    <a:pt x="1372361" y="500634"/>
                  </a:lnTo>
                  <a:lnTo>
                    <a:pt x="1281683" y="526542"/>
                  </a:lnTo>
                  <a:lnTo>
                    <a:pt x="1126236" y="578358"/>
                  </a:lnTo>
                  <a:lnTo>
                    <a:pt x="854201" y="656082"/>
                  </a:lnTo>
                  <a:lnTo>
                    <a:pt x="805136" y="662897"/>
                  </a:lnTo>
                  <a:lnTo>
                    <a:pt x="756036" y="669654"/>
                  </a:lnTo>
                  <a:lnTo>
                    <a:pt x="706908" y="676345"/>
                  </a:lnTo>
                  <a:lnTo>
                    <a:pt x="657757" y="682966"/>
                  </a:lnTo>
                  <a:lnTo>
                    <a:pt x="608590" y="689509"/>
                  </a:lnTo>
                  <a:lnTo>
                    <a:pt x="559412" y="695969"/>
                  </a:lnTo>
                  <a:lnTo>
                    <a:pt x="510229" y="702340"/>
                  </a:lnTo>
                  <a:lnTo>
                    <a:pt x="461047" y="708614"/>
                  </a:lnTo>
                  <a:lnTo>
                    <a:pt x="411873" y="714787"/>
                  </a:lnTo>
                  <a:lnTo>
                    <a:pt x="362712" y="720852"/>
                  </a:lnTo>
                  <a:lnTo>
                    <a:pt x="259080" y="720852"/>
                  </a:lnTo>
                  <a:lnTo>
                    <a:pt x="155448" y="733044"/>
                  </a:lnTo>
                  <a:lnTo>
                    <a:pt x="0" y="733044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110479" y="4521961"/>
            <a:ext cx="2480310" cy="104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phụ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mờ</a:t>
            </a:r>
            <a:endParaRPr sz="2000">
              <a:latin typeface="Arial"/>
              <a:cs typeface="Arial"/>
            </a:endParaRPr>
          </a:p>
          <a:p>
            <a:pPr marL="377190" indent="-177165">
              <a:lnSpc>
                <a:spcPct val="100000"/>
              </a:lnSpc>
              <a:spcBef>
                <a:spcPts val="1090"/>
              </a:spcBef>
              <a:buClr>
                <a:srgbClr val="006533"/>
              </a:buClr>
              <a:buSzPct val="58333"/>
              <a:buFont typeface="Wingdings"/>
              <a:buChar char=""/>
              <a:tabLst>
                <a:tab pos="37719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475478" y="5543804"/>
            <a:ext cx="19145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“Những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người</a:t>
            </a:r>
            <a:r>
              <a:rPr dirty="0" sz="1800" spc="-25">
                <a:latin typeface="Arial"/>
                <a:cs typeface="Arial"/>
              </a:rPr>
              <a:t> đàn </a:t>
            </a:r>
            <a:r>
              <a:rPr dirty="0" sz="1800">
                <a:latin typeface="Arial"/>
                <a:cs typeface="Arial"/>
              </a:rPr>
              <a:t>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cao”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415781" y="6118138"/>
            <a:ext cx="724535" cy="4902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484"/>
              </a:spcBef>
            </a:pPr>
            <a:r>
              <a:rPr dirty="0" sz="1200" spc="-25">
                <a:latin typeface="Times New Roman"/>
                <a:cs typeface="Times New Roman"/>
              </a:rPr>
              <a:t>210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i="1">
                <a:latin typeface="Times New Roman"/>
                <a:cs typeface="Times New Roman"/>
              </a:rPr>
              <a:t>Chieu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cao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7768208" y="6409563"/>
            <a:ext cx="52705" cy="52705"/>
            <a:chOff x="7768208" y="6409563"/>
            <a:chExt cx="52705" cy="52705"/>
          </a:xfrm>
        </p:grpSpPr>
        <p:sp>
          <p:nvSpPr>
            <p:cNvPr id="75" name="object 75" descr=""/>
            <p:cNvSpPr/>
            <p:nvPr/>
          </p:nvSpPr>
          <p:spPr>
            <a:xfrm>
              <a:off x="7768589" y="64099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70">
                  <a:moveTo>
                    <a:pt x="51815" y="51815"/>
                  </a:moveTo>
                  <a:lnTo>
                    <a:pt x="25907" y="0"/>
                  </a:lnTo>
                  <a:lnTo>
                    <a:pt x="0" y="51815"/>
                  </a:lnTo>
                  <a:lnTo>
                    <a:pt x="51815" y="51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768589" y="64099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70">
                  <a:moveTo>
                    <a:pt x="0" y="51815"/>
                  </a:moveTo>
                  <a:lnTo>
                    <a:pt x="25907" y="0"/>
                  </a:lnTo>
                  <a:lnTo>
                    <a:pt x="51815" y="51815"/>
                  </a:lnTo>
                  <a:lnTo>
                    <a:pt x="0" y="51815"/>
                  </a:lnTo>
                  <a:close/>
                </a:path>
                <a:path w="52070" h="52070">
                  <a:moveTo>
                    <a:pt x="0" y="51053"/>
                  </a:moveTo>
                  <a:lnTo>
                    <a:pt x="25907" y="0"/>
                  </a:lnTo>
                  <a:lnTo>
                    <a:pt x="51815" y="51053"/>
                  </a:lnTo>
                  <a:lnTo>
                    <a:pt x="0" y="51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768589" y="64099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70">
                  <a:moveTo>
                    <a:pt x="51815" y="51815"/>
                  </a:moveTo>
                  <a:lnTo>
                    <a:pt x="25907" y="0"/>
                  </a:lnTo>
                  <a:lnTo>
                    <a:pt x="0" y="51815"/>
                  </a:lnTo>
                  <a:lnTo>
                    <a:pt x="51815" y="51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7768589" y="64099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70">
                  <a:moveTo>
                    <a:pt x="0" y="51815"/>
                  </a:moveTo>
                  <a:lnTo>
                    <a:pt x="25907" y="0"/>
                  </a:lnTo>
                  <a:lnTo>
                    <a:pt x="51815" y="51815"/>
                  </a:lnTo>
                  <a:lnTo>
                    <a:pt x="0" y="51815"/>
                  </a:lnTo>
                  <a:close/>
                </a:path>
                <a:path w="52070" h="52070">
                  <a:moveTo>
                    <a:pt x="0" y="51053"/>
                  </a:moveTo>
                  <a:lnTo>
                    <a:pt x="25907" y="0"/>
                  </a:lnTo>
                  <a:lnTo>
                    <a:pt x="51815" y="51053"/>
                  </a:lnTo>
                  <a:lnTo>
                    <a:pt x="0" y="51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3126739" y="6429247"/>
            <a:ext cx="3188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latin typeface="Arial"/>
                <a:cs typeface="Arial"/>
              </a:rPr>
              <a:t>(Negnevitsky,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Pearson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Education,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2002)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1" name="object 8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giới</a:t>
            </a:r>
            <a:r>
              <a:rPr dirty="0" u="none" sz="4200" spc="-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hạn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42339" y="1824482"/>
            <a:ext cx="8154670" cy="18846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32740" marR="55880" indent="-269875">
              <a:lnSpc>
                <a:spcPts val="2160"/>
              </a:lnSpc>
              <a:spcBef>
                <a:spcPts val="37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32740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thuyết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mờ,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mờ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nghĩa </a:t>
            </a:r>
            <a:r>
              <a:rPr dirty="0" sz="2000">
                <a:latin typeface="Arial"/>
                <a:cs typeface="Arial"/>
              </a:rPr>
              <a:t>(được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µ</a:t>
            </a:r>
            <a:r>
              <a:rPr dirty="0" baseline="-21367" sz="1950" spc="-15" i="1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(</a:t>
            </a:r>
            <a:r>
              <a:rPr dirty="0" sz="2000" spc="-10" i="1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32740" marR="294640" indent="-269875">
              <a:lnSpc>
                <a:spcPts val="2160"/>
              </a:lnSpc>
              <a:spcBef>
                <a:spcPts val="18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32740" algn="l"/>
              </a:tabLst>
            </a:pPr>
            <a:r>
              <a:rPr dirty="0" sz="2000" i="1">
                <a:latin typeface="Arial"/>
                <a:cs typeface="Arial"/>
              </a:rPr>
              <a:t>µ</a:t>
            </a:r>
            <a:r>
              <a:rPr dirty="0" baseline="-21367" sz="1950" i="1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gọi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hàm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phụ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thuộc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(membership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function)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tập </a:t>
            </a:r>
            <a:r>
              <a:rPr dirty="0" sz="2000">
                <a:latin typeface="Arial"/>
                <a:cs typeface="Arial"/>
              </a:rPr>
              <a:t>mờ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15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 {µ</a:t>
            </a:r>
            <a:r>
              <a:rPr dirty="0" baseline="-21367" sz="195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(x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)/x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µ</a:t>
            </a:r>
            <a:r>
              <a:rPr dirty="0" baseline="-21367" sz="195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(x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)/x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...,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µ</a:t>
            </a:r>
            <a:r>
              <a:rPr dirty="0" baseline="-21367" sz="1950" spc="-15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(x</a:t>
            </a:r>
            <a:r>
              <a:rPr dirty="0" baseline="-21367" sz="1950" spc="-15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)/x</a:t>
            </a:r>
            <a:r>
              <a:rPr dirty="0" baseline="-21367" sz="1950" spc="-15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16989" y="4081590"/>
          <a:ext cx="7429500" cy="898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230"/>
                <a:gridCol w="1667510"/>
                <a:gridCol w="3338195"/>
              </a:tblGrid>
              <a:tr h="29845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µ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8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{0,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1},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với: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89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µ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1,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989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nếu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 hoàn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toàn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thuộc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trong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 i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014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µ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0,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014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nếu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 không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thuộc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trong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 i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014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µ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1,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014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nếu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thuộc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một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phần</a:t>
                      </a:r>
                      <a:r>
                        <a:rPr dirty="0" sz="1800" spc="-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trong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 i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7" name="object 7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55039" y="5256529"/>
            <a:ext cx="8071484" cy="138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0040" indent="-269240">
              <a:lnSpc>
                <a:spcPts val="228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phụ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µ</a:t>
            </a:r>
            <a:r>
              <a:rPr dirty="0" baseline="-20833" sz="1800" spc="-15" i="1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i="1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20040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20040" indent="-269240">
              <a:lnSpc>
                <a:spcPts val="2280"/>
              </a:lnSpc>
              <a:spcBef>
                <a:spcPts val="1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khoảng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mức</a:t>
            </a:r>
            <a:endParaRPr sz="2000">
              <a:latin typeface="Arial"/>
              <a:cs typeface="Arial"/>
            </a:endParaRPr>
          </a:p>
          <a:p>
            <a:pPr marL="320040">
              <a:lnSpc>
                <a:spcPts val="2280"/>
              </a:lnSpc>
            </a:pPr>
            <a:r>
              <a:rPr dirty="0" sz="2000" b="1">
                <a:latin typeface="Arial"/>
                <a:cs typeface="Arial"/>
              </a:rPr>
              <a:t>độ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phụ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thuộc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Biểu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chính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xác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và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35300" y="1498155"/>
            <a:ext cx="662940" cy="37973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350"/>
              </a:spcBef>
            </a:pPr>
            <a:r>
              <a:rPr dirty="0" sz="1250" i="1">
                <a:latin typeface="Times New Roman"/>
                <a:cs typeface="Times New Roman"/>
              </a:rPr>
              <a:t>Muc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do</a:t>
            </a:r>
            <a:r>
              <a:rPr dirty="0" sz="1250" spc="-2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phu</a:t>
            </a:r>
            <a:r>
              <a:rPr dirty="0" sz="1250" spc="20" i="1">
                <a:latin typeface="Times New Roman"/>
                <a:cs typeface="Times New Roman"/>
              </a:rPr>
              <a:t> </a:t>
            </a:r>
            <a:r>
              <a:rPr dirty="0" sz="1250" spc="-10" i="1">
                <a:latin typeface="Times New Roman"/>
                <a:cs typeface="Times New Roman"/>
              </a:rPr>
              <a:t>thuoc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978765" y="1986413"/>
            <a:ext cx="3228975" cy="436245"/>
            <a:chOff x="4978765" y="1986413"/>
            <a:chExt cx="3228975" cy="436245"/>
          </a:xfrm>
        </p:grpSpPr>
        <p:sp>
          <p:nvSpPr>
            <p:cNvPr id="5" name="object 5" descr=""/>
            <p:cNvSpPr/>
            <p:nvPr/>
          </p:nvSpPr>
          <p:spPr>
            <a:xfrm>
              <a:off x="4985766" y="1993391"/>
              <a:ext cx="807085" cy="422275"/>
            </a:xfrm>
            <a:custGeom>
              <a:avLst/>
              <a:gdLst/>
              <a:ahLst/>
              <a:cxnLst/>
              <a:rect l="l" t="t" r="r" b="b"/>
              <a:pathLst>
                <a:path w="807085" h="422275">
                  <a:moveTo>
                    <a:pt x="806958" y="422148"/>
                  </a:moveTo>
                  <a:lnTo>
                    <a:pt x="806958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806958" y="42214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985750" y="1993398"/>
              <a:ext cx="807085" cy="422275"/>
            </a:xfrm>
            <a:custGeom>
              <a:avLst/>
              <a:gdLst/>
              <a:ahLst/>
              <a:cxnLst/>
              <a:rect l="l" t="t" r="r" b="b"/>
              <a:pathLst>
                <a:path w="807085" h="422275">
                  <a:moveTo>
                    <a:pt x="806958" y="0"/>
                  </a:moveTo>
                  <a:lnTo>
                    <a:pt x="0" y="0"/>
                  </a:lnTo>
                  <a:lnTo>
                    <a:pt x="0" y="422141"/>
                  </a:lnTo>
                </a:path>
                <a:path w="807085" h="422275">
                  <a:moveTo>
                    <a:pt x="806958" y="422141"/>
                  </a:moveTo>
                  <a:lnTo>
                    <a:pt x="806958" y="0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92724" y="1993391"/>
              <a:ext cx="2407920" cy="422275"/>
            </a:xfrm>
            <a:custGeom>
              <a:avLst/>
              <a:gdLst/>
              <a:ahLst/>
              <a:cxnLst/>
              <a:rect l="l" t="t" r="r" b="b"/>
              <a:pathLst>
                <a:path w="2407920" h="422275">
                  <a:moveTo>
                    <a:pt x="2407920" y="422148"/>
                  </a:moveTo>
                  <a:lnTo>
                    <a:pt x="2407920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2407920" y="422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92709" y="1993398"/>
              <a:ext cx="2407920" cy="422275"/>
            </a:xfrm>
            <a:custGeom>
              <a:avLst/>
              <a:gdLst/>
              <a:ahLst/>
              <a:cxnLst/>
              <a:rect l="l" t="t" r="r" b="b"/>
              <a:pathLst>
                <a:path w="2407920" h="422275">
                  <a:moveTo>
                    <a:pt x="2407915" y="0"/>
                  </a:moveTo>
                  <a:lnTo>
                    <a:pt x="0" y="0"/>
                  </a:lnTo>
                  <a:lnTo>
                    <a:pt x="0" y="422141"/>
                  </a:lnTo>
                </a:path>
                <a:path w="2407920" h="422275">
                  <a:moveTo>
                    <a:pt x="2407915" y="422141"/>
                  </a:moveTo>
                  <a:lnTo>
                    <a:pt x="2407915" y="0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74173" y="2154175"/>
            <a:ext cx="565785" cy="241935"/>
          </a:xfrm>
          <a:prstGeom prst="rect">
            <a:avLst/>
          </a:prstGeom>
          <a:ln w="13422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20"/>
              </a:spcBef>
            </a:pPr>
            <a:r>
              <a:rPr dirty="0" sz="1250" spc="-20">
                <a:latin typeface="Times New Roman"/>
                <a:cs typeface="Times New Roman"/>
              </a:rPr>
              <a:t>Thap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66531" y="2154175"/>
            <a:ext cx="645795" cy="241935"/>
          </a:xfrm>
          <a:prstGeom prst="rect">
            <a:avLst/>
          </a:prstGeom>
          <a:solidFill>
            <a:srgbClr val="FFFFFF"/>
          </a:solidFill>
          <a:ln w="13421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latin typeface="Times New Roman"/>
                <a:cs typeface="Times New Roman"/>
              </a:rPr>
              <a:t>Trung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binh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754219" y="2147190"/>
            <a:ext cx="565785" cy="255904"/>
            <a:chOff x="6754219" y="2147190"/>
            <a:chExt cx="565785" cy="255904"/>
          </a:xfrm>
        </p:grpSpPr>
        <p:sp>
          <p:nvSpPr>
            <p:cNvPr id="12" name="object 12" descr=""/>
            <p:cNvSpPr/>
            <p:nvPr/>
          </p:nvSpPr>
          <p:spPr>
            <a:xfrm>
              <a:off x="6761225" y="2154173"/>
              <a:ext cx="551815" cy="241935"/>
            </a:xfrm>
            <a:custGeom>
              <a:avLst/>
              <a:gdLst/>
              <a:ahLst/>
              <a:cxnLst/>
              <a:rect l="l" t="t" r="r" b="b"/>
              <a:pathLst>
                <a:path w="551815" h="241935">
                  <a:moveTo>
                    <a:pt x="551687" y="241553"/>
                  </a:moveTo>
                  <a:lnTo>
                    <a:pt x="551687" y="0"/>
                  </a:lnTo>
                  <a:lnTo>
                    <a:pt x="0" y="0"/>
                  </a:lnTo>
                  <a:lnTo>
                    <a:pt x="0" y="241553"/>
                  </a:lnTo>
                  <a:lnTo>
                    <a:pt x="551687" y="241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61204" y="2154175"/>
              <a:ext cx="551815" cy="241935"/>
            </a:xfrm>
            <a:custGeom>
              <a:avLst/>
              <a:gdLst/>
              <a:ahLst/>
              <a:cxnLst/>
              <a:rect l="l" t="t" r="r" b="b"/>
              <a:pathLst>
                <a:path w="551815" h="241935">
                  <a:moveTo>
                    <a:pt x="551692" y="0"/>
                  </a:moveTo>
                  <a:lnTo>
                    <a:pt x="0" y="0"/>
                  </a:lnTo>
                  <a:lnTo>
                    <a:pt x="0" y="241552"/>
                  </a:lnTo>
                  <a:lnTo>
                    <a:pt x="551692" y="241552"/>
                  </a:lnTo>
                  <a:lnTo>
                    <a:pt x="551692" y="0"/>
                  </a:lnTo>
                  <a:close/>
                </a:path>
              </a:pathLst>
            </a:custGeom>
            <a:ln w="13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61226" y="2154173"/>
            <a:ext cx="55181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120"/>
              </a:spcBef>
            </a:pPr>
            <a:r>
              <a:rPr dirty="0" sz="1250" spc="-25">
                <a:latin typeface="Times New Roman"/>
                <a:cs typeface="Times New Roman"/>
              </a:rPr>
              <a:t>Cao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289680" y="1986413"/>
            <a:ext cx="4918075" cy="429259"/>
            <a:chOff x="3289680" y="1986413"/>
            <a:chExt cx="4918075" cy="429259"/>
          </a:xfrm>
        </p:grpSpPr>
        <p:sp>
          <p:nvSpPr>
            <p:cNvPr id="16" name="object 16" descr=""/>
            <p:cNvSpPr/>
            <p:nvPr/>
          </p:nvSpPr>
          <p:spPr>
            <a:xfrm>
              <a:off x="3290315" y="1993391"/>
              <a:ext cx="81280" cy="322580"/>
            </a:xfrm>
            <a:custGeom>
              <a:avLst/>
              <a:gdLst/>
              <a:ahLst/>
              <a:cxnLst/>
              <a:rect l="l" t="t" r="r" b="b"/>
              <a:pathLst>
                <a:path w="81279" h="322580">
                  <a:moveTo>
                    <a:pt x="0" y="322325"/>
                  </a:moveTo>
                  <a:lnTo>
                    <a:pt x="80772" y="322325"/>
                  </a:lnTo>
                </a:path>
                <a:path w="81279" h="322580">
                  <a:moveTo>
                    <a:pt x="807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64353" y="1993398"/>
              <a:ext cx="13970" cy="422275"/>
            </a:xfrm>
            <a:custGeom>
              <a:avLst/>
              <a:gdLst/>
              <a:ahLst/>
              <a:cxnLst/>
              <a:rect l="l" t="t" r="r" b="b"/>
              <a:pathLst>
                <a:path w="13970" h="422275">
                  <a:moveTo>
                    <a:pt x="0" y="0"/>
                  </a:moveTo>
                  <a:lnTo>
                    <a:pt x="13457" y="0"/>
                  </a:lnTo>
                  <a:lnTo>
                    <a:pt x="13457" y="422141"/>
                  </a:lnTo>
                  <a:lnTo>
                    <a:pt x="0" y="422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71081" y="1993398"/>
              <a:ext cx="4829810" cy="0"/>
            </a:xfrm>
            <a:custGeom>
              <a:avLst/>
              <a:gdLst/>
              <a:ahLst/>
              <a:cxnLst/>
              <a:rect l="l" t="t" r="r" b="b"/>
              <a:pathLst>
                <a:path w="4829809" h="0">
                  <a:moveTo>
                    <a:pt x="0" y="0"/>
                  </a:moveTo>
                  <a:lnTo>
                    <a:pt x="4829542" y="0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193895" y="1993398"/>
              <a:ext cx="13970" cy="422275"/>
            </a:xfrm>
            <a:custGeom>
              <a:avLst/>
              <a:gdLst/>
              <a:ahLst/>
              <a:cxnLst/>
              <a:rect l="l" t="t" r="r" b="b"/>
              <a:pathLst>
                <a:path w="13970" h="422275">
                  <a:moveTo>
                    <a:pt x="0" y="0"/>
                  </a:moveTo>
                  <a:lnTo>
                    <a:pt x="13457" y="0"/>
                  </a:lnTo>
                  <a:lnTo>
                    <a:pt x="13457" y="422141"/>
                  </a:lnTo>
                  <a:lnTo>
                    <a:pt x="0" y="422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035300" y="1886775"/>
            <a:ext cx="227329" cy="541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1,0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50" spc="-25">
                <a:latin typeface="Times New Roman"/>
                <a:cs typeface="Times New Roman"/>
              </a:rPr>
              <a:t>0,8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87950" y="1578165"/>
            <a:ext cx="931544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Tap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chinh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xac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53783" y="2333055"/>
            <a:ext cx="60579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Tall</a:t>
            </a:r>
            <a:r>
              <a:rPr dirty="0" sz="12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Times New Roman"/>
                <a:cs typeface="Times New Roman"/>
              </a:rPr>
              <a:t>Men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289680" y="2408555"/>
            <a:ext cx="4918075" cy="1275715"/>
            <a:chOff x="3289680" y="2408555"/>
            <a:chExt cx="4918075" cy="1275715"/>
          </a:xfrm>
        </p:grpSpPr>
        <p:sp>
          <p:nvSpPr>
            <p:cNvPr id="24" name="object 24" descr=""/>
            <p:cNvSpPr/>
            <p:nvPr/>
          </p:nvSpPr>
          <p:spPr>
            <a:xfrm>
              <a:off x="4985766" y="2415540"/>
              <a:ext cx="807085" cy="979169"/>
            </a:xfrm>
            <a:custGeom>
              <a:avLst/>
              <a:gdLst/>
              <a:ahLst/>
              <a:cxnLst/>
              <a:rect l="l" t="t" r="r" b="b"/>
              <a:pathLst>
                <a:path w="807085" h="979170">
                  <a:moveTo>
                    <a:pt x="806958" y="979170"/>
                  </a:moveTo>
                  <a:lnTo>
                    <a:pt x="806958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806958" y="97917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985749" y="2415540"/>
              <a:ext cx="807085" cy="979169"/>
            </a:xfrm>
            <a:custGeom>
              <a:avLst/>
              <a:gdLst/>
              <a:ahLst/>
              <a:cxnLst/>
              <a:rect l="l" t="t" r="r" b="b"/>
              <a:pathLst>
                <a:path w="807085" h="979170">
                  <a:moveTo>
                    <a:pt x="0" y="0"/>
                  </a:moveTo>
                  <a:lnTo>
                    <a:pt x="0" y="979169"/>
                  </a:lnTo>
                </a:path>
                <a:path w="807085" h="979170">
                  <a:moveTo>
                    <a:pt x="806958" y="979169"/>
                  </a:moveTo>
                  <a:lnTo>
                    <a:pt x="806958" y="0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792723" y="2415540"/>
              <a:ext cx="2407920" cy="979169"/>
            </a:xfrm>
            <a:custGeom>
              <a:avLst/>
              <a:gdLst/>
              <a:ahLst/>
              <a:cxnLst/>
              <a:rect l="l" t="t" r="r" b="b"/>
              <a:pathLst>
                <a:path w="2407920" h="979170">
                  <a:moveTo>
                    <a:pt x="2407920" y="979169"/>
                  </a:moveTo>
                  <a:lnTo>
                    <a:pt x="240792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2407920" y="979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792708" y="2415540"/>
              <a:ext cx="0" cy="979169"/>
            </a:xfrm>
            <a:custGeom>
              <a:avLst/>
              <a:gdLst/>
              <a:ahLst/>
              <a:cxnLst/>
              <a:rect l="l" t="t" r="r" b="b"/>
              <a:pathLst>
                <a:path w="0" h="979170">
                  <a:moveTo>
                    <a:pt x="0" y="0"/>
                  </a:moveTo>
                  <a:lnTo>
                    <a:pt x="0" y="979169"/>
                  </a:lnTo>
                </a:path>
              </a:pathLst>
            </a:custGeom>
            <a:ln w="134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193895" y="2415540"/>
              <a:ext cx="13970" cy="979169"/>
            </a:xfrm>
            <a:custGeom>
              <a:avLst/>
              <a:gdLst/>
              <a:ahLst/>
              <a:cxnLst/>
              <a:rect l="l" t="t" r="r" b="b"/>
              <a:pathLst>
                <a:path w="13970" h="979170">
                  <a:moveTo>
                    <a:pt x="0" y="0"/>
                  </a:moveTo>
                  <a:lnTo>
                    <a:pt x="13457" y="0"/>
                  </a:lnTo>
                  <a:lnTo>
                    <a:pt x="13457" y="979169"/>
                  </a:lnTo>
                  <a:lnTo>
                    <a:pt x="0" y="97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290315" y="2637282"/>
              <a:ext cx="81280" cy="643890"/>
            </a:xfrm>
            <a:custGeom>
              <a:avLst/>
              <a:gdLst/>
              <a:ahLst/>
              <a:cxnLst/>
              <a:rect l="l" t="t" r="r" b="b"/>
              <a:pathLst>
                <a:path w="81279" h="643889">
                  <a:moveTo>
                    <a:pt x="80772" y="0"/>
                  </a:moveTo>
                  <a:lnTo>
                    <a:pt x="0" y="0"/>
                  </a:lnTo>
                </a:path>
                <a:path w="81279" h="643889">
                  <a:moveTo>
                    <a:pt x="80772" y="322325"/>
                  </a:moveTo>
                  <a:lnTo>
                    <a:pt x="0" y="322325"/>
                  </a:lnTo>
                </a:path>
                <a:path w="81279" h="643889">
                  <a:moveTo>
                    <a:pt x="80772" y="643890"/>
                  </a:moveTo>
                  <a:lnTo>
                    <a:pt x="0" y="6438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364344" y="2415552"/>
              <a:ext cx="4843145" cy="979169"/>
            </a:xfrm>
            <a:custGeom>
              <a:avLst/>
              <a:gdLst/>
              <a:ahLst/>
              <a:cxnLst/>
              <a:rect l="l" t="t" r="r" b="b"/>
              <a:pathLst>
                <a:path w="4843145" h="979170">
                  <a:moveTo>
                    <a:pt x="13462" y="0"/>
                  </a:moveTo>
                  <a:lnTo>
                    <a:pt x="0" y="0"/>
                  </a:lnTo>
                  <a:lnTo>
                    <a:pt x="0" y="979157"/>
                  </a:lnTo>
                  <a:lnTo>
                    <a:pt x="13462" y="979157"/>
                  </a:lnTo>
                  <a:lnTo>
                    <a:pt x="13462" y="0"/>
                  </a:lnTo>
                  <a:close/>
                </a:path>
                <a:path w="4843145" h="979170">
                  <a:moveTo>
                    <a:pt x="4843005" y="0"/>
                  </a:moveTo>
                  <a:lnTo>
                    <a:pt x="4829543" y="0"/>
                  </a:lnTo>
                  <a:lnTo>
                    <a:pt x="4829543" y="979157"/>
                  </a:lnTo>
                  <a:lnTo>
                    <a:pt x="4843005" y="979157"/>
                  </a:lnTo>
                  <a:lnTo>
                    <a:pt x="4843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774186" y="3603497"/>
              <a:ext cx="4426585" cy="80010"/>
            </a:xfrm>
            <a:custGeom>
              <a:avLst/>
              <a:gdLst/>
              <a:ahLst/>
              <a:cxnLst/>
              <a:rect l="l" t="t" r="r" b="b"/>
              <a:pathLst>
                <a:path w="4426584" h="80010">
                  <a:moveTo>
                    <a:pt x="0" y="0"/>
                  </a:moveTo>
                  <a:lnTo>
                    <a:pt x="0" y="80010"/>
                  </a:lnTo>
                </a:path>
                <a:path w="4426584" h="80010">
                  <a:moveTo>
                    <a:pt x="403860" y="0"/>
                  </a:moveTo>
                  <a:lnTo>
                    <a:pt x="403860" y="80010"/>
                  </a:lnTo>
                </a:path>
                <a:path w="4426584" h="80010">
                  <a:moveTo>
                    <a:pt x="807719" y="0"/>
                  </a:moveTo>
                  <a:lnTo>
                    <a:pt x="807719" y="80010"/>
                  </a:lnTo>
                </a:path>
                <a:path w="4426584" h="80010">
                  <a:moveTo>
                    <a:pt x="1211579" y="0"/>
                  </a:moveTo>
                  <a:lnTo>
                    <a:pt x="1211579" y="80010"/>
                  </a:lnTo>
                </a:path>
                <a:path w="4426584" h="80010">
                  <a:moveTo>
                    <a:pt x="1614677" y="0"/>
                  </a:moveTo>
                  <a:lnTo>
                    <a:pt x="1614677" y="80010"/>
                  </a:lnTo>
                </a:path>
                <a:path w="4426584" h="80010">
                  <a:moveTo>
                    <a:pt x="2018538" y="0"/>
                  </a:moveTo>
                  <a:lnTo>
                    <a:pt x="2018538" y="80010"/>
                  </a:lnTo>
                </a:path>
                <a:path w="4426584" h="80010">
                  <a:moveTo>
                    <a:pt x="2422398" y="0"/>
                  </a:moveTo>
                  <a:lnTo>
                    <a:pt x="2408681" y="80010"/>
                  </a:lnTo>
                </a:path>
                <a:path w="4426584" h="80010">
                  <a:moveTo>
                    <a:pt x="2825495" y="0"/>
                  </a:moveTo>
                  <a:lnTo>
                    <a:pt x="2825495" y="80010"/>
                  </a:lnTo>
                </a:path>
                <a:path w="4426584" h="80010">
                  <a:moveTo>
                    <a:pt x="3215640" y="0"/>
                  </a:moveTo>
                  <a:lnTo>
                    <a:pt x="3229356" y="80010"/>
                  </a:lnTo>
                </a:path>
                <a:path w="4426584" h="80010">
                  <a:moveTo>
                    <a:pt x="3619499" y="0"/>
                  </a:moveTo>
                  <a:lnTo>
                    <a:pt x="3619499" y="80010"/>
                  </a:lnTo>
                </a:path>
                <a:path w="4426584" h="80010">
                  <a:moveTo>
                    <a:pt x="4036314" y="0"/>
                  </a:moveTo>
                  <a:lnTo>
                    <a:pt x="4023360" y="80010"/>
                  </a:lnTo>
                </a:path>
                <a:path w="4426584" h="80010">
                  <a:moveTo>
                    <a:pt x="4426458" y="0"/>
                  </a:moveTo>
                  <a:lnTo>
                    <a:pt x="4426458" y="80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71081" y="3603500"/>
              <a:ext cx="4829810" cy="0"/>
            </a:xfrm>
            <a:custGeom>
              <a:avLst/>
              <a:gdLst/>
              <a:ahLst/>
              <a:cxnLst/>
              <a:rect l="l" t="t" r="r" b="b"/>
              <a:pathLst>
                <a:path w="4829809" h="0">
                  <a:moveTo>
                    <a:pt x="0" y="0"/>
                  </a:moveTo>
                  <a:lnTo>
                    <a:pt x="4829542" y="0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035300" y="2530665"/>
            <a:ext cx="227329" cy="11849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0,6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50" spc="-25">
                <a:latin typeface="Times New Roman"/>
                <a:cs typeface="Times New Roman"/>
              </a:rPr>
              <a:t>0,4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250" spc="-25">
                <a:latin typeface="Times New Roman"/>
                <a:cs typeface="Times New Roman"/>
              </a:rPr>
              <a:t>0,2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50" spc="-25">
                <a:latin typeface="Times New Roman"/>
                <a:cs typeface="Times New Roman"/>
              </a:rPr>
              <a:t>0,0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277615" y="368433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150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556241" y="3635945"/>
            <a:ext cx="751840" cy="508634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495"/>
              </a:spcBef>
            </a:pPr>
            <a:r>
              <a:rPr dirty="0" sz="1250" spc="-25">
                <a:latin typeface="Times New Roman"/>
                <a:cs typeface="Times New Roman"/>
              </a:rPr>
              <a:t>210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50" i="1">
                <a:latin typeface="Times New Roman"/>
                <a:cs typeface="Times New Roman"/>
              </a:rPr>
              <a:t>Chieu</a:t>
            </a:r>
            <a:r>
              <a:rPr dirty="0" sz="1250" spc="75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cao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24481" y="368433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170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632196" y="368433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180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425438" y="368433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190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233157" y="368433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200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017517" y="368433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160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035300" y="4086669"/>
            <a:ext cx="662940" cy="3803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350"/>
              </a:spcBef>
            </a:pPr>
            <a:r>
              <a:rPr dirty="0" sz="1250" i="1">
                <a:latin typeface="Times New Roman"/>
                <a:cs typeface="Times New Roman"/>
              </a:rPr>
              <a:t>Muc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do</a:t>
            </a:r>
            <a:r>
              <a:rPr dirty="0" sz="1250" spc="-2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phu</a:t>
            </a:r>
            <a:r>
              <a:rPr dirty="0" sz="1250" spc="20" i="1">
                <a:latin typeface="Times New Roman"/>
                <a:cs typeface="Times New Roman"/>
              </a:rPr>
              <a:t> </a:t>
            </a:r>
            <a:r>
              <a:rPr dirty="0" sz="1250" spc="-10" i="1">
                <a:latin typeface="Times New Roman"/>
                <a:cs typeface="Times New Roman"/>
              </a:rPr>
              <a:t>thuoc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290315" y="3388000"/>
            <a:ext cx="4917440" cy="295910"/>
            <a:chOff x="3290315" y="3388000"/>
            <a:chExt cx="4917440" cy="295910"/>
          </a:xfrm>
        </p:grpSpPr>
        <p:sp>
          <p:nvSpPr>
            <p:cNvPr id="43" name="object 43" descr=""/>
            <p:cNvSpPr/>
            <p:nvPr/>
          </p:nvSpPr>
          <p:spPr>
            <a:xfrm>
              <a:off x="4985765" y="3394710"/>
              <a:ext cx="807085" cy="208915"/>
            </a:xfrm>
            <a:custGeom>
              <a:avLst/>
              <a:gdLst/>
              <a:ahLst/>
              <a:cxnLst/>
              <a:rect l="l" t="t" r="r" b="b"/>
              <a:pathLst>
                <a:path w="807085" h="208914">
                  <a:moveTo>
                    <a:pt x="806958" y="208787"/>
                  </a:moveTo>
                  <a:lnTo>
                    <a:pt x="806958" y="0"/>
                  </a:lnTo>
                  <a:lnTo>
                    <a:pt x="0" y="0"/>
                  </a:lnTo>
                  <a:lnTo>
                    <a:pt x="0" y="208787"/>
                  </a:lnTo>
                  <a:lnTo>
                    <a:pt x="806958" y="20878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985749" y="3394710"/>
              <a:ext cx="807085" cy="208915"/>
            </a:xfrm>
            <a:custGeom>
              <a:avLst/>
              <a:gdLst/>
              <a:ahLst/>
              <a:cxnLst/>
              <a:rect l="l" t="t" r="r" b="b"/>
              <a:pathLst>
                <a:path w="807085" h="208914">
                  <a:moveTo>
                    <a:pt x="0" y="0"/>
                  </a:moveTo>
                  <a:lnTo>
                    <a:pt x="0" y="208790"/>
                  </a:lnTo>
                  <a:lnTo>
                    <a:pt x="806958" y="208790"/>
                  </a:lnTo>
                  <a:lnTo>
                    <a:pt x="806958" y="0"/>
                  </a:lnTo>
                </a:path>
              </a:pathLst>
            </a:custGeom>
            <a:ln w="13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792723" y="3394710"/>
              <a:ext cx="2407920" cy="208915"/>
            </a:xfrm>
            <a:custGeom>
              <a:avLst/>
              <a:gdLst/>
              <a:ahLst/>
              <a:cxnLst/>
              <a:rect l="l" t="t" r="r" b="b"/>
              <a:pathLst>
                <a:path w="2407920" h="208914">
                  <a:moveTo>
                    <a:pt x="2407920" y="208787"/>
                  </a:moveTo>
                  <a:lnTo>
                    <a:pt x="2407920" y="0"/>
                  </a:lnTo>
                  <a:lnTo>
                    <a:pt x="0" y="0"/>
                  </a:lnTo>
                  <a:lnTo>
                    <a:pt x="0" y="208788"/>
                  </a:lnTo>
                  <a:lnTo>
                    <a:pt x="2407920" y="208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792708" y="3394710"/>
              <a:ext cx="2407920" cy="208915"/>
            </a:xfrm>
            <a:custGeom>
              <a:avLst/>
              <a:gdLst/>
              <a:ahLst/>
              <a:cxnLst/>
              <a:rect l="l" t="t" r="r" b="b"/>
              <a:pathLst>
                <a:path w="2407920" h="208914">
                  <a:moveTo>
                    <a:pt x="0" y="0"/>
                  </a:moveTo>
                  <a:lnTo>
                    <a:pt x="0" y="208790"/>
                  </a:lnTo>
                  <a:lnTo>
                    <a:pt x="2407915" y="208790"/>
                  </a:lnTo>
                  <a:lnTo>
                    <a:pt x="2407915" y="0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290315" y="3603498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79" h="0">
                  <a:moveTo>
                    <a:pt x="0" y="0"/>
                  </a:moveTo>
                  <a:lnTo>
                    <a:pt x="807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364344" y="3394709"/>
              <a:ext cx="4843145" cy="208915"/>
            </a:xfrm>
            <a:custGeom>
              <a:avLst/>
              <a:gdLst/>
              <a:ahLst/>
              <a:cxnLst/>
              <a:rect l="l" t="t" r="r" b="b"/>
              <a:pathLst>
                <a:path w="4843145" h="208914">
                  <a:moveTo>
                    <a:pt x="13462" y="0"/>
                  </a:moveTo>
                  <a:lnTo>
                    <a:pt x="0" y="0"/>
                  </a:lnTo>
                  <a:lnTo>
                    <a:pt x="0" y="208800"/>
                  </a:lnTo>
                  <a:lnTo>
                    <a:pt x="13462" y="208800"/>
                  </a:lnTo>
                  <a:lnTo>
                    <a:pt x="13462" y="0"/>
                  </a:lnTo>
                  <a:close/>
                </a:path>
                <a:path w="4843145" h="208914">
                  <a:moveTo>
                    <a:pt x="4843005" y="0"/>
                  </a:moveTo>
                  <a:lnTo>
                    <a:pt x="4829543" y="0"/>
                  </a:lnTo>
                  <a:lnTo>
                    <a:pt x="4829543" y="208800"/>
                  </a:lnTo>
                  <a:lnTo>
                    <a:pt x="4843005" y="208800"/>
                  </a:lnTo>
                  <a:lnTo>
                    <a:pt x="4843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371087" y="3603498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w="0" h="80010">
                  <a:moveTo>
                    <a:pt x="0" y="0"/>
                  </a:moveTo>
                  <a:lnTo>
                    <a:pt x="0" y="800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5403596" y="4167441"/>
            <a:ext cx="5187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Tap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311655" y="2615438"/>
            <a:ext cx="95758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Arial"/>
                <a:cs typeface="Arial"/>
              </a:rPr>
              <a:t>Những </a:t>
            </a:r>
            <a:r>
              <a:rPr dirty="0" sz="2400" spc="-10">
                <a:latin typeface="Arial"/>
                <a:cs typeface="Arial"/>
              </a:rPr>
              <a:t>người </a:t>
            </a:r>
            <a:r>
              <a:rPr dirty="0" sz="2400" spc="-25">
                <a:latin typeface="Arial"/>
                <a:cs typeface="Arial"/>
              </a:rPr>
              <a:t>đàn ông </a:t>
            </a:r>
            <a:r>
              <a:rPr dirty="0" sz="2400" spc="-10" i="1">
                <a:latin typeface="Arial"/>
                <a:cs typeface="Arial"/>
              </a:rPr>
              <a:t>thấp</a:t>
            </a:r>
            <a:r>
              <a:rPr dirty="0" sz="2400" spc="-1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57200" y="4373879"/>
            <a:ext cx="9144000" cy="986155"/>
            <a:chOff x="457200" y="4373879"/>
            <a:chExt cx="9144000" cy="986155"/>
          </a:xfrm>
        </p:grpSpPr>
        <p:sp>
          <p:nvSpPr>
            <p:cNvPr id="53" name="object 53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200023" y="4555997"/>
              <a:ext cx="2014855" cy="797560"/>
            </a:xfrm>
            <a:custGeom>
              <a:avLst/>
              <a:gdLst/>
              <a:ahLst/>
              <a:cxnLst/>
              <a:rect l="l" t="t" r="r" b="b"/>
              <a:pathLst>
                <a:path w="2014854" h="797560">
                  <a:moveTo>
                    <a:pt x="2014336" y="797051"/>
                  </a:moveTo>
                  <a:lnTo>
                    <a:pt x="2014336" y="0"/>
                  </a:lnTo>
                  <a:lnTo>
                    <a:pt x="399658" y="0"/>
                  </a:lnTo>
                  <a:lnTo>
                    <a:pt x="0" y="797051"/>
                  </a:lnTo>
                  <a:lnTo>
                    <a:pt x="2014336" y="797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200010" y="4556001"/>
              <a:ext cx="2014855" cy="797560"/>
            </a:xfrm>
            <a:custGeom>
              <a:avLst/>
              <a:gdLst/>
              <a:ahLst/>
              <a:cxnLst/>
              <a:rect l="l" t="t" r="r" b="b"/>
              <a:pathLst>
                <a:path w="2014854" h="797560">
                  <a:moveTo>
                    <a:pt x="0" y="797048"/>
                  </a:moveTo>
                  <a:lnTo>
                    <a:pt x="399657" y="0"/>
                  </a:lnTo>
                  <a:lnTo>
                    <a:pt x="2014325" y="0"/>
                  </a:lnTo>
                  <a:lnTo>
                    <a:pt x="2014325" y="797048"/>
                  </a:lnTo>
                </a:path>
              </a:pathLst>
            </a:custGeom>
            <a:ln w="13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290316" y="4568951"/>
              <a:ext cx="81280" cy="643890"/>
            </a:xfrm>
            <a:custGeom>
              <a:avLst/>
              <a:gdLst/>
              <a:ahLst/>
              <a:cxnLst/>
              <a:rect l="l" t="t" r="r" b="b"/>
              <a:pathLst>
                <a:path w="81279" h="643889">
                  <a:moveTo>
                    <a:pt x="0" y="322325"/>
                  </a:moveTo>
                  <a:lnTo>
                    <a:pt x="80772" y="322325"/>
                  </a:lnTo>
                </a:path>
                <a:path w="81279" h="643889">
                  <a:moveTo>
                    <a:pt x="80772" y="643889"/>
                  </a:moveTo>
                  <a:lnTo>
                    <a:pt x="0" y="643889"/>
                  </a:lnTo>
                </a:path>
                <a:path w="81279" h="643889">
                  <a:moveTo>
                    <a:pt x="807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3035300" y="4462335"/>
            <a:ext cx="227329" cy="862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1,0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250" spc="-25">
                <a:latin typeface="Times New Roman"/>
                <a:cs typeface="Times New Roman"/>
              </a:rPr>
              <a:t>0,8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250" spc="-25">
                <a:latin typeface="Times New Roman"/>
                <a:cs typeface="Times New Roman"/>
              </a:rPr>
              <a:t>0,6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3370453" y="4561963"/>
            <a:ext cx="4837430" cy="798195"/>
            <a:chOff x="3370453" y="4561963"/>
            <a:chExt cx="4837430" cy="798195"/>
          </a:xfrm>
        </p:grpSpPr>
        <p:sp>
          <p:nvSpPr>
            <p:cNvPr id="59" name="object 59" descr=""/>
            <p:cNvSpPr/>
            <p:nvPr/>
          </p:nvSpPr>
          <p:spPr>
            <a:xfrm>
              <a:off x="4995887" y="4568952"/>
              <a:ext cx="786765" cy="784225"/>
            </a:xfrm>
            <a:custGeom>
              <a:avLst/>
              <a:gdLst/>
              <a:ahLst/>
              <a:cxnLst/>
              <a:rect l="l" t="t" r="r" b="b"/>
              <a:pathLst>
                <a:path w="786764" h="784225">
                  <a:moveTo>
                    <a:pt x="786324" y="784098"/>
                  </a:moveTo>
                  <a:lnTo>
                    <a:pt x="392976" y="0"/>
                  </a:lnTo>
                  <a:lnTo>
                    <a:pt x="0" y="784098"/>
                  </a:lnTo>
                  <a:lnTo>
                    <a:pt x="786324" y="78409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995877" y="4568948"/>
              <a:ext cx="786765" cy="784225"/>
            </a:xfrm>
            <a:custGeom>
              <a:avLst/>
              <a:gdLst/>
              <a:ahLst/>
              <a:cxnLst/>
              <a:rect l="l" t="t" r="r" b="b"/>
              <a:pathLst>
                <a:path w="786764" h="784225">
                  <a:moveTo>
                    <a:pt x="0" y="784101"/>
                  </a:moveTo>
                  <a:lnTo>
                    <a:pt x="392976" y="0"/>
                  </a:lnTo>
                  <a:lnTo>
                    <a:pt x="786318" y="784101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193895" y="4568948"/>
              <a:ext cx="13970" cy="784225"/>
            </a:xfrm>
            <a:custGeom>
              <a:avLst/>
              <a:gdLst/>
              <a:ahLst/>
              <a:cxnLst/>
              <a:rect l="l" t="t" r="r" b="b"/>
              <a:pathLst>
                <a:path w="13970" h="784225">
                  <a:moveTo>
                    <a:pt x="0" y="0"/>
                  </a:moveTo>
                  <a:lnTo>
                    <a:pt x="13457" y="0"/>
                  </a:lnTo>
                  <a:lnTo>
                    <a:pt x="13457" y="784101"/>
                  </a:lnTo>
                  <a:lnTo>
                    <a:pt x="0" y="784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371088" y="4568952"/>
              <a:ext cx="4829810" cy="0"/>
            </a:xfrm>
            <a:custGeom>
              <a:avLst/>
              <a:gdLst/>
              <a:ahLst/>
              <a:cxnLst/>
              <a:rect l="l" t="t" r="r" b="b"/>
              <a:pathLst>
                <a:path w="4829809" h="0">
                  <a:moveTo>
                    <a:pt x="0" y="0"/>
                  </a:moveTo>
                  <a:lnTo>
                    <a:pt x="48295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3532618" y="5052065"/>
            <a:ext cx="565150" cy="241935"/>
          </a:xfrm>
          <a:prstGeom prst="rect">
            <a:avLst/>
          </a:prstGeom>
          <a:ln w="13422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20"/>
              </a:spcBef>
            </a:pPr>
            <a:r>
              <a:rPr dirty="0" sz="1250" spc="-20">
                <a:latin typeface="Times New Roman"/>
                <a:cs typeface="Times New Roman"/>
              </a:rPr>
              <a:t>Thap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066531" y="5052065"/>
            <a:ext cx="645795" cy="241935"/>
          </a:xfrm>
          <a:prstGeom prst="rect">
            <a:avLst/>
          </a:prstGeom>
          <a:solidFill>
            <a:srgbClr val="FFFFFF"/>
          </a:solidFill>
          <a:ln w="13421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latin typeface="Times New Roman"/>
                <a:cs typeface="Times New Roman"/>
              </a:rPr>
              <a:t>Trung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binh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673438" y="5045080"/>
            <a:ext cx="565785" cy="255904"/>
            <a:chOff x="6673438" y="5045080"/>
            <a:chExt cx="565785" cy="255904"/>
          </a:xfrm>
        </p:grpSpPr>
        <p:sp>
          <p:nvSpPr>
            <p:cNvPr id="66" name="object 66" descr=""/>
            <p:cNvSpPr/>
            <p:nvPr/>
          </p:nvSpPr>
          <p:spPr>
            <a:xfrm>
              <a:off x="6680453" y="5052059"/>
              <a:ext cx="551815" cy="241935"/>
            </a:xfrm>
            <a:custGeom>
              <a:avLst/>
              <a:gdLst/>
              <a:ahLst/>
              <a:cxnLst/>
              <a:rect l="l" t="t" r="r" b="b"/>
              <a:pathLst>
                <a:path w="551815" h="241935">
                  <a:moveTo>
                    <a:pt x="551688" y="241553"/>
                  </a:moveTo>
                  <a:lnTo>
                    <a:pt x="551688" y="0"/>
                  </a:lnTo>
                  <a:lnTo>
                    <a:pt x="0" y="0"/>
                  </a:lnTo>
                  <a:lnTo>
                    <a:pt x="0" y="241553"/>
                  </a:lnTo>
                  <a:lnTo>
                    <a:pt x="551688" y="241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680423" y="5052065"/>
              <a:ext cx="551815" cy="241935"/>
            </a:xfrm>
            <a:custGeom>
              <a:avLst/>
              <a:gdLst/>
              <a:ahLst/>
              <a:cxnLst/>
              <a:rect l="l" t="t" r="r" b="b"/>
              <a:pathLst>
                <a:path w="551815" h="241935">
                  <a:moveTo>
                    <a:pt x="551692" y="0"/>
                  </a:moveTo>
                  <a:lnTo>
                    <a:pt x="0" y="0"/>
                  </a:lnTo>
                  <a:lnTo>
                    <a:pt x="0" y="241552"/>
                  </a:lnTo>
                  <a:lnTo>
                    <a:pt x="551692" y="241552"/>
                  </a:lnTo>
                  <a:lnTo>
                    <a:pt x="551692" y="0"/>
                  </a:lnTo>
                  <a:close/>
                </a:path>
              </a:pathLst>
            </a:custGeom>
            <a:ln w="13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680454" y="5052059"/>
            <a:ext cx="55181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20"/>
              </a:spcBef>
            </a:pPr>
            <a:r>
              <a:rPr dirty="0" sz="1250" spc="-25">
                <a:latin typeface="Times New Roman"/>
                <a:cs typeface="Times New Roman"/>
              </a:rPr>
              <a:t>Cao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3289680" y="4561963"/>
            <a:ext cx="4932045" cy="1697989"/>
            <a:chOff x="3289680" y="4561963"/>
            <a:chExt cx="4932045" cy="1697989"/>
          </a:xfrm>
        </p:grpSpPr>
        <p:sp>
          <p:nvSpPr>
            <p:cNvPr id="70" name="object 70" descr=""/>
            <p:cNvSpPr/>
            <p:nvPr/>
          </p:nvSpPr>
          <p:spPr>
            <a:xfrm>
              <a:off x="3371081" y="4568948"/>
              <a:ext cx="1193800" cy="784225"/>
            </a:xfrm>
            <a:custGeom>
              <a:avLst/>
              <a:gdLst/>
              <a:ahLst/>
              <a:cxnLst/>
              <a:rect l="l" t="t" r="r" b="b"/>
              <a:pathLst>
                <a:path w="1193800" h="784225">
                  <a:moveTo>
                    <a:pt x="0" y="0"/>
                  </a:moveTo>
                  <a:lnTo>
                    <a:pt x="793997" y="0"/>
                  </a:lnTo>
                  <a:lnTo>
                    <a:pt x="1193651" y="784101"/>
                  </a:lnTo>
                </a:path>
                <a:path w="1193800" h="784225">
                  <a:moveTo>
                    <a:pt x="0" y="784101"/>
                  </a:moveTo>
                  <a:lnTo>
                    <a:pt x="0" y="0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792723" y="5353050"/>
              <a:ext cx="2421890" cy="812800"/>
            </a:xfrm>
            <a:custGeom>
              <a:avLst/>
              <a:gdLst/>
              <a:ahLst/>
              <a:cxnLst/>
              <a:rect l="l" t="t" r="r" b="b"/>
              <a:pathLst>
                <a:path w="2421890" h="812800">
                  <a:moveTo>
                    <a:pt x="2421635" y="812291"/>
                  </a:moveTo>
                  <a:lnTo>
                    <a:pt x="2421635" y="0"/>
                  </a:lnTo>
                  <a:lnTo>
                    <a:pt x="407299" y="0"/>
                  </a:lnTo>
                  <a:lnTo>
                    <a:pt x="0" y="812292"/>
                  </a:lnTo>
                  <a:lnTo>
                    <a:pt x="2421635" y="812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792708" y="5353050"/>
              <a:ext cx="2421890" cy="812800"/>
            </a:xfrm>
            <a:custGeom>
              <a:avLst/>
              <a:gdLst/>
              <a:ahLst/>
              <a:cxnLst/>
              <a:rect l="l" t="t" r="r" b="b"/>
              <a:pathLst>
                <a:path w="2421890" h="812800">
                  <a:moveTo>
                    <a:pt x="0" y="812293"/>
                  </a:moveTo>
                  <a:lnTo>
                    <a:pt x="407301" y="0"/>
                  </a:lnTo>
                </a:path>
                <a:path w="2421890" h="812800">
                  <a:moveTo>
                    <a:pt x="2421627" y="0"/>
                  </a:moveTo>
                  <a:lnTo>
                    <a:pt x="2421627" y="812293"/>
                  </a:lnTo>
                  <a:lnTo>
                    <a:pt x="0" y="812293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290315" y="5535168"/>
              <a:ext cx="4910455" cy="723900"/>
            </a:xfrm>
            <a:custGeom>
              <a:avLst/>
              <a:gdLst/>
              <a:ahLst/>
              <a:cxnLst/>
              <a:rect l="l" t="t" r="r" b="b"/>
              <a:pathLst>
                <a:path w="4910455" h="723900">
                  <a:moveTo>
                    <a:pt x="80772" y="643890"/>
                  </a:moveTo>
                  <a:lnTo>
                    <a:pt x="80772" y="723900"/>
                  </a:lnTo>
                </a:path>
                <a:path w="4910455" h="723900">
                  <a:moveTo>
                    <a:pt x="483870" y="643890"/>
                  </a:moveTo>
                  <a:lnTo>
                    <a:pt x="483870" y="723900"/>
                  </a:lnTo>
                </a:path>
                <a:path w="4910455" h="723900">
                  <a:moveTo>
                    <a:pt x="887730" y="643890"/>
                  </a:moveTo>
                  <a:lnTo>
                    <a:pt x="887730" y="723900"/>
                  </a:lnTo>
                </a:path>
                <a:path w="4910455" h="723900">
                  <a:moveTo>
                    <a:pt x="1291590" y="643890"/>
                  </a:moveTo>
                  <a:lnTo>
                    <a:pt x="1291590" y="723900"/>
                  </a:lnTo>
                </a:path>
                <a:path w="4910455" h="723900">
                  <a:moveTo>
                    <a:pt x="2098548" y="643890"/>
                  </a:moveTo>
                  <a:lnTo>
                    <a:pt x="2098548" y="723900"/>
                  </a:lnTo>
                </a:path>
                <a:path w="4910455" h="723900">
                  <a:moveTo>
                    <a:pt x="2502408" y="643890"/>
                  </a:moveTo>
                  <a:lnTo>
                    <a:pt x="2502408" y="723900"/>
                  </a:lnTo>
                </a:path>
                <a:path w="4910455" h="723900">
                  <a:moveTo>
                    <a:pt x="2906268" y="643889"/>
                  </a:moveTo>
                  <a:lnTo>
                    <a:pt x="2906268" y="723899"/>
                  </a:lnTo>
                </a:path>
                <a:path w="4910455" h="723900">
                  <a:moveTo>
                    <a:pt x="3309366" y="643889"/>
                  </a:moveTo>
                  <a:lnTo>
                    <a:pt x="3309366" y="723899"/>
                  </a:lnTo>
                </a:path>
                <a:path w="4910455" h="723900">
                  <a:moveTo>
                    <a:pt x="3699510" y="643889"/>
                  </a:moveTo>
                  <a:lnTo>
                    <a:pt x="3713226" y="723899"/>
                  </a:lnTo>
                </a:path>
                <a:path w="4910455" h="723900">
                  <a:moveTo>
                    <a:pt x="4103369" y="643889"/>
                  </a:moveTo>
                  <a:lnTo>
                    <a:pt x="4103369" y="723899"/>
                  </a:lnTo>
                </a:path>
                <a:path w="4910455" h="723900">
                  <a:moveTo>
                    <a:pt x="0" y="643890"/>
                  </a:moveTo>
                  <a:lnTo>
                    <a:pt x="80772" y="643890"/>
                  </a:lnTo>
                </a:path>
                <a:path w="4910455" h="723900">
                  <a:moveTo>
                    <a:pt x="80772" y="0"/>
                  </a:moveTo>
                  <a:lnTo>
                    <a:pt x="0" y="0"/>
                  </a:lnTo>
                </a:path>
                <a:path w="4910455" h="723900">
                  <a:moveTo>
                    <a:pt x="80772" y="321564"/>
                  </a:moveTo>
                  <a:lnTo>
                    <a:pt x="0" y="321564"/>
                  </a:lnTo>
                </a:path>
                <a:path w="4910455" h="723900">
                  <a:moveTo>
                    <a:pt x="4507230" y="643889"/>
                  </a:moveTo>
                  <a:lnTo>
                    <a:pt x="4507230" y="723899"/>
                  </a:lnTo>
                </a:path>
                <a:path w="4910455" h="723900">
                  <a:moveTo>
                    <a:pt x="4910328" y="643889"/>
                  </a:moveTo>
                  <a:lnTo>
                    <a:pt x="4910328" y="7238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035300" y="5428551"/>
            <a:ext cx="227329" cy="862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0,4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50" spc="-25">
                <a:latin typeface="Times New Roman"/>
                <a:cs typeface="Times New Roman"/>
              </a:rPr>
              <a:t>0,2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50" spc="-25">
                <a:latin typeface="Times New Roman"/>
                <a:cs typeface="Times New Roman"/>
              </a:rPr>
              <a:t>0,0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3364369" y="5346325"/>
            <a:ext cx="4843145" cy="913130"/>
            <a:chOff x="3364369" y="5346325"/>
            <a:chExt cx="4843145" cy="913130"/>
          </a:xfrm>
        </p:grpSpPr>
        <p:sp>
          <p:nvSpPr>
            <p:cNvPr id="76" name="object 76" descr=""/>
            <p:cNvSpPr/>
            <p:nvPr/>
          </p:nvSpPr>
          <p:spPr>
            <a:xfrm>
              <a:off x="4985765" y="6179058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w="0" h="80010">
                  <a:moveTo>
                    <a:pt x="0" y="0"/>
                  </a:moveTo>
                  <a:lnTo>
                    <a:pt x="0" y="800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581905" y="5353050"/>
              <a:ext cx="1614805" cy="826135"/>
            </a:xfrm>
            <a:custGeom>
              <a:avLst/>
              <a:gdLst/>
              <a:ahLst/>
              <a:cxnLst/>
              <a:rect l="l" t="t" r="r" b="b"/>
              <a:pathLst>
                <a:path w="1614804" h="826135">
                  <a:moveTo>
                    <a:pt x="1614678" y="826007"/>
                  </a:moveTo>
                  <a:lnTo>
                    <a:pt x="1200305" y="0"/>
                  </a:lnTo>
                  <a:lnTo>
                    <a:pt x="413981" y="0"/>
                  </a:lnTo>
                  <a:lnTo>
                    <a:pt x="0" y="826008"/>
                  </a:lnTo>
                  <a:lnTo>
                    <a:pt x="1614678" y="82600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581895" y="5353050"/>
              <a:ext cx="1614805" cy="826135"/>
            </a:xfrm>
            <a:custGeom>
              <a:avLst/>
              <a:gdLst/>
              <a:ahLst/>
              <a:cxnLst/>
              <a:rect l="l" t="t" r="r" b="b"/>
              <a:pathLst>
                <a:path w="1614804" h="826135">
                  <a:moveTo>
                    <a:pt x="0" y="826013"/>
                  </a:moveTo>
                  <a:lnTo>
                    <a:pt x="413982" y="0"/>
                  </a:lnTo>
                </a:path>
                <a:path w="1614804" h="826135">
                  <a:moveTo>
                    <a:pt x="1200300" y="0"/>
                  </a:moveTo>
                  <a:lnTo>
                    <a:pt x="1614668" y="826013"/>
                  </a:lnTo>
                  <a:lnTo>
                    <a:pt x="0" y="826013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792723" y="5950458"/>
              <a:ext cx="390525" cy="215265"/>
            </a:xfrm>
            <a:custGeom>
              <a:avLst/>
              <a:gdLst/>
              <a:ahLst/>
              <a:cxnLst/>
              <a:rect l="l" t="t" r="r" b="b"/>
              <a:pathLst>
                <a:path w="390525" h="215264">
                  <a:moveTo>
                    <a:pt x="390143" y="214883"/>
                  </a:moveTo>
                  <a:lnTo>
                    <a:pt x="282701" y="0"/>
                  </a:lnTo>
                  <a:lnTo>
                    <a:pt x="0" y="214884"/>
                  </a:lnTo>
                  <a:lnTo>
                    <a:pt x="390143" y="21488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792723" y="5950458"/>
              <a:ext cx="390525" cy="215265"/>
            </a:xfrm>
            <a:custGeom>
              <a:avLst/>
              <a:gdLst/>
              <a:ahLst/>
              <a:cxnLst/>
              <a:rect l="l" t="t" r="r" b="b"/>
              <a:pathLst>
                <a:path w="390525" h="215264">
                  <a:moveTo>
                    <a:pt x="0" y="214884"/>
                  </a:moveTo>
                  <a:lnTo>
                    <a:pt x="282701" y="0"/>
                  </a:lnTo>
                  <a:lnTo>
                    <a:pt x="390143" y="214883"/>
                  </a:lnTo>
                  <a:lnTo>
                    <a:pt x="0" y="21488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193895" y="5353050"/>
              <a:ext cx="13970" cy="826135"/>
            </a:xfrm>
            <a:custGeom>
              <a:avLst/>
              <a:gdLst/>
              <a:ahLst/>
              <a:cxnLst/>
              <a:rect l="l" t="t" r="r" b="b"/>
              <a:pathLst>
                <a:path w="13970" h="826135">
                  <a:moveTo>
                    <a:pt x="0" y="0"/>
                  </a:moveTo>
                  <a:lnTo>
                    <a:pt x="13457" y="0"/>
                  </a:lnTo>
                  <a:lnTo>
                    <a:pt x="13457" y="826013"/>
                  </a:lnTo>
                  <a:lnTo>
                    <a:pt x="0" y="826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581905" y="5776722"/>
              <a:ext cx="390525" cy="402590"/>
            </a:xfrm>
            <a:custGeom>
              <a:avLst/>
              <a:gdLst/>
              <a:ahLst/>
              <a:cxnLst/>
              <a:rect l="l" t="t" r="r" b="b"/>
              <a:pathLst>
                <a:path w="390525" h="402589">
                  <a:moveTo>
                    <a:pt x="390144" y="402336"/>
                  </a:moveTo>
                  <a:lnTo>
                    <a:pt x="201929" y="0"/>
                  </a:lnTo>
                  <a:lnTo>
                    <a:pt x="0" y="402336"/>
                  </a:lnTo>
                  <a:lnTo>
                    <a:pt x="390144" y="402336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581895" y="5776722"/>
              <a:ext cx="390525" cy="402590"/>
            </a:xfrm>
            <a:custGeom>
              <a:avLst/>
              <a:gdLst/>
              <a:ahLst/>
              <a:cxnLst/>
              <a:rect l="l" t="t" r="r" b="b"/>
              <a:pathLst>
                <a:path w="390525" h="402589">
                  <a:moveTo>
                    <a:pt x="201933" y="0"/>
                  </a:moveTo>
                  <a:lnTo>
                    <a:pt x="0" y="402341"/>
                  </a:lnTo>
                  <a:lnTo>
                    <a:pt x="390143" y="402341"/>
                  </a:lnTo>
                  <a:lnTo>
                    <a:pt x="201933" y="0"/>
                  </a:lnTo>
                  <a:close/>
                </a:path>
              </a:pathLst>
            </a:custGeom>
            <a:ln w="13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792723" y="5776722"/>
              <a:ext cx="390525" cy="402590"/>
            </a:xfrm>
            <a:custGeom>
              <a:avLst/>
              <a:gdLst/>
              <a:ahLst/>
              <a:cxnLst/>
              <a:rect l="l" t="t" r="r" b="b"/>
              <a:pathLst>
                <a:path w="390525" h="402589">
                  <a:moveTo>
                    <a:pt x="390143" y="402336"/>
                  </a:moveTo>
                  <a:lnTo>
                    <a:pt x="201929" y="0"/>
                  </a:lnTo>
                  <a:lnTo>
                    <a:pt x="0" y="402336"/>
                  </a:lnTo>
                  <a:lnTo>
                    <a:pt x="390143" y="40233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371081" y="5776722"/>
              <a:ext cx="4829810" cy="402590"/>
            </a:xfrm>
            <a:custGeom>
              <a:avLst/>
              <a:gdLst/>
              <a:ahLst/>
              <a:cxnLst/>
              <a:rect l="l" t="t" r="r" b="b"/>
              <a:pathLst>
                <a:path w="4829809" h="402589">
                  <a:moveTo>
                    <a:pt x="2421627" y="402341"/>
                  </a:moveTo>
                  <a:lnTo>
                    <a:pt x="2623560" y="0"/>
                  </a:lnTo>
                  <a:lnTo>
                    <a:pt x="2811770" y="402341"/>
                  </a:lnTo>
                  <a:lnTo>
                    <a:pt x="2421627" y="402341"/>
                  </a:lnTo>
                  <a:close/>
                </a:path>
                <a:path w="4829809" h="402589">
                  <a:moveTo>
                    <a:pt x="0" y="402341"/>
                  </a:moveTo>
                  <a:lnTo>
                    <a:pt x="4829542" y="402341"/>
                  </a:lnTo>
                </a:path>
              </a:pathLst>
            </a:custGeom>
            <a:ln w="13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371081" y="5353050"/>
              <a:ext cx="1614805" cy="826135"/>
            </a:xfrm>
            <a:custGeom>
              <a:avLst/>
              <a:gdLst/>
              <a:ahLst/>
              <a:cxnLst/>
              <a:rect l="l" t="t" r="r" b="b"/>
              <a:pathLst>
                <a:path w="1614804" h="826135">
                  <a:moveTo>
                    <a:pt x="1193651" y="0"/>
                  </a:moveTo>
                  <a:lnTo>
                    <a:pt x="1614668" y="826013"/>
                  </a:lnTo>
                  <a:lnTo>
                    <a:pt x="0" y="826013"/>
                  </a:lnTo>
                  <a:lnTo>
                    <a:pt x="0" y="0"/>
                  </a:lnTo>
                </a:path>
              </a:pathLst>
            </a:custGeom>
            <a:ln w="13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1431289" y="4444238"/>
            <a:ext cx="7188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0955" marR="5080" indent="-889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Arial"/>
                <a:cs typeface="Arial"/>
              </a:rPr>
              <a:t>trung</a:t>
            </a:r>
            <a:r>
              <a:rPr dirty="0" sz="2400" spc="-10" i="1">
                <a:latin typeface="Arial"/>
                <a:cs typeface="Arial"/>
              </a:rPr>
              <a:t> bình</a:t>
            </a:r>
            <a:r>
              <a:rPr dirty="0" sz="2400" spc="-10">
                <a:latin typeface="Arial"/>
                <a:cs typeface="Arial"/>
              </a:rPr>
              <a:t>, </a:t>
            </a:r>
            <a:r>
              <a:rPr dirty="0" sz="2400" spc="-25" i="1">
                <a:latin typeface="Arial"/>
                <a:cs typeface="Arial"/>
              </a:rPr>
              <a:t>cao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 txBox="1"/>
          <p:nvPr/>
        </p:nvSpPr>
        <p:spPr>
          <a:xfrm>
            <a:off x="3277615" y="625989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150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5" name="object 9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0" name="object 90" descr=""/>
          <p:cNvSpPr txBox="1"/>
          <p:nvPr/>
        </p:nvSpPr>
        <p:spPr>
          <a:xfrm>
            <a:off x="5946140" y="6259893"/>
            <a:ext cx="3188970" cy="4083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91490">
              <a:lnSpc>
                <a:spcPts val="1405"/>
              </a:lnSpc>
              <a:spcBef>
                <a:spcPts val="114"/>
              </a:spcBef>
              <a:tabLst>
                <a:tab pos="1299210" algn="l"/>
                <a:tab pos="2106295" algn="l"/>
              </a:tabLst>
            </a:pPr>
            <a:r>
              <a:rPr dirty="0" sz="1250" spc="-25">
                <a:latin typeface="Times New Roman"/>
                <a:cs typeface="Times New Roman"/>
              </a:rPr>
              <a:t>190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200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210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dirty="0" sz="1400" spc="-10" i="1">
                <a:latin typeface="Arial"/>
                <a:cs typeface="Arial"/>
              </a:rPr>
              <a:t>(Negnevitsky,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Pearson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Education,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2002)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5632196" y="625989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180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4017517" y="625989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160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824476" y="6259893"/>
            <a:ext cx="2679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>
                <a:latin typeface="Times New Roman"/>
                <a:cs typeface="Times New Roman"/>
              </a:rPr>
              <a:t>170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Phần</a:t>
            </a:r>
            <a:r>
              <a:rPr dirty="0" u="none" sz="4200" spc="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bù</a:t>
            </a:r>
            <a:r>
              <a:rPr dirty="0" u="none" sz="4200" spc="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(Complement)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55039" y="1853438"/>
            <a:ext cx="7936230" cy="326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177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  <a:tab pos="3910329" algn="l"/>
              </a:tabLst>
            </a:pP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(crisp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set):</a:t>
            </a:r>
            <a:r>
              <a:rPr dirty="0" sz="2400">
                <a:latin typeface="Arial"/>
                <a:cs typeface="Arial"/>
              </a:rPr>
              <a:t>	Phần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vào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hợp?</a:t>
            </a:r>
            <a:endParaRPr sz="2400">
              <a:latin typeface="Arial"/>
              <a:cs typeface="Arial"/>
            </a:endParaRPr>
          </a:p>
          <a:p>
            <a:pPr marL="318770" marR="29464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  <a:tab pos="3124200" algn="l"/>
              </a:tabLst>
            </a:pP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(fuzzy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set):</a:t>
            </a:r>
            <a:r>
              <a:rPr dirty="0" sz="2400">
                <a:latin typeface="Arial"/>
                <a:cs typeface="Arial"/>
              </a:rPr>
              <a:t>	Mức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thuộc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hợp?</a:t>
            </a:r>
            <a:endParaRPr sz="2400">
              <a:latin typeface="Arial"/>
              <a:cs typeface="Arial"/>
            </a:endParaRPr>
          </a:p>
          <a:p>
            <a:pPr marL="319405" indent="-268605">
              <a:lnSpc>
                <a:spcPts val="2875"/>
              </a:lnSpc>
              <a:spcBef>
                <a:spcPts val="24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bù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(ký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Symbol"/>
                <a:cs typeface="Symbol"/>
              </a:rPr>
              <a:t></a:t>
            </a:r>
            <a:r>
              <a:rPr dirty="0" sz="2400" spc="-25">
                <a:latin typeface="Arial"/>
                <a:cs typeface="Arial"/>
              </a:rPr>
              <a:t>A)</a:t>
            </a:r>
            <a:endParaRPr sz="2400">
              <a:latin typeface="Arial"/>
              <a:cs typeface="Arial"/>
            </a:endParaRPr>
          </a:p>
          <a:p>
            <a:pPr marL="320040">
              <a:lnSpc>
                <a:spcPts val="2875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580"/>
              </a:spcBef>
              <a:tabLst>
                <a:tab pos="3678554" algn="l"/>
              </a:tabLst>
            </a:pPr>
            <a:r>
              <a:rPr dirty="0" sz="2400" i="1">
                <a:latin typeface="Arial"/>
                <a:cs typeface="Arial"/>
              </a:rPr>
              <a:t>µ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µ</a:t>
            </a:r>
            <a:r>
              <a:rPr dirty="0" baseline="-20833" sz="2400" spc="-15" i="1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sz="2400" spc="-10">
                <a:latin typeface="Arial"/>
                <a:cs typeface="Arial"/>
              </a:rPr>
              <a:t>);</a:t>
            </a:r>
            <a:r>
              <a:rPr dirty="0" sz="2400">
                <a:latin typeface="Arial"/>
                <a:cs typeface="Arial"/>
              </a:rPr>
              <a:t>	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mọi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bao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hàm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(Container)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22007" y="2350007"/>
            <a:ext cx="2082800" cy="1045210"/>
            <a:chOff x="6922007" y="2350007"/>
            <a:chExt cx="2082800" cy="1045210"/>
          </a:xfrm>
        </p:grpSpPr>
        <p:sp>
          <p:nvSpPr>
            <p:cNvPr id="4" name="object 4" descr=""/>
            <p:cNvSpPr/>
            <p:nvPr/>
          </p:nvSpPr>
          <p:spPr>
            <a:xfrm>
              <a:off x="6922008" y="2350007"/>
              <a:ext cx="2082800" cy="1045210"/>
            </a:xfrm>
            <a:custGeom>
              <a:avLst/>
              <a:gdLst/>
              <a:ahLst/>
              <a:cxnLst/>
              <a:rect l="l" t="t" r="r" b="b"/>
              <a:pathLst>
                <a:path w="2082800" h="1045210">
                  <a:moveTo>
                    <a:pt x="2082546" y="5334"/>
                  </a:moveTo>
                  <a:lnTo>
                    <a:pt x="2077212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65532"/>
                  </a:lnTo>
                  <a:lnTo>
                    <a:pt x="0" y="1044702"/>
                  </a:lnTo>
                  <a:lnTo>
                    <a:pt x="25146" y="1044702"/>
                  </a:lnTo>
                  <a:lnTo>
                    <a:pt x="25146" y="65532"/>
                  </a:lnTo>
                  <a:lnTo>
                    <a:pt x="25146" y="25146"/>
                  </a:lnTo>
                  <a:lnTo>
                    <a:pt x="2057400" y="25146"/>
                  </a:lnTo>
                  <a:lnTo>
                    <a:pt x="2057400" y="65532"/>
                  </a:lnTo>
                  <a:lnTo>
                    <a:pt x="2057400" y="1044702"/>
                  </a:lnTo>
                  <a:lnTo>
                    <a:pt x="2082546" y="1044702"/>
                  </a:lnTo>
                  <a:lnTo>
                    <a:pt x="2082546" y="65532"/>
                  </a:lnTo>
                  <a:lnTo>
                    <a:pt x="2082546" y="5334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90115" y="2666999"/>
              <a:ext cx="1222375" cy="727710"/>
            </a:xfrm>
            <a:custGeom>
              <a:avLst/>
              <a:gdLst/>
              <a:ahLst/>
              <a:cxnLst/>
              <a:rect l="l" t="t" r="r" b="b"/>
              <a:pathLst>
                <a:path w="1222375" h="727710">
                  <a:moveTo>
                    <a:pt x="1221909" y="727709"/>
                  </a:moveTo>
                  <a:lnTo>
                    <a:pt x="1198055" y="643772"/>
                  </a:lnTo>
                  <a:lnTo>
                    <a:pt x="1181851" y="594187"/>
                  </a:lnTo>
                  <a:lnTo>
                    <a:pt x="1164571" y="546116"/>
                  </a:lnTo>
                  <a:lnTo>
                    <a:pt x="1146247" y="499623"/>
                  </a:lnTo>
                  <a:lnTo>
                    <a:pt x="1126913" y="454772"/>
                  </a:lnTo>
                  <a:lnTo>
                    <a:pt x="1106600" y="411627"/>
                  </a:lnTo>
                  <a:lnTo>
                    <a:pt x="1085341" y="370253"/>
                  </a:lnTo>
                  <a:lnTo>
                    <a:pt x="1063170" y="330714"/>
                  </a:lnTo>
                  <a:lnTo>
                    <a:pt x="1040118" y="293074"/>
                  </a:lnTo>
                  <a:lnTo>
                    <a:pt x="1016219" y="257397"/>
                  </a:lnTo>
                  <a:lnTo>
                    <a:pt x="991504" y="223747"/>
                  </a:lnTo>
                  <a:lnTo>
                    <a:pt x="966007" y="192189"/>
                  </a:lnTo>
                  <a:lnTo>
                    <a:pt x="939760" y="162787"/>
                  </a:lnTo>
                  <a:lnTo>
                    <a:pt x="912795" y="135604"/>
                  </a:lnTo>
                  <a:lnTo>
                    <a:pt x="856846" y="88156"/>
                  </a:lnTo>
                  <a:lnTo>
                    <a:pt x="798418" y="50358"/>
                  </a:lnTo>
                  <a:lnTo>
                    <a:pt x="737775" y="22723"/>
                  </a:lnTo>
                  <a:lnTo>
                    <a:pt x="675176" y="5766"/>
                  </a:lnTo>
                  <a:lnTo>
                    <a:pt x="610883" y="0"/>
                  </a:lnTo>
                  <a:lnTo>
                    <a:pt x="578603" y="1452"/>
                  </a:lnTo>
                  <a:lnTo>
                    <a:pt x="515227" y="12878"/>
                  </a:lnTo>
                  <a:lnTo>
                    <a:pt x="453649" y="35238"/>
                  </a:lnTo>
                  <a:lnTo>
                    <a:pt x="394134" y="68019"/>
                  </a:lnTo>
                  <a:lnTo>
                    <a:pt x="336945" y="110706"/>
                  </a:lnTo>
                  <a:lnTo>
                    <a:pt x="282345" y="162787"/>
                  </a:lnTo>
                  <a:lnTo>
                    <a:pt x="256099" y="192189"/>
                  </a:lnTo>
                  <a:lnTo>
                    <a:pt x="230598" y="223747"/>
                  </a:lnTo>
                  <a:lnTo>
                    <a:pt x="205877" y="257397"/>
                  </a:lnTo>
                  <a:lnTo>
                    <a:pt x="181968" y="293074"/>
                  </a:lnTo>
                  <a:lnTo>
                    <a:pt x="158905" y="330714"/>
                  </a:lnTo>
                  <a:lnTo>
                    <a:pt x="136719" y="370253"/>
                  </a:lnTo>
                  <a:lnTo>
                    <a:pt x="115444" y="411627"/>
                  </a:lnTo>
                  <a:lnTo>
                    <a:pt x="95113" y="454772"/>
                  </a:lnTo>
                  <a:lnTo>
                    <a:pt x="75759" y="499623"/>
                  </a:lnTo>
                  <a:lnTo>
                    <a:pt x="57415" y="546116"/>
                  </a:lnTo>
                  <a:lnTo>
                    <a:pt x="40114" y="594187"/>
                  </a:lnTo>
                  <a:lnTo>
                    <a:pt x="23888" y="643772"/>
                  </a:lnTo>
                  <a:lnTo>
                    <a:pt x="8772" y="694806"/>
                  </a:lnTo>
                  <a:lnTo>
                    <a:pt x="0" y="727709"/>
                  </a:lnTo>
                  <a:lnTo>
                    <a:pt x="1221909" y="72770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77737" y="2654513"/>
              <a:ext cx="1248410" cy="740410"/>
            </a:xfrm>
            <a:custGeom>
              <a:avLst/>
              <a:gdLst/>
              <a:ahLst/>
              <a:cxnLst/>
              <a:rect l="l" t="t" r="r" b="b"/>
              <a:pathLst>
                <a:path w="1248409" h="740410">
                  <a:moveTo>
                    <a:pt x="1247868" y="740196"/>
                  </a:moveTo>
                  <a:lnTo>
                    <a:pt x="1224132" y="656515"/>
                  </a:lnTo>
                  <a:lnTo>
                    <a:pt x="1208897" y="609650"/>
                  </a:lnTo>
                  <a:lnTo>
                    <a:pt x="1192488" y="563594"/>
                  </a:lnTo>
                  <a:lnTo>
                    <a:pt x="1174889" y="518417"/>
                  </a:lnTo>
                  <a:lnTo>
                    <a:pt x="1156087" y="474188"/>
                  </a:lnTo>
                  <a:lnTo>
                    <a:pt x="1136068" y="430980"/>
                  </a:lnTo>
                  <a:lnTo>
                    <a:pt x="1114817" y="388861"/>
                  </a:lnTo>
                  <a:lnTo>
                    <a:pt x="1092321" y="347904"/>
                  </a:lnTo>
                  <a:lnTo>
                    <a:pt x="1068565" y="308178"/>
                  </a:lnTo>
                  <a:lnTo>
                    <a:pt x="1043534" y="269755"/>
                  </a:lnTo>
                  <a:lnTo>
                    <a:pt x="1017216" y="232704"/>
                  </a:lnTo>
                  <a:lnTo>
                    <a:pt x="986032" y="194003"/>
                  </a:lnTo>
                  <a:lnTo>
                    <a:pt x="952941" y="157834"/>
                  </a:lnTo>
                  <a:lnTo>
                    <a:pt x="918052" y="124534"/>
                  </a:lnTo>
                  <a:lnTo>
                    <a:pt x="881472" y="94439"/>
                  </a:lnTo>
                  <a:lnTo>
                    <a:pt x="843309" y="67885"/>
                  </a:lnTo>
                  <a:lnTo>
                    <a:pt x="803673" y="45208"/>
                  </a:lnTo>
                  <a:lnTo>
                    <a:pt x="762670" y="26745"/>
                  </a:lnTo>
                  <a:lnTo>
                    <a:pt x="720408" y="12832"/>
                  </a:lnTo>
                  <a:lnTo>
                    <a:pt x="676997" y="3804"/>
                  </a:lnTo>
                  <a:lnTo>
                    <a:pt x="632544" y="0"/>
                  </a:lnTo>
                  <a:lnTo>
                    <a:pt x="587158" y="1753"/>
                  </a:lnTo>
                  <a:lnTo>
                    <a:pt x="540946" y="9402"/>
                  </a:lnTo>
                  <a:lnTo>
                    <a:pt x="494016" y="23281"/>
                  </a:lnTo>
                  <a:lnTo>
                    <a:pt x="446478" y="43728"/>
                  </a:lnTo>
                  <a:lnTo>
                    <a:pt x="408905" y="65556"/>
                  </a:lnTo>
                  <a:lnTo>
                    <a:pt x="372966" y="90207"/>
                  </a:lnTo>
                  <a:lnTo>
                    <a:pt x="338633" y="117528"/>
                  </a:lnTo>
                  <a:lnTo>
                    <a:pt x="305882" y="147366"/>
                  </a:lnTo>
                  <a:lnTo>
                    <a:pt x="274686" y="179568"/>
                  </a:lnTo>
                  <a:lnTo>
                    <a:pt x="245020" y="213983"/>
                  </a:lnTo>
                  <a:lnTo>
                    <a:pt x="216859" y="250457"/>
                  </a:lnTo>
                  <a:lnTo>
                    <a:pt x="190175" y="288837"/>
                  </a:lnTo>
                  <a:lnTo>
                    <a:pt x="164945" y="328971"/>
                  </a:lnTo>
                  <a:lnTo>
                    <a:pt x="141141" y="370707"/>
                  </a:lnTo>
                  <a:lnTo>
                    <a:pt x="118738" y="413892"/>
                  </a:lnTo>
                  <a:lnTo>
                    <a:pt x="97710" y="458372"/>
                  </a:lnTo>
                  <a:lnTo>
                    <a:pt x="78033" y="503996"/>
                  </a:lnTo>
                  <a:lnTo>
                    <a:pt x="59679" y="550611"/>
                  </a:lnTo>
                  <a:lnTo>
                    <a:pt x="42623" y="598064"/>
                  </a:lnTo>
                  <a:lnTo>
                    <a:pt x="26840" y="646203"/>
                  </a:lnTo>
                  <a:lnTo>
                    <a:pt x="12303" y="694874"/>
                  </a:lnTo>
                  <a:lnTo>
                    <a:pt x="0" y="740196"/>
                  </a:lnTo>
                  <a:lnTo>
                    <a:pt x="26345" y="740196"/>
                  </a:lnTo>
                  <a:lnTo>
                    <a:pt x="37589" y="698934"/>
                  </a:lnTo>
                  <a:lnTo>
                    <a:pt x="52145" y="650413"/>
                  </a:lnTo>
                  <a:lnTo>
                    <a:pt x="67955" y="602441"/>
                  </a:lnTo>
                  <a:lnTo>
                    <a:pt x="85046" y="555181"/>
                  </a:lnTo>
                  <a:lnTo>
                    <a:pt x="103444" y="508792"/>
                  </a:lnTo>
                  <a:lnTo>
                    <a:pt x="123178" y="463436"/>
                  </a:lnTo>
                  <a:lnTo>
                    <a:pt x="144274" y="419273"/>
                  </a:lnTo>
                  <a:lnTo>
                    <a:pt x="166758" y="376464"/>
                  </a:lnTo>
                  <a:lnTo>
                    <a:pt x="190659" y="335170"/>
                  </a:lnTo>
                  <a:lnTo>
                    <a:pt x="216001" y="295551"/>
                  </a:lnTo>
                  <a:lnTo>
                    <a:pt x="242814" y="257768"/>
                  </a:lnTo>
                  <a:lnTo>
                    <a:pt x="271123" y="221982"/>
                  </a:lnTo>
                  <a:lnTo>
                    <a:pt x="300955" y="188354"/>
                  </a:lnTo>
                  <a:lnTo>
                    <a:pt x="332337" y="157045"/>
                  </a:lnTo>
                  <a:lnTo>
                    <a:pt x="365297" y="128214"/>
                  </a:lnTo>
                  <a:lnTo>
                    <a:pt x="399861" y="102024"/>
                  </a:lnTo>
                  <a:lnTo>
                    <a:pt x="436056" y="78634"/>
                  </a:lnTo>
                  <a:lnTo>
                    <a:pt x="473910" y="58206"/>
                  </a:lnTo>
                  <a:lnTo>
                    <a:pt x="521743" y="40633"/>
                  </a:lnTo>
                  <a:lnTo>
                    <a:pt x="568658" y="29922"/>
                  </a:lnTo>
                  <a:lnTo>
                    <a:pt x="614554" y="25657"/>
                  </a:lnTo>
                  <a:lnTo>
                    <a:pt x="659330" y="27423"/>
                  </a:lnTo>
                  <a:lnTo>
                    <a:pt x="702885" y="34803"/>
                  </a:lnTo>
                  <a:lnTo>
                    <a:pt x="745119" y="47382"/>
                  </a:lnTo>
                  <a:lnTo>
                    <a:pt x="785930" y="64745"/>
                  </a:lnTo>
                  <a:lnTo>
                    <a:pt x="825217" y="86475"/>
                  </a:lnTo>
                  <a:lnTo>
                    <a:pt x="862881" y="112156"/>
                  </a:lnTo>
                  <a:lnTo>
                    <a:pt x="898820" y="141373"/>
                  </a:lnTo>
                  <a:lnTo>
                    <a:pt x="932934" y="173710"/>
                  </a:lnTo>
                  <a:lnTo>
                    <a:pt x="965120" y="208751"/>
                  </a:lnTo>
                  <a:lnTo>
                    <a:pt x="995280" y="246080"/>
                  </a:lnTo>
                  <a:lnTo>
                    <a:pt x="1023312" y="285282"/>
                  </a:lnTo>
                  <a:lnTo>
                    <a:pt x="1047892" y="323259"/>
                  </a:lnTo>
                  <a:lnTo>
                    <a:pt x="1071231" y="362511"/>
                  </a:lnTo>
                  <a:lnTo>
                    <a:pt x="1093342" y="402972"/>
                  </a:lnTo>
                  <a:lnTo>
                    <a:pt x="1114238" y="444575"/>
                  </a:lnTo>
                  <a:lnTo>
                    <a:pt x="1133930" y="487252"/>
                  </a:lnTo>
                  <a:lnTo>
                    <a:pt x="1152431" y="530938"/>
                  </a:lnTo>
                  <a:lnTo>
                    <a:pt x="1169753" y="575564"/>
                  </a:lnTo>
                  <a:lnTo>
                    <a:pt x="1185908" y="621065"/>
                  </a:lnTo>
                  <a:lnTo>
                    <a:pt x="1200909" y="667373"/>
                  </a:lnTo>
                  <a:lnTo>
                    <a:pt x="1214769" y="714421"/>
                  </a:lnTo>
                  <a:lnTo>
                    <a:pt x="1221644" y="740196"/>
                  </a:lnTo>
                  <a:lnTo>
                    <a:pt x="1247868" y="740196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079740" y="292252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922008" y="3394709"/>
            <a:ext cx="2082800" cy="979169"/>
          </a:xfrm>
          <a:custGeom>
            <a:avLst/>
            <a:gdLst/>
            <a:ahLst/>
            <a:cxnLst/>
            <a:rect l="l" t="t" r="r" b="b"/>
            <a:pathLst>
              <a:path w="2082800" h="979170">
                <a:moveTo>
                  <a:pt x="25146" y="0"/>
                </a:moveTo>
                <a:lnTo>
                  <a:pt x="0" y="0"/>
                </a:lnTo>
                <a:lnTo>
                  <a:pt x="0" y="979170"/>
                </a:lnTo>
                <a:lnTo>
                  <a:pt x="25146" y="979170"/>
                </a:lnTo>
                <a:lnTo>
                  <a:pt x="25146" y="0"/>
                </a:lnTo>
                <a:close/>
              </a:path>
              <a:path w="2082800" h="979170">
                <a:moveTo>
                  <a:pt x="2082546" y="0"/>
                </a:moveTo>
                <a:lnTo>
                  <a:pt x="2057400" y="0"/>
                </a:lnTo>
                <a:lnTo>
                  <a:pt x="2057400" y="979170"/>
                </a:lnTo>
                <a:lnTo>
                  <a:pt x="2082546" y="979170"/>
                </a:lnTo>
                <a:lnTo>
                  <a:pt x="2082546" y="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67739" y="1853438"/>
            <a:ext cx="4900930" cy="259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070" marR="304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  <a:tab pos="2473960" algn="l"/>
              </a:tabLst>
            </a:pP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xác:</a:t>
            </a:r>
            <a:r>
              <a:rPr dirty="0" sz="2400">
                <a:latin typeface="Arial"/>
                <a:cs typeface="Arial"/>
              </a:rPr>
              <a:t>	Những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là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(subset)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 marL="306070" marR="50165" indent="-26860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</a:tabLst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thuyết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 spc="-5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thì:</a:t>
            </a:r>
            <a:endParaRPr sz="2400">
              <a:latin typeface="Arial"/>
              <a:cs typeface="Arial"/>
            </a:endParaRPr>
          </a:p>
          <a:p>
            <a:pPr lvl="1" marL="634365" indent="-269875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 i="1">
                <a:latin typeface="Arial"/>
                <a:cs typeface="Arial"/>
              </a:rPr>
              <a:t>µ</a:t>
            </a:r>
            <a:r>
              <a:rPr dirty="0" baseline="-21367" sz="1950" i="1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µ</a:t>
            </a:r>
            <a:r>
              <a:rPr dirty="0" baseline="-21367" sz="1950" i="1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),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</a:t>
            </a:r>
            <a:r>
              <a:rPr dirty="0" sz="2000" spc="-2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lvl="1" marL="634365" marR="184150" indent="-26987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25">
                <a:latin typeface="Arial"/>
                <a:cs typeface="Arial"/>
              </a:rPr>
              <a:t> phụ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(membership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302794" y="3394709"/>
            <a:ext cx="1397000" cy="979169"/>
            <a:chOff x="7302794" y="3394709"/>
            <a:chExt cx="1397000" cy="979169"/>
          </a:xfrm>
        </p:grpSpPr>
        <p:sp>
          <p:nvSpPr>
            <p:cNvPr id="11" name="object 11" descr=""/>
            <p:cNvSpPr/>
            <p:nvPr/>
          </p:nvSpPr>
          <p:spPr>
            <a:xfrm>
              <a:off x="7315199" y="3394709"/>
              <a:ext cx="1371600" cy="979169"/>
            </a:xfrm>
            <a:custGeom>
              <a:avLst/>
              <a:gdLst/>
              <a:ahLst/>
              <a:cxnLst/>
              <a:rect l="l" t="t" r="r" b="b"/>
              <a:pathLst>
                <a:path w="1371600" h="979170">
                  <a:moveTo>
                    <a:pt x="1371600" y="605790"/>
                  </a:moveTo>
                  <a:lnTo>
                    <a:pt x="1370855" y="543046"/>
                  </a:lnTo>
                  <a:lnTo>
                    <a:pt x="1368642" y="481046"/>
                  </a:lnTo>
                  <a:lnTo>
                    <a:pt x="1364995" y="419854"/>
                  </a:lnTo>
                  <a:lnTo>
                    <a:pt x="1359945" y="359534"/>
                  </a:lnTo>
                  <a:lnTo>
                    <a:pt x="1353525" y="300150"/>
                  </a:lnTo>
                  <a:lnTo>
                    <a:pt x="1345768" y="241766"/>
                  </a:lnTo>
                  <a:lnTo>
                    <a:pt x="1336706" y="184446"/>
                  </a:lnTo>
                  <a:lnTo>
                    <a:pt x="1326372" y="128255"/>
                  </a:lnTo>
                  <a:lnTo>
                    <a:pt x="1314799" y="73257"/>
                  </a:lnTo>
                  <a:lnTo>
                    <a:pt x="1302020" y="19516"/>
                  </a:lnTo>
                  <a:lnTo>
                    <a:pt x="1296825" y="0"/>
                  </a:lnTo>
                  <a:lnTo>
                    <a:pt x="74916" y="0"/>
                  </a:lnTo>
                  <a:lnTo>
                    <a:pt x="56912" y="73257"/>
                  </a:lnTo>
                  <a:lnTo>
                    <a:pt x="45319" y="128255"/>
                  </a:lnTo>
                  <a:lnTo>
                    <a:pt x="34966" y="184446"/>
                  </a:lnTo>
                  <a:lnTo>
                    <a:pt x="25887" y="241766"/>
                  </a:lnTo>
                  <a:lnTo>
                    <a:pt x="18114" y="300150"/>
                  </a:lnTo>
                  <a:lnTo>
                    <a:pt x="11681" y="359534"/>
                  </a:lnTo>
                  <a:lnTo>
                    <a:pt x="6620" y="419854"/>
                  </a:lnTo>
                  <a:lnTo>
                    <a:pt x="2964" y="481046"/>
                  </a:lnTo>
                  <a:lnTo>
                    <a:pt x="746" y="543046"/>
                  </a:lnTo>
                  <a:lnTo>
                    <a:pt x="0" y="605790"/>
                  </a:lnTo>
                  <a:lnTo>
                    <a:pt x="746" y="668594"/>
                  </a:lnTo>
                  <a:lnTo>
                    <a:pt x="2964" y="730649"/>
                  </a:lnTo>
                  <a:lnTo>
                    <a:pt x="6620" y="791889"/>
                  </a:lnTo>
                  <a:lnTo>
                    <a:pt x="11681" y="852250"/>
                  </a:lnTo>
                  <a:lnTo>
                    <a:pt x="18114" y="911669"/>
                  </a:lnTo>
                  <a:lnTo>
                    <a:pt x="25887" y="970082"/>
                  </a:lnTo>
                  <a:lnTo>
                    <a:pt x="27326" y="979170"/>
                  </a:lnTo>
                  <a:lnTo>
                    <a:pt x="1344332" y="979170"/>
                  </a:lnTo>
                  <a:lnTo>
                    <a:pt x="1353525" y="911669"/>
                  </a:lnTo>
                  <a:lnTo>
                    <a:pt x="1359945" y="852250"/>
                  </a:lnTo>
                  <a:lnTo>
                    <a:pt x="1364995" y="791889"/>
                  </a:lnTo>
                  <a:lnTo>
                    <a:pt x="1368642" y="730649"/>
                  </a:lnTo>
                  <a:lnTo>
                    <a:pt x="1370855" y="668594"/>
                  </a:lnTo>
                  <a:lnTo>
                    <a:pt x="1371600" y="60579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302794" y="3394709"/>
              <a:ext cx="1397000" cy="979169"/>
            </a:xfrm>
            <a:custGeom>
              <a:avLst/>
              <a:gdLst/>
              <a:ahLst/>
              <a:cxnLst/>
              <a:rect l="l" t="t" r="r" b="b"/>
              <a:pathLst>
                <a:path w="1397000" h="979170">
                  <a:moveTo>
                    <a:pt x="101288" y="0"/>
                  </a:moveTo>
                  <a:lnTo>
                    <a:pt x="74943" y="0"/>
                  </a:lnTo>
                  <a:lnTo>
                    <a:pt x="73930" y="3729"/>
                  </a:lnTo>
                  <a:lnTo>
                    <a:pt x="61809" y="53009"/>
                  </a:lnTo>
                  <a:lnTo>
                    <a:pt x="50858" y="102363"/>
                  </a:lnTo>
                  <a:lnTo>
                    <a:pt x="41050" y="151639"/>
                  </a:lnTo>
                  <a:lnTo>
                    <a:pt x="32361" y="200686"/>
                  </a:lnTo>
                  <a:lnTo>
                    <a:pt x="24763" y="249349"/>
                  </a:lnTo>
                  <a:lnTo>
                    <a:pt x="18232" y="297477"/>
                  </a:lnTo>
                  <a:lnTo>
                    <a:pt x="12742" y="344916"/>
                  </a:lnTo>
                  <a:lnTo>
                    <a:pt x="8267" y="391514"/>
                  </a:lnTo>
                  <a:lnTo>
                    <a:pt x="4780" y="437119"/>
                  </a:lnTo>
                  <a:lnTo>
                    <a:pt x="2258" y="481578"/>
                  </a:lnTo>
                  <a:lnTo>
                    <a:pt x="673" y="524738"/>
                  </a:lnTo>
                  <a:lnTo>
                    <a:pt x="0" y="566447"/>
                  </a:lnTo>
                  <a:lnTo>
                    <a:pt x="975" y="675132"/>
                  </a:lnTo>
                  <a:lnTo>
                    <a:pt x="2543" y="722662"/>
                  </a:lnTo>
                  <a:lnTo>
                    <a:pt x="5092" y="770969"/>
                  </a:lnTo>
                  <a:lnTo>
                    <a:pt x="8650" y="819936"/>
                  </a:lnTo>
                  <a:lnTo>
                    <a:pt x="13244" y="869444"/>
                  </a:lnTo>
                  <a:lnTo>
                    <a:pt x="18903" y="919377"/>
                  </a:lnTo>
                  <a:lnTo>
                    <a:pt x="25184" y="966122"/>
                  </a:lnTo>
                  <a:lnTo>
                    <a:pt x="25184" y="566444"/>
                  </a:lnTo>
                  <a:lnTo>
                    <a:pt x="25886" y="525398"/>
                  </a:lnTo>
                  <a:lnTo>
                    <a:pt x="27492" y="482813"/>
                  </a:lnTo>
                  <a:lnTo>
                    <a:pt x="30029" y="438849"/>
                  </a:lnTo>
                  <a:lnTo>
                    <a:pt x="33524" y="393667"/>
                  </a:lnTo>
                  <a:lnTo>
                    <a:pt x="38004" y="347427"/>
                  </a:lnTo>
                  <a:lnTo>
                    <a:pt x="43496" y="300291"/>
                  </a:lnTo>
                  <a:lnTo>
                    <a:pt x="50027" y="252419"/>
                  </a:lnTo>
                  <a:lnTo>
                    <a:pt x="57623" y="203972"/>
                  </a:lnTo>
                  <a:lnTo>
                    <a:pt x="66312" y="155111"/>
                  </a:lnTo>
                  <a:lnTo>
                    <a:pt x="76121" y="105996"/>
                  </a:lnTo>
                  <a:lnTo>
                    <a:pt x="87075" y="56789"/>
                  </a:lnTo>
                  <a:lnTo>
                    <a:pt x="99204" y="7649"/>
                  </a:lnTo>
                  <a:lnTo>
                    <a:pt x="101288" y="0"/>
                  </a:lnTo>
                  <a:close/>
                </a:path>
                <a:path w="1397000" h="979170">
                  <a:moveTo>
                    <a:pt x="52760" y="979170"/>
                  </a:moveTo>
                  <a:lnTo>
                    <a:pt x="44229" y="917567"/>
                  </a:lnTo>
                  <a:lnTo>
                    <a:pt x="38614" y="868087"/>
                  </a:lnTo>
                  <a:lnTo>
                    <a:pt x="34026" y="818924"/>
                  </a:lnTo>
                  <a:lnTo>
                    <a:pt x="30435" y="770180"/>
                  </a:lnTo>
                  <a:lnTo>
                    <a:pt x="27810" y="721961"/>
                  </a:lnTo>
                  <a:lnTo>
                    <a:pt x="26121" y="674370"/>
                  </a:lnTo>
                  <a:lnTo>
                    <a:pt x="25184" y="566444"/>
                  </a:lnTo>
                  <a:lnTo>
                    <a:pt x="25184" y="966122"/>
                  </a:lnTo>
                  <a:lnTo>
                    <a:pt x="25654" y="969619"/>
                  </a:lnTo>
                  <a:lnTo>
                    <a:pt x="27144" y="979170"/>
                  </a:lnTo>
                  <a:lnTo>
                    <a:pt x="52760" y="979170"/>
                  </a:lnTo>
                  <a:close/>
                </a:path>
                <a:path w="1397000" h="979170">
                  <a:moveTo>
                    <a:pt x="1396916" y="617739"/>
                  </a:moveTo>
                  <a:lnTo>
                    <a:pt x="1396645" y="566973"/>
                  </a:lnTo>
                  <a:lnTo>
                    <a:pt x="1395396" y="516027"/>
                  </a:lnTo>
                  <a:lnTo>
                    <a:pt x="1393157" y="464971"/>
                  </a:lnTo>
                  <a:lnTo>
                    <a:pt x="1389913" y="413876"/>
                  </a:lnTo>
                  <a:lnTo>
                    <a:pt x="1385649" y="362813"/>
                  </a:lnTo>
                  <a:lnTo>
                    <a:pt x="1380352" y="311853"/>
                  </a:lnTo>
                  <a:lnTo>
                    <a:pt x="1374007" y="261065"/>
                  </a:lnTo>
                  <a:lnTo>
                    <a:pt x="1366601" y="210521"/>
                  </a:lnTo>
                  <a:lnTo>
                    <a:pt x="1358119" y="160290"/>
                  </a:lnTo>
                  <a:lnTo>
                    <a:pt x="1348547" y="110444"/>
                  </a:lnTo>
                  <a:lnTo>
                    <a:pt x="1337870" y="61054"/>
                  </a:lnTo>
                  <a:lnTo>
                    <a:pt x="1326076" y="12189"/>
                  </a:lnTo>
                  <a:lnTo>
                    <a:pt x="1322811" y="0"/>
                  </a:lnTo>
                  <a:lnTo>
                    <a:pt x="1296587" y="0"/>
                  </a:lnTo>
                  <a:lnTo>
                    <a:pt x="1302441" y="21947"/>
                  </a:lnTo>
                  <a:lnTo>
                    <a:pt x="1314053" y="70276"/>
                  </a:lnTo>
                  <a:lnTo>
                    <a:pt x="1324560" y="119144"/>
                  </a:lnTo>
                  <a:lnTo>
                    <a:pt x="1333974" y="168485"/>
                  </a:lnTo>
                  <a:lnTo>
                    <a:pt x="1342308" y="218232"/>
                  </a:lnTo>
                  <a:lnTo>
                    <a:pt x="1349574" y="268319"/>
                  </a:lnTo>
                  <a:lnTo>
                    <a:pt x="1355783" y="318677"/>
                  </a:lnTo>
                  <a:lnTo>
                    <a:pt x="1360949" y="369241"/>
                  </a:lnTo>
                  <a:lnTo>
                    <a:pt x="1365084" y="419943"/>
                  </a:lnTo>
                  <a:lnTo>
                    <a:pt x="1368200" y="470717"/>
                  </a:lnTo>
                  <a:lnTo>
                    <a:pt x="1370310" y="521495"/>
                  </a:lnTo>
                  <a:lnTo>
                    <a:pt x="1371424" y="572212"/>
                  </a:lnTo>
                  <a:lnTo>
                    <a:pt x="1371557" y="969449"/>
                  </a:lnTo>
                  <a:lnTo>
                    <a:pt x="1372657" y="962131"/>
                  </a:lnTo>
                  <a:lnTo>
                    <a:pt x="1378827" y="914601"/>
                  </a:lnTo>
                  <a:lnTo>
                    <a:pt x="1384118" y="866398"/>
                  </a:lnTo>
                  <a:lnTo>
                    <a:pt x="1388518" y="817591"/>
                  </a:lnTo>
                  <a:lnTo>
                    <a:pt x="1392012" y="768251"/>
                  </a:lnTo>
                  <a:lnTo>
                    <a:pt x="1394586" y="718448"/>
                  </a:lnTo>
                  <a:lnTo>
                    <a:pt x="1396225" y="668254"/>
                  </a:lnTo>
                  <a:lnTo>
                    <a:pt x="1396916" y="617739"/>
                  </a:lnTo>
                  <a:close/>
                </a:path>
                <a:path w="1397000" h="979170">
                  <a:moveTo>
                    <a:pt x="1371557" y="969449"/>
                  </a:moveTo>
                  <a:lnTo>
                    <a:pt x="1371557" y="622799"/>
                  </a:lnTo>
                  <a:lnTo>
                    <a:pt x="1370720" y="673190"/>
                  </a:lnTo>
                  <a:lnTo>
                    <a:pt x="1368926" y="723318"/>
                  </a:lnTo>
                  <a:lnTo>
                    <a:pt x="1366187" y="773117"/>
                  </a:lnTo>
                  <a:lnTo>
                    <a:pt x="1362514" y="822518"/>
                  </a:lnTo>
                  <a:lnTo>
                    <a:pt x="1357922" y="871457"/>
                  </a:lnTo>
                  <a:lnTo>
                    <a:pt x="1352421" y="919865"/>
                  </a:lnTo>
                  <a:lnTo>
                    <a:pt x="1346024" y="967675"/>
                  </a:lnTo>
                  <a:lnTo>
                    <a:pt x="1344249" y="979170"/>
                  </a:lnTo>
                  <a:lnTo>
                    <a:pt x="1370096" y="979170"/>
                  </a:lnTo>
                  <a:lnTo>
                    <a:pt x="1371557" y="969449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799" y="3505199"/>
              <a:ext cx="1066800" cy="8686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530845" y="3493007"/>
              <a:ext cx="1092835" cy="881380"/>
            </a:xfrm>
            <a:custGeom>
              <a:avLst/>
              <a:gdLst/>
              <a:ahLst/>
              <a:cxnLst/>
              <a:rect l="l" t="t" r="r" b="b"/>
              <a:pathLst>
                <a:path w="1092834" h="881379">
                  <a:moveTo>
                    <a:pt x="1150" y="463382"/>
                  </a:moveTo>
                  <a:lnTo>
                    <a:pt x="0" y="464819"/>
                  </a:lnTo>
                  <a:lnTo>
                    <a:pt x="0" y="470153"/>
                  </a:lnTo>
                  <a:lnTo>
                    <a:pt x="761" y="480850"/>
                  </a:lnTo>
                  <a:lnTo>
                    <a:pt x="761" y="469391"/>
                  </a:lnTo>
                  <a:lnTo>
                    <a:pt x="1150" y="463382"/>
                  </a:lnTo>
                  <a:close/>
                </a:path>
                <a:path w="1092834" h="881379">
                  <a:moveTo>
                    <a:pt x="19811" y="458724"/>
                  </a:moveTo>
                  <a:lnTo>
                    <a:pt x="16001" y="456438"/>
                  </a:lnTo>
                  <a:lnTo>
                    <a:pt x="10668" y="456438"/>
                  </a:lnTo>
                  <a:lnTo>
                    <a:pt x="3048" y="461009"/>
                  </a:lnTo>
                  <a:lnTo>
                    <a:pt x="1150" y="463382"/>
                  </a:lnTo>
                  <a:lnTo>
                    <a:pt x="761" y="469391"/>
                  </a:lnTo>
                  <a:lnTo>
                    <a:pt x="19811" y="458724"/>
                  </a:lnTo>
                  <a:close/>
                </a:path>
                <a:path w="1092834" h="881379">
                  <a:moveTo>
                    <a:pt x="19811" y="473049"/>
                  </a:moveTo>
                  <a:lnTo>
                    <a:pt x="19811" y="458724"/>
                  </a:lnTo>
                  <a:lnTo>
                    <a:pt x="761" y="469391"/>
                  </a:lnTo>
                  <a:lnTo>
                    <a:pt x="761" y="480850"/>
                  </a:lnTo>
                  <a:lnTo>
                    <a:pt x="3516" y="519516"/>
                  </a:lnTo>
                  <a:lnTo>
                    <a:pt x="6857" y="537577"/>
                  </a:lnTo>
                  <a:lnTo>
                    <a:pt x="6857" y="480821"/>
                  </a:lnTo>
                  <a:lnTo>
                    <a:pt x="19811" y="473049"/>
                  </a:lnTo>
                  <a:close/>
                </a:path>
                <a:path w="1092834" h="881379">
                  <a:moveTo>
                    <a:pt x="559307" y="25536"/>
                  </a:moveTo>
                  <a:lnTo>
                    <a:pt x="559307" y="12191"/>
                  </a:lnTo>
                  <a:lnTo>
                    <a:pt x="547115" y="0"/>
                  </a:lnTo>
                  <a:lnTo>
                    <a:pt x="546353" y="0"/>
                  </a:lnTo>
                  <a:lnTo>
                    <a:pt x="498988" y="1321"/>
                  </a:lnTo>
                  <a:lnTo>
                    <a:pt x="451825" y="6515"/>
                  </a:lnTo>
                  <a:lnTo>
                    <a:pt x="405208" y="15465"/>
                  </a:lnTo>
                  <a:lnTo>
                    <a:pt x="359476" y="28053"/>
                  </a:lnTo>
                  <a:lnTo>
                    <a:pt x="314970" y="44162"/>
                  </a:lnTo>
                  <a:lnTo>
                    <a:pt x="272033" y="63675"/>
                  </a:lnTo>
                  <a:lnTo>
                    <a:pt x="231005" y="86474"/>
                  </a:lnTo>
                  <a:lnTo>
                    <a:pt x="192227" y="112442"/>
                  </a:lnTo>
                  <a:lnTo>
                    <a:pt x="156040" y="141461"/>
                  </a:lnTo>
                  <a:lnTo>
                    <a:pt x="122785" y="173415"/>
                  </a:lnTo>
                  <a:lnTo>
                    <a:pt x="92768" y="208236"/>
                  </a:lnTo>
                  <a:lnTo>
                    <a:pt x="66437" y="245655"/>
                  </a:lnTo>
                  <a:lnTo>
                    <a:pt x="44026" y="285708"/>
                  </a:lnTo>
                  <a:lnTo>
                    <a:pt x="25907" y="328240"/>
                  </a:lnTo>
                  <a:lnTo>
                    <a:pt x="12436" y="373089"/>
                  </a:lnTo>
                  <a:lnTo>
                    <a:pt x="3939" y="420184"/>
                  </a:lnTo>
                  <a:lnTo>
                    <a:pt x="1150" y="463382"/>
                  </a:lnTo>
                  <a:lnTo>
                    <a:pt x="3048" y="461009"/>
                  </a:lnTo>
                  <a:lnTo>
                    <a:pt x="10668" y="456438"/>
                  </a:lnTo>
                  <a:lnTo>
                    <a:pt x="16001" y="456438"/>
                  </a:lnTo>
                  <a:lnTo>
                    <a:pt x="19811" y="458724"/>
                  </a:lnTo>
                  <a:lnTo>
                    <a:pt x="19811" y="473049"/>
                  </a:lnTo>
                  <a:lnTo>
                    <a:pt x="25865" y="469417"/>
                  </a:lnTo>
                  <a:lnTo>
                    <a:pt x="25932" y="469780"/>
                  </a:lnTo>
                  <a:lnTo>
                    <a:pt x="29046" y="423166"/>
                  </a:lnTo>
                  <a:lnTo>
                    <a:pt x="37265" y="378279"/>
                  </a:lnTo>
                  <a:lnTo>
                    <a:pt x="50237" y="335592"/>
                  </a:lnTo>
                  <a:lnTo>
                    <a:pt x="67633" y="295205"/>
                  </a:lnTo>
                  <a:lnTo>
                    <a:pt x="89125" y="257219"/>
                  </a:lnTo>
                  <a:lnTo>
                    <a:pt x="114386" y="221735"/>
                  </a:lnTo>
                  <a:lnTo>
                    <a:pt x="143087" y="188851"/>
                  </a:lnTo>
                  <a:lnTo>
                    <a:pt x="174900" y="158669"/>
                  </a:lnTo>
                  <a:lnTo>
                    <a:pt x="209532" y="131266"/>
                  </a:lnTo>
                  <a:lnTo>
                    <a:pt x="246660" y="106750"/>
                  </a:lnTo>
                  <a:lnTo>
                    <a:pt x="285730" y="85335"/>
                  </a:lnTo>
                  <a:lnTo>
                    <a:pt x="326709" y="66962"/>
                  </a:lnTo>
                  <a:lnTo>
                    <a:pt x="369160" y="51792"/>
                  </a:lnTo>
                  <a:lnTo>
                    <a:pt x="412755" y="39925"/>
                  </a:lnTo>
                  <a:lnTo>
                    <a:pt x="457164" y="31461"/>
                  </a:lnTo>
                  <a:lnTo>
                    <a:pt x="502060" y="26501"/>
                  </a:lnTo>
                  <a:lnTo>
                    <a:pt x="534161" y="25535"/>
                  </a:lnTo>
                  <a:lnTo>
                    <a:pt x="534161" y="12191"/>
                  </a:lnTo>
                  <a:lnTo>
                    <a:pt x="547115" y="25145"/>
                  </a:lnTo>
                  <a:lnTo>
                    <a:pt x="559307" y="25536"/>
                  </a:lnTo>
                  <a:close/>
                </a:path>
                <a:path w="1092834" h="881379">
                  <a:moveTo>
                    <a:pt x="25932" y="469780"/>
                  </a:moveTo>
                  <a:lnTo>
                    <a:pt x="25912" y="469465"/>
                  </a:lnTo>
                  <a:lnTo>
                    <a:pt x="6857" y="480821"/>
                  </a:lnTo>
                  <a:lnTo>
                    <a:pt x="10668" y="483107"/>
                  </a:lnTo>
                  <a:lnTo>
                    <a:pt x="15239" y="483107"/>
                  </a:lnTo>
                  <a:lnTo>
                    <a:pt x="19811" y="480821"/>
                  </a:lnTo>
                  <a:lnTo>
                    <a:pt x="23622" y="478536"/>
                  </a:lnTo>
                  <a:lnTo>
                    <a:pt x="25907" y="474725"/>
                  </a:lnTo>
                  <a:lnTo>
                    <a:pt x="25912" y="470083"/>
                  </a:lnTo>
                  <a:lnTo>
                    <a:pt x="25932" y="469780"/>
                  </a:lnTo>
                  <a:close/>
                </a:path>
                <a:path w="1092834" h="881379">
                  <a:moveTo>
                    <a:pt x="349804" y="880871"/>
                  </a:moveTo>
                  <a:lnTo>
                    <a:pt x="285906" y="854247"/>
                  </a:lnTo>
                  <a:lnTo>
                    <a:pt x="246550" y="832626"/>
                  </a:lnTo>
                  <a:lnTo>
                    <a:pt x="209497" y="808116"/>
                  </a:lnTo>
                  <a:lnTo>
                    <a:pt x="174856" y="780686"/>
                  </a:lnTo>
                  <a:lnTo>
                    <a:pt x="142968" y="750434"/>
                  </a:lnTo>
                  <a:lnTo>
                    <a:pt x="114201" y="717495"/>
                  </a:lnTo>
                  <a:lnTo>
                    <a:pt x="88892" y="681974"/>
                  </a:lnTo>
                  <a:lnTo>
                    <a:pt x="67374" y="643980"/>
                  </a:lnTo>
                  <a:lnTo>
                    <a:pt x="49981" y="603617"/>
                  </a:lnTo>
                  <a:lnTo>
                    <a:pt x="37050" y="560994"/>
                  </a:lnTo>
                  <a:lnTo>
                    <a:pt x="28914" y="516217"/>
                  </a:lnTo>
                  <a:lnTo>
                    <a:pt x="25932" y="469780"/>
                  </a:lnTo>
                  <a:lnTo>
                    <a:pt x="25907" y="470153"/>
                  </a:lnTo>
                  <a:lnTo>
                    <a:pt x="25907" y="474725"/>
                  </a:lnTo>
                  <a:lnTo>
                    <a:pt x="23622" y="478536"/>
                  </a:lnTo>
                  <a:lnTo>
                    <a:pt x="19811" y="480821"/>
                  </a:lnTo>
                  <a:lnTo>
                    <a:pt x="15239" y="483107"/>
                  </a:lnTo>
                  <a:lnTo>
                    <a:pt x="10668" y="483107"/>
                  </a:lnTo>
                  <a:lnTo>
                    <a:pt x="6857" y="480821"/>
                  </a:lnTo>
                  <a:lnTo>
                    <a:pt x="6857" y="537577"/>
                  </a:lnTo>
                  <a:lnTo>
                    <a:pt x="25865" y="611611"/>
                  </a:lnTo>
                  <a:lnTo>
                    <a:pt x="44042" y="654126"/>
                  </a:lnTo>
                  <a:lnTo>
                    <a:pt x="66453" y="694140"/>
                  </a:lnTo>
                  <a:lnTo>
                    <a:pt x="92804" y="731586"/>
                  </a:lnTo>
                  <a:lnTo>
                    <a:pt x="122661" y="766229"/>
                  </a:lnTo>
                  <a:lnTo>
                    <a:pt x="155804" y="798086"/>
                  </a:lnTo>
                  <a:lnTo>
                    <a:pt x="191871" y="827006"/>
                  </a:lnTo>
                  <a:lnTo>
                    <a:pt x="230533" y="852880"/>
                  </a:lnTo>
                  <a:lnTo>
                    <a:pt x="271464" y="875599"/>
                  </a:lnTo>
                  <a:lnTo>
                    <a:pt x="283083" y="880871"/>
                  </a:lnTo>
                  <a:lnTo>
                    <a:pt x="349804" y="880871"/>
                  </a:lnTo>
                  <a:close/>
                </a:path>
                <a:path w="1092834" h="881379">
                  <a:moveTo>
                    <a:pt x="547115" y="25145"/>
                  </a:moveTo>
                  <a:lnTo>
                    <a:pt x="534161" y="12191"/>
                  </a:lnTo>
                  <a:lnTo>
                    <a:pt x="534161" y="19812"/>
                  </a:lnTo>
                  <a:lnTo>
                    <a:pt x="539496" y="25145"/>
                  </a:lnTo>
                  <a:lnTo>
                    <a:pt x="547115" y="25145"/>
                  </a:lnTo>
                  <a:close/>
                </a:path>
                <a:path w="1092834" h="881379">
                  <a:moveTo>
                    <a:pt x="546734" y="25157"/>
                  </a:moveTo>
                  <a:lnTo>
                    <a:pt x="539496" y="25145"/>
                  </a:lnTo>
                  <a:lnTo>
                    <a:pt x="534161" y="19812"/>
                  </a:lnTo>
                  <a:lnTo>
                    <a:pt x="534161" y="25535"/>
                  </a:lnTo>
                  <a:lnTo>
                    <a:pt x="546734" y="25157"/>
                  </a:lnTo>
                  <a:close/>
                </a:path>
                <a:path w="1092834" h="881379">
                  <a:moveTo>
                    <a:pt x="547115" y="25168"/>
                  </a:moveTo>
                  <a:lnTo>
                    <a:pt x="546734" y="25157"/>
                  </a:lnTo>
                  <a:lnTo>
                    <a:pt x="547115" y="25168"/>
                  </a:lnTo>
                  <a:close/>
                </a:path>
                <a:path w="1092834" h="881379">
                  <a:moveTo>
                    <a:pt x="559307" y="12191"/>
                  </a:moveTo>
                  <a:lnTo>
                    <a:pt x="559307" y="9143"/>
                  </a:lnTo>
                  <a:lnTo>
                    <a:pt x="557783" y="6095"/>
                  </a:lnTo>
                  <a:lnTo>
                    <a:pt x="555498" y="3809"/>
                  </a:lnTo>
                  <a:lnTo>
                    <a:pt x="553211" y="762"/>
                  </a:lnTo>
                  <a:lnTo>
                    <a:pt x="550578" y="103"/>
                  </a:lnTo>
                  <a:lnTo>
                    <a:pt x="547115" y="0"/>
                  </a:lnTo>
                  <a:lnTo>
                    <a:pt x="559307" y="12191"/>
                  </a:lnTo>
                  <a:close/>
                </a:path>
                <a:path w="1092834" h="881379">
                  <a:moveTo>
                    <a:pt x="1092505" y="466296"/>
                  </a:moveTo>
                  <a:lnTo>
                    <a:pt x="1089482" y="420066"/>
                  </a:lnTo>
                  <a:lnTo>
                    <a:pt x="1080959" y="372895"/>
                  </a:lnTo>
                  <a:lnTo>
                    <a:pt x="1067477" y="327990"/>
                  </a:lnTo>
                  <a:lnTo>
                    <a:pt x="1049361" y="285444"/>
                  </a:lnTo>
                  <a:lnTo>
                    <a:pt x="1026951" y="245384"/>
                  </a:lnTo>
                  <a:lnTo>
                    <a:pt x="1000592" y="207931"/>
                  </a:lnTo>
                  <a:lnTo>
                    <a:pt x="970623" y="173199"/>
                  </a:lnTo>
                  <a:lnTo>
                    <a:pt x="937383" y="141300"/>
                  </a:lnTo>
                  <a:lnTo>
                    <a:pt x="901343" y="112432"/>
                  </a:lnTo>
                  <a:lnTo>
                    <a:pt x="862600" y="86527"/>
                  </a:lnTo>
                  <a:lnTo>
                    <a:pt x="821601" y="63785"/>
                  </a:lnTo>
                  <a:lnTo>
                    <a:pt x="778681" y="44317"/>
                  </a:lnTo>
                  <a:lnTo>
                    <a:pt x="734180" y="28234"/>
                  </a:lnTo>
                  <a:lnTo>
                    <a:pt x="688436" y="15649"/>
                  </a:lnTo>
                  <a:lnTo>
                    <a:pt x="641785" y="6674"/>
                  </a:lnTo>
                  <a:lnTo>
                    <a:pt x="594565" y="1420"/>
                  </a:lnTo>
                  <a:lnTo>
                    <a:pt x="550578" y="103"/>
                  </a:lnTo>
                  <a:lnTo>
                    <a:pt x="553211" y="762"/>
                  </a:lnTo>
                  <a:lnTo>
                    <a:pt x="555498" y="3809"/>
                  </a:lnTo>
                  <a:lnTo>
                    <a:pt x="557783" y="6095"/>
                  </a:lnTo>
                  <a:lnTo>
                    <a:pt x="559307" y="9143"/>
                  </a:lnTo>
                  <a:lnTo>
                    <a:pt x="559307" y="25536"/>
                  </a:lnTo>
                  <a:lnTo>
                    <a:pt x="591402" y="26503"/>
                  </a:lnTo>
                  <a:lnTo>
                    <a:pt x="636275" y="31454"/>
                  </a:lnTo>
                  <a:lnTo>
                    <a:pt x="680648" y="39900"/>
                  </a:lnTo>
                  <a:lnTo>
                    <a:pt x="724196" y="51741"/>
                  </a:lnTo>
                  <a:lnTo>
                    <a:pt x="766595" y="66878"/>
                  </a:lnTo>
                  <a:lnTo>
                    <a:pt x="807521" y="85211"/>
                  </a:lnTo>
                  <a:lnTo>
                    <a:pt x="846647" y="106641"/>
                  </a:lnTo>
                  <a:lnTo>
                    <a:pt x="883651" y="131068"/>
                  </a:lnTo>
                  <a:lnTo>
                    <a:pt x="918206" y="158393"/>
                  </a:lnTo>
                  <a:lnTo>
                    <a:pt x="949989" y="188517"/>
                  </a:lnTo>
                  <a:lnTo>
                    <a:pt x="978675" y="221340"/>
                  </a:lnTo>
                  <a:lnTo>
                    <a:pt x="1003938" y="256763"/>
                  </a:lnTo>
                  <a:lnTo>
                    <a:pt x="1025455" y="294686"/>
                  </a:lnTo>
                  <a:lnTo>
                    <a:pt x="1042900" y="335010"/>
                  </a:lnTo>
                  <a:lnTo>
                    <a:pt x="1055950" y="377635"/>
                  </a:lnTo>
                  <a:lnTo>
                    <a:pt x="1064278" y="422462"/>
                  </a:lnTo>
                  <a:lnTo>
                    <a:pt x="1067561" y="469391"/>
                  </a:lnTo>
                  <a:lnTo>
                    <a:pt x="1069848" y="477012"/>
                  </a:lnTo>
                  <a:lnTo>
                    <a:pt x="1069848" y="603539"/>
                  </a:lnTo>
                  <a:lnTo>
                    <a:pt x="1080972" y="566537"/>
                  </a:lnTo>
                  <a:lnTo>
                    <a:pt x="1089494" y="519413"/>
                  </a:lnTo>
                  <a:lnTo>
                    <a:pt x="1090422" y="505195"/>
                  </a:lnTo>
                  <a:lnTo>
                    <a:pt x="1090422" y="461771"/>
                  </a:lnTo>
                  <a:lnTo>
                    <a:pt x="1091946" y="464057"/>
                  </a:lnTo>
                  <a:lnTo>
                    <a:pt x="1092505" y="466296"/>
                  </a:lnTo>
                  <a:close/>
                </a:path>
                <a:path w="1092834" h="881379">
                  <a:moveTo>
                    <a:pt x="1069848" y="477012"/>
                  </a:moveTo>
                  <a:lnTo>
                    <a:pt x="1067561" y="469391"/>
                  </a:lnTo>
                  <a:lnTo>
                    <a:pt x="1064329" y="516482"/>
                  </a:lnTo>
                  <a:lnTo>
                    <a:pt x="1056069" y="561424"/>
                  </a:lnTo>
                  <a:lnTo>
                    <a:pt x="1043101" y="604124"/>
                  </a:lnTo>
                  <a:lnTo>
                    <a:pt x="1025745" y="644489"/>
                  </a:lnTo>
                  <a:lnTo>
                    <a:pt x="1004320" y="682426"/>
                  </a:lnTo>
                  <a:lnTo>
                    <a:pt x="979148" y="717842"/>
                  </a:lnTo>
                  <a:lnTo>
                    <a:pt x="950547" y="750644"/>
                  </a:lnTo>
                  <a:lnTo>
                    <a:pt x="918837" y="780739"/>
                  </a:lnTo>
                  <a:lnTo>
                    <a:pt x="884339" y="808033"/>
                  </a:lnTo>
                  <a:lnTo>
                    <a:pt x="847373" y="832434"/>
                  </a:lnTo>
                  <a:lnTo>
                    <a:pt x="808257" y="853848"/>
                  </a:lnTo>
                  <a:lnTo>
                    <a:pt x="767313" y="872182"/>
                  </a:lnTo>
                  <a:lnTo>
                    <a:pt x="742982" y="880871"/>
                  </a:lnTo>
                  <a:lnTo>
                    <a:pt x="810090" y="880871"/>
                  </a:lnTo>
                  <a:lnTo>
                    <a:pt x="862452" y="852948"/>
                  </a:lnTo>
                  <a:lnTo>
                    <a:pt x="901213" y="827017"/>
                  </a:lnTo>
                  <a:lnTo>
                    <a:pt x="937383" y="798038"/>
                  </a:lnTo>
                  <a:lnTo>
                    <a:pt x="970705" y="766029"/>
                  </a:lnTo>
                  <a:lnTo>
                    <a:pt x="1000648" y="731311"/>
                  </a:lnTo>
                  <a:lnTo>
                    <a:pt x="1026983" y="693894"/>
                  </a:lnTo>
                  <a:lnTo>
                    <a:pt x="1049372" y="653894"/>
                  </a:lnTo>
                  <a:lnTo>
                    <a:pt x="1067481" y="611410"/>
                  </a:lnTo>
                  <a:lnTo>
                    <a:pt x="1067561" y="611142"/>
                  </a:lnTo>
                  <a:lnTo>
                    <a:pt x="1067561" y="472439"/>
                  </a:lnTo>
                  <a:lnTo>
                    <a:pt x="1068324" y="474725"/>
                  </a:lnTo>
                  <a:lnTo>
                    <a:pt x="1069848" y="477012"/>
                  </a:lnTo>
                  <a:close/>
                </a:path>
                <a:path w="1092834" h="881379">
                  <a:moveTo>
                    <a:pt x="1069848" y="603539"/>
                  </a:moveTo>
                  <a:lnTo>
                    <a:pt x="1069848" y="477012"/>
                  </a:lnTo>
                  <a:lnTo>
                    <a:pt x="1068324" y="474725"/>
                  </a:lnTo>
                  <a:lnTo>
                    <a:pt x="1067561" y="472439"/>
                  </a:lnTo>
                  <a:lnTo>
                    <a:pt x="1067561" y="611142"/>
                  </a:lnTo>
                  <a:lnTo>
                    <a:pt x="1069848" y="603539"/>
                  </a:lnTo>
                  <a:close/>
                </a:path>
                <a:path w="1092834" h="881379">
                  <a:moveTo>
                    <a:pt x="1092707" y="469391"/>
                  </a:moveTo>
                  <a:lnTo>
                    <a:pt x="1092505" y="466296"/>
                  </a:lnTo>
                  <a:lnTo>
                    <a:pt x="1091946" y="464057"/>
                  </a:lnTo>
                  <a:lnTo>
                    <a:pt x="1090422" y="461771"/>
                  </a:lnTo>
                  <a:lnTo>
                    <a:pt x="1092707" y="469391"/>
                  </a:lnTo>
                  <a:close/>
                </a:path>
                <a:path w="1092834" h="881379">
                  <a:moveTo>
                    <a:pt x="1092707" y="470153"/>
                  </a:moveTo>
                  <a:lnTo>
                    <a:pt x="1092707" y="469391"/>
                  </a:lnTo>
                  <a:lnTo>
                    <a:pt x="1090422" y="461771"/>
                  </a:lnTo>
                  <a:lnTo>
                    <a:pt x="1090422" y="505195"/>
                  </a:lnTo>
                  <a:lnTo>
                    <a:pt x="1092707" y="470153"/>
                  </a:lnTo>
                  <a:close/>
                </a:path>
                <a:path w="1092834" h="881379">
                  <a:moveTo>
                    <a:pt x="1092707" y="469391"/>
                  </a:moveTo>
                  <a:lnTo>
                    <a:pt x="1092707" y="467105"/>
                  </a:lnTo>
                  <a:lnTo>
                    <a:pt x="1092505" y="466296"/>
                  </a:lnTo>
                  <a:lnTo>
                    <a:pt x="1092707" y="469391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851140" y="383692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57200" y="4373879"/>
            <a:ext cx="9144000" cy="1958339"/>
            <a:chOff x="457200" y="4373879"/>
            <a:chExt cx="9144000" cy="1958339"/>
          </a:xfrm>
        </p:grpSpPr>
        <p:sp>
          <p:nvSpPr>
            <p:cNvPr id="17" name="object 17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922008" y="4373879"/>
              <a:ext cx="2082800" cy="979169"/>
            </a:xfrm>
            <a:custGeom>
              <a:avLst/>
              <a:gdLst/>
              <a:ahLst/>
              <a:cxnLst/>
              <a:rect l="l" t="t" r="r" b="b"/>
              <a:pathLst>
                <a:path w="2082800" h="979170">
                  <a:moveTo>
                    <a:pt x="25146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25146" y="979170"/>
                  </a:lnTo>
                  <a:lnTo>
                    <a:pt x="25146" y="0"/>
                  </a:lnTo>
                  <a:close/>
                </a:path>
                <a:path w="2082800" h="979170">
                  <a:moveTo>
                    <a:pt x="2082546" y="0"/>
                  </a:moveTo>
                  <a:lnTo>
                    <a:pt x="2057400" y="0"/>
                  </a:lnTo>
                  <a:lnTo>
                    <a:pt x="2057400" y="979170"/>
                  </a:lnTo>
                  <a:lnTo>
                    <a:pt x="2082546" y="979170"/>
                  </a:lnTo>
                  <a:lnTo>
                    <a:pt x="2082546" y="0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42526" y="4373879"/>
              <a:ext cx="1317625" cy="960119"/>
            </a:xfrm>
            <a:custGeom>
              <a:avLst/>
              <a:gdLst/>
              <a:ahLst/>
              <a:cxnLst/>
              <a:rect l="l" t="t" r="r" b="b"/>
              <a:pathLst>
                <a:path w="1317625" h="960120">
                  <a:moveTo>
                    <a:pt x="1317005" y="0"/>
                  </a:moveTo>
                  <a:lnTo>
                    <a:pt x="0" y="0"/>
                  </a:lnTo>
                  <a:lnTo>
                    <a:pt x="7640" y="48255"/>
                  </a:lnTo>
                  <a:lnTo>
                    <a:pt x="17992" y="104465"/>
                  </a:lnTo>
                  <a:lnTo>
                    <a:pt x="29586" y="159476"/>
                  </a:lnTo>
                  <a:lnTo>
                    <a:pt x="42386" y="213226"/>
                  </a:lnTo>
                  <a:lnTo>
                    <a:pt x="56361" y="265651"/>
                  </a:lnTo>
                  <a:lnTo>
                    <a:pt x="71478" y="316686"/>
                  </a:lnTo>
                  <a:lnTo>
                    <a:pt x="87704" y="366268"/>
                  </a:lnTo>
                  <a:lnTo>
                    <a:pt x="105005" y="414332"/>
                  </a:lnTo>
                  <a:lnTo>
                    <a:pt x="123349" y="460816"/>
                  </a:lnTo>
                  <a:lnTo>
                    <a:pt x="142703" y="505655"/>
                  </a:lnTo>
                  <a:lnTo>
                    <a:pt x="163034" y="548785"/>
                  </a:lnTo>
                  <a:lnTo>
                    <a:pt x="184309" y="590143"/>
                  </a:lnTo>
                  <a:lnTo>
                    <a:pt x="206495" y="629664"/>
                  </a:lnTo>
                  <a:lnTo>
                    <a:pt x="229558" y="667285"/>
                  </a:lnTo>
                  <a:lnTo>
                    <a:pt x="253467" y="702941"/>
                  </a:lnTo>
                  <a:lnTo>
                    <a:pt x="278188" y="736570"/>
                  </a:lnTo>
                  <a:lnTo>
                    <a:pt x="303688" y="768106"/>
                  </a:lnTo>
                  <a:lnTo>
                    <a:pt x="329935" y="797487"/>
                  </a:lnTo>
                  <a:lnTo>
                    <a:pt x="356895" y="824648"/>
                  </a:lnTo>
                  <a:lnTo>
                    <a:pt x="412822" y="872055"/>
                  </a:lnTo>
                  <a:lnTo>
                    <a:pt x="471207" y="909817"/>
                  </a:lnTo>
                  <a:lnTo>
                    <a:pt x="531787" y="937422"/>
                  </a:lnTo>
                  <a:lnTo>
                    <a:pt x="594296" y="954360"/>
                  </a:lnTo>
                  <a:lnTo>
                    <a:pt x="658473" y="960120"/>
                  </a:lnTo>
                  <a:lnTo>
                    <a:pt x="690815" y="958669"/>
                  </a:lnTo>
                  <a:lnTo>
                    <a:pt x="754294" y="947256"/>
                  </a:lnTo>
                  <a:lnTo>
                    <a:pt x="815947" y="924921"/>
                  </a:lnTo>
                  <a:lnTo>
                    <a:pt x="875515" y="892173"/>
                  </a:lnTo>
                  <a:lnTo>
                    <a:pt x="932736" y="849525"/>
                  </a:lnTo>
                  <a:lnTo>
                    <a:pt x="987349" y="797487"/>
                  </a:lnTo>
                  <a:lnTo>
                    <a:pt x="1013597" y="768106"/>
                  </a:lnTo>
                  <a:lnTo>
                    <a:pt x="1039094" y="736570"/>
                  </a:lnTo>
                  <a:lnTo>
                    <a:pt x="1063808" y="702941"/>
                  </a:lnTo>
                  <a:lnTo>
                    <a:pt x="1087708" y="667285"/>
                  </a:lnTo>
                  <a:lnTo>
                    <a:pt x="1110760" y="629664"/>
                  </a:lnTo>
                  <a:lnTo>
                    <a:pt x="1132931" y="590143"/>
                  </a:lnTo>
                  <a:lnTo>
                    <a:pt x="1154190" y="548785"/>
                  </a:lnTo>
                  <a:lnTo>
                    <a:pt x="1174503" y="505655"/>
                  </a:lnTo>
                  <a:lnTo>
                    <a:pt x="1193837" y="460816"/>
                  </a:lnTo>
                  <a:lnTo>
                    <a:pt x="1212161" y="414332"/>
                  </a:lnTo>
                  <a:lnTo>
                    <a:pt x="1229441" y="366268"/>
                  </a:lnTo>
                  <a:lnTo>
                    <a:pt x="1245645" y="316686"/>
                  </a:lnTo>
                  <a:lnTo>
                    <a:pt x="1260740" y="265651"/>
                  </a:lnTo>
                  <a:lnTo>
                    <a:pt x="1274694" y="213226"/>
                  </a:lnTo>
                  <a:lnTo>
                    <a:pt x="1287473" y="159476"/>
                  </a:lnTo>
                  <a:lnTo>
                    <a:pt x="1299046" y="104465"/>
                  </a:lnTo>
                  <a:lnTo>
                    <a:pt x="1309380" y="48255"/>
                  </a:lnTo>
                  <a:lnTo>
                    <a:pt x="131700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29939" y="4373879"/>
              <a:ext cx="1343025" cy="973455"/>
            </a:xfrm>
            <a:custGeom>
              <a:avLst/>
              <a:gdLst/>
              <a:ahLst/>
              <a:cxnLst/>
              <a:rect l="l" t="t" r="r" b="b"/>
              <a:pathLst>
                <a:path w="1343025" h="973454">
                  <a:moveTo>
                    <a:pt x="671441" y="947899"/>
                  </a:moveTo>
                  <a:lnTo>
                    <a:pt x="621717" y="944233"/>
                  </a:lnTo>
                  <a:lnTo>
                    <a:pt x="573524" y="933692"/>
                  </a:lnTo>
                  <a:lnTo>
                    <a:pt x="527368" y="917014"/>
                  </a:lnTo>
                  <a:lnTo>
                    <a:pt x="483373" y="894910"/>
                  </a:lnTo>
                  <a:lnTo>
                    <a:pt x="441665" y="868089"/>
                  </a:lnTo>
                  <a:lnTo>
                    <a:pt x="402367" y="837261"/>
                  </a:lnTo>
                  <a:lnTo>
                    <a:pt x="365604" y="803137"/>
                  </a:lnTo>
                  <a:lnTo>
                    <a:pt x="331501" y="766426"/>
                  </a:lnTo>
                  <a:lnTo>
                    <a:pt x="300182" y="727839"/>
                  </a:lnTo>
                  <a:lnTo>
                    <a:pt x="271772" y="688085"/>
                  </a:lnTo>
                  <a:lnTo>
                    <a:pt x="245535" y="647710"/>
                  </a:lnTo>
                  <a:lnTo>
                    <a:pt x="220816" y="605985"/>
                  </a:lnTo>
                  <a:lnTo>
                    <a:pt x="197587" y="563014"/>
                  </a:lnTo>
                  <a:lnTo>
                    <a:pt x="175815" y="518901"/>
                  </a:lnTo>
                  <a:lnTo>
                    <a:pt x="155471" y="473751"/>
                  </a:lnTo>
                  <a:lnTo>
                    <a:pt x="136523" y="427667"/>
                  </a:lnTo>
                  <a:lnTo>
                    <a:pt x="118940" y="380754"/>
                  </a:lnTo>
                  <a:lnTo>
                    <a:pt x="102693" y="333116"/>
                  </a:lnTo>
                  <a:lnTo>
                    <a:pt x="87750" y="284856"/>
                  </a:lnTo>
                  <a:lnTo>
                    <a:pt x="74080" y="236080"/>
                  </a:lnTo>
                  <a:lnTo>
                    <a:pt x="61653" y="186891"/>
                  </a:lnTo>
                  <a:lnTo>
                    <a:pt x="50438" y="137393"/>
                  </a:lnTo>
                  <a:lnTo>
                    <a:pt x="40405" y="87691"/>
                  </a:lnTo>
                  <a:lnTo>
                    <a:pt x="31522" y="37888"/>
                  </a:lnTo>
                  <a:lnTo>
                    <a:pt x="25616" y="0"/>
                  </a:lnTo>
                  <a:lnTo>
                    <a:pt x="0" y="0"/>
                  </a:lnTo>
                  <a:lnTo>
                    <a:pt x="6380" y="40881"/>
                  </a:lnTo>
                  <a:lnTo>
                    <a:pt x="15399" y="91387"/>
                  </a:lnTo>
                  <a:lnTo>
                    <a:pt x="25616" y="141943"/>
                  </a:lnTo>
                  <a:lnTo>
                    <a:pt x="36994" y="192152"/>
                  </a:lnTo>
                  <a:lnTo>
                    <a:pt x="49625" y="242177"/>
                  </a:lnTo>
                  <a:lnTo>
                    <a:pt x="63516" y="291808"/>
                  </a:lnTo>
                  <a:lnTo>
                    <a:pt x="78696" y="340927"/>
                  </a:lnTo>
                  <a:lnTo>
                    <a:pt x="95190" y="389418"/>
                  </a:lnTo>
                  <a:lnTo>
                    <a:pt x="113029" y="437162"/>
                  </a:lnTo>
                  <a:lnTo>
                    <a:pt x="132239" y="484044"/>
                  </a:lnTo>
                  <a:lnTo>
                    <a:pt x="152849" y="529947"/>
                  </a:lnTo>
                  <a:lnTo>
                    <a:pt x="174886" y="574752"/>
                  </a:lnTo>
                  <a:lnTo>
                    <a:pt x="198378" y="618344"/>
                  </a:lnTo>
                  <a:lnTo>
                    <a:pt x="223354" y="660604"/>
                  </a:lnTo>
                  <a:lnTo>
                    <a:pt x="249842" y="701416"/>
                  </a:lnTo>
                  <a:lnTo>
                    <a:pt x="277868" y="740664"/>
                  </a:lnTo>
                  <a:lnTo>
                    <a:pt x="307181" y="777113"/>
                  </a:lnTo>
                  <a:lnTo>
                    <a:pt x="339054" y="812226"/>
                  </a:lnTo>
                  <a:lnTo>
                    <a:pt x="373359" y="845401"/>
                  </a:lnTo>
                  <a:lnTo>
                    <a:pt x="409971" y="876041"/>
                  </a:lnTo>
                  <a:lnTo>
                    <a:pt x="448766" y="903546"/>
                  </a:lnTo>
                  <a:lnTo>
                    <a:pt x="489616" y="927316"/>
                  </a:lnTo>
                  <a:lnTo>
                    <a:pt x="532396" y="946754"/>
                  </a:lnTo>
                  <a:lnTo>
                    <a:pt x="576980" y="961258"/>
                  </a:lnTo>
                  <a:lnTo>
                    <a:pt x="623244" y="970231"/>
                  </a:lnTo>
                  <a:lnTo>
                    <a:pt x="658868" y="972349"/>
                  </a:lnTo>
                  <a:lnTo>
                    <a:pt x="658868" y="953261"/>
                  </a:lnTo>
                  <a:lnTo>
                    <a:pt x="664202" y="947927"/>
                  </a:lnTo>
                  <a:lnTo>
                    <a:pt x="671441" y="947899"/>
                  </a:lnTo>
                  <a:close/>
                </a:path>
                <a:path w="1343025" h="973454">
                  <a:moveTo>
                    <a:pt x="671822" y="947927"/>
                  </a:moveTo>
                  <a:lnTo>
                    <a:pt x="664202" y="947927"/>
                  </a:lnTo>
                  <a:lnTo>
                    <a:pt x="658868" y="953261"/>
                  </a:lnTo>
                  <a:lnTo>
                    <a:pt x="658868" y="960881"/>
                  </a:lnTo>
                  <a:lnTo>
                    <a:pt x="671822" y="947927"/>
                  </a:lnTo>
                  <a:close/>
                </a:path>
                <a:path w="1343025" h="973454">
                  <a:moveTo>
                    <a:pt x="671822" y="973074"/>
                  </a:moveTo>
                  <a:lnTo>
                    <a:pt x="671822" y="947927"/>
                  </a:lnTo>
                  <a:lnTo>
                    <a:pt x="658868" y="960881"/>
                  </a:lnTo>
                  <a:lnTo>
                    <a:pt x="658868" y="972349"/>
                  </a:lnTo>
                  <a:lnTo>
                    <a:pt x="671060" y="973074"/>
                  </a:lnTo>
                  <a:lnTo>
                    <a:pt x="671822" y="973074"/>
                  </a:lnTo>
                  <a:close/>
                </a:path>
                <a:path w="1343025" h="973454">
                  <a:moveTo>
                    <a:pt x="1342951" y="0"/>
                  </a:moveTo>
                  <a:lnTo>
                    <a:pt x="1317104" y="0"/>
                  </a:lnTo>
                  <a:lnTo>
                    <a:pt x="1311599" y="35651"/>
                  </a:lnTo>
                  <a:lnTo>
                    <a:pt x="1303447" y="82067"/>
                  </a:lnTo>
                  <a:lnTo>
                    <a:pt x="1294436" y="127684"/>
                  </a:lnTo>
                  <a:lnTo>
                    <a:pt x="1284578" y="172437"/>
                  </a:lnTo>
                  <a:lnTo>
                    <a:pt x="1273886" y="216257"/>
                  </a:lnTo>
                  <a:lnTo>
                    <a:pt x="1262372" y="259079"/>
                  </a:lnTo>
                  <a:lnTo>
                    <a:pt x="1251306" y="297927"/>
                  </a:lnTo>
                  <a:lnTo>
                    <a:pt x="1238575" y="338510"/>
                  </a:lnTo>
                  <a:lnTo>
                    <a:pt x="1224173" y="380458"/>
                  </a:lnTo>
                  <a:lnTo>
                    <a:pt x="1208092" y="423402"/>
                  </a:lnTo>
                  <a:lnTo>
                    <a:pt x="1190325" y="466973"/>
                  </a:lnTo>
                  <a:lnTo>
                    <a:pt x="1170865" y="510802"/>
                  </a:lnTo>
                  <a:lnTo>
                    <a:pt x="1149706" y="554518"/>
                  </a:lnTo>
                  <a:lnTo>
                    <a:pt x="1126840" y="597753"/>
                  </a:lnTo>
                  <a:lnTo>
                    <a:pt x="1102260" y="640138"/>
                  </a:lnTo>
                  <a:lnTo>
                    <a:pt x="1075959" y="681302"/>
                  </a:lnTo>
                  <a:lnTo>
                    <a:pt x="1047931" y="720876"/>
                  </a:lnTo>
                  <a:lnTo>
                    <a:pt x="1018167" y="758492"/>
                  </a:lnTo>
                  <a:lnTo>
                    <a:pt x="986661" y="793779"/>
                  </a:lnTo>
                  <a:lnTo>
                    <a:pt x="953406" y="826369"/>
                  </a:lnTo>
                  <a:lnTo>
                    <a:pt x="918396" y="855891"/>
                  </a:lnTo>
                  <a:lnTo>
                    <a:pt x="881622" y="881977"/>
                  </a:lnTo>
                  <a:lnTo>
                    <a:pt x="843078" y="904256"/>
                  </a:lnTo>
                  <a:lnTo>
                    <a:pt x="802757" y="922361"/>
                  </a:lnTo>
                  <a:lnTo>
                    <a:pt x="760651" y="935920"/>
                  </a:lnTo>
                  <a:lnTo>
                    <a:pt x="716755" y="944566"/>
                  </a:lnTo>
                  <a:lnTo>
                    <a:pt x="671441" y="947899"/>
                  </a:lnTo>
                  <a:lnTo>
                    <a:pt x="671822" y="947927"/>
                  </a:lnTo>
                  <a:lnTo>
                    <a:pt x="671822" y="973074"/>
                  </a:lnTo>
                  <a:lnTo>
                    <a:pt x="684014" y="960120"/>
                  </a:lnTo>
                  <a:lnTo>
                    <a:pt x="684014" y="972251"/>
                  </a:lnTo>
                  <a:lnTo>
                    <a:pt x="761395" y="961932"/>
                  </a:lnTo>
                  <a:lnTo>
                    <a:pt x="803634" y="949205"/>
                  </a:lnTo>
                  <a:lnTo>
                    <a:pt x="844184" y="932134"/>
                  </a:lnTo>
                  <a:lnTo>
                    <a:pt x="883051" y="911039"/>
                  </a:lnTo>
                  <a:lnTo>
                    <a:pt x="920241" y="886241"/>
                  </a:lnTo>
                  <a:lnTo>
                    <a:pt x="955761" y="858058"/>
                  </a:lnTo>
                  <a:lnTo>
                    <a:pt x="989616" y="826811"/>
                  </a:lnTo>
                  <a:lnTo>
                    <a:pt x="1021814" y="792821"/>
                  </a:lnTo>
                  <a:lnTo>
                    <a:pt x="1052359" y="756406"/>
                  </a:lnTo>
                  <a:lnTo>
                    <a:pt x="1081259" y="717887"/>
                  </a:lnTo>
                  <a:lnTo>
                    <a:pt x="1108520" y="677585"/>
                  </a:lnTo>
                  <a:lnTo>
                    <a:pt x="1134148" y="635818"/>
                  </a:lnTo>
                  <a:lnTo>
                    <a:pt x="1158149" y="592907"/>
                  </a:lnTo>
                  <a:lnTo>
                    <a:pt x="1180530" y="549172"/>
                  </a:lnTo>
                  <a:lnTo>
                    <a:pt x="1201297" y="504933"/>
                  </a:lnTo>
                  <a:lnTo>
                    <a:pt x="1220456" y="460510"/>
                  </a:lnTo>
                  <a:lnTo>
                    <a:pt x="1238013" y="416223"/>
                  </a:lnTo>
                  <a:lnTo>
                    <a:pt x="1253975" y="372392"/>
                  </a:lnTo>
                  <a:lnTo>
                    <a:pt x="1268348" y="329337"/>
                  </a:lnTo>
                  <a:lnTo>
                    <a:pt x="1281138" y="287377"/>
                  </a:lnTo>
                  <a:lnTo>
                    <a:pt x="1292352" y="246833"/>
                  </a:lnTo>
                  <a:lnTo>
                    <a:pt x="1312342" y="164925"/>
                  </a:lnTo>
                  <a:lnTo>
                    <a:pt x="1321880" y="120798"/>
                  </a:lnTo>
                  <a:lnTo>
                    <a:pt x="1330598" y="75715"/>
                  </a:lnTo>
                  <a:lnTo>
                    <a:pt x="1338480" y="29746"/>
                  </a:lnTo>
                  <a:lnTo>
                    <a:pt x="1342951" y="0"/>
                  </a:lnTo>
                  <a:close/>
                </a:path>
                <a:path w="1343025" h="973454">
                  <a:moveTo>
                    <a:pt x="684014" y="963929"/>
                  </a:moveTo>
                  <a:lnTo>
                    <a:pt x="684014" y="960120"/>
                  </a:lnTo>
                  <a:lnTo>
                    <a:pt x="671822" y="973074"/>
                  </a:lnTo>
                  <a:lnTo>
                    <a:pt x="675997" y="972792"/>
                  </a:lnTo>
                  <a:lnTo>
                    <a:pt x="677918" y="972311"/>
                  </a:lnTo>
                  <a:lnTo>
                    <a:pt x="680204" y="969264"/>
                  </a:lnTo>
                  <a:lnTo>
                    <a:pt x="682490" y="966977"/>
                  </a:lnTo>
                  <a:lnTo>
                    <a:pt x="684014" y="963929"/>
                  </a:lnTo>
                  <a:close/>
                </a:path>
                <a:path w="1343025" h="973454">
                  <a:moveTo>
                    <a:pt x="675997" y="972792"/>
                  </a:moveTo>
                  <a:lnTo>
                    <a:pt x="671822" y="973074"/>
                  </a:lnTo>
                  <a:lnTo>
                    <a:pt x="674870" y="973074"/>
                  </a:lnTo>
                  <a:lnTo>
                    <a:pt x="675997" y="972792"/>
                  </a:lnTo>
                  <a:close/>
                </a:path>
                <a:path w="1343025" h="973454">
                  <a:moveTo>
                    <a:pt x="684014" y="972251"/>
                  </a:moveTo>
                  <a:lnTo>
                    <a:pt x="684014" y="963929"/>
                  </a:lnTo>
                  <a:lnTo>
                    <a:pt x="682490" y="966977"/>
                  </a:lnTo>
                  <a:lnTo>
                    <a:pt x="680204" y="969264"/>
                  </a:lnTo>
                  <a:lnTo>
                    <a:pt x="677918" y="972311"/>
                  </a:lnTo>
                  <a:lnTo>
                    <a:pt x="675997" y="972792"/>
                  </a:lnTo>
                  <a:lnTo>
                    <a:pt x="684014" y="972251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5220" y="4373879"/>
              <a:ext cx="464289" cy="4572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813929" y="4373879"/>
              <a:ext cx="527050" cy="59055"/>
            </a:xfrm>
            <a:custGeom>
              <a:avLst/>
              <a:gdLst/>
              <a:ahLst/>
              <a:cxnLst/>
              <a:rect l="l" t="t" r="r" b="b"/>
              <a:pathLst>
                <a:path w="527050" h="59054">
                  <a:moveTo>
                    <a:pt x="263615" y="33516"/>
                  </a:moveTo>
                  <a:lnTo>
                    <a:pt x="219107" y="32266"/>
                  </a:lnTo>
                  <a:lnTo>
                    <a:pt x="174292" y="27357"/>
                  </a:lnTo>
                  <a:lnTo>
                    <a:pt x="129921" y="18907"/>
                  </a:lnTo>
                  <a:lnTo>
                    <a:pt x="86330" y="7022"/>
                  </a:lnTo>
                  <a:lnTo>
                    <a:pt x="66721" y="0"/>
                  </a:lnTo>
                  <a:lnTo>
                    <a:pt x="0" y="0"/>
                  </a:lnTo>
                  <a:lnTo>
                    <a:pt x="75738" y="30263"/>
                  </a:lnTo>
                  <a:lnTo>
                    <a:pt x="121510" y="42862"/>
                  </a:lnTo>
                  <a:lnTo>
                    <a:pt x="168241" y="51869"/>
                  </a:lnTo>
                  <a:lnTo>
                    <a:pt x="215603" y="57176"/>
                  </a:lnTo>
                  <a:lnTo>
                    <a:pt x="249554" y="58243"/>
                  </a:lnTo>
                  <a:lnTo>
                    <a:pt x="249554" y="45720"/>
                  </a:lnTo>
                  <a:lnTo>
                    <a:pt x="251840" y="41148"/>
                  </a:lnTo>
                  <a:lnTo>
                    <a:pt x="253364" y="36575"/>
                  </a:lnTo>
                  <a:lnTo>
                    <a:pt x="257936" y="33528"/>
                  </a:lnTo>
                  <a:lnTo>
                    <a:pt x="263615" y="33516"/>
                  </a:lnTo>
                  <a:close/>
                </a:path>
                <a:path w="527050" h="59054">
                  <a:moveTo>
                    <a:pt x="264032" y="33528"/>
                  </a:moveTo>
                  <a:lnTo>
                    <a:pt x="257936" y="33528"/>
                  </a:lnTo>
                  <a:lnTo>
                    <a:pt x="253364" y="36575"/>
                  </a:lnTo>
                  <a:lnTo>
                    <a:pt x="251840" y="41148"/>
                  </a:lnTo>
                  <a:lnTo>
                    <a:pt x="249554" y="45720"/>
                  </a:lnTo>
                  <a:lnTo>
                    <a:pt x="251078" y="51054"/>
                  </a:lnTo>
                  <a:lnTo>
                    <a:pt x="254888" y="54864"/>
                  </a:lnTo>
                  <a:lnTo>
                    <a:pt x="264032" y="33528"/>
                  </a:lnTo>
                  <a:close/>
                </a:path>
                <a:path w="527050" h="59054">
                  <a:moveTo>
                    <a:pt x="264032" y="58674"/>
                  </a:moveTo>
                  <a:lnTo>
                    <a:pt x="264032" y="33528"/>
                  </a:lnTo>
                  <a:lnTo>
                    <a:pt x="254888" y="54864"/>
                  </a:lnTo>
                  <a:lnTo>
                    <a:pt x="251078" y="51054"/>
                  </a:lnTo>
                  <a:lnTo>
                    <a:pt x="249554" y="45720"/>
                  </a:lnTo>
                  <a:lnTo>
                    <a:pt x="249554" y="58243"/>
                  </a:lnTo>
                  <a:lnTo>
                    <a:pt x="263270" y="58674"/>
                  </a:lnTo>
                  <a:lnTo>
                    <a:pt x="264032" y="58674"/>
                  </a:lnTo>
                  <a:close/>
                </a:path>
                <a:path w="527050" h="59054">
                  <a:moveTo>
                    <a:pt x="527007" y="0"/>
                  </a:moveTo>
                  <a:lnTo>
                    <a:pt x="459899" y="0"/>
                  </a:lnTo>
                  <a:lnTo>
                    <a:pt x="441776" y="6472"/>
                  </a:lnTo>
                  <a:lnTo>
                    <a:pt x="398134" y="18367"/>
                  </a:lnTo>
                  <a:lnTo>
                    <a:pt x="353622" y="26904"/>
                  </a:lnTo>
                  <a:lnTo>
                    <a:pt x="308561" y="31988"/>
                  </a:lnTo>
                  <a:lnTo>
                    <a:pt x="263615" y="33516"/>
                  </a:lnTo>
                  <a:lnTo>
                    <a:pt x="264032" y="33528"/>
                  </a:lnTo>
                  <a:lnTo>
                    <a:pt x="264032" y="58674"/>
                  </a:lnTo>
                  <a:lnTo>
                    <a:pt x="272414" y="37337"/>
                  </a:lnTo>
                  <a:lnTo>
                    <a:pt x="276224" y="40386"/>
                  </a:lnTo>
                  <a:lnTo>
                    <a:pt x="276986" y="46482"/>
                  </a:lnTo>
                  <a:lnTo>
                    <a:pt x="276986" y="58290"/>
                  </a:lnTo>
                  <a:lnTo>
                    <a:pt x="311418" y="57271"/>
                  </a:lnTo>
                  <a:lnTo>
                    <a:pt x="358590" y="52022"/>
                  </a:lnTo>
                  <a:lnTo>
                    <a:pt x="405210" y="43041"/>
                  </a:lnTo>
                  <a:lnTo>
                    <a:pt x="450937" y="30441"/>
                  </a:lnTo>
                  <a:lnTo>
                    <a:pt x="495433" y="14338"/>
                  </a:lnTo>
                  <a:lnTo>
                    <a:pt x="527007" y="0"/>
                  </a:lnTo>
                  <a:close/>
                </a:path>
                <a:path w="527050" h="59054">
                  <a:moveTo>
                    <a:pt x="276986" y="46482"/>
                  </a:moveTo>
                  <a:lnTo>
                    <a:pt x="276224" y="40386"/>
                  </a:lnTo>
                  <a:lnTo>
                    <a:pt x="272414" y="37337"/>
                  </a:lnTo>
                  <a:lnTo>
                    <a:pt x="264032" y="58674"/>
                  </a:lnTo>
                  <a:lnTo>
                    <a:pt x="268817" y="58532"/>
                  </a:lnTo>
                  <a:lnTo>
                    <a:pt x="273176" y="55625"/>
                  </a:lnTo>
                  <a:lnTo>
                    <a:pt x="275462" y="51054"/>
                  </a:lnTo>
                  <a:lnTo>
                    <a:pt x="276986" y="46482"/>
                  </a:lnTo>
                  <a:close/>
                </a:path>
                <a:path w="527050" h="59054">
                  <a:moveTo>
                    <a:pt x="268817" y="58532"/>
                  </a:moveTo>
                  <a:lnTo>
                    <a:pt x="264032" y="58674"/>
                  </a:lnTo>
                  <a:lnTo>
                    <a:pt x="268604" y="58674"/>
                  </a:lnTo>
                  <a:lnTo>
                    <a:pt x="268817" y="58532"/>
                  </a:lnTo>
                  <a:close/>
                </a:path>
                <a:path w="527050" h="59054">
                  <a:moveTo>
                    <a:pt x="276986" y="58290"/>
                  </a:moveTo>
                  <a:lnTo>
                    <a:pt x="276986" y="46482"/>
                  </a:lnTo>
                  <a:lnTo>
                    <a:pt x="275462" y="51054"/>
                  </a:lnTo>
                  <a:lnTo>
                    <a:pt x="273176" y="55625"/>
                  </a:lnTo>
                  <a:lnTo>
                    <a:pt x="268817" y="58532"/>
                  </a:lnTo>
                  <a:lnTo>
                    <a:pt x="276986" y="58290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7200" y="53530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22008" y="5353049"/>
              <a:ext cx="2082800" cy="299085"/>
            </a:xfrm>
            <a:custGeom>
              <a:avLst/>
              <a:gdLst/>
              <a:ahLst/>
              <a:cxnLst/>
              <a:rect l="l" t="t" r="r" b="b"/>
              <a:pathLst>
                <a:path w="2082800" h="299085">
                  <a:moveTo>
                    <a:pt x="25146" y="273557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293370"/>
                  </a:lnTo>
                  <a:lnTo>
                    <a:pt x="5334" y="298703"/>
                  </a:lnTo>
                  <a:lnTo>
                    <a:pt x="12192" y="298703"/>
                  </a:lnTo>
                  <a:lnTo>
                    <a:pt x="12192" y="273557"/>
                  </a:lnTo>
                  <a:lnTo>
                    <a:pt x="25146" y="273557"/>
                  </a:lnTo>
                  <a:close/>
                </a:path>
                <a:path w="2082800" h="299085">
                  <a:moveTo>
                    <a:pt x="2069592" y="273558"/>
                  </a:moveTo>
                  <a:lnTo>
                    <a:pt x="12192" y="273557"/>
                  </a:lnTo>
                  <a:lnTo>
                    <a:pt x="25146" y="285750"/>
                  </a:lnTo>
                  <a:lnTo>
                    <a:pt x="25146" y="298703"/>
                  </a:lnTo>
                  <a:lnTo>
                    <a:pt x="2057400" y="298703"/>
                  </a:lnTo>
                  <a:lnTo>
                    <a:pt x="2057400" y="285750"/>
                  </a:lnTo>
                  <a:lnTo>
                    <a:pt x="2069592" y="273558"/>
                  </a:lnTo>
                  <a:close/>
                </a:path>
                <a:path w="2082800" h="299085">
                  <a:moveTo>
                    <a:pt x="25146" y="298703"/>
                  </a:moveTo>
                  <a:lnTo>
                    <a:pt x="25146" y="285750"/>
                  </a:lnTo>
                  <a:lnTo>
                    <a:pt x="12192" y="273557"/>
                  </a:lnTo>
                  <a:lnTo>
                    <a:pt x="12192" y="298703"/>
                  </a:lnTo>
                  <a:lnTo>
                    <a:pt x="25146" y="298703"/>
                  </a:lnTo>
                  <a:close/>
                </a:path>
                <a:path w="2082800" h="299085">
                  <a:moveTo>
                    <a:pt x="2082546" y="293370"/>
                  </a:moveTo>
                  <a:lnTo>
                    <a:pt x="2082546" y="0"/>
                  </a:lnTo>
                  <a:lnTo>
                    <a:pt x="2057400" y="0"/>
                  </a:lnTo>
                  <a:lnTo>
                    <a:pt x="2057400" y="273558"/>
                  </a:lnTo>
                  <a:lnTo>
                    <a:pt x="2069592" y="273558"/>
                  </a:lnTo>
                  <a:lnTo>
                    <a:pt x="2069592" y="298703"/>
                  </a:lnTo>
                  <a:lnTo>
                    <a:pt x="2077212" y="298703"/>
                  </a:lnTo>
                  <a:lnTo>
                    <a:pt x="2082546" y="293370"/>
                  </a:lnTo>
                  <a:close/>
                </a:path>
                <a:path w="2082800" h="299085">
                  <a:moveTo>
                    <a:pt x="2069592" y="298703"/>
                  </a:moveTo>
                  <a:lnTo>
                    <a:pt x="2069592" y="273558"/>
                  </a:lnTo>
                  <a:lnTo>
                    <a:pt x="2057400" y="285750"/>
                  </a:lnTo>
                  <a:lnTo>
                    <a:pt x="2057400" y="298703"/>
                  </a:lnTo>
                  <a:lnTo>
                    <a:pt x="2069592" y="298703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20038" y="4427473"/>
            <a:ext cx="4749800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nhỏ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bằngmức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phụ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tập </a:t>
            </a:r>
            <a:r>
              <a:rPr dirty="0" sz="2000" spc="-5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281940" marR="13335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10839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“Những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đàn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ông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cao”,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“Những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25">
                <a:latin typeface="Arial"/>
                <a:cs typeface="Arial"/>
              </a:rPr>
              <a:t> đàn </a:t>
            </a:r>
            <a:r>
              <a:rPr dirty="0" sz="2000">
                <a:latin typeface="Arial"/>
                <a:cs typeface="Arial"/>
              </a:rPr>
              <a:t>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cao”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2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Giao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(Intersection)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5826" rIns="0" bIns="0" rtlCol="0" vert="horz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0670" algn="l"/>
                <a:tab pos="2449195" algn="l"/>
              </a:tabLst>
            </a:pPr>
            <a:r>
              <a:rPr dirty="0"/>
              <a:t>Tập</a:t>
            </a:r>
            <a:r>
              <a:rPr dirty="0" spc="-65"/>
              <a:t> </a:t>
            </a:r>
            <a:r>
              <a:rPr dirty="0"/>
              <a:t>chính</a:t>
            </a:r>
            <a:r>
              <a:rPr dirty="0" spc="-55"/>
              <a:t> </a:t>
            </a:r>
            <a:r>
              <a:rPr dirty="0" spc="-20"/>
              <a:t>xác:</a:t>
            </a:r>
            <a:r>
              <a:rPr dirty="0"/>
              <a:t>	Những</a:t>
            </a:r>
            <a:r>
              <a:rPr dirty="0" spc="-35"/>
              <a:t> </a:t>
            </a:r>
            <a:r>
              <a:rPr dirty="0"/>
              <a:t>phần</a:t>
            </a:r>
            <a:r>
              <a:rPr dirty="0" spc="-35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nào</a:t>
            </a:r>
            <a:r>
              <a:rPr dirty="0" spc="-40"/>
              <a:t> </a:t>
            </a:r>
            <a:r>
              <a:rPr dirty="0"/>
              <a:t>thuộc</a:t>
            </a:r>
            <a:r>
              <a:rPr dirty="0" spc="-35"/>
              <a:t> </a:t>
            </a:r>
            <a:r>
              <a:rPr dirty="0"/>
              <a:t>vào</a:t>
            </a:r>
            <a:r>
              <a:rPr dirty="0" spc="-45"/>
              <a:t> </a:t>
            </a:r>
            <a:r>
              <a:rPr dirty="0"/>
              <a:t>cả</a:t>
            </a:r>
            <a:r>
              <a:rPr dirty="0" spc="-45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 spc="-20"/>
              <a:t>tập?</a:t>
            </a:r>
          </a:p>
          <a:p>
            <a:pPr marL="28067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0670" algn="l"/>
                <a:tab pos="1597025" algn="l"/>
              </a:tabLst>
            </a:pPr>
            <a:r>
              <a:rPr dirty="0"/>
              <a:t>Tập</a:t>
            </a:r>
            <a:r>
              <a:rPr dirty="0" spc="-45"/>
              <a:t> </a:t>
            </a:r>
            <a:r>
              <a:rPr dirty="0" spc="-25"/>
              <a:t>mờ:</a:t>
            </a:r>
            <a:r>
              <a:rPr dirty="0"/>
              <a:t>	Mức</a:t>
            </a:r>
            <a:r>
              <a:rPr dirty="0" spc="-35"/>
              <a:t> </a:t>
            </a:r>
            <a:r>
              <a:rPr dirty="0"/>
              <a:t>độ</a:t>
            </a:r>
            <a:r>
              <a:rPr dirty="0" spc="-35"/>
              <a:t> </a:t>
            </a:r>
            <a:r>
              <a:rPr dirty="0"/>
              <a:t>mỗi</a:t>
            </a:r>
            <a:r>
              <a:rPr dirty="0" spc="-35"/>
              <a:t> </a:t>
            </a:r>
            <a:r>
              <a:rPr dirty="0"/>
              <a:t>phần</a:t>
            </a:r>
            <a:r>
              <a:rPr dirty="0" spc="-30"/>
              <a:t> </a:t>
            </a:r>
            <a:r>
              <a:rPr dirty="0"/>
              <a:t>tử</a:t>
            </a:r>
            <a:r>
              <a:rPr dirty="0" spc="-35"/>
              <a:t> </a:t>
            </a:r>
            <a:r>
              <a:rPr dirty="0"/>
              <a:t>thuộc</a:t>
            </a:r>
            <a:r>
              <a:rPr dirty="0" spc="-30"/>
              <a:t> </a:t>
            </a:r>
            <a:r>
              <a:rPr dirty="0"/>
              <a:t>vào</a:t>
            </a:r>
            <a:r>
              <a:rPr dirty="0" spc="-35"/>
              <a:t> </a:t>
            </a:r>
            <a:r>
              <a:rPr dirty="0"/>
              <a:t>cả</a:t>
            </a:r>
            <a:r>
              <a:rPr dirty="0" spc="-40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 spc="-20"/>
              <a:t>tập?</a:t>
            </a:r>
          </a:p>
          <a:p>
            <a:pPr marL="280670" marR="3937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Phần</a:t>
            </a:r>
            <a:r>
              <a:rPr dirty="0" spc="-55"/>
              <a:t> </a:t>
            </a:r>
            <a:r>
              <a:rPr dirty="0"/>
              <a:t>giao</a:t>
            </a:r>
            <a:r>
              <a:rPr dirty="0" spc="-35"/>
              <a:t> </a:t>
            </a:r>
            <a:r>
              <a:rPr dirty="0"/>
              <a:t>mờ</a:t>
            </a:r>
            <a:r>
              <a:rPr dirty="0" spc="-55"/>
              <a:t> </a:t>
            </a:r>
            <a:r>
              <a:rPr dirty="0"/>
              <a:t>(fuzzy</a:t>
            </a:r>
            <a:r>
              <a:rPr dirty="0" spc="-55"/>
              <a:t> </a:t>
            </a:r>
            <a:r>
              <a:rPr dirty="0" spc="-10"/>
              <a:t>intersection)</a:t>
            </a:r>
            <a:r>
              <a:rPr dirty="0" spc="-30"/>
              <a:t> </a:t>
            </a:r>
            <a:r>
              <a:rPr dirty="0"/>
              <a:t>được</a:t>
            </a:r>
            <a:r>
              <a:rPr dirty="0" spc="-45"/>
              <a:t> </a:t>
            </a:r>
            <a:r>
              <a:rPr dirty="0"/>
              <a:t>xác</a:t>
            </a:r>
            <a:r>
              <a:rPr dirty="0" spc="-45"/>
              <a:t> </a:t>
            </a:r>
            <a:r>
              <a:rPr dirty="0"/>
              <a:t>định</a:t>
            </a:r>
            <a:r>
              <a:rPr dirty="0" spc="-45"/>
              <a:t> </a:t>
            </a:r>
            <a:r>
              <a:rPr dirty="0"/>
              <a:t>bởi</a:t>
            </a:r>
            <a:r>
              <a:rPr dirty="0" spc="-45"/>
              <a:t> </a:t>
            </a:r>
            <a:r>
              <a:rPr dirty="0" spc="-25" b="1">
                <a:latin typeface="Arial"/>
                <a:cs typeface="Arial"/>
              </a:rPr>
              <a:t>giá </a:t>
            </a:r>
            <a:r>
              <a:rPr dirty="0" spc="-25" b="1">
                <a:latin typeface="Arial"/>
                <a:cs typeface="Arial"/>
              </a:rPr>
              <a:t>	</a:t>
            </a:r>
            <a:r>
              <a:rPr dirty="0" b="1">
                <a:latin typeface="Arial"/>
                <a:cs typeface="Arial"/>
              </a:rPr>
              <a:t>trị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phụ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thuộc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thấp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nhất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/>
              <a:t>đối</a:t>
            </a:r>
            <a:r>
              <a:rPr dirty="0" spc="-20"/>
              <a:t> </a:t>
            </a:r>
            <a:r>
              <a:rPr dirty="0"/>
              <a:t>với</a:t>
            </a:r>
            <a:r>
              <a:rPr dirty="0" spc="-20"/>
              <a:t> </a:t>
            </a:r>
            <a:r>
              <a:rPr dirty="0"/>
              <a:t>2</a:t>
            </a:r>
            <a:r>
              <a:rPr dirty="0" spc="-35"/>
              <a:t> </a:t>
            </a:r>
            <a:r>
              <a:rPr dirty="0"/>
              <a:t>tập</a:t>
            </a:r>
            <a:r>
              <a:rPr dirty="0" spc="-30"/>
              <a:t> </a:t>
            </a:r>
            <a:r>
              <a:rPr dirty="0" spc="-25"/>
              <a:t>mờ</a:t>
            </a:r>
          </a:p>
          <a:p>
            <a:pPr marL="280670" marR="4318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Giao</a:t>
            </a:r>
            <a:r>
              <a:rPr dirty="0" spc="-45"/>
              <a:t> </a:t>
            </a:r>
            <a:r>
              <a:rPr dirty="0"/>
              <a:t>của</a:t>
            </a:r>
            <a:r>
              <a:rPr dirty="0" spc="-35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/>
              <a:t>tập</a:t>
            </a:r>
            <a:r>
              <a:rPr dirty="0" spc="-40"/>
              <a:t> </a:t>
            </a:r>
            <a:r>
              <a:rPr dirty="0"/>
              <a:t>mờ</a:t>
            </a:r>
            <a:r>
              <a:rPr dirty="0" spc="-45"/>
              <a:t> </a:t>
            </a:r>
            <a:r>
              <a:rPr dirty="0"/>
              <a:t>cũng</a:t>
            </a:r>
            <a:r>
              <a:rPr dirty="0" spc="-30"/>
              <a:t> </a:t>
            </a:r>
            <a:r>
              <a:rPr dirty="0"/>
              <a:t>là</a:t>
            </a:r>
            <a:r>
              <a:rPr dirty="0" spc="-40"/>
              <a:t> </a:t>
            </a:r>
            <a:r>
              <a:rPr dirty="0"/>
              <a:t>một</a:t>
            </a:r>
            <a:r>
              <a:rPr dirty="0" spc="-45"/>
              <a:t> </a:t>
            </a:r>
            <a:r>
              <a:rPr dirty="0"/>
              <a:t>tập</a:t>
            </a:r>
            <a:r>
              <a:rPr dirty="0" spc="-40"/>
              <a:t> </a:t>
            </a:r>
            <a:r>
              <a:rPr dirty="0"/>
              <a:t>mờ,</a:t>
            </a:r>
            <a:r>
              <a:rPr dirty="0" spc="-50"/>
              <a:t> </a:t>
            </a:r>
            <a:r>
              <a:rPr dirty="0"/>
              <a:t>được</a:t>
            </a:r>
            <a:r>
              <a:rPr dirty="0" spc="-30"/>
              <a:t> </a:t>
            </a:r>
            <a:r>
              <a:rPr dirty="0"/>
              <a:t>định</a:t>
            </a:r>
            <a:r>
              <a:rPr dirty="0" spc="-25"/>
              <a:t> </a:t>
            </a:r>
            <a:r>
              <a:rPr dirty="0" spc="-10"/>
              <a:t>nghĩa </a:t>
            </a:r>
            <a:r>
              <a:rPr dirty="0" spc="-10"/>
              <a:t>	</a:t>
            </a:r>
            <a:r>
              <a:rPr dirty="0"/>
              <a:t>như</a:t>
            </a:r>
            <a:r>
              <a:rPr dirty="0" spc="-50"/>
              <a:t> </a:t>
            </a:r>
            <a:r>
              <a:rPr dirty="0" spc="-20"/>
              <a:t>sau:</a:t>
            </a:r>
          </a:p>
          <a:p>
            <a:pPr marL="638175">
              <a:lnSpc>
                <a:spcPct val="100000"/>
              </a:lnSpc>
              <a:spcBef>
                <a:spcPts val="580"/>
              </a:spcBef>
              <a:tabLst>
                <a:tab pos="1104900" algn="l"/>
                <a:tab pos="4389755" algn="l"/>
              </a:tabLst>
            </a:pPr>
            <a:r>
              <a:rPr dirty="0" spc="-25" i="1">
                <a:latin typeface="Arial"/>
                <a:cs typeface="Arial"/>
              </a:rPr>
              <a:t>µ</a:t>
            </a:r>
            <a:r>
              <a:rPr dirty="0" baseline="-20833" sz="2400" spc="-37" i="1">
                <a:latin typeface="Arial"/>
                <a:cs typeface="Arial"/>
              </a:rPr>
              <a:t>A</a:t>
            </a:r>
            <a:r>
              <a:rPr dirty="0" baseline="-20833" sz="2400" i="1">
                <a:latin typeface="Arial"/>
                <a:cs typeface="Arial"/>
              </a:rPr>
              <a:t>	B</a:t>
            </a:r>
            <a:r>
              <a:rPr dirty="0" sz="2400"/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/>
              <a:t>)</a:t>
            </a:r>
            <a:r>
              <a:rPr dirty="0" sz="2400" spc="-60"/>
              <a:t> </a:t>
            </a:r>
            <a:r>
              <a:rPr dirty="0" sz="2400"/>
              <a:t>=</a:t>
            </a:r>
            <a:r>
              <a:rPr dirty="0" sz="2400" spc="-60"/>
              <a:t> </a:t>
            </a:r>
            <a:r>
              <a:rPr dirty="0" sz="2400"/>
              <a:t>min{</a:t>
            </a: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/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/>
              <a:t>),</a:t>
            </a:r>
            <a:r>
              <a:rPr dirty="0" sz="2400" spc="-40"/>
              <a:t> </a:t>
            </a:r>
            <a:r>
              <a:rPr dirty="0" sz="2400" spc="-10" i="1">
                <a:latin typeface="Arial"/>
                <a:cs typeface="Arial"/>
              </a:rPr>
              <a:t>µ</a:t>
            </a:r>
            <a:r>
              <a:rPr dirty="0" baseline="-20833" sz="2400" spc="-15" i="1">
                <a:latin typeface="Arial"/>
                <a:cs typeface="Arial"/>
              </a:rPr>
              <a:t>B</a:t>
            </a:r>
            <a:r>
              <a:rPr dirty="0" sz="2400" spc="-10"/>
              <a:t>(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sz="2400" spc="-10"/>
              <a:t>)},</a:t>
            </a:r>
            <a:r>
              <a:rPr dirty="0" sz="2400"/>
              <a:t>	</a:t>
            </a:r>
            <a:r>
              <a:rPr dirty="0" sz="2400" spc="-25">
                <a:latin typeface="Symbol"/>
                <a:cs typeface="Symbol"/>
              </a:rPr>
              <a:t></a:t>
            </a:r>
            <a:r>
              <a:rPr dirty="0" sz="2400" spc="-25"/>
              <a:t>x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5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(Union)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5039" y="1853438"/>
            <a:ext cx="7954009" cy="407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177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  <a:tab pos="2487295" algn="l"/>
              </a:tabLst>
            </a:pP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xác:</a:t>
            </a:r>
            <a:r>
              <a:rPr dirty="0" sz="2400">
                <a:latin typeface="Arial"/>
                <a:cs typeface="Arial"/>
              </a:rPr>
              <a:t>	Những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trong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hai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tập?</a:t>
            </a:r>
            <a:endParaRPr sz="2400">
              <a:latin typeface="Arial"/>
              <a:cs typeface="Arial"/>
            </a:endParaRPr>
          </a:p>
          <a:p>
            <a:pPr marL="318770" marR="293370" indent="-26860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  <a:tab pos="1635125" algn="l"/>
              </a:tabLst>
            </a:pP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mờ:</a:t>
            </a:r>
            <a:r>
              <a:rPr dirty="0" sz="2400">
                <a:latin typeface="Arial"/>
                <a:cs typeface="Arial"/>
              </a:rPr>
              <a:t>	Mức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hai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tập?</a:t>
            </a:r>
            <a:endParaRPr sz="2400">
              <a:latin typeface="Arial"/>
              <a:cs typeface="Arial"/>
            </a:endParaRPr>
          </a:p>
          <a:p>
            <a:pPr marL="318770" marR="45339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(fuzzy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union)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bởi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giá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trị </a:t>
            </a:r>
            <a:r>
              <a:rPr dirty="0" sz="2400" spc="-25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phụ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thuộc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cao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nhất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mờ</a:t>
            </a:r>
            <a:endParaRPr sz="2400">
              <a:latin typeface="Arial"/>
              <a:cs typeface="Arial"/>
            </a:endParaRPr>
          </a:p>
          <a:p>
            <a:pPr marL="318770" marR="4889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cũng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nghĩa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676275">
              <a:lnSpc>
                <a:spcPct val="100000"/>
              </a:lnSpc>
              <a:spcBef>
                <a:spcPts val="580"/>
              </a:spcBef>
              <a:tabLst>
                <a:tab pos="4512945" algn="l"/>
              </a:tabLst>
            </a:pP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baseline="-19607" sz="2550" i="1">
                <a:latin typeface="DejaVu Sans Mono"/>
                <a:cs typeface="DejaVu Sans Mono"/>
              </a:rPr>
              <a:t>∪</a:t>
            </a:r>
            <a:r>
              <a:rPr dirty="0" baseline="-20833" sz="2400" i="1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max{</a:t>
            </a: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),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µ</a:t>
            </a:r>
            <a:r>
              <a:rPr dirty="0" baseline="-20833" sz="2400" spc="-15" i="1">
                <a:latin typeface="Arial"/>
                <a:cs typeface="Arial"/>
              </a:rPr>
              <a:t>B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sz="2400" spc="-10">
                <a:latin typeface="Arial"/>
                <a:cs typeface="Arial"/>
              </a:rPr>
              <a:t>)},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Symbol"/>
                <a:cs typeface="Symbol"/>
              </a:rPr>
              <a:t></a:t>
            </a:r>
            <a:r>
              <a:rPr dirty="0" sz="2400" spc="-25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Các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thao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tác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trên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732279" y="1935251"/>
            <a:ext cx="1167130" cy="486409"/>
            <a:chOff x="1732279" y="1935251"/>
            <a:chExt cx="1167130" cy="486409"/>
          </a:xfrm>
        </p:grpSpPr>
        <p:sp>
          <p:nvSpPr>
            <p:cNvPr id="4" name="object 4" descr=""/>
            <p:cNvSpPr/>
            <p:nvPr/>
          </p:nvSpPr>
          <p:spPr>
            <a:xfrm>
              <a:off x="2264404" y="2154174"/>
              <a:ext cx="628650" cy="261620"/>
            </a:xfrm>
            <a:custGeom>
              <a:avLst/>
              <a:gdLst/>
              <a:ahLst/>
              <a:cxnLst/>
              <a:rect l="l" t="t" r="r" b="b"/>
              <a:pathLst>
                <a:path w="628650" h="261619">
                  <a:moveTo>
                    <a:pt x="628407" y="261365"/>
                  </a:moveTo>
                  <a:lnTo>
                    <a:pt x="314203" y="0"/>
                  </a:lnTo>
                  <a:lnTo>
                    <a:pt x="0" y="261366"/>
                  </a:lnTo>
                  <a:lnTo>
                    <a:pt x="628407" y="261365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64404" y="2154174"/>
              <a:ext cx="628650" cy="261620"/>
            </a:xfrm>
            <a:custGeom>
              <a:avLst/>
              <a:gdLst/>
              <a:ahLst/>
              <a:cxnLst/>
              <a:rect l="l" t="t" r="r" b="b"/>
              <a:pathLst>
                <a:path w="628650" h="261619">
                  <a:moveTo>
                    <a:pt x="628407" y="261365"/>
                  </a:moveTo>
                  <a:lnTo>
                    <a:pt x="0" y="261366"/>
                  </a:lnTo>
                  <a:lnTo>
                    <a:pt x="314203" y="0"/>
                  </a:lnTo>
                  <a:lnTo>
                    <a:pt x="628407" y="26136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83079" y="2151888"/>
              <a:ext cx="791845" cy="2540"/>
            </a:xfrm>
            <a:custGeom>
              <a:avLst/>
              <a:gdLst/>
              <a:ahLst/>
              <a:cxnLst/>
              <a:rect l="l" t="t" r="r" b="b"/>
              <a:pathLst>
                <a:path w="791844" h="2539">
                  <a:moveTo>
                    <a:pt x="791718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80092" y="2001774"/>
              <a:ext cx="1905" cy="414020"/>
            </a:xfrm>
            <a:custGeom>
              <a:avLst/>
              <a:gdLst/>
              <a:ahLst/>
              <a:cxnLst/>
              <a:rect l="l" t="t" r="r" b="b"/>
              <a:pathLst>
                <a:path w="1905" h="414019">
                  <a:moveTo>
                    <a:pt x="1463" y="0"/>
                  </a:moveTo>
                  <a:lnTo>
                    <a:pt x="0" y="413766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33549" y="2151888"/>
              <a:ext cx="43815" cy="2540"/>
            </a:xfrm>
            <a:custGeom>
              <a:avLst/>
              <a:gdLst/>
              <a:ahLst/>
              <a:cxnLst/>
              <a:rect l="l" t="t" r="r" b="b"/>
              <a:pathLst>
                <a:path w="43814" h="2539">
                  <a:moveTo>
                    <a:pt x="0" y="0"/>
                  </a:moveTo>
                  <a:lnTo>
                    <a:pt x="43433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655" y="1935251"/>
              <a:ext cx="83515" cy="81229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4205732" y="1935251"/>
            <a:ext cx="1816735" cy="488315"/>
            <a:chOff x="4205732" y="1935251"/>
            <a:chExt cx="1816735" cy="488315"/>
          </a:xfrm>
        </p:grpSpPr>
        <p:sp>
          <p:nvSpPr>
            <p:cNvPr id="11" name="object 11" descr=""/>
            <p:cNvSpPr/>
            <p:nvPr/>
          </p:nvSpPr>
          <p:spPr>
            <a:xfrm>
              <a:off x="4255557" y="2003298"/>
              <a:ext cx="1270" cy="412750"/>
            </a:xfrm>
            <a:custGeom>
              <a:avLst/>
              <a:gdLst/>
              <a:ahLst/>
              <a:cxnLst/>
              <a:rect l="l" t="t" r="r" b="b"/>
              <a:pathLst>
                <a:path w="1270" h="412750">
                  <a:moveTo>
                    <a:pt x="974" y="0"/>
                  </a:moveTo>
                  <a:lnTo>
                    <a:pt x="0" y="412241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07002" y="2154174"/>
              <a:ext cx="43815" cy="1905"/>
            </a:xfrm>
            <a:custGeom>
              <a:avLst/>
              <a:gdLst/>
              <a:ahLst/>
              <a:cxnLst/>
              <a:rect l="l" t="t" r="r" b="b"/>
              <a:pathLst>
                <a:path w="43814" h="1905">
                  <a:moveTo>
                    <a:pt x="0" y="0"/>
                  </a:moveTo>
                  <a:lnTo>
                    <a:pt x="4343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4393" y="1935251"/>
              <a:ext cx="82753" cy="8122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060442" y="2155698"/>
              <a:ext cx="601345" cy="260350"/>
            </a:xfrm>
            <a:custGeom>
              <a:avLst/>
              <a:gdLst/>
              <a:ahLst/>
              <a:cxnLst/>
              <a:rect l="l" t="t" r="r" b="b"/>
              <a:pathLst>
                <a:path w="601345" h="260350">
                  <a:moveTo>
                    <a:pt x="601218" y="259841"/>
                  </a:moveTo>
                  <a:lnTo>
                    <a:pt x="601218" y="2285"/>
                  </a:lnTo>
                  <a:lnTo>
                    <a:pt x="0" y="0"/>
                  </a:lnTo>
                  <a:lnTo>
                    <a:pt x="2670" y="47360"/>
                  </a:lnTo>
                  <a:lnTo>
                    <a:pt x="10388" y="92701"/>
                  </a:lnTo>
                  <a:lnTo>
                    <a:pt x="22829" y="135956"/>
                  </a:lnTo>
                  <a:lnTo>
                    <a:pt x="39672" y="177055"/>
                  </a:lnTo>
                  <a:lnTo>
                    <a:pt x="60595" y="215931"/>
                  </a:lnTo>
                  <a:lnTo>
                    <a:pt x="85273" y="252514"/>
                  </a:lnTo>
                  <a:lnTo>
                    <a:pt x="91292" y="259841"/>
                  </a:lnTo>
                  <a:lnTo>
                    <a:pt x="601218" y="259841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060442" y="2155698"/>
              <a:ext cx="91440" cy="260350"/>
            </a:xfrm>
            <a:custGeom>
              <a:avLst/>
              <a:gdLst/>
              <a:ahLst/>
              <a:cxnLst/>
              <a:rect l="l" t="t" r="r" b="b"/>
              <a:pathLst>
                <a:path w="91439" h="260350">
                  <a:moveTo>
                    <a:pt x="91292" y="259841"/>
                  </a:moveTo>
                  <a:lnTo>
                    <a:pt x="60595" y="215931"/>
                  </a:lnTo>
                  <a:lnTo>
                    <a:pt x="39672" y="177055"/>
                  </a:lnTo>
                  <a:lnTo>
                    <a:pt x="22829" y="135956"/>
                  </a:lnTo>
                  <a:lnTo>
                    <a:pt x="10388" y="92701"/>
                  </a:lnTo>
                  <a:lnTo>
                    <a:pt x="2670" y="47360"/>
                  </a:lnTo>
                  <a:lnTo>
                    <a:pt x="0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060442" y="2108454"/>
              <a:ext cx="962025" cy="307340"/>
            </a:xfrm>
            <a:custGeom>
              <a:avLst/>
              <a:gdLst/>
              <a:ahLst/>
              <a:cxnLst/>
              <a:rect l="l" t="t" r="r" b="b"/>
              <a:pathLst>
                <a:path w="962025" h="307339">
                  <a:moveTo>
                    <a:pt x="961644" y="307086"/>
                  </a:moveTo>
                  <a:lnTo>
                    <a:pt x="961644" y="0"/>
                  </a:lnTo>
                  <a:lnTo>
                    <a:pt x="0" y="49529"/>
                  </a:lnTo>
                  <a:lnTo>
                    <a:pt x="318513" y="307085"/>
                  </a:lnTo>
                  <a:lnTo>
                    <a:pt x="961644" y="307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59536" y="2155698"/>
              <a:ext cx="602615" cy="260350"/>
            </a:xfrm>
            <a:custGeom>
              <a:avLst/>
              <a:gdLst/>
              <a:ahLst/>
              <a:cxnLst/>
              <a:rect l="l" t="t" r="r" b="b"/>
              <a:pathLst>
                <a:path w="602614" h="260350">
                  <a:moveTo>
                    <a:pt x="602429" y="0"/>
                  </a:moveTo>
                  <a:lnTo>
                    <a:pt x="1211" y="2285"/>
                  </a:lnTo>
                  <a:lnTo>
                    <a:pt x="0" y="259841"/>
                  </a:lnTo>
                  <a:lnTo>
                    <a:pt x="511172" y="259841"/>
                  </a:lnTo>
                  <a:lnTo>
                    <a:pt x="541532" y="216463"/>
                  </a:lnTo>
                  <a:lnTo>
                    <a:pt x="562555" y="177523"/>
                  </a:lnTo>
                  <a:lnTo>
                    <a:pt x="579481" y="136339"/>
                  </a:lnTo>
                  <a:lnTo>
                    <a:pt x="591985" y="92979"/>
                  </a:lnTo>
                  <a:lnTo>
                    <a:pt x="599742" y="47510"/>
                  </a:lnTo>
                  <a:lnTo>
                    <a:pt x="60242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970709" y="2155698"/>
              <a:ext cx="91440" cy="260350"/>
            </a:xfrm>
            <a:custGeom>
              <a:avLst/>
              <a:gdLst/>
              <a:ahLst/>
              <a:cxnLst/>
              <a:rect l="l" t="t" r="r" b="b"/>
              <a:pathLst>
                <a:path w="91439" h="260350">
                  <a:moveTo>
                    <a:pt x="91256" y="0"/>
                  </a:moveTo>
                  <a:lnTo>
                    <a:pt x="88570" y="47510"/>
                  </a:lnTo>
                  <a:lnTo>
                    <a:pt x="80813" y="92979"/>
                  </a:lnTo>
                  <a:lnTo>
                    <a:pt x="68308" y="136339"/>
                  </a:lnTo>
                  <a:lnTo>
                    <a:pt x="51382" y="177523"/>
                  </a:lnTo>
                  <a:lnTo>
                    <a:pt x="30359" y="216463"/>
                  </a:lnTo>
                  <a:lnTo>
                    <a:pt x="5564" y="253093"/>
                  </a:lnTo>
                  <a:lnTo>
                    <a:pt x="0" y="259841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41876" y="2061210"/>
              <a:ext cx="718820" cy="354330"/>
            </a:xfrm>
            <a:custGeom>
              <a:avLst/>
              <a:gdLst/>
              <a:ahLst/>
              <a:cxnLst/>
              <a:rect l="l" t="t" r="r" b="b"/>
              <a:pathLst>
                <a:path w="718820" h="354330">
                  <a:moveTo>
                    <a:pt x="718565" y="96773"/>
                  </a:moveTo>
                  <a:lnTo>
                    <a:pt x="0" y="0"/>
                  </a:lnTo>
                  <a:lnTo>
                    <a:pt x="0" y="354330"/>
                  </a:lnTo>
                  <a:lnTo>
                    <a:pt x="401667" y="354330"/>
                  </a:lnTo>
                  <a:lnTo>
                    <a:pt x="718565" y="96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41876" y="2061210"/>
              <a:ext cx="718820" cy="354330"/>
            </a:xfrm>
            <a:custGeom>
              <a:avLst/>
              <a:gdLst/>
              <a:ahLst/>
              <a:cxnLst/>
              <a:rect l="l" t="t" r="r" b="b"/>
              <a:pathLst>
                <a:path w="718820" h="354330">
                  <a:moveTo>
                    <a:pt x="718565" y="96773"/>
                  </a:moveTo>
                  <a:lnTo>
                    <a:pt x="401667" y="354330"/>
                  </a:lnTo>
                  <a:lnTo>
                    <a:pt x="0" y="354330"/>
                  </a:lnTo>
                  <a:lnTo>
                    <a:pt x="0" y="0"/>
                  </a:lnTo>
                  <a:lnTo>
                    <a:pt x="718565" y="96773"/>
                  </a:lnTo>
                </a:path>
              </a:pathLst>
            </a:custGeom>
            <a:ln w="15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60442" y="2157984"/>
              <a:ext cx="318770" cy="257810"/>
            </a:xfrm>
            <a:custGeom>
              <a:avLst/>
              <a:gdLst/>
              <a:ahLst/>
              <a:cxnLst/>
              <a:rect l="l" t="t" r="r" b="b"/>
              <a:pathLst>
                <a:path w="318770" h="257810">
                  <a:moveTo>
                    <a:pt x="0" y="0"/>
                  </a:moveTo>
                  <a:lnTo>
                    <a:pt x="318513" y="25755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43543" y="2157984"/>
              <a:ext cx="317500" cy="257810"/>
            </a:xfrm>
            <a:custGeom>
              <a:avLst/>
              <a:gdLst/>
              <a:ahLst/>
              <a:cxnLst/>
              <a:rect l="l" t="t" r="r" b="b"/>
              <a:pathLst>
                <a:path w="317500" h="257810">
                  <a:moveTo>
                    <a:pt x="316898" y="0"/>
                  </a:moveTo>
                  <a:lnTo>
                    <a:pt x="0" y="25755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260342" y="2036826"/>
              <a:ext cx="1259205" cy="184785"/>
            </a:xfrm>
            <a:custGeom>
              <a:avLst/>
              <a:gdLst/>
              <a:ahLst/>
              <a:cxnLst/>
              <a:rect l="l" t="t" r="r" b="b"/>
              <a:pathLst>
                <a:path w="1259204" h="184785">
                  <a:moveTo>
                    <a:pt x="801624" y="117347"/>
                  </a:moveTo>
                  <a:lnTo>
                    <a:pt x="0" y="118871"/>
                  </a:lnTo>
                </a:path>
                <a:path w="1259204" h="184785">
                  <a:moveTo>
                    <a:pt x="890778" y="184403"/>
                  </a:moveTo>
                  <a:lnTo>
                    <a:pt x="12588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568188" y="1742100"/>
            <a:ext cx="245110" cy="6184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550" spc="-50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  <a:p>
            <a:pPr marL="110489">
              <a:lnSpc>
                <a:spcPct val="100000"/>
              </a:lnSpc>
              <a:spcBef>
                <a:spcPts val="475"/>
              </a:spcBef>
            </a:pPr>
            <a:r>
              <a:rPr dirty="0" sz="1550" spc="-50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425430" y="2320289"/>
            <a:ext cx="193040" cy="95250"/>
          </a:xfrm>
          <a:custGeom>
            <a:avLst/>
            <a:gdLst/>
            <a:ahLst/>
            <a:cxnLst/>
            <a:rect l="l" t="t" r="r" b="b"/>
            <a:pathLst>
              <a:path w="193039" h="95250">
                <a:moveTo>
                  <a:pt x="0" y="95250"/>
                </a:moveTo>
                <a:lnTo>
                  <a:pt x="1927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566933" y="1616085"/>
            <a:ext cx="289115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5550" algn="l"/>
              </a:tabLst>
            </a:pPr>
            <a:r>
              <a:rPr dirty="0" sz="1550" spc="60">
                <a:latin typeface="Symbol"/>
                <a:cs typeface="Symbol"/>
              </a:rPr>
              <a:t></a:t>
            </a:r>
            <a:r>
              <a:rPr dirty="0" sz="1550" spc="60">
                <a:latin typeface="Times New Roman"/>
                <a:cs typeface="Times New Roman"/>
              </a:rPr>
              <a:t>(</a:t>
            </a:r>
            <a:r>
              <a:rPr dirty="0" sz="1550" spc="-254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x</a:t>
            </a:r>
            <a:r>
              <a:rPr dirty="0" sz="1550" spc="-254" i="1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)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baseline="1792" sz="2325" spc="89">
                <a:latin typeface="Symbol"/>
                <a:cs typeface="Symbol"/>
              </a:rPr>
              <a:t></a:t>
            </a:r>
            <a:r>
              <a:rPr dirty="0" baseline="1792" sz="2325" spc="89">
                <a:latin typeface="Times New Roman"/>
                <a:cs typeface="Times New Roman"/>
              </a:rPr>
              <a:t>(</a:t>
            </a:r>
            <a:r>
              <a:rPr dirty="0" baseline="1792" sz="2325" spc="-382">
                <a:latin typeface="Times New Roman"/>
                <a:cs typeface="Times New Roman"/>
              </a:rPr>
              <a:t> </a:t>
            </a:r>
            <a:r>
              <a:rPr dirty="0" baseline="1792" sz="2325" i="1">
                <a:latin typeface="Times New Roman"/>
                <a:cs typeface="Times New Roman"/>
              </a:rPr>
              <a:t>x</a:t>
            </a:r>
            <a:r>
              <a:rPr dirty="0" baseline="1792" sz="2325" spc="-382" i="1">
                <a:latin typeface="Times New Roman"/>
                <a:cs typeface="Times New Roman"/>
              </a:rPr>
              <a:t> </a:t>
            </a:r>
            <a:r>
              <a:rPr dirty="0" baseline="1792" sz="2325" spc="-75">
                <a:latin typeface="Times New Roman"/>
                <a:cs typeface="Times New Roman"/>
              </a:rPr>
              <a:t>)</a:t>
            </a:r>
            <a:endParaRPr baseline="1792" sz="2325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1310"/>
              </a:spcBef>
              <a:tabLst>
                <a:tab pos="2503170" algn="l"/>
              </a:tabLst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780857" y="2607335"/>
            <a:ext cx="1845945" cy="83820"/>
            <a:chOff x="1780857" y="2607335"/>
            <a:chExt cx="1845945" cy="83820"/>
          </a:xfrm>
        </p:grpSpPr>
        <p:sp>
          <p:nvSpPr>
            <p:cNvPr id="28" name="object 28" descr=""/>
            <p:cNvSpPr/>
            <p:nvPr/>
          </p:nvSpPr>
          <p:spPr>
            <a:xfrm>
              <a:off x="1786890" y="2647950"/>
              <a:ext cx="1781810" cy="2540"/>
            </a:xfrm>
            <a:custGeom>
              <a:avLst/>
              <a:gdLst/>
              <a:ahLst/>
              <a:cxnLst/>
              <a:rect l="l" t="t" r="r" b="b"/>
              <a:pathLst>
                <a:path w="1781810" h="2539">
                  <a:moveTo>
                    <a:pt x="0" y="0"/>
                  </a:moveTo>
                  <a:lnTo>
                    <a:pt x="1781556" y="228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5357" y="2607335"/>
              <a:ext cx="81229" cy="83515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3513835" y="2641744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773339" y="2409609"/>
            <a:ext cx="1405255" cy="244475"/>
            <a:chOff x="1773339" y="2409609"/>
            <a:chExt cx="1405255" cy="244475"/>
          </a:xfrm>
        </p:grpSpPr>
        <p:sp>
          <p:nvSpPr>
            <p:cNvPr id="32" name="object 32" descr=""/>
            <p:cNvSpPr/>
            <p:nvPr/>
          </p:nvSpPr>
          <p:spPr>
            <a:xfrm>
              <a:off x="1985009" y="2415540"/>
              <a:ext cx="1187450" cy="232410"/>
            </a:xfrm>
            <a:custGeom>
              <a:avLst/>
              <a:gdLst/>
              <a:ahLst/>
              <a:cxnLst/>
              <a:rect l="l" t="t" r="r" b="b"/>
              <a:pathLst>
                <a:path w="1187450" h="232410">
                  <a:moveTo>
                    <a:pt x="1187195" y="232410"/>
                  </a:moveTo>
                  <a:lnTo>
                    <a:pt x="907801" y="0"/>
                  </a:lnTo>
                  <a:lnTo>
                    <a:pt x="279394" y="0"/>
                  </a:lnTo>
                  <a:lnTo>
                    <a:pt x="0" y="232410"/>
                  </a:lnTo>
                  <a:lnTo>
                    <a:pt x="1187195" y="23241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985009" y="2415540"/>
              <a:ext cx="1187450" cy="232410"/>
            </a:xfrm>
            <a:custGeom>
              <a:avLst/>
              <a:gdLst/>
              <a:ahLst/>
              <a:cxnLst/>
              <a:rect l="l" t="t" r="r" b="b"/>
              <a:pathLst>
                <a:path w="1187450" h="232410">
                  <a:moveTo>
                    <a:pt x="0" y="232410"/>
                  </a:moveTo>
                  <a:lnTo>
                    <a:pt x="279394" y="0"/>
                  </a:lnTo>
                  <a:lnTo>
                    <a:pt x="907801" y="0"/>
                  </a:lnTo>
                  <a:lnTo>
                    <a:pt x="1187195" y="232410"/>
                  </a:lnTo>
                  <a:lnTo>
                    <a:pt x="0" y="23241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779269" y="2415540"/>
              <a:ext cx="1270" cy="232410"/>
            </a:xfrm>
            <a:custGeom>
              <a:avLst/>
              <a:gdLst/>
              <a:ahLst/>
              <a:cxnLst/>
              <a:rect l="l" t="t" r="r" b="b"/>
              <a:pathLst>
                <a:path w="1269" h="232410">
                  <a:moveTo>
                    <a:pt x="822" y="0"/>
                  </a:moveTo>
                  <a:lnTo>
                    <a:pt x="0" y="23241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1744751" y="2924327"/>
            <a:ext cx="1432560" cy="477520"/>
            <a:chOff x="1744751" y="2924327"/>
            <a:chExt cx="1432560" cy="477520"/>
          </a:xfrm>
        </p:grpSpPr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751" y="2924327"/>
              <a:ext cx="82753" cy="8046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988820" y="3136391"/>
              <a:ext cx="1187450" cy="258445"/>
            </a:xfrm>
            <a:custGeom>
              <a:avLst/>
              <a:gdLst/>
              <a:ahLst/>
              <a:cxnLst/>
              <a:rect l="l" t="t" r="r" b="b"/>
              <a:pathLst>
                <a:path w="1187450" h="258445">
                  <a:moveTo>
                    <a:pt x="1187196" y="0"/>
                  </a:moveTo>
                  <a:lnTo>
                    <a:pt x="0" y="0"/>
                  </a:lnTo>
                  <a:lnTo>
                    <a:pt x="310061" y="258318"/>
                  </a:lnTo>
                  <a:lnTo>
                    <a:pt x="877134" y="258318"/>
                  </a:lnTo>
                  <a:lnTo>
                    <a:pt x="1187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88820" y="3136391"/>
              <a:ext cx="1187450" cy="258445"/>
            </a:xfrm>
            <a:custGeom>
              <a:avLst/>
              <a:gdLst/>
              <a:ahLst/>
              <a:cxnLst/>
              <a:rect l="l" t="t" r="r" b="b"/>
              <a:pathLst>
                <a:path w="1187450" h="258445">
                  <a:moveTo>
                    <a:pt x="1187196" y="0"/>
                  </a:moveTo>
                  <a:lnTo>
                    <a:pt x="877134" y="258318"/>
                  </a:lnTo>
                  <a:lnTo>
                    <a:pt x="310061" y="258318"/>
                  </a:lnTo>
                  <a:lnTo>
                    <a:pt x="0" y="0"/>
                  </a:lnTo>
                  <a:lnTo>
                    <a:pt x="1187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786890" y="3136391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4" h="0">
                  <a:moveTo>
                    <a:pt x="7917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86415" y="2987967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w="0" h="407035">
                  <a:moveTo>
                    <a:pt x="0" y="0"/>
                  </a:moveTo>
                  <a:lnTo>
                    <a:pt x="0" y="406742"/>
                  </a:lnTo>
                </a:path>
              </a:pathLst>
            </a:custGeom>
            <a:ln w="12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2342642" y="3185050"/>
            <a:ext cx="48260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i="1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dirty="0" sz="1550" spc="-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500376" y="2283604"/>
            <a:ext cx="146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84452" y="2512966"/>
            <a:ext cx="25977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6025" algn="l"/>
              </a:tabLst>
            </a:pPr>
            <a:r>
              <a:rPr dirty="0" sz="1550" spc="-50">
                <a:latin typeface="Times New Roman"/>
                <a:cs typeface="Times New Roman"/>
              </a:rPr>
              <a:t>0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737360" y="3136392"/>
            <a:ext cx="1435100" cy="8890"/>
          </a:xfrm>
          <a:custGeom>
            <a:avLst/>
            <a:gdLst/>
            <a:ahLst/>
            <a:cxnLst/>
            <a:rect l="l" t="t" r="r" b="b"/>
            <a:pathLst>
              <a:path w="1435100" h="8889">
                <a:moveTo>
                  <a:pt x="0" y="0"/>
                </a:moveTo>
                <a:lnTo>
                  <a:pt x="44195" y="0"/>
                </a:lnTo>
              </a:path>
              <a:path w="1435100" h="8889">
                <a:moveTo>
                  <a:pt x="1434845" y="6095"/>
                </a:moveTo>
                <a:lnTo>
                  <a:pt x="643127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1584452" y="3007504"/>
            <a:ext cx="25977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6025" algn="l"/>
              </a:tabLst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987287" y="2641742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249077" y="2407634"/>
            <a:ext cx="1819275" cy="283210"/>
            <a:chOff x="4249077" y="2407634"/>
            <a:chExt cx="1819275" cy="283210"/>
          </a:xfrm>
        </p:grpSpPr>
        <p:sp>
          <p:nvSpPr>
            <p:cNvPr id="48" name="object 48" descr=""/>
            <p:cNvSpPr/>
            <p:nvPr/>
          </p:nvSpPr>
          <p:spPr>
            <a:xfrm>
              <a:off x="4255007" y="2415539"/>
              <a:ext cx="635" cy="232410"/>
            </a:xfrm>
            <a:custGeom>
              <a:avLst/>
              <a:gdLst/>
              <a:ahLst/>
              <a:cxnLst/>
              <a:rect l="l" t="t" r="r" b="b"/>
              <a:pathLst>
                <a:path w="635" h="232410">
                  <a:moveTo>
                    <a:pt x="549" y="0"/>
                  </a:moveTo>
                  <a:lnTo>
                    <a:pt x="0" y="23241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151734" y="2415539"/>
              <a:ext cx="510540" cy="228600"/>
            </a:xfrm>
            <a:custGeom>
              <a:avLst/>
              <a:gdLst/>
              <a:ahLst/>
              <a:cxnLst/>
              <a:rect l="l" t="t" r="r" b="b"/>
              <a:pathLst>
                <a:path w="510539" h="228600">
                  <a:moveTo>
                    <a:pt x="509925" y="228599"/>
                  </a:moveTo>
                  <a:lnTo>
                    <a:pt x="509925" y="0"/>
                  </a:lnTo>
                  <a:lnTo>
                    <a:pt x="0" y="0"/>
                  </a:lnTo>
                  <a:lnTo>
                    <a:pt x="53318" y="58690"/>
                  </a:lnTo>
                  <a:lnTo>
                    <a:pt x="87332" y="87988"/>
                  </a:lnTo>
                  <a:lnTo>
                    <a:pt x="123812" y="114720"/>
                  </a:lnTo>
                  <a:lnTo>
                    <a:pt x="162437" y="138819"/>
                  </a:lnTo>
                  <a:lnTo>
                    <a:pt x="202883" y="160216"/>
                  </a:lnTo>
                  <a:lnTo>
                    <a:pt x="244828" y="178842"/>
                  </a:lnTo>
                  <a:lnTo>
                    <a:pt x="287950" y="194630"/>
                  </a:lnTo>
                  <a:lnTo>
                    <a:pt x="331927" y="207511"/>
                  </a:lnTo>
                  <a:lnTo>
                    <a:pt x="376435" y="217417"/>
                  </a:lnTo>
                  <a:lnTo>
                    <a:pt x="421152" y="224279"/>
                  </a:lnTo>
                  <a:lnTo>
                    <a:pt x="465756" y="228029"/>
                  </a:lnTo>
                  <a:lnTo>
                    <a:pt x="509925" y="228599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151734" y="2415539"/>
              <a:ext cx="510540" cy="228600"/>
            </a:xfrm>
            <a:custGeom>
              <a:avLst/>
              <a:gdLst/>
              <a:ahLst/>
              <a:cxnLst/>
              <a:rect l="l" t="t" r="r" b="b"/>
              <a:pathLst>
                <a:path w="510539" h="228600">
                  <a:moveTo>
                    <a:pt x="509925" y="228599"/>
                  </a:moveTo>
                  <a:lnTo>
                    <a:pt x="465756" y="228029"/>
                  </a:lnTo>
                  <a:lnTo>
                    <a:pt x="421152" y="224279"/>
                  </a:lnTo>
                  <a:lnTo>
                    <a:pt x="376435" y="217417"/>
                  </a:lnTo>
                  <a:lnTo>
                    <a:pt x="331927" y="207511"/>
                  </a:lnTo>
                  <a:lnTo>
                    <a:pt x="287950" y="194630"/>
                  </a:lnTo>
                  <a:lnTo>
                    <a:pt x="244828" y="178842"/>
                  </a:lnTo>
                  <a:lnTo>
                    <a:pt x="202883" y="160216"/>
                  </a:lnTo>
                  <a:lnTo>
                    <a:pt x="162437" y="138819"/>
                  </a:lnTo>
                  <a:lnTo>
                    <a:pt x="123812" y="114720"/>
                  </a:lnTo>
                  <a:lnTo>
                    <a:pt x="87332" y="87988"/>
                  </a:lnTo>
                  <a:lnTo>
                    <a:pt x="53318" y="58690"/>
                  </a:lnTo>
                  <a:lnTo>
                    <a:pt x="22093" y="26896"/>
                  </a:lnTo>
                  <a:lnTo>
                    <a:pt x="0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378955" y="2415539"/>
              <a:ext cx="643255" cy="228600"/>
            </a:xfrm>
            <a:custGeom>
              <a:avLst/>
              <a:gdLst/>
              <a:ahLst/>
              <a:cxnLst/>
              <a:rect l="l" t="t" r="r" b="b"/>
              <a:pathLst>
                <a:path w="643254" h="228600">
                  <a:moveTo>
                    <a:pt x="643130" y="228600"/>
                  </a:moveTo>
                  <a:lnTo>
                    <a:pt x="643130" y="0"/>
                  </a:lnTo>
                  <a:lnTo>
                    <a:pt x="0" y="0"/>
                  </a:lnTo>
                  <a:lnTo>
                    <a:pt x="282704" y="228599"/>
                  </a:lnTo>
                  <a:lnTo>
                    <a:pt x="64313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378955" y="2415539"/>
              <a:ext cx="643255" cy="228600"/>
            </a:xfrm>
            <a:custGeom>
              <a:avLst/>
              <a:gdLst/>
              <a:ahLst/>
              <a:cxnLst/>
              <a:rect l="l" t="t" r="r" b="b"/>
              <a:pathLst>
                <a:path w="643254" h="228600">
                  <a:moveTo>
                    <a:pt x="0" y="0"/>
                  </a:moveTo>
                  <a:lnTo>
                    <a:pt x="282704" y="228599"/>
                  </a:lnTo>
                  <a:lnTo>
                    <a:pt x="643130" y="228600"/>
                  </a:lnTo>
                  <a:lnTo>
                    <a:pt x="643130" y="0"/>
                  </a:lnTo>
                  <a:lnTo>
                    <a:pt x="0" y="0"/>
                  </a:lnTo>
                </a:path>
              </a:pathLst>
            </a:custGeom>
            <a:ln w="15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458461" y="2415539"/>
              <a:ext cx="512445" cy="228600"/>
            </a:xfrm>
            <a:custGeom>
              <a:avLst/>
              <a:gdLst/>
              <a:ahLst/>
              <a:cxnLst/>
              <a:rect l="l" t="t" r="r" b="b"/>
              <a:pathLst>
                <a:path w="512445" h="228600">
                  <a:moveTo>
                    <a:pt x="512247" y="0"/>
                  </a:moveTo>
                  <a:lnTo>
                    <a:pt x="1074" y="0"/>
                  </a:lnTo>
                  <a:lnTo>
                    <a:pt x="0" y="228599"/>
                  </a:lnTo>
                  <a:lnTo>
                    <a:pt x="44274" y="228122"/>
                  </a:lnTo>
                  <a:lnTo>
                    <a:pt x="89000" y="224461"/>
                  </a:lnTo>
                  <a:lnTo>
                    <a:pt x="133851" y="217682"/>
                  </a:lnTo>
                  <a:lnTo>
                    <a:pt x="178502" y="207854"/>
                  </a:lnTo>
                  <a:lnTo>
                    <a:pt x="222630" y="195043"/>
                  </a:lnTo>
                  <a:lnTo>
                    <a:pt x="265909" y="179317"/>
                  </a:lnTo>
                  <a:lnTo>
                    <a:pt x="308015" y="160743"/>
                  </a:lnTo>
                  <a:lnTo>
                    <a:pt x="348622" y="139388"/>
                  </a:lnTo>
                  <a:lnTo>
                    <a:pt x="387406" y="115320"/>
                  </a:lnTo>
                  <a:lnTo>
                    <a:pt x="424041" y="88604"/>
                  </a:lnTo>
                  <a:lnTo>
                    <a:pt x="458204" y="59309"/>
                  </a:lnTo>
                  <a:lnTo>
                    <a:pt x="489569" y="27503"/>
                  </a:lnTo>
                  <a:lnTo>
                    <a:pt x="51224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458461" y="2415539"/>
              <a:ext cx="512445" cy="228600"/>
            </a:xfrm>
            <a:custGeom>
              <a:avLst/>
              <a:gdLst/>
              <a:ahLst/>
              <a:cxnLst/>
              <a:rect l="l" t="t" r="r" b="b"/>
              <a:pathLst>
                <a:path w="512445" h="228600">
                  <a:moveTo>
                    <a:pt x="512247" y="0"/>
                  </a:moveTo>
                  <a:lnTo>
                    <a:pt x="458204" y="59309"/>
                  </a:lnTo>
                  <a:lnTo>
                    <a:pt x="424041" y="88604"/>
                  </a:lnTo>
                  <a:lnTo>
                    <a:pt x="387406" y="115320"/>
                  </a:lnTo>
                  <a:lnTo>
                    <a:pt x="348622" y="139388"/>
                  </a:lnTo>
                  <a:lnTo>
                    <a:pt x="308015" y="160743"/>
                  </a:lnTo>
                  <a:lnTo>
                    <a:pt x="265909" y="179317"/>
                  </a:lnTo>
                  <a:lnTo>
                    <a:pt x="222630" y="195043"/>
                  </a:lnTo>
                  <a:lnTo>
                    <a:pt x="178502" y="207854"/>
                  </a:lnTo>
                  <a:lnTo>
                    <a:pt x="133851" y="217682"/>
                  </a:lnTo>
                  <a:lnTo>
                    <a:pt x="89000" y="224461"/>
                  </a:lnTo>
                  <a:lnTo>
                    <a:pt x="44274" y="228122"/>
                  </a:lnTo>
                  <a:lnTo>
                    <a:pt x="0" y="22859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341875" y="2415539"/>
              <a:ext cx="401955" cy="228600"/>
            </a:xfrm>
            <a:custGeom>
              <a:avLst/>
              <a:gdLst/>
              <a:ahLst/>
              <a:cxnLst/>
              <a:rect l="l" t="t" r="r" b="b"/>
              <a:pathLst>
                <a:path w="401954" h="228600">
                  <a:moveTo>
                    <a:pt x="401667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120396" y="228599"/>
                  </a:lnTo>
                  <a:lnTo>
                    <a:pt x="401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341875" y="2415539"/>
              <a:ext cx="401955" cy="228600"/>
            </a:xfrm>
            <a:custGeom>
              <a:avLst/>
              <a:gdLst/>
              <a:ahLst/>
              <a:cxnLst/>
              <a:rect l="l" t="t" r="r" b="b"/>
              <a:pathLst>
                <a:path w="401954" h="228600">
                  <a:moveTo>
                    <a:pt x="0" y="0"/>
                  </a:moveTo>
                  <a:lnTo>
                    <a:pt x="401667" y="0"/>
                  </a:lnTo>
                  <a:lnTo>
                    <a:pt x="120396" y="228599"/>
                  </a:lnTo>
                  <a:lnTo>
                    <a:pt x="0" y="228599"/>
                  </a:lnTo>
                  <a:lnTo>
                    <a:pt x="0" y="0"/>
                  </a:lnTo>
                </a:path>
              </a:pathLst>
            </a:custGeom>
            <a:ln w="15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378955" y="2415539"/>
              <a:ext cx="283210" cy="228600"/>
            </a:xfrm>
            <a:custGeom>
              <a:avLst/>
              <a:gdLst/>
              <a:ahLst/>
              <a:cxnLst/>
              <a:rect l="l" t="t" r="r" b="b"/>
              <a:pathLst>
                <a:path w="283210" h="228600">
                  <a:moveTo>
                    <a:pt x="0" y="0"/>
                  </a:moveTo>
                  <a:lnTo>
                    <a:pt x="282704" y="22859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62271" y="2415539"/>
              <a:ext cx="281305" cy="228600"/>
            </a:xfrm>
            <a:custGeom>
              <a:avLst/>
              <a:gdLst/>
              <a:ahLst/>
              <a:cxnLst/>
              <a:rect l="l" t="t" r="r" b="b"/>
              <a:pathLst>
                <a:path w="281304" h="228600">
                  <a:moveTo>
                    <a:pt x="281271" y="0"/>
                  </a:moveTo>
                  <a:lnTo>
                    <a:pt x="0" y="22859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260341" y="2647950"/>
              <a:ext cx="1781810" cy="2540"/>
            </a:xfrm>
            <a:custGeom>
              <a:avLst/>
              <a:gdLst/>
              <a:ahLst/>
              <a:cxnLst/>
              <a:rect l="l" t="t" r="r" b="b"/>
              <a:pathLst>
                <a:path w="1781810" h="2539">
                  <a:moveTo>
                    <a:pt x="0" y="0"/>
                  </a:moveTo>
                  <a:lnTo>
                    <a:pt x="1781556" y="228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234177" y="2415539"/>
              <a:ext cx="191770" cy="94615"/>
            </a:xfrm>
            <a:custGeom>
              <a:avLst/>
              <a:gdLst/>
              <a:ahLst/>
              <a:cxnLst/>
              <a:rect l="l" t="t" r="r" b="b"/>
              <a:pathLst>
                <a:path w="191770" h="94614">
                  <a:moveTo>
                    <a:pt x="0" y="94488"/>
                  </a:moveTo>
                  <a:lnTo>
                    <a:pt x="1912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6805" y="2607335"/>
              <a:ext cx="81229" cy="83515"/>
            </a:xfrm>
            <a:prstGeom prst="rect">
              <a:avLst/>
            </a:prstGeom>
          </p:spPr>
        </p:pic>
      </p:grpSp>
      <p:grpSp>
        <p:nvGrpSpPr>
          <p:cNvPr id="62" name="object 62" descr=""/>
          <p:cNvGrpSpPr/>
          <p:nvPr/>
        </p:nvGrpSpPr>
        <p:grpSpPr>
          <a:xfrm>
            <a:off x="4205732" y="2924327"/>
            <a:ext cx="1330960" cy="477520"/>
            <a:chOff x="4205732" y="2924327"/>
            <a:chExt cx="1330960" cy="477520"/>
          </a:xfrm>
        </p:grpSpPr>
        <p:sp>
          <p:nvSpPr>
            <p:cNvPr id="63" name="object 63" descr=""/>
            <p:cNvSpPr/>
            <p:nvPr/>
          </p:nvSpPr>
          <p:spPr>
            <a:xfrm>
              <a:off x="4254292" y="2982633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w="0" h="412114">
                  <a:moveTo>
                    <a:pt x="0" y="0"/>
                  </a:moveTo>
                  <a:lnTo>
                    <a:pt x="0" y="412076"/>
                  </a:lnTo>
                </a:path>
              </a:pathLst>
            </a:custGeom>
            <a:ln w="13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207002" y="3142487"/>
              <a:ext cx="43815" cy="2540"/>
            </a:xfrm>
            <a:custGeom>
              <a:avLst/>
              <a:gdLst/>
              <a:ahLst/>
              <a:cxnLst/>
              <a:rect l="l" t="t" r="r" b="b"/>
              <a:pathLst>
                <a:path w="43814" h="2539">
                  <a:moveTo>
                    <a:pt x="0" y="0"/>
                  </a:moveTo>
                  <a:lnTo>
                    <a:pt x="43434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107" y="2924327"/>
              <a:ext cx="83515" cy="80467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4248912" y="3144773"/>
              <a:ext cx="829310" cy="1905"/>
            </a:xfrm>
            <a:custGeom>
              <a:avLst/>
              <a:gdLst/>
              <a:ahLst/>
              <a:cxnLst/>
              <a:rect l="l" t="t" r="r" b="b"/>
              <a:pathLst>
                <a:path w="829310" h="1905">
                  <a:moveTo>
                    <a:pt x="829055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080254" y="3148583"/>
              <a:ext cx="450215" cy="246379"/>
            </a:xfrm>
            <a:custGeom>
              <a:avLst/>
              <a:gdLst/>
              <a:ahLst/>
              <a:cxnLst/>
              <a:rect l="l" t="t" r="r" b="b"/>
              <a:pathLst>
                <a:path w="450214" h="246379">
                  <a:moveTo>
                    <a:pt x="449827" y="246126"/>
                  </a:moveTo>
                  <a:lnTo>
                    <a:pt x="385572" y="185928"/>
                  </a:lnTo>
                  <a:lnTo>
                    <a:pt x="346474" y="158242"/>
                  </a:lnTo>
                  <a:lnTo>
                    <a:pt x="308446" y="133375"/>
                  </a:lnTo>
                  <a:lnTo>
                    <a:pt x="270002" y="110692"/>
                  </a:lnTo>
                  <a:lnTo>
                    <a:pt x="229658" y="89559"/>
                  </a:lnTo>
                  <a:lnTo>
                    <a:pt x="185928" y="69342"/>
                  </a:lnTo>
                  <a:lnTo>
                    <a:pt x="147828" y="51053"/>
                  </a:lnTo>
                  <a:lnTo>
                    <a:pt x="112775" y="37338"/>
                  </a:lnTo>
                  <a:lnTo>
                    <a:pt x="78486" y="25145"/>
                  </a:lnTo>
                  <a:lnTo>
                    <a:pt x="57150" y="19811"/>
                  </a:lnTo>
                  <a:lnTo>
                    <a:pt x="28956" y="7619"/>
                  </a:lnTo>
                  <a:lnTo>
                    <a:pt x="0" y="0"/>
                  </a:lnTo>
                  <a:lnTo>
                    <a:pt x="0" y="246126"/>
                  </a:lnTo>
                  <a:lnTo>
                    <a:pt x="449827" y="246126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080254" y="3148583"/>
              <a:ext cx="450215" cy="246379"/>
            </a:xfrm>
            <a:custGeom>
              <a:avLst/>
              <a:gdLst/>
              <a:ahLst/>
              <a:cxnLst/>
              <a:rect l="l" t="t" r="r" b="b"/>
              <a:pathLst>
                <a:path w="450214" h="246379">
                  <a:moveTo>
                    <a:pt x="0" y="0"/>
                  </a:moveTo>
                  <a:lnTo>
                    <a:pt x="28956" y="7619"/>
                  </a:lnTo>
                  <a:lnTo>
                    <a:pt x="57150" y="19811"/>
                  </a:lnTo>
                  <a:lnTo>
                    <a:pt x="78486" y="25145"/>
                  </a:lnTo>
                  <a:lnTo>
                    <a:pt x="112775" y="37338"/>
                  </a:lnTo>
                  <a:lnTo>
                    <a:pt x="147828" y="51053"/>
                  </a:lnTo>
                  <a:lnTo>
                    <a:pt x="185928" y="69342"/>
                  </a:lnTo>
                  <a:lnTo>
                    <a:pt x="229658" y="89559"/>
                  </a:lnTo>
                  <a:lnTo>
                    <a:pt x="270002" y="110692"/>
                  </a:lnTo>
                  <a:lnTo>
                    <a:pt x="308446" y="133375"/>
                  </a:lnTo>
                  <a:lnTo>
                    <a:pt x="346474" y="158242"/>
                  </a:lnTo>
                  <a:lnTo>
                    <a:pt x="385572" y="185928"/>
                  </a:lnTo>
                  <a:lnTo>
                    <a:pt x="424818" y="219992"/>
                  </a:lnTo>
                  <a:lnTo>
                    <a:pt x="449827" y="246126"/>
                  </a:lnTo>
                  <a:lnTo>
                    <a:pt x="0" y="246126"/>
                  </a:lnTo>
                  <a:lnTo>
                    <a:pt x="0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615467" y="3148583"/>
              <a:ext cx="450850" cy="246379"/>
            </a:xfrm>
            <a:custGeom>
              <a:avLst/>
              <a:gdLst/>
              <a:ahLst/>
              <a:cxnLst/>
              <a:rect l="l" t="t" r="r" b="b"/>
              <a:pathLst>
                <a:path w="450850" h="246379">
                  <a:moveTo>
                    <a:pt x="450308" y="246126"/>
                  </a:moveTo>
                  <a:lnTo>
                    <a:pt x="450308" y="0"/>
                  </a:lnTo>
                  <a:lnTo>
                    <a:pt x="405012" y="13854"/>
                  </a:lnTo>
                  <a:lnTo>
                    <a:pt x="359860" y="29324"/>
                  </a:lnTo>
                  <a:lnTo>
                    <a:pt x="315053" y="46445"/>
                  </a:lnTo>
                  <a:lnTo>
                    <a:pt x="270793" y="65255"/>
                  </a:lnTo>
                  <a:lnTo>
                    <a:pt x="227281" y="85790"/>
                  </a:lnTo>
                  <a:lnTo>
                    <a:pt x="184718" y="108088"/>
                  </a:lnTo>
                  <a:lnTo>
                    <a:pt x="143305" y="132185"/>
                  </a:lnTo>
                  <a:lnTo>
                    <a:pt x="103244" y="158120"/>
                  </a:lnTo>
                  <a:lnTo>
                    <a:pt x="64736" y="185928"/>
                  </a:lnTo>
                  <a:lnTo>
                    <a:pt x="31604" y="213320"/>
                  </a:lnTo>
                  <a:lnTo>
                    <a:pt x="1605" y="244254"/>
                  </a:lnTo>
                  <a:lnTo>
                    <a:pt x="0" y="246126"/>
                  </a:lnTo>
                  <a:lnTo>
                    <a:pt x="450308" y="246126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615467" y="3148583"/>
              <a:ext cx="450850" cy="246379"/>
            </a:xfrm>
            <a:custGeom>
              <a:avLst/>
              <a:gdLst/>
              <a:ahLst/>
              <a:cxnLst/>
              <a:rect l="l" t="t" r="r" b="b"/>
              <a:pathLst>
                <a:path w="450850" h="246379">
                  <a:moveTo>
                    <a:pt x="450308" y="0"/>
                  </a:moveTo>
                  <a:lnTo>
                    <a:pt x="405012" y="13854"/>
                  </a:lnTo>
                  <a:lnTo>
                    <a:pt x="359860" y="29324"/>
                  </a:lnTo>
                  <a:lnTo>
                    <a:pt x="315053" y="46445"/>
                  </a:lnTo>
                  <a:lnTo>
                    <a:pt x="270793" y="65255"/>
                  </a:lnTo>
                  <a:lnTo>
                    <a:pt x="227281" y="85790"/>
                  </a:lnTo>
                  <a:lnTo>
                    <a:pt x="184718" y="108088"/>
                  </a:lnTo>
                  <a:lnTo>
                    <a:pt x="143305" y="132185"/>
                  </a:lnTo>
                  <a:lnTo>
                    <a:pt x="103244" y="158120"/>
                  </a:lnTo>
                  <a:lnTo>
                    <a:pt x="64736" y="185928"/>
                  </a:lnTo>
                  <a:lnTo>
                    <a:pt x="31604" y="213320"/>
                  </a:lnTo>
                  <a:lnTo>
                    <a:pt x="1605" y="244254"/>
                  </a:lnTo>
                  <a:lnTo>
                    <a:pt x="0" y="246126"/>
                  </a:lnTo>
                  <a:lnTo>
                    <a:pt x="450308" y="246126"/>
                  </a:lnTo>
                  <a:lnTo>
                    <a:pt x="450308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771386" y="3146297"/>
              <a:ext cx="601345" cy="248920"/>
            </a:xfrm>
            <a:custGeom>
              <a:avLst/>
              <a:gdLst/>
              <a:ahLst/>
              <a:cxnLst/>
              <a:rect l="l" t="t" r="r" b="b"/>
              <a:pathLst>
                <a:path w="601345" h="248920">
                  <a:moveTo>
                    <a:pt x="600971" y="248412"/>
                  </a:moveTo>
                  <a:lnTo>
                    <a:pt x="300485" y="0"/>
                  </a:lnTo>
                  <a:lnTo>
                    <a:pt x="0" y="248412"/>
                  </a:lnTo>
                  <a:lnTo>
                    <a:pt x="600971" y="24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771386" y="3146297"/>
              <a:ext cx="601345" cy="248920"/>
            </a:xfrm>
            <a:custGeom>
              <a:avLst/>
              <a:gdLst/>
              <a:ahLst/>
              <a:cxnLst/>
              <a:rect l="l" t="t" r="r" b="b"/>
              <a:pathLst>
                <a:path w="601345" h="248920">
                  <a:moveTo>
                    <a:pt x="600971" y="248412"/>
                  </a:moveTo>
                  <a:lnTo>
                    <a:pt x="0" y="248412"/>
                  </a:lnTo>
                  <a:lnTo>
                    <a:pt x="300485" y="0"/>
                  </a:lnTo>
                  <a:lnTo>
                    <a:pt x="600971" y="248412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204460" y="3025901"/>
              <a:ext cx="317500" cy="156210"/>
            </a:xfrm>
            <a:custGeom>
              <a:avLst/>
              <a:gdLst/>
              <a:ahLst/>
              <a:cxnLst/>
              <a:rect l="l" t="t" r="r" b="b"/>
              <a:pathLst>
                <a:path w="317500" h="156210">
                  <a:moveTo>
                    <a:pt x="0" y="156209"/>
                  </a:moveTo>
                  <a:lnTo>
                    <a:pt x="3169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5568188" y="2730414"/>
            <a:ext cx="245110" cy="6184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550" spc="-50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  <a:p>
            <a:pPr marL="110489">
              <a:lnSpc>
                <a:spcPct val="100000"/>
              </a:lnSpc>
              <a:spcBef>
                <a:spcPts val="475"/>
              </a:spcBef>
            </a:pPr>
            <a:r>
              <a:rPr dirty="0" sz="1550" spc="-50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457200" y="3303523"/>
            <a:ext cx="9144000" cy="1070610"/>
            <a:chOff x="457200" y="3303523"/>
            <a:chExt cx="9144000" cy="1070610"/>
          </a:xfrm>
        </p:grpSpPr>
        <p:sp>
          <p:nvSpPr>
            <p:cNvPr id="76" name="object 76" descr=""/>
            <p:cNvSpPr/>
            <p:nvPr/>
          </p:nvSpPr>
          <p:spPr>
            <a:xfrm>
              <a:off x="5437773" y="3304793"/>
              <a:ext cx="180975" cy="90170"/>
            </a:xfrm>
            <a:custGeom>
              <a:avLst/>
              <a:gdLst/>
              <a:ahLst/>
              <a:cxnLst/>
              <a:rect l="l" t="t" r="r" b="b"/>
              <a:pathLst>
                <a:path w="180975" h="90170">
                  <a:moveTo>
                    <a:pt x="0" y="89915"/>
                  </a:moveTo>
                  <a:lnTo>
                    <a:pt x="180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2146807" y="3729118"/>
            <a:ext cx="10483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0">
                <a:latin typeface="Times New Roman"/>
                <a:cs typeface="Times New Roman"/>
              </a:rPr>
              <a:t>Complement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1780857" y="3596411"/>
            <a:ext cx="1845945" cy="83185"/>
            <a:chOff x="1780857" y="3596411"/>
            <a:chExt cx="1845945" cy="83185"/>
          </a:xfrm>
        </p:grpSpPr>
        <p:sp>
          <p:nvSpPr>
            <p:cNvPr id="80" name="object 80" descr=""/>
            <p:cNvSpPr/>
            <p:nvPr/>
          </p:nvSpPr>
          <p:spPr>
            <a:xfrm>
              <a:off x="1786890" y="3637026"/>
              <a:ext cx="1781810" cy="1905"/>
            </a:xfrm>
            <a:custGeom>
              <a:avLst/>
              <a:gdLst/>
              <a:ahLst/>
              <a:cxnLst/>
              <a:rect l="l" t="t" r="r" b="b"/>
              <a:pathLst>
                <a:path w="1781810" h="1904">
                  <a:moveTo>
                    <a:pt x="0" y="0"/>
                  </a:moveTo>
                  <a:lnTo>
                    <a:pt x="1781556" y="1524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5357" y="3596411"/>
              <a:ext cx="81229" cy="82753"/>
            </a:xfrm>
            <a:prstGeom prst="rect">
              <a:avLst/>
            </a:prstGeom>
          </p:spPr>
        </p:pic>
      </p:grpSp>
      <p:sp>
        <p:nvSpPr>
          <p:cNvPr id="82" name="object 82" descr=""/>
          <p:cNvSpPr txBox="1"/>
          <p:nvPr/>
        </p:nvSpPr>
        <p:spPr>
          <a:xfrm>
            <a:off x="3513835" y="3630058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1779333" y="3388677"/>
            <a:ext cx="1088390" cy="254635"/>
            <a:chOff x="1779333" y="3388677"/>
            <a:chExt cx="1088390" cy="254635"/>
          </a:xfrm>
        </p:grpSpPr>
        <p:sp>
          <p:nvSpPr>
            <p:cNvPr id="84" name="object 84" descr=""/>
            <p:cNvSpPr/>
            <p:nvPr/>
          </p:nvSpPr>
          <p:spPr>
            <a:xfrm>
              <a:off x="2298881" y="3394710"/>
              <a:ext cx="567690" cy="236220"/>
            </a:xfrm>
            <a:custGeom>
              <a:avLst/>
              <a:gdLst/>
              <a:ahLst/>
              <a:cxnLst/>
              <a:rect l="l" t="t" r="r" b="b"/>
              <a:pathLst>
                <a:path w="567689" h="236220">
                  <a:moveTo>
                    <a:pt x="567073" y="0"/>
                  </a:moveTo>
                  <a:lnTo>
                    <a:pt x="0" y="0"/>
                  </a:lnTo>
                  <a:lnTo>
                    <a:pt x="283536" y="236219"/>
                  </a:lnTo>
                  <a:lnTo>
                    <a:pt x="567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298881" y="3394710"/>
              <a:ext cx="567690" cy="236220"/>
            </a:xfrm>
            <a:custGeom>
              <a:avLst/>
              <a:gdLst/>
              <a:ahLst/>
              <a:cxnLst/>
              <a:rect l="l" t="t" r="r" b="b"/>
              <a:pathLst>
                <a:path w="567689" h="236220">
                  <a:moveTo>
                    <a:pt x="0" y="0"/>
                  </a:moveTo>
                  <a:lnTo>
                    <a:pt x="567073" y="0"/>
                  </a:lnTo>
                  <a:lnTo>
                    <a:pt x="283536" y="23621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785365" y="3394710"/>
              <a:ext cx="635" cy="242570"/>
            </a:xfrm>
            <a:custGeom>
              <a:avLst/>
              <a:gdLst/>
              <a:ahLst/>
              <a:cxnLst/>
              <a:rect l="l" t="t" r="r" b="b"/>
              <a:pathLst>
                <a:path w="635" h="242570">
                  <a:moveTo>
                    <a:pt x="574" y="0"/>
                  </a:moveTo>
                  <a:lnTo>
                    <a:pt x="0" y="24231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4465573" y="3729118"/>
            <a:ext cx="10483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0">
                <a:latin typeface="Times New Roman"/>
                <a:cs typeface="Times New Roman"/>
              </a:rPr>
              <a:t>Containment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584452" y="3501280"/>
            <a:ext cx="25977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6025" algn="l"/>
              </a:tabLst>
            </a:pPr>
            <a:r>
              <a:rPr dirty="0" sz="1550" spc="-50">
                <a:latin typeface="Times New Roman"/>
                <a:cs typeface="Times New Roman"/>
              </a:rPr>
              <a:t>0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89" name="object 8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8809" y="3596411"/>
            <a:ext cx="81229" cy="82753"/>
          </a:xfrm>
          <a:prstGeom prst="rect">
            <a:avLst/>
          </a:prstGeom>
        </p:spPr>
      </p:pic>
      <p:sp>
        <p:nvSpPr>
          <p:cNvPr id="90" name="object 90" descr=""/>
          <p:cNvSpPr txBox="1"/>
          <p:nvPr/>
        </p:nvSpPr>
        <p:spPr>
          <a:xfrm>
            <a:off x="5987288" y="3630058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4246689" y="3388677"/>
            <a:ext cx="1801495" cy="255904"/>
            <a:chOff x="4246689" y="3388677"/>
            <a:chExt cx="1801495" cy="255904"/>
          </a:xfrm>
        </p:grpSpPr>
        <p:sp>
          <p:nvSpPr>
            <p:cNvPr id="92" name="object 92" descr=""/>
            <p:cNvSpPr/>
            <p:nvPr/>
          </p:nvSpPr>
          <p:spPr>
            <a:xfrm>
              <a:off x="4252722" y="3394710"/>
              <a:ext cx="1270" cy="242570"/>
            </a:xfrm>
            <a:custGeom>
              <a:avLst/>
              <a:gdLst/>
              <a:ahLst/>
              <a:cxnLst/>
              <a:rect l="l" t="t" r="r" b="b"/>
              <a:pathLst>
                <a:path w="1270" h="242570">
                  <a:moveTo>
                    <a:pt x="854" y="0"/>
                  </a:moveTo>
                  <a:lnTo>
                    <a:pt x="0" y="24231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260342" y="3637026"/>
              <a:ext cx="1781810" cy="1905"/>
            </a:xfrm>
            <a:custGeom>
              <a:avLst/>
              <a:gdLst/>
              <a:ahLst/>
              <a:cxnLst/>
              <a:rect l="l" t="t" r="r" b="b"/>
              <a:pathLst>
                <a:path w="1781810" h="1904">
                  <a:moveTo>
                    <a:pt x="0" y="0"/>
                  </a:moveTo>
                  <a:lnTo>
                    <a:pt x="1781556" y="1523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080254" y="3394710"/>
              <a:ext cx="584200" cy="238125"/>
            </a:xfrm>
            <a:custGeom>
              <a:avLst/>
              <a:gdLst/>
              <a:ahLst/>
              <a:cxnLst/>
              <a:rect l="l" t="t" r="r" b="b"/>
              <a:pathLst>
                <a:path w="584200" h="238125">
                  <a:moveTo>
                    <a:pt x="583692" y="237743"/>
                  </a:moveTo>
                  <a:lnTo>
                    <a:pt x="567263" y="188558"/>
                  </a:lnTo>
                  <a:lnTo>
                    <a:pt x="546566" y="140955"/>
                  </a:lnTo>
                  <a:lnTo>
                    <a:pt x="521787" y="95309"/>
                  </a:lnTo>
                  <a:lnTo>
                    <a:pt x="493112" y="51995"/>
                  </a:lnTo>
                  <a:lnTo>
                    <a:pt x="460727" y="11390"/>
                  </a:lnTo>
                  <a:lnTo>
                    <a:pt x="449827" y="0"/>
                  </a:lnTo>
                  <a:lnTo>
                    <a:pt x="0" y="0"/>
                  </a:lnTo>
                  <a:lnTo>
                    <a:pt x="0" y="237743"/>
                  </a:lnTo>
                  <a:lnTo>
                    <a:pt x="583692" y="237743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080254" y="3394710"/>
              <a:ext cx="584200" cy="238125"/>
            </a:xfrm>
            <a:custGeom>
              <a:avLst/>
              <a:gdLst/>
              <a:ahLst/>
              <a:cxnLst/>
              <a:rect l="l" t="t" r="r" b="b"/>
              <a:pathLst>
                <a:path w="584200" h="238125">
                  <a:moveTo>
                    <a:pt x="0" y="0"/>
                  </a:moveTo>
                  <a:lnTo>
                    <a:pt x="449827" y="0"/>
                  </a:lnTo>
                  <a:lnTo>
                    <a:pt x="460727" y="11390"/>
                  </a:lnTo>
                  <a:lnTo>
                    <a:pt x="493112" y="51995"/>
                  </a:lnTo>
                  <a:lnTo>
                    <a:pt x="521787" y="95309"/>
                  </a:lnTo>
                  <a:lnTo>
                    <a:pt x="546566" y="140955"/>
                  </a:lnTo>
                  <a:lnTo>
                    <a:pt x="567263" y="188558"/>
                  </a:lnTo>
                  <a:lnTo>
                    <a:pt x="583692" y="237743"/>
                  </a:lnTo>
                  <a:lnTo>
                    <a:pt x="0" y="237743"/>
                  </a:lnTo>
                  <a:lnTo>
                    <a:pt x="0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482084" y="3394710"/>
              <a:ext cx="584200" cy="238125"/>
            </a:xfrm>
            <a:custGeom>
              <a:avLst/>
              <a:gdLst/>
              <a:ahLst/>
              <a:cxnLst/>
              <a:rect l="l" t="t" r="r" b="b"/>
              <a:pathLst>
                <a:path w="584200" h="238125">
                  <a:moveTo>
                    <a:pt x="583691" y="237743"/>
                  </a:moveTo>
                  <a:lnTo>
                    <a:pt x="583691" y="0"/>
                  </a:lnTo>
                  <a:lnTo>
                    <a:pt x="133383" y="0"/>
                  </a:lnTo>
                  <a:lnTo>
                    <a:pt x="106837" y="30950"/>
                  </a:lnTo>
                  <a:lnTo>
                    <a:pt x="79248" y="64007"/>
                  </a:lnTo>
                  <a:lnTo>
                    <a:pt x="56644" y="104452"/>
                  </a:lnTo>
                  <a:lnTo>
                    <a:pt x="32551" y="148828"/>
                  </a:lnTo>
                  <a:lnTo>
                    <a:pt x="11994" y="194227"/>
                  </a:lnTo>
                  <a:lnTo>
                    <a:pt x="0" y="237743"/>
                  </a:lnTo>
                  <a:lnTo>
                    <a:pt x="583691" y="237743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4482084" y="3394710"/>
              <a:ext cx="584200" cy="238125"/>
            </a:xfrm>
            <a:custGeom>
              <a:avLst/>
              <a:gdLst/>
              <a:ahLst/>
              <a:cxnLst/>
              <a:rect l="l" t="t" r="r" b="b"/>
              <a:pathLst>
                <a:path w="584200" h="238125">
                  <a:moveTo>
                    <a:pt x="133383" y="0"/>
                  </a:moveTo>
                  <a:lnTo>
                    <a:pt x="106837" y="30950"/>
                  </a:lnTo>
                  <a:lnTo>
                    <a:pt x="79248" y="64007"/>
                  </a:lnTo>
                  <a:lnTo>
                    <a:pt x="56644" y="104452"/>
                  </a:lnTo>
                  <a:lnTo>
                    <a:pt x="32551" y="148828"/>
                  </a:lnTo>
                  <a:lnTo>
                    <a:pt x="11994" y="194227"/>
                  </a:lnTo>
                  <a:lnTo>
                    <a:pt x="0" y="237743"/>
                  </a:lnTo>
                  <a:lnTo>
                    <a:pt x="583691" y="237743"/>
                  </a:lnTo>
                  <a:lnTo>
                    <a:pt x="583691" y="0"/>
                  </a:lnTo>
                  <a:lnTo>
                    <a:pt x="133383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478274" y="3394710"/>
              <a:ext cx="1187450" cy="242570"/>
            </a:xfrm>
            <a:custGeom>
              <a:avLst/>
              <a:gdLst/>
              <a:ahLst/>
              <a:cxnLst/>
              <a:rect l="l" t="t" r="r" b="b"/>
              <a:pathLst>
                <a:path w="1187450" h="242570">
                  <a:moveTo>
                    <a:pt x="1187196" y="242315"/>
                  </a:moveTo>
                  <a:lnTo>
                    <a:pt x="894083" y="0"/>
                  </a:lnTo>
                  <a:lnTo>
                    <a:pt x="293112" y="0"/>
                  </a:lnTo>
                  <a:lnTo>
                    <a:pt x="0" y="242315"/>
                  </a:lnTo>
                  <a:lnTo>
                    <a:pt x="1187196" y="242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478274" y="3394710"/>
              <a:ext cx="1187450" cy="242570"/>
            </a:xfrm>
            <a:custGeom>
              <a:avLst/>
              <a:gdLst/>
              <a:ahLst/>
              <a:cxnLst/>
              <a:rect l="l" t="t" r="r" b="b"/>
              <a:pathLst>
                <a:path w="1187450" h="242570">
                  <a:moveTo>
                    <a:pt x="0" y="242315"/>
                  </a:moveTo>
                  <a:lnTo>
                    <a:pt x="293112" y="0"/>
                  </a:lnTo>
                  <a:lnTo>
                    <a:pt x="894083" y="0"/>
                  </a:lnTo>
                  <a:lnTo>
                    <a:pt x="1187196" y="242315"/>
                  </a:lnTo>
                  <a:lnTo>
                    <a:pt x="0" y="24231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396484" y="3394710"/>
              <a:ext cx="41910" cy="20955"/>
            </a:xfrm>
            <a:custGeom>
              <a:avLst/>
              <a:gdLst/>
              <a:ahLst/>
              <a:cxnLst/>
              <a:rect l="l" t="t" r="r" b="b"/>
              <a:pathLst>
                <a:path w="41910" h="20954">
                  <a:moveTo>
                    <a:pt x="0" y="20574"/>
                  </a:moveTo>
                  <a:lnTo>
                    <a:pt x="412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 descr=""/>
          <p:cNvSpPr txBox="1"/>
          <p:nvPr/>
        </p:nvSpPr>
        <p:spPr>
          <a:xfrm>
            <a:off x="1582927" y="4187080"/>
            <a:ext cx="40767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60">
                <a:latin typeface="Symbol"/>
                <a:cs typeface="Symbol"/>
              </a:rPr>
              <a:t></a:t>
            </a:r>
            <a:r>
              <a:rPr dirty="0" sz="1550" spc="60">
                <a:latin typeface="Times New Roman"/>
                <a:cs typeface="Times New Roman"/>
              </a:rPr>
              <a:t>(</a:t>
            </a:r>
            <a:r>
              <a:rPr dirty="0" sz="1550" spc="-254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x</a:t>
            </a:r>
            <a:r>
              <a:rPr dirty="0" sz="1550" spc="-254" i="1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4051808" y="4187080"/>
            <a:ext cx="40830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60">
                <a:latin typeface="Symbol"/>
                <a:cs typeface="Symbol"/>
              </a:rPr>
              <a:t></a:t>
            </a:r>
            <a:r>
              <a:rPr dirty="0" sz="1550" spc="60">
                <a:latin typeface="Times New Roman"/>
                <a:cs typeface="Times New Roman"/>
              </a:rPr>
              <a:t>(</a:t>
            </a:r>
            <a:r>
              <a:rPr dirty="0" sz="1550" spc="-254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x</a:t>
            </a:r>
            <a:r>
              <a:rPr dirty="0" sz="1550" spc="-250" i="1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 txBox="1"/>
          <p:nvPr/>
        </p:nvSpPr>
        <p:spPr>
          <a:xfrm>
            <a:off x="1584452" y="5083192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105" name="object 10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45357" y="5178323"/>
            <a:ext cx="81229" cy="82753"/>
          </a:xfrm>
          <a:prstGeom prst="rect">
            <a:avLst/>
          </a:prstGeom>
        </p:spPr>
      </p:pic>
      <p:sp>
        <p:nvSpPr>
          <p:cNvPr id="106" name="object 106" descr=""/>
          <p:cNvSpPr txBox="1"/>
          <p:nvPr/>
        </p:nvSpPr>
        <p:spPr>
          <a:xfrm>
            <a:off x="1584452" y="4588654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1744751" y="4505477"/>
            <a:ext cx="1830070" cy="721360"/>
            <a:chOff x="1744751" y="4505477"/>
            <a:chExt cx="1830070" cy="721360"/>
          </a:xfrm>
        </p:grpSpPr>
        <p:pic>
          <p:nvPicPr>
            <p:cNvPr id="108" name="object 10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4751" y="4505477"/>
              <a:ext cx="82753" cy="81229"/>
            </a:xfrm>
            <a:prstGeom prst="rect">
              <a:avLst/>
            </a:prstGeom>
          </p:spPr>
        </p:pic>
        <p:sp>
          <p:nvSpPr>
            <p:cNvPr id="109" name="object 109" descr=""/>
            <p:cNvSpPr/>
            <p:nvPr/>
          </p:nvSpPr>
          <p:spPr>
            <a:xfrm>
              <a:off x="1786890" y="4724399"/>
              <a:ext cx="1188085" cy="494030"/>
            </a:xfrm>
            <a:custGeom>
              <a:avLst/>
              <a:gdLst/>
              <a:ahLst/>
              <a:cxnLst/>
              <a:rect l="l" t="t" r="r" b="b"/>
              <a:pathLst>
                <a:path w="1188085" h="494029">
                  <a:moveTo>
                    <a:pt x="1187958" y="493775"/>
                  </a:moveTo>
                  <a:lnTo>
                    <a:pt x="593598" y="0"/>
                  </a:lnTo>
                  <a:lnTo>
                    <a:pt x="0" y="493775"/>
                  </a:lnTo>
                  <a:lnTo>
                    <a:pt x="1187958" y="493775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786890" y="4724399"/>
              <a:ext cx="1188085" cy="494030"/>
            </a:xfrm>
            <a:custGeom>
              <a:avLst/>
              <a:gdLst/>
              <a:ahLst/>
              <a:cxnLst/>
              <a:rect l="l" t="t" r="r" b="b"/>
              <a:pathLst>
                <a:path w="1188085" h="494029">
                  <a:moveTo>
                    <a:pt x="0" y="493775"/>
                  </a:moveTo>
                  <a:lnTo>
                    <a:pt x="593598" y="0"/>
                  </a:lnTo>
                  <a:lnTo>
                    <a:pt x="1187958" y="493775"/>
                  </a:lnTo>
                  <a:lnTo>
                    <a:pt x="0" y="493775"/>
                  </a:lnTo>
                  <a:close/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781556" y="4718303"/>
              <a:ext cx="1099820" cy="0"/>
            </a:xfrm>
            <a:custGeom>
              <a:avLst/>
              <a:gdLst/>
              <a:ahLst/>
              <a:cxnLst/>
              <a:rect l="l" t="t" r="r" b="b"/>
              <a:pathLst>
                <a:path w="1099820" h="0">
                  <a:moveTo>
                    <a:pt x="0" y="0"/>
                  </a:moveTo>
                  <a:lnTo>
                    <a:pt x="10995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785366" y="4581905"/>
              <a:ext cx="1905" cy="636270"/>
            </a:xfrm>
            <a:custGeom>
              <a:avLst/>
              <a:gdLst/>
              <a:ahLst/>
              <a:cxnLst/>
              <a:rect l="l" t="t" r="r" b="b"/>
              <a:pathLst>
                <a:path w="1905" h="636270">
                  <a:moveTo>
                    <a:pt x="1523" y="0"/>
                  </a:moveTo>
                  <a:lnTo>
                    <a:pt x="0" y="6362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282190" y="4724399"/>
              <a:ext cx="1187450" cy="494030"/>
            </a:xfrm>
            <a:custGeom>
              <a:avLst/>
              <a:gdLst/>
              <a:ahLst/>
              <a:cxnLst/>
              <a:rect l="l" t="t" r="r" b="b"/>
              <a:pathLst>
                <a:path w="1187450" h="494029">
                  <a:moveTo>
                    <a:pt x="1187195" y="493775"/>
                  </a:moveTo>
                  <a:lnTo>
                    <a:pt x="593598" y="0"/>
                  </a:lnTo>
                  <a:lnTo>
                    <a:pt x="0" y="493775"/>
                  </a:lnTo>
                  <a:lnTo>
                    <a:pt x="1187195" y="493775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786890" y="4722113"/>
              <a:ext cx="1781810" cy="498475"/>
            </a:xfrm>
            <a:custGeom>
              <a:avLst/>
              <a:gdLst/>
              <a:ahLst/>
              <a:cxnLst/>
              <a:rect l="l" t="t" r="r" b="b"/>
              <a:pathLst>
                <a:path w="1781810" h="498475">
                  <a:moveTo>
                    <a:pt x="495300" y="496062"/>
                  </a:moveTo>
                  <a:lnTo>
                    <a:pt x="1088898" y="2286"/>
                  </a:lnTo>
                  <a:lnTo>
                    <a:pt x="1682495" y="496062"/>
                  </a:lnTo>
                  <a:lnTo>
                    <a:pt x="495300" y="496062"/>
                  </a:lnTo>
                  <a:close/>
                </a:path>
                <a:path w="1781810" h="498475">
                  <a:moveTo>
                    <a:pt x="593598" y="0"/>
                  </a:moveTo>
                  <a:lnTo>
                    <a:pt x="1181862" y="492251"/>
                  </a:lnTo>
                </a:path>
                <a:path w="1781810" h="498475">
                  <a:moveTo>
                    <a:pt x="0" y="496062"/>
                  </a:moveTo>
                  <a:lnTo>
                    <a:pt x="1781556" y="498348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2283205" y="4759342"/>
            <a:ext cx="146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2815083" y="4759342"/>
            <a:ext cx="146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17" name="object 117" descr=""/>
          <p:cNvGrpSpPr/>
          <p:nvPr/>
        </p:nvGrpSpPr>
        <p:grpSpPr>
          <a:xfrm>
            <a:off x="1734566" y="4717034"/>
            <a:ext cx="4365625" cy="544195"/>
            <a:chOff x="1734566" y="4717034"/>
            <a:chExt cx="4365625" cy="544195"/>
          </a:xfrm>
        </p:grpSpPr>
        <p:sp>
          <p:nvSpPr>
            <p:cNvPr id="118" name="object 118" descr=""/>
            <p:cNvSpPr/>
            <p:nvPr/>
          </p:nvSpPr>
          <p:spPr>
            <a:xfrm>
              <a:off x="1735836" y="471830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0" y="0"/>
                  </a:moveTo>
                  <a:lnTo>
                    <a:pt x="472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8809" y="5178323"/>
              <a:ext cx="81229" cy="82753"/>
            </a:xfrm>
            <a:prstGeom prst="rect">
              <a:avLst/>
            </a:prstGeom>
          </p:spPr>
        </p:pic>
      </p:grpSp>
      <p:sp>
        <p:nvSpPr>
          <p:cNvPr id="120" name="object 120" descr=""/>
          <p:cNvSpPr txBox="1"/>
          <p:nvPr/>
        </p:nvSpPr>
        <p:spPr>
          <a:xfrm>
            <a:off x="4057903" y="5083192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4057903" y="4588654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22" name="object 122" descr=""/>
          <p:cNvGrpSpPr/>
          <p:nvPr/>
        </p:nvGrpSpPr>
        <p:grpSpPr>
          <a:xfrm>
            <a:off x="4218203" y="4505477"/>
            <a:ext cx="1830070" cy="721360"/>
            <a:chOff x="4218203" y="4505477"/>
            <a:chExt cx="1830070" cy="721360"/>
          </a:xfrm>
        </p:grpSpPr>
        <p:pic>
          <p:nvPicPr>
            <p:cNvPr id="123" name="object 1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203" y="4505477"/>
              <a:ext cx="82753" cy="81229"/>
            </a:xfrm>
            <a:prstGeom prst="rect">
              <a:avLst/>
            </a:prstGeom>
          </p:spPr>
        </p:pic>
        <p:sp>
          <p:nvSpPr>
            <p:cNvPr id="124" name="object 124" descr=""/>
            <p:cNvSpPr/>
            <p:nvPr/>
          </p:nvSpPr>
          <p:spPr>
            <a:xfrm>
              <a:off x="4260341" y="4724399"/>
              <a:ext cx="1188085" cy="494030"/>
            </a:xfrm>
            <a:custGeom>
              <a:avLst/>
              <a:gdLst/>
              <a:ahLst/>
              <a:cxnLst/>
              <a:rect l="l" t="t" r="r" b="b"/>
              <a:pathLst>
                <a:path w="1188085" h="494029">
                  <a:moveTo>
                    <a:pt x="1187958" y="493775"/>
                  </a:moveTo>
                  <a:lnTo>
                    <a:pt x="593598" y="0"/>
                  </a:lnTo>
                  <a:lnTo>
                    <a:pt x="0" y="493775"/>
                  </a:lnTo>
                  <a:lnTo>
                    <a:pt x="1187958" y="493775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260341" y="4724399"/>
              <a:ext cx="1188085" cy="494030"/>
            </a:xfrm>
            <a:custGeom>
              <a:avLst/>
              <a:gdLst/>
              <a:ahLst/>
              <a:cxnLst/>
              <a:rect l="l" t="t" r="r" b="b"/>
              <a:pathLst>
                <a:path w="1188085" h="494029">
                  <a:moveTo>
                    <a:pt x="0" y="493775"/>
                  </a:moveTo>
                  <a:lnTo>
                    <a:pt x="593598" y="0"/>
                  </a:lnTo>
                  <a:lnTo>
                    <a:pt x="1187958" y="493775"/>
                  </a:lnTo>
                  <a:lnTo>
                    <a:pt x="0" y="493775"/>
                  </a:lnTo>
                  <a:close/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219193" y="4720589"/>
              <a:ext cx="1130300" cy="1905"/>
            </a:xfrm>
            <a:custGeom>
              <a:avLst/>
              <a:gdLst/>
              <a:ahLst/>
              <a:cxnLst/>
              <a:rect l="l" t="t" r="r" b="b"/>
              <a:pathLst>
                <a:path w="1130300" h="1904">
                  <a:moveTo>
                    <a:pt x="0" y="1524"/>
                  </a:moveTo>
                  <a:lnTo>
                    <a:pt x="11300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256531" y="4569713"/>
              <a:ext cx="2540" cy="648970"/>
            </a:xfrm>
            <a:custGeom>
              <a:avLst/>
              <a:gdLst/>
              <a:ahLst/>
              <a:cxnLst/>
              <a:rect l="l" t="t" r="r" b="b"/>
              <a:pathLst>
                <a:path w="2539" h="648970">
                  <a:moveTo>
                    <a:pt x="2285" y="0"/>
                  </a:moveTo>
                  <a:lnTo>
                    <a:pt x="0" y="648462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755641" y="4724399"/>
              <a:ext cx="1187450" cy="494030"/>
            </a:xfrm>
            <a:custGeom>
              <a:avLst/>
              <a:gdLst/>
              <a:ahLst/>
              <a:cxnLst/>
              <a:rect l="l" t="t" r="r" b="b"/>
              <a:pathLst>
                <a:path w="1187450" h="494029">
                  <a:moveTo>
                    <a:pt x="1187196" y="493775"/>
                  </a:moveTo>
                  <a:lnTo>
                    <a:pt x="593598" y="0"/>
                  </a:lnTo>
                  <a:lnTo>
                    <a:pt x="0" y="493775"/>
                  </a:lnTo>
                  <a:lnTo>
                    <a:pt x="1187196" y="493775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260341" y="4722113"/>
              <a:ext cx="1781810" cy="498475"/>
            </a:xfrm>
            <a:custGeom>
              <a:avLst/>
              <a:gdLst/>
              <a:ahLst/>
              <a:cxnLst/>
              <a:rect l="l" t="t" r="r" b="b"/>
              <a:pathLst>
                <a:path w="1781810" h="498475">
                  <a:moveTo>
                    <a:pt x="495300" y="496062"/>
                  </a:moveTo>
                  <a:lnTo>
                    <a:pt x="1088898" y="2286"/>
                  </a:lnTo>
                  <a:lnTo>
                    <a:pt x="1682496" y="496061"/>
                  </a:lnTo>
                  <a:lnTo>
                    <a:pt x="495300" y="496062"/>
                  </a:lnTo>
                  <a:close/>
                </a:path>
                <a:path w="1781810" h="498475">
                  <a:moveTo>
                    <a:pt x="593598" y="0"/>
                  </a:moveTo>
                  <a:lnTo>
                    <a:pt x="1181862" y="492251"/>
                  </a:lnTo>
                </a:path>
                <a:path w="1781810" h="498475">
                  <a:moveTo>
                    <a:pt x="0" y="496062"/>
                  </a:moveTo>
                  <a:lnTo>
                    <a:pt x="1781556" y="498347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 descr=""/>
          <p:cNvSpPr txBox="1"/>
          <p:nvPr/>
        </p:nvSpPr>
        <p:spPr>
          <a:xfrm>
            <a:off x="4756658" y="4759342"/>
            <a:ext cx="146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5288536" y="4759342"/>
            <a:ext cx="146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513835" y="5211971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1584452" y="6072268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34" name="object 134" descr=""/>
          <p:cNvGrpSpPr/>
          <p:nvPr/>
        </p:nvGrpSpPr>
        <p:grpSpPr>
          <a:xfrm>
            <a:off x="1732559" y="5494553"/>
            <a:ext cx="1894205" cy="755015"/>
            <a:chOff x="1732559" y="5494553"/>
            <a:chExt cx="1894205" cy="755015"/>
          </a:xfrm>
        </p:grpSpPr>
        <p:pic>
          <p:nvPicPr>
            <p:cNvPr id="135" name="object 1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5357" y="6166637"/>
              <a:ext cx="81229" cy="82753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4751" y="5494553"/>
              <a:ext cx="82753" cy="81229"/>
            </a:xfrm>
            <a:prstGeom prst="rect">
              <a:avLst/>
            </a:prstGeom>
          </p:spPr>
        </p:pic>
        <p:sp>
          <p:nvSpPr>
            <p:cNvPr id="137" name="object 137" descr=""/>
            <p:cNvSpPr/>
            <p:nvPr/>
          </p:nvSpPr>
          <p:spPr>
            <a:xfrm>
              <a:off x="1786889" y="5906261"/>
              <a:ext cx="839469" cy="2540"/>
            </a:xfrm>
            <a:custGeom>
              <a:avLst/>
              <a:gdLst/>
              <a:ahLst/>
              <a:cxnLst/>
              <a:rect l="l" t="t" r="r" b="b"/>
              <a:pathLst>
                <a:path w="839469" h="2539">
                  <a:moveTo>
                    <a:pt x="0" y="0"/>
                  </a:moveTo>
                  <a:lnTo>
                    <a:pt x="8389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785365" y="5568695"/>
              <a:ext cx="1905" cy="636270"/>
            </a:xfrm>
            <a:custGeom>
              <a:avLst/>
              <a:gdLst/>
              <a:ahLst/>
              <a:cxnLst/>
              <a:rect l="l" t="t" r="r" b="b"/>
              <a:pathLst>
                <a:path w="1905" h="636270">
                  <a:moveTo>
                    <a:pt x="1523" y="0"/>
                  </a:moveTo>
                  <a:lnTo>
                    <a:pt x="0" y="63626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2285999" y="5912357"/>
              <a:ext cx="683260" cy="295275"/>
            </a:xfrm>
            <a:custGeom>
              <a:avLst/>
              <a:gdLst/>
              <a:ahLst/>
              <a:cxnLst/>
              <a:rect l="l" t="t" r="r" b="b"/>
              <a:pathLst>
                <a:path w="683260" h="295275">
                  <a:moveTo>
                    <a:pt x="682751" y="294893"/>
                  </a:moveTo>
                  <a:lnTo>
                    <a:pt x="342138" y="0"/>
                  </a:lnTo>
                  <a:lnTo>
                    <a:pt x="0" y="294893"/>
                  </a:lnTo>
                  <a:lnTo>
                    <a:pt x="682751" y="294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2285999" y="5912357"/>
              <a:ext cx="683260" cy="295275"/>
            </a:xfrm>
            <a:custGeom>
              <a:avLst/>
              <a:gdLst/>
              <a:ahLst/>
              <a:cxnLst/>
              <a:rect l="l" t="t" r="r" b="b"/>
              <a:pathLst>
                <a:path w="683260" h="295275">
                  <a:moveTo>
                    <a:pt x="0" y="294893"/>
                  </a:moveTo>
                  <a:lnTo>
                    <a:pt x="342138" y="0"/>
                  </a:lnTo>
                  <a:lnTo>
                    <a:pt x="682751" y="294893"/>
                  </a:lnTo>
                  <a:lnTo>
                    <a:pt x="0" y="294893"/>
                  </a:lnTo>
                  <a:close/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1733549" y="5712713"/>
              <a:ext cx="58419" cy="2540"/>
            </a:xfrm>
            <a:custGeom>
              <a:avLst/>
              <a:gdLst/>
              <a:ahLst/>
              <a:cxnLst/>
              <a:rect l="l" t="t" r="r" b="b"/>
              <a:pathLst>
                <a:path w="58419" h="2539">
                  <a:moveTo>
                    <a:pt x="12192" y="0"/>
                  </a:moveTo>
                  <a:lnTo>
                    <a:pt x="57912" y="2286"/>
                  </a:lnTo>
                </a:path>
                <a:path w="58419" h="2539">
                  <a:moveTo>
                    <a:pt x="0" y="0"/>
                  </a:moveTo>
                  <a:lnTo>
                    <a:pt x="43433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1786889" y="6207251"/>
              <a:ext cx="1781810" cy="1905"/>
            </a:xfrm>
            <a:custGeom>
              <a:avLst/>
              <a:gdLst/>
              <a:ahLst/>
              <a:cxnLst/>
              <a:rect l="l" t="t" r="r" b="b"/>
              <a:pathLst>
                <a:path w="1781810" h="1904">
                  <a:moveTo>
                    <a:pt x="0" y="0"/>
                  </a:moveTo>
                  <a:lnTo>
                    <a:pt x="1781556" y="1524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3" name="object 143" descr=""/>
          <p:cNvSpPr txBox="1"/>
          <p:nvPr/>
        </p:nvSpPr>
        <p:spPr>
          <a:xfrm>
            <a:off x="1584452" y="5577730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5987288" y="5211971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45" name="object 145" descr=""/>
          <p:cNvGrpSpPr/>
          <p:nvPr/>
        </p:nvGrpSpPr>
        <p:grpSpPr>
          <a:xfrm>
            <a:off x="4209288" y="5494553"/>
            <a:ext cx="1891030" cy="755015"/>
            <a:chOff x="4209288" y="5494553"/>
            <a:chExt cx="1891030" cy="755015"/>
          </a:xfrm>
        </p:grpSpPr>
        <p:pic>
          <p:nvPicPr>
            <p:cNvPr id="146" name="object 1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8809" y="6166637"/>
              <a:ext cx="81229" cy="82753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8203" y="5494553"/>
              <a:ext cx="82753" cy="152914"/>
            </a:xfrm>
            <a:prstGeom prst="rect">
              <a:avLst/>
            </a:prstGeom>
          </p:spPr>
        </p:pic>
        <p:sp>
          <p:nvSpPr>
            <p:cNvPr id="148" name="object 148" descr=""/>
            <p:cNvSpPr/>
            <p:nvPr/>
          </p:nvSpPr>
          <p:spPr>
            <a:xfrm>
              <a:off x="4260342" y="5712713"/>
              <a:ext cx="1188085" cy="494665"/>
            </a:xfrm>
            <a:custGeom>
              <a:avLst/>
              <a:gdLst/>
              <a:ahLst/>
              <a:cxnLst/>
              <a:rect l="l" t="t" r="r" b="b"/>
              <a:pathLst>
                <a:path w="1188085" h="494664">
                  <a:moveTo>
                    <a:pt x="1187958" y="494538"/>
                  </a:moveTo>
                  <a:lnTo>
                    <a:pt x="593597" y="0"/>
                  </a:lnTo>
                  <a:lnTo>
                    <a:pt x="0" y="494538"/>
                  </a:lnTo>
                  <a:lnTo>
                    <a:pt x="1187958" y="494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256532" y="5562599"/>
              <a:ext cx="1191895" cy="648970"/>
            </a:xfrm>
            <a:custGeom>
              <a:avLst/>
              <a:gdLst/>
              <a:ahLst/>
              <a:cxnLst/>
              <a:rect l="l" t="t" r="r" b="b"/>
              <a:pathLst>
                <a:path w="1191895" h="648970">
                  <a:moveTo>
                    <a:pt x="3809" y="644651"/>
                  </a:moveTo>
                  <a:lnTo>
                    <a:pt x="597407" y="150113"/>
                  </a:lnTo>
                  <a:lnTo>
                    <a:pt x="1191767" y="644651"/>
                  </a:lnTo>
                  <a:lnTo>
                    <a:pt x="3809" y="644651"/>
                  </a:lnTo>
                  <a:close/>
                </a:path>
                <a:path w="1191895" h="648970">
                  <a:moveTo>
                    <a:pt x="2285" y="0"/>
                  </a:moveTo>
                  <a:lnTo>
                    <a:pt x="0" y="648462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755642" y="5712713"/>
              <a:ext cx="1187450" cy="494665"/>
            </a:xfrm>
            <a:custGeom>
              <a:avLst/>
              <a:gdLst/>
              <a:ahLst/>
              <a:cxnLst/>
              <a:rect l="l" t="t" r="r" b="b"/>
              <a:pathLst>
                <a:path w="1187450" h="494664">
                  <a:moveTo>
                    <a:pt x="1187196" y="494537"/>
                  </a:moveTo>
                  <a:lnTo>
                    <a:pt x="593597" y="0"/>
                  </a:lnTo>
                  <a:lnTo>
                    <a:pt x="0" y="494538"/>
                  </a:lnTo>
                  <a:lnTo>
                    <a:pt x="1187196" y="494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209288" y="5706617"/>
              <a:ext cx="1733550" cy="501015"/>
            </a:xfrm>
            <a:custGeom>
              <a:avLst/>
              <a:gdLst/>
              <a:ahLst/>
              <a:cxnLst/>
              <a:rect l="l" t="t" r="r" b="b"/>
              <a:pathLst>
                <a:path w="1733550" h="501014">
                  <a:moveTo>
                    <a:pt x="546354" y="500634"/>
                  </a:moveTo>
                  <a:lnTo>
                    <a:pt x="1139952" y="6096"/>
                  </a:lnTo>
                  <a:lnTo>
                    <a:pt x="1733550" y="500633"/>
                  </a:lnTo>
                  <a:lnTo>
                    <a:pt x="546354" y="500634"/>
                  </a:lnTo>
                  <a:close/>
                </a:path>
                <a:path w="1733550" h="501014">
                  <a:moveTo>
                    <a:pt x="53339" y="0"/>
                  </a:moveTo>
                  <a:lnTo>
                    <a:pt x="1143762" y="0"/>
                  </a:lnTo>
                </a:path>
                <a:path w="1733550" h="501014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260342" y="6207251"/>
              <a:ext cx="1781810" cy="1905"/>
            </a:xfrm>
            <a:custGeom>
              <a:avLst/>
              <a:gdLst/>
              <a:ahLst/>
              <a:cxnLst/>
              <a:rect l="l" t="t" r="r" b="b"/>
              <a:pathLst>
                <a:path w="1781810" h="1904">
                  <a:moveTo>
                    <a:pt x="0" y="0"/>
                  </a:moveTo>
                  <a:lnTo>
                    <a:pt x="1781556" y="1523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5101590" y="5712713"/>
              <a:ext cx="251460" cy="208279"/>
            </a:xfrm>
            <a:custGeom>
              <a:avLst/>
              <a:gdLst/>
              <a:ahLst/>
              <a:cxnLst/>
              <a:rect l="l" t="t" r="r" b="b"/>
              <a:pathLst>
                <a:path w="251460" h="208279">
                  <a:moveTo>
                    <a:pt x="0" y="208025"/>
                  </a:moveTo>
                  <a:lnTo>
                    <a:pt x="251459" y="0"/>
                  </a:lnTo>
                </a:path>
              </a:pathLst>
            </a:custGeom>
            <a:ln w="1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5349240" y="5712713"/>
              <a:ext cx="593725" cy="494665"/>
            </a:xfrm>
            <a:custGeom>
              <a:avLst/>
              <a:gdLst/>
              <a:ahLst/>
              <a:cxnLst/>
              <a:rect l="l" t="t" r="r" b="b"/>
              <a:pathLst>
                <a:path w="593725" h="494664">
                  <a:moveTo>
                    <a:pt x="0" y="0"/>
                  </a:moveTo>
                  <a:lnTo>
                    <a:pt x="593598" y="494537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5" name="object 155" descr=""/>
          <p:cNvSpPr txBox="1"/>
          <p:nvPr/>
        </p:nvSpPr>
        <p:spPr>
          <a:xfrm>
            <a:off x="4057903" y="6072268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4060190" y="5579254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4843526" y="5891674"/>
            <a:ext cx="52832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550" spc="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84" sz="2325">
                <a:solidFill>
                  <a:srgbClr val="FFFFFF"/>
                </a:solidFill>
                <a:latin typeface="Symbol"/>
                <a:cs typeface="Symbol"/>
              </a:rPr>
              <a:t></a:t>
            </a:r>
            <a:r>
              <a:rPr dirty="0" baseline="3584" sz="2325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2360167" y="5595251"/>
            <a:ext cx="55181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95" i="1">
                <a:latin typeface="Times New Roman"/>
                <a:cs typeface="Times New Roman"/>
              </a:rPr>
              <a:t> </a:t>
            </a:r>
            <a:r>
              <a:rPr dirty="0" baseline="3584" sz="2325">
                <a:latin typeface="Symbol"/>
                <a:cs typeface="Symbol"/>
              </a:rPr>
              <a:t></a:t>
            </a:r>
            <a:r>
              <a:rPr dirty="0" baseline="3584" sz="2325" spc="254">
                <a:latin typeface="Times New Roman"/>
                <a:cs typeface="Times New Roman"/>
              </a:rPr>
              <a:t> </a:t>
            </a:r>
            <a:r>
              <a:rPr dirty="0" sz="1550" spc="-60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9" name="object 159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 txBox="1"/>
          <p:nvPr/>
        </p:nvSpPr>
        <p:spPr>
          <a:xfrm>
            <a:off x="3513835" y="6200284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5" name="object 16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66" name="object 16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61" name="object 161" descr=""/>
          <p:cNvSpPr txBox="1"/>
          <p:nvPr/>
        </p:nvSpPr>
        <p:spPr>
          <a:xfrm>
            <a:off x="2174239" y="6299344"/>
            <a:ext cx="95694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0">
                <a:latin typeface="Times New Roman"/>
                <a:cs typeface="Times New Roman"/>
              </a:rPr>
              <a:t>Intersection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5987288" y="6200284"/>
            <a:ext cx="1136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4869434" y="6299344"/>
            <a:ext cx="52006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0">
                <a:latin typeface="Times New Roman"/>
                <a:cs typeface="Times New Roman"/>
              </a:rPr>
              <a:t>Union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6403340" y="6429247"/>
            <a:ext cx="27749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Arial"/>
                <a:cs typeface="Arial"/>
              </a:rPr>
              <a:t>(Bogdan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L.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Vrusias,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CS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289,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2006)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Sự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không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chắc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chắn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5" name="object 5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29639" y="1794001"/>
            <a:ext cx="7924165" cy="48602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45440" marR="314960" indent="-269875">
              <a:lnSpc>
                <a:spcPts val="1920"/>
              </a:lnSpc>
              <a:spcBef>
                <a:spcPts val="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5440" algn="l"/>
              </a:tabLst>
            </a:pP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21367" sz="1950" i="1">
                <a:latin typeface="Arial"/>
                <a:cs typeface="Arial"/>
              </a:rPr>
              <a:t>t</a:t>
            </a:r>
            <a:r>
              <a:rPr dirty="0" baseline="-21367" sz="1950" spc="24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Rời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(khởi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bay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phút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giờ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khởi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bay</a:t>
            </a:r>
            <a:endParaRPr sz="2000">
              <a:latin typeface="Arial"/>
              <a:cs typeface="Arial"/>
            </a:endParaRPr>
          </a:p>
          <a:p>
            <a:pPr marL="345440" indent="-269240">
              <a:lnSpc>
                <a:spcPct val="100000"/>
              </a:lnSpc>
              <a:spcBef>
                <a:spcPts val="73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5440" algn="l"/>
              </a:tabLst>
            </a:pP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21367" sz="1950" i="1">
                <a:latin typeface="Arial"/>
                <a:cs typeface="Arial"/>
              </a:rPr>
              <a:t>t</a:t>
            </a:r>
            <a:r>
              <a:rPr dirty="0" baseline="-21367" sz="1950" spc="2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sân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giờ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không?</a:t>
            </a:r>
            <a:endParaRPr sz="2000">
              <a:latin typeface="Arial"/>
              <a:cs typeface="Arial"/>
            </a:endParaRPr>
          </a:p>
          <a:p>
            <a:pPr marL="345440" indent="-269240">
              <a:lnSpc>
                <a:spcPct val="100000"/>
              </a:lnSpc>
              <a:spcBef>
                <a:spcPts val="72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54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vấn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ra:</a:t>
            </a:r>
            <a:endParaRPr sz="2000">
              <a:latin typeface="Arial"/>
              <a:cs typeface="Arial"/>
            </a:endParaRPr>
          </a:p>
          <a:p>
            <a:pPr lvl="1" marL="672465" indent="-269875">
              <a:lnSpc>
                <a:spcPts val="1945"/>
              </a:lnSpc>
              <a:spcBef>
                <a:spcPts val="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khả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năng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sát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đầy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đủ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(ví dụ: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hình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trên</a:t>
            </a:r>
            <a:endParaRPr sz="1800">
              <a:latin typeface="Arial"/>
              <a:cs typeface="Arial"/>
            </a:endParaRPr>
          </a:p>
          <a:p>
            <a:pPr marL="672465">
              <a:lnSpc>
                <a:spcPts val="1945"/>
              </a:lnSpc>
            </a:pPr>
            <a:r>
              <a:rPr dirty="0" sz="1800">
                <a:latin typeface="Arial"/>
                <a:cs typeface="Arial"/>
              </a:rPr>
              <a:t>đường,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 lvl="1" marL="672465" marR="220345" indent="-269875">
              <a:lnSpc>
                <a:spcPct val="8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lỗi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nhiễu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bộ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cảm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(giúp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cập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nhật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hình </a:t>
            </a:r>
            <a:r>
              <a:rPr dirty="0" sz="1800">
                <a:latin typeface="Arial"/>
                <a:cs typeface="Arial"/>
              </a:rPr>
              <a:t>giao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thông)</a:t>
            </a:r>
            <a:endParaRPr sz="1800">
              <a:latin typeface="Arial"/>
              <a:cs typeface="Arial"/>
            </a:endParaRPr>
          </a:p>
          <a:p>
            <a:pPr lvl="1" marL="672465" marR="68580" indent="-269875">
              <a:lnSpc>
                <a:spcPts val="1730"/>
              </a:lnSpc>
              <a:spcBef>
                <a:spcPts val="42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chắc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chắn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kết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(ví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lốp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bị </a:t>
            </a:r>
            <a:r>
              <a:rPr dirty="0" sz="1800">
                <a:latin typeface="Arial"/>
                <a:cs typeface="Arial"/>
              </a:rPr>
              <a:t>hết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hơi,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 lvl="1" marL="672465" indent="-269875">
              <a:lnSpc>
                <a:spcPct val="100000"/>
              </a:lnSpc>
              <a:spcBef>
                <a:spcPts val="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phức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hóa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dự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tình hình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giao</a:t>
            </a:r>
            <a:r>
              <a:rPr dirty="0" sz="1800" spc="-10">
                <a:latin typeface="Arial"/>
                <a:cs typeface="Arial"/>
              </a:rPr>
              <a:t> thông</a:t>
            </a:r>
            <a:endParaRPr sz="1800">
              <a:latin typeface="Arial"/>
              <a:cs typeface="Arial"/>
            </a:endParaRPr>
          </a:p>
          <a:p>
            <a:pPr marL="345440" marR="252729" indent="-269875">
              <a:lnSpc>
                <a:spcPct val="80000"/>
              </a:lnSpc>
              <a:spcBef>
                <a:spcPts val="119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5440" algn="l"/>
              </a:tabLst>
            </a:pP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21367" sz="1950" i="1">
                <a:latin typeface="Arial"/>
                <a:cs typeface="Arial"/>
              </a:rPr>
              <a:t>25</a:t>
            </a:r>
            <a:r>
              <a:rPr dirty="0" baseline="-21367" sz="1950" spc="2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(xuất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25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phút)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sân </a:t>
            </a:r>
            <a:r>
              <a:rPr dirty="0" sz="2000">
                <a:latin typeface="Arial"/>
                <a:cs typeface="Arial"/>
              </a:rPr>
              <a:t>bay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kịp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giờ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bay,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nếu:</a:t>
            </a:r>
            <a:endParaRPr sz="2000">
              <a:latin typeface="Arial"/>
              <a:cs typeface="Arial"/>
            </a:endParaRPr>
          </a:p>
          <a:p>
            <a:pPr lvl="1" marL="672465" indent="-269875">
              <a:lnSpc>
                <a:spcPct val="100000"/>
              </a:lnSpc>
              <a:spcBef>
                <a:spcPts val="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nạn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trên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cầu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(mà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tôi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sẽ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qua),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lvl="1" marL="672465" indent="-269875">
              <a:lnSpc>
                <a:spcPct val="100000"/>
              </a:lnSpc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trời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mưa,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lvl="1" marL="672465" indent="-269875">
              <a:lnSpc>
                <a:spcPct val="100000"/>
              </a:lnSpc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>
                <a:latin typeface="Arial"/>
                <a:cs typeface="Arial"/>
              </a:rPr>
              <a:t>lốp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tôi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vẫn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căng,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lvl="1" marL="672465" indent="-269875">
              <a:lnSpc>
                <a:spcPct val="100000"/>
              </a:lnSpc>
              <a:buClr>
                <a:srgbClr val="3B822F"/>
              </a:buClr>
              <a:buSzPct val="58333"/>
              <a:buFont typeface="Wingdings"/>
              <a:buChar char=""/>
              <a:tabLst>
                <a:tab pos="672465" algn="l"/>
              </a:tabLst>
            </a:pPr>
            <a:r>
              <a:rPr dirty="0" sz="1800" spc="-5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thuộc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tính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53438"/>
            <a:ext cx="456311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mờ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giữa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mờ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Kích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thước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mờ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rỗng</a:t>
            </a:r>
            <a:endParaRPr sz="2400">
              <a:latin typeface="Arial"/>
              <a:cs typeface="Arial"/>
            </a:endParaRPr>
          </a:p>
          <a:p>
            <a:pPr marL="547370" indent="-534670">
              <a:lnSpc>
                <a:spcPct val="10000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547370" algn="l"/>
              </a:tabLst>
            </a:pPr>
            <a:r>
              <a:rPr dirty="0" sz="2400" spc="-20">
                <a:latin typeface="Arial"/>
                <a:cs typeface="Arial"/>
              </a:rPr>
              <a:t>-</a:t>
            </a:r>
            <a:r>
              <a:rPr dirty="0" sz="2400">
                <a:latin typeface="Arial"/>
                <a:cs typeface="Arial"/>
              </a:rPr>
              <a:t>cut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(alpha-cut)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Sự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tương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8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ương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2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5039" y="1853438"/>
            <a:ext cx="7797165" cy="3011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431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(equal)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tập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nếu:</a:t>
            </a:r>
            <a:endParaRPr sz="2400">
              <a:latin typeface="Arial"/>
              <a:cs typeface="Arial"/>
            </a:endParaRPr>
          </a:p>
          <a:p>
            <a:pPr marL="1310005">
              <a:lnSpc>
                <a:spcPct val="100000"/>
              </a:lnSpc>
              <a:spcBef>
                <a:spcPts val="580"/>
              </a:spcBef>
              <a:tabLst>
                <a:tab pos="3241040" algn="l"/>
              </a:tabLst>
            </a:pP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µ</a:t>
            </a:r>
            <a:r>
              <a:rPr dirty="0" baseline="-20833" sz="2400" spc="-15" i="1">
                <a:latin typeface="Arial"/>
                <a:cs typeface="Arial"/>
              </a:rPr>
              <a:t>B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sz="2400" spc="-10">
                <a:latin typeface="Arial"/>
                <a:cs typeface="Arial"/>
              </a:rPr>
              <a:t>),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Symbol"/>
                <a:cs typeface="Symbol"/>
              </a:rPr>
              <a:t></a:t>
            </a:r>
            <a:r>
              <a:rPr dirty="0" sz="2400" spc="-25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19405" indent="-268605">
              <a:lnSpc>
                <a:spcPct val="100000"/>
              </a:lnSpc>
              <a:spcBef>
                <a:spcPts val="23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{0,3/x,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0,5/y,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{0,3/x,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0,5/y,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mờ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đương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Sự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bao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hàm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giữa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2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5039" y="1853438"/>
            <a:ext cx="7616825" cy="3011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431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(includes)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tập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nếu:</a:t>
            </a:r>
            <a:endParaRPr sz="2400">
              <a:latin typeface="Arial"/>
              <a:cs typeface="Arial"/>
            </a:endParaRPr>
          </a:p>
          <a:p>
            <a:pPr marL="1310005">
              <a:lnSpc>
                <a:spcPct val="100000"/>
              </a:lnSpc>
              <a:spcBef>
                <a:spcPts val="580"/>
              </a:spcBef>
              <a:tabLst>
                <a:tab pos="3230245" algn="l"/>
              </a:tabLst>
            </a:pP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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µ</a:t>
            </a:r>
            <a:r>
              <a:rPr dirty="0" baseline="-20833" sz="2400" spc="-15" i="1">
                <a:latin typeface="Arial"/>
                <a:cs typeface="Arial"/>
              </a:rPr>
              <a:t>B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sz="2400" spc="-10">
                <a:latin typeface="Arial"/>
                <a:cs typeface="Arial"/>
              </a:rPr>
              <a:t>),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Symbol"/>
                <a:cs typeface="Symbol"/>
              </a:rPr>
              <a:t></a:t>
            </a:r>
            <a:r>
              <a:rPr dirty="0" sz="2400" spc="-25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19405" indent="-268605">
              <a:lnSpc>
                <a:spcPct val="100000"/>
              </a:lnSpc>
              <a:spcBef>
                <a:spcPts val="23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{0,37/x,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0,72/y,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{0,3/x,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0,5/y,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Kích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thước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một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55039" y="1853438"/>
            <a:ext cx="8067675" cy="378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177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Kích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thước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(cardinality)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phần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25">
                <a:latin typeface="Arial"/>
                <a:cs typeface="Arial"/>
              </a:rPr>
              <a:t> tập</a:t>
            </a:r>
            <a:endParaRPr sz="2400">
              <a:latin typeface="Arial"/>
              <a:cs typeface="Arial"/>
            </a:endParaRPr>
          </a:p>
          <a:p>
            <a:pPr marL="31940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Kích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thước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độ</a:t>
            </a:r>
            <a:endParaRPr sz="24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phụ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phần</a:t>
            </a:r>
            <a:endParaRPr sz="2400">
              <a:latin typeface="Arial"/>
              <a:cs typeface="Arial"/>
            </a:endParaRPr>
          </a:p>
          <a:p>
            <a:pPr marL="852805">
              <a:lnSpc>
                <a:spcPct val="100000"/>
              </a:lnSpc>
              <a:spcBef>
                <a:spcPts val="785"/>
              </a:spcBef>
            </a:pPr>
            <a:r>
              <a:rPr dirty="0" sz="2400">
                <a:latin typeface="Arial"/>
                <a:cs typeface="Arial"/>
              </a:rPr>
              <a:t>card</a:t>
            </a:r>
            <a:r>
              <a:rPr dirty="0" baseline="-20833" sz="2400">
                <a:latin typeface="Arial"/>
                <a:cs typeface="Arial"/>
              </a:rPr>
              <a:t>A</a:t>
            </a:r>
            <a:r>
              <a:rPr dirty="0" baseline="-20833" sz="2400" spc="292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2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...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3200">
                <a:latin typeface="Symbol"/>
                <a:cs typeface="Symbol"/>
              </a:rPr>
              <a:t></a:t>
            </a:r>
            <a:r>
              <a:rPr dirty="0" baseline="-20833" sz="2400">
                <a:latin typeface="Arial"/>
                <a:cs typeface="Arial"/>
              </a:rPr>
              <a:t>i=1..n</a:t>
            </a:r>
            <a:r>
              <a:rPr dirty="0" baseline="-20833" sz="2400" spc="322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µ</a:t>
            </a:r>
            <a:r>
              <a:rPr dirty="0" baseline="-20833" sz="2400" spc="-15" i="1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baseline="-20833" sz="2400" spc="-15" i="1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19405" indent="-268605">
              <a:lnSpc>
                <a:spcPct val="100000"/>
              </a:lnSpc>
              <a:spcBef>
                <a:spcPts val="23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{0,3/x,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0,5/y,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cardA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0,3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0,5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1,8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r>
              <a:rPr dirty="0" u="none" sz="4200" spc="-1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rỗng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7739" y="1779524"/>
            <a:ext cx="6385560" cy="230759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06705" indent="-268605">
              <a:lnSpc>
                <a:spcPct val="100000"/>
              </a:lnSpc>
              <a:spcBef>
                <a:spcPts val="6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670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rỗng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(empty),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nếu:</a:t>
            </a:r>
            <a:endParaRPr sz="2400">
              <a:latin typeface="Arial"/>
              <a:cs typeface="Arial"/>
            </a:endParaRPr>
          </a:p>
          <a:p>
            <a:pPr marL="1110615">
              <a:lnSpc>
                <a:spcPct val="100000"/>
              </a:lnSpc>
              <a:spcBef>
                <a:spcPts val="580"/>
              </a:spcBef>
              <a:tabLst>
                <a:tab pos="2544445" algn="l"/>
              </a:tabLst>
            </a:pP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25">
                <a:latin typeface="Arial"/>
                <a:cs typeface="Arial"/>
              </a:rPr>
              <a:t> 0,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Symbol"/>
                <a:cs typeface="Symbol"/>
              </a:rPr>
              <a:t></a:t>
            </a:r>
            <a:r>
              <a:rPr dirty="0" sz="2400" spc="-25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06705" indent="-268605">
              <a:lnSpc>
                <a:spcPct val="100000"/>
              </a:lnSpc>
              <a:spcBef>
                <a:spcPts val="23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67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lvl="1" marL="634365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{0/x,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0/y,</a:t>
            </a:r>
            <a:r>
              <a:rPr dirty="0" sz="2000" spc="-20">
                <a:latin typeface="Arial"/>
                <a:cs typeface="Arial"/>
              </a:rPr>
              <a:t> 0/z}</a:t>
            </a:r>
            <a:endParaRPr sz="2000">
              <a:latin typeface="Arial"/>
              <a:cs typeface="Arial"/>
            </a:endParaRPr>
          </a:p>
          <a:p>
            <a:pPr lvl="1" marL="6343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  <a:tab pos="944244" algn="l"/>
              </a:tabLst>
            </a:pPr>
            <a:r>
              <a:rPr dirty="0" sz="2000" spc="-50" i="1">
                <a:latin typeface="Arial"/>
                <a:cs typeface="Arial"/>
              </a:rPr>
              <a:t>A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mờ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rỗng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20"/>
              </a:spcBef>
            </a:pP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Alpha-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cut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5039" y="1854200"/>
            <a:ext cx="7861934" cy="332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431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Symbol"/>
                <a:cs typeface="Symbol"/>
              </a:rPr>
              <a:t></a:t>
            </a:r>
            <a:r>
              <a:rPr dirty="0" sz="2400" spc="-10">
                <a:latin typeface="Arial"/>
                <a:cs typeface="Arial"/>
              </a:rPr>
              <a:t>-</a:t>
            </a:r>
            <a:r>
              <a:rPr dirty="0" sz="2400">
                <a:latin typeface="Arial"/>
                <a:cs typeface="Arial"/>
              </a:rPr>
              <a:t>cắt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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tập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(crisp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set)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baseline="-20833" sz="2400">
                <a:latin typeface="Symbol"/>
                <a:cs typeface="Symbol"/>
              </a:rPr>
              <a:t></a:t>
            </a:r>
            <a:r>
              <a:rPr dirty="0" baseline="-20833" sz="2400" spc="307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sao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cho:</a:t>
            </a:r>
            <a:endParaRPr sz="2400">
              <a:latin typeface="Arial"/>
              <a:cs typeface="Arial"/>
            </a:endParaRPr>
          </a:p>
          <a:p>
            <a:pPr marL="946150">
              <a:lnSpc>
                <a:spcPct val="100000"/>
              </a:lnSpc>
              <a:spcBef>
                <a:spcPts val="575"/>
              </a:spcBef>
              <a:tabLst>
                <a:tab pos="2550795" algn="l"/>
              </a:tabLst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baseline="-20833" sz="2400">
                <a:latin typeface="Symbol"/>
                <a:cs typeface="Symbol"/>
              </a:rPr>
              <a:t></a:t>
            </a:r>
            <a:r>
              <a:rPr dirty="0" baseline="-20833" sz="2400" spc="367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{x</a:t>
            </a:r>
            <a:r>
              <a:rPr dirty="0" sz="2400" spc="-10">
                <a:latin typeface="Symbol"/>
                <a:cs typeface="Symbol"/>
              </a:rPr>
              <a:t></a:t>
            </a:r>
            <a:r>
              <a:rPr dirty="0" sz="2400" spc="-10">
                <a:latin typeface="Arial"/>
                <a:cs typeface="Arial"/>
              </a:rPr>
              <a:t>X: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i="1">
                <a:latin typeface="Arial"/>
                <a:cs typeface="Arial"/>
              </a:rPr>
              <a:t>µ</a:t>
            </a:r>
            <a:r>
              <a:rPr dirty="0" baseline="-20833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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Symbol"/>
                <a:cs typeface="Symbol"/>
              </a:rPr>
              <a:t></a:t>
            </a:r>
            <a:r>
              <a:rPr dirty="0" sz="2400" spc="-2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19405" indent="-268605">
              <a:lnSpc>
                <a:spcPct val="100000"/>
              </a:lnSpc>
              <a:spcBef>
                <a:spcPts val="23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{0,3/x,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0.5/y,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0,5</a:t>
            </a:r>
            <a:r>
              <a:rPr dirty="0" baseline="-21367" sz="1950" spc="27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{y,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0,2</a:t>
            </a:r>
            <a:r>
              <a:rPr dirty="0" baseline="-21367" sz="1950" spc="27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{x,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z}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{z}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khái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niệm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với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29639" y="1854199"/>
            <a:ext cx="8186420" cy="437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5440" marR="685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54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mờ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gọi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tập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mờ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chuẩn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(normal)</a:t>
            </a:r>
            <a:r>
              <a:rPr dirty="0" sz="2200">
                <a:latin typeface="Arial"/>
                <a:cs typeface="Arial"/>
              </a:rPr>
              <a:t>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tại </a:t>
            </a:r>
            <a:r>
              <a:rPr dirty="0" sz="2200">
                <a:latin typeface="Arial"/>
                <a:cs typeface="Arial"/>
              </a:rPr>
              <a:t>ít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nhất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phần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sao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µ</a:t>
            </a:r>
            <a:r>
              <a:rPr dirty="0" baseline="-21072" sz="2175" i="1">
                <a:latin typeface="Arial"/>
                <a:cs typeface="Arial"/>
              </a:rPr>
              <a:t>A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=1</a:t>
            </a:r>
            <a:endParaRPr sz="2200">
              <a:latin typeface="Arial"/>
              <a:cs typeface="Arial"/>
            </a:endParaRPr>
          </a:p>
          <a:p>
            <a:pPr marL="345440" marR="652145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5440" algn="l"/>
              </a:tabLst>
            </a:pPr>
            <a:r>
              <a:rPr dirty="0" sz="2200" b="1">
                <a:latin typeface="Arial"/>
                <a:cs typeface="Arial"/>
              </a:rPr>
              <a:t>Độ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cao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(height)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mờ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phụ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lớn </a:t>
            </a:r>
            <a:r>
              <a:rPr dirty="0" sz="2200">
                <a:latin typeface="Arial"/>
                <a:cs typeface="Arial"/>
              </a:rPr>
              <a:t>nhất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thành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phần</a:t>
            </a:r>
            <a:endParaRPr sz="2200">
              <a:latin typeface="Arial"/>
              <a:cs typeface="Arial"/>
            </a:endParaRPr>
          </a:p>
          <a:p>
            <a:pPr marL="1419225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Arial"/>
                <a:cs typeface="Arial"/>
              </a:rPr>
              <a:t>height</a:t>
            </a:r>
            <a:r>
              <a:rPr dirty="0" baseline="-21072" sz="2175">
                <a:latin typeface="Arial"/>
                <a:cs typeface="Arial"/>
              </a:rPr>
              <a:t>A</a:t>
            </a:r>
            <a:r>
              <a:rPr dirty="0" baseline="-21072" sz="2175" spc="247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max</a:t>
            </a:r>
            <a:r>
              <a:rPr dirty="0" baseline="-21072" sz="2175" spc="-15">
                <a:latin typeface="Arial"/>
                <a:cs typeface="Arial"/>
              </a:rPr>
              <a:t>x</a:t>
            </a:r>
            <a:r>
              <a:rPr dirty="0" sz="2200" spc="-10">
                <a:latin typeface="Arial"/>
                <a:cs typeface="Arial"/>
              </a:rPr>
              <a:t>{</a:t>
            </a:r>
            <a:r>
              <a:rPr dirty="0" sz="2200" spc="-10" i="1">
                <a:latin typeface="Arial"/>
                <a:cs typeface="Arial"/>
              </a:rPr>
              <a:t>µ</a:t>
            </a:r>
            <a:r>
              <a:rPr dirty="0" baseline="-21072" sz="2175" spc="-15" i="1">
                <a:latin typeface="Arial"/>
                <a:cs typeface="Arial"/>
              </a:rPr>
              <a:t>A</a:t>
            </a:r>
            <a:r>
              <a:rPr dirty="0" sz="2200" spc="-10">
                <a:latin typeface="Arial"/>
                <a:cs typeface="Arial"/>
              </a:rPr>
              <a:t>(</a:t>
            </a:r>
            <a:r>
              <a:rPr dirty="0" sz="2200" spc="-10" i="1">
                <a:latin typeface="Arial"/>
                <a:cs typeface="Arial"/>
              </a:rPr>
              <a:t>x</a:t>
            </a:r>
            <a:r>
              <a:rPr dirty="0" sz="2200" spc="-10">
                <a:latin typeface="Arial"/>
                <a:cs typeface="Arial"/>
              </a:rPr>
              <a:t>)}</a:t>
            </a:r>
            <a:endParaRPr sz="2200">
              <a:latin typeface="Arial"/>
              <a:cs typeface="Arial"/>
            </a:endParaRPr>
          </a:p>
          <a:p>
            <a:pPr marL="345440" marR="462915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5440" algn="l"/>
              </a:tabLst>
            </a:pP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hỗ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trợ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(support)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chính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các </a:t>
            </a:r>
            <a:r>
              <a:rPr dirty="0" sz="2200">
                <a:latin typeface="Arial"/>
                <a:cs typeface="Arial"/>
              </a:rPr>
              <a:t>phần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phụ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(vào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A)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&gt;0</a:t>
            </a:r>
            <a:endParaRPr sz="2200">
              <a:latin typeface="Arial"/>
              <a:cs typeface="Arial"/>
            </a:endParaRPr>
          </a:p>
          <a:p>
            <a:pPr marL="1419225">
              <a:lnSpc>
                <a:spcPct val="100000"/>
              </a:lnSpc>
              <a:spcBef>
                <a:spcPts val="525"/>
              </a:spcBef>
              <a:tabLst>
                <a:tab pos="3895090" algn="l"/>
              </a:tabLst>
            </a:pPr>
            <a:r>
              <a:rPr dirty="0" sz="2200">
                <a:latin typeface="Arial"/>
                <a:cs typeface="Arial"/>
              </a:rPr>
              <a:t>support(A)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{x</a:t>
            </a:r>
            <a:r>
              <a:rPr dirty="0" sz="2200" spc="-20">
                <a:latin typeface="Symbol"/>
                <a:cs typeface="Symbol"/>
              </a:rPr>
              <a:t></a:t>
            </a:r>
            <a:r>
              <a:rPr dirty="0" sz="2200" spc="-20">
                <a:latin typeface="Arial"/>
                <a:cs typeface="Arial"/>
              </a:rPr>
              <a:t>X: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i="1">
                <a:latin typeface="Arial"/>
                <a:cs typeface="Arial"/>
              </a:rPr>
              <a:t>µ</a:t>
            </a:r>
            <a:r>
              <a:rPr dirty="0" baseline="-21072" sz="2175" i="1">
                <a:latin typeface="Arial"/>
                <a:cs typeface="Arial"/>
              </a:rPr>
              <a:t>A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&gt;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0}</a:t>
            </a:r>
            <a:endParaRPr sz="2200">
              <a:latin typeface="Arial"/>
              <a:cs typeface="Arial"/>
            </a:endParaRPr>
          </a:p>
          <a:p>
            <a:pPr marL="345440" marR="25146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5440" algn="l"/>
              </a:tabLst>
            </a:pP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cơ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sở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(core)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chính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phần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phụ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(vào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=1</a:t>
            </a:r>
            <a:endParaRPr sz="2200">
              <a:latin typeface="Arial"/>
              <a:cs typeface="Arial"/>
            </a:endParaRPr>
          </a:p>
          <a:p>
            <a:pPr marL="1419225">
              <a:lnSpc>
                <a:spcPct val="100000"/>
              </a:lnSpc>
              <a:spcBef>
                <a:spcPts val="530"/>
              </a:spcBef>
              <a:tabLst>
                <a:tab pos="3506470" algn="l"/>
              </a:tabLst>
            </a:pPr>
            <a:r>
              <a:rPr dirty="0" sz="2200">
                <a:latin typeface="Arial"/>
                <a:cs typeface="Arial"/>
              </a:rPr>
              <a:t>core(A)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{x</a:t>
            </a:r>
            <a:r>
              <a:rPr dirty="0" sz="2200" spc="-10">
                <a:latin typeface="Symbol"/>
                <a:cs typeface="Symbol"/>
              </a:rPr>
              <a:t></a:t>
            </a:r>
            <a:r>
              <a:rPr dirty="0" sz="2200" spc="-10">
                <a:latin typeface="Arial"/>
                <a:cs typeface="Arial"/>
              </a:rPr>
              <a:t>X: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10" i="1">
                <a:latin typeface="Arial"/>
                <a:cs typeface="Arial"/>
              </a:rPr>
              <a:t>µ</a:t>
            </a:r>
            <a:r>
              <a:rPr dirty="0" baseline="-21072" sz="2175" spc="-15" i="1">
                <a:latin typeface="Arial"/>
                <a:cs typeface="Arial"/>
              </a:rPr>
              <a:t>A</a:t>
            </a:r>
            <a:r>
              <a:rPr dirty="0" sz="2200" spc="-10">
                <a:latin typeface="Arial"/>
                <a:cs typeface="Arial"/>
              </a:rPr>
              <a:t>(</a:t>
            </a:r>
            <a:r>
              <a:rPr dirty="0" sz="2200" spc="-10" i="1">
                <a:latin typeface="Arial"/>
                <a:cs typeface="Arial"/>
              </a:rPr>
              <a:t>x</a:t>
            </a:r>
            <a:r>
              <a:rPr dirty="0" sz="2200" spc="-10">
                <a:latin typeface="Arial"/>
                <a:cs typeface="Arial"/>
              </a:rPr>
              <a:t>)=1}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phép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trên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tập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mờ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53530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42339" y="1777466"/>
            <a:ext cx="4667885" cy="47174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32105" indent="-268605">
              <a:lnSpc>
                <a:spcPct val="100000"/>
              </a:lnSpc>
              <a:spcBef>
                <a:spcPts val="6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5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  <a:tab pos="1628775" algn="l"/>
              </a:tabLst>
            </a:pPr>
            <a:r>
              <a:rPr dirty="0" sz="2000" i="1">
                <a:latin typeface="Arial"/>
                <a:cs typeface="Arial"/>
              </a:rPr>
              <a:t>aA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{</a:t>
            </a:r>
            <a:r>
              <a:rPr dirty="0" sz="2000" spc="-35" i="1">
                <a:latin typeface="Arial"/>
                <a:cs typeface="Arial"/>
              </a:rPr>
              <a:t>a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baseline="-21367" sz="1950" i="1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),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0">
                <a:latin typeface="Symbol"/>
                <a:cs typeface="Symbol"/>
              </a:rPr>
              <a:t></a:t>
            </a:r>
            <a:r>
              <a:rPr dirty="0" sz="2000" spc="-20" i="1">
                <a:latin typeface="Arial"/>
                <a:cs typeface="Arial"/>
              </a:rPr>
              <a:t>x</a:t>
            </a:r>
            <a:r>
              <a:rPr dirty="0" sz="2000" spc="-20">
                <a:latin typeface="Symbol"/>
                <a:cs typeface="Symbol"/>
              </a:rPr>
              <a:t></a:t>
            </a:r>
            <a:r>
              <a:rPr dirty="0" sz="2000" spc="-20" i="1">
                <a:latin typeface="Arial"/>
                <a:cs typeface="Arial"/>
              </a:rPr>
              <a:t>X</a:t>
            </a:r>
            <a:r>
              <a:rPr dirty="0" sz="2000" spc="-2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5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</a:t>
            </a:r>
            <a:endParaRPr sz="20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</a:tabLst>
            </a:pP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{0,5/x,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0,3/y,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0,2/z,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1/w}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434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0,5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43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</a:tabLst>
            </a:pPr>
            <a:r>
              <a:rPr dirty="0" sz="1800">
                <a:latin typeface="Arial"/>
                <a:cs typeface="Arial"/>
              </a:rPr>
              <a:t>aA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{0,25/x,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0,15/y,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0,1/z,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0,5/w}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10"/>
              </a:spcBef>
              <a:buFont typeface="Wingdings"/>
              <a:buChar char=""/>
            </a:pPr>
            <a:endParaRPr sz="1800">
              <a:latin typeface="Arial"/>
              <a:cs typeface="Arial"/>
            </a:endParaRPr>
          </a:p>
          <a:p>
            <a:pPr marL="332105" indent="-268605">
              <a:lnSpc>
                <a:spcPct val="100000"/>
              </a:lnSpc>
              <a:spcBef>
                <a:spcPts val="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mũ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(lũy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thừa)</a:t>
            </a:r>
            <a:endParaRPr sz="24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3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25641" sz="1950" i="1">
                <a:latin typeface="Arial"/>
                <a:cs typeface="Arial"/>
              </a:rPr>
              <a:t>a</a:t>
            </a:r>
            <a:r>
              <a:rPr dirty="0" baseline="25641" sz="1950" spc="2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r>
              <a:rPr dirty="0" sz="2100" i="1">
                <a:latin typeface="DejaVu Sans Mono"/>
                <a:cs typeface="DejaVu Sans Mono"/>
              </a:rPr>
              <a:t>μ</a:t>
            </a:r>
            <a:r>
              <a:rPr dirty="0" baseline="-21367" sz="1950" i="1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baseline="25641" sz="1950" i="1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Symbol"/>
                <a:cs typeface="Symbol"/>
              </a:rPr>
              <a:t></a:t>
            </a:r>
            <a:r>
              <a:rPr dirty="0" sz="2000" spc="-20" i="1">
                <a:latin typeface="Arial"/>
                <a:cs typeface="Arial"/>
              </a:rPr>
              <a:t>x</a:t>
            </a:r>
            <a:r>
              <a:rPr dirty="0" sz="2000" spc="-20">
                <a:latin typeface="Symbol"/>
                <a:cs typeface="Symbol"/>
              </a:rPr>
              <a:t></a:t>
            </a:r>
            <a:r>
              <a:rPr dirty="0" sz="2000" spc="-20" i="1">
                <a:latin typeface="Arial"/>
                <a:cs typeface="Arial"/>
              </a:rPr>
              <a:t>X</a:t>
            </a:r>
            <a:r>
              <a:rPr dirty="0" sz="2000" spc="-2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</a:t>
            </a:r>
            <a:endParaRPr sz="20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01282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{0,5/x,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0,3/y,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0,2/z,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1/w}</a:t>
            </a:r>
            <a:endParaRPr sz="20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01282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01282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25641" sz="1950" i="1">
                <a:latin typeface="Arial"/>
                <a:cs typeface="Arial"/>
              </a:rPr>
              <a:t>a</a:t>
            </a:r>
            <a:r>
              <a:rPr dirty="0" baseline="25641" sz="1950" spc="262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{0,25/x,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0,09/y,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0.04/z,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1/w}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Sự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không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chắc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chắn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29638"/>
            <a:ext cx="715899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chắc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chắn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(uncertainty)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thuyết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suất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(probability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theory)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mờ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(fuzzy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logic)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khái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niệm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cơ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bản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về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854962"/>
            <a:ext cx="806513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chúng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nghiệm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đổ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quân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xúc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sắc)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mà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ngẫu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(phụ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thể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93139" y="2329382"/>
            <a:ext cx="8015605" cy="123698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160"/>
              </a:spcBef>
            </a:pP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6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0665" algn="l"/>
              </a:tabLst>
            </a:pP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gian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các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khả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năng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</a:t>
            </a:r>
            <a:endParaRPr sz="200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450"/>
              </a:spcBef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S=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{1,2,3,4,5,6}</a:t>
            </a:r>
            <a:r>
              <a:rPr dirty="0" sz="1800" spc="-615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đối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thí nghiệm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đổ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quân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xúc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sắc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3535405"/>
            <a:ext cx="7897495" cy="27400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0665" algn="l"/>
              </a:tabLst>
            </a:pPr>
            <a:r>
              <a:rPr dirty="0" sz="2000" i="1">
                <a:latin typeface="Arial"/>
                <a:cs typeface="Arial"/>
              </a:rPr>
              <a:t>Sự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kiện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E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năng</a:t>
            </a:r>
            <a:endParaRPr sz="200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450"/>
              </a:spcBef>
              <a:tabLst>
                <a:tab pos="243713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E=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{1}</a:t>
            </a: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	kết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quân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súc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xắc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đổ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434"/>
              </a:spcBef>
              <a:tabLst>
                <a:tab pos="298323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E=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{1,3,5}</a:t>
            </a:r>
            <a:r>
              <a:rPr dirty="0" sz="1800" spc="-1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	kết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quân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súc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xắc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đổ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số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lẻ</a:t>
            </a:r>
            <a:endParaRPr sz="1800">
              <a:latin typeface="Arial"/>
              <a:cs typeface="Arial"/>
            </a:endParaRPr>
          </a:p>
          <a:p>
            <a:pPr marL="240029" marR="5080" indent="-227965">
              <a:lnSpc>
                <a:spcPct val="105800"/>
              </a:lnSpc>
              <a:spcBef>
                <a:spcPts val="32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gian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các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sự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kiện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W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(thế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giới)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</a:t>
            </a:r>
            <a:endParaRPr sz="200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W</a:t>
            </a:r>
            <a:r>
              <a:rPr dirty="0" sz="1800" spc="-585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bao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gồm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tất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lần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đổ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súc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xắc</a:t>
            </a:r>
            <a:endParaRPr sz="1800">
              <a:latin typeface="Arial"/>
              <a:cs typeface="Arial"/>
            </a:endParaRPr>
          </a:p>
          <a:p>
            <a:pPr marL="240029" marR="47625" indent="-227965">
              <a:lnSpc>
                <a:spcPct val="105800"/>
              </a:lnSpc>
              <a:spcBef>
                <a:spcPts val="32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i="1">
                <a:latin typeface="Arial"/>
                <a:cs typeface="Arial"/>
              </a:rPr>
              <a:t>Biến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ngẫu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nhiên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ngẫu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(diễn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sự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kiện,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Biểu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87549"/>
            <a:ext cx="78295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210" algn="l"/>
                <a:tab pos="4354830" algn="l"/>
              </a:tabLst>
            </a:pPr>
            <a:r>
              <a:rPr dirty="0" sz="2200" spc="-10">
                <a:latin typeface="Courier New"/>
                <a:cs typeface="Courier New"/>
              </a:rPr>
              <a:t>P(A)</a:t>
            </a:r>
            <a:r>
              <a:rPr dirty="0" sz="2200" spc="-10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	“Phần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gian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(thế</a:t>
            </a:r>
            <a:r>
              <a:rPr dirty="0" sz="2200">
                <a:latin typeface="Arial"/>
                <a:cs typeface="Arial"/>
              </a:rPr>
              <a:t>	giới)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đó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Courier New"/>
                <a:cs typeface="Courier New"/>
              </a:rPr>
              <a:t>A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đúng”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197351" y="2817876"/>
            <a:ext cx="4653915" cy="1556385"/>
            <a:chOff x="3197351" y="2817876"/>
            <a:chExt cx="4653915" cy="1556385"/>
          </a:xfrm>
        </p:grpSpPr>
        <p:sp>
          <p:nvSpPr>
            <p:cNvPr id="5" name="object 5" descr=""/>
            <p:cNvSpPr/>
            <p:nvPr/>
          </p:nvSpPr>
          <p:spPr>
            <a:xfrm>
              <a:off x="3960875" y="2817876"/>
              <a:ext cx="3890010" cy="577215"/>
            </a:xfrm>
            <a:custGeom>
              <a:avLst/>
              <a:gdLst/>
              <a:ahLst/>
              <a:cxnLst/>
              <a:rect l="l" t="t" r="r" b="b"/>
              <a:pathLst>
                <a:path w="3890009" h="577214">
                  <a:moveTo>
                    <a:pt x="3890010" y="576833"/>
                  </a:moveTo>
                  <a:lnTo>
                    <a:pt x="3890010" y="0"/>
                  </a:lnTo>
                  <a:lnTo>
                    <a:pt x="0" y="0"/>
                  </a:lnTo>
                  <a:lnTo>
                    <a:pt x="0" y="576833"/>
                  </a:lnTo>
                  <a:lnTo>
                    <a:pt x="1524" y="576833"/>
                  </a:lnTo>
                  <a:lnTo>
                    <a:pt x="1524" y="3809"/>
                  </a:lnTo>
                  <a:lnTo>
                    <a:pt x="3810" y="1523"/>
                  </a:lnTo>
                  <a:lnTo>
                    <a:pt x="3810" y="3809"/>
                  </a:lnTo>
                  <a:lnTo>
                    <a:pt x="3886200" y="3809"/>
                  </a:lnTo>
                  <a:lnTo>
                    <a:pt x="3886200" y="1524"/>
                  </a:lnTo>
                  <a:lnTo>
                    <a:pt x="3887724" y="3809"/>
                  </a:lnTo>
                  <a:lnTo>
                    <a:pt x="3887724" y="576833"/>
                  </a:lnTo>
                  <a:lnTo>
                    <a:pt x="3890010" y="576833"/>
                  </a:lnTo>
                  <a:close/>
                </a:path>
                <a:path w="3890009" h="577214">
                  <a:moveTo>
                    <a:pt x="3810" y="3809"/>
                  </a:moveTo>
                  <a:lnTo>
                    <a:pt x="3810" y="1523"/>
                  </a:lnTo>
                  <a:lnTo>
                    <a:pt x="1524" y="3809"/>
                  </a:lnTo>
                  <a:lnTo>
                    <a:pt x="3810" y="3809"/>
                  </a:lnTo>
                  <a:close/>
                </a:path>
                <a:path w="3890009" h="577214">
                  <a:moveTo>
                    <a:pt x="3810" y="576833"/>
                  </a:moveTo>
                  <a:lnTo>
                    <a:pt x="3810" y="3809"/>
                  </a:lnTo>
                  <a:lnTo>
                    <a:pt x="1524" y="3809"/>
                  </a:lnTo>
                  <a:lnTo>
                    <a:pt x="1524" y="576833"/>
                  </a:lnTo>
                  <a:lnTo>
                    <a:pt x="3810" y="576833"/>
                  </a:lnTo>
                  <a:close/>
                </a:path>
                <a:path w="3890009" h="577214">
                  <a:moveTo>
                    <a:pt x="3887724" y="3809"/>
                  </a:moveTo>
                  <a:lnTo>
                    <a:pt x="3886200" y="1524"/>
                  </a:lnTo>
                  <a:lnTo>
                    <a:pt x="3886200" y="3809"/>
                  </a:lnTo>
                  <a:lnTo>
                    <a:pt x="3887724" y="3809"/>
                  </a:lnTo>
                  <a:close/>
                </a:path>
                <a:path w="3890009" h="577214">
                  <a:moveTo>
                    <a:pt x="3887724" y="576833"/>
                  </a:moveTo>
                  <a:lnTo>
                    <a:pt x="3887724" y="3809"/>
                  </a:lnTo>
                  <a:lnTo>
                    <a:pt x="3886200" y="3809"/>
                  </a:lnTo>
                  <a:lnTo>
                    <a:pt x="3886200" y="576833"/>
                  </a:lnTo>
                  <a:lnTo>
                    <a:pt x="3887724" y="576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946551" y="2983230"/>
              <a:ext cx="1842135" cy="411480"/>
            </a:xfrm>
            <a:custGeom>
              <a:avLst/>
              <a:gdLst/>
              <a:ahLst/>
              <a:cxnLst/>
              <a:rect l="l" t="t" r="r" b="b"/>
              <a:pathLst>
                <a:path w="1842134" h="411479">
                  <a:moveTo>
                    <a:pt x="1841916" y="411479"/>
                  </a:moveTo>
                  <a:lnTo>
                    <a:pt x="1808621" y="373293"/>
                  </a:lnTo>
                  <a:lnTo>
                    <a:pt x="1777951" y="341325"/>
                  </a:lnTo>
                  <a:lnTo>
                    <a:pt x="1745827" y="310517"/>
                  </a:lnTo>
                  <a:lnTo>
                    <a:pt x="1712296" y="280909"/>
                  </a:lnTo>
                  <a:lnTo>
                    <a:pt x="1677403" y="252542"/>
                  </a:lnTo>
                  <a:lnTo>
                    <a:pt x="1641196" y="225457"/>
                  </a:lnTo>
                  <a:lnTo>
                    <a:pt x="1603720" y="199696"/>
                  </a:lnTo>
                  <a:lnTo>
                    <a:pt x="1565022" y="175299"/>
                  </a:lnTo>
                  <a:lnTo>
                    <a:pt x="1525148" y="152307"/>
                  </a:lnTo>
                  <a:lnTo>
                    <a:pt x="1484145" y="130762"/>
                  </a:lnTo>
                  <a:lnTo>
                    <a:pt x="1442058" y="110705"/>
                  </a:lnTo>
                  <a:lnTo>
                    <a:pt x="1398934" y="92176"/>
                  </a:lnTo>
                  <a:lnTo>
                    <a:pt x="1354820" y="75217"/>
                  </a:lnTo>
                  <a:lnTo>
                    <a:pt x="1309761" y="59868"/>
                  </a:lnTo>
                  <a:lnTo>
                    <a:pt x="1263804" y="46172"/>
                  </a:lnTo>
                  <a:lnTo>
                    <a:pt x="1216995" y="34169"/>
                  </a:lnTo>
                  <a:lnTo>
                    <a:pt x="1169381" y="23899"/>
                  </a:lnTo>
                  <a:lnTo>
                    <a:pt x="1121007" y="15405"/>
                  </a:lnTo>
                  <a:lnTo>
                    <a:pt x="1071921" y="8727"/>
                  </a:lnTo>
                  <a:lnTo>
                    <a:pt x="1022168" y="3906"/>
                  </a:lnTo>
                  <a:lnTo>
                    <a:pt x="971795" y="983"/>
                  </a:lnTo>
                  <a:lnTo>
                    <a:pt x="920847" y="0"/>
                  </a:lnTo>
                  <a:lnTo>
                    <a:pt x="869959" y="983"/>
                  </a:lnTo>
                  <a:lnTo>
                    <a:pt x="819638" y="3906"/>
                  </a:lnTo>
                  <a:lnTo>
                    <a:pt x="769931" y="8727"/>
                  </a:lnTo>
                  <a:lnTo>
                    <a:pt x="720884" y="15405"/>
                  </a:lnTo>
                  <a:lnTo>
                    <a:pt x="672545" y="23899"/>
                  </a:lnTo>
                  <a:lnTo>
                    <a:pt x="624960" y="34169"/>
                  </a:lnTo>
                  <a:lnTo>
                    <a:pt x="578175" y="46172"/>
                  </a:lnTo>
                  <a:lnTo>
                    <a:pt x="532238" y="59868"/>
                  </a:lnTo>
                  <a:lnTo>
                    <a:pt x="487193" y="75217"/>
                  </a:lnTo>
                  <a:lnTo>
                    <a:pt x="443090" y="92176"/>
                  </a:lnTo>
                  <a:lnTo>
                    <a:pt x="399972" y="110705"/>
                  </a:lnTo>
                  <a:lnTo>
                    <a:pt x="357888" y="130762"/>
                  </a:lnTo>
                  <a:lnTo>
                    <a:pt x="316884" y="152307"/>
                  </a:lnTo>
                  <a:lnTo>
                    <a:pt x="277007" y="175299"/>
                  </a:lnTo>
                  <a:lnTo>
                    <a:pt x="238302" y="199696"/>
                  </a:lnTo>
                  <a:lnTo>
                    <a:pt x="200817" y="225457"/>
                  </a:lnTo>
                  <a:lnTo>
                    <a:pt x="164599" y="252542"/>
                  </a:lnTo>
                  <a:lnTo>
                    <a:pt x="129693" y="280909"/>
                  </a:lnTo>
                  <a:lnTo>
                    <a:pt x="96146" y="310517"/>
                  </a:lnTo>
                  <a:lnTo>
                    <a:pt x="64005" y="341325"/>
                  </a:lnTo>
                  <a:lnTo>
                    <a:pt x="33317" y="373293"/>
                  </a:lnTo>
                  <a:lnTo>
                    <a:pt x="4128" y="406378"/>
                  </a:lnTo>
                  <a:lnTo>
                    <a:pt x="0" y="411480"/>
                  </a:lnTo>
                  <a:lnTo>
                    <a:pt x="1841916" y="41147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97352" y="2981629"/>
              <a:ext cx="4653915" cy="1392555"/>
            </a:xfrm>
            <a:custGeom>
              <a:avLst/>
              <a:gdLst/>
              <a:ahLst/>
              <a:cxnLst/>
              <a:rect l="l" t="t" r="r" b="b"/>
              <a:pathLst>
                <a:path w="4653915" h="1392554">
                  <a:moveTo>
                    <a:pt x="275894" y="413080"/>
                  </a:moveTo>
                  <a:lnTo>
                    <a:pt x="6858" y="224866"/>
                  </a:lnTo>
                  <a:lnTo>
                    <a:pt x="0" y="235534"/>
                  </a:lnTo>
                  <a:lnTo>
                    <a:pt x="253517" y="413080"/>
                  </a:lnTo>
                  <a:lnTo>
                    <a:pt x="275894" y="413080"/>
                  </a:lnTo>
                  <a:close/>
                </a:path>
                <a:path w="4653915" h="1392554">
                  <a:moveTo>
                    <a:pt x="767321" y="413080"/>
                  </a:moveTo>
                  <a:lnTo>
                    <a:pt x="763511" y="413080"/>
                  </a:lnTo>
                  <a:lnTo>
                    <a:pt x="763511" y="1392250"/>
                  </a:lnTo>
                  <a:lnTo>
                    <a:pt x="767321" y="1392250"/>
                  </a:lnTo>
                  <a:lnTo>
                    <a:pt x="767321" y="413080"/>
                  </a:lnTo>
                  <a:close/>
                </a:path>
                <a:path w="4653915" h="1392554">
                  <a:moveTo>
                    <a:pt x="3593922" y="413080"/>
                  </a:moveTo>
                  <a:lnTo>
                    <a:pt x="3562908" y="377405"/>
                  </a:lnTo>
                  <a:lnTo>
                    <a:pt x="3531908" y="344855"/>
                  </a:lnTo>
                  <a:lnTo>
                    <a:pt x="3499497" y="313626"/>
                  </a:lnTo>
                  <a:lnTo>
                    <a:pt x="3465766" y="283730"/>
                  </a:lnTo>
                  <a:lnTo>
                    <a:pt x="3430765" y="255206"/>
                  </a:lnTo>
                  <a:lnTo>
                    <a:pt x="3394557" y="228053"/>
                  </a:lnTo>
                  <a:lnTo>
                    <a:pt x="3357207" y="202311"/>
                  </a:lnTo>
                  <a:lnTo>
                    <a:pt x="3318802" y="178003"/>
                  </a:lnTo>
                  <a:lnTo>
                    <a:pt x="3279368" y="155130"/>
                  </a:lnTo>
                  <a:lnTo>
                    <a:pt x="3239008" y="133743"/>
                  </a:lnTo>
                  <a:lnTo>
                    <a:pt x="3197758" y="113855"/>
                  </a:lnTo>
                  <a:lnTo>
                    <a:pt x="3155708" y="95478"/>
                  </a:lnTo>
                  <a:lnTo>
                    <a:pt x="3112909" y="78651"/>
                  </a:lnTo>
                  <a:lnTo>
                    <a:pt x="3069425" y="63373"/>
                  </a:lnTo>
                  <a:lnTo>
                    <a:pt x="3025317" y="49695"/>
                  </a:lnTo>
                  <a:lnTo>
                    <a:pt x="2980664" y="37617"/>
                  </a:lnTo>
                  <a:lnTo>
                    <a:pt x="2935528" y="27165"/>
                  </a:lnTo>
                  <a:lnTo>
                    <a:pt x="2889961" y="18376"/>
                  </a:lnTo>
                  <a:lnTo>
                    <a:pt x="2844038" y="11264"/>
                  </a:lnTo>
                  <a:lnTo>
                    <a:pt x="2797835" y="5842"/>
                  </a:lnTo>
                  <a:lnTo>
                    <a:pt x="2751391" y="2146"/>
                  </a:lnTo>
                  <a:lnTo>
                    <a:pt x="2704795" y="190"/>
                  </a:lnTo>
                  <a:lnTo>
                    <a:pt x="2658097" y="0"/>
                  </a:lnTo>
                  <a:lnTo>
                    <a:pt x="2611361" y="1600"/>
                  </a:lnTo>
                  <a:lnTo>
                    <a:pt x="2563876" y="4318"/>
                  </a:lnTo>
                  <a:lnTo>
                    <a:pt x="2516606" y="8877"/>
                  </a:lnTo>
                  <a:lnTo>
                    <a:pt x="2469616" y="15265"/>
                  </a:lnTo>
                  <a:lnTo>
                    <a:pt x="2422982" y="23431"/>
                  </a:lnTo>
                  <a:lnTo>
                    <a:pt x="2376767" y="33375"/>
                  </a:lnTo>
                  <a:lnTo>
                    <a:pt x="2331034" y="45046"/>
                  </a:lnTo>
                  <a:lnTo>
                    <a:pt x="2285873" y="58420"/>
                  </a:lnTo>
                  <a:lnTo>
                    <a:pt x="2241321" y="73482"/>
                  </a:lnTo>
                  <a:lnTo>
                    <a:pt x="2197481" y="90195"/>
                  </a:lnTo>
                  <a:lnTo>
                    <a:pt x="2154390" y="108521"/>
                  </a:lnTo>
                  <a:lnTo>
                    <a:pt x="2112137" y="128435"/>
                  </a:lnTo>
                  <a:lnTo>
                    <a:pt x="2070785" y="149923"/>
                  </a:lnTo>
                  <a:lnTo>
                    <a:pt x="2030399" y="172948"/>
                  </a:lnTo>
                  <a:lnTo>
                    <a:pt x="1991055" y="197485"/>
                  </a:lnTo>
                  <a:lnTo>
                    <a:pt x="1952815" y="223494"/>
                  </a:lnTo>
                  <a:lnTo>
                    <a:pt x="1915744" y="250952"/>
                  </a:lnTo>
                  <a:lnTo>
                    <a:pt x="1879917" y="279831"/>
                  </a:lnTo>
                  <a:lnTo>
                    <a:pt x="1845398" y="310108"/>
                  </a:lnTo>
                  <a:lnTo>
                    <a:pt x="1812264" y="341757"/>
                  </a:lnTo>
                  <a:lnTo>
                    <a:pt x="1780578" y="374726"/>
                  </a:lnTo>
                  <a:lnTo>
                    <a:pt x="1750402" y="409016"/>
                  </a:lnTo>
                  <a:lnTo>
                    <a:pt x="1747126" y="413080"/>
                  </a:lnTo>
                  <a:lnTo>
                    <a:pt x="1751241" y="413080"/>
                  </a:lnTo>
                  <a:lnTo>
                    <a:pt x="1773999" y="386664"/>
                  </a:lnTo>
                  <a:lnTo>
                    <a:pt x="1804644" y="354037"/>
                  </a:lnTo>
                  <a:lnTo>
                    <a:pt x="1836699" y="322681"/>
                  </a:lnTo>
                  <a:lnTo>
                    <a:pt x="1870100" y="292633"/>
                  </a:lnTo>
                  <a:lnTo>
                    <a:pt x="1904771" y="263906"/>
                  </a:lnTo>
                  <a:lnTo>
                    <a:pt x="1940648" y="236524"/>
                  </a:lnTo>
                  <a:lnTo>
                    <a:pt x="1977682" y="210515"/>
                  </a:lnTo>
                  <a:lnTo>
                    <a:pt x="2015782" y="185915"/>
                  </a:lnTo>
                  <a:lnTo>
                    <a:pt x="2054898" y="162750"/>
                  </a:lnTo>
                  <a:lnTo>
                    <a:pt x="2094953" y="141033"/>
                  </a:lnTo>
                  <a:lnTo>
                    <a:pt x="2135873" y="120789"/>
                  </a:lnTo>
                  <a:lnTo>
                    <a:pt x="2177605" y="102069"/>
                  </a:lnTo>
                  <a:lnTo>
                    <a:pt x="2220087" y="84874"/>
                  </a:lnTo>
                  <a:lnTo>
                    <a:pt x="2263241" y="69240"/>
                  </a:lnTo>
                  <a:lnTo>
                    <a:pt x="2306993" y="55194"/>
                  </a:lnTo>
                  <a:lnTo>
                    <a:pt x="2351290" y="42760"/>
                  </a:lnTo>
                  <a:lnTo>
                    <a:pt x="2396045" y="31965"/>
                  </a:lnTo>
                  <a:lnTo>
                    <a:pt x="2441219" y="22847"/>
                  </a:lnTo>
                  <a:lnTo>
                    <a:pt x="2486736" y="15405"/>
                  </a:lnTo>
                  <a:lnTo>
                    <a:pt x="2532507" y="9690"/>
                  </a:lnTo>
                  <a:lnTo>
                    <a:pt x="2578493" y="5727"/>
                  </a:lnTo>
                  <a:lnTo>
                    <a:pt x="2624620" y="3530"/>
                  </a:lnTo>
                  <a:lnTo>
                    <a:pt x="2670797" y="3124"/>
                  </a:lnTo>
                  <a:lnTo>
                    <a:pt x="2717025" y="3594"/>
                  </a:lnTo>
                  <a:lnTo>
                    <a:pt x="2763164" y="5842"/>
                  </a:lnTo>
                  <a:lnTo>
                    <a:pt x="2809163" y="9855"/>
                  </a:lnTo>
                  <a:lnTo>
                    <a:pt x="2854947" y="15621"/>
                  </a:lnTo>
                  <a:lnTo>
                    <a:pt x="2900451" y="23075"/>
                  </a:lnTo>
                  <a:lnTo>
                    <a:pt x="2945612" y="32232"/>
                  </a:lnTo>
                  <a:lnTo>
                    <a:pt x="2990367" y="43040"/>
                  </a:lnTo>
                  <a:lnTo>
                    <a:pt x="3034639" y="55486"/>
                  </a:lnTo>
                  <a:lnTo>
                    <a:pt x="3078365" y="69545"/>
                  </a:lnTo>
                  <a:lnTo>
                    <a:pt x="3121469" y="85178"/>
                  </a:lnTo>
                  <a:lnTo>
                    <a:pt x="3163913" y="102362"/>
                  </a:lnTo>
                  <a:lnTo>
                    <a:pt x="3205607" y="121081"/>
                  </a:lnTo>
                  <a:lnTo>
                    <a:pt x="3246488" y="141312"/>
                  </a:lnTo>
                  <a:lnTo>
                    <a:pt x="3286493" y="163017"/>
                  </a:lnTo>
                  <a:lnTo>
                    <a:pt x="3325558" y="186169"/>
                  </a:lnTo>
                  <a:lnTo>
                    <a:pt x="3363607" y="210756"/>
                  </a:lnTo>
                  <a:lnTo>
                    <a:pt x="3400590" y="236728"/>
                  </a:lnTo>
                  <a:lnTo>
                    <a:pt x="3436416" y="264083"/>
                  </a:lnTo>
                  <a:lnTo>
                    <a:pt x="3471037" y="292798"/>
                  </a:lnTo>
                  <a:lnTo>
                    <a:pt x="3504387" y="322821"/>
                  </a:lnTo>
                  <a:lnTo>
                    <a:pt x="3536391" y="354139"/>
                  </a:lnTo>
                  <a:lnTo>
                    <a:pt x="3566985" y="386740"/>
                  </a:lnTo>
                  <a:lnTo>
                    <a:pt x="3589655" y="413080"/>
                  </a:lnTo>
                  <a:lnTo>
                    <a:pt x="3593922" y="413080"/>
                  </a:lnTo>
                  <a:close/>
                </a:path>
                <a:path w="4653915" h="1392554">
                  <a:moveTo>
                    <a:pt x="4653534" y="413080"/>
                  </a:moveTo>
                  <a:lnTo>
                    <a:pt x="4649724" y="413080"/>
                  </a:lnTo>
                  <a:lnTo>
                    <a:pt x="4649724" y="1392250"/>
                  </a:lnTo>
                  <a:lnTo>
                    <a:pt x="4653534" y="1392250"/>
                  </a:lnTo>
                  <a:lnTo>
                    <a:pt x="4653534" y="413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24399" y="3394710"/>
              <a:ext cx="2286000" cy="979169"/>
            </a:xfrm>
            <a:custGeom>
              <a:avLst/>
              <a:gdLst/>
              <a:ahLst/>
              <a:cxnLst/>
              <a:rect l="l" t="t" r="r" b="b"/>
              <a:pathLst>
                <a:path w="2286000" h="979170">
                  <a:moveTo>
                    <a:pt x="2286000" y="597408"/>
                  </a:moveTo>
                  <a:lnTo>
                    <a:pt x="2284887" y="552481"/>
                  </a:lnTo>
                  <a:lnTo>
                    <a:pt x="2281579" y="508056"/>
                  </a:lnTo>
                  <a:lnTo>
                    <a:pt x="2276124" y="464174"/>
                  </a:lnTo>
                  <a:lnTo>
                    <a:pt x="2268566" y="420877"/>
                  </a:lnTo>
                  <a:lnTo>
                    <a:pt x="2258953" y="378204"/>
                  </a:lnTo>
                  <a:lnTo>
                    <a:pt x="2247330" y="336198"/>
                  </a:lnTo>
                  <a:lnTo>
                    <a:pt x="2233744" y="294899"/>
                  </a:lnTo>
                  <a:lnTo>
                    <a:pt x="2218242" y="254348"/>
                  </a:lnTo>
                  <a:lnTo>
                    <a:pt x="2200868" y="214587"/>
                  </a:lnTo>
                  <a:lnTo>
                    <a:pt x="2181671" y="175657"/>
                  </a:lnTo>
                  <a:lnTo>
                    <a:pt x="2160696" y="137597"/>
                  </a:lnTo>
                  <a:lnTo>
                    <a:pt x="2137989" y="100451"/>
                  </a:lnTo>
                  <a:lnTo>
                    <a:pt x="2113597" y="64258"/>
                  </a:lnTo>
                  <a:lnTo>
                    <a:pt x="2087566" y="29060"/>
                  </a:lnTo>
                  <a:lnTo>
                    <a:pt x="2064068" y="0"/>
                  </a:lnTo>
                  <a:lnTo>
                    <a:pt x="222152" y="0"/>
                  </a:lnTo>
                  <a:lnTo>
                    <a:pt x="172585" y="64258"/>
                  </a:lnTo>
                  <a:lnTo>
                    <a:pt x="148172" y="100451"/>
                  </a:lnTo>
                  <a:lnTo>
                    <a:pt x="125445" y="137597"/>
                  </a:lnTo>
                  <a:lnTo>
                    <a:pt x="104450" y="175657"/>
                  </a:lnTo>
                  <a:lnTo>
                    <a:pt x="85233" y="214587"/>
                  </a:lnTo>
                  <a:lnTo>
                    <a:pt x="67841" y="254348"/>
                  </a:lnTo>
                  <a:lnTo>
                    <a:pt x="52321" y="294899"/>
                  </a:lnTo>
                  <a:lnTo>
                    <a:pt x="38719" y="336198"/>
                  </a:lnTo>
                  <a:lnTo>
                    <a:pt x="27082" y="378204"/>
                  </a:lnTo>
                  <a:lnTo>
                    <a:pt x="17457" y="420877"/>
                  </a:lnTo>
                  <a:lnTo>
                    <a:pt x="9889" y="464174"/>
                  </a:lnTo>
                  <a:lnTo>
                    <a:pt x="4426" y="508056"/>
                  </a:lnTo>
                  <a:lnTo>
                    <a:pt x="1114" y="552481"/>
                  </a:lnTo>
                  <a:lnTo>
                    <a:pt x="0" y="597408"/>
                  </a:lnTo>
                  <a:lnTo>
                    <a:pt x="1114" y="642334"/>
                  </a:lnTo>
                  <a:lnTo>
                    <a:pt x="4426" y="686759"/>
                  </a:lnTo>
                  <a:lnTo>
                    <a:pt x="9889" y="730641"/>
                  </a:lnTo>
                  <a:lnTo>
                    <a:pt x="17457" y="773938"/>
                  </a:lnTo>
                  <a:lnTo>
                    <a:pt x="27082" y="816611"/>
                  </a:lnTo>
                  <a:lnTo>
                    <a:pt x="38719" y="858617"/>
                  </a:lnTo>
                  <a:lnTo>
                    <a:pt x="52321" y="899916"/>
                  </a:lnTo>
                  <a:lnTo>
                    <a:pt x="67841" y="940467"/>
                  </a:lnTo>
                  <a:lnTo>
                    <a:pt x="84770" y="979170"/>
                  </a:lnTo>
                  <a:lnTo>
                    <a:pt x="2201331" y="979170"/>
                  </a:lnTo>
                  <a:lnTo>
                    <a:pt x="2218242" y="940467"/>
                  </a:lnTo>
                  <a:lnTo>
                    <a:pt x="2233744" y="899916"/>
                  </a:lnTo>
                  <a:lnTo>
                    <a:pt x="2247330" y="858617"/>
                  </a:lnTo>
                  <a:lnTo>
                    <a:pt x="2258953" y="816611"/>
                  </a:lnTo>
                  <a:lnTo>
                    <a:pt x="2268566" y="773938"/>
                  </a:lnTo>
                  <a:lnTo>
                    <a:pt x="2276124" y="730641"/>
                  </a:lnTo>
                  <a:lnTo>
                    <a:pt x="2281579" y="686759"/>
                  </a:lnTo>
                  <a:lnTo>
                    <a:pt x="2284887" y="642334"/>
                  </a:lnTo>
                  <a:lnTo>
                    <a:pt x="2286000" y="59740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22875" y="3394710"/>
              <a:ext cx="2289810" cy="979169"/>
            </a:xfrm>
            <a:custGeom>
              <a:avLst/>
              <a:gdLst/>
              <a:ahLst/>
              <a:cxnLst/>
              <a:rect l="l" t="t" r="r" b="b"/>
              <a:pathLst>
                <a:path w="2289809" h="979170">
                  <a:moveTo>
                    <a:pt x="225725" y="0"/>
                  </a:moveTo>
                  <a:lnTo>
                    <a:pt x="221612" y="0"/>
                  </a:lnTo>
                  <a:lnTo>
                    <a:pt x="196293" y="31500"/>
                  </a:lnTo>
                  <a:lnTo>
                    <a:pt x="169358" y="68318"/>
                  </a:lnTo>
                  <a:lnTo>
                    <a:pt x="144145" y="106360"/>
                  </a:lnTo>
                  <a:lnTo>
                    <a:pt x="120721" y="145597"/>
                  </a:lnTo>
                  <a:lnTo>
                    <a:pt x="99156" y="186000"/>
                  </a:lnTo>
                  <a:lnTo>
                    <a:pt x="79518" y="227540"/>
                  </a:lnTo>
                  <a:lnTo>
                    <a:pt x="61875" y="270190"/>
                  </a:lnTo>
                  <a:lnTo>
                    <a:pt x="46296" y="313921"/>
                  </a:lnTo>
                  <a:lnTo>
                    <a:pt x="32850" y="358704"/>
                  </a:lnTo>
                  <a:lnTo>
                    <a:pt x="21604" y="404510"/>
                  </a:lnTo>
                  <a:lnTo>
                    <a:pt x="12628" y="451313"/>
                  </a:lnTo>
                  <a:lnTo>
                    <a:pt x="5989" y="499082"/>
                  </a:lnTo>
                  <a:lnTo>
                    <a:pt x="1757" y="547790"/>
                  </a:lnTo>
                  <a:lnTo>
                    <a:pt x="0" y="597408"/>
                  </a:lnTo>
                  <a:lnTo>
                    <a:pt x="1524" y="649224"/>
                  </a:lnTo>
                  <a:lnTo>
                    <a:pt x="3810" y="673547"/>
                  </a:lnTo>
                  <a:lnTo>
                    <a:pt x="3810" y="597408"/>
                  </a:lnTo>
                  <a:lnTo>
                    <a:pt x="5234" y="548894"/>
                  </a:lnTo>
                  <a:lnTo>
                    <a:pt x="9076" y="501256"/>
                  </a:lnTo>
                  <a:lnTo>
                    <a:pt x="15269" y="454518"/>
                  </a:lnTo>
                  <a:lnTo>
                    <a:pt x="23744" y="408709"/>
                  </a:lnTo>
                  <a:lnTo>
                    <a:pt x="34436" y="363853"/>
                  </a:lnTo>
                  <a:lnTo>
                    <a:pt x="47277" y="319978"/>
                  </a:lnTo>
                  <a:lnTo>
                    <a:pt x="62200" y="277110"/>
                  </a:lnTo>
                  <a:lnTo>
                    <a:pt x="79137" y="235274"/>
                  </a:lnTo>
                  <a:lnTo>
                    <a:pt x="98023" y="194498"/>
                  </a:lnTo>
                  <a:lnTo>
                    <a:pt x="118789" y="154809"/>
                  </a:lnTo>
                  <a:lnTo>
                    <a:pt x="141369" y="116231"/>
                  </a:lnTo>
                  <a:lnTo>
                    <a:pt x="165696" y="78792"/>
                  </a:lnTo>
                  <a:lnTo>
                    <a:pt x="191702" y="42518"/>
                  </a:lnTo>
                  <a:lnTo>
                    <a:pt x="219321" y="7436"/>
                  </a:lnTo>
                  <a:lnTo>
                    <a:pt x="225725" y="0"/>
                  </a:lnTo>
                  <a:close/>
                </a:path>
                <a:path w="2289809" h="979170">
                  <a:moveTo>
                    <a:pt x="88509" y="979170"/>
                  </a:moveTo>
                  <a:lnTo>
                    <a:pt x="66998" y="929142"/>
                  </a:lnTo>
                  <a:lnTo>
                    <a:pt x="51023" y="885191"/>
                  </a:lnTo>
                  <a:lnTo>
                    <a:pt x="37183" y="840125"/>
                  </a:lnTo>
                  <a:lnTo>
                    <a:pt x="25548" y="793970"/>
                  </a:lnTo>
                  <a:lnTo>
                    <a:pt x="16188" y="746751"/>
                  </a:lnTo>
                  <a:lnTo>
                    <a:pt x="9172" y="698494"/>
                  </a:lnTo>
                  <a:lnTo>
                    <a:pt x="4572" y="649224"/>
                  </a:lnTo>
                  <a:lnTo>
                    <a:pt x="3810" y="597408"/>
                  </a:lnTo>
                  <a:lnTo>
                    <a:pt x="3810" y="673547"/>
                  </a:lnTo>
                  <a:lnTo>
                    <a:pt x="12973" y="745429"/>
                  </a:lnTo>
                  <a:lnTo>
                    <a:pt x="22104" y="792011"/>
                  </a:lnTo>
                  <a:lnTo>
                    <a:pt x="33419" y="837549"/>
                  </a:lnTo>
                  <a:lnTo>
                    <a:pt x="46852" y="882019"/>
                  </a:lnTo>
                  <a:lnTo>
                    <a:pt x="62338" y="925400"/>
                  </a:lnTo>
                  <a:lnTo>
                    <a:pt x="79811" y="967669"/>
                  </a:lnTo>
                  <a:lnTo>
                    <a:pt x="85233" y="979170"/>
                  </a:lnTo>
                  <a:lnTo>
                    <a:pt x="88509" y="979170"/>
                  </a:lnTo>
                  <a:close/>
                </a:path>
                <a:path w="2289809" h="979170">
                  <a:moveTo>
                    <a:pt x="2289380" y="594391"/>
                  </a:moveTo>
                  <a:lnTo>
                    <a:pt x="2288286" y="545592"/>
                  </a:lnTo>
                  <a:lnTo>
                    <a:pt x="2283679" y="496979"/>
                  </a:lnTo>
                  <a:lnTo>
                    <a:pt x="2276763" y="449368"/>
                  </a:lnTo>
                  <a:lnTo>
                    <a:pt x="2267604" y="402780"/>
                  </a:lnTo>
                  <a:lnTo>
                    <a:pt x="2256267" y="357239"/>
                  </a:lnTo>
                  <a:lnTo>
                    <a:pt x="2242816" y="312767"/>
                  </a:lnTo>
                  <a:lnTo>
                    <a:pt x="2227317" y="269386"/>
                  </a:lnTo>
                  <a:lnTo>
                    <a:pt x="2209835" y="227119"/>
                  </a:lnTo>
                  <a:lnTo>
                    <a:pt x="2190435" y="185988"/>
                  </a:lnTo>
                  <a:lnTo>
                    <a:pt x="2169181" y="146015"/>
                  </a:lnTo>
                  <a:lnTo>
                    <a:pt x="2146140" y="107224"/>
                  </a:lnTo>
                  <a:lnTo>
                    <a:pt x="2121375" y="69637"/>
                  </a:lnTo>
                  <a:lnTo>
                    <a:pt x="2094953" y="33275"/>
                  </a:lnTo>
                  <a:lnTo>
                    <a:pt x="2068403" y="0"/>
                  </a:lnTo>
                  <a:lnTo>
                    <a:pt x="2064131" y="0"/>
                  </a:lnTo>
                  <a:lnTo>
                    <a:pt x="2070579" y="7492"/>
                  </a:lnTo>
                  <a:lnTo>
                    <a:pt x="2098154" y="42551"/>
                  </a:lnTo>
                  <a:lnTo>
                    <a:pt x="2124120" y="78802"/>
                  </a:lnTo>
                  <a:lnTo>
                    <a:pt x="2148410" y="116219"/>
                  </a:lnTo>
                  <a:lnTo>
                    <a:pt x="2170959" y="154778"/>
                  </a:lnTo>
                  <a:lnTo>
                    <a:pt x="2191699" y="194452"/>
                  </a:lnTo>
                  <a:lnTo>
                    <a:pt x="2210564" y="235215"/>
                  </a:lnTo>
                  <a:lnTo>
                    <a:pt x="2227487" y="277040"/>
                  </a:lnTo>
                  <a:lnTo>
                    <a:pt x="2242403" y="319903"/>
                  </a:lnTo>
                  <a:lnTo>
                    <a:pt x="2255243" y="363777"/>
                  </a:lnTo>
                  <a:lnTo>
                    <a:pt x="2265943" y="408637"/>
                  </a:lnTo>
                  <a:lnTo>
                    <a:pt x="2274435" y="454455"/>
                  </a:lnTo>
                  <a:lnTo>
                    <a:pt x="2280653" y="501207"/>
                  </a:lnTo>
                  <a:lnTo>
                    <a:pt x="2284530" y="548867"/>
                  </a:lnTo>
                  <a:lnTo>
                    <a:pt x="2286000" y="597408"/>
                  </a:lnTo>
                  <a:lnTo>
                    <a:pt x="2286000" y="668630"/>
                  </a:lnTo>
                  <a:lnTo>
                    <a:pt x="2288051" y="642403"/>
                  </a:lnTo>
                  <a:lnTo>
                    <a:pt x="2289380" y="594391"/>
                  </a:lnTo>
                  <a:close/>
                </a:path>
                <a:path w="2289809" h="979170">
                  <a:moveTo>
                    <a:pt x="2286000" y="668630"/>
                  </a:moveTo>
                  <a:lnTo>
                    <a:pt x="2286000" y="597408"/>
                  </a:lnTo>
                  <a:lnTo>
                    <a:pt x="2284508" y="645981"/>
                  </a:lnTo>
                  <a:lnTo>
                    <a:pt x="2280612" y="693671"/>
                  </a:lnTo>
                  <a:lnTo>
                    <a:pt x="2274378" y="740453"/>
                  </a:lnTo>
                  <a:lnTo>
                    <a:pt x="2265872" y="786300"/>
                  </a:lnTo>
                  <a:lnTo>
                    <a:pt x="2255160" y="831186"/>
                  </a:lnTo>
                  <a:lnTo>
                    <a:pt x="2242308" y="875086"/>
                  </a:lnTo>
                  <a:lnTo>
                    <a:pt x="2227383" y="917973"/>
                  </a:lnTo>
                  <a:lnTo>
                    <a:pt x="2210452" y="959821"/>
                  </a:lnTo>
                  <a:lnTo>
                    <a:pt x="2201499" y="979170"/>
                  </a:lnTo>
                  <a:lnTo>
                    <a:pt x="2204760" y="979170"/>
                  </a:lnTo>
                  <a:lnTo>
                    <a:pt x="2232687" y="912351"/>
                  </a:lnTo>
                  <a:lnTo>
                    <a:pt x="2247240" y="869660"/>
                  </a:lnTo>
                  <a:lnTo>
                    <a:pt x="2259747" y="826010"/>
                  </a:lnTo>
                  <a:lnTo>
                    <a:pt x="2270145" y="781432"/>
                  </a:lnTo>
                  <a:lnTo>
                    <a:pt x="2278370" y="735952"/>
                  </a:lnTo>
                  <a:lnTo>
                    <a:pt x="2284359" y="689600"/>
                  </a:lnTo>
                  <a:lnTo>
                    <a:pt x="2286000" y="66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97889" y="2779268"/>
            <a:ext cx="207645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imes New Roman"/>
                <a:cs typeface="Times New Roman"/>
              </a:rPr>
              <a:t>Không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sự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kiện </a:t>
            </a:r>
            <a:r>
              <a:rPr dirty="0" sz="2000">
                <a:latin typeface="Times New Roman"/>
                <a:cs typeface="Times New Roman"/>
              </a:rPr>
              <a:t>của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(không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gian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của </a:t>
            </a:r>
            <a:r>
              <a:rPr dirty="0" sz="2000">
                <a:latin typeface="Times New Roman"/>
                <a:cs typeface="Times New Roman"/>
              </a:rPr>
              <a:t>tất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cả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các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giá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trị</a:t>
            </a:r>
            <a:r>
              <a:rPr dirty="0" sz="2000" spc="-25">
                <a:latin typeface="Times New Roman"/>
                <a:cs typeface="Times New Roman"/>
              </a:rPr>
              <a:t> có </a:t>
            </a:r>
            <a:r>
              <a:rPr dirty="0" sz="2000">
                <a:latin typeface="Times New Roman"/>
                <a:cs typeface="Times New Roman"/>
              </a:rPr>
              <a:t>thể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xảy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của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450872" y="3394709"/>
            <a:ext cx="4400550" cy="1958339"/>
            <a:chOff x="3450872" y="3394709"/>
            <a:chExt cx="4400550" cy="1958339"/>
          </a:xfrm>
        </p:grpSpPr>
        <p:sp>
          <p:nvSpPr>
            <p:cNvPr id="12" name="object 12" descr=""/>
            <p:cNvSpPr/>
            <p:nvPr/>
          </p:nvSpPr>
          <p:spPr>
            <a:xfrm>
              <a:off x="3450869" y="3394709"/>
              <a:ext cx="4400550" cy="1958339"/>
            </a:xfrm>
            <a:custGeom>
              <a:avLst/>
              <a:gdLst/>
              <a:ahLst/>
              <a:cxnLst/>
              <a:rect l="l" t="t" r="r" b="b"/>
              <a:pathLst>
                <a:path w="4400550" h="1958339">
                  <a:moveTo>
                    <a:pt x="511517" y="350520"/>
                  </a:moveTo>
                  <a:lnTo>
                    <a:pt x="471131" y="275844"/>
                  </a:lnTo>
                  <a:lnTo>
                    <a:pt x="453326" y="301485"/>
                  </a:lnTo>
                  <a:lnTo>
                    <a:pt x="22377" y="0"/>
                  </a:lnTo>
                  <a:lnTo>
                    <a:pt x="0" y="0"/>
                  </a:lnTo>
                  <a:lnTo>
                    <a:pt x="445846" y="312242"/>
                  </a:lnTo>
                  <a:lnTo>
                    <a:pt x="427697" y="338328"/>
                  </a:lnTo>
                  <a:lnTo>
                    <a:pt x="463511" y="343547"/>
                  </a:lnTo>
                  <a:lnTo>
                    <a:pt x="511517" y="350520"/>
                  </a:lnTo>
                  <a:close/>
                </a:path>
                <a:path w="4400550" h="1958339">
                  <a:moveTo>
                    <a:pt x="513803" y="979170"/>
                  </a:moveTo>
                  <a:lnTo>
                    <a:pt x="509993" y="979170"/>
                  </a:lnTo>
                  <a:lnTo>
                    <a:pt x="509993" y="1958340"/>
                  </a:lnTo>
                  <a:lnTo>
                    <a:pt x="513803" y="1958340"/>
                  </a:lnTo>
                  <a:lnTo>
                    <a:pt x="513803" y="979170"/>
                  </a:lnTo>
                  <a:close/>
                </a:path>
                <a:path w="4400550" h="1958339">
                  <a:moveTo>
                    <a:pt x="4400016" y="979170"/>
                  </a:moveTo>
                  <a:lnTo>
                    <a:pt x="4396206" y="979170"/>
                  </a:lnTo>
                  <a:lnTo>
                    <a:pt x="4396206" y="1958340"/>
                  </a:lnTo>
                  <a:lnTo>
                    <a:pt x="4400016" y="1958340"/>
                  </a:lnTo>
                  <a:lnTo>
                    <a:pt x="4400016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09170" y="4373879"/>
              <a:ext cx="2117090" cy="627380"/>
            </a:xfrm>
            <a:custGeom>
              <a:avLst/>
              <a:gdLst/>
              <a:ahLst/>
              <a:cxnLst/>
              <a:rect l="l" t="t" r="r" b="b"/>
              <a:pathLst>
                <a:path w="2117090" h="627379">
                  <a:moveTo>
                    <a:pt x="2116560" y="0"/>
                  </a:moveTo>
                  <a:lnTo>
                    <a:pt x="0" y="0"/>
                  </a:lnTo>
                  <a:lnTo>
                    <a:pt x="19679" y="39988"/>
                  </a:lnTo>
                  <a:lnTo>
                    <a:pt x="40674" y="78048"/>
                  </a:lnTo>
                  <a:lnTo>
                    <a:pt x="63402" y="115194"/>
                  </a:lnTo>
                  <a:lnTo>
                    <a:pt x="87814" y="151387"/>
                  </a:lnTo>
                  <a:lnTo>
                    <a:pt x="113866" y="186585"/>
                  </a:lnTo>
                  <a:lnTo>
                    <a:pt x="141509" y="220747"/>
                  </a:lnTo>
                  <a:lnTo>
                    <a:pt x="170698" y="253832"/>
                  </a:lnTo>
                  <a:lnTo>
                    <a:pt x="201387" y="285800"/>
                  </a:lnTo>
                  <a:lnTo>
                    <a:pt x="233527" y="316608"/>
                  </a:lnTo>
                  <a:lnTo>
                    <a:pt x="267074" y="346216"/>
                  </a:lnTo>
                  <a:lnTo>
                    <a:pt x="301980" y="374583"/>
                  </a:lnTo>
                  <a:lnTo>
                    <a:pt x="338199" y="401668"/>
                  </a:lnTo>
                  <a:lnTo>
                    <a:pt x="375684" y="427429"/>
                  </a:lnTo>
                  <a:lnTo>
                    <a:pt x="414388" y="451826"/>
                  </a:lnTo>
                  <a:lnTo>
                    <a:pt x="454266" y="474818"/>
                  </a:lnTo>
                  <a:lnTo>
                    <a:pt x="495270" y="496363"/>
                  </a:lnTo>
                  <a:lnTo>
                    <a:pt x="537354" y="516420"/>
                  </a:lnTo>
                  <a:lnTo>
                    <a:pt x="580471" y="534949"/>
                  </a:lnTo>
                  <a:lnTo>
                    <a:pt x="624575" y="551908"/>
                  </a:lnTo>
                  <a:lnTo>
                    <a:pt x="669619" y="567257"/>
                  </a:lnTo>
                  <a:lnTo>
                    <a:pt x="715557" y="580953"/>
                  </a:lnTo>
                  <a:lnTo>
                    <a:pt x="762342" y="592956"/>
                  </a:lnTo>
                  <a:lnTo>
                    <a:pt x="809927" y="603226"/>
                  </a:lnTo>
                  <a:lnTo>
                    <a:pt x="858266" y="611720"/>
                  </a:lnTo>
                  <a:lnTo>
                    <a:pt x="907312" y="618398"/>
                  </a:lnTo>
                  <a:lnTo>
                    <a:pt x="957019" y="623219"/>
                  </a:lnTo>
                  <a:lnTo>
                    <a:pt x="1007340" y="626142"/>
                  </a:lnTo>
                  <a:lnTo>
                    <a:pt x="1058229" y="627126"/>
                  </a:lnTo>
                  <a:lnTo>
                    <a:pt x="1109176" y="626142"/>
                  </a:lnTo>
                  <a:lnTo>
                    <a:pt x="1159549" y="623219"/>
                  </a:lnTo>
                  <a:lnTo>
                    <a:pt x="1209302" y="618398"/>
                  </a:lnTo>
                  <a:lnTo>
                    <a:pt x="1258389" y="611720"/>
                  </a:lnTo>
                  <a:lnTo>
                    <a:pt x="1306762" y="603226"/>
                  </a:lnTo>
                  <a:lnTo>
                    <a:pt x="1354377" y="592956"/>
                  </a:lnTo>
                  <a:lnTo>
                    <a:pt x="1401185" y="580953"/>
                  </a:lnTo>
                  <a:lnTo>
                    <a:pt x="1447142" y="567257"/>
                  </a:lnTo>
                  <a:lnTo>
                    <a:pt x="1492201" y="551908"/>
                  </a:lnTo>
                  <a:lnTo>
                    <a:pt x="1536316" y="534949"/>
                  </a:lnTo>
                  <a:lnTo>
                    <a:pt x="1579440" y="516420"/>
                  </a:lnTo>
                  <a:lnTo>
                    <a:pt x="1621526" y="496363"/>
                  </a:lnTo>
                  <a:lnTo>
                    <a:pt x="1662530" y="474818"/>
                  </a:lnTo>
                  <a:lnTo>
                    <a:pt x="1702404" y="451826"/>
                  </a:lnTo>
                  <a:lnTo>
                    <a:pt x="1741102" y="427429"/>
                  </a:lnTo>
                  <a:lnTo>
                    <a:pt x="1778577" y="401668"/>
                  </a:lnTo>
                  <a:lnTo>
                    <a:pt x="1814785" y="374583"/>
                  </a:lnTo>
                  <a:lnTo>
                    <a:pt x="1849677" y="346216"/>
                  </a:lnTo>
                  <a:lnTo>
                    <a:pt x="1883208" y="316608"/>
                  </a:lnTo>
                  <a:lnTo>
                    <a:pt x="1915332" y="285800"/>
                  </a:lnTo>
                  <a:lnTo>
                    <a:pt x="1946002" y="253832"/>
                  </a:lnTo>
                  <a:lnTo>
                    <a:pt x="1975172" y="220747"/>
                  </a:lnTo>
                  <a:lnTo>
                    <a:pt x="2002796" y="186585"/>
                  </a:lnTo>
                  <a:lnTo>
                    <a:pt x="2028827" y="151387"/>
                  </a:lnTo>
                  <a:lnTo>
                    <a:pt x="2053219" y="115194"/>
                  </a:lnTo>
                  <a:lnTo>
                    <a:pt x="2075925" y="78048"/>
                  </a:lnTo>
                  <a:lnTo>
                    <a:pt x="2096901" y="39988"/>
                  </a:lnTo>
                  <a:lnTo>
                    <a:pt x="21165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08109" y="4373879"/>
              <a:ext cx="2119630" cy="629285"/>
            </a:xfrm>
            <a:custGeom>
              <a:avLst/>
              <a:gdLst/>
              <a:ahLst/>
              <a:cxnLst/>
              <a:rect l="l" t="t" r="r" b="b"/>
              <a:pathLst>
                <a:path w="2119629" h="629285">
                  <a:moveTo>
                    <a:pt x="2119526" y="0"/>
                  </a:moveTo>
                  <a:lnTo>
                    <a:pt x="2116265" y="0"/>
                  </a:lnTo>
                  <a:lnTo>
                    <a:pt x="2106346" y="21435"/>
                  </a:lnTo>
                  <a:lnTo>
                    <a:pt x="2085599" y="61128"/>
                  </a:lnTo>
                  <a:lnTo>
                    <a:pt x="2063045" y="99704"/>
                  </a:lnTo>
                  <a:lnTo>
                    <a:pt x="2038749" y="137138"/>
                  </a:lnTo>
                  <a:lnTo>
                    <a:pt x="2012778" y="173403"/>
                  </a:lnTo>
                  <a:lnTo>
                    <a:pt x="1985198" y="208473"/>
                  </a:lnTo>
                  <a:lnTo>
                    <a:pt x="1956075" y="242323"/>
                  </a:lnTo>
                  <a:lnTo>
                    <a:pt x="1925476" y="274926"/>
                  </a:lnTo>
                  <a:lnTo>
                    <a:pt x="1893467" y="306257"/>
                  </a:lnTo>
                  <a:lnTo>
                    <a:pt x="1860114" y="336289"/>
                  </a:lnTo>
                  <a:lnTo>
                    <a:pt x="1825483" y="364997"/>
                  </a:lnTo>
                  <a:lnTo>
                    <a:pt x="1789642" y="392354"/>
                  </a:lnTo>
                  <a:lnTo>
                    <a:pt x="1752656" y="418334"/>
                  </a:lnTo>
                  <a:lnTo>
                    <a:pt x="1714591" y="442912"/>
                  </a:lnTo>
                  <a:lnTo>
                    <a:pt x="1675514" y="466061"/>
                  </a:lnTo>
                  <a:lnTo>
                    <a:pt x="1635491" y="487756"/>
                  </a:lnTo>
                  <a:lnTo>
                    <a:pt x="1594588" y="507970"/>
                  </a:lnTo>
                  <a:lnTo>
                    <a:pt x="1552873" y="526678"/>
                  </a:lnTo>
                  <a:lnTo>
                    <a:pt x="1510410" y="543853"/>
                  </a:lnTo>
                  <a:lnTo>
                    <a:pt x="1467267" y="559470"/>
                  </a:lnTo>
                  <a:lnTo>
                    <a:pt x="1423509" y="573503"/>
                  </a:lnTo>
                  <a:lnTo>
                    <a:pt x="1379203" y="585925"/>
                  </a:lnTo>
                  <a:lnTo>
                    <a:pt x="1334416" y="596710"/>
                  </a:lnTo>
                  <a:lnTo>
                    <a:pt x="1289213" y="605833"/>
                  </a:lnTo>
                  <a:lnTo>
                    <a:pt x="1243661" y="613267"/>
                  </a:lnTo>
                  <a:lnTo>
                    <a:pt x="1197827" y="618988"/>
                  </a:lnTo>
                  <a:lnTo>
                    <a:pt x="1151776" y="622967"/>
                  </a:lnTo>
                  <a:lnTo>
                    <a:pt x="1105575" y="625181"/>
                  </a:lnTo>
                  <a:lnTo>
                    <a:pt x="1059290" y="625602"/>
                  </a:lnTo>
                  <a:lnTo>
                    <a:pt x="1011830" y="625016"/>
                  </a:lnTo>
                  <a:lnTo>
                    <a:pt x="964478" y="622580"/>
                  </a:lnTo>
                  <a:lnTo>
                    <a:pt x="917302" y="618318"/>
                  </a:lnTo>
                  <a:lnTo>
                    <a:pt x="870372" y="612257"/>
                  </a:lnTo>
                  <a:lnTo>
                    <a:pt x="823758" y="604420"/>
                  </a:lnTo>
                  <a:lnTo>
                    <a:pt x="777530" y="594835"/>
                  </a:lnTo>
                  <a:lnTo>
                    <a:pt x="731759" y="583526"/>
                  </a:lnTo>
                  <a:lnTo>
                    <a:pt x="686513" y="570518"/>
                  </a:lnTo>
                  <a:lnTo>
                    <a:pt x="641864" y="555837"/>
                  </a:lnTo>
                  <a:lnTo>
                    <a:pt x="597881" y="539509"/>
                  </a:lnTo>
                  <a:lnTo>
                    <a:pt x="554633" y="521558"/>
                  </a:lnTo>
                  <a:lnTo>
                    <a:pt x="512192" y="502010"/>
                  </a:lnTo>
                  <a:lnTo>
                    <a:pt x="470626" y="480891"/>
                  </a:lnTo>
                  <a:lnTo>
                    <a:pt x="430006" y="458226"/>
                  </a:lnTo>
                  <a:lnTo>
                    <a:pt x="390402" y="434040"/>
                  </a:lnTo>
                  <a:lnTo>
                    <a:pt x="351883" y="408359"/>
                  </a:lnTo>
                  <a:lnTo>
                    <a:pt x="314520" y="381207"/>
                  </a:lnTo>
                  <a:lnTo>
                    <a:pt x="278383" y="352611"/>
                  </a:lnTo>
                  <a:lnTo>
                    <a:pt x="243541" y="322596"/>
                  </a:lnTo>
                  <a:lnTo>
                    <a:pt x="210065" y="291187"/>
                  </a:lnTo>
                  <a:lnTo>
                    <a:pt x="178024" y="258410"/>
                  </a:lnTo>
                  <a:lnTo>
                    <a:pt x="147488" y="224289"/>
                  </a:lnTo>
                  <a:lnTo>
                    <a:pt x="118528" y="188851"/>
                  </a:lnTo>
                  <a:lnTo>
                    <a:pt x="91213" y="152120"/>
                  </a:lnTo>
                  <a:lnTo>
                    <a:pt x="65613" y="114123"/>
                  </a:lnTo>
                  <a:lnTo>
                    <a:pt x="41798" y="74884"/>
                  </a:lnTo>
                  <a:lnTo>
                    <a:pt x="19838" y="34429"/>
                  </a:lnTo>
                  <a:lnTo>
                    <a:pt x="3275" y="0"/>
                  </a:lnTo>
                  <a:lnTo>
                    <a:pt x="0" y="0"/>
                  </a:lnTo>
                  <a:lnTo>
                    <a:pt x="35224" y="69609"/>
                  </a:lnTo>
                  <a:lnTo>
                    <a:pt x="58267" y="108405"/>
                  </a:lnTo>
                  <a:lnTo>
                    <a:pt x="83037" y="145999"/>
                  </a:lnTo>
                  <a:lnTo>
                    <a:pt x="109467" y="182367"/>
                  </a:lnTo>
                  <a:lnTo>
                    <a:pt x="137492" y="217487"/>
                  </a:lnTo>
                  <a:lnTo>
                    <a:pt x="167047" y="251337"/>
                  </a:lnTo>
                  <a:lnTo>
                    <a:pt x="198067" y="283893"/>
                  </a:lnTo>
                  <a:lnTo>
                    <a:pt x="230486" y="315133"/>
                  </a:lnTo>
                  <a:lnTo>
                    <a:pt x="264238" y="345035"/>
                  </a:lnTo>
                  <a:lnTo>
                    <a:pt x="299260" y="373576"/>
                  </a:lnTo>
                  <a:lnTo>
                    <a:pt x="335484" y="400733"/>
                  </a:lnTo>
                  <a:lnTo>
                    <a:pt x="372846" y="426483"/>
                  </a:lnTo>
                  <a:lnTo>
                    <a:pt x="411280" y="450805"/>
                  </a:lnTo>
                  <a:lnTo>
                    <a:pt x="450721" y="473674"/>
                  </a:lnTo>
                  <a:lnTo>
                    <a:pt x="491104" y="495070"/>
                  </a:lnTo>
                  <a:lnTo>
                    <a:pt x="532363" y="514968"/>
                  </a:lnTo>
                  <a:lnTo>
                    <a:pt x="574433" y="533347"/>
                  </a:lnTo>
                  <a:lnTo>
                    <a:pt x="617248" y="550184"/>
                  </a:lnTo>
                  <a:lnTo>
                    <a:pt x="660744" y="565455"/>
                  </a:lnTo>
                  <a:lnTo>
                    <a:pt x="704854" y="579139"/>
                  </a:lnTo>
                  <a:lnTo>
                    <a:pt x="749514" y="591214"/>
                  </a:lnTo>
                  <a:lnTo>
                    <a:pt x="794657" y="601655"/>
                  </a:lnTo>
                  <a:lnTo>
                    <a:pt x="840220" y="610441"/>
                  </a:lnTo>
                  <a:lnTo>
                    <a:pt x="886136" y="617549"/>
                  </a:lnTo>
                  <a:lnTo>
                    <a:pt x="932339" y="622956"/>
                  </a:lnTo>
                  <a:lnTo>
                    <a:pt x="978765" y="626640"/>
                  </a:lnTo>
                  <a:lnTo>
                    <a:pt x="1025349" y="628578"/>
                  </a:lnTo>
                  <a:lnTo>
                    <a:pt x="1072024" y="628747"/>
                  </a:lnTo>
                  <a:lnTo>
                    <a:pt x="1118726" y="627126"/>
                  </a:lnTo>
                  <a:lnTo>
                    <a:pt x="1165191" y="624547"/>
                  </a:lnTo>
                  <a:lnTo>
                    <a:pt x="1211438" y="620189"/>
                  </a:lnTo>
                  <a:lnTo>
                    <a:pt x="1257405" y="614078"/>
                  </a:lnTo>
                  <a:lnTo>
                    <a:pt x="1303029" y="606244"/>
                  </a:lnTo>
                  <a:lnTo>
                    <a:pt x="1348245" y="596715"/>
                  </a:lnTo>
                  <a:lnTo>
                    <a:pt x="1392992" y="585518"/>
                  </a:lnTo>
                  <a:lnTo>
                    <a:pt x="1437205" y="572683"/>
                  </a:lnTo>
                  <a:lnTo>
                    <a:pt x="1480823" y="558238"/>
                  </a:lnTo>
                  <a:lnTo>
                    <a:pt x="1523782" y="542211"/>
                  </a:lnTo>
                  <a:lnTo>
                    <a:pt x="1566018" y="524631"/>
                  </a:lnTo>
                  <a:lnTo>
                    <a:pt x="1607470" y="505526"/>
                  </a:lnTo>
                  <a:lnTo>
                    <a:pt x="1648073" y="484923"/>
                  </a:lnTo>
                  <a:lnTo>
                    <a:pt x="1687765" y="462853"/>
                  </a:lnTo>
                  <a:lnTo>
                    <a:pt x="1726482" y="439343"/>
                  </a:lnTo>
                  <a:lnTo>
                    <a:pt x="1764163" y="414420"/>
                  </a:lnTo>
                  <a:lnTo>
                    <a:pt x="1800743" y="388115"/>
                  </a:lnTo>
                  <a:lnTo>
                    <a:pt x="1836159" y="360455"/>
                  </a:lnTo>
                  <a:lnTo>
                    <a:pt x="1870349" y="331469"/>
                  </a:lnTo>
                  <a:lnTo>
                    <a:pt x="1903249" y="301184"/>
                  </a:lnTo>
                  <a:lnTo>
                    <a:pt x="1934797" y="269629"/>
                  </a:lnTo>
                  <a:lnTo>
                    <a:pt x="1964929" y="236834"/>
                  </a:lnTo>
                  <a:lnTo>
                    <a:pt x="1993582" y="202825"/>
                  </a:lnTo>
                  <a:lnTo>
                    <a:pt x="2020694" y="167631"/>
                  </a:lnTo>
                  <a:lnTo>
                    <a:pt x="2046200" y="131281"/>
                  </a:lnTo>
                  <a:lnTo>
                    <a:pt x="2070039" y="93804"/>
                  </a:lnTo>
                  <a:lnTo>
                    <a:pt x="2092147" y="55227"/>
                  </a:lnTo>
                  <a:lnTo>
                    <a:pt x="2112460" y="15578"/>
                  </a:lnTo>
                  <a:lnTo>
                    <a:pt x="21195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925059" y="3695191"/>
            <a:ext cx="17322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mà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A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 spc="-25">
                <a:latin typeface="Arial"/>
                <a:cs typeface="Arial"/>
              </a:rPr>
              <a:t>là </a:t>
            </a:r>
            <a:r>
              <a:rPr dirty="0" sz="2000" spc="-20"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17" name="object 17" descr=""/>
            <p:cNvSpPr/>
            <p:nvPr/>
          </p:nvSpPr>
          <p:spPr>
            <a:xfrm>
              <a:off x="457200" y="53530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60876" y="5353050"/>
              <a:ext cx="3890010" cy="527685"/>
            </a:xfrm>
            <a:custGeom>
              <a:avLst/>
              <a:gdLst/>
              <a:ahLst/>
              <a:cxnLst/>
              <a:rect l="l" t="t" r="r" b="b"/>
              <a:pathLst>
                <a:path w="3890009" h="527685">
                  <a:moveTo>
                    <a:pt x="3810" y="524256"/>
                  </a:moveTo>
                  <a:lnTo>
                    <a:pt x="3810" y="0"/>
                  </a:lnTo>
                  <a:lnTo>
                    <a:pt x="0" y="0"/>
                  </a:lnTo>
                  <a:lnTo>
                    <a:pt x="0" y="527304"/>
                  </a:lnTo>
                  <a:lnTo>
                    <a:pt x="1524" y="527304"/>
                  </a:lnTo>
                  <a:lnTo>
                    <a:pt x="1524" y="524256"/>
                  </a:lnTo>
                  <a:lnTo>
                    <a:pt x="3810" y="524256"/>
                  </a:lnTo>
                  <a:close/>
                </a:path>
                <a:path w="3890009" h="527685">
                  <a:moveTo>
                    <a:pt x="3887724" y="524256"/>
                  </a:moveTo>
                  <a:lnTo>
                    <a:pt x="1524" y="524256"/>
                  </a:lnTo>
                  <a:lnTo>
                    <a:pt x="3810" y="525780"/>
                  </a:lnTo>
                  <a:lnTo>
                    <a:pt x="3810" y="527304"/>
                  </a:lnTo>
                  <a:lnTo>
                    <a:pt x="3886200" y="527304"/>
                  </a:lnTo>
                  <a:lnTo>
                    <a:pt x="3886200" y="525780"/>
                  </a:lnTo>
                  <a:lnTo>
                    <a:pt x="3887724" y="524256"/>
                  </a:lnTo>
                  <a:close/>
                </a:path>
                <a:path w="3890009" h="527685">
                  <a:moveTo>
                    <a:pt x="3810" y="527304"/>
                  </a:moveTo>
                  <a:lnTo>
                    <a:pt x="3810" y="525780"/>
                  </a:lnTo>
                  <a:lnTo>
                    <a:pt x="1524" y="524256"/>
                  </a:lnTo>
                  <a:lnTo>
                    <a:pt x="1524" y="527304"/>
                  </a:lnTo>
                  <a:lnTo>
                    <a:pt x="3810" y="527304"/>
                  </a:lnTo>
                  <a:close/>
                </a:path>
                <a:path w="3890009" h="527685">
                  <a:moveTo>
                    <a:pt x="3890010" y="527304"/>
                  </a:moveTo>
                  <a:lnTo>
                    <a:pt x="3890010" y="0"/>
                  </a:lnTo>
                  <a:lnTo>
                    <a:pt x="3886200" y="0"/>
                  </a:lnTo>
                  <a:lnTo>
                    <a:pt x="3886200" y="524256"/>
                  </a:lnTo>
                  <a:lnTo>
                    <a:pt x="3887724" y="524256"/>
                  </a:lnTo>
                  <a:lnTo>
                    <a:pt x="3887724" y="527304"/>
                  </a:lnTo>
                  <a:lnTo>
                    <a:pt x="3890010" y="527304"/>
                  </a:lnTo>
                  <a:close/>
                </a:path>
                <a:path w="3890009" h="527685">
                  <a:moveTo>
                    <a:pt x="3887724" y="527304"/>
                  </a:moveTo>
                  <a:lnTo>
                    <a:pt x="3887724" y="524256"/>
                  </a:lnTo>
                  <a:lnTo>
                    <a:pt x="3886200" y="525780"/>
                  </a:lnTo>
                  <a:lnTo>
                    <a:pt x="3886200" y="527304"/>
                  </a:lnTo>
                  <a:lnTo>
                    <a:pt x="3887724" y="5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00" y="63322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480819" y="5142991"/>
            <a:ext cx="5306695" cy="128016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478529" marR="5080" indent="53975">
              <a:lnSpc>
                <a:spcPts val="2260"/>
              </a:lnSpc>
              <a:spcBef>
                <a:spcPts val="290"/>
              </a:spcBef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mà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A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sai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 i="1">
                <a:latin typeface="Courier New"/>
                <a:cs typeface="Courier New"/>
                <a:hlinkClick r:id="rId2"/>
              </a:rPr>
              <a:t>http://www.cs.cmu.edu/~awm/tutorials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biến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ngẫu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nhiên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Bool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77238"/>
            <a:ext cx="7847330" cy="465391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marR="5080" indent="-228600">
              <a:lnSpc>
                <a:spcPts val="2720"/>
              </a:lnSpc>
              <a:spcBef>
                <a:spcPts val="3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ngẫu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Bool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trị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Courier New"/>
                <a:cs typeface="Courier New"/>
              </a:rPr>
              <a:t>true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>
                <a:latin typeface="Courier New"/>
                <a:cs typeface="Courier New"/>
              </a:rPr>
              <a:t>false</a:t>
            </a:r>
            <a:r>
              <a:rPr dirty="0" sz="2400" spc="-1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5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066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lvl="1" marL="682625" indent="-212725">
              <a:lnSpc>
                <a:spcPct val="100000"/>
              </a:lnSpc>
              <a:spcBef>
                <a:spcPts val="920"/>
              </a:spcBef>
              <a:buClr>
                <a:srgbClr val="3B822F"/>
              </a:buClr>
              <a:buChar char="•"/>
              <a:tabLst>
                <a:tab pos="682625" algn="l"/>
                <a:tab pos="1340485" algn="l"/>
                <a:tab pos="2503805" algn="l"/>
              </a:tabLst>
            </a:pPr>
            <a:r>
              <a:rPr dirty="0" sz="2200">
                <a:latin typeface="Courier New"/>
                <a:cs typeface="Courier New"/>
              </a:rPr>
              <a:t>0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0">
                <a:latin typeface="Symbol"/>
                <a:cs typeface="Symbol"/>
              </a:rPr>
              <a:t>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latin typeface="Courier New"/>
                <a:cs typeface="Courier New"/>
              </a:rPr>
              <a:t>P(A)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0">
                <a:latin typeface="Symbol"/>
                <a:cs typeface="Symbol"/>
              </a:rPr>
              <a:t>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  <a:p>
            <a:pPr lvl="1" marL="682625" indent="-212725">
              <a:lnSpc>
                <a:spcPct val="100000"/>
              </a:lnSpc>
              <a:spcBef>
                <a:spcPts val="994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>
                <a:latin typeface="Courier New"/>
                <a:cs typeface="Courier New"/>
              </a:rPr>
              <a:t>P(true)=</a:t>
            </a:r>
            <a:r>
              <a:rPr dirty="0" sz="2200" spc="-105">
                <a:latin typeface="Courier New"/>
                <a:cs typeface="Courier New"/>
              </a:rPr>
              <a:t> </a:t>
            </a:r>
            <a:r>
              <a:rPr dirty="0" sz="2200" spc="-5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  <a:p>
            <a:pPr lvl="1" marL="682625" indent="-212725">
              <a:lnSpc>
                <a:spcPct val="100000"/>
              </a:lnSpc>
              <a:spcBef>
                <a:spcPts val="1055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>
                <a:latin typeface="Courier New"/>
                <a:cs typeface="Courier New"/>
              </a:rPr>
              <a:t>P(false)=</a:t>
            </a:r>
            <a:r>
              <a:rPr dirty="0" sz="2200" spc="-110">
                <a:latin typeface="Courier New"/>
                <a:cs typeface="Courier New"/>
              </a:rPr>
              <a:t> </a:t>
            </a:r>
            <a:r>
              <a:rPr dirty="0" sz="2200" spc="-5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  <a:p>
            <a:pPr lvl="1" marL="682625" indent="-212725">
              <a:lnSpc>
                <a:spcPct val="100000"/>
              </a:lnSpc>
              <a:spcBef>
                <a:spcPts val="1115"/>
              </a:spcBef>
              <a:buClr>
                <a:srgbClr val="3B822F"/>
              </a:buClr>
              <a:buChar char="•"/>
              <a:tabLst>
                <a:tab pos="682625" algn="l"/>
                <a:tab pos="5729605" algn="l"/>
              </a:tabLst>
            </a:pPr>
            <a:r>
              <a:rPr dirty="0" sz="2200">
                <a:latin typeface="Courier New"/>
                <a:cs typeface="Courier New"/>
              </a:rPr>
              <a:t>P(A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V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B)=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P(A)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+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P(B)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-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P(A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0">
                <a:latin typeface="Symbol"/>
                <a:cs typeface="Symbol"/>
              </a:rPr>
              <a:t>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B)</a:t>
            </a:r>
            <a:endParaRPr sz="2200">
              <a:latin typeface="Courier New"/>
              <a:cs typeface="Courier New"/>
            </a:endParaRPr>
          </a:p>
          <a:p>
            <a:pPr marL="240665" indent="-227965">
              <a:lnSpc>
                <a:spcPct val="100000"/>
              </a:lnSpc>
              <a:spcBef>
                <a:spcPts val="1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066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lvl="1" marL="682625" indent="-212725">
              <a:lnSpc>
                <a:spcPct val="100000"/>
              </a:lnSpc>
              <a:spcBef>
                <a:spcPts val="919"/>
              </a:spcBef>
              <a:buClr>
                <a:srgbClr val="3B822F"/>
              </a:buClr>
              <a:buChar char="•"/>
              <a:tabLst>
                <a:tab pos="682625" algn="l"/>
                <a:tab pos="2350135" algn="l"/>
              </a:tabLst>
            </a:pPr>
            <a:r>
              <a:rPr dirty="0" sz="2200">
                <a:latin typeface="Courier New"/>
                <a:cs typeface="Courier New"/>
              </a:rPr>
              <a:t>P(not</a:t>
            </a:r>
            <a:r>
              <a:rPr dirty="0" sz="2200" spc="-70">
                <a:latin typeface="Courier New"/>
                <a:cs typeface="Courier New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A)</a:t>
            </a:r>
            <a:r>
              <a:rPr dirty="0" sz="2200" spc="-25">
                <a:latin typeface="Symbol"/>
                <a:cs typeface="Symbol"/>
              </a:rPr>
              <a:t>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latin typeface="Courier New"/>
                <a:cs typeface="Courier New"/>
              </a:rPr>
              <a:t>P(~A)=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1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-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20">
                <a:latin typeface="Courier New"/>
                <a:cs typeface="Courier New"/>
              </a:rPr>
              <a:t>P(A)</a:t>
            </a:r>
            <a:endParaRPr sz="2200">
              <a:latin typeface="Courier New"/>
              <a:cs typeface="Courier New"/>
            </a:endParaRPr>
          </a:p>
          <a:p>
            <a:pPr lvl="1" marL="681990" indent="-212725">
              <a:lnSpc>
                <a:spcPct val="100000"/>
              </a:lnSpc>
              <a:spcBef>
                <a:spcPts val="1060"/>
              </a:spcBef>
              <a:buClr>
                <a:srgbClr val="3B822F"/>
              </a:buClr>
              <a:buChar char="•"/>
              <a:tabLst>
                <a:tab pos="681990" algn="l"/>
                <a:tab pos="2700655" algn="l"/>
                <a:tab pos="4551680" algn="l"/>
              </a:tabLst>
            </a:pPr>
            <a:r>
              <a:rPr dirty="0" sz="2200">
                <a:latin typeface="Courier New"/>
                <a:cs typeface="Courier New"/>
              </a:rPr>
              <a:t>P(A)=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P(A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0">
                <a:latin typeface="Symbol"/>
                <a:cs typeface="Symbol"/>
              </a:rPr>
              <a:t>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latin typeface="Courier New"/>
                <a:cs typeface="Courier New"/>
              </a:rPr>
              <a:t>B)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+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P(A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0">
                <a:latin typeface="Symbol"/>
                <a:cs typeface="Symbol"/>
              </a:rPr>
              <a:t>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~B)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biến</a:t>
            </a:r>
            <a:r>
              <a:rPr dirty="0" u="none" sz="4200" spc="-2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ngẫu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nhiên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nhiều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giá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trị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42339" y="1777238"/>
            <a:ext cx="8009890" cy="2047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ts val="28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ngẫu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ts val="2800"/>
              </a:lnSpc>
            </a:pP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790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(&gt;2)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{v</a:t>
            </a:r>
            <a:r>
              <a:rPr dirty="0" baseline="-20833" sz="2400" spc="-15">
                <a:latin typeface="Courier New"/>
                <a:cs typeface="Courier New"/>
              </a:rPr>
              <a:t>1</a:t>
            </a:r>
            <a:r>
              <a:rPr dirty="0" sz="2400" spc="-10">
                <a:latin typeface="Courier New"/>
                <a:cs typeface="Courier New"/>
              </a:rPr>
              <a:t>,v</a:t>
            </a:r>
            <a:r>
              <a:rPr dirty="0" baseline="-20833" sz="2400" spc="-15">
                <a:latin typeface="Courier New"/>
                <a:cs typeface="Courier New"/>
              </a:rPr>
              <a:t>2</a:t>
            </a:r>
            <a:r>
              <a:rPr dirty="0" sz="2400" spc="-10">
                <a:latin typeface="Courier New"/>
                <a:cs typeface="Courier New"/>
              </a:rPr>
              <a:t>,…,v</a:t>
            </a:r>
            <a:r>
              <a:rPr dirty="0" baseline="-20833" sz="2400" spc="-15">
                <a:latin typeface="Courier New"/>
                <a:cs typeface="Courier New"/>
              </a:rPr>
              <a:t>k</a:t>
            </a:r>
            <a:r>
              <a:rPr dirty="0" sz="2400" spc="-1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807085">
              <a:lnSpc>
                <a:spcPct val="100000"/>
              </a:lnSpc>
              <a:spcBef>
                <a:spcPts val="1310"/>
              </a:spcBef>
              <a:tabLst>
                <a:tab pos="5266055" algn="l"/>
              </a:tabLst>
            </a:pPr>
            <a:r>
              <a:rPr dirty="0" sz="3100" i="1">
                <a:latin typeface="Times New Roman"/>
                <a:cs typeface="Times New Roman"/>
              </a:rPr>
              <a:t>P</a:t>
            </a:r>
            <a:r>
              <a:rPr dirty="0" sz="3100">
                <a:latin typeface="Times New Roman"/>
                <a:cs typeface="Times New Roman"/>
              </a:rPr>
              <a:t>(</a:t>
            </a:r>
            <a:r>
              <a:rPr dirty="0" sz="3100" spc="-445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A</a:t>
            </a:r>
            <a:r>
              <a:rPr dirty="0" sz="3100" spc="-140" i="1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</a:t>
            </a:r>
            <a:r>
              <a:rPr dirty="0" sz="3100" spc="-105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v</a:t>
            </a:r>
            <a:r>
              <a:rPr dirty="0" baseline="-24691" sz="2700" i="1">
                <a:latin typeface="Times New Roman"/>
                <a:cs typeface="Times New Roman"/>
              </a:rPr>
              <a:t>i</a:t>
            </a:r>
            <a:r>
              <a:rPr dirty="0" baseline="-24691" sz="2700" spc="690" i="1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</a:t>
            </a:r>
            <a:r>
              <a:rPr dirty="0" sz="3100" spc="40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A</a:t>
            </a:r>
            <a:r>
              <a:rPr dirty="0" sz="3100" spc="-160" i="1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</a:t>
            </a:r>
            <a:r>
              <a:rPr dirty="0" sz="3100" spc="-80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v</a:t>
            </a:r>
            <a:r>
              <a:rPr dirty="0" sz="3100" spc="-400" i="1">
                <a:latin typeface="Times New Roman"/>
                <a:cs typeface="Times New Roman"/>
              </a:rPr>
              <a:t> </a:t>
            </a:r>
            <a:r>
              <a:rPr dirty="0" baseline="-24691" sz="2700" i="1">
                <a:latin typeface="Times New Roman"/>
                <a:cs typeface="Times New Roman"/>
              </a:rPr>
              <a:t>j</a:t>
            </a:r>
            <a:r>
              <a:rPr dirty="0" baseline="-24691" sz="2700" spc="-3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)</a:t>
            </a:r>
            <a:r>
              <a:rPr dirty="0" sz="3100" spc="-65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</a:t>
            </a:r>
            <a:r>
              <a:rPr dirty="0" sz="3100" spc="-8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0</a:t>
            </a:r>
            <a:r>
              <a:rPr dirty="0" sz="3100" spc="-29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if</a:t>
            </a:r>
            <a:r>
              <a:rPr dirty="0" sz="3100" spc="204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i</a:t>
            </a:r>
            <a:r>
              <a:rPr dirty="0" sz="3100" spc="15" i="1">
                <a:latin typeface="Times New Roman"/>
                <a:cs typeface="Times New Roman"/>
              </a:rPr>
              <a:t> </a:t>
            </a:r>
            <a:r>
              <a:rPr dirty="0" sz="3100" spc="-50">
                <a:latin typeface="Symbol"/>
                <a:cs typeface="Symbol"/>
              </a:rPr>
              <a:t>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-50" i="1">
                <a:latin typeface="Times New Roman"/>
                <a:cs typeface="Times New Roman"/>
              </a:rPr>
              <a:t>j</a:t>
            </a:r>
            <a:endParaRPr sz="3100">
              <a:latin typeface="Times New Roman"/>
              <a:cs typeface="Times New Roman"/>
            </a:endParaRPr>
          </a:p>
          <a:p>
            <a:pPr marL="825500">
              <a:lnSpc>
                <a:spcPct val="100000"/>
              </a:lnSpc>
              <a:spcBef>
                <a:spcPts val="2410"/>
              </a:spcBef>
              <a:tabLst>
                <a:tab pos="2249805" algn="l"/>
                <a:tab pos="3994785" algn="l"/>
                <a:tab pos="4930140" algn="l"/>
              </a:tabLst>
            </a:pPr>
            <a:r>
              <a:rPr dirty="0" sz="2400" spc="-10" i="1">
                <a:latin typeface="Arial"/>
                <a:cs typeface="Arial"/>
              </a:rPr>
              <a:t>P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>
                <a:latin typeface="Courier New"/>
                <a:cs typeface="Courier New"/>
              </a:rPr>
              <a:t>A</a:t>
            </a:r>
            <a:r>
              <a:rPr dirty="0" sz="2400" spc="-10">
                <a:latin typeface="Arial"/>
                <a:cs typeface="Arial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v</a:t>
            </a:r>
            <a:r>
              <a:rPr dirty="0" baseline="-20833" sz="2400" spc="-15">
                <a:latin typeface="Courier New"/>
                <a:cs typeface="Courier New"/>
              </a:rPr>
              <a:t>1</a:t>
            </a:r>
            <a:r>
              <a:rPr dirty="0" baseline="-20833" sz="2400" spc="-434">
                <a:latin typeface="Courier New"/>
                <a:cs typeface="Courier New"/>
              </a:rPr>
              <a:t> </a:t>
            </a:r>
            <a:r>
              <a:rPr dirty="0" sz="2400" spc="-50">
                <a:latin typeface="Arial"/>
                <a:cs typeface="Arial"/>
              </a:rPr>
              <a:t>V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Courier New"/>
                <a:cs typeface="Courier New"/>
              </a:rPr>
              <a:t>A</a:t>
            </a:r>
            <a:r>
              <a:rPr dirty="0" sz="2400" spc="-10">
                <a:latin typeface="Arial"/>
                <a:cs typeface="Arial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v</a:t>
            </a:r>
            <a:r>
              <a:rPr dirty="0" baseline="-20833" sz="2400" spc="-15">
                <a:latin typeface="Courier New"/>
                <a:cs typeface="Courier New"/>
              </a:rPr>
              <a:t>2</a:t>
            </a:r>
            <a:r>
              <a:rPr dirty="0" baseline="-20833" sz="2400" spc="-457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V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... </a:t>
            </a:r>
            <a:r>
              <a:rPr dirty="0" sz="2400" spc="-50">
                <a:latin typeface="Arial"/>
                <a:cs typeface="Arial"/>
              </a:rPr>
              <a:t>V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Courier New"/>
                <a:cs typeface="Courier New"/>
              </a:rPr>
              <a:t>A</a:t>
            </a:r>
            <a:r>
              <a:rPr dirty="0" sz="2400" spc="-10">
                <a:latin typeface="Arial"/>
                <a:cs typeface="Arial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v</a:t>
            </a:r>
            <a:r>
              <a:rPr dirty="0" baseline="-20833" sz="2400" spc="-15">
                <a:latin typeface="Courier New"/>
                <a:cs typeface="Courier New"/>
              </a:rPr>
              <a:t>k</a:t>
            </a:r>
            <a:r>
              <a:rPr dirty="0" sz="2400" spc="-10">
                <a:latin typeface="Arial"/>
                <a:cs typeface="Arial"/>
              </a:rPr>
              <a:t>)</a:t>
            </a:r>
            <a:r>
              <a:rPr dirty="0" sz="2400">
                <a:latin typeface="Arial"/>
                <a:cs typeface="Arial"/>
              </a:rPr>
              <a:t>	=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02578" y="3898646"/>
            <a:ext cx="8509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5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835150" y="4734559"/>
            <a:ext cx="110489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26378" y="4619497"/>
            <a:ext cx="30543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 i="1">
                <a:latin typeface="Times New Roman"/>
                <a:cs typeface="Times New Roman"/>
              </a:rPr>
              <a:t>j</a:t>
            </a:r>
            <a:r>
              <a:rPr dirty="0" sz="1650" spc="-25">
                <a:latin typeface="Symbol"/>
                <a:cs typeface="Symbol"/>
              </a:rPr>
              <a:t></a:t>
            </a:r>
            <a:r>
              <a:rPr dirty="0" sz="1650" spc="-2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00022" y="3934459"/>
            <a:ext cx="6341110" cy="683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65" i="1">
                <a:latin typeface="Times New Roman"/>
                <a:cs typeface="Times New Roman"/>
              </a:rPr>
              <a:t>P</a:t>
            </a:r>
            <a:r>
              <a:rPr dirty="0" sz="2850" spc="65">
                <a:latin typeface="Times New Roman"/>
                <a:cs typeface="Times New Roman"/>
              </a:rPr>
              <a:t>(</a:t>
            </a:r>
            <a:r>
              <a:rPr dirty="0" sz="2850" spc="65" i="1">
                <a:latin typeface="Times New Roman"/>
                <a:cs typeface="Times New Roman"/>
              </a:rPr>
              <a:t>A</a:t>
            </a:r>
            <a:r>
              <a:rPr dirty="0" sz="2850" spc="-300" i="1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250">
                <a:latin typeface="Times New Roman"/>
                <a:cs typeface="Times New Roman"/>
              </a:rPr>
              <a:t> </a:t>
            </a:r>
            <a:r>
              <a:rPr dirty="0" sz="2850" i="1">
                <a:latin typeface="Times New Roman"/>
                <a:cs typeface="Times New Roman"/>
              </a:rPr>
              <a:t>v</a:t>
            </a:r>
            <a:r>
              <a:rPr dirty="0" baseline="-23569" sz="2475">
                <a:latin typeface="Times New Roman"/>
                <a:cs typeface="Times New Roman"/>
              </a:rPr>
              <a:t>1</a:t>
            </a:r>
            <a:r>
              <a:rPr dirty="0" baseline="-23569" sz="2475" spc="262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</a:t>
            </a:r>
            <a:r>
              <a:rPr dirty="0" sz="2850" spc="45">
                <a:latin typeface="Times New Roman"/>
                <a:cs typeface="Times New Roman"/>
              </a:rPr>
              <a:t> </a:t>
            </a:r>
            <a:r>
              <a:rPr dirty="0" sz="2850" i="1">
                <a:latin typeface="Times New Roman"/>
                <a:cs typeface="Times New Roman"/>
              </a:rPr>
              <a:t>A</a:t>
            </a:r>
            <a:r>
              <a:rPr dirty="0" sz="2850" spc="-300" i="1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250">
                <a:latin typeface="Times New Roman"/>
                <a:cs typeface="Times New Roman"/>
              </a:rPr>
              <a:t> </a:t>
            </a:r>
            <a:r>
              <a:rPr dirty="0" sz="2850" i="1">
                <a:latin typeface="Times New Roman"/>
                <a:cs typeface="Times New Roman"/>
              </a:rPr>
              <a:t>v</a:t>
            </a:r>
            <a:r>
              <a:rPr dirty="0" baseline="-23569" sz="2475">
                <a:latin typeface="Times New Roman"/>
                <a:cs typeface="Times New Roman"/>
              </a:rPr>
              <a:t>2</a:t>
            </a:r>
            <a:r>
              <a:rPr dirty="0" baseline="-23569" sz="2475" spc="532">
                <a:latin typeface="Times New Roman"/>
                <a:cs typeface="Times New Roman"/>
              </a:rPr>
              <a:t> </a:t>
            </a:r>
            <a:r>
              <a:rPr dirty="0" sz="2850" spc="75">
                <a:latin typeface="Symbol"/>
                <a:cs typeface="Symbol"/>
              </a:rPr>
              <a:t></a:t>
            </a:r>
            <a:r>
              <a:rPr dirty="0" sz="2850" spc="75">
                <a:latin typeface="Times New Roman"/>
                <a:cs typeface="Times New Roman"/>
              </a:rPr>
              <a:t>...</a:t>
            </a:r>
            <a:r>
              <a:rPr dirty="0" sz="2850" spc="75">
                <a:latin typeface="Symbol"/>
                <a:cs typeface="Symbol"/>
              </a:rPr>
              <a:t></a:t>
            </a:r>
            <a:r>
              <a:rPr dirty="0" sz="2850" spc="40">
                <a:latin typeface="Times New Roman"/>
                <a:cs typeface="Times New Roman"/>
              </a:rPr>
              <a:t> </a:t>
            </a:r>
            <a:r>
              <a:rPr dirty="0" sz="2850" i="1">
                <a:latin typeface="Times New Roman"/>
                <a:cs typeface="Times New Roman"/>
              </a:rPr>
              <a:t>A</a:t>
            </a:r>
            <a:r>
              <a:rPr dirty="0" sz="2850" spc="-295" i="1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250">
                <a:latin typeface="Times New Roman"/>
                <a:cs typeface="Times New Roman"/>
              </a:rPr>
              <a:t> </a:t>
            </a:r>
            <a:r>
              <a:rPr dirty="0" sz="2850" spc="-60" i="1">
                <a:latin typeface="Times New Roman"/>
                <a:cs typeface="Times New Roman"/>
              </a:rPr>
              <a:t>v</a:t>
            </a:r>
            <a:r>
              <a:rPr dirty="0" baseline="-23569" sz="2475" spc="-89" i="1">
                <a:latin typeface="Times New Roman"/>
                <a:cs typeface="Times New Roman"/>
              </a:rPr>
              <a:t>i</a:t>
            </a:r>
            <a:r>
              <a:rPr dirty="0" baseline="-23569" sz="2475" spc="-135" i="1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)</a:t>
            </a:r>
            <a:r>
              <a:rPr dirty="0" sz="2850" spc="-180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225">
                <a:latin typeface="Times New Roman"/>
                <a:cs typeface="Times New Roman"/>
              </a:rPr>
              <a:t> </a:t>
            </a:r>
            <a:r>
              <a:rPr dirty="0" baseline="-8397" sz="6450" spc="150">
                <a:latin typeface="Symbol"/>
                <a:cs typeface="Symbol"/>
              </a:rPr>
              <a:t></a:t>
            </a:r>
            <a:r>
              <a:rPr dirty="0" sz="2850" spc="100" i="1">
                <a:latin typeface="Times New Roman"/>
                <a:cs typeface="Times New Roman"/>
              </a:rPr>
              <a:t>P</a:t>
            </a:r>
            <a:r>
              <a:rPr dirty="0" sz="2850" spc="100">
                <a:latin typeface="Times New Roman"/>
                <a:cs typeface="Times New Roman"/>
              </a:rPr>
              <a:t>(</a:t>
            </a:r>
            <a:r>
              <a:rPr dirty="0" sz="2850" spc="100" i="1">
                <a:latin typeface="Times New Roman"/>
                <a:cs typeface="Times New Roman"/>
              </a:rPr>
              <a:t>A</a:t>
            </a:r>
            <a:r>
              <a:rPr dirty="0" sz="2850" spc="-300" i="1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250">
                <a:latin typeface="Times New Roman"/>
                <a:cs typeface="Times New Roman"/>
              </a:rPr>
              <a:t> </a:t>
            </a:r>
            <a:r>
              <a:rPr dirty="0" sz="2850" spc="110" i="1">
                <a:latin typeface="Times New Roman"/>
                <a:cs typeface="Times New Roman"/>
              </a:rPr>
              <a:t>v</a:t>
            </a:r>
            <a:r>
              <a:rPr dirty="0" baseline="-23569" sz="2475" spc="165" i="1">
                <a:latin typeface="Times New Roman"/>
                <a:cs typeface="Times New Roman"/>
              </a:rPr>
              <a:t>j</a:t>
            </a:r>
            <a:r>
              <a:rPr dirty="0" baseline="-23569" sz="2475" spc="-112" i="1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86305" y="4702411"/>
            <a:ext cx="2195195" cy="9340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baseline="-8658" sz="5775">
                <a:latin typeface="Symbol"/>
                <a:cs typeface="Symbol"/>
              </a:rPr>
              <a:t></a:t>
            </a:r>
            <a:r>
              <a:rPr dirty="0" baseline="-8658" sz="5775" spc="-817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P</a:t>
            </a:r>
            <a:r>
              <a:rPr dirty="0" sz="2550">
                <a:latin typeface="Times New Roman"/>
                <a:cs typeface="Times New Roman"/>
              </a:rPr>
              <a:t>(</a:t>
            </a:r>
            <a:r>
              <a:rPr dirty="0" sz="2550" spc="-355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A</a:t>
            </a:r>
            <a:r>
              <a:rPr dirty="0" sz="2550" spc="-105" i="1">
                <a:latin typeface="Times New Roman"/>
                <a:cs typeface="Times New Roman"/>
              </a:rPr>
              <a:t> 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80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v</a:t>
            </a:r>
            <a:r>
              <a:rPr dirty="0" sz="2550" spc="-325" i="1">
                <a:latin typeface="Times New Roman"/>
                <a:cs typeface="Times New Roman"/>
              </a:rPr>
              <a:t> </a:t>
            </a:r>
            <a:r>
              <a:rPr dirty="0" baseline="-24074" sz="2250" i="1">
                <a:latin typeface="Times New Roman"/>
                <a:cs typeface="Times New Roman"/>
              </a:rPr>
              <a:t>j</a:t>
            </a:r>
            <a:r>
              <a:rPr dirty="0" baseline="-24074" sz="2250" spc="-22" i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)</a:t>
            </a:r>
            <a:r>
              <a:rPr dirty="0" sz="2550" spc="-35">
                <a:latin typeface="Times New Roman"/>
                <a:cs typeface="Times New Roman"/>
              </a:rPr>
              <a:t> 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325">
                <a:latin typeface="Times New Roman"/>
                <a:cs typeface="Times New Roman"/>
              </a:rPr>
              <a:t> </a:t>
            </a:r>
            <a:r>
              <a:rPr dirty="0" sz="2550" spc="-5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204"/>
              </a:spcBef>
            </a:pPr>
            <a:r>
              <a:rPr dirty="0" sz="1500" i="1">
                <a:latin typeface="Times New Roman"/>
                <a:cs typeface="Times New Roman"/>
              </a:rPr>
              <a:t>j</a:t>
            </a:r>
            <a:r>
              <a:rPr dirty="0" sz="1500" spc="-220" i="1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Symbol"/>
                <a:cs typeface="Symbol"/>
              </a:rPr>
              <a:t></a:t>
            </a:r>
            <a:r>
              <a:rPr dirty="0" sz="1500" spc="-2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54288" y="6078727"/>
            <a:ext cx="8064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12524" y="5648966"/>
            <a:ext cx="8064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50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13428" y="6078727"/>
            <a:ext cx="285686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3000" algn="l"/>
                <a:tab pos="2788285" algn="l"/>
              </a:tabLst>
            </a:pPr>
            <a:r>
              <a:rPr dirty="0" sz="1550" spc="-50">
                <a:latin typeface="Times New Roman"/>
                <a:cs typeface="Times New Roman"/>
              </a:rPr>
              <a:t>1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2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67781" y="5852633"/>
            <a:ext cx="1823085" cy="4330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i="1">
                <a:latin typeface="Times New Roman"/>
                <a:cs typeface="Times New Roman"/>
              </a:rPr>
              <a:t>P</a:t>
            </a:r>
            <a:r>
              <a:rPr dirty="0" sz="2650">
                <a:latin typeface="Times New Roman"/>
                <a:cs typeface="Times New Roman"/>
              </a:rPr>
              <a:t>(</a:t>
            </a:r>
            <a:r>
              <a:rPr dirty="0" sz="2650" i="1">
                <a:latin typeface="Times New Roman"/>
                <a:cs typeface="Times New Roman"/>
              </a:rPr>
              <a:t>B</a:t>
            </a:r>
            <a:r>
              <a:rPr dirty="0" sz="2650" spc="-114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</a:t>
            </a:r>
            <a:r>
              <a:rPr dirty="0" sz="2650" spc="85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A</a:t>
            </a:r>
            <a:r>
              <a:rPr dirty="0" sz="2650" spc="-229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175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v</a:t>
            </a:r>
            <a:r>
              <a:rPr dirty="0" sz="2650" spc="375" i="1">
                <a:latin typeface="Times New Roman"/>
                <a:cs typeface="Times New Roman"/>
              </a:rPr>
              <a:t> </a:t>
            </a:r>
            <a:r>
              <a:rPr dirty="0" sz="2650" spc="-5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722343" y="5727922"/>
            <a:ext cx="4914265" cy="582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83080" algn="l"/>
                <a:tab pos="2928620" algn="l"/>
              </a:tabLst>
            </a:pPr>
            <a:r>
              <a:rPr dirty="0" sz="2650" spc="-105" i="1">
                <a:latin typeface="Times New Roman"/>
                <a:cs typeface="Times New Roman"/>
              </a:rPr>
              <a:t>P</a:t>
            </a:r>
            <a:r>
              <a:rPr dirty="0" sz="3500" spc="-105">
                <a:latin typeface="Symbol"/>
                <a:cs typeface="Symbol"/>
              </a:rPr>
              <a:t></a:t>
            </a:r>
            <a:r>
              <a:rPr dirty="0" sz="2650" spc="-105" i="1">
                <a:latin typeface="Times New Roman"/>
                <a:cs typeface="Times New Roman"/>
              </a:rPr>
              <a:t>B</a:t>
            </a:r>
            <a:r>
              <a:rPr dirty="0" sz="2650" spc="-114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</a:t>
            </a:r>
            <a:r>
              <a:rPr dirty="0" sz="2650" spc="-240">
                <a:latin typeface="Times New Roman"/>
                <a:cs typeface="Times New Roman"/>
              </a:rPr>
              <a:t> </a:t>
            </a:r>
            <a:r>
              <a:rPr dirty="0" sz="3650" spc="-160">
                <a:latin typeface="Symbol"/>
                <a:cs typeface="Symbol"/>
              </a:rPr>
              <a:t></a:t>
            </a:r>
            <a:r>
              <a:rPr dirty="0" sz="2650" spc="-160" i="1">
                <a:latin typeface="Times New Roman"/>
                <a:cs typeface="Times New Roman"/>
              </a:rPr>
              <a:t>A</a:t>
            </a:r>
            <a:r>
              <a:rPr dirty="0" sz="2650" spc="-240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180">
                <a:latin typeface="Times New Roman"/>
                <a:cs typeface="Times New Roman"/>
              </a:rPr>
              <a:t> </a:t>
            </a:r>
            <a:r>
              <a:rPr dirty="0" sz="2650" spc="-50" i="1">
                <a:latin typeface="Times New Roman"/>
                <a:cs typeface="Times New Roman"/>
              </a:rPr>
              <a:t>v</a:t>
            </a:r>
            <a:r>
              <a:rPr dirty="0" sz="2650" i="1">
                <a:latin typeface="Times New Roman"/>
                <a:cs typeface="Times New Roman"/>
              </a:rPr>
              <a:t>	</a:t>
            </a:r>
            <a:r>
              <a:rPr dirty="0" sz="2650">
                <a:latin typeface="Symbol"/>
                <a:cs typeface="Symbol"/>
              </a:rPr>
              <a:t></a:t>
            </a:r>
            <a:r>
              <a:rPr dirty="0" sz="2650" spc="110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A</a:t>
            </a:r>
            <a:r>
              <a:rPr dirty="0" sz="2650" spc="-250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185">
                <a:latin typeface="Times New Roman"/>
                <a:cs typeface="Times New Roman"/>
              </a:rPr>
              <a:t> </a:t>
            </a:r>
            <a:r>
              <a:rPr dirty="0" sz="2650" spc="-50" i="1">
                <a:latin typeface="Times New Roman"/>
                <a:cs typeface="Times New Roman"/>
              </a:rPr>
              <a:t>v</a:t>
            </a:r>
            <a:r>
              <a:rPr dirty="0" sz="2650" i="1">
                <a:latin typeface="Times New Roman"/>
                <a:cs typeface="Times New Roman"/>
              </a:rPr>
              <a:t>	</a:t>
            </a:r>
            <a:r>
              <a:rPr dirty="0" sz="2650">
                <a:latin typeface="Symbol"/>
                <a:cs typeface="Symbol"/>
              </a:rPr>
              <a:t></a:t>
            </a:r>
            <a:r>
              <a:rPr dirty="0" sz="2650" spc="-41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...</a:t>
            </a:r>
            <a:r>
              <a:rPr dirty="0" sz="2650">
                <a:latin typeface="Symbol"/>
                <a:cs typeface="Symbol"/>
              </a:rPr>
              <a:t></a:t>
            </a:r>
            <a:r>
              <a:rPr dirty="0" sz="2650" spc="140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A</a:t>
            </a:r>
            <a:r>
              <a:rPr dirty="0" sz="2650" spc="-229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175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v</a:t>
            </a:r>
            <a:r>
              <a:rPr dirty="0" sz="2650" spc="50" i="1">
                <a:latin typeface="Times New Roman"/>
                <a:cs typeface="Times New Roman"/>
              </a:rPr>
              <a:t> </a:t>
            </a:r>
            <a:r>
              <a:rPr dirty="0" sz="3650" spc="-450">
                <a:latin typeface="Symbol"/>
                <a:cs typeface="Symbol"/>
              </a:rPr>
              <a:t></a:t>
            </a:r>
            <a:r>
              <a:rPr dirty="0" sz="3500" spc="-450">
                <a:latin typeface="Symbol"/>
                <a:cs typeface="Symbol"/>
              </a:rPr>
              <a:t></a:t>
            </a:r>
            <a:r>
              <a:rPr dirty="0" sz="3500" spc="-475">
                <a:latin typeface="Times New Roman"/>
                <a:cs typeface="Times New Roman"/>
              </a:rPr>
              <a:t> </a:t>
            </a:r>
            <a:r>
              <a:rPr dirty="0" sz="2650" spc="-5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72326" y="5761301"/>
            <a:ext cx="38862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57200" y="63322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01700" y="6489446"/>
            <a:ext cx="82550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1665" algn="l"/>
              </a:tabLst>
            </a:pPr>
            <a:r>
              <a:rPr dirty="0" u="heavy" sz="1400" spc="114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u="heavy" sz="1400" spc="-10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[</a:t>
            </a:r>
            <a:r>
              <a:rPr dirty="0" u="heavy" sz="1400" spc="-10" i="1">
                <a:uFill>
                  <a:solidFill>
                    <a:srgbClr val="CC9900"/>
                  </a:solidFill>
                </a:uFill>
                <a:latin typeface="Courier New"/>
                <a:cs typeface="Courier New"/>
                <a:hlinkClick r:id="rId2"/>
              </a:rPr>
              <a:t>http://www.cs.cmu.edu/~awm/tutorials</a:t>
            </a:r>
            <a:r>
              <a:rPr dirty="0" u="heavy" sz="1400" spc="-10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]</a:t>
            </a:r>
            <a:r>
              <a:rPr dirty="0" u="heavy" sz="1400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	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6740911" y="6318758"/>
            <a:ext cx="2870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25" i="1">
                <a:latin typeface="Times New Roman"/>
                <a:cs typeface="Times New Roman"/>
              </a:rPr>
              <a:t>j</a:t>
            </a:r>
            <a:r>
              <a:rPr dirty="0" sz="1550" spc="-25">
                <a:latin typeface="Symbol"/>
                <a:cs typeface="Symbol"/>
              </a:rPr>
              <a:t></a:t>
            </a:r>
            <a:r>
              <a:rPr dirty="0" sz="1550" spc="-2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Xác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suất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có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iều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kiện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85264"/>
            <a:ext cx="792607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 spc="-10">
                <a:latin typeface="Courier New"/>
                <a:cs typeface="Courier New"/>
              </a:rPr>
              <a:t>P(A|B)</a:t>
            </a:r>
            <a:r>
              <a:rPr dirty="0" sz="2400" spc="-800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giới)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(đã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biết)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B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20">
                <a:latin typeface="Arial"/>
                <a:cs typeface="Arial"/>
              </a:rPr>
              <a:t>đúng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1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81355" indent="-211454">
              <a:lnSpc>
                <a:spcPct val="100000"/>
              </a:lnSpc>
              <a:spcBef>
                <a:spcPts val="1315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1355" indent="-211454">
              <a:lnSpc>
                <a:spcPct val="100000"/>
              </a:lnSpc>
              <a:spcBef>
                <a:spcPts val="1440"/>
              </a:spcBef>
              <a:buClr>
                <a:srgbClr val="3B822F"/>
              </a:buClr>
              <a:buChar char="•"/>
              <a:tabLst>
                <a:tab pos="681355" algn="l"/>
                <a:tab pos="1043940" algn="l"/>
              </a:tabLst>
            </a:pP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Trời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mưa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mai</a:t>
            </a:r>
            <a:endParaRPr sz="2000">
              <a:latin typeface="Arial"/>
              <a:cs typeface="Arial"/>
            </a:endParaRPr>
          </a:p>
          <a:p>
            <a:pPr lvl="1" marL="680720" marR="118745" indent="-211454">
              <a:lnSpc>
                <a:spcPct val="105800"/>
              </a:lnSpc>
              <a:spcBef>
                <a:spcPts val="1300"/>
              </a:spcBef>
              <a:buClr>
                <a:srgbClr val="3B822F"/>
              </a:buClr>
              <a:buChar char="•"/>
              <a:tabLst>
                <a:tab pos="681990" algn="l"/>
                <a:tab pos="1805939" algn="l"/>
              </a:tabLst>
            </a:pPr>
            <a:r>
              <a:rPr dirty="0" sz="2000" spc="-10">
                <a:latin typeface="Courier New"/>
                <a:cs typeface="Courier New"/>
              </a:rPr>
              <a:t>P(A|B)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nếu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(đã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rằng)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mưa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mai)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L9-Tri_thuc_khong_chac_chan.ppt [Compatibility Mode]</dc:title>
  <dcterms:created xsi:type="dcterms:W3CDTF">2024-07-22T11:38:36Z</dcterms:created>
  <dcterms:modified xsi:type="dcterms:W3CDTF">2024-07-22T11:38:36Z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