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1" r:id="rId4"/>
    <p:sldId id="260" r:id="rId5"/>
    <p:sldId id="257" r:id="rId6"/>
    <p:sldId id="258" r:id="rId7"/>
    <p:sldId id="264" r:id="rId8"/>
    <p:sldId id="265" r:id="rId9"/>
    <p:sldId id="262" r:id="rId10"/>
    <p:sldId id="266" r:id="rId11"/>
    <p:sldId id="267" r:id="rId12"/>
    <p:sldId id="268" r:id="rId13"/>
    <p:sldId id="263" r:id="rId14"/>
  </p:sldIdLst>
  <p:sldSz cx="9144000" cy="5143500" type="screen16x9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0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A6E00"/>
    <a:srgbClr val="7CCDE6"/>
    <a:srgbClr val="0080B4"/>
    <a:srgbClr val="005374"/>
    <a:srgbClr val="C6EE00"/>
    <a:srgbClr val="89A400"/>
    <a:srgbClr val="007156"/>
    <a:srgbClr val="CC0099"/>
    <a:srgbClr val="760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46" autoAdjust="0"/>
  </p:normalViewPr>
  <p:slideViewPr>
    <p:cSldViewPr>
      <p:cViewPr varScale="1">
        <p:scale>
          <a:sx n="206" d="100"/>
          <a:sy n="206" d="100"/>
        </p:scale>
        <p:origin x="504" y="168"/>
      </p:cViewPr>
      <p:guideLst>
        <p:guide orient="horz" pos="500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9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4" y="1087041"/>
            <a:ext cx="8550275" cy="19907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3077766"/>
            <a:ext cx="8583612" cy="1644253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 b="25618"/>
          <a:stretch>
            <a:fillRect/>
          </a:stretch>
        </p:blipFill>
        <p:spPr bwMode="auto">
          <a:xfrm>
            <a:off x="287339" y="1078707"/>
            <a:ext cx="8595360" cy="19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56022"/>
            <a:ext cx="1888720" cy="704268"/>
          </a:xfrm>
          <a:prstGeom prst="rect">
            <a:avLst/>
          </a:prstGeom>
          <a:noFill/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4723210"/>
            <a:ext cx="8583612" cy="215503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267075"/>
            <a:ext cx="7772400" cy="6548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4124326"/>
            <a:ext cx="7747000" cy="25003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Vorname, Nachname des Referenten, Datum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782241"/>
            <a:ext cx="8375650" cy="3579019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004888"/>
            <a:ext cx="8370888" cy="34671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4568429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83344"/>
            <a:ext cx="8375650" cy="53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782241"/>
            <a:ext cx="8375650" cy="3579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" y="4436274"/>
            <a:ext cx="1321646" cy="489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421650" y="4605338"/>
            <a:ext cx="44555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/>
              <a:t>September 1, 2017</a:t>
            </a:r>
            <a:r>
              <a:rPr lang="de-DE" sz="800" baseline="0" dirty="0" smtClean="0"/>
              <a:t> </a:t>
            </a:r>
            <a:r>
              <a:rPr lang="de-DE" sz="800" dirty="0" smtClean="0"/>
              <a:t>| Michael Nieke | Software</a:t>
            </a:r>
            <a:r>
              <a:rPr lang="de-DE" sz="800" baseline="0" dirty="0" smtClean="0"/>
              <a:t> </a:t>
            </a:r>
            <a:r>
              <a:rPr lang="de-DE" sz="800" baseline="0" dirty="0" err="1" smtClean="0"/>
              <a:t>Product</a:t>
            </a:r>
            <a:r>
              <a:rPr lang="de-DE" sz="800" baseline="0" dirty="0" smtClean="0"/>
              <a:t> Line Evolution </a:t>
            </a:r>
            <a:r>
              <a:rPr lang="de-DE" sz="800" dirty="0" smtClean="0"/>
              <a:t>| Slide</a:t>
            </a:r>
            <a:r>
              <a:rPr lang="de-DE" sz="800" baseline="0" dirty="0" smtClean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/>
          </a:p>
          <a:p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61" r:id="rId5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Michael Nieke</a:t>
            </a:r>
          </a:p>
          <a:p>
            <a:r>
              <a:rPr lang="de-DE" dirty="0" smtClean="0"/>
              <a:t>September 1, 2017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Software </a:t>
            </a:r>
            <a:r>
              <a:rPr lang="de-DE" dirty="0" err="1" smtClean="0"/>
              <a:t>Product</a:t>
            </a:r>
            <a:r>
              <a:rPr lang="de-DE" dirty="0" smtClean="0"/>
              <a:t> Line Evolution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latin typeface="NexusSansPro-Bold" panose="02010804060101020104" pitchFamily="50" charset="0"/>
              </a:rPr>
              <a:t>Temporal Constraints in </a:t>
            </a:r>
            <a:r>
              <a:rPr lang="en-US" sz="2000" dirty="0" err="1" smtClean="0">
                <a:latin typeface="NexusSansPro-Bold" panose="02010804060101020104" pitchFamily="50" charset="0"/>
              </a:rPr>
              <a:t>DarwinSPL</a:t>
            </a:r>
            <a:r>
              <a:rPr lang="en-US" sz="2000" dirty="0" smtClean="0">
                <a:latin typeface="NexusSansPro-Bold" panose="02010804060101020104" pitchFamily="50" charset="0"/>
              </a:rPr>
              <a:t/>
            </a:r>
            <a:br>
              <a:rPr lang="en-US" sz="2000" dirty="0" smtClean="0">
                <a:latin typeface="NexusSansPro-Bold" panose="02010804060101020104" pitchFamily="50" charset="0"/>
              </a:rPr>
            </a:br>
            <a:endParaRPr lang="en-US" sz="2000" dirty="0">
              <a:latin typeface="NexusSansPro-Bold" panose="02010804060101020104" pitchFamily="50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4" y="1536635"/>
            <a:ext cx="8654126" cy="16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latin typeface="NexusSansPro-Bold" panose="02010804060101020104" pitchFamily="50" charset="0"/>
              </a:rPr>
              <a:t>Evolution Demo</a:t>
            </a:r>
            <a:endParaRPr lang="en-US" sz="2000" dirty="0">
              <a:latin typeface="NexusSansPro-Bold" panose="02010804060101020104" pitchFamily="50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618988" y="2906756"/>
            <a:ext cx="292939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NexusSansPro-Regular" panose="02010504030101020104" pitchFamily="50" charset="0"/>
              </a:rPr>
              <a:t>https://github.com/HyVar/DarwinSPL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55" y="1806665"/>
            <a:ext cx="4004728" cy="125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3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296524" y="906565"/>
            <a:ext cx="78758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Create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DeltaTalk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DarwinSPL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(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also an </a:t>
            </a:r>
            <a:r>
              <a:rPr lang="de-DE" dirty="0" err="1" smtClean="0"/>
              <a:t>importer</a:t>
            </a:r>
            <a:r>
              <a:rPr lang="de-DE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Do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evolution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!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Create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 „</a:t>
            </a:r>
            <a:r>
              <a:rPr lang="de-DE" dirty="0" err="1" smtClean="0"/>
              <a:t>StrongEcryption</a:t>
            </a:r>
            <a:r>
              <a:rPr lang="de-DE" dirty="0" smtClean="0"/>
              <a:t>“ </a:t>
            </a:r>
            <a:r>
              <a:rPr lang="de-DE" dirty="0" err="1" smtClean="0"/>
              <a:t>and</a:t>
            </a:r>
            <a:r>
              <a:rPr lang="de-DE" dirty="0" smtClean="0"/>
              <a:t> „</a:t>
            </a:r>
            <a:r>
              <a:rPr lang="de-DE" dirty="0" err="1" smtClean="0"/>
              <a:t>SimpleEncryption</a:t>
            </a:r>
            <a:r>
              <a:rPr lang="de-DE" dirty="0" smtClean="0"/>
              <a:t>“ in an alternative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„Encryption“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StrongEncryption</a:t>
            </a:r>
            <a:r>
              <a:rPr lang="de-DE" dirty="0" smtClean="0"/>
              <a:t>“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</a:t>
            </a:r>
            <a:r>
              <a:rPr lang="de-DE" dirty="0" err="1" smtClean="0"/>
              <a:t>old</a:t>
            </a:r>
            <a:r>
              <a:rPr lang="de-DE" dirty="0" smtClean="0"/>
              <a:t>“ 1337 </a:t>
            </a:r>
            <a:r>
              <a:rPr lang="de-DE" dirty="0" err="1" smtClean="0"/>
              <a:t>encryption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SimpleEncryption</a:t>
            </a:r>
            <a:r>
              <a:rPr lang="de-DE" dirty="0" smtClean="0"/>
              <a:t>“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reverse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Remap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create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respective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deltas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05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NexusSansPro-Bold" panose="02010804060101020104" pitchFamily="50" charset="0"/>
              </a:rPr>
              <a:t>Evolution of Feature Model</a:t>
            </a:r>
            <a:br>
              <a:rPr lang="en-US" sz="2000" dirty="0">
                <a:latin typeface="NexusSansPro-Bold" panose="02010804060101020104" pitchFamily="50" charset="0"/>
              </a:rPr>
            </a:br>
            <a:r>
              <a:rPr lang="en-US" sz="2000" dirty="0">
                <a:latin typeface="NexusSansPro-Bold" panose="02010804060101020104" pitchFamily="50" charset="0"/>
              </a:rPr>
              <a:t>Evolvable Elements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3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latin typeface="NexusSansPro-Bold" panose="02010804060101020104" pitchFamily="50" charset="0"/>
              </a:rPr>
              <a:t>Solution-Space Evolution</a:t>
            </a:r>
            <a:endParaRPr lang="en-US" sz="2000" dirty="0">
              <a:latin typeface="NexusSansPro-Bold" panose="02010804060101020104" pitchFamily="50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94" y="2541989"/>
            <a:ext cx="567338" cy="56733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95578" y="3088610"/>
            <a:ext cx="1412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>
                <a:latin typeface="NexusSansPro-Regular" panose="02010504030101020104" pitchFamily="50" charset="0"/>
              </a:rPr>
              <a:t>Distance</a:t>
            </a:r>
            <a:r>
              <a:rPr lang="de-DE" sz="1600" dirty="0" smtClean="0">
                <a:latin typeface="NexusSansPro-Regular" panose="02010504030101020104" pitchFamily="50" charset="0"/>
              </a:rPr>
              <a:t> Sensor Driver</a:t>
            </a:r>
            <a:endParaRPr lang="en-US" sz="1600" dirty="0">
              <a:latin typeface="NexusSansPro-Regular" panose="02010504030101020104" pitchFamily="50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036" y="2541989"/>
            <a:ext cx="567338" cy="567336"/>
          </a:xfrm>
          <a:prstGeom prst="rect">
            <a:avLst/>
          </a:prstGeom>
        </p:spPr>
      </p:pic>
      <p:sp>
        <p:nvSpPr>
          <p:cNvPr id="13" name="Pfeil nach rechts 12"/>
          <p:cNvSpPr/>
          <p:nvPr/>
        </p:nvSpPr>
        <p:spPr>
          <a:xfrm>
            <a:off x="3399977" y="1851670"/>
            <a:ext cx="2115235" cy="432321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Evolution</a:t>
            </a:r>
            <a:endParaRPr lang="en-US" dirty="0" smtClean="0"/>
          </a:p>
        </p:txBody>
      </p:sp>
      <p:sp>
        <p:nvSpPr>
          <p:cNvPr id="14" name="Textfeld 13"/>
          <p:cNvSpPr txBox="1"/>
          <p:nvPr/>
        </p:nvSpPr>
        <p:spPr>
          <a:xfrm>
            <a:off x="6925955" y="3088610"/>
            <a:ext cx="17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NexusSansPro-Regular" panose="02010504030101020104" pitchFamily="50" charset="0"/>
              </a:rPr>
              <a:t>Updated </a:t>
            </a:r>
            <a:r>
              <a:rPr lang="de-DE" sz="1600" dirty="0" err="1" smtClean="0">
                <a:latin typeface="NexusSansPro-Regular" panose="02010504030101020104" pitchFamily="50" charset="0"/>
              </a:rPr>
              <a:t>Distance</a:t>
            </a:r>
            <a:r>
              <a:rPr lang="de-DE" sz="1600" dirty="0" smtClean="0">
                <a:latin typeface="NexusSansPro-Regular" panose="02010504030101020104" pitchFamily="50" charset="0"/>
              </a:rPr>
              <a:t> Sensor Driver</a:t>
            </a:r>
            <a:endParaRPr lang="en-US" sz="1600" dirty="0">
              <a:latin typeface="NexusSansPro-Regular" panose="02010504030101020104" pitchFamily="50" charset="0"/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75" y="976279"/>
            <a:ext cx="1246772" cy="1246772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285" y="682629"/>
            <a:ext cx="1857367" cy="1857367"/>
          </a:xfrm>
          <a:prstGeom prst="rect">
            <a:avLst/>
          </a:prstGeom>
        </p:spPr>
      </p:pic>
      <p:sp>
        <p:nvSpPr>
          <p:cNvPr id="23" name="Textfeld 22"/>
          <p:cNvSpPr txBox="1"/>
          <p:nvPr/>
        </p:nvSpPr>
        <p:spPr>
          <a:xfrm>
            <a:off x="3266855" y="2470798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NexusSansPro-Regular" panose="02010504030101020104" pitchFamily="50" charset="0"/>
              </a:rPr>
              <a:t>Driver update </a:t>
            </a:r>
            <a:r>
              <a:rPr lang="de-DE" dirty="0" err="1" smtClean="0">
                <a:latin typeface="NexusSansPro-Regular" panose="02010504030101020104" pitchFamily="50" charset="0"/>
              </a:rPr>
              <a:t>required</a:t>
            </a:r>
            <a:r>
              <a:rPr lang="de-DE" dirty="0" smtClean="0">
                <a:latin typeface="NexusSansPro-Regular" panose="02010504030101020104" pitchFamily="50" charset="0"/>
              </a:rPr>
              <a:t>!</a:t>
            </a:r>
            <a:endParaRPr lang="en-US" dirty="0">
              <a:latin typeface="NexusSansPro-Regular" panose="020105040301010201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04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latin typeface="NexusSansPro-Bold" panose="02010804060101020104" pitchFamily="50" charset="0"/>
              </a:rPr>
              <a:t>Solution-Space Evolution</a:t>
            </a:r>
            <a:endParaRPr lang="en-US" sz="2000" dirty="0">
              <a:latin typeface="NexusSansPro-Bold" panose="02010804060101020104" pitchFamily="50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75" y="1701764"/>
            <a:ext cx="567338" cy="56733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3259" y="2248385"/>
            <a:ext cx="1412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>
                <a:latin typeface="NexusSansPro-Regular" panose="02010504030101020104" pitchFamily="50" charset="0"/>
              </a:rPr>
              <a:t>Distance</a:t>
            </a:r>
            <a:r>
              <a:rPr lang="de-DE" sz="1600" dirty="0" smtClean="0">
                <a:latin typeface="NexusSansPro-Regular" panose="02010504030101020104" pitchFamily="50" charset="0"/>
              </a:rPr>
              <a:t> Sensor Driver</a:t>
            </a:r>
            <a:endParaRPr lang="en-US" sz="1600" dirty="0">
              <a:latin typeface="NexusSansPro-Regular" panose="02010504030101020104" pitchFamily="50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834" y="1800104"/>
            <a:ext cx="567338" cy="567336"/>
          </a:xfrm>
          <a:prstGeom prst="rect">
            <a:avLst/>
          </a:prstGeom>
        </p:spPr>
      </p:pic>
      <p:sp>
        <p:nvSpPr>
          <p:cNvPr id="13" name="Pfeil nach rechts 12"/>
          <p:cNvSpPr/>
          <p:nvPr/>
        </p:nvSpPr>
        <p:spPr>
          <a:xfrm>
            <a:off x="1574080" y="1141095"/>
            <a:ext cx="2115235" cy="432321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Evolution</a:t>
            </a:r>
            <a:endParaRPr lang="en-US" dirty="0" smtClean="0"/>
          </a:p>
        </p:txBody>
      </p:sp>
      <p:sp>
        <p:nvSpPr>
          <p:cNvPr id="14" name="Textfeld 13"/>
          <p:cNvSpPr txBox="1"/>
          <p:nvPr/>
        </p:nvSpPr>
        <p:spPr>
          <a:xfrm>
            <a:off x="3829753" y="2346725"/>
            <a:ext cx="17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NexusSansPro-Regular" panose="02010504030101020104" pitchFamily="50" charset="0"/>
              </a:rPr>
              <a:t>Updated </a:t>
            </a:r>
            <a:r>
              <a:rPr lang="de-DE" sz="1600" dirty="0" err="1" smtClean="0">
                <a:latin typeface="NexusSansPro-Regular" panose="02010504030101020104" pitchFamily="50" charset="0"/>
              </a:rPr>
              <a:t>Distance</a:t>
            </a:r>
            <a:r>
              <a:rPr lang="de-DE" sz="1600" dirty="0" smtClean="0">
                <a:latin typeface="NexusSansPro-Regular" panose="02010504030101020104" pitchFamily="50" charset="0"/>
              </a:rPr>
              <a:t> Sensor Driver</a:t>
            </a:r>
            <a:endParaRPr lang="en-US" sz="1600" dirty="0">
              <a:latin typeface="NexusSansPro-Regular" panose="02010504030101020104" pitchFamily="50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155819" y="1944889"/>
            <a:ext cx="31053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NexusSansPro-Regular" panose="02010504030101020104" pitchFamily="50" charset="0"/>
              </a:rPr>
              <a:t>→ Just </a:t>
            </a:r>
            <a:r>
              <a:rPr lang="de-DE" dirty="0" err="1" smtClean="0">
                <a:latin typeface="NexusSansPro-Regular" panose="02010504030101020104" pitchFamily="50" charset="0"/>
              </a:rPr>
              <a:t>replace</a:t>
            </a:r>
            <a:r>
              <a:rPr lang="de-DE" dirty="0" smtClean="0">
                <a:latin typeface="NexusSansPro-Regular" panose="02010504030101020104" pitchFamily="50" charset="0"/>
              </a:rPr>
              <a:t> </a:t>
            </a:r>
            <a:r>
              <a:rPr lang="de-DE" dirty="0" err="1" smtClean="0">
                <a:latin typeface="NexusSansPro-Regular" panose="02010504030101020104" pitchFamily="50" charset="0"/>
              </a:rPr>
              <a:t>it</a:t>
            </a:r>
            <a:r>
              <a:rPr lang="de-DE" dirty="0" smtClean="0">
                <a:latin typeface="NexusSansPro-Regular" panose="02010504030101020104" pitchFamily="50" charset="0"/>
              </a:rPr>
              <a:t> in </a:t>
            </a:r>
            <a:r>
              <a:rPr lang="de-DE" dirty="0" err="1" smtClean="0">
                <a:latin typeface="NexusSansPro-Regular" panose="02010504030101020104" pitchFamily="50" charset="0"/>
              </a:rPr>
              <a:t>the</a:t>
            </a:r>
            <a:r>
              <a:rPr lang="de-DE" dirty="0" smtClean="0">
                <a:latin typeface="NexusSansPro-Regular" panose="02010504030101020104" pitchFamily="50" charset="0"/>
              </a:rPr>
              <a:t> </a:t>
            </a:r>
            <a:r>
              <a:rPr lang="de-DE" dirty="0" err="1" smtClean="0">
                <a:latin typeface="NexusSansPro-Regular" panose="02010504030101020104" pitchFamily="50" charset="0"/>
              </a:rPr>
              <a:t>mapping</a:t>
            </a:r>
            <a:r>
              <a:rPr lang="de-DE" dirty="0" smtClean="0">
                <a:latin typeface="NexusSansPro-Regular" panose="02010504030101020104" pitchFamily="50" charset="0"/>
              </a:rPr>
              <a:t>!</a:t>
            </a:r>
          </a:p>
          <a:p>
            <a:endParaRPr lang="de-DE" dirty="0">
              <a:latin typeface="NexusSansPro-Regular" panose="02010504030101020104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latin typeface="NexusSansPro-Regular" panose="02010504030101020104" pitchFamily="50" charset="0"/>
              </a:rPr>
              <a:t>How</a:t>
            </a:r>
            <a:r>
              <a:rPr lang="de-DE" dirty="0" smtClean="0">
                <a:latin typeface="NexusSansPro-Regular" panose="02010504030101020104" pitchFamily="50" charset="0"/>
              </a:rPr>
              <a:t> </a:t>
            </a:r>
            <a:r>
              <a:rPr lang="de-DE" dirty="0" err="1" smtClean="0">
                <a:latin typeface="NexusSansPro-Regular" panose="02010504030101020104" pitchFamily="50" charset="0"/>
              </a:rPr>
              <a:t>to</a:t>
            </a:r>
            <a:r>
              <a:rPr lang="de-DE" dirty="0" smtClean="0">
                <a:latin typeface="NexusSansPro-Regular" panose="02010504030101020104" pitchFamily="50" charset="0"/>
              </a:rPr>
              <a:t> </a:t>
            </a:r>
            <a:r>
              <a:rPr lang="de-DE" dirty="0" err="1" smtClean="0">
                <a:latin typeface="NexusSansPro-Regular" panose="02010504030101020104" pitchFamily="50" charset="0"/>
              </a:rPr>
              <a:t>support</a:t>
            </a:r>
            <a:r>
              <a:rPr lang="de-DE" dirty="0" smtClean="0">
                <a:latin typeface="NexusSansPro-Regular" panose="02010504030101020104" pitchFamily="50" charset="0"/>
              </a:rPr>
              <a:t> </a:t>
            </a:r>
            <a:r>
              <a:rPr lang="de-DE" dirty="0" err="1" smtClean="0">
                <a:latin typeface="NexusSansPro-Regular" panose="02010504030101020104" pitchFamily="50" charset="0"/>
              </a:rPr>
              <a:t>old</a:t>
            </a:r>
            <a:r>
              <a:rPr lang="de-DE" dirty="0" smtClean="0">
                <a:latin typeface="NexusSansPro-Regular" panose="02010504030101020104" pitchFamily="50" charset="0"/>
              </a:rPr>
              <a:t> </a:t>
            </a:r>
            <a:r>
              <a:rPr lang="de-DE" dirty="0" err="1" smtClean="0">
                <a:latin typeface="NexusSansPro-Regular" panose="02010504030101020104" pitchFamily="50" charset="0"/>
              </a:rPr>
              <a:t>hardware</a:t>
            </a:r>
            <a:r>
              <a:rPr lang="de-DE" dirty="0" smtClean="0">
                <a:latin typeface="NexusSansPro-Regular" panose="02010504030101020104" pitchFamily="50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NexusSansPro-Regular" panose="02010504030101020104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latin typeface="NexusSansPro-Regular" panose="02010504030101020104" pitchFamily="50" charset="0"/>
              </a:rPr>
              <a:t>What</a:t>
            </a:r>
            <a:r>
              <a:rPr lang="de-DE" dirty="0" smtClean="0">
                <a:latin typeface="NexusSansPro-Regular" panose="02010504030101020104" pitchFamily="50" charset="0"/>
              </a:rPr>
              <a:t> </a:t>
            </a:r>
            <a:r>
              <a:rPr lang="de-DE" dirty="0" err="1" smtClean="0">
                <a:latin typeface="NexusSansPro-Regular" panose="02010504030101020104" pitchFamily="50" charset="0"/>
              </a:rPr>
              <a:t>to</a:t>
            </a:r>
            <a:r>
              <a:rPr lang="de-DE" dirty="0" smtClean="0">
                <a:latin typeface="NexusSansPro-Regular" panose="02010504030101020104" pitchFamily="50" charset="0"/>
              </a:rPr>
              <a:t> do </a:t>
            </a:r>
            <a:r>
              <a:rPr lang="de-DE" dirty="0" err="1" smtClean="0">
                <a:latin typeface="NexusSansPro-Regular" panose="02010504030101020104" pitchFamily="50" charset="0"/>
              </a:rPr>
              <a:t>with</a:t>
            </a:r>
            <a:r>
              <a:rPr lang="de-DE" dirty="0" smtClean="0">
                <a:latin typeface="NexusSansPro-Regular" panose="02010504030101020104" pitchFamily="50" charset="0"/>
              </a:rPr>
              <a:t> </a:t>
            </a:r>
            <a:r>
              <a:rPr lang="de-DE" dirty="0" err="1" smtClean="0">
                <a:latin typeface="NexusSansPro-Regular" panose="02010504030101020104" pitchFamily="50" charset="0"/>
              </a:rPr>
              <a:t>incompatibilities</a:t>
            </a:r>
            <a:r>
              <a:rPr lang="de-DE" dirty="0" smtClean="0">
                <a:latin typeface="NexusSansPro-Regular" panose="02010504030101020104" pitchFamily="50" charset="0"/>
              </a:rPr>
              <a:t> </a:t>
            </a:r>
            <a:r>
              <a:rPr lang="de-DE" dirty="0" err="1" smtClean="0">
                <a:latin typeface="NexusSansPro-Regular" panose="02010504030101020104" pitchFamily="50" charset="0"/>
              </a:rPr>
              <a:t>of</a:t>
            </a:r>
            <a:r>
              <a:rPr lang="de-DE" dirty="0" smtClean="0">
                <a:latin typeface="NexusSansPro-Regular" panose="02010504030101020104" pitchFamily="50" charset="0"/>
              </a:rPr>
              <a:t> </a:t>
            </a:r>
            <a:r>
              <a:rPr lang="de-DE" dirty="0" err="1" smtClean="0">
                <a:latin typeface="NexusSansPro-Regular" panose="02010504030101020104" pitchFamily="50" charset="0"/>
              </a:rPr>
              <a:t>other</a:t>
            </a:r>
            <a:r>
              <a:rPr lang="de-DE" dirty="0" smtClean="0">
                <a:latin typeface="NexusSansPro-Regular" panose="02010504030101020104" pitchFamily="50" charset="0"/>
              </a:rPr>
              <a:t> </a:t>
            </a:r>
            <a:r>
              <a:rPr lang="de-DE" dirty="0" err="1" smtClean="0">
                <a:latin typeface="NexusSansPro-Regular" panose="02010504030101020104" pitchFamily="50" charset="0"/>
              </a:rPr>
              <a:t>features</a:t>
            </a:r>
            <a:r>
              <a:rPr lang="de-DE" dirty="0" smtClean="0">
                <a:latin typeface="NexusSansPro-Regular" panose="02010504030101020104" pitchFamily="50" charset="0"/>
              </a:rPr>
              <a:t> </a:t>
            </a:r>
            <a:r>
              <a:rPr lang="de-DE" dirty="0" err="1" smtClean="0">
                <a:latin typeface="NexusSansPro-Regular" panose="02010504030101020104" pitchFamily="50" charset="0"/>
              </a:rPr>
              <a:t>to</a:t>
            </a:r>
            <a:r>
              <a:rPr lang="de-DE" dirty="0" smtClean="0">
                <a:latin typeface="NexusSansPro-Regular" panose="02010504030101020104" pitchFamily="50" charset="0"/>
              </a:rPr>
              <a:t> </a:t>
            </a:r>
            <a:r>
              <a:rPr lang="de-DE" dirty="0" err="1" smtClean="0">
                <a:latin typeface="NexusSansPro-Regular" panose="02010504030101020104" pitchFamily="50" charset="0"/>
              </a:rPr>
              <a:t>updated</a:t>
            </a:r>
            <a:r>
              <a:rPr lang="de-DE" dirty="0" smtClean="0">
                <a:latin typeface="NexusSansPro-Regular" panose="02010504030101020104" pitchFamily="50" charset="0"/>
              </a:rPr>
              <a:t> </a:t>
            </a:r>
            <a:r>
              <a:rPr lang="de-DE" dirty="0" err="1" smtClean="0">
                <a:latin typeface="NexusSansPro-Regular" panose="02010504030101020104" pitchFamily="50" charset="0"/>
              </a:rPr>
              <a:t>driver</a:t>
            </a:r>
            <a:r>
              <a:rPr lang="de-DE" dirty="0" smtClean="0">
                <a:latin typeface="NexusSansPro-Regular" panose="02010504030101020104" pitchFamily="50" charset="0"/>
              </a:rPr>
              <a:t>?</a:t>
            </a:r>
            <a:endParaRPr lang="en-US" dirty="0">
              <a:latin typeface="NexusSansPro-Regular" panose="02010504030101020104" pitchFamily="50" charset="0"/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4" y="748125"/>
            <a:ext cx="875391" cy="875391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35" y="693436"/>
            <a:ext cx="1019135" cy="1019135"/>
          </a:xfrm>
          <a:prstGeom prst="rect">
            <a:avLst/>
          </a:prstGeom>
        </p:spPr>
      </p:pic>
      <p:sp>
        <p:nvSpPr>
          <p:cNvPr id="23" name="Textfeld 22"/>
          <p:cNvSpPr txBox="1"/>
          <p:nvPr/>
        </p:nvSpPr>
        <p:spPr>
          <a:xfrm>
            <a:off x="1440958" y="1760223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NexusSansPro-Regular" panose="02010504030101020104" pitchFamily="50" charset="0"/>
              </a:rPr>
              <a:t>Driver update </a:t>
            </a:r>
            <a:r>
              <a:rPr lang="de-DE" dirty="0" err="1" smtClean="0">
                <a:latin typeface="NexusSansPro-Regular" panose="02010504030101020104" pitchFamily="50" charset="0"/>
              </a:rPr>
              <a:t>required</a:t>
            </a:r>
            <a:r>
              <a:rPr lang="de-DE" dirty="0" smtClean="0">
                <a:latin typeface="NexusSansPro-Regular" panose="02010504030101020104" pitchFamily="50" charset="0"/>
              </a:rPr>
              <a:t>!</a:t>
            </a:r>
            <a:endParaRPr lang="en-US" dirty="0">
              <a:latin typeface="NexusSansPro-Regular" panose="020105040301010201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33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latin typeface="NexusSansPro-Bold" panose="02010804060101020104" pitchFamily="50" charset="0"/>
              </a:rPr>
              <a:t>Solution-Space Evolution</a:t>
            </a:r>
            <a:br>
              <a:rPr lang="en-US" sz="2000" dirty="0" smtClean="0">
                <a:latin typeface="NexusSansPro-Bold" panose="02010804060101020104" pitchFamily="50" charset="0"/>
              </a:rPr>
            </a:br>
            <a:r>
              <a:rPr lang="en-US" sz="2000" dirty="0" smtClean="0">
                <a:latin typeface="NexusSansPro-Bold" panose="02010804060101020104" pitchFamily="50" charset="0"/>
              </a:rPr>
              <a:t>Projected to Problem Space</a:t>
            </a:r>
            <a:endParaRPr lang="en-US" sz="2000" dirty="0">
              <a:latin typeface="NexusSansPro-Bold" panose="02010804060101020104" pitchFamily="50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3903094" y="2254638"/>
            <a:ext cx="329703" cy="413316"/>
            <a:chOff x="7194625" y="5097958"/>
            <a:chExt cx="329703" cy="413316"/>
          </a:xfrm>
        </p:grpSpPr>
        <p:sp>
          <p:nvSpPr>
            <p:cNvPr id="5" name="Textfeld 4"/>
            <p:cNvSpPr txBox="1"/>
            <p:nvPr/>
          </p:nvSpPr>
          <p:spPr>
            <a:xfrm>
              <a:off x="7194625" y="5326608"/>
              <a:ext cx="329703" cy="184666"/>
            </a:xfrm>
            <a:prstGeom prst="rect">
              <a:avLst/>
            </a:prstGeom>
            <a:noFill/>
            <a:ln w="25400"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de-DE"/>
              </a:defPPr>
              <a:lvl1pPr algn="ctr">
                <a:defRPr sz="1200" b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dirty="0">
                  <a:solidFill>
                    <a:schemeClr val="tx1"/>
                  </a:solidFill>
                </a:rPr>
                <a:t>1.0</a:t>
              </a:r>
            </a:p>
          </p:txBody>
        </p:sp>
        <p:sp>
          <p:nvSpPr>
            <p:cNvPr id="6" name="Gleichschenkliges Dreieck 5"/>
            <p:cNvSpPr/>
            <p:nvPr/>
          </p:nvSpPr>
          <p:spPr>
            <a:xfrm>
              <a:off x="7243243" y="5097958"/>
              <a:ext cx="232467" cy="200402"/>
            </a:xfrm>
            <a:prstGeom prst="triangle">
              <a:avLst/>
            </a:prstGeom>
            <a:gradFill>
              <a:gsLst>
                <a:gs pos="0">
                  <a:srgbClr val="769535"/>
                </a:gs>
                <a:gs pos="80000">
                  <a:srgbClr val="9BC04B"/>
                </a:gs>
                <a:gs pos="100000">
                  <a:srgbClr val="9CC746"/>
                </a:gs>
              </a:gsLst>
              <a:lin ang="16200000" scaled="0"/>
            </a:gradFill>
            <a:ln w="25400">
              <a:solidFill>
                <a:srgbClr val="71893F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2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7" name="Gerade Verbindung 103"/>
          <p:cNvCxnSpPr>
            <a:stCxn id="10" idx="1"/>
            <a:endCxn id="6" idx="5"/>
          </p:cNvCxnSpPr>
          <p:nvPr/>
        </p:nvCxnSpPr>
        <p:spPr>
          <a:xfrm flipH="1">
            <a:off x="4126062" y="2354521"/>
            <a:ext cx="384991" cy="318"/>
          </a:xfrm>
          <a:prstGeom prst="line">
            <a:avLst/>
          </a:prstGeom>
          <a:ln w="28575" cmpd="sng">
            <a:solidFill>
              <a:srgbClr val="0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4404318" y="2254320"/>
            <a:ext cx="329703" cy="413316"/>
            <a:chOff x="5897170" y="2397114"/>
            <a:chExt cx="329703" cy="413316"/>
          </a:xfrm>
        </p:grpSpPr>
        <p:sp>
          <p:nvSpPr>
            <p:cNvPr id="9" name="Textfeld 8"/>
            <p:cNvSpPr txBox="1"/>
            <p:nvPr/>
          </p:nvSpPr>
          <p:spPr>
            <a:xfrm>
              <a:off x="5897170" y="2625764"/>
              <a:ext cx="329703" cy="184666"/>
            </a:xfrm>
            <a:prstGeom prst="rect">
              <a:avLst/>
            </a:prstGeom>
            <a:noFill/>
            <a:ln w="25400"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de-DE"/>
              </a:defPPr>
              <a:lvl1pPr algn="ctr">
                <a:defRPr sz="1200" b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dirty="0">
                  <a:solidFill>
                    <a:schemeClr val="tx1"/>
                  </a:solidFill>
                </a:rPr>
                <a:t>2.0</a:t>
              </a:r>
            </a:p>
          </p:txBody>
        </p:sp>
        <p:sp>
          <p:nvSpPr>
            <p:cNvPr id="10" name="Gleichschenkliges Dreieck 9"/>
            <p:cNvSpPr/>
            <p:nvPr/>
          </p:nvSpPr>
          <p:spPr>
            <a:xfrm>
              <a:off x="5945788" y="2397114"/>
              <a:ext cx="232467" cy="200402"/>
            </a:xfrm>
            <a:prstGeom prst="triangle">
              <a:avLst/>
            </a:prstGeom>
            <a:gradFill>
              <a:gsLst>
                <a:gs pos="0">
                  <a:srgbClr val="769535"/>
                </a:gs>
                <a:gs pos="80000">
                  <a:srgbClr val="9BC04B"/>
                </a:gs>
                <a:gs pos="100000">
                  <a:srgbClr val="9CC746"/>
                </a:gs>
              </a:gsLst>
              <a:lin ang="16200000" scaled="0"/>
            </a:gradFill>
            <a:ln w="25400">
              <a:solidFill>
                <a:srgbClr val="71893F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11" name="Rechteck 10"/>
          <p:cNvSpPr/>
          <p:nvPr/>
        </p:nvSpPr>
        <p:spPr>
          <a:xfrm>
            <a:off x="3806915" y="2119623"/>
            <a:ext cx="1041284" cy="585065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806915" y="1536635"/>
            <a:ext cx="1041284" cy="579658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Side </a:t>
            </a:r>
            <a:r>
              <a:rPr lang="de-DE" sz="1200" b="1" dirty="0" err="1" smtClean="0"/>
              <a:t>Distance</a:t>
            </a:r>
            <a:r>
              <a:rPr lang="de-DE" sz="1200" b="1" dirty="0" smtClean="0"/>
              <a:t> Sensor</a:t>
            </a:r>
            <a:endParaRPr lang="de-DE" sz="1200" b="1" dirty="0"/>
          </a:p>
        </p:txBody>
      </p:sp>
      <p:sp>
        <p:nvSpPr>
          <p:cNvPr id="13" name="Ellipse 12"/>
          <p:cNvSpPr/>
          <p:nvPr/>
        </p:nvSpPr>
        <p:spPr>
          <a:xfrm>
            <a:off x="4253770" y="1446522"/>
            <a:ext cx="158663" cy="147581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AEAED"/>
              </a:gs>
            </a:gsLst>
            <a:lin ang="5400000" scaled="0"/>
          </a:gradFill>
          <a:ln w="22225"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164594" y="963035"/>
            <a:ext cx="890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NexusSansPro-Regular" panose="02010504030101020104" pitchFamily="50" charset="0"/>
              </a:rPr>
              <a:t>Feature Versions</a:t>
            </a:r>
            <a:r>
              <a:rPr lang="en-US" dirty="0" smtClean="0">
                <a:latin typeface="NexusSansPro-Regular" panose="02010504030101020104" pitchFamily="50" charset="0"/>
              </a:rPr>
              <a:t> </a:t>
            </a:r>
            <a:r>
              <a:rPr lang="en-US" sz="1400" dirty="0" smtClean="0">
                <a:latin typeface="NexusSansPro-Regular" panose="02010504030101020104" pitchFamily="50" charset="0"/>
              </a:rPr>
              <a:t>(Capturing variability in space and time with hyper feature models, Seidl et al., </a:t>
            </a:r>
            <a:r>
              <a:rPr lang="en-US" sz="1400" dirty="0" err="1" smtClean="0">
                <a:latin typeface="NexusSansPro-Regular" panose="02010504030101020104" pitchFamily="50" charset="0"/>
              </a:rPr>
              <a:t>VaMoS</a:t>
            </a:r>
            <a:r>
              <a:rPr lang="en-US" sz="1400" dirty="0" smtClean="0">
                <a:latin typeface="NexusSansPro-Regular" panose="02010504030101020104" pitchFamily="50" charset="0"/>
              </a:rPr>
              <a:t> 2014)</a:t>
            </a:r>
            <a:endParaRPr lang="de-DE" dirty="0" smtClean="0">
              <a:latin typeface="NexusSansPro-Regular" panose="02010504030101020104" pitchFamily="50" charset="0"/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5" y="3426845"/>
            <a:ext cx="567338" cy="567336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1854029" y="3973466"/>
            <a:ext cx="1412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>
                <a:latin typeface="NexusSansPro-Regular" panose="02010504030101020104" pitchFamily="50" charset="0"/>
              </a:rPr>
              <a:t>Distance</a:t>
            </a:r>
            <a:r>
              <a:rPr lang="de-DE" sz="1600" dirty="0" smtClean="0">
                <a:latin typeface="NexusSansPro-Regular" panose="02010504030101020104" pitchFamily="50" charset="0"/>
              </a:rPr>
              <a:t> Sensor Driver</a:t>
            </a:r>
            <a:endParaRPr lang="en-US" sz="1600" dirty="0">
              <a:latin typeface="NexusSansPro-Regular" panose="02010504030101020104" pitchFamily="50" charset="0"/>
            </a:endParaRPr>
          </a:p>
        </p:txBody>
      </p:sp>
      <p:cxnSp>
        <p:nvCxnSpPr>
          <p:cNvPr id="19" name="Gewinkelte Verbindung 18"/>
          <p:cNvCxnSpPr>
            <a:stCxn id="6" idx="1"/>
            <a:endCxn id="16" idx="0"/>
          </p:cNvCxnSpPr>
          <p:nvPr/>
        </p:nvCxnSpPr>
        <p:spPr>
          <a:xfrm rot="10800000" flipV="1">
            <a:off x="2560415" y="2354839"/>
            <a:ext cx="1449415" cy="1072006"/>
          </a:xfrm>
          <a:prstGeom prst="bentConnector2">
            <a:avLst/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841" y="3426845"/>
            <a:ext cx="567338" cy="567336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5170760" y="3973466"/>
            <a:ext cx="17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NexusSansPro-Regular" panose="02010504030101020104" pitchFamily="50" charset="0"/>
              </a:rPr>
              <a:t>Updated </a:t>
            </a:r>
            <a:r>
              <a:rPr lang="de-DE" sz="1600" dirty="0" err="1" smtClean="0">
                <a:latin typeface="NexusSansPro-Regular" panose="02010504030101020104" pitchFamily="50" charset="0"/>
              </a:rPr>
              <a:t>Distance</a:t>
            </a:r>
            <a:r>
              <a:rPr lang="de-DE" sz="1600" dirty="0" smtClean="0">
                <a:latin typeface="NexusSansPro-Regular" panose="02010504030101020104" pitchFamily="50" charset="0"/>
              </a:rPr>
              <a:t> Sensor Driver</a:t>
            </a:r>
            <a:endParaRPr lang="en-US" sz="1600" dirty="0">
              <a:latin typeface="NexusSansPro-Regular" panose="02010504030101020104" pitchFamily="50" charset="0"/>
            </a:endParaRPr>
          </a:p>
        </p:txBody>
      </p:sp>
      <p:cxnSp>
        <p:nvCxnSpPr>
          <p:cNvPr id="22" name="Gewinkelte Verbindung 21"/>
          <p:cNvCxnSpPr>
            <a:stCxn id="10" idx="5"/>
            <a:endCxn id="20" idx="0"/>
          </p:cNvCxnSpPr>
          <p:nvPr/>
        </p:nvCxnSpPr>
        <p:spPr>
          <a:xfrm>
            <a:off x="4627286" y="2354521"/>
            <a:ext cx="1414224" cy="1072324"/>
          </a:xfrm>
          <a:prstGeom prst="bentConnector2">
            <a:avLst/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35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NexusSansPro-Bold" panose="02010804060101020104" pitchFamily="50" charset="0"/>
              </a:rPr>
              <a:t>Evolution of Feature </a:t>
            </a:r>
            <a:r>
              <a:rPr lang="en-US" sz="2000" dirty="0" smtClean="0">
                <a:latin typeface="NexusSansPro-Bold" panose="02010804060101020104" pitchFamily="50" charset="0"/>
              </a:rPr>
              <a:t>Models</a:t>
            </a:r>
            <a:endParaRPr lang="en-US" sz="2000" dirty="0">
              <a:latin typeface="NexusSansPro-Bold" panose="02010804060101020104" pitchFamily="50" charset="0"/>
            </a:endParaRPr>
          </a:p>
        </p:txBody>
      </p:sp>
      <p:cxnSp>
        <p:nvCxnSpPr>
          <p:cNvPr id="50" name="Gerader Verbinder 49"/>
          <p:cNvCxnSpPr>
            <a:stCxn id="52" idx="2"/>
            <a:endCxn id="64" idx="0"/>
          </p:cNvCxnSpPr>
          <p:nvPr/>
        </p:nvCxnSpPr>
        <p:spPr>
          <a:xfrm flipH="1">
            <a:off x="2553680" y="1888633"/>
            <a:ext cx="1" cy="3130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1992309" y="2281327"/>
            <a:ext cx="1122743" cy="579658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Adaptive </a:t>
            </a:r>
            <a:r>
              <a:rPr lang="de-DE" sz="1200" b="1" dirty="0"/>
              <a:t>Cruise </a:t>
            </a:r>
            <a:r>
              <a:rPr lang="de-DE" sz="1200" b="1" dirty="0" smtClean="0"/>
              <a:t>Control</a:t>
            </a:r>
            <a:endParaRPr lang="de-DE" sz="1200" b="1" dirty="0"/>
          </a:p>
        </p:txBody>
      </p:sp>
      <p:sp>
        <p:nvSpPr>
          <p:cNvPr id="52" name="Rechteck 51"/>
          <p:cNvSpPr/>
          <p:nvPr/>
        </p:nvSpPr>
        <p:spPr>
          <a:xfrm>
            <a:off x="1992309" y="1460122"/>
            <a:ext cx="1122743" cy="428511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Assistance Systems</a:t>
            </a:r>
          </a:p>
        </p:txBody>
      </p:sp>
      <p:sp>
        <p:nvSpPr>
          <p:cNvPr id="53" name="Rechteck 52"/>
          <p:cNvSpPr/>
          <p:nvPr/>
        </p:nvSpPr>
        <p:spPr>
          <a:xfrm>
            <a:off x="3925142" y="1374023"/>
            <a:ext cx="1377153" cy="514610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/>
              <a:t>Distance</a:t>
            </a:r>
            <a:r>
              <a:rPr lang="de-DE" sz="1200" b="1" dirty="0" smtClean="0"/>
              <a:t> Sensors</a:t>
            </a:r>
            <a:endParaRPr lang="de-DE" sz="1200" b="1" dirty="0"/>
          </a:p>
        </p:txBody>
      </p:sp>
      <p:sp>
        <p:nvSpPr>
          <p:cNvPr id="54" name="Ellipse 53"/>
          <p:cNvSpPr/>
          <p:nvPr/>
        </p:nvSpPr>
        <p:spPr>
          <a:xfrm>
            <a:off x="4549665" y="1285810"/>
            <a:ext cx="158663" cy="147581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AEAED"/>
              </a:gs>
            </a:gsLst>
            <a:lin ang="5400000" scaled="0"/>
          </a:gradFill>
          <a:ln w="22225"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3070047" y="655740"/>
            <a:ext cx="973088" cy="323246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Car</a:t>
            </a:r>
            <a:endParaRPr lang="de-DE" sz="1400" b="1" dirty="0"/>
          </a:p>
        </p:txBody>
      </p:sp>
      <p:sp>
        <p:nvSpPr>
          <p:cNvPr id="56" name="Ellipse 55"/>
          <p:cNvSpPr/>
          <p:nvPr/>
        </p:nvSpPr>
        <p:spPr>
          <a:xfrm>
            <a:off x="2470068" y="1380031"/>
            <a:ext cx="158663" cy="147581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AEAED"/>
              </a:gs>
            </a:gsLst>
            <a:lin ang="5400000" scaled="0"/>
          </a:gradFill>
          <a:ln w="22225"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r Verbinder 56"/>
          <p:cNvCxnSpPr>
            <a:stCxn id="55" idx="2"/>
            <a:endCxn id="56" idx="0"/>
          </p:cNvCxnSpPr>
          <p:nvPr/>
        </p:nvCxnSpPr>
        <p:spPr>
          <a:xfrm flipH="1">
            <a:off x="2549400" y="978986"/>
            <a:ext cx="1007191" cy="4010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55" idx="2"/>
            <a:endCxn id="54" idx="0"/>
          </p:cNvCxnSpPr>
          <p:nvPr/>
        </p:nvCxnSpPr>
        <p:spPr>
          <a:xfrm>
            <a:off x="3556591" y="978986"/>
            <a:ext cx="1072406" cy="3068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201688" y="3298779"/>
            <a:ext cx="1321934" cy="506389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Slow Front </a:t>
            </a:r>
            <a:r>
              <a:rPr lang="de-DE" sz="1200" b="1" dirty="0" err="1" smtClean="0"/>
              <a:t>Distance</a:t>
            </a:r>
            <a:r>
              <a:rPr lang="de-DE" sz="1200" b="1" dirty="0" smtClean="0"/>
              <a:t> Sensor</a:t>
            </a:r>
            <a:endParaRPr lang="de-DE" sz="1200" b="1" dirty="0"/>
          </a:p>
        </p:txBody>
      </p:sp>
      <p:sp>
        <p:nvSpPr>
          <p:cNvPr id="60" name="Rechteck 59"/>
          <p:cNvSpPr/>
          <p:nvPr/>
        </p:nvSpPr>
        <p:spPr>
          <a:xfrm>
            <a:off x="2628731" y="3294398"/>
            <a:ext cx="1321934" cy="506389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Fast Front </a:t>
            </a:r>
            <a:r>
              <a:rPr lang="de-DE" sz="1200" b="1" dirty="0" err="1" smtClean="0"/>
              <a:t>Distance</a:t>
            </a:r>
            <a:r>
              <a:rPr lang="de-DE" sz="1200" b="1" dirty="0" smtClean="0"/>
              <a:t> Sensor</a:t>
            </a:r>
            <a:endParaRPr lang="de-DE" sz="1200" b="1" dirty="0"/>
          </a:p>
        </p:txBody>
      </p:sp>
      <p:cxnSp>
        <p:nvCxnSpPr>
          <p:cNvPr id="61" name="Gerader Verbinder 60"/>
          <p:cNvCxnSpPr>
            <a:stCxn id="51" idx="2"/>
            <a:endCxn id="59" idx="0"/>
          </p:cNvCxnSpPr>
          <p:nvPr/>
        </p:nvCxnSpPr>
        <p:spPr>
          <a:xfrm flipH="1">
            <a:off x="1862655" y="2860985"/>
            <a:ext cx="691026" cy="4377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61"/>
          <p:cNvCxnSpPr>
            <a:stCxn id="51" idx="2"/>
            <a:endCxn id="60" idx="0"/>
          </p:cNvCxnSpPr>
          <p:nvPr/>
        </p:nvCxnSpPr>
        <p:spPr>
          <a:xfrm>
            <a:off x="2553681" y="2860985"/>
            <a:ext cx="736017" cy="4334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Kreis 62"/>
          <p:cNvSpPr/>
          <p:nvPr/>
        </p:nvSpPr>
        <p:spPr>
          <a:xfrm rot="13901891">
            <a:off x="2258140" y="2556732"/>
            <a:ext cx="596295" cy="608505"/>
          </a:xfrm>
          <a:prstGeom prst="pie">
            <a:avLst>
              <a:gd name="adj1" fmla="val 9562773"/>
              <a:gd name="adj2" fmla="val 1659607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Ellipse 63"/>
          <p:cNvSpPr/>
          <p:nvPr/>
        </p:nvSpPr>
        <p:spPr>
          <a:xfrm>
            <a:off x="2474348" y="2201712"/>
            <a:ext cx="158663" cy="147581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AEAED"/>
              </a:gs>
            </a:gsLst>
            <a:lin ang="5400000" scaled="0"/>
          </a:gradFill>
          <a:ln w="22225"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/>
          <p:cNvSpPr/>
          <p:nvPr/>
        </p:nvSpPr>
        <p:spPr>
          <a:xfrm>
            <a:off x="7659157" y="1381371"/>
            <a:ext cx="1122743" cy="719516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Infotainment System</a:t>
            </a:r>
            <a:endParaRPr lang="de-DE" sz="1200" b="1" dirty="0"/>
          </a:p>
        </p:txBody>
      </p:sp>
      <p:cxnSp>
        <p:nvCxnSpPr>
          <p:cNvPr id="66" name="Gerader Verbinder 65"/>
          <p:cNvCxnSpPr>
            <a:stCxn id="55" idx="2"/>
            <a:endCxn id="85" idx="0"/>
          </p:cNvCxnSpPr>
          <p:nvPr/>
        </p:nvCxnSpPr>
        <p:spPr>
          <a:xfrm>
            <a:off x="3556591" y="978986"/>
            <a:ext cx="4663701" cy="3518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hteck 66"/>
          <p:cNvSpPr/>
          <p:nvPr/>
        </p:nvSpPr>
        <p:spPr>
          <a:xfrm>
            <a:off x="7634722" y="2518661"/>
            <a:ext cx="1167748" cy="428511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/>
              <a:t>Consumption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Indicator</a:t>
            </a:r>
            <a:endParaRPr lang="de-DE" sz="1200" b="1" dirty="0"/>
          </a:p>
        </p:txBody>
      </p:sp>
      <p:cxnSp>
        <p:nvCxnSpPr>
          <p:cNvPr id="68" name="Gerader Verbinder 67"/>
          <p:cNvCxnSpPr>
            <a:stCxn id="65" idx="2"/>
            <a:endCxn id="93" idx="0"/>
          </p:cNvCxnSpPr>
          <p:nvPr/>
        </p:nvCxnSpPr>
        <p:spPr>
          <a:xfrm flipH="1">
            <a:off x="8218596" y="2100887"/>
            <a:ext cx="1933" cy="3432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4658338" y="2337423"/>
            <a:ext cx="1321934" cy="506389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Slow Front </a:t>
            </a:r>
            <a:r>
              <a:rPr lang="de-DE" sz="1200" b="1" dirty="0" err="1" smtClean="0"/>
              <a:t>Distance</a:t>
            </a:r>
            <a:r>
              <a:rPr lang="de-DE" sz="1200" b="1" dirty="0" smtClean="0"/>
              <a:t> Sensor</a:t>
            </a:r>
            <a:endParaRPr lang="de-DE" sz="1200" b="1" dirty="0"/>
          </a:p>
        </p:txBody>
      </p:sp>
      <p:sp>
        <p:nvSpPr>
          <p:cNvPr id="70" name="Rechteck 69"/>
          <p:cNvSpPr/>
          <p:nvPr/>
        </p:nvSpPr>
        <p:spPr>
          <a:xfrm>
            <a:off x="6085381" y="2333042"/>
            <a:ext cx="1321934" cy="506389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Fast Front </a:t>
            </a:r>
            <a:r>
              <a:rPr lang="de-DE" sz="1200" b="1" dirty="0" err="1" smtClean="0"/>
              <a:t>Distance</a:t>
            </a:r>
            <a:r>
              <a:rPr lang="de-DE" sz="1200" b="1" dirty="0" smtClean="0"/>
              <a:t> Sensor</a:t>
            </a:r>
            <a:endParaRPr lang="de-DE" sz="1200" b="1" dirty="0"/>
          </a:p>
        </p:txBody>
      </p:sp>
      <p:cxnSp>
        <p:nvCxnSpPr>
          <p:cNvPr id="71" name="Gerader Verbinder 70"/>
          <p:cNvCxnSpPr>
            <a:stCxn id="53" idx="2"/>
            <a:endCxn id="69" idx="0"/>
          </p:cNvCxnSpPr>
          <p:nvPr/>
        </p:nvCxnSpPr>
        <p:spPr>
          <a:xfrm>
            <a:off x="4613719" y="1888633"/>
            <a:ext cx="705586" cy="4487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53" idx="2"/>
            <a:endCxn id="70" idx="0"/>
          </p:cNvCxnSpPr>
          <p:nvPr/>
        </p:nvCxnSpPr>
        <p:spPr>
          <a:xfrm>
            <a:off x="4613719" y="1888633"/>
            <a:ext cx="2132629" cy="4444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Kreis 72"/>
          <p:cNvSpPr/>
          <p:nvPr/>
        </p:nvSpPr>
        <p:spPr>
          <a:xfrm rot="13901891">
            <a:off x="4023513" y="1228291"/>
            <a:ext cx="1207205" cy="1344762"/>
          </a:xfrm>
          <a:prstGeom prst="pie">
            <a:avLst>
              <a:gd name="adj1" fmla="val 8362549"/>
              <a:gd name="adj2" fmla="val 966366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16505" y="2281327"/>
            <a:ext cx="1036152" cy="579658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/>
              <a:t>Parking</a:t>
            </a:r>
            <a:r>
              <a:rPr lang="de-DE" sz="1200" b="1" dirty="0" smtClean="0"/>
              <a:t> Assistance</a:t>
            </a:r>
            <a:endParaRPr lang="de-DE" sz="1200" b="1" dirty="0"/>
          </a:p>
        </p:txBody>
      </p:sp>
      <p:sp>
        <p:nvSpPr>
          <p:cNvPr id="75" name="Rechteck 74"/>
          <p:cNvSpPr/>
          <p:nvPr/>
        </p:nvSpPr>
        <p:spPr>
          <a:xfrm>
            <a:off x="112524" y="3283535"/>
            <a:ext cx="1036152" cy="579658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Side </a:t>
            </a:r>
            <a:r>
              <a:rPr lang="de-DE" sz="1200" b="1" dirty="0" err="1" smtClean="0"/>
              <a:t>Distance</a:t>
            </a:r>
            <a:r>
              <a:rPr lang="de-DE" sz="1200" b="1" dirty="0" smtClean="0"/>
              <a:t> Sensor</a:t>
            </a:r>
            <a:endParaRPr lang="de-DE" sz="1200" b="1" dirty="0"/>
          </a:p>
        </p:txBody>
      </p:sp>
      <p:cxnSp>
        <p:nvCxnSpPr>
          <p:cNvPr id="76" name="Gerader Verbinder 75"/>
          <p:cNvCxnSpPr>
            <a:stCxn id="74" idx="2"/>
            <a:endCxn id="77" idx="0"/>
          </p:cNvCxnSpPr>
          <p:nvPr/>
        </p:nvCxnSpPr>
        <p:spPr>
          <a:xfrm flipH="1">
            <a:off x="630600" y="2860985"/>
            <a:ext cx="3981" cy="3330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Ellipse 76"/>
          <p:cNvSpPr/>
          <p:nvPr/>
        </p:nvSpPr>
        <p:spPr>
          <a:xfrm>
            <a:off x="551268" y="3194061"/>
            <a:ext cx="158663" cy="147581"/>
          </a:xfrm>
          <a:prstGeom prst="ellipse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22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8" name="Gerader Verbinder 77"/>
          <p:cNvCxnSpPr>
            <a:stCxn id="52" idx="2"/>
            <a:endCxn id="82" idx="0"/>
          </p:cNvCxnSpPr>
          <p:nvPr/>
        </p:nvCxnSpPr>
        <p:spPr>
          <a:xfrm flipH="1">
            <a:off x="630599" y="1888633"/>
            <a:ext cx="1923082" cy="3130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3547337" y="2333042"/>
            <a:ext cx="1036152" cy="579658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Side </a:t>
            </a:r>
            <a:r>
              <a:rPr lang="de-DE" sz="1200" b="1" dirty="0" err="1" smtClean="0"/>
              <a:t>Distance</a:t>
            </a:r>
            <a:r>
              <a:rPr lang="de-DE" sz="1200" b="1" dirty="0" smtClean="0"/>
              <a:t> Sensor</a:t>
            </a:r>
            <a:endParaRPr lang="de-DE" sz="1200" b="1" dirty="0"/>
          </a:p>
        </p:txBody>
      </p:sp>
      <p:sp>
        <p:nvSpPr>
          <p:cNvPr id="80" name="Ellipse 79"/>
          <p:cNvSpPr/>
          <p:nvPr/>
        </p:nvSpPr>
        <p:spPr>
          <a:xfrm>
            <a:off x="3986081" y="2243568"/>
            <a:ext cx="158663" cy="147581"/>
          </a:xfrm>
          <a:prstGeom prst="ellipse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22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Gerader Verbinder 80"/>
          <p:cNvCxnSpPr>
            <a:stCxn id="53" idx="2"/>
            <a:endCxn id="80" idx="0"/>
          </p:cNvCxnSpPr>
          <p:nvPr/>
        </p:nvCxnSpPr>
        <p:spPr>
          <a:xfrm flipH="1">
            <a:off x="4065413" y="1888633"/>
            <a:ext cx="548306" cy="3549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551267" y="2201712"/>
            <a:ext cx="158663" cy="147581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AEAED"/>
              </a:gs>
            </a:gsLst>
            <a:lin ang="5400000" scaled="0"/>
          </a:gradFill>
          <a:ln w="22225"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/>
        </p:nvSpPr>
        <p:spPr>
          <a:xfrm>
            <a:off x="3989060" y="2242929"/>
            <a:ext cx="158663" cy="147581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AEAED"/>
              </a:gs>
            </a:gsLst>
            <a:lin ang="5400000" scaled="0"/>
          </a:gradFill>
          <a:ln w="22225"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/>
          <p:cNvSpPr/>
          <p:nvPr/>
        </p:nvSpPr>
        <p:spPr>
          <a:xfrm>
            <a:off x="7657223" y="1379152"/>
            <a:ext cx="1122743" cy="719516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Eco</a:t>
            </a:r>
          </a:p>
          <a:p>
            <a:pPr algn="ctr"/>
            <a:r>
              <a:rPr lang="de-DE" sz="1200" b="1" dirty="0" smtClean="0"/>
              <a:t>Infotainment System</a:t>
            </a:r>
            <a:endParaRPr lang="de-DE" sz="1200" b="1" dirty="0"/>
          </a:p>
        </p:txBody>
      </p:sp>
      <p:sp>
        <p:nvSpPr>
          <p:cNvPr id="85" name="Ellipse 84"/>
          <p:cNvSpPr/>
          <p:nvPr/>
        </p:nvSpPr>
        <p:spPr>
          <a:xfrm>
            <a:off x="8140960" y="1330815"/>
            <a:ext cx="158663" cy="147581"/>
          </a:xfrm>
          <a:prstGeom prst="ellipse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22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>
          <a:xfrm>
            <a:off x="3840071" y="2077232"/>
            <a:ext cx="456079" cy="454274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7" name="Ellipse 86"/>
          <p:cNvSpPr/>
          <p:nvPr/>
        </p:nvSpPr>
        <p:spPr>
          <a:xfrm>
            <a:off x="7497325" y="1219718"/>
            <a:ext cx="1459091" cy="99960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8" name="Textfeld 87"/>
          <p:cNvSpPr txBox="1"/>
          <p:nvPr/>
        </p:nvSpPr>
        <p:spPr>
          <a:xfrm>
            <a:off x="1376645" y="3981711"/>
            <a:ext cx="4788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Parking</a:t>
            </a:r>
            <a:r>
              <a:rPr lang="de-DE" dirty="0" smtClean="0"/>
              <a:t> Assistance → Side </a:t>
            </a:r>
            <a:r>
              <a:rPr lang="de-DE" dirty="0" err="1" smtClean="0"/>
              <a:t>Distance</a:t>
            </a:r>
            <a:r>
              <a:rPr lang="de-DE" dirty="0" smtClean="0"/>
              <a:t> Sensor</a:t>
            </a:r>
          </a:p>
          <a:p>
            <a:r>
              <a:rPr lang="de-DE" dirty="0" smtClean="0"/>
              <a:t>Adaptive Cruise Control</a:t>
            </a:r>
            <a:r>
              <a:rPr lang="de-DE" dirty="0"/>
              <a:t> → </a:t>
            </a:r>
            <a:r>
              <a:rPr lang="de-DE" dirty="0" err="1" smtClean="0"/>
              <a:t>Distance</a:t>
            </a:r>
            <a:r>
              <a:rPr lang="de-DE" dirty="0" smtClean="0"/>
              <a:t> Sensors</a:t>
            </a:r>
            <a:endParaRPr lang="en-US" dirty="0"/>
          </a:p>
        </p:txBody>
      </p:sp>
      <p:sp>
        <p:nvSpPr>
          <p:cNvPr id="89" name="Rechteck 88"/>
          <p:cNvSpPr/>
          <p:nvPr/>
        </p:nvSpPr>
        <p:spPr>
          <a:xfrm>
            <a:off x="5863776" y="1354994"/>
            <a:ext cx="1122743" cy="588400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Smartphone Integration</a:t>
            </a:r>
            <a:endParaRPr lang="de-DE" sz="1200" b="1" dirty="0"/>
          </a:p>
        </p:txBody>
      </p:sp>
      <p:sp>
        <p:nvSpPr>
          <p:cNvPr id="90" name="Ellipse 89"/>
          <p:cNvSpPr/>
          <p:nvPr/>
        </p:nvSpPr>
        <p:spPr>
          <a:xfrm>
            <a:off x="6342362" y="1281203"/>
            <a:ext cx="158663" cy="147581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AEAED"/>
              </a:gs>
            </a:gsLst>
            <a:lin ang="5400000" scaled="0"/>
          </a:gradFill>
          <a:ln w="22225"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1" name="Gerader Verbinder 90"/>
          <p:cNvCxnSpPr>
            <a:stCxn id="55" idx="2"/>
            <a:endCxn id="90" idx="0"/>
          </p:cNvCxnSpPr>
          <p:nvPr/>
        </p:nvCxnSpPr>
        <p:spPr>
          <a:xfrm>
            <a:off x="3556591" y="978986"/>
            <a:ext cx="2865103" cy="3022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hteck 91"/>
          <p:cNvSpPr/>
          <p:nvPr/>
        </p:nvSpPr>
        <p:spPr>
          <a:xfrm>
            <a:off x="7665498" y="2534456"/>
            <a:ext cx="1122743" cy="588400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Smartphone Integration</a:t>
            </a:r>
            <a:endParaRPr lang="de-DE" sz="1200" b="1" dirty="0"/>
          </a:p>
        </p:txBody>
      </p:sp>
      <p:sp>
        <p:nvSpPr>
          <p:cNvPr id="93" name="Ellipse 92"/>
          <p:cNvSpPr/>
          <p:nvPr/>
        </p:nvSpPr>
        <p:spPr>
          <a:xfrm>
            <a:off x="8139264" y="2444166"/>
            <a:ext cx="158663" cy="147581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AEAED"/>
              </a:gs>
            </a:gsLst>
            <a:lin ang="5400000" scaled="0"/>
          </a:gradFill>
          <a:ln w="22225"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24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9" grpId="0" animBg="1"/>
      <p:bldP spid="60" grpId="0" animBg="1"/>
      <p:bldP spid="63" grpId="0" animBg="1"/>
      <p:bldP spid="67" grpId="0" animBg="1"/>
      <p:bldP spid="69" grpId="0" animBg="1"/>
      <p:bldP spid="70" grpId="0" animBg="1"/>
      <p:bldP spid="73" grpId="0" animBg="1"/>
      <p:bldP spid="75" grpId="0" animBg="1"/>
      <p:bldP spid="77" grpId="0" animBg="1"/>
      <p:bldP spid="79" grpId="0" animBg="1"/>
      <p:bldP spid="80" grpId="0" animBg="1"/>
      <p:bldP spid="80" grpId="1" animBg="1"/>
      <p:bldP spid="83" grpId="0" animBg="1"/>
      <p:bldP spid="84" grpId="0" animBg="1"/>
      <p:bldP spid="86" grpId="0" animBg="1"/>
      <p:bldP spid="86" grpId="1" animBg="1"/>
      <p:bldP spid="87" grpId="0" animBg="1"/>
      <p:bldP spid="87" grpId="1" animBg="1"/>
      <p:bldP spid="88" grpId="0"/>
      <p:bldP spid="89" grpId="0" animBg="1"/>
      <p:bldP spid="90" grpId="0" animBg="1"/>
      <p:bldP spid="92" grpId="0" animBg="1"/>
      <p:bldP spid="93" grpId="0" animBg="1"/>
      <p:bldP spid="9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NexusSansPro-Bold" panose="02010804060101020104" pitchFamily="50" charset="0"/>
              </a:rPr>
              <a:t>Evolution of Feature Model</a:t>
            </a:r>
            <a:br>
              <a:rPr lang="en-US" sz="2000" dirty="0">
                <a:latin typeface="NexusSansPro-Bold" panose="02010804060101020104" pitchFamily="50" charset="0"/>
              </a:rPr>
            </a:br>
            <a:r>
              <a:rPr lang="en-US" sz="2000" dirty="0">
                <a:latin typeface="NexusSansPro-Bold" panose="02010804060101020104" pitchFamily="50" charset="0"/>
              </a:rPr>
              <a:t>Evolvable Elements</a:t>
            </a:r>
          </a:p>
        </p:txBody>
      </p:sp>
      <p:sp>
        <p:nvSpPr>
          <p:cNvPr id="4" name="Inhaltsplatzhalter 1"/>
          <p:cNvSpPr>
            <a:spLocks noGrp="1"/>
          </p:cNvSpPr>
          <p:nvPr>
            <p:ph idx="1"/>
          </p:nvPr>
        </p:nvSpPr>
        <p:spPr>
          <a:xfrm>
            <a:off x="206657" y="787858"/>
            <a:ext cx="7920880" cy="335906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Types of Features /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Feature ↔ Group relations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Constraints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Feature Attributes</a:t>
            </a: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  <p:cxnSp>
        <p:nvCxnSpPr>
          <p:cNvPr id="5" name="Gerader Verbinder 4"/>
          <p:cNvCxnSpPr>
            <a:stCxn id="7" idx="2"/>
            <a:endCxn id="16" idx="0"/>
          </p:cNvCxnSpPr>
          <p:nvPr/>
        </p:nvCxnSpPr>
        <p:spPr>
          <a:xfrm flipH="1">
            <a:off x="7454162" y="1828891"/>
            <a:ext cx="1" cy="1622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6892791" y="2070768"/>
            <a:ext cx="1122743" cy="579658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Adaptive </a:t>
            </a:r>
            <a:r>
              <a:rPr lang="de-DE" sz="1200" b="1" dirty="0"/>
              <a:t>Cruise </a:t>
            </a:r>
            <a:r>
              <a:rPr lang="de-DE" sz="1200" b="1" dirty="0" smtClean="0"/>
              <a:t>Control</a:t>
            </a:r>
            <a:endParaRPr lang="de-DE" sz="1200" b="1" dirty="0"/>
          </a:p>
        </p:txBody>
      </p:sp>
      <p:sp>
        <p:nvSpPr>
          <p:cNvPr id="7" name="Rechteck 6"/>
          <p:cNvSpPr/>
          <p:nvPr/>
        </p:nvSpPr>
        <p:spPr>
          <a:xfrm>
            <a:off x="6892791" y="1400380"/>
            <a:ext cx="1122743" cy="428511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Assistance Systems</a:t>
            </a:r>
          </a:p>
        </p:txBody>
      </p:sp>
      <p:sp>
        <p:nvSpPr>
          <p:cNvPr id="8" name="Rechteck 7"/>
          <p:cNvSpPr/>
          <p:nvPr/>
        </p:nvSpPr>
        <p:spPr>
          <a:xfrm>
            <a:off x="6970225" y="841982"/>
            <a:ext cx="973088" cy="323246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Car</a:t>
            </a:r>
            <a:endParaRPr lang="de-DE" sz="1400" b="1" dirty="0"/>
          </a:p>
        </p:txBody>
      </p:sp>
      <p:sp>
        <p:nvSpPr>
          <p:cNvPr id="9" name="Ellipse 8"/>
          <p:cNvSpPr/>
          <p:nvPr/>
        </p:nvSpPr>
        <p:spPr>
          <a:xfrm>
            <a:off x="7370550" y="1320289"/>
            <a:ext cx="158663" cy="147581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AEAED"/>
              </a:gs>
            </a:gsLst>
            <a:lin ang="5400000" scaled="0"/>
          </a:gradFill>
          <a:ln w="22225"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/>
          <p:cNvCxnSpPr>
            <a:stCxn id="8" idx="2"/>
            <a:endCxn id="9" idx="0"/>
          </p:cNvCxnSpPr>
          <p:nvPr/>
        </p:nvCxnSpPr>
        <p:spPr>
          <a:xfrm flipH="1">
            <a:off x="7449882" y="1165228"/>
            <a:ext cx="6887" cy="1550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6102170" y="2999132"/>
            <a:ext cx="1321934" cy="506389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Slow Front </a:t>
            </a:r>
            <a:r>
              <a:rPr lang="de-DE" sz="1200" b="1" dirty="0" err="1" smtClean="0"/>
              <a:t>Distance</a:t>
            </a:r>
            <a:r>
              <a:rPr lang="de-DE" sz="1200" b="1" dirty="0" smtClean="0"/>
              <a:t> Sensor</a:t>
            </a:r>
            <a:endParaRPr lang="de-DE" sz="1200" b="1" dirty="0"/>
          </a:p>
        </p:txBody>
      </p:sp>
      <p:sp>
        <p:nvSpPr>
          <p:cNvPr id="12" name="Rechteck 11"/>
          <p:cNvSpPr/>
          <p:nvPr/>
        </p:nvSpPr>
        <p:spPr>
          <a:xfrm>
            <a:off x="7529213" y="3010466"/>
            <a:ext cx="1321934" cy="506389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Fast Front </a:t>
            </a:r>
            <a:r>
              <a:rPr lang="de-DE" sz="1200" b="1" dirty="0" err="1" smtClean="0"/>
              <a:t>Distance</a:t>
            </a:r>
            <a:r>
              <a:rPr lang="de-DE" sz="1200" b="1" dirty="0" smtClean="0"/>
              <a:t> Sensor</a:t>
            </a:r>
            <a:endParaRPr lang="de-DE" sz="1200" b="1" dirty="0"/>
          </a:p>
        </p:txBody>
      </p:sp>
      <p:cxnSp>
        <p:nvCxnSpPr>
          <p:cNvPr id="13" name="Gerader Verbinder 12"/>
          <p:cNvCxnSpPr>
            <a:stCxn id="6" idx="2"/>
            <a:endCxn id="11" idx="0"/>
          </p:cNvCxnSpPr>
          <p:nvPr/>
        </p:nvCxnSpPr>
        <p:spPr>
          <a:xfrm flipH="1">
            <a:off x="6763137" y="2650426"/>
            <a:ext cx="691026" cy="3487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2"/>
            <a:endCxn id="12" idx="0"/>
          </p:cNvCxnSpPr>
          <p:nvPr/>
        </p:nvCxnSpPr>
        <p:spPr>
          <a:xfrm>
            <a:off x="7454163" y="2650426"/>
            <a:ext cx="736017" cy="360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Kreis 14"/>
          <p:cNvSpPr/>
          <p:nvPr/>
        </p:nvSpPr>
        <p:spPr>
          <a:xfrm rot="13901891">
            <a:off x="7158622" y="2346173"/>
            <a:ext cx="596295" cy="608505"/>
          </a:xfrm>
          <a:prstGeom prst="pie">
            <a:avLst>
              <a:gd name="adj1" fmla="val 9201247"/>
              <a:gd name="adj2" fmla="val 1695426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7374830" y="1991153"/>
            <a:ext cx="158663" cy="147581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AEAED"/>
              </a:gs>
            </a:gsLst>
            <a:lin ang="5400000" scaled="0"/>
          </a:gradFill>
          <a:ln w="22225"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6597225" y="2552172"/>
            <a:ext cx="1755195" cy="5850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8" name="Ellipse 17"/>
          <p:cNvSpPr/>
          <p:nvPr/>
        </p:nvSpPr>
        <p:spPr>
          <a:xfrm>
            <a:off x="7191187" y="1125022"/>
            <a:ext cx="531164" cy="5850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19" name="Gerade Verbindung mit Pfeil 84"/>
          <p:cNvCxnSpPr>
            <a:stCxn id="17" idx="6"/>
            <a:endCxn id="6" idx="3"/>
          </p:cNvCxnSpPr>
          <p:nvPr/>
        </p:nvCxnSpPr>
        <p:spPr>
          <a:xfrm flipH="1" flipV="1">
            <a:off x="8015534" y="2360597"/>
            <a:ext cx="336886" cy="484108"/>
          </a:xfrm>
          <a:prstGeom prst="curvedConnector3">
            <a:avLst>
              <a:gd name="adj1" fmla="val -144196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84"/>
          <p:cNvCxnSpPr>
            <a:stCxn id="17" idx="4"/>
            <a:endCxn id="11" idx="2"/>
          </p:cNvCxnSpPr>
          <p:nvPr/>
        </p:nvCxnSpPr>
        <p:spPr>
          <a:xfrm rot="5400000">
            <a:off x="6934838" y="2965536"/>
            <a:ext cx="368284" cy="711686"/>
          </a:xfrm>
          <a:prstGeom prst="curvedConnector3">
            <a:avLst>
              <a:gd name="adj1" fmla="val 29138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84"/>
          <p:cNvCxnSpPr>
            <a:stCxn id="17" idx="4"/>
            <a:endCxn id="12" idx="2"/>
          </p:cNvCxnSpPr>
          <p:nvPr/>
        </p:nvCxnSpPr>
        <p:spPr>
          <a:xfrm rot="16200000" flipH="1">
            <a:off x="7642692" y="2969367"/>
            <a:ext cx="379618" cy="715357"/>
          </a:xfrm>
          <a:prstGeom prst="curvedConnector3">
            <a:avLst>
              <a:gd name="adj1" fmla="val 283164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8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decel="10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latin typeface="NexusSansPro-Bold" panose="02010804060101020104" pitchFamily="50" charset="0"/>
              </a:rPr>
              <a:t>Temporal Elements</a:t>
            </a:r>
            <a:endParaRPr lang="en-US" sz="2000" dirty="0">
              <a:latin typeface="NexusSansPro-Bold" panose="02010804060101020104" pitchFamily="50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51519" y="1041580"/>
            <a:ext cx="83259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seamless integrate evolution in feature models: make evolution a first-class entity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i="1" dirty="0"/>
              <a:t>Temporal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i="1" dirty="0"/>
              <a:t>Temporal Element </a:t>
            </a:r>
            <a:r>
              <a:rPr lang="en-US" dirty="0"/>
              <a:t>has a </a:t>
            </a:r>
            <a:r>
              <a:rPr lang="en-US" b="1" i="1" dirty="0"/>
              <a:t>Temporal Validity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Temporal Validities </a:t>
            </a:r>
            <a:r>
              <a:rPr lang="en-US" dirty="0"/>
              <a:t>define the timespan in which an element is valid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7132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latin typeface="NexusSansPro-Bold" panose="02010804060101020104" pitchFamily="50" charset="0"/>
              </a:rPr>
              <a:t>Temporal Elements</a:t>
            </a:r>
            <a:endParaRPr lang="en-US" sz="2000" dirty="0">
              <a:latin typeface="NexusSansPro-Bold" panose="02010804060101020104" pitchFamily="50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321487" y="3876105"/>
            <a:ext cx="202932" cy="20159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12"/>
              <p:cNvSpPr txBox="1"/>
              <p:nvPr/>
            </p:nvSpPr>
            <p:spPr>
              <a:xfrm>
                <a:off x="206515" y="4077704"/>
                <a:ext cx="432875" cy="369332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15" y="4077704"/>
                <a:ext cx="43287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3489839" y="3869944"/>
            <a:ext cx="202932" cy="20159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14"/>
              <p:cNvSpPr txBox="1"/>
              <p:nvPr/>
            </p:nvSpPr>
            <p:spPr>
              <a:xfrm>
                <a:off x="3374867" y="4071543"/>
                <a:ext cx="427553" cy="369332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867" y="4071543"/>
                <a:ext cx="42755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6543219" y="3869944"/>
            <a:ext cx="202932" cy="20159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16"/>
              <p:cNvSpPr txBox="1"/>
              <p:nvPr/>
            </p:nvSpPr>
            <p:spPr>
              <a:xfrm>
                <a:off x="6428247" y="4071543"/>
                <a:ext cx="432875" cy="369332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247" y="4071543"/>
                <a:ext cx="43287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381" y="1148089"/>
            <a:ext cx="2471937" cy="1854200"/>
          </a:xfrm>
          <a:prstGeom prst="rect">
            <a:avLst/>
          </a:prstGeom>
        </p:spPr>
      </p:pic>
      <p:cxnSp>
        <p:nvCxnSpPr>
          <p:cNvPr id="11" name="Gerader Verbinder 10"/>
          <p:cNvCxnSpPr>
            <a:endCxn id="4" idx="0"/>
          </p:cNvCxnSpPr>
          <p:nvPr/>
        </p:nvCxnSpPr>
        <p:spPr>
          <a:xfrm flipH="1">
            <a:off x="422953" y="2147913"/>
            <a:ext cx="216437" cy="172819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26" idx="2"/>
            <a:endCxn id="6" idx="0"/>
          </p:cNvCxnSpPr>
          <p:nvPr/>
        </p:nvCxnSpPr>
        <p:spPr>
          <a:xfrm flipH="1">
            <a:off x="3591305" y="2289152"/>
            <a:ext cx="717" cy="158079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26" idx="2"/>
            <a:endCxn id="8" idx="0"/>
          </p:cNvCxnSpPr>
          <p:nvPr/>
        </p:nvCxnSpPr>
        <p:spPr>
          <a:xfrm>
            <a:off x="3592022" y="2289152"/>
            <a:ext cx="3052663" cy="158079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2198061" y="816555"/>
            <a:ext cx="1291778" cy="323246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 smtClean="0"/>
              <a:t>Root</a:t>
            </a:r>
            <a:endParaRPr lang="de-DE" b="1" dirty="0"/>
          </a:p>
        </p:txBody>
      </p:sp>
      <p:sp>
        <p:nvSpPr>
          <p:cNvPr id="15" name="Rechteck 14"/>
          <p:cNvSpPr/>
          <p:nvPr/>
        </p:nvSpPr>
        <p:spPr>
          <a:xfrm>
            <a:off x="2198061" y="1733664"/>
            <a:ext cx="1291778" cy="323246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 smtClean="0"/>
              <a:t>F2</a:t>
            </a:r>
            <a:endParaRPr lang="de-DE" b="1" dirty="0"/>
          </a:p>
        </p:txBody>
      </p:sp>
      <p:sp>
        <p:nvSpPr>
          <p:cNvPr id="16" name="Rechteck 15"/>
          <p:cNvSpPr/>
          <p:nvPr/>
        </p:nvSpPr>
        <p:spPr>
          <a:xfrm>
            <a:off x="712226" y="1733664"/>
            <a:ext cx="1291778" cy="323246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 smtClean="0"/>
              <a:t>F1</a:t>
            </a:r>
            <a:endParaRPr lang="de-DE" b="1" dirty="0"/>
          </a:p>
        </p:txBody>
      </p:sp>
      <p:sp>
        <p:nvSpPr>
          <p:cNvPr id="17" name="Rechteck 16"/>
          <p:cNvSpPr/>
          <p:nvPr/>
        </p:nvSpPr>
        <p:spPr>
          <a:xfrm>
            <a:off x="3661479" y="1736044"/>
            <a:ext cx="1291778" cy="323246"/>
          </a:xfrm>
          <a:prstGeom prst="rect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 smtClean="0"/>
              <a:t>F3</a:t>
            </a:r>
            <a:endParaRPr lang="de-DE" b="1" dirty="0"/>
          </a:p>
        </p:txBody>
      </p:sp>
      <p:sp>
        <p:nvSpPr>
          <p:cNvPr id="18" name="Ellipse 17"/>
          <p:cNvSpPr/>
          <p:nvPr/>
        </p:nvSpPr>
        <p:spPr>
          <a:xfrm>
            <a:off x="4234349" y="1659873"/>
            <a:ext cx="143662" cy="147581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AEAED"/>
              </a:gs>
            </a:gsLst>
            <a:lin ang="5400000" scaled="0"/>
          </a:gradFill>
          <a:ln w="22225"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2772119" y="1650890"/>
            <a:ext cx="143662" cy="147581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AEAED"/>
              </a:gs>
            </a:gsLst>
            <a:lin ang="5400000" scaled="0"/>
          </a:gradFill>
          <a:ln w="22225"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1313025" y="1651572"/>
            <a:ext cx="158663" cy="147581"/>
          </a:xfrm>
          <a:prstGeom prst="ellipse">
            <a:avLst/>
          </a:prstGeom>
          <a:gradFill>
            <a:gsLst>
              <a:gs pos="0">
                <a:srgbClr val="828282"/>
              </a:gs>
              <a:gs pos="100000">
                <a:srgbClr val="1E1E1E"/>
              </a:gs>
            </a:gsLst>
            <a:lin ang="5400000" scaled="0"/>
          </a:gradFill>
          <a:ln w="222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cxnSp>
        <p:nvCxnSpPr>
          <p:cNvPr id="21" name="Gerader Verbinder 20"/>
          <p:cNvCxnSpPr>
            <a:stCxn id="14" idx="2"/>
            <a:endCxn id="20" idx="0"/>
          </p:cNvCxnSpPr>
          <p:nvPr/>
        </p:nvCxnSpPr>
        <p:spPr>
          <a:xfrm flipH="1">
            <a:off x="1392357" y="1139801"/>
            <a:ext cx="1451593" cy="51177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14" idx="2"/>
            <a:endCxn id="19" idx="0"/>
          </p:cNvCxnSpPr>
          <p:nvPr/>
        </p:nvCxnSpPr>
        <p:spPr>
          <a:xfrm>
            <a:off x="2843950" y="1139801"/>
            <a:ext cx="0" cy="51108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14" idx="2"/>
            <a:endCxn id="18" idx="0"/>
          </p:cNvCxnSpPr>
          <p:nvPr/>
        </p:nvCxnSpPr>
        <p:spPr>
          <a:xfrm>
            <a:off x="2843950" y="1139801"/>
            <a:ext cx="1462230" cy="52007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639389" y="1283817"/>
            <a:ext cx="2949253" cy="86409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>
            <a:off x="2117395" y="1425056"/>
            <a:ext cx="2949253" cy="86409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5461183" y="735138"/>
                <a:ext cx="3761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r>
                  <a:rPr lang="de-DE" dirty="0" smtClean="0"/>
                  <a:t>Temporal </a:t>
                </a:r>
                <a:r>
                  <a:rPr lang="de-DE" dirty="0" err="1" smtClean="0"/>
                  <a:t>Validity</a:t>
                </a:r>
                <a:r>
                  <a:rPr lang="de-DE" dirty="0" smtClean="0"/>
                  <a:t> </a:t>
                </a:r>
                <a:r>
                  <a:rPr lang="el-GR" dirty="0" smtClean="0"/>
                  <a:t>ϑ</a:t>
                </a:r>
                <a:r>
                  <a:rPr lang="de-DE" dirty="0" smtClean="0"/>
                  <a:t> </a:t>
                </a:r>
                <a:r>
                  <a:rPr lang="de-DE" dirty="0"/>
                  <a:t>= 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>
                            <a:solidFill>
                              <a:schemeClr val="dk1"/>
                            </a:solidFill>
                          </a:rPr>
                          <m:t>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𝑠𝑖𝑛𝑐𝑒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>
                            <a:solidFill>
                              <a:schemeClr val="dk1"/>
                            </a:solidFill>
                          </a:rPr>
                          <m:t>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𝑢𝑛𝑡𝑖𝑙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183" y="735138"/>
                <a:ext cx="376191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45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67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latin typeface="NexusSansPro-Bold" panose="02010804060101020104" pitchFamily="50" charset="0"/>
              </a:rPr>
              <a:t>Temporal Feature Models in </a:t>
            </a:r>
            <a:r>
              <a:rPr lang="en-US" sz="2000" dirty="0" err="1" smtClean="0">
                <a:latin typeface="NexusSansPro-Bold" panose="02010804060101020104" pitchFamily="50" charset="0"/>
              </a:rPr>
              <a:t>DarwinSPL</a:t>
            </a:r>
            <a:r>
              <a:rPr lang="en-US" sz="2000" dirty="0" smtClean="0">
                <a:latin typeface="NexusSansPro-Bold" panose="02010804060101020104" pitchFamily="50" charset="0"/>
              </a:rPr>
              <a:t/>
            </a:r>
            <a:br>
              <a:rPr lang="en-US" sz="2000" dirty="0" smtClean="0">
                <a:latin typeface="NexusSansPro-Bold" panose="02010804060101020104" pitchFamily="50" charset="0"/>
              </a:rPr>
            </a:br>
            <a:endParaRPr lang="en-US" sz="2000" dirty="0">
              <a:latin typeface="NexusSansPro-Bold" panose="02010804060101020104" pitchFamily="50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3" y="1028485"/>
            <a:ext cx="4058216" cy="308653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242" y="949892"/>
            <a:ext cx="4386875" cy="32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3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Bildschirmpräsentation (16:9)</PresentationFormat>
  <Paragraphs>95</Paragraphs>
  <Slides>13</Slides>
  <Notes>0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NexusSansPro-Bold</vt:lpstr>
      <vt:lpstr>NexusSansPro-Regular</vt:lpstr>
      <vt:lpstr>Wingdings</vt:lpstr>
      <vt:lpstr>Standarddesign</vt:lpstr>
      <vt:lpstr>Software Product Line Evolution</vt:lpstr>
      <vt:lpstr>Solution-Space Evolution</vt:lpstr>
      <vt:lpstr>Solution-Space Evolution</vt:lpstr>
      <vt:lpstr>Solution-Space Evolution Projected to Problem Space</vt:lpstr>
      <vt:lpstr>Evolution of Feature Models</vt:lpstr>
      <vt:lpstr>Evolution of Feature Model Evolvable Elements</vt:lpstr>
      <vt:lpstr>Temporal Elements</vt:lpstr>
      <vt:lpstr>Temporal Elements</vt:lpstr>
      <vt:lpstr>Temporal Feature Models in DarwinSPL </vt:lpstr>
      <vt:lpstr>Temporal Constraints in DarwinSPL </vt:lpstr>
      <vt:lpstr>Evolution Demo</vt:lpstr>
      <vt:lpstr>Task</vt:lpstr>
      <vt:lpstr>Evolution of Feature Model Evolvable Elements</vt:lpstr>
    </vt:vector>
  </TitlesOfParts>
  <Company>wir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Michael Nieke</cp:lastModifiedBy>
  <cp:revision>180</cp:revision>
  <dcterms:created xsi:type="dcterms:W3CDTF">2007-08-29T07:13:29Z</dcterms:created>
  <dcterms:modified xsi:type="dcterms:W3CDTF">2017-08-31T11:31:46Z</dcterms:modified>
</cp:coreProperties>
</file>