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3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 varScale="1">
        <p:scale>
          <a:sx n="198" d="100"/>
          <a:sy n="198" d="100"/>
        </p:scale>
        <p:origin x="156" y="282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9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 b="25618"/>
          <a:stretch>
            <a:fillRect/>
          </a:stretch>
        </p:blipFill>
        <p:spPr bwMode="auto">
          <a:xfrm>
            <a:off x="287339" y="1078707"/>
            <a:ext cx="8595360" cy="19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56022"/>
            <a:ext cx="1888720" cy="704268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72321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4568429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4436274"/>
            <a:ext cx="1321646" cy="48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September 1, 2017</a:t>
            </a:r>
            <a:r>
              <a:rPr lang="de-DE" sz="800" baseline="0" dirty="0" smtClean="0"/>
              <a:t> </a:t>
            </a:r>
            <a:r>
              <a:rPr lang="de-DE" sz="800" dirty="0" smtClean="0"/>
              <a:t>| Michael Nieke | </a:t>
            </a:r>
            <a:r>
              <a:rPr lang="de-DE" sz="800" dirty="0" err="1" smtClean="0"/>
              <a:t>Context</a:t>
            </a:r>
            <a:r>
              <a:rPr lang="de-DE" sz="800" dirty="0" smtClean="0"/>
              <a:t>-Sensitive</a:t>
            </a:r>
            <a:r>
              <a:rPr lang="de-DE" sz="800" baseline="0" dirty="0" smtClean="0"/>
              <a:t> Software </a:t>
            </a:r>
            <a:r>
              <a:rPr lang="de-DE" sz="800" baseline="0" dirty="0" err="1" smtClean="0"/>
              <a:t>Product</a:t>
            </a:r>
            <a:r>
              <a:rPr lang="de-DE" sz="800" baseline="0" dirty="0" smtClean="0"/>
              <a:t> Lines </a:t>
            </a:r>
            <a:r>
              <a:rPr lang="de-DE" sz="800" dirty="0" smtClean="0"/>
              <a:t>| </a:t>
            </a:r>
            <a:r>
              <a:rPr lang="de-DE" sz="800" dirty="0" smtClean="0"/>
              <a:t>Slide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Nieke</a:t>
            </a:r>
          </a:p>
          <a:p>
            <a:r>
              <a:rPr lang="de-DE" dirty="0" smtClean="0"/>
              <a:t>September 1, 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r>
              <a:rPr lang="de-DE" dirty="0" smtClean="0"/>
              <a:t>-Sensitive</a:t>
            </a:r>
            <a:br>
              <a:rPr lang="de-DE" dirty="0" smtClean="0"/>
            </a:br>
            <a:r>
              <a:rPr lang="de-DE" dirty="0" smtClean="0"/>
              <a:t>Software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smtClean="0"/>
              <a:t>Lines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Demo</a:t>
            </a:r>
            <a:endParaRPr lang="en-US" sz="2000" dirty="0"/>
          </a:p>
        </p:txBody>
      </p:sp>
      <p:sp>
        <p:nvSpPr>
          <p:cNvPr id="6" name="Rechteck 5"/>
          <p:cNvSpPr/>
          <p:nvPr/>
        </p:nvSpPr>
        <p:spPr>
          <a:xfrm>
            <a:off x="3618988" y="2681731"/>
            <a:ext cx="29293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NexusSansPro-Regular" panose="02010504030101020104" pitchFamily="50" charset="0"/>
              </a:rPr>
              <a:t>https://github.com/HyVar/DarwinSPL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1581640"/>
            <a:ext cx="4004728" cy="12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smtClean="0"/>
              <a:t>Task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296524" y="906565"/>
            <a:ext cx="7875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Create </a:t>
            </a:r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„Location“ </a:t>
            </a:r>
            <a:r>
              <a:rPr lang="de-DE" dirty="0" err="1" smtClean="0"/>
              <a:t>with</a:t>
            </a:r>
            <a:r>
              <a:rPr lang="de-DE" dirty="0" smtClean="0"/>
              <a:t> „USA“, „Europe“ </a:t>
            </a:r>
            <a:r>
              <a:rPr lang="de-DE" dirty="0" err="1" smtClean="0"/>
              <a:t>and</a:t>
            </a:r>
            <a:r>
              <a:rPr lang="de-DE" dirty="0" smtClean="0"/>
              <a:t> „</a:t>
            </a:r>
            <a:r>
              <a:rPr lang="de-DE" dirty="0" err="1" smtClean="0"/>
              <a:t>else</a:t>
            </a:r>
            <a:r>
              <a:rPr lang="de-DE" dirty="0" smtClean="0"/>
              <a:t>“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USA, </a:t>
            </a:r>
            <a:r>
              <a:rPr lang="de-DE" dirty="0" err="1" smtClean="0"/>
              <a:t>only</a:t>
            </a:r>
            <a:r>
              <a:rPr lang="de-DE" dirty="0" smtClean="0"/>
              <a:t> „</a:t>
            </a:r>
            <a:r>
              <a:rPr lang="de-DE" dirty="0" err="1" smtClean="0"/>
              <a:t>SimpleEncryption</a:t>
            </a:r>
            <a:r>
              <a:rPr lang="de-DE" dirty="0" smtClean="0"/>
              <a:t>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CIA </a:t>
            </a:r>
            <a:r>
              <a:rPr lang="de-DE" dirty="0" err="1" smtClean="0"/>
              <a:t>wouldn‘t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crack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StrongEncryption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Europe,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StrongEncryption</a:t>
            </a:r>
            <a:r>
              <a:rPr lang="de-DE" dirty="0" smtClean="0"/>
              <a:t>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mandatory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smtClean="0"/>
              <a:t>required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7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In-Car Emergency Call Systems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2" y="965391"/>
            <a:ext cx="2640579" cy="30307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3" y="2591400"/>
            <a:ext cx="2794973" cy="14957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55" y="2480788"/>
            <a:ext cx="1219168" cy="12191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425">
            <a:off x="4068448" y="841156"/>
            <a:ext cx="1433744" cy="6953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1408">
            <a:off x="4151769" y="1685915"/>
            <a:ext cx="720913" cy="73003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96" y="2966033"/>
            <a:ext cx="898616" cy="8986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13" y="2695242"/>
            <a:ext cx="3082682" cy="18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40156 4.44444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In-Car Emergency Call Systems – Different Countries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46" y="2294310"/>
            <a:ext cx="2794973" cy="14957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" y="1174191"/>
            <a:ext cx="2069788" cy="10038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55" y="1172891"/>
            <a:ext cx="2069788" cy="10038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61" y="892504"/>
            <a:ext cx="1194857" cy="9693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97" y="892504"/>
            <a:ext cx="1454560" cy="9693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2" y="2500180"/>
            <a:ext cx="1084007" cy="10840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12" y="2500180"/>
            <a:ext cx="1084007" cy="108400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48601" y="365155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NexusSansPro-Regular" panose="02010504030101020104" pitchFamily="50" charset="0"/>
              </a:rPr>
              <a:t>eCall</a:t>
            </a:r>
            <a:endParaRPr lang="en-US" b="1" dirty="0">
              <a:latin typeface="NexusSansPro-Regular" panose="02010504030101020104" pitchFamily="50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465603" y="3651558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latin typeface="NexusSansPro-Regular" panose="02010504030101020104" pitchFamily="50" charset="0"/>
              </a:rPr>
              <a:t>ERA-</a:t>
            </a:r>
            <a:r>
              <a:rPr lang="de-DE" b="1" dirty="0" err="1" smtClean="0">
                <a:latin typeface="NexusSansPro-Regular" panose="02010504030101020104" pitchFamily="50" charset="0"/>
              </a:rPr>
              <a:t>Glonass</a:t>
            </a:r>
            <a:endParaRPr lang="de-DE" b="1" dirty="0" smtClean="0">
              <a:latin typeface="NexusSansPro-Regular" panose="02010504030101020104" pitchFamily="50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063877" y="8031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NexusSansPro-Regular" panose="02010504030101020104" pitchFamily="50" charset="0"/>
              </a:rPr>
              <a:t>GPS</a:t>
            </a:r>
            <a:endParaRPr lang="en-US" b="1" dirty="0">
              <a:latin typeface="NexusSansPro-Regular" panose="02010504030101020104" pitchFamily="50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822542" y="80315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NexusSansPro-Regular" panose="02010504030101020104" pitchFamily="50" charset="0"/>
              </a:rPr>
              <a:t>Glonass</a:t>
            </a:r>
            <a:endParaRPr lang="en-US" b="1" dirty="0">
              <a:latin typeface="NexusSansPro-Regular" panose="02010504030101020104" pitchFamily="50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38" y="1172891"/>
            <a:ext cx="2069788" cy="100384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502570" y="4129662"/>
            <a:ext cx="1770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b="1" dirty="0">
                <a:latin typeface="NexusSansPro-Regular" panose="02010504030101020104" pitchFamily="50" charset="0"/>
              </a:rPr>
              <a:t>→ </a:t>
            </a:r>
            <a:r>
              <a:rPr lang="de-DE" sz="1500" b="1" dirty="0" err="1">
                <a:latin typeface="NexusSansPro-Regular" panose="02010504030101020104" pitchFamily="50" charset="0"/>
              </a:rPr>
              <a:t>Spatial</a:t>
            </a:r>
            <a:r>
              <a:rPr lang="de-DE" sz="1500" b="1" dirty="0">
                <a:latin typeface="NexusSansPro-Regular" panose="02010504030101020104" pitchFamily="50" charset="0"/>
              </a:rPr>
              <a:t> </a:t>
            </a:r>
            <a:r>
              <a:rPr lang="de-DE" sz="1500" b="1" dirty="0" err="1">
                <a:latin typeface="NexusSansPro-Regular" panose="02010504030101020104" pitchFamily="50" charset="0"/>
              </a:rPr>
              <a:t>variability</a:t>
            </a:r>
            <a:endParaRPr lang="en-US" sz="1500" b="1" dirty="0">
              <a:latin typeface="NexusSansPro-Regular" panose="020105040301010201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In-Car Emergency Call Systems – </a:t>
            </a:r>
            <a:r>
              <a:rPr lang="de-DE" dirty="0" err="1"/>
              <a:t>Context</a:t>
            </a:r>
            <a:r>
              <a:rPr lang="de-DE" dirty="0"/>
              <a:t>-Awareness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93" y="801399"/>
            <a:ext cx="4284507" cy="36632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004" y="2572536"/>
            <a:ext cx="1791929" cy="9589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2" y="1144534"/>
            <a:ext cx="2069788" cy="10038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33" y="710278"/>
            <a:ext cx="1454560" cy="9693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7" y="2678549"/>
            <a:ext cx="843381" cy="84338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57578" y="357093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NexusSansPro-Regular" panose="02010504030101020104" pitchFamily="50" charset="0"/>
              </a:rPr>
              <a:t>eCall</a:t>
            </a:r>
            <a:endParaRPr lang="en-US" b="1" dirty="0">
              <a:latin typeface="NexusSansPro-Regular" panose="02010504030101020104" pitchFamily="50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87" y="710278"/>
            <a:ext cx="1194857" cy="96932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7" y="2678549"/>
            <a:ext cx="844482" cy="84448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24902" y="3580388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latin typeface="NexusSansPro-Regular" panose="02010504030101020104" pitchFamily="50" charset="0"/>
              </a:rPr>
              <a:t>ERA-</a:t>
            </a:r>
          </a:p>
          <a:p>
            <a:pPr algn="ctr"/>
            <a:r>
              <a:rPr lang="de-DE" b="1" dirty="0" err="1" smtClean="0">
                <a:latin typeface="NexusSansPro-Regular" panose="02010504030101020104" pitchFamily="50" charset="0"/>
              </a:rPr>
              <a:t>Glonass</a:t>
            </a:r>
            <a:endParaRPr lang="en-US" b="1" dirty="0">
              <a:latin typeface="NexusSansPro-Regular" panose="02010504030101020104" pitchFamily="50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36734" y="3972619"/>
            <a:ext cx="1461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>
                <a:latin typeface="NexusSansPro-Regular" panose="02010504030101020104" pitchFamily="50" charset="0"/>
              </a:rPr>
              <a:t>→ </a:t>
            </a:r>
            <a:r>
              <a:rPr lang="de-DE" sz="1500" b="1" dirty="0" err="1">
                <a:latin typeface="NexusSansPro-Regular" panose="02010504030101020104" pitchFamily="50" charset="0"/>
              </a:rPr>
              <a:t>Contextual</a:t>
            </a:r>
            <a:r>
              <a:rPr lang="de-DE" sz="1500" b="1" dirty="0">
                <a:latin typeface="NexusSansPro-Regular" panose="02010504030101020104" pitchFamily="50" charset="0"/>
              </a:rPr>
              <a:t> </a:t>
            </a:r>
            <a:endParaRPr lang="de-DE" sz="1500" b="1" dirty="0">
              <a:latin typeface="NexusSansPro-Regular" panose="02010504030101020104" pitchFamily="50" charset="0"/>
            </a:endParaRPr>
          </a:p>
          <a:p>
            <a:r>
              <a:rPr lang="de-DE" sz="1500" b="1" dirty="0">
                <a:latin typeface="NexusSansPro-Regular" panose="02010504030101020104" pitchFamily="50" charset="0"/>
              </a:rPr>
              <a:t>    </a:t>
            </a:r>
            <a:r>
              <a:rPr lang="de-DE" sz="1500" b="1" dirty="0" err="1">
                <a:latin typeface="NexusSansPro-Regular" panose="02010504030101020104" pitchFamily="50" charset="0"/>
              </a:rPr>
              <a:t>variability</a:t>
            </a:r>
            <a:endParaRPr lang="en-US" sz="1500" b="1" dirty="0">
              <a:latin typeface="NexusSansPro-Regular" panose="020105040301010201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8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2211 -0.2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Context-Sensitive SPLs</a:t>
            </a:r>
            <a:br>
              <a:rPr lang="en-US" sz="2000" dirty="0" smtClean="0">
                <a:latin typeface="NexusSansPro-Bold" panose="02010804060101020104" pitchFamily="50" charset="0"/>
              </a:rPr>
            </a:br>
            <a:r>
              <a:rPr lang="en-US" sz="2000" dirty="0" smtClean="0">
                <a:latin typeface="NexusSansPro-Bold" panose="02010804060101020104" pitchFamily="50" charset="0"/>
              </a:rPr>
              <a:t>Capturing Context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00" y="657916"/>
            <a:ext cx="837565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captured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various</a:t>
            </a:r>
            <a:r>
              <a:rPr lang="de-DE" dirty="0" smtClean="0"/>
              <a:t> </a:t>
            </a:r>
            <a:r>
              <a:rPr lang="de-DE" i="1" dirty="0" err="1" smtClean="0"/>
              <a:t>context</a:t>
            </a:r>
            <a:r>
              <a:rPr lang="de-DE" i="1" dirty="0" smtClean="0"/>
              <a:t> </a:t>
            </a:r>
            <a:r>
              <a:rPr lang="de-DE" i="1" dirty="0" err="1" smtClean="0"/>
              <a:t>information</a:t>
            </a:r>
            <a:endParaRPr lang="de-DE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r>
              <a:rPr lang="de-DE" dirty="0" smtClean="0"/>
              <a:t>:</a:t>
            </a:r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Boolean</a:t>
            </a:r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Integer</a:t>
            </a:r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Enum</a:t>
            </a:r>
            <a:endParaRPr lang="de-DE" dirty="0" smtClean="0"/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(String)</a:t>
            </a:r>
          </a:p>
          <a:p>
            <a:pPr lvl="2" indent="0">
              <a:buNone/>
            </a:pPr>
            <a:endParaRPr lang="de-DE" dirty="0" smtClean="0"/>
          </a:p>
          <a:p>
            <a:pPr marL="64770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0" y="1702918"/>
            <a:ext cx="2069788" cy="1003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82" y="3219489"/>
            <a:ext cx="771686" cy="626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64" y="3197286"/>
            <a:ext cx="914500" cy="6094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7155" y="394899"/>
            <a:ext cx="1791929" cy="9589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90" y="1716655"/>
            <a:ext cx="2273855" cy="8162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7" r="1569" b="65750"/>
          <a:stretch/>
        </p:blipFill>
        <p:spPr>
          <a:xfrm>
            <a:off x="5652528" y="3092706"/>
            <a:ext cx="845228" cy="8169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4" b="71126"/>
          <a:stretch/>
        </p:blipFill>
        <p:spPr>
          <a:xfrm>
            <a:off x="4498642" y="3156815"/>
            <a:ext cx="688704" cy="688704"/>
          </a:xfrm>
          <a:prstGeom prst="rect">
            <a:avLst/>
          </a:prstGeom>
        </p:spPr>
      </p:pic>
      <p:cxnSp>
        <p:nvCxnSpPr>
          <p:cNvPr id="13" name="Gerade Verbindung mit Pfeil 12"/>
          <p:cNvCxnSpPr>
            <a:stCxn id="9" idx="2"/>
            <a:endCxn id="11" idx="0"/>
          </p:cNvCxnSpPr>
          <p:nvPr/>
        </p:nvCxnSpPr>
        <p:spPr>
          <a:xfrm flipH="1">
            <a:off x="4842994" y="2532911"/>
            <a:ext cx="775924" cy="623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>
            <a:off x="5618918" y="2532911"/>
            <a:ext cx="456224" cy="55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2"/>
            <a:endCxn id="6" idx="0"/>
          </p:cNvCxnSpPr>
          <p:nvPr/>
        </p:nvCxnSpPr>
        <p:spPr>
          <a:xfrm flipH="1">
            <a:off x="7579914" y="2706765"/>
            <a:ext cx="457250" cy="490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2"/>
            <a:endCxn id="5" idx="0"/>
          </p:cNvCxnSpPr>
          <p:nvPr/>
        </p:nvCxnSpPr>
        <p:spPr>
          <a:xfrm>
            <a:off x="8037164" y="2706765"/>
            <a:ext cx="628661" cy="512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498641" y="3156816"/>
            <a:ext cx="688705" cy="688704"/>
          </a:xfrm>
          <a:prstGeom prst="rect">
            <a:avLst/>
          </a:prstGeom>
          <a:solidFill>
            <a:schemeClr val="bg2">
              <a:alpha val="77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hteck 25"/>
          <p:cNvSpPr/>
          <p:nvPr/>
        </p:nvSpPr>
        <p:spPr>
          <a:xfrm>
            <a:off x="7129784" y="3197286"/>
            <a:ext cx="817591" cy="648234"/>
          </a:xfrm>
          <a:prstGeom prst="rect">
            <a:avLst/>
          </a:prstGeom>
          <a:solidFill>
            <a:schemeClr val="bg2">
              <a:alpha val="77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Context-Sensitive SPLs</a:t>
            </a:r>
            <a:br>
              <a:rPr lang="en-US" sz="2000" dirty="0" smtClean="0">
                <a:latin typeface="NexusSansPro-Bold" panose="02010804060101020104" pitchFamily="50" charset="0"/>
              </a:rPr>
            </a:br>
            <a:r>
              <a:rPr lang="en-US" sz="2000" dirty="0" smtClean="0">
                <a:latin typeface="NexusSansPro-Bold" panose="02010804060101020104" pitchFamily="50" charset="0"/>
              </a:rPr>
              <a:t>Context Sensitivity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00" y="837936"/>
            <a:ext cx="837565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Systems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adapt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SPLs,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 smtClean="0"/>
          </a:p>
          <a:p>
            <a:pPr marL="64770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approaches</a:t>
            </a:r>
            <a:r>
              <a:rPr lang="de-DE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Validity </a:t>
            </a:r>
            <a:r>
              <a:rPr lang="en-US" dirty="0"/>
              <a:t>formulas (VF</a:t>
            </a:r>
            <a:r>
              <a:rPr lang="en-US" dirty="0" smtClean="0"/>
              <a:t>):</a:t>
            </a:r>
            <a:endParaRPr lang="en-US" sz="1800" dirty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Enrich features with </a:t>
            </a:r>
            <a:r>
              <a:rPr lang="en-US" dirty="0" smtClean="0"/>
              <a:t>propositional </a:t>
            </a:r>
            <a:r>
              <a:rPr lang="en-US" dirty="0"/>
              <a:t>formulas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A feature is selectable only if the VF evaluates to </a:t>
            </a:r>
            <a:r>
              <a:rPr lang="en-US" i="1" dirty="0"/>
              <a:t>true</a:t>
            </a:r>
            <a:endParaRPr lang="en-US" dirty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VF can relate context, attributes, and features</a:t>
            </a:r>
          </a:p>
          <a:p>
            <a:pPr marL="64770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7049427" y="679840"/>
            <a:ext cx="1062032" cy="379245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Emergency Call</a:t>
            </a:r>
            <a:endParaRPr lang="de-DE" sz="1200" b="1" dirty="0"/>
          </a:p>
        </p:txBody>
      </p:sp>
      <p:sp>
        <p:nvSpPr>
          <p:cNvPr id="19" name="Rechteck 18"/>
          <p:cNvSpPr/>
          <p:nvPr/>
        </p:nvSpPr>
        <p:spPr>
          <a:xfrm>
            <a:off x="6358402" y="1496880"/>
            <a:ext cx="1062030" cy="26308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eCall</a:t>
            </a:r>
            <a:endParaRPr lang="de-DE" sz="1200" b="1" dirty="0"/>
          </a:p>
        </p:txBody>
      </p:sp>
      <p:sp>
        <p:nvSpPr>
          <p:cNvPr id="20" name="Rechteck 19"/>
          <p:cNvSpPr/>
          <p:nvPr/>
        </p:nvSpPr>
        <p:spPr>
          <a:xfrm>
            <a:off x="7785445" y="1492499"/>
            <a:ext cx="1062030" cy="26308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EraGlonass</a:t>
            </a:r>
            <a:endParaRPr lang="de-DE" sz="1200" b="1" dirty="0"/>
          </a:p>
        </p:txBody>
      </p:sp>
      <p:cxnSp>
        <p:nvCxnSpPr>
          <p:cNvPr id="22" name="Gerader Verbinder 21"/>
          <p:cNvCxnSpPr>
            <a:stCxn id="17" idx="2"/>
            <a:endCxn id="19" idx="0"/>
          </p:cNvCxnSpPr>
          <p:nvPr/>
        </p:nvCxnSpPr>
        <p:spPr>
          <a:xfrm flipH="1">
            <a:off x="6889417" y="1059085"/>
            <a:ext cx="691026" cy="4377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7" idx="2"/>
            <a:endCxn id="20" idx="0"/>
          </p:cNvCxnSpPr>
          <p:nvPr/>
        </p:nvCxnSpPr>
        <p:spPr>
          <a:xfrm>
            <a:off x="7580443" y="1059085"/>
            <a:ext cx="736017" cy="433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Kreis 23"/>
          <p:cNvSpPr/>
          <p:nvPr/>
        </p:nvSpPr>
        <p:spPr>
          <a:xfrm rot="13901891">
            <a:off x="7284902" y="754833"/>
            <a:ext cx="596295" cy="608505"/>
          </a:xfrm>
          <a:prstGeom prst="pie">
            <a:avLst>
              <a:gd name="adj1" fmla="val 9562773"/>
              <a:gd name="adj2" fmla="val 165960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587" y="2409560"/>
            <a:ext cx="986432" cy="80024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70" y="2409560"/>
            <a:ext cx="1200834" cy="800243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33" idx="0"/>
            <a:endCxn id="19" idx="2"/>
          </p:cNvCxnSpPr>
          <p:nvPr/>
        </p:nvCxnSpPr>
        <p:spPr>
          <a:xfrm flipV="1">
            <a:off x="6877887" y="1759961"/>
            <a:ext cx="11530" cy="649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0"/>
            <a:endCxn id="20" idx="2"/>
          </p:cNvCxnSpPr>
          <p:nvPr/>
        </p:nvCxnSpPr>
        <p:spPr>
          <a:xfrm flipH="1" flipV="1">
            <a:off x="8316460" y="1755580"/>
            <a:ext cx="3343" cy="653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172900" y="3679292"/>
            <a:ext cx="1062030" cy="26308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eCall</a:t>
            </a:r>
            <a:endParaRPr lang="de-DE" sz="1200" b="1" dirty="0"/>
          </a:p>
        </p:txBody>
      </p:sp>
      <p:sp>
        <p:nvSpPr>
          <p:cNvPr id="42" name="Rechteck 41"/>
          <p:cNvSpPr/>
          <p:nvPr/>
        </p:nvSpPr>
        <p:spPr>
          <a:xfrm>
            <a:off x="6172900" y="3679292"/>
            <a:ext cx="1062029" cy="732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Location = Europe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785445" y="3679292"/>
            <a:ext cx="1062030" cy="26308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EraGlonass</a:t>
            </a:r>
            <a:endParaRPr lang="de-DE" sz="1200" b="1" dirty="0"/>
          </a:p>
        </p:txBody>
      </p:sp>
      <p:sp>
        <p:nvSpPr>
          <p:cNvPr id="44" name="Rechteck 43"/>
          <p:cNvSpPr/>
          <p:nvPr/>
        </p:nvSpPr>
        <p:spPr>
          <a:xfrm>
            <a:off x="7785445" y="3679292"/>
            <a:ext cx="1062029" cy="732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Location = </a:t>
            </a:r>
            <a:r>
              <a:rPr lang="de-DE" sz="1200" dirty="0" err="1" smtClean="0">
                <a:solidFill>
                  <a:schemeClr val="tx1"/>
                </a:solidFill>
              </a:rPr>
              <a:t>Russia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Context-Sensitive SPLs</a:t>
            </a:r>
            <a:br>
              <a:rPr lang="en-US" sz="2000" dirty="0" smtClean="0">
                <a:latin typeface="NexusSansPro-Bold" panose="02010804060101020104" pitchFamily="50" charset="0"/>
              </a:rPr>
            </a:br>
            <a:r>
              <a:rPr lang="en-US" sz="2000" dirty="0" smtClean="0">
                <a:latin typeface="NexusSansPro-Bold" panose="02010804060101020104" pitchFamily="50" charset="0"/>
              </a:rPr>
              <a:t>Context Sensitivity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00" y="837936"/>
            <a:ext cx="837565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Systems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adapt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SPLs,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 smtClean="0"/>
          </a:p>
          <a:p>
            <a:pPr marL="64770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approaches</a:t>
            </a:r>
            <a:r>
              <a:rPr lang="de-DE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Contextual cross-tree constraints:</a:t>
            </a:r>
            <a:endParaRPr lang="en-US" sz="1800" dirty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context information in CTCs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require</a:t>
            </a:r>
            <a:r>
              <a:rPr lang="de-DE" dirty="0" smtClean="0"/>
              <a:t> 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seleted</a:t>
            </a:r>
            <a:r>
              <a:rPr lang="de-DE" dirty="0" smtClean="0"/>
              <a:t> in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en-US" dirty="0"/>
          </a:p>
          <a:p>
            <a:pPr marL="64770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7049427" y="679840"/>
            <a:ext cx="1062032" cy="379245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Emergency Call</a:t>
            </a:r>
            <a:endParaRPr lang="de-DE" sz="1200" b="1" dirty="0"/>
          </a:p>
        </p:txBody>
      </p:sp>
      <p:sp>
        <p:nvSpPr>
          <p:cNvPr id="19" name="Rechteck 18"/>
          <p:cNvSpPr/>
          <p:nvPr/>
        </p:nvSpPr>
        <p:spPr>
          <a:xfrm>
            <a:off x="6358402" y="1496880"/>
            <a:ext cx="1062030" cy="26308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eCall</a:t>
            </a:r>
            <a:endParaRPr lang="de-DE" sz="1200" b="1" dirty="0"/>
          </a:p>
        </p:txBody>
      </p:sp>
      <p:sp>
        <p:nvSpPr>
          <p:cNvPr id="20" name="Rechteck 19"/>
          <p:cNvSpPr/>
          <p:nvPr/>
        </p:nvSpPr>
        <p:spPr>
          <a:xfrm>
            <a:off x="7785445" y="1492499"/>
            <a:ext cx="1062030" cy="26308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EraGlonass</a:t>
            </a:r>
            <a:endParaRPr lang="de-DE" sz="1200" b="1" dirty="0"/>
          </a:p>
        </p:txBody>
      </p:sp>
      <p:cxnSp>
        <p:nvCxnSpPr>
          <p:cNvPr id="22" name="Gerader Verbinder 21"/>
          <p:cNvCxnSpPr>
            <a:stCxn id="17" idx="2"/>
            <a:endCxn id="19" idx="0"/>
          </p:cNvCxnSpPr>
          <p:nvPr/>
        </p:nvCxnSpPr>
        <p:spPr>
          <a:xfrm flipH="1">
            <a:off x="6889417" y="1059085"/>
            <a:ext cx="691026" cy="4377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7" idx="2"/>
            <a:endCxn id="20" idx="0"/>
          </p:cNvCxnSpPr>
          <p:nvPr/>
        </p:nvCxnSpPr>
        <p:spPr>
          <a:xfrm>
            <a:off x="7580443" y="1059085"/>
            <a:ext cx="736017" cy="433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Kreis 23"/>
          <p:cNvSpPr/>
          <p:nvPr/>
        </p:nvSpPr>
        <p:spPr>
          <a:xfrm rot="13901891">
            <a:off x="7284902" y="754833"/>
            <a:ext cx="596295" cy="608505"/>
          </a:xfrm>
          <a:prstGeom prst="pie">
            <a:avLst>
              <a:gd name="adj1" fmla="val 9562773"/>
              <a:gd name="adj2" fmla="val 165960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587" y="2409560"/>
            <a:ext cx="986432" cy="80024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70" y="2409560"/>
            <a:ext cx="1200834" cy="800243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33" idx="0"/>
            <a:endCxn id="19" idx="2"/>
          </p:cNvCxnSpPr>
          <p:nvPr/>
        </p:nvCxnSpPr>
        <p:spPr>
          <a:xfrm flipV="1">
            <a:off x="6877887" y="1759961"/>
            <a:ext cx="11530" cy="649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0"/>
            <a:endCxn id="20" idx="2"/>
          </p:cNvCxnSpPr>
          <p:nvPr/>
        </p:nvCxnSpPr>
        <p:spPr>
          <a:xfrm flipH="1" flipV="1">
            <a:off x="8316460" y="1755580"/>
            <a:ext cx="3343" cy="653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5967155" y="3595038"/>
            <a:ext cx="3060340" cy="54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Location = Europe </a:t>
            </a:r>
            <a:r>
              <a:rPr lang="de-DE" kern="0" dirty="0" smtClean="0">
                <a:sym typeface="Wingdings" panose="05000000000000000000" pitchFamily="2" charset="2"/>
              </a:rPr>
              <a:t> </a:t>
            </a:r>
            <a:r>
              <a:rPr lang="de-DE" kern="0" dirty="0" err="1" smtClean="0">
                <a:sym typeface="Wingdings" panose="05000000000000000000" pitchFamily="2" charset="2"/>
              </a:rPr>
              <a:t>eCall</a:t>
            </a:r>
            <a:endParaRPr lang="de-DE" kern="0" dirty="0" smtClean="0">
              <a:sym typeface="Wingdings" panose="05000000000000000000" pitchFamily="2" charset="2"/>
            </a:endParaRPr>
          </a:p>
          <a:p>
            <a:r>
              <a:rPr lang="de-DE" kern="0" dirty="0" smtClean="0">
                <a:sym typeface="Wingdings" panose="05000000000000000000" pitchFamily="2" charset="2"/>
              </a:rPr>
              <a:t>Location = </a:t>
            </a:r>
            <a:r>
              <a:rPr lang="de-DE" kern="0" dirty="0" err="1" smtClean="0">
                <a:sym typeface="Wingdings" panose="05000000000000000000" pitchFamily="2" charset="2"/>
              </a:rPr>
              <a:t>Russia</a:t>
            </a:r>
            <a:r>
              <a:rPr lang="de-DE" kern="0" dirty="0" smtClean="0">
                <a:sym typeface="Wingdings" panose="05000000000000000000" pitchFamily="2" charset="2"/>
              </a:rPr>
              <a:t>  </a:t>
            </a:r>
            <a:r>
              <a:rPr lang="de-DE" kern="0" dirty="0" err="1" smtClean="0">
                <a:sym typeface="Wingdings" panose="05000000000000000000" pitchFamily="2" charset="2"/>
              </a:rPr>
              <a:t>EraGlonass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255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NexusSansPro-Bold" panose="02010804060101020104" pitchFamily="50" charset="0"/>
              </a:rPr>
              <a:t>Context-Sensitive SPLs</a:t>
            </a:r>
            <a:br>
              <a:rPr lang="en-US" sz="2000" dirty="0">
                <a:latin typeface="NexusSansPro-Bold" panose="02010804060101020104" pitchFamily="50" charset="0"/>
              </a:rPr>
            </a:br>
            <a:r>
              <a:rPr lang="en-US" sz="2000" dirty="0" err="1" smtClean="0">
                <a:latin typeface="NexusSansPro-Bold" panose="02010804060101020104" pitchFamily="50" charset="0"/>
              </a:rPr>
              <a:t>DarwinSPL</a:t>
            </a:r>
            <a:r>
              <a:rPr lang="en-US" sz="2000" dirty="0" smtClean="0">
                <a:latin typeface="NexusSansPro-Bold" panose="02010804060101020104" pitchFamily="50" charset="0"/>
              </a:rPr>
              <a:t> – Context Information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r>
              <a:rPr lang="de-DE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enums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 </a:t>
            </a:r>
            <a:r>
              <a:rPr lang="de-DE" dirty="0" err="1" smtClean="0"/>
              <a:t>Enum</a:t>
            </a:r>
            <a:r>
              <a:rPr lang="de-DE" dirty="0" smtClean="0"/>
              <a:t>(&lt;</a:t>
            </a:r>
            <a:r>
              <a:rPr lang="de-DE" dirty="0" err="1" smtClean="0"/>
              <a:t>EnumName</a:t>
            </a:r>
            <a:r>
              <a:rPr lang="de-DE" dirty="0" smtClean="0"/>
              <a:t>&gt;, </a:t>
            </a:r>
            <a:r>
              <a:rPr lang="de-DE" dirty="0" err="1" smtClean="0"/>
              <a:t>EnumLiteral</a:t>
            </a:r>
            <a:r>
              <a:rPr lang="de-DE" dirty="0" smtClean="0"/>
              <a:t>(&lt;</a:t>
            </a:r>
            <a:r>
              <a:rPr lang="de-DE" dirty="0" err="1" smtClean="0"/>
              <a:t>LiteralName</a:t>
            </a:r>
            <a:r>
              <a:rPr lang="de-DE" dirty="0" smtClean="0"/>
              <a:t>&gt;, &lt;</a:t>
            </a:r>
            <a:r>
              <a:rPr lang="de-DE" dirty="0" err="1" smtClean="0"/>
              <a:t>value</a:t>
            </a:r>
            <a:r>
              <a:rPr lang="de-DE" dirty="0" smtClean="0"/>
              <a:t>&gt;), 			           </a:t>
            </a:r>
            <a:r>
              <a:rPr lang="de-DE" dirty="0" err="1" smtClean="0"/>
              <a:t>EnumLiteral</a:t>
            </a:r>
            <a:r>
              <a:rPr lang="de-DE" dirty="0" smtClean="0"/>
              <a:t>(&lt;</a:t>
            </a:r>
            <a:r>
              <a:rPr lang="de-DE" dirty="0" err="1" smtClean="0"/>
              <a:t>LiteralName</a:t>
            </a:r>
            <a:r>
              <a:rPr lang="de-DE" dirty="0" smtClean="0"/>
              <a:t>&gt;, &lt;</a:t>
            </a:r>
            <a:r>
              <a:rPr lang="de-DE" dirty="0" err="1" smtClean="0"/>
              <a:t>value</a:t>
            </a:r>
            <a:r>
              <a:rPr lang="de-DE" dirty="0" smtClean="0"/>
              <a:t>&gt;), …)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:</a:t>
            </a:r>
          </a:p>
          <a:p>
            <a:pPr marL="533400" lvl="1" indent="-342900"/>
            <a:r>
              <a:rPr lang="de-DE" dirty="0" smtClean="0"/>
              <a:t>Boolean: </a:t>
            </a:r>
            <a:r>
              <a:rPr lang="de-DE" dirty="0" err="1" smtClean="0"/>
              <a:t>BooleanContext</a:t>
            </a:r>
            <a:r>
              <a:rPr lang="de-DE" dirty="0" smtClean="0"/>
              <a:t>(&lt;Name&gt;)</a:t>
            </a:r>
            <a:endParaRPr lang="de-DE" dirty="0"/>
          </a:p>
          <a:p>
            <a:pPr marL="533400" lvl="1" indent="-342900"/>
            <a:r>
              <a:rPr lang="de-DE" dirty="0" err="1"/>
              <a:t>Enum</a:t>
            </a:r>
            <a:r>
              <a:rPr lang="de-DE" dirty="0"/>
              <a:t>: </a:t>
            </a:r>
            <a:r>
              <a:rPr lang="de-DE" dirty="0" err="1"/>
              <a:t>EnumContext</a:t>
            </a:r>
            <a:r>
              <a:rPr lang="de-DE" dirty="0"/>
              <a:t>(&lt;Name&gt;, &lt;</a:t>
            </a:r>
            <a:r>
              <a:rPr lang="de-DE" dirty="0" err="1"/>
              <a:t>EnumName</a:t>
            </a:r>
            <a:r>
              <a:rPr lang="de-DE" dirty="0" smtClean="0"/>
              <a:t>&gt;)</a:t>
            </a:r>
          </a:p>
          <a:p>
            <a:pPr marL="533400" lvl="1" indent="-342900"/>
            <a:r>
              <a:rPr lang="de-DE" dirty="0" smtClean="0"/>
              <a:t>Integer: </a:t>
            </a:r>
            <a:r>
              <a:rPr lang="de-DE" dirty="0" err="1" smtClean="0"/>
              <a:t>NumberContext</a:t>
            </a:r>
            <a:r>
              <a:rPr lang="de-DE" dirty="0" smtClean="0"/>
              <a:t>(&lt;Name&gt;, &lt;min&gt;, &lt;</a:t>
            </a:r>
            <a:r>
              <a:rPr lang="de-DE" dirty="0" err="1" smtClean="0"/>
              <a:t>max</a:t>
            </a:r>
            <a:r>
              <a:rPr lang="de-DE" dirty="0" smtClean="0"/>
              <a:t>&gt;)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35" y="3344151"/>
            <a:ext cx="5695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NexusSansPro-Bold" panose="02010804060101020104" pitchFamily="50" charset="0"/>
              </a:rPr>
              <a:t>Context-Sensitive SPLs</a:t>
            </a:r>
            <a:br>
              <a:rPr lang="en-US" sz="2000" dirty="0">
                <a:latin typeface="NexusSansPro-Bold" panose="02010804060101020104" pitchFamily="50" charset="0"/>
              </a:rPr>
            </a:br>
            <a:r>
              <a:rPr lang="en-US" sz="2000" dirty="0" err="1" smtClean="0">
                <a:latin typeface="NexusSansPro-Bold" panose="02010804060101020104" pitchFamily="50" charset="0"/>
              </a:rPr>
              <a:t>DarwinSPL</a:t>
            </a:r>
            <a:r>
              <a:rPr lang="en-US" sz="2000" dirty="0">
                <a:latin typeface="NexusSansPro-Bold" panose="02010804060101020104" pitchFamily="50" charset="0"/>
              </a:rPr>
              <a:t> </a:t>
            </a:r>
            <a:r>
              <a:rPr lang="en-US" sz="2000" dirty="0" smtClean="0">
                <a:latin typeface="NexusSansPro-Bold" panose="02010804060101020104" pitchFamily="50" charset="0"/>
              </a:rPr>
              <a:t>–Contextual Constraints &amp; Validity Formulas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00" y="681540"/>
            <a:ext cx="8375650" cy="3579019"/>
          </a:xfrm>
        </p:spPr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Integrated in „normal“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„</a:t>
            </a:r>
            <a:r>
              <a:rPr lang="de-DE" dirty="0" err="1" smtClean="0"/>
              <a:t>context</a:t>
            </a:r>
            <a:r>
              <a:rPr lang="de-DE" dirty="0" smtClean="0"/>
              <a:t>:“ </a:t>
            </a:r>
            <a:r>
              <a:rPr lang="de-DE" dirty="0" err="1" smtClean="0"/>
              <a:t>keyword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Enums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„</a:t>
            </a:r>
            <a:r>
              <a:rPr lang="de-DE" dirty="0" err="1" smtClean="0"/>
              <a:t>enum</a:t>
            </a:r>
            <a:r>
              <a:rPr lang="de-DE" dirty="0" smtClean="0"/>
              <a:t>:“ </a:t>
            </a:r>
            <a:r>
              <a:rPr lang="de-DE" dirty="0" err="1" smtClean="0"/>
              <a:t>keyword</a:t>
            </a:r>
            <a:r>
              <a:rPr lang="de-DE" dirty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enum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literal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value</a:t>
            </a:r>
            <a:r>
              <a:rPr lang="de-DE" dirty="0" smtClean="0">
                <a:sym typeface="Wingdings" panose="05000000000000000000" pitchFamily="2" charset="2"/>
              </a:rPr>
              <a:t>: „</a:t>
            </a:r>
            <a:r>
              <a:rPr lang="de-DE" dirty="0" err="1" smtClean="0">
                <a:sym typeface="Wingdings" panose="05000000000000000000" pitchFamily="2" charset="2"/>
              </a:rPr>
              <a:t>enum</a:t>
            </a:r>
            <a:r>
              <a:rPr lang="de-DE" dirty="0" smtClean="0">
                <a:sym typeface="Wingdings" panose="05000000000000000000" pitchFamily="2" charset="2"/>
              </a:rPr>
              <a:t>:&lt;</a:t>
            </a:r>
            <a:r>
              <a:rPr lang="de-DE" dirty="0" err="1" smtClean="0">
                <a:sym typeface="Wingdings" panose="05000000000000000000" pitchFamily="2" charset="2"/>
              </a:rPr>
              <a:t>enumName</a:t>
            </a:r>
            <a:r>
              <a:rPr lang="de-DE" dirty="0" smtClean="0">
                <a:sym typeface="Wingdings" panose="05000000000000000000" pitchFamily="2" charset="2"/>
              </a:rPr>
              <a:t>&gt;.&lt;</a:t>
            </a:r>
            <a:r>
              <a:rPr lang="de-DE" dirty="0" err="1" smtClean="0">
                <a:sym typeface="Wingdings" panose="05000000000000000000" pitchFamily="2" charset="2"/>
              </a:rPr>
              <a:t>literalName</a:t>
            </a:r>
            <a:r>
              <a:rPr lang="de-DE" dirty="0" smtClean="0">
                <a:sym typeface="Wingdings" panose="05000000000000000000" pitchFamily="2" charset="2"/>
              </a:rPr>
              <a:t>&gt;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Syntax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&lt;</a:t>
            </a:r>
            <a:r>
              <a:rPr lang="de-DE" dirty="0" err="1" smtClean="0"/>
              <a:t>FeatureName</a:t>
            </a:r>
            <a:r>
              <a:rPr lang="de-DE" dirty="0" smtClean="0"/>
              <a:t>&gt; : &lt;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10" y="1941680"/>
            <a:ext cx="5255425" cy="90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88" y="3651870"/>
            <a:ext cx="5867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3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Bildschirmpräsentation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NexusSansPro-Bold</vt:lpstr>
      <vt:lpstr>NexusSansPro-Regular</vt:lpstr>
      <vt:lpstr>Wingdings</vt:lpstr>
      <vt:lpstr>Standarddesign</vt:lpstr>
      <vt:lpstr>Context-Sensitive Software Product Lines</vt:lpstr>
      <vt:lpstr>Running Example In-Car Emergency Call Systems</vt:lpstr>
      <vt:lpstr>Running Example In-Car Emergency Call Systems – Different Countries</vt:lpstr>
      <vt:lpstr>Running Example In-Car Emergency Call Systems – Context-Awareness</vt:lpstr>
      <vt:lpstr>Context-Sensitive SPLs Capturing Context</vt:lpstr>
      <vt:lpstr>Context-Sensitive SPLs Context Sensitivity</vt:lpstr>
      <vt:lpstr>Context-Sensitive SPLs Context Sensitivity</vt:lpstr>
      <vt:lpstr>Context-Sensitive SPLs DarwinSPL – Context Information</vt:lpstr>
      <vt:lpstr>Context-Sensitive SPLs DarwinSPL –Contextual Constraints &amp; Validity Formulas</vt:lpstr>
      <vt:lpstr>Demo</vt:lpstr>
      <vt:lpstr>Task</vt:lpstr>
    </vt:vector>
  </TitlesOfParts>
  <Company>wir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Michael Nieke</cp:lastModifiedBy>
  <cp:revision>215</cp:revision>
  <dcterms:created xsi:type="dcterms:W3CDTF">2007-08-29T07:13:29Z</dcterms:created>
  <dcterms:modified xsi:type="dcterms:W3CDTF">2017-08-31T11:31:42Z</dcterms:modified>
</cp:coreProperties>
</file>