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9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2" r:id="rId18"/>
    <p:sldId id="291" r:id="rId19"/>
    <p:sldId id="293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4" autoAdjust="0"/>
    <p:restoredTop sz="83901" autoAdjust="0"/>
  </p:normalViewPr>
  <p:slideViewPr>
    <p:cSldViewPr>
      <p:cViewPr varScale="1">
        <p:scale>
          <a:sx n="73" d="100"/>
          <a:sy n="73" d="100"/>
        </p:scale>
        <p:origin x="205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87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Programmiersprachen</c:v>
                </c:pt>
              </c:strCache>
            </c:strRef>
          </c:tx>
          <c:dPt>
            <c:idx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E61-4A2E-9C16-C2FEFDFBB977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61-4A2E-9C16-C2FEFDFBB977}"/>
              </c:ext>
            </c:extLst>
          </c:dPt>
          <c:cat>
            <c:strRef>
              <c:f>Tabelle1!$A$2:$A$3</c:f>
              <c:strCache>
                <c:ptCount val="2"/>
                <c:pt idx="0">
                  <c:v>less</c:v>
                </c:pt>
                <c:pt idx="1">
                  <c:v>JavaScript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1662</c:v>
                </c:pt>
                <c:pt idx="1">
                  <c:v>5474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1-4A2E-9C16-C2FEFDFBB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6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CAB8-1F61-49D8-8340-04BCC7D2C15D}" type="datetimeFigureOut">
              <a:rPr lang="de-LU" smtClean="0"/>
              <a:t>26.10.2016</a:t>
            </a:fld>
            <a:endParaRPr lang="de-L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F0D3E-1C11-4BC7-888D-E90D04E946F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8263176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FABE9-F223-40F4-B29B-AF42B1456244}" type="datetimeFigureOut">
              <a:rPr lang="de-LU" smtClean="0"/>
              <a:t>26.10.2016</a:t>
            </a:fld>
            <a:endParaRPr lang="de-L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L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67336-ABAD-4032-8A72-A57DA0F2B67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216366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974414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aseline="0" dirty="0"/>
              <a:t>GIT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In Einstellungen des </a:t>
            </a:r>
            <a:r>
              <a:rPr lang="de-DE" baseline="0" dirty="0" err="1"/>
              <a:t>Plugins</a:t>
            </a:r>
            <a:r>
              <a:rPr lang="de-DE" baseline="0" dirty="0"/>
              <a:t> kann die Integration deaktiviert werden, ansonsten: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Beim Speichern wird an das Committen erinnert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Live-Vorschau: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Man kann sofort sehen was passiert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Latex </a:t>
            </a:r>
            <a:r>
              <a:rPr lang="de-DE" baseline="0" dirty="0" err="1"/>
              <a:t>Formeluntersützung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Shortcuts für erfahrene Benutzer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Jede Funktion kann über einen Tastaturkurzbefehl aufgerufen werden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Tooltips</a:t>
            </a:r>
            <a:r>
              <a:rPr lang="de-DE" baseline="0" dirty="0"/>
              <a:t> für schnelle Lernkurve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Unterstützung in der Ausführung einzelner Arbeitsschritte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Commit Abfrage beim Speichern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beim Speichern wird überprüft mit </a:t>
            </a:r>
            <a:r>
              <a:rPr lang="de-DE" baseline="0" dirty="0" err="1"/>
              <a:t>mistkerl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An bestimmten Stellen wird im Hintergrund gespeichert, bevor die gewünschte Funktion ausgeführt wird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14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666271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GUIs: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Dialoge mit Textfeldern und eindeutigen Hinweisen</a:t>
            </a:r>
          </a:p>
          <a:p>
            <a:pPr marL="171450" indent="-171450">
              <a:buFontTx/>
              <a:buChar char="-"/>
            </a:pPr>
            <a:r>
              <a:rPr lang="de-DE" dirty="0"/>
              <a:t>Bilder:</a:t>
            </a:r>
            <a:r>
              <a:rPr lang="de-DE" baseline="0" dirty="0"/>
              <a:t> </a:t>
            </a:r>
            <a:r>
              <a:rPr lang="de-DE" baseline="0" dirty="0" err="1"/>
              <a:t>matuc</a:t>
            </a:r>
            <a:r>
              <a:rPr lang="de-DE" baseline="0" dirty="0"/>
              <a:t> </a:t>
            </a:r>
            <a:r>
              <a:rPr lang="de-DE" baseline="0" dirty="0" err="1"/>
              <a:t>imgdsc</a:t>
            </a:r>
            <a:r>
              <a:rPr lang="de-DE" baseline="0" dirty="0"/>
              <a:t> wird aufgerufen, es wird programmatisch entschieden, ob Bildbeschreibungen ausgelagert werden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Tabellen: verschiedene </a:t>
            </a:r>
            <a:r>
              <a:rPr lang="de-DE" baseline="0" dirty="0" err="1"/>
              <a:t>Markdown</a:t>
            </a:r>
            <a:r>
              <a:rPr lang="de-DE" baseline="0" dirty="0"/>
              <a:t> Tabellentypen werden angeboten, nicht alle von Live-Preview unterstützt (siehe Ausblick)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CSV Import von Tabellen möglich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15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315473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DialogView</a:t>
            </a:r>
            <a:r>
              <a:rPr lang="de-DE" dirty="0"/>
              <a:t>: Wrapper für neue Dialoge</a:t>
            </a:r>
            <a:endParaRPr lang="de-DE" baseline="0" dirty="0"/>
          </a:p>
          <a:p>
            <a:r>
              <a:rPr lang="de-DE" baseline="0" dirty="0"/>
              <a:t>Oberflächenelemente können mit einfachen Funktionen aus </a:t>
            </a:r>
            <a:r>
              <a:rPr lang="de-DE" baseline="0" dirty="0" err="1"/>
              <a:t>ViewManager</a:t>
            </a:r>
            <a:r>
              <a:rPr lang="de-DE" baseline="0" dirty="0"/>
              <a:t> eingefügt und angepasst werden</a:t>
            </a:r>
          </a:p>
          <a:p>
            <a:r>
              <a:rPr lang="de-DE" baseline="0" dirty="0"/>
              <a:t>Sprachunterstützung: Bisher Deutsch und Englisch</a:t>
            </a:r>
          </a:p>
          <a:p>
            <a:r>
              <a:rPr lang="de-DE" baseline="0" dirty="0"/>
              <a:t>Keine Textelemente wurden „</a:t>
            </a:r>
            <a:r>
              <a:rPr lang="de-DE" baseline="0" dirty="0" err="1"/>
              <a:t>hardgecoded</a:t>
            </a:r>
            <a:r>
              <a:rPr lang="de-DE" baseline="0" dirty="0"/>
              <a:t>“, d.h. es handelt sich um Variablen in den Dialogen und Hinweisen, nicht um feste Strings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17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2814462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Live Preview:</a:t>
            </a:r>
          </a:p>
          <a:p>
            <a:r>
              <a:rPr lang="de-DE" baseline="0" dirty="0"/>
              <a:t>- Mehr </a:t>
            </a:r>
            <a:r>
              <a:rPr lang="de-DE" baseline="0" dirty="0" err="1"/>
              <a:t>wysiwyg</a:t>
            </a:r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19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98383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Adaptierbarkeit:</a:t>
            </a:r>
          </a:p>
          <a:p>
            <a:pPr marL="171450" indent="-171450">
              <a:buFontTx/>
              <a:buChar char="-"/>
            </a:pPr>
            <a:r>
              <a:rPr lang="de-DE" dirty="0"/>
              <a:t>Sprache</a:t>
            </a:r>
          </a:p>
          <a:p>
            <a:pPr marL="171450" indent="-171450">
              <a:buFontTx/>
              <a:buChar char="-"/>
            </a:pPr>
            <a:r>
              <a:rPr lang="de-DE" dirty="0"/>
              <a:t>Live-Vorschau</a:t>
            </a:r>
          </a:p>
          <a:p>
            <a:pPr marL="171450" indent="-171450">
              <a:buFontTx/>
              <a:buChar char="-"/>
            </a:pPr>
            <a:r>
              <a:rPr lang="de-DE" dirty="0"/>
              <a:t>CSV-Separator</a:t>
            </a:r>
          </a:p>
          <a:p>
            <a:pPr marL="171450" indent="-171450">
              <a:buFontTx/>
              <a:buChar char="-"/>
            </a:pPr>
            <a:r>
              <a:rPr lang="de-DE" dirty="0"/>
              <a:t>GIT-Anbindung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4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404765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1825" lvl="3" indent="-342900">
              <a:buFont typeface="Wingdings" charset="2"/>
              <a:buChar char="§"/>
            </a:pPr>
            <a:r>
              <a:rPr lang="de-DE" dirty="0"/>
              <a:t>GUI konnte nicht vollständig angepasst werden</a:t>
            </a:r>
          </a:p>
          <a:p>
            <a:pPr marL="1089025" lvl="4" indent="-342900">
              <a:buFont typeface="Wingdings" charset="2"/>
              <a:buChar char="§"/>
            </a:pPr>
            <a:r>
              <a:rPr lang="de-DE" dirty="0">
                <a:sym typeface="Wingdings"/>
              </a:rPr>
              <a:t>Kein</a:t>
            </a:r>
            <a:r>
              <a:rPr lang="de-DE" baseline="0" dirty="0">
                <a:sym typeface="Wingdings"/>
              </a:rPr>
              <a:t>e Hilfe bei </a:t>
            </a:r>
            <a:r>
              <a:rPr lang="de-DE" baseline="0" dirty="0" err="1">
                <a:sym typeface="Wingdings"/>
              </a:rPr>
              <a:t>Überschrifte</a:t>
            </a:r>
            <a:r>
              <a:rPr lang="de-DE" baseline="0" dirty="0">
                <a:sym typeface="Wingdings"/>
              </a:rPr>
              <a:t>, </a:t>
            </a:r>
            <a:r>
              <a:rPr lang="de-DE" baseline="0" dirty="0" err="1">
                <a:sym typeface="Wingdings"/>
              </a:rPr>
              <a:t>Blockquotes</a:t>
            </a:r>
            <a:r>
              <a:rPr lang="de-DE" baseline="0" dirty="0">
                <a:sym typeface="Wingdings"/>
              </a:rPr>
              <a:t> </a:t>
            </a:r>
            <a:r>
              <a:rPr lang="de-DE" baseline="0" dirty="0" err="1">
                <a:sym typeface="Wingdings"/>
              </a:rPr>
              <a:t>usw</a:t>
            </a:r>
            <a:endParaRPr lang="de-DE" baseline="0" dirty="0">
              <a:sym typeface="Wingdings"/>
            </a:endParaRPr>
          </a:p>
          <a:p>
            <a:pPr marL="1089025" lvl="4" indent="-342900">
              <a:buFont typeface="Wingdings" charset="2"/>
              <a:buChar char="§"/>
            </a:pPr>
            <a:r>
              <a:rPr lang="de-DE" baseline="0" dirty="0">
                <a:sym typeface="Wingdings"/>
              </a:rPr>
              <a:t>T</a:t>
            </a:r>
            <a:r>
              <a:rPr lang="de-DE" dirty="0">
                <a:sym typeface="Wingdings"/>
              </a:rPr>
              <a:t>exteingabefelder nur am unteren Bildschirmrand möglich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Keine Live-Vorschau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Versionskontrolle (SVN) nicht in Sublime Text integriert (nur gegen Geld)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Nutzer muss alle Arbeitsschritte kennen und die Reihenfolge genau einhalten</a:t>
            </a:r>
          </a:p>
          <a:p>
            <a:pPr marL="1089025" lvl="4" indent="-342900">
              <a:buFont typeface="Wingdings" charset="2"/>
              <a:buChar char="§"/>
            </a:pPr>
            <a:r>
              <a:rPr lang="de-DE" dirty="0"/>
              <a:t>Nur über Shortcuts möglich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6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695593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2" indent="-342900">
              <a:buFont typeface=".AppleSystemUIFont" charset="-120"/>
              <a:buChar char="-"/>
            </a:pPr>
            <a:r>
              <a:rPr lang="de-DE" dirty="0" err="1"/>
              <a:t>Matuc</a:t>
            </a:r>
            <a:r>
              <a:rPr lang="de-DE" dirty="0"/>
              <a:t> (Kommandozeilen-Programm)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Generiert Verzeichnisstruktur für aufbereitete Lehrmaterialien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Generiert Metadaten und stellt Werkzeug zur Änderung</a:t>
            </a:r>
            <a:r>
              <a:rPr lang="de-DE" baseline="0" dirty="0"/>
              <a:t> bereit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Konvertiert </a:t>
            </a:r>
            <a:r>
              <a:rPr lang="de-DE" dirty="0" err="1"/>
              <a:t>Markdown</a:t>
            </a:r>
            <a:r>
              <a:rPr lang="de-DE" dirty="0"/>
              <a:t>-Dateien (.md) mittels </a:t>
            </a:r>
            <a:r>
              <a:rPr lang="de-DE" dirty="0" err="1"/>
              <a:t>pandoc</a:t>
            </a:r>
            <a:r>
              <a:rPr lang="de-DE" dirty="0"/>
              <a:t> in </a:t>
            </a:r>
            <a:r>
              <a:rPr lang="de-DE" dirty="0" err="1"/>
              <a:t>html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Unterstützt bei der Erstellung von Bildbeschreibungen und lagert diese ggf. aus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Enthält </a:t>
            </a:r>
            <a:r>
              <a:rPr lang="de-DE" dirty="0" err="1"/>
              <a:t>mistkerl</a:t>
            </a:r>
            <a:r>
              <a:rPr lang="de-DE" dirty="0"/>
              <a:t> zur Überprüfung der Struktur und </a:t>
            </a:r>
            <a:r>
              <a:rPr lang="de-DE" dirty="0" err="1"/>
              <a:t>Markdown</a:t>
            </a:r>
            <a:r>
              <a:rPr lang="de-DE" dirty="0"/>
              <a:t>-Syntax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7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2617840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Besitzt</a:t>
            </a:r>
            <a:r>
              <a:rPr lang="de-DE" baseline="0" dirty="0"/>
              <a:t> den kompletten Funktionsumfang von </a:t>
            </a:r>
            <a:r>
              <a:rPr lang="de-DE" baseline="0" dirty="0" err="1"/>
              <a:t>Matuc</a:t>
            </a:r>
            <a:r>
              <a:rPr lang="de-DE" baseline="0" dirty="0"/>
              <a:t> selbst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JSON Objekte zur Weiterverarbeitung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Beispiel zeigt Metadaten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8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788584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Metadaten Darstellung</a:t>
            </a:r>
            <a:r>
              <a:rPr lang="de-DE" baseline="0" dirty="0"/>
              <a:t> in AGSBS Atom Package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9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504849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Plattformübergreifend: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Läut</a:t>
            </a:r>
            <a:r>
              <a:rPr lang="de-DE" baseline="0" dirty="0"/>
              <a:t> auf allen OS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 err="1"/>
              <a:t>Git</a:t>
            </a:r>
            <a:r>
              <a:rPr lang="de-DE" baseline="0" dirty="0"/>
              <a:t>-Integration: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Von Anfang an am Start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Kostenlos, für Sublime nur gegen </a:t>
            </a:r>
            <a:r>
              <a:rPr lang="de-DE" baseline="0" dirty="0" err="1"/>
              <a:t>Entgeld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 err="1"/>
              <a:t>Electron</a:t>
            </a:r>
            <a:r>
              <a:rPr lang="de-DE" baseline="0" dirty="0"/>
              <a:t>-Engine:</a:t>
            </a:r>
          </a:p>
          <a:p>
            <a:pPr marL="171450" indent="-171450">
              <a:buFont typeface="Arial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Atom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desktop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built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HTML, JavaScript, CSS,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Node.js Integration</a:t>
            </a:r>
          </a:p>
          <a:p>
            <a:pPr marL="171450" indent="-171450">
              <a:buFont typeface="Arial" charset="0"/>
              <a:buChar char="•"/>
            </a:pPr>
            <a:endParaRPr lang="de-DE" baseline="0" dirty="0"/>
          </a:p>
          <a:p>
            <a:pPr marL="0" indent="0">
              <a:buFont typeface="Arial" charset="0"/>
              <a:buNone/>
            </a:pPr>
            <a:r>
              <a:rPr lang="de-DE" baseline="0" dirty="0"/>
              <a:t>Paketmanager: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Einfach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Cool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Node.js </a:t>
            </a:r>
            <a:r>
              <a:rPr lang="de-DE" baseline="0" dirty="0" err="1"/>
              <a:t>packages</a:t>
            </a:r>
            <a:r>
              <a:rPr lang="de-DE" baseline="0" dirty="0"/>
              <a:t> und </a:t>
            </a:r>
            <a:r>
              <a:rPr lang="de-DE" baseline="0" dirty="0" err="1"/>
              <a:t>atom</a:t>
            </a:r>
            <a:r>
              <a:rPr lang="de-DE" baseline="0" dirty="0"/>
              <a:t> </a:t>
            </a:r>
            <a:r>
              <a:rPr lang="de-DE" baseline="0" dirty="0" err="1"/>
              <a:t>packages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Package-Einstellungen:</a:t>
            </a:r>
          </a:p>
          <a:p>
            <a:pPr marL="171450" indent="-171450">
              <a:buFont typeface="Arial" charset="0"/>
              <a:buChar char="•"/>
            </a:pPr>
            <a:r>
              <a:rPr lang="de-DE" baseline="0" dirty="0"/>
              <a:t>Adaptierbarkeit</a:t>
            </a:r>
          </a:p>
          <a:p>
            <a:pPr marL="171450" indent="-171450">
              <a:buFont typeface="Arial" charset="0"/>
              <a:buChar char="•"/>
            </a:pPr>
            <a:r>
              <a:rPr lang="de-DE" baseline="0" dirty="0"/>
              <a:t>Sublime: </a:t>
            </a:r>
            <a:r>
              <a:rPr lang="de-DE" baseline="0" dirty="0" err="1"/>
              <a:t>json</a:t>
            </a:r>
            <a:r>
              <a:rPr lang="de-DE" baseline="0" dirty="0"/>
              <a:t> und </a:t>
            </a:r>
            <a:r>
              <a:rPr lang="de-DE" baseline="0" dirty="0" err="1"/>
              <a:t>python</a:t>
            </a:r>
            <a:r>
              <a:rPr lang="de-DE" baseline="0" dirty="0"/>
              <a:t> </a:t>
            </a:r>
            <a:r>
              <a:rPr lang="de-DE" baseline="0" dirty="0" err="1"/>
              <a:t>mist</a:t>
            </a:r>
            <a:endParaRPr lang="de-DE" baseline="0" dirty="0"/>
          </a:p>
          <a:p>
            <a:pPr marL="171450" indent="-171450">
              <a:buFont typeface="Arial" charset="0"/>
              <a:buChar char="•"/>
            </a:pPr>
            <a:r>
              <a:rPr lang="de-DE" baseline="0" dirty="0"/>
              <a:t>Atom: GUI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Fantastischer Support: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Geile Community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Rüsch</a:t>
            </a:r>
            <a:r>
              <a:rPr lang="de-DE" baseline="0" dirty="0"/>
              <a:t> gute Doku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11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2561022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ATOM als IDE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Basiert auf </a:t>
            </a:r>
            <a:r>
              <a:rPr lang="de-DE" baseline="0" dirty="0" err="1"/>
              <a:t>Electron</a:t>
            </a:r>
            <a:r>
              <a:rPr lang="de-DE" baseline="0" dirty="0"/>
              <a:t> und Node.js</a:t>
            </a:r>
          </a:p>
          <a:p>
            <a:pPr marL="0" indent="0">
              <a:buFontTx/>
              <a:buNone/>
            </a:pPr>
            <a:r>
              <a:rPr lang="de-DE" baseline="0" dirty="0" err="1"/>
              <a:t>Github</a:t>
            </a:r>
            <a:r>
              <a:rPr lang="de-DE" baseline="0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Tickets in Form von </a:t>
            </a:r>
            <a:r>
              <a:rPr lang="de-DE" baseline="0" dirty="0" err="1"/>
              <a:t>issues</a:t>
            </a:r>
            <a:r>
              <a:rPr lang="de-DE" baseline="0" dirty="0"/>
              <a:t> und Kommunikation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12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956183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aseline="0" dirty="0" err="1"/>
              <a:t>Less</a:t>
            </a:r>
            <a:r>
              <a:rPr lang="de-DE" baseline="0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CSS Präprozessor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Styling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Nutzung von Variablen und </a:t>
            </a:r>
            <a:r>
              <a:rPr lang="de-DE" baseline="0" dirty="0" err="1"/>
              <a:t>Mixins</a:t>
            </a: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JavaScript:</a:t>
            </a:r>
          </a:p>
          <a:p>
            <a:pPr marL="0" indent="0">
              <a:buFontTx/>
              <a:buNone/>
            </a:pPr>
            <a:r>
              <a:rPr lang="de-DE" baseline="0" dirty="0"/>
              <a:t>- Package mit </a:t>
            </a:r>
            <a:r>
              <a:rPr lang="de-DE" baseline="0" dirty="0" err="1"/>
              <a:t>Javascript</a:t>
            </a:r>
            <a:r>
              <a:rPr lang="de-DE" baseline="0" dirty="0"/>
              <a:t>-Klassen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13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94183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336438"/>
            <a:ext cx="9144000" cy="1521562"/>
          </a:xfrm>
          <a:prstGeom prst="rect">
            <a:avLst/>
          </a:prstGeom>
        </p:spPr>
      </p:pic>
      <p:cxnSp>
        <p:nvCxnSpPr>
          <p:cNvPr id="4" name="Gerade Verbindung 3"/>
          <p:cNvCxnSpPr/>
          <p:nvPr userDrawn="1"/>
        </p:nvCxnSpPr>
        <p:spPr>
          <a:xfrm>
            <a:off x="0" y="765175"/>
            <a:ext cx="9144000" cy="0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0" y="1052513"/>
            <a:ext cx="9144001" cy="0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0"/>
          <p:cNvSpPr>
            <a:spLocks noGrp="1"/>
          </p:cNvSpPr>
          <p:nvPr>
            <p:ph sz="quarter" idx="10" hasCustomPrompt="1"/>
          </p:nvPr>
        </p:nvSpPr>
        <p:spPr>
          <a:xfrm>
            <a:off x="611188" y="1196752"/>
            <a:ext cx="7921625" cy="115715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800">
                <a:solidFill>
                  <a:schemeClr val="bg1">
                    <a:alpha val="80000"/>
                  </a:schemeClr>
                </a:solidFill>
                <a:latin typeface="Univers LT Std 55" panose="020B0603020202020204" pitchFamily="34" charset="0"/>
              </a:defRPr>
            </a:lvl1pPr>
          </a:lstStyle>
          <a:p>
            <a:pPr lvl="0"/>
            <a:r>
              <a:rPr lang="de-DE" dirty="0"/>
              <a:t>Institut für Muster / Professur für Beispiele</a:t>
            </a: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611188" y="2843301"/>
            <a:ext cx="7921625" cy="1318086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3200" b="1" i="0" kern="1200" cap="all" baseline="0" dirty="0">
                <a:solidFill>
                  <a:schemeClr val="bg1"/>
                </a:solidFill>
                <a:latin typeface="Univers LT Std 55" panose="020B0603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Präsentationsüberschrift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611188" y="4171146"/>
            <a:ext cx="7921626" cy="55399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DE" sz="1800" b="0" i="0" dirty="0">
                <a:solidFill>
                  <a:schemeClr val="bg1">
                    <a:alpha val="80000"/>
                  </a:schemeClr>
                </a:solidFill>
                <a:latin typeface="Univers LT Std 55" panose="020B0603020202020204" pitchFamily="34" charset="0"/>
                <a:ea typeface="Verdana" charset="0"/>
                <a:cs typeface="Verdana" charset="0"/>
              </a:rPr>
              <a:t>Leroy Buchholz und Niklas </a:t>
            </a:r>
            <a:r>
              <a:rPr lang="de-DE" sz="1800" b="0" i="0" dirty="0" err="1">
                <a:solidFill>
                  <a:schemeClr val="bg1">
                    <a:alpha val="80000"/>
                  </a:schemeClr>
                </a:solidFill>
                <a:latin typeface="Univers LT Std 55" panose="020B0603020202020204" pitchFamily="34" charset="0"/>
                <a:ea typeface="Verdana" charset="0"/>
                <a:cs typeface="Verdana" charset="0"/>
              </a:rPr>
              <a:t>Fallik</a:t>
            </a:r>
            <a:endParaRPr lang="de-DE" sz="1800" b="0" i="0" dirty="0">
              <a:solidFill>
                <a:schemeClr val="bg1">
                  <a:alpha val="80000"/>
                </a:schemeClr>
              </a:solidFill>
              <a:latin typeface="Univers LT Std 55" panose="020B0603020202020204" pitchFamily="34" charset="0"/>
              <a:ea typeface="Verdana" charset="0"/>
              <a:cs typeface="Verdana" charset="0"/>
            </a:endParaRPr>
          </a:p>
          <a:p>
            <a:pPr algn="r"/>
            <a:r>
              <a:rPr lang="de-DE" sz="1800" b="0" i="0" dirty="0">
                <a:solidFill>
                  <a:schemeClr val="bg1">
                    <a:alpha val="80000"/>
                  </a:schemeClr>
                </a:solidFill>
                <a:latin typeface="Univers LT Std 55" panose="020B0603020202020204" pitchFamily="34" charset="0"/>
                <a:ea typeface="Verdana" charset="0"/>
                <a:cs typeface="Verdana" charset="0"/>
              </a:rPr>
              <a:t>Dresden, 27.10.2016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49954" y="214295"/>
            <a:ext cx="1585109" cy="34003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7950" y="140235"/>
            <a:ext cx="1653197" cy="48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ransition spd="slow">
    <p:push dir="u"/>
    <p:sndAc>
      <p:stSnd>
        <p:snd r:embed="rId1" name="Chimes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>
          <a:xfrm>
            <a:off x="107950" y="6488113"/>
            <a:ext cx="1583730" cy="254000"/>
          </a:xfrm>
        </p:spPr>
        <p:txBody>
          <a:bodyPr/>
          <a:lstStyle/>
          <a:p>
            <a:fld id="{852F18A7-60EF-DD48-8F37-BE93452F0A67}" type="datetime1">
              <a:rPr lang="de-DE" smtClean="0"/>
              <a:t>26.10.2016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>
          <a:xfrm>
            <a:off x="7452320" y="6488113"/>
            <a:ext cx="1583730" cy="254000"/>
          </a:xfrm>
        </p:spPr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9" name="Inhaltsplatzhalter 2"/>
          <p:cNvSpPr txBox="1">
            <a:spLocks/>
          </p:cNvSpPr>
          <p:nvPr userDrawn="1"/>
        </p:nvSpPr>
        <p:spPr>
          <a:xfrm>
            <a:off x="107950" y="764704"/>
            <a:ext cx="8928100" cy="2880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368" rtl="0" eaLnBrk="1" fontAlgn="t" latinLnBrk="0" hangingPunct="1">
              <a:spcBef>
                <a:spcPts val="0"/>
              </a:spcBef>
              <a:spcAft>
                <a:spcPts val="1200"/>
              </a:spcAft>
              <a:buFontTx/>
              <a:buNone/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marL="0" indent="-127000" algn="l" defTabSz="914368" rtl="0" eaLnBrk="1" fontAlgn="t" latinLnBrk="0" hangingPunct="1">
              <a:spcBef>
                <a:spcPts val="300"/>
              </a:spcBef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787400" indent="-127000" algn="l" defTabSz="914368" rtl="0" eaLnBrk="1" fontAlgn="t" latinLnBrk="0" hangingPunct="1">
              <a:spcBef>
                <a:spcPts val="0"/>
              </a:spcBef>
              <a:spcAft>
                <a:spcPts val="300"/>
              </a:spcAft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812800" indent="0" algn="l" defTabSz="914368" rtl="0" eaLnBrk="1" latinLnBrk="0" hangingPunct="1">
              <a:spcBef>
                <a:spcPts val="0"/>
              </a:spcBef>
              <a:buSzPct val="100000"/>
              <a:buFont typeface="AppleSymbols" charset="0"/>
              <a:buNone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1435100" indent="-127000" algn="l" defTabSz="914368" rtl="0" eaLnBrk="1" latinLnBrk="0" hangingPunct="1">
              <a:spcBef>
                <a:spcPts val="0"/>
              </a:spcBef>
              <a:buSzPct val="170000"/>
              <a:buFont typeface="AppleSymbols" charset="0"/>
              <a:buChar char="⌞"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380" b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45 Light" panose="02000403030000020003" pitchFamily="2" charset="0"/>
              </a:rPr>
              <a:t>1. Zielstellung &gt; 2. Bestehende Lösungsansätze &gt; 3. Entwicklung einer neuen Erweiterung für ATOM &gt; 4. Ausblick</a:t>
            </a:r>
          </a:p>
        </p:txBody>
      </p:sp>
      <p:sp>
        <p:nvSpPr>
          <p:cNvPr id="10" name="Inhaltsplatzhalter 1"/>
          <p:cNvSpPr>
            <a:spLocks noGrp="1"/>
          </p:cNvSpPr>
          <p:nvPr>
            <p:ph sz="quarter" idx="11" hasCustomPrompt="1"/>
          </p:nvPr>
        </p:nvSpPr>
        <p:spPr>
          <a:xfrm>
            <a:off x="613149" y="4149080"/>
            <a:ext cx="7919664" cy="504056"/>
          </a:xfrm>
          <a:prstGeom prst="rect">
            <a:avLst/>
          </a:prstGeom>
        </p:spPr>
        <p:txBody>
          <a:bodyPr/>
          <a:lstStyle>
            <a:lvl1pPr>
              <a:defRPr>
                <a:latin typeface="Univers LT Std 55" panose="020B0603020202020204" pitchFamily="34" charset="0"/>
              </a:defRPr>
            </a:lvl1pPr>
          </a:lstStyle>
          <a:p>
            <a:pPr algn="r"/>
            <a:r>
              <a:rPr lang="de-DE" sz="1800" dirty="0"/>
              <a:t>Zusatzüberschrift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quarter" idx="19" hasCustomPrompt="1"/>
          </p:nvPr>
        </p:nvSpPr>
        <p:spPr>
          <a:xfrm>
            <a:off x="613149" y="1196976"/>
            <a:ext cx="7919664" cy="1156930"/>
          </a:xfrm>
          <a:prstGeom prst="rect">
            <a:avLst/>
          </a:prstGeom>
        </p:spPr>
        <p:txBody>
          <a:bodyPr anchor="b"/>
          <a:lstStyle>
            <a:lvl1pPr>
              <a:defRPr sz="3200" b="1" baseline="0">
                <a:latin typeface="Univers LT Std 47 Cn Lt" panose="020B0406020202040204" pitchFamily="34" charset="0"/>
              </a:defRPr>
            </a:lvl1pPr>
          </a:lstStyle>
          <a:p>
            <a:r>
              <a:rPr lang="de-DE" sz="2800" dirty="0"/>
              <a:t>1. 	GLIEDERUNGSPUNKT</a:t>
            </a:r>
          </a:p>
        </p:txBody>
      </p:sp>
    </p:spTree>
    <p:extLst>
      <p:ext uri="{BB962C8B-B14F-4D97-AF65-F5344CB8AC3E}">
        <p14:creationId xmlns:p14="http://schemas.microsoft.com/office/powerpoint/2010/main" val="371302360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622668" y="1772816"/>
            <a:ext cx="7905105" cy="331236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Univers LT Std 45 Light" panose="020B0403020202020204" pitchFamily="34" charset="0"/>
              </a:defRPr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>
                <a:latin typeface="Univers LT Std 45 Light" panose="020B0403020202020204" pitchFamily="34" charset="0"/>
              </a:defRPr>
            </a:lvl2pPr>
            <a:lvl3pPr marL="0" indent="0">
              <a:spcAft>
                <a:spcPts val="600"/>
              </a:spcAft>
              <a:buNone/>
              <a:tabLst/>
              <a:defRPr sz="1600">
                <a:latin typeface="Univers LT Std 45 Light" panose="020B0403020202020204" pitchFamily="34" charset="0"/>
              </a:defRPr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>
                <a:latin typeface="Univers LT Std 45 Light" panose="020B0403020202020204" pitchFamily="34" charset="0"/>
              </a:defRPr>
            </a:lvl4pPr>
            <a:lvl5pPr marL="415925" indent="-127000">
              <a:spcAft>
                <a:spcPts val="600"/>
              </a:spcAft>
              <a:tabLst/>
              <a:defRPr sz="1600">
                <a:latin typeface="Univers LT Std 45 Light" panose="020B0403020202020204" pitchFamily="34" charset="0"/>
              </a:defRPr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 – 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8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611188" y="1196975"/>
            <a:ext cx="7928067" cy="507595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lang="de-DE" sz="2800" b="1" i="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LT Std 47 Cn Lt" panose="020B040602020204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>
          <a:xfrm>
            <a:off x="107950" y="6488113"/>
            <a:ext cx="1583730" cy="254000"/>
          </a:xfrm>
        </p:spPr>
        <p:txBody>
          <a:bodyPr/>
          <a:lstStyle>
            <a:lvl1pPr>
              <a:defRPr sz="1380"/>
            </a:lvl1pPr>
          </a:lstStyle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>
          <a:xfrm>
            <a:off x="7452320" y="6488113"/>
            <a:ext cx="1583730" cy="254000"/>
          </a:xfrm>
        </p:spPr>
        <p:txBody>
          <a:bodyPr/>
          <a:lstStyle>
            <a:lvl1pPr>
              <a:defRPr sz="1380"/>
            </a:lvl1pPr>
          </a:lstStyle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dirty="0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120946852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611188" y="1772816"/>
            <a:ext cx="7905105" cy="331236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Univers LT Std 45 Light" panose="020B0403020202020204" pitchFamily="34" charset="0"/>
              </a:defRPr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>
                <a:latin typeface="Univers LT Std 45 Light" panose="020B0403020202020204" pitchFamily="34" charset="0"/>
              </a:defRPr>
            </a:lvl2pPr>
            <a:lvl3pPr marL="0" indent="0">
              <a:spcAft>
                <a:spcPts val="600"/>
              </a:spcAft>
              <a:buNone/>
              <a:tabLst/>
              <a:defRPr sz="1600">
                <a:latin typeface="Univers LT Std 45 Light" panose="020B0403020202020204" pitchFamily="34" charset="0"/>
              </a:defRPr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>
                <a:latin typeface="Univers LT Std 45 Light" panose="020B0403020202020204" pitchFamily="34" charset="0"/>
              </a:defRPr>
            </a:lvl4pPr>
            <a:lvl5pPr marL="415925" indent="-127000">
              <a:spcAft>
                <a:spcPts val="600"/>
              </a:spcAft>
              <a:tabLst/>
              <a:defRPr sz="1600">
                <a:latin typeface="Univers LT Std 45 Light" panose="020B0403020202020204" pitchFamily="34" charset="0"/>
              </a:defRPr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 – 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8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611188" y="1196975"/>
            <a:ext cx="7928067" cy="507595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lang="de-DE" sz="2800" b="1" i="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LT Std 47 Cn Lt" panose="020B040602020204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>
          <a:xfrm>
            <a:off x="107950" y="6488113"/>
            <a:ext cx="1583730" cy="254000"/>
          </a:xfrm>
        </p:spPr>
        <p:txBody>
          <a:bodyPr/>
          <a:lstStyle>
            <a:lvl1pPr>
              <a:defRPr sz="1380"/>
            </a:lvl1pPr>
          </a:lstStyle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>
          <a:xfrm>
            <a:off x="7452320" y="6488113"/>
            <a:ext cx="1583730" cy="254000"/>
          </a:xfrm>
        </p:spPr>
        <p:txBody>
          <a:bodyPr/>
          <a:lstStyle>
            <a:lvl1pPr>
              <a:defRPr sz="1380"/>
            </a:lvl1pPr>
          </a:lstStyle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dirty="0"/>
              <a:t> von XYZ</a:t>
            </a:r>
          </a:p>
        </p:txBody>
      </p:sp>
      <p:sp>
        <p:nvSpPr>
          <p:cNvPr id="9" name="Inhaltsplatzhalter 2"/>
          <p:cNvSpPr txBox="1">
            <a:spLocks/>
          </p:cNvSpPr>
          <p:nvPr userDrawn="1"/>
        </p:nvSpPr>
        <p:spPr>
          <a:xfrm>
            <a:off x="107950" y="764704"/>
            <a:ext cx="8928100" cy="2880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368" rtl="0" eaLnBrk="1" fontAlgn="t" latinLnBrk="0" hangingPunct="1">
              <a:spcBef>
                <a:spcPts val="0"/>
              </a:spcBef>
              <a:spcAft>
                <a:spcPts val="1200"/>
              </a:spcAft>
              <a:buFontTx/>
              <a:buNone/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marL="0" indent="-127000" algn="l" defTabSz="914368" rtl="0" eaLnBrk="1" fontAlgn="t" latinLnBrk="0" hangingPunct="1">
              <a:spcBef>
                <a:spcPts val="300"/>
              </a:spcBef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787400" indent="-127000" algn="l" defTabSz="914368" rtl="0" eaLnBrk="1" fontAlgn="t" latinLnBrk="0" hangingPunct="1">
              <a:spcBef>
                <a:spcPts val="0"/>
              </a:spcBef>
              <a:spcAft>
                <a:spcPts val="300"/>
              </a:spcAft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812800" indent="0" algn="l" defTabSz="914368" rtl="0" eaLnBrk="1" latinLnBrk="0" hangingPunct="1">
              <a:spcBef>
                <a:spcPts val="0"/>
              </a:spcBef>
              <a:buSzPct val="100000"/>
              <a:buFont typeface="AppleSymbols" charset="0"/>
              <a:buNone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1435100" indent="-127000" algn="l" defTabSz="914368" rtl="0" eaLnBrk="1" latinLnBrk="0" hangingPunct="1">
              <a:spcBef>
                <a:spcPts val="0"/>
              </a:spcBef>
              <a:buSzPct val="170000"/>
              <a:buFont typeface="AppleSymbols" charset="0"/>
              <a:buChar char="⌞"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380" b="0" dirty="0">
                <a:solidFill>
                  <a:schemeClr val="tx1"/>
                </a:solidFill>
                <a:latin typeface="Univers 45 Light" panose="02000403030000020003" pitchFamily="2" charset="0"/>
              </a:rPr>
              <a:t>1. Zielstellung </a:t>
            </a:r>
            <a:r>
              <a:rPr lang="de-DE" sz="1380" b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45 Light" panose="02000403030000020003" pitchFamily="2" charset="0"/>
              </a:rPr>
              <a:t>&gt; 2. Bestehende Lösungsansätze &gt; 3. Entwicklung einer neuen Erweiterung für ATOM &gt; 4. Ausblick</a:t>
            </a:r>
          </a:p>
        </p:txBody>
      </p:sp>
    </p:spTree>
    <p:extLst>
      <p:ext uri="{BB962C8B-B14F-4D97-AF65-F5344CB8AC3E}">
        <p14:creationId xmlns:p14="http://schemas.microsoft.com/office/powerpoint/2010/main" val="398099761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611188" y="1772816"/>
            <a:ext cx="7905105" cy="331236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>
                <a:latin typeface="Univers LT Std 45 Light" panose="020B0403020202020204" pitchFamily="34" charset="0"/>
              </a:defRPr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>
                <a:latin typeface="Univers LT Std 45 Light" panose="020B0403020202020204" pitchFamily="34" charset="0"/>
              </a:defRPr>
            </a:lvl2pPr>
            <a:lvl3pPr marL="0" indent="0">
              <a:spcAft>
                <a:spcPts val="600"/>
              </a:spcAft>
              <a:buNone/>
              <a:tabLst/>
              <a:defRPr sz="1600">
                <a:latin typeface="Univers LT Std 45 Light" panose="020B0403020202020204" pitchFamily="34" charset="0"/>
              </a:defRPr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>
                <a:latin typeface="Univers LT Std 45 Light" panose="020B0403020202020204" pitchFamily="34" charset="0"/>
              </a:defRPr>
            </a:lvl4pPr>
            <a:lvl5pPr marL="415925" indent="-127000">
              <a:spcAft>
                <a:spcPts val="600"/>
              </a:spcAft>
              <a:tabLst/>
              <a:defRPr sz="1600">
                <a:latin typeface="Univers LT Std 45 Light" panose="020B0403020202020204" pitchFamily="34" charset="0"/>
              </a:defRPr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 – 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8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611188" y="1196975"/>
            <a:ext cx="7928067" cy="507595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lang="de-DE" sz="2800" b="1" i="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LT Std 47 Cn Lt" panose="020B040602020204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>
          <a:xfrm>
            <a:off x="107950" y="6488113"/>
            <a:ext cx="1583730" cy="254000"/>
          </a:xfrm>
        </p:spPr>
        <p:txBody>
          <a:bodyPr/>
          <a:lstStyle>
            <a:lvl1pPr>
              <a:defRPr sz="1380"/>
            </a:lvl1pPr>
          </a:lstStyle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>
          <a:xfrm>
            <a:off x="7452320" y="6488113"/>
            <a:ext cx="1583730" cy="254000"/>
          </a:xfrm>
        </p:spPr>
        <p:txBody>
          <a:bodyPr/>
          <a:lstStyle>
            <a:lvl1pPr>
              <a:defRPr sz="1380"/>
            </a:lvl1pPr>
          </a:lstStyle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dirty="0"/>
              <a:t> von XYZ</a:t>
            </a:r>
          </a:p>
        </p:txBody>
      </p:sp>
      <p:sp>
        <p:nvSpPr>
          <p:cNvPr id="9" name="Inhaltsplatzhalter 2"/>
          <p:cNvSpPr txBox="1">
            <a:spLocks/>
          </p:cNvSpPr>
          <p:nvPr userDrawn="1"/>
        </p:nvSpPr>
        <p:spPr>
          <a:xfrm>
            <a:off x="107950" y="764704"/>
            <a:ext cx="8928100" cy="2880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368" rtl="0" eaLnBrk="1" fontAlgn="t" latinLnBrk="0" hangingPunct="1">
              <a:spcBef>
                <a:spcPts val="0"/>
              </a:spcBef>
              <a:spcAft>
                <a:spcPts val="1200"/>
              </a:spcAft>
              <a:buFontTx/>
              <a:buNone/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marL="0" indent="-127000" algn="l" defTabSz="914368" rtl="0" eaLnBrk="1" fontAlgn="t" latinLnBrk="0" hangingPunct="1">
              <a:spcBef>
                <a:spcPts val="300"/>
              </a:spcBef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787400" indent="-127000" algn="l" defTabSz="914368" rtl="0" eaLnBrk="1" fontAlgn="t" latinLnBrk="0" hangingPunct="1">
              <a:spcBef>
                <a:spcPts val="0"/>
              </a:spcBef>
              <a:spcAft>
                <a:spcPts val="300"/>
              </a:spcAft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812800" indent="0" algn="l" defTabSz="914368" rtl="0" eaLnBrk="1" latinLnBrk="0" hangingPunct="1">
              <a:spcBef>
                <a:spcPts val="0"/>
              </a:spcBef>
              <a:buSzPct val="100000"/>
              <a:buFont typeface="AppleSymbols" charset="0"/>
              <a:buNone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1435100" indent="-127000" algn="l" defTabSz="914368" rtl="0" eaLnBrk="1" latinLnBrk="0" hangingPunct="1">
              <a:spcBef>
                <a:spcPts val="0"/>
              </a:spcBef>
              <a:buSzPct val="170000"/>
              <a:buFont typeface="AppleSymbols" charset="0"/>
              <a:buChar char="⌞"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380" b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45 Light" panose="02000403030000020003" pitchFamily="2" charset="0"/>
              </a:rPr>
              <a:t>1. Zielstellung &gt; </a:t>
            </a:r>
            <a:r>
              <a:rPr lang="de-DE" sz="1380" b="0" dirty="0">
                <a:solidFill>
                  <a:schemeClr val="tx1"/>
                </a:solidFill>
                <a:latin typeface="Univers 45 Light" panose="02000403030000020003" pitchFamily="2" charset="0"/>
              </a:rPr>
              <a:t>2. Bestehende Lösungsansätze </a:t>
            </a:r>
            <a:r>
              <a:rPr lang="de-DE" sz="1380" b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45 Light" panose="02000403030000020003" pitchFamily="2" charset="0"/>
              </a:rPr>
              <a:t>&gt; 3. Entwicklung einer neuen Erweiterung für ATOM &gt; 4. Ausblick</a:t>
            </a:r>
          </a:p>
        </p:txBody>
      </p:sp>
    </p:spTree>
    <p:extLst>
      <p:ext uri="{BB962C8B-B14F-4D97-AF65-F5344CB8AC3E}">
        <p14:creationId xmlns:p14="http://schemas.microsoft.com/office/powerpoint/2010/main" val="350552164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611188" y="1772816"/>
            <a:ext cx="7905105" cy="331236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>
                <a:latin typeface="Univers LT Std 45 Light" panose="020B0403020202020204" pitchFamily="34" charset="0"/>
              </a:defRPr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>
                <a:latin typeface="Univers LT Std 45 Light" panose="020B0403020202020204" pitchFamily="34" charset="0"/>
              </a:defRPr>
            </a:lvl2pPr>
            <a:lvl3pPr marL="0" indent="0">
              <a:spcAft>
                <a:spcPts val="600"/>
              </a:spcAft>
              <a:buNone/>
              <a:tabLst/>
              <a:defRPr sz="1600">
                <a:latin typeface="Univers LT Std 45 Light" panose="020B0403020202020204" pitchFamily="34" charset="0"/>
              </a:defRPr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>
                <a:latin typeface="Univers LT Std 45 Light" panose="020B0403020202020204" pitchFamily="34" charset="0"/>
              </a:defRPr>
            </a:lvl4pPr>
            <a:lvl5pPr marL="415925" indent="-127000">
              <a:spcAft>
                <a:spcPts val="600"/>
              </a:spcAft>
              <a:tabLst/>
              <a:defRPr sz="1600">
                <a:latin typeface="Univers LT Std 45 Light" panose="020B0403020202020204" pitchFamily="34" charset="0"/>
              </a:defRPr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 – 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8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611188" y="1196975"/>
            <a:ext cx="7928067" cy="507595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lang="de-DE" sz="2800" b="1" i="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LT Std 47 Cn Lt" panose="020B040602020204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>
          <a:xfrm>
            <a:off x="107950" y="6488113"/>
            <a:ext cx="1583730" cy="254000"/>
          </a:xfrm>
        </p:spPr>
        <p:txBody>
          <a:bodyPr/>
          <a:lstStyle>
            <a:lvl1pPr>
              <a:defRPr sz="1380"/>
            </a:lvl1pPr>
          </a:lstStyle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>
          <a:xfrm>
            <a:off x="7452320" y="6488113"/>
            <a:ext cx="1583730" cy="254000"/>
          </a:xfrm>
        </p:spPr>
        <p:txBody>
          <a:bodyPr/>
          <a:lstStyle>
            <a:lvl1pPr>
              <a:defRPr sz="1380"/>
            </a:lvl1pPr>
          </a:lstStyle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dirty="0"/>
              <a:t> von XYZ</a:t>
            </a:r>
          </a:p>
        </p:txBody>
      </p:sp>
      <p:sp>
        <p:nvSpPr>
          <p:cNvPr id="9" name="Inhaltsplatzhalter 2"/>
          <p:cNvSpPr txBox="1">
            <a:spLocks/>
          </p:cNvSpPr>
          <p:nvPr userDrawn="1"/>
        </p:nvSpPr>
        <p:spPr>
          <a:xfrm>
            <a:off x="107950" y="764704"/>
            <a:ext cx="8928100" cy="2880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368" rtl="0" eaLnBrk="1" fontAlgn="t" latinLnBrk="0" hangingPunct="1">
              <a:spcBef>
                <a:spcPts val="0"/>
              </a:spcBef>
              <a:spcAft>
                <a:spcPts val="1200"/>
              </a:spcAft>
              <a:buFontTx/>
              <a:buNone/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marL="0" indent="-127000" algn="l" defTabSz="914368" rtl="0" eaLnBrk="1" fontAlgn="t" latinLnBrk="0" hangingPunct="1">
              <a:spcBef>
                <a:spcPts val="300"/>
              </a:spcBef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787400" indent="-127000" algn="l" defTabSz="914368" rtl="0" eaLnBrk="1" fontAlgn="t" latinLnBrk="0" hangingPunct="1">
              <a:spcBef>
                <a:spcPts val="0"/>
              </a:spcBef>
              <a:spcAft>
                <a:spcPts val="300"/>
              </a:spcAft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812800" indent="0" algn="l" defTabSz="914368" rtl="0" eaLnBrk="1" latinLnBrk="0" hangingPunct="1">
              <a:spcBef>
                <a:spcPts val="0"/>
              </a:spcBef>
              <a:buSzPct val="100000"/>
              <a:buFont typeface="AppleSymbols" charset="0"/>
              <a:buNone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1435100" indent="-127000" algn="l" defTabSz="914368" rtl="0" eaLnBrk="1" latinLnBrk="0" hangingPunct="1">
              <a:spcBef>
                <a:spcPts val="0"/>
              </a:spcBef>
              <a:buSzPct val="170000"/>
              <a:buFont typeface="AppleSymbols" charset="0"/>
              <a:buChar char="⌞"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380" b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45 Light" panose="02000403030000020003" pitchFamily="2" charset="0"/>
              </a:rPr>
              <a:t>1. Zielstellung &gt; 2. Bestehende Lösungsansätze &gt; </a:t>
            </a:r>
            <a:r>
              <a:rPr lang="de-DE" sz="1380" b="0" dirty="0">
                <a:solidFill>
                  <a:schemeClr val="tx1"/>
                </a:solidFill>
                <a:latin typeface="Univers 45 Light" panose="02000403030000020003" pitchFamily="2" charset="0"/>
              </a:rPr>
              <a:t>3. Entwicklung einer neuen Erweiterung für ATOM </a:t>
            </a:r>
            <a:r>
              <a:rPr lang="de-DE" sz="1380" b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45 Light" panose="02000403030000020003" pitchFamily="2" charset="0"/>
              </a:rPr>
              <a:t>&gt; 4. Ausblick</a:t>
            </a:r>
          </a:p>
        </p:txBody>
      </p:sp>
    </p:spTree>
    <p:extLst>
      <p:ext uri="{BB962C8B-B14F-4D97-AF65-F5344CB8AC3E}">
        <p14:creationId xmlns:p14="http://schemas.microsoft.com/office/powerpoint/2010/main" val="344082815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611188" y="1772816"/>
            <a:ext cx="7905105" cy="331236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>
                <a:latin typeface="Univers LT Std 45 Light" panose="020B0403020202020204" pitchFamily="34" charset="0"/>
              </a:defRPr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>
                <a:latin typeface="Univers LT Std 45 Light" panose="020B0403020202020204" pitchFamily="34" charset="0"/>
              </a:defRPr>
            </a:lvl2pPr>
            <a:lvl3pPr marL="0" indent="0">
              <a:spcAft>
                <a:spcPts val="600"/>
              </a:spcAft>
              <a:buNone/>
              <a:tabLst/>
              <a:defRPr sz="1600">
                <a:latin typeface="Univers LT Std 45 Light" panose="020B0403020202020204" pitchFamily="34" charset="0"/>
              </a:defRPr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>
                <a:latin typeface="Univers LT Std 45 Light" panose="020B0403020202020204" pitchFamily="34" charset="0"/>
              </a:defRPr>
            </a:lvl4pPr>
            <a:lvl5pPr marL="415925" indent="-127000">
              <a:spcAft>
                <a:spcPts val="600"/>
              </a:spcAft>
              <a:tabLst/>
              <a:defRPr sz="1600">
                <a:latin typeface="Univers LT Std 45 Light" panose="020B0403020202020204" pitchFamily="34" charset="0"/>
              </a:defRPr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 – 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8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611188" y="1196975"/>
            <a:ext cx="7928067" cy="507595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lang="de-DE" sz="2800" b="1" i="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LT Std 47 Cn Lt" panose="020B040602020204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>
          <a:xfrm>
            <a:off x="107950" y="6488113"/>
            <a:ext cx="1583730" cy="254000"/>
          </a:xfrm>
        </p:spPr>
        <p:txBody>
          <a:bodyPr/>
          <a:lstStyle>
            <a:lvl1pPr>
              <a:defRPr sz="1380"/>
            </a:lvl1pPr>
          </a:lstStyle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>
          <a:xfrm>
            <a:off x="7452320" y="6488113"/>
            <a:ext cx="1583730" cy="254000"/>
          </a:xfrm>
        </p:spPr>
        <p:txBody>
          <a:bodyPr/>
          <a:lstStyle>
            <a:lvl1pPr>
              <a:defRPr sz="1380"/>
            </a:lvl1pPr>
          </a:lstStyle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dirty="0"/>
              <a:t> von XYZ</a:t>
            </a:r>
          </a:p>
        </p:txBody>
      </p:sp>
      <p:sp>
        <p:nvSpPr>
          <p:cNvPr id="9" name="Inhaltsplatzhalter 2"/>
          <p:cNvSpPr txBox="1">
            <a:spLocks/>
          </p:cNvSpPr>
          <p:nvPr userDrawn="1"/>
        </p:nvSpPr>
        <p:spPr>
          <a:xfrm>
            <a:off x="107950" y="764704"/>
            <a:ext cx="8928100" cy="2880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368" rtl="0" eaLnBrk="1" fontAlgn="t" latinLnBrk="0" hangingPunct="1">
              <a:spcBef>
                <a:spcPts val="0"/>
              </a:spcBef>
              <a:spcAft>
                <a:spcPts val="1200"/>
              </a:spcAft>
              <a:buFontTx/>
              <a:buNone/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marL="0" indent="-127000" algn="l" defTabSz="914368" rtl="0" eaLnBrk="1" fontAlgn="t" latinLnBrk="0" hangingPunct="1">
              <a:spcBef>
                <a:spcPts val="300"/>
              </a:spcBef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787400" indent="-127000" algn="l" defTabSz="914368" rtl="0" eaLnBrk="1" fontAlgn="t" latinLnBrk="0" hangingPunct="1">
              <a:spcBef>
                <a:spcPts val="0"/>
              </a:spcBef>
              <a:spcAft>
                <a:spcPts val="300"/>
              </a:spcAft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812800" indent="0" algn="l" defTabSz="914368" rtl="0" eaLnBrk="1" latinLnBrk="0" hangingPunct="1">
              <a:spcBef>
                <a:spcPts val="0"/>
              </a:spcBef>
              <a:buSzPct val="100000"/>
              <a:buFont typeface="AppleSymbols" charset="0"/>
              <a:buNone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1435100" indent="-127000" algn="l" defTabSz="914368" rtl="0" eaLnBrk="1" latinLnBrk="0" hangingPunct="1">
              <a:spcBef>
                <a:spcPts val="0"/>
              </a:spcBef>
              <a:buSzPct val="170000"/>
              <a:buFont typeface="AppleSymbols" charset="0"/>
              <a:buChar char="⌞"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380" b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45 Light" panose="02000403030000020003" pitchFamily="2" charset="0"/>
              </a:rPr>
              <a:t>1. Zielstellung &gt; 2. Bestehende Lösungsansätze &gt; 3. Entwicklung einer neuen Erweiterung für ATOM &gt; </a:t>
            </a:r>
            <a:r>
              <a:rPr lang="de-DE" sz="1380" b="0" dirty="0">
                <a:solidFill>
                  <a:schemeClr val="tx1"/>
                </a:solidFill>
                <a:latin typeface="Univers 45 Light" panose="02000403030000020003" pitchFamily="2" charset="0"/>
              </a:rPr>
              <a:t>4. Ausblick</a:t>
            </a:r>
          </a:p>
        </p:txBody>
      </p:sp>
    </p:spTree>
    <p:extLst>
      <p:ext uri="{BB962C8B-B14F-4D97-AF65-F5344CB8AC3E}">
        <p14:creationId xmlns:p14="http://schemas.microsoft.com/office/powerpoint/2010/main" val="319711509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audio" Target="../media/audio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-2" y="5336438"/>
            <a:ext cx="9144000" cy="1521562"/>
          </a:xfrm>
          <a:prstGeom prst="rect">
            <a:avLst/>
          </a:prstGeom>
        </p:spPr>
      </p:pic>
      <p:cxnSp>
        <p:nvCxnSpPr>
          <p:cNvPr id="9" name="Gerade Verbindung 8"/>
          <p:cNvCxnSpPr/>
          <p:nvPr/>
        </p:nvCxnSpPr>
        <p:spPr>
          <a:xfrm>
            <a:off x="-1" y="764704"/>
            <a:ext cx="9144000" cy="0"/>
          </a:xfrm>
          <a:prstGeom prst="line">
            <a:avLst/>
          </a:prstGeom>
          <a:ln w="63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-2" y="1052736"/>
            <a:ext cx="9144001" cy="0"/>
          </a:xfrm>
          <a:prstGeom prst="line">
            <a:avLst/>
          </a:prstGeom>
          <a:ln w="63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>
          <a:xfrm>
            <a:off x="107950" y="6488113"/>
            <a:ext cx="1583730" cy="25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380">
                <a:solidFill>
                  <a:schemeClr val="bg1"/>
                </a:solidFill>
                <a:latin typeface="Univers 45 Light" panose="02000403030000020003" pitchFamily="2" charset="0"/>
              </a:defRPr>
            </a:lvl1pPr>
          </a:lstStyle>
          <a:p>
            <a:fld id="{8B5938FC-41F9-514F-B1BF-C7F60C0AA152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7463819" y="6488113"/>
            <a:ext cx="1571926" cy="25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380">
                <a:solidFill>
                  <a:schemeClr val="bg1"/>
                </a:solidFill>
                <a:latin typeface="Univers 45 Light" panose="02000403030000020003" pitchFamily="2" charset="0"/>
              </a:defRPr>
            </a:lvl1pPr>
          </a:lstStyle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dirty="0"/>
              <a:t> von XYZ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7950" y="140928"/>
            <a:ext cx="1650724" cy="47976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463819" y="212205"/>
            <a:ext cx="1571926" cy="33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7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4" r:id="rId3"/>
    <p:sldLayoutId id="2147483650" r:id="rId4"/>
    <p:sldLayoutId id="2147483661" r:id="rId5"/>
    <p:sldLayoutId id="2147483662" r:id="rId6"/>
    <p:sldLayoutId id="2147483663" r:id="rId7"/>
  </p:sldLayoutIdLst>
  <p:transition spd="slow">
    <p:push dir="u"/>
    <p:sndAc>
      <p:stSnd>
        <p:snd r:embed="rId9" name="Chimes"/>
      </p:stSnd>
    </p:sndAc>
  </p:transition>
  <p:hf hdr="0"/>
  <p:txStyles>
    <p:titleStyle>
      <a:lvl1pPr algn="l" defTabSz="914368" rtl="0" eaLnBrk="1" latinLnBrk="0" hangingPunct="1">
        <a:spcBef>
          <a:spcPct val="0"/>
        </a:spcBef>
        <a:buNone/>
        <a:defRPr sz="2000" b="1" i="0" kern="1200" baseline="0">
          <a:solidFill>
            <a:schemeClr val="bg2"/>
          </a:solidFill>
          <a:latin typeface="Verdana" pitchFamily="34" charset="0"/>
          <a:ea typeface="+mj-ea"/>
          <a:cs typeface="+mj-cs"/>
        </a:defRPr>
      </a:lvl1pPr>
    </p:titleStyle>
    <p:bodyStyle>
      <a:lvl1pPr marL="0" indent="0" algn="l" defTabSz="914368" rtl="0" eaLnBrk="1" fontAlgn="t" latinLnBrk="0" hangingPunct="1">
        <a:spcBef>
          <a:spcPts val="0"/>
        </a:spcBef>
        <a:spcAft>
          <a:spcPts val="1200"/>
        </a:spcAft>
        <a:buFontTx/>
        <a:buNone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1pPr>
      <a:lvl2pPr marL="0" indent="-127000" algn="l" defTabSz="914368" rtl="0" eaLnBrk="1" fontAlgn="t" latinLnBrk="0" hangingPunct="1">
        <a:spcBef>
          <a:spcPts val="300"/>
        </a:spcBef>
        <a:buSzPct val="100000"/>
        <a:buFont typeface="Symbol" charset="2"/>
        <a:buChar char="-"/>
        <a:tabLst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2pPr>
      <a:lvl3pPr marL="787400" indent="-127000" algn="l" defTabSz="914368" rtl="0" eaLnBrk="1" fontAlgn="t" latinLnBrk="0" hangingPunct="1">
        <a:spcBef>
          <a:spcPts val="0"/>
        </a:spcBef>
        <a:spcAft>
          <a:spcPts val="300"/>
        </a:spcAft>
        <a:buSzPct val="100000"/>
        <a:buFont typeface="Symbol" charset="2"/>
        <a:buChar char="-"/>
        <a:tabLst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3pPr>
      <a:lvl4pPr marL="812800" indent="0" algn="l" defTabSz="914368" rtl="0" eaLnBrk="1" latinLnBrk="0" hangingPunct="1">
        <a:spcBef>
          <a:spcPts val="0"/>
        </a:spcBef>
        <a:buSzPct val="100000"/>
        <a:buFont typeface="AppleSymbols" charset="0"/>
        <a:buNone/>
        <a:tabLst/>
        <a:defRPr sz="1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4pPr>
      <a:lvl5pPr marL="1435100" indent="-127000" algn="l" defTabSz="914368" rtl="0" eaLnBrk="1" latinLnBrk="0" hangingPunct="1">
        <a:spcBef>
          <a:spcPts val="0"/>
        </a:spcBef>
        <a:buSzPct val="170000"/>
        <a:buFont typeface="AppleSymbols" charset="0"/>
        <a:buChar char="⌞"/>
        <a:tabLst/>
        <a:defRPr sz="1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5pPr>
      <a:lvl6pPr marL="2514512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7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2" pos="2880" userDrawn="1">
          <p15:clr>
            <a:srgbClr val="F26B43"/>
          </p15:clr>
        </p15:guide>
        <p15:guide id="17" pos="68" userDrawn="1">
          <p15:clr>
            <a:srgbClr val="F26B43"/>
          </p15:clr>
        </p15:guide>
        <p15:guide id="19" pos="5692" userDrawn="1">
          <p15:clr>
            <a:srgbClr val="F26B43"/>
          </p15:clr>
        </p15:guide>
        <p15:guide id="28" orient="horz" pos="482" userDrawn="1">
          <p15:clr>
            <a:srgbClr val="F26B43"/>
          </p15:clr>
        </p15:guide>
        <p15:guide id="29" orient="horz" pos="4247" userDrawn="1">
          <p15:clr>
            <a:srgbClr val="F26B43"/>
          </p15:clr>
        </p15:guide>
        <p15:guide id="30" orient="horz" pos="2160" userDrawn="1">
          <p15:clr>
            <a:srgbClr val="F26B43"/>
          </p15:clr>
        </p15:guide>
        <p15:guide id="31" orient="horz" pos="73" userDrawn="1">
          <p15:clr>
            <a:srgbClr val="F26B43"/>
          </p15:clr>
        </p15:guide>
        <p15:guide id="32" orient="horz" pos="391" userDrawn="1">
          <p15:clr>
            <a:srgbClr val="F26B43"/>
          </p15:clr>
        </p15:guide>
        <p15:guide id="33" orient="horz" pos="663" userDrawn="1">
          <p15:clr>
            <a:srgbClr val="F26B43"/>
          </p15:clr>
        </p15:guide>
        <p15:guide id="34" orient="horz" pos="754" userDrawn="1">
          <p15:clr>
            <a:srgbClr val="F26B43"/>
          </p15:clr>
        </p15:guide>
        <p15:guide id="35" pos="385" userDrawn="1">
          <p15:clr>
            <a:srgbClr val="F26B43"/>
          </p15:clr>
        </p15:guide>
        <p15:guide id="36" pos="53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Barrierefreie Literaturerstellung mit </a:t>
            </a:r>
            <a:r>
              <a:rPr lang="de-DE" dirty="0" err="1"/>
              <a:t>Matuc</a:t>
            </a:r>
            <a:br>
              <a:rPr lang="de-DE" dirty="0"/>
            </a:br>
            <a:r>
              <a:rPr lang="de-DE" dirty="0"/>
              <a:t>Entwicklung einer Erweiterung für den Text Editor ATOM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AGSBS-ATOM-PACKAGE</a:t>
            </a:r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  <p:transition spd="slow">
    <p:push dir="u"/>
    <p:sndAc>
      <p:stSnd>
        <p:snd r:embed="rId3" name="Chimes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10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r"/>
            <a:r>
              <a:rPr lang="de-DE" dirty="0"/>
              <a:t>Das </a:t>
            </a:r>
            <a:r>
              <a:rPr lang="de-DE" dirty="0" err="1"/>
              <a:t>agsbs</a:t>
            </a:r>
            <a:r>
              <a:rPr lang="de-DE" dirty="0"/>
              <a:t>-atom-</a:t>
            </a:r>
            <a:r>
              <a:rPr lang="de-DE" dirty="0" err="1"/>
              <a:t>package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3.	</a:t>
            </a:r>
            <a:r>
              <a:rPr lang="de-DE" dirty="0"/>
              <a:t>Entwicklung des neuen ATOM-</a:t>
            </a:r>
            <a:r>
              <a:rPr lang="de-DE" dirty="0" err="1"/>
              <a:t>Plugins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57935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Vorteile des Editors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26.10.2016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11</a:t>
            </a:fld>
            <a:r>
              <a:rPr lang="de-DE"/>
              <a:t> von XYZ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405" y="1715429"/>
            <a:ext cx="3776803" cy="3441763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710186" y="4685074"/>
            <a:ext cx="239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Plattformunabhängig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028773" y="3236255"/>
            <a:ext cx="1678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git</a:t>
            </a:r>
            <a:r>
              <a:rPr lang="de-DE" sz="2000" dirty="0"/>
              <a:t>-Integration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6444208" y="3236255"/>
            <a:ext cx="1807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Electron</a:t>
            </a:r>
            <a:r>
              <a:rPr lang="de-DE" sz="2000" dirty="0"/>
              <a:t> Engine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724128" y="1772816"/>
            <a:ext cx="235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Paketmanager (</a:t>
            </a:r>
            <a:r>
              <a:rPr lang="de-DE" sz="2000" dirty="0" err="1"/>
              <a:t>apm</a:t>
            </a:r>
            <a:r>
              <a:rPr lang="de-DE" sz="2000" dirty="0"/>
              <a:t>)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827584" y="4613066"/>
            <a:ext cx="2503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Package-Einstellungen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473653" y="1715429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26161698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Eingesetzte Werkzeuge für die Entwicklung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12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8" name="Inhaltsplatzhalter 1"/>
          <p:cNvSpPr txBox="1">
            <a:spLocks/>
          </p:cNvSpPr>
          <p:nvPr/>
        </p:nvSpPr>
        <p:spPr>
          <a:xfrm>
            <a:off x="1424220" y="1991757"/>
            <a:ext cx="7115035" cy="4519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de-DE" dirty="0"/>
              <a:t>  Entwicklung des Atom-Packages in Atom</a:t>
            </a:r>
          </a:p>
          <a:p>
            <a:pPr marL="631825" lvl="3" indent="-342900">
              <a:buFont typeface="Wingdings" charset="2"/>
              <a:buChar char="§"/>
            </a:pP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410" y="4779232"/>
            <a:ext cx="756841" cy="738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322" y="3933056"/>
            <a:ext cx="738000" cy="738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3284984"/>
            <a:ext cx="1204960" cy="738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4220" y="2494279"/>
            <a:ext cx="683121" cy="738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569" y="1772816"/>
            <a:ext cx="809651" cy="737827"/>
          </a:xfrm>
          <a:prstGeom prst="rect">
            <a:avLst/>
          </a:prstGeom>
        </p:spPr>
      </p:pic>
      <p:sp>
        <p:nvSpPr>
          <p:cNvPr id="14" name="Inhaltsplatzhalter 1"/>
          <p:cNvSpPr txBox="1">
            <a:spLocks/>
          </p:cNvSpPr>
          <p:nvPr/>
        </p:nvSpPr>
        <p:spPr>
          <a:xfrm>
            <a:off x="3573883" y="4076099"/>
            <a:ext cx="4958930" cy="4519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de-DE" dirty="0"/>
              <a:t>  </a:t>
            </a:r>
            <a:r>
              <a:rPr lang="de-DE" dirty="0" err="1"/>
              <a:t>git</a:t>
            </a:r>
            <a:r>
              <a:rPr lang="de-DE" dirty="0"/>
              <a:t> als Versionskontrolle</a:t>
            </a:r>
          </a:p>
        </p:txBody>
      </p:sp>
      <p:sp>
        <p:nvSpPr>
          <p:cNvPr id="15" name="Inhaltsplatzhalter 1"/>
          <p:cNvSpPr txBox="1">
            <a:spLocks/>
          </p:cNvSpPr>
          <p:nvPr/>
        </p:nvSpPr>
        <p:spPr>
          <a:xfrm>
            <a:off x="4412251" y="4922275"/>
            <a:ext cx="4120562" cy="4519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de-DE" dirty="0"/>
              <a:t>  </a:t>
            </a:r>
            <a:r>
              <a:rPr lang="de-DE" dirty="0" err="1">
                <a:sym typeface="Wingdings"/>
              </a:rPr>
              <a:t>GitHub</a:t>
            </a:r>
            <a:r>
              <a:rPr lang="de-DE" dirty="0">
                <a:sym typeface="Wingdings"/>
              </a:rPr>
              <a:t> als Ticketsystem</a:t>
            </a:r>
          </a:p>
          <a:p>
            <a:pPr>
              <a:lnSpc>
                <a:spcPts val="26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237464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Inhaltsplatzhalter 12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067945735"/>
              </p:ext>
            </p:extLst>
          </p:nvPr>
        </p:nvGraphicFramePr>
        <p:xfrm>
          <a:off x="611188" y="1773239"/>
          <a:ext cx="7905750" cy="3473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Programmiersprachen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13</a:t>
            </a:fld>
            <a:r>
              <a:rPr lang="de-DE"/>
              <a:t> von XYZ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3068960"/>
            <a:ext cx="1281498" cy="18002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48" y="1772816"/>
            <a:ext cx="1724268" cy="7380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5652120" y="4875450"/>
            <a:ext cx="2502024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lvl="3">
              <a:lnSpc>
                <a:spcPts val="2600"/>
              </a:lnSpc>
            </a:pPr>
            <a:r>
              <a:rPr lang="de-DE" sz="2000" dirty="0"/>
              <a:t>5474 Zeilen Code</a:t>
            </a:r>
          </a:p>
        </p:txBody>
      </p:sp>
      <p:sp>
        <p:nvSpPr>
          <p:cNvPr id="9" name="Rechteck 8"/>
          <p:cNvSpPr/>
          <p:nvPr/>
        </p:nvSpPr>
        <p:spPr>
          <a:xfrm>
            <a:off x="827584" y="2510816"/>
            <a:ext cx="2415087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lvl="3" algn="ctr">
              <a:lnSpc>
                <a:spcPts val="2600"/>
              </a:lnSpc>
            </a:pPr>
            <a:r>
              <a:rPr lang="de-DE" sz="2000" dirty="0"/>
              <a:t>1662 Zeilen Code</a:t>
            </a:r>
          </a:p>
        </p:txBody>
      </p:sp>
    </p:spTree>
    <p:extLst>
      <p:ext uri="{BB962C8B-B14F-4D97-AF65-F5344CB8AC3E}">
        <p14:creationId xmlns:p14="http://schemas.microsoft.com/office/powerpoint/2010/main" val="211934221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Live-Vorschau mit </a:t>
            </a:r>
            <a:r>
              <a:rPr lang="de-DE" dirty="0" err="1"/>
              <a:t>LaTeX</a:t>
            </a:r>
            <a:r>
              <a:rPr lang="de-DE" dirty="0"/>
              <a:t>-Umsetzung</a:t>
            </a:r>
          </a:p>
          <a:p>
            <a:pPr marL="342900" lvl="2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sz="2000" dirty="0" err="1"/>
              <a:t>git</a:t>
            </a:r>
            <a:r>
              <a:rPr lang="de-DE" sz="2000" dirty="0"/>
              <a:t>-Integration</a:t>
            </a:r>
          </a:p>
          <a:p>
            <a:pPr marL="342900" lvl="2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sz="2000" dirty="0"/>
              <a:t>Shortcuts für erfahrene Benutzer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Unterstützung in der Ausführung einzelner Arbeitsschritte</a:t>
            </a:r>
          </a:p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Funktionalität der neuen Erweiterung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14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141468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/>
              <a:t>Grafische Benutzeroberflächen für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err="1"/>
              <a:t>Markdown</a:t>
            </a:r>
            <a:r>
              <a:rPr lang="de-DE" dirty="0"/>
              <a:t>-Syntax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Anlegen eines neuen Projekts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Bearbeiten der Metadaten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Einfügen von Links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Einfügen von Bildern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Einfügen von Tabellen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Nachrichten</a:t>
            </a:r>
          </a:p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Funktionalität der neuen Erweiterung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15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091241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611189" y="1772816"/>
            <a:ext cx="3960812" cy="3888432"/>
          </a:xfrm>
        </p:spPr>
        <p:txBody>
          <a:bodyPr/>
          <a:lstStyle/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Klassen des Packages</a:t>
            </a:r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/>
              <a:t>View - Klassen</a:t>
            </a:r>
          </a:p>
          <a:p>
            <a:pPr marL="758825" lvl="4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MainNavigationView</a:t>
            </a:r>
            <a:endParaRPr lang="de-DE" dirty="0"/>
          </a:p>
          <a:p>
            <a:pPr marL="758825" lvl="4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FooterPanelView</a:t>
            </a:r>
            <a:endParaRPr lang="de-DE" dirty="0"/>
          </a:p>
          <a:p>
            <a:pPr marL="758825" lvl="4" indent="-342900" defTabSz="1800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de-DE" dirty="0"/>
              <a:t>Dialoge mit Vererbung</a:t>
            </a:r>
          </a:p>
          <a:p>
            <a:pPr marL="758825" lvl="4" indent="-342900" defTabSz="18000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412" lvl="5" indent="-342900">
              <a:lnSpc>
                <a:spcPts val="2600"/>
              </a:lnSpc>
            </a:pP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Struktur im Code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16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6" name="Inhaltsplatzhalter 1"/>
          <p:cNvSpPr txBox="1">
            <a:spLocks/>
          </p:cNvSpPr>
          <p:nvPr/>
        </p:nvSpPr>
        <p:spPr>
          <a:xfrm>
            <a:off x="4578443" y="1772816"/>
            <a:ext cx="3960812" cy="38884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Univers LT Std 45 Light" panose="020B0403020202020204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Univers LT Std 45 Light" panose="020B0403020202020204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Univers LT Std 45 Light" panose="020B0403020202020204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Univers LT Std 45 Light" panose="020B0403020202020204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Univers LT Std 45 Light" panose="020B0403020202020204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 err="1"/>
              <a:t>Funktions</a:t>
            </a:r>
            <a:r>
              <a:rPr lang="de-DE" dirty="0"/>
              <a:t> - Klassen</a:t>
            </a:r>
          </a:p>
          <a:p>
            <a:pPr marL="758825" lvl="4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de-DE" dirty="0"/>
              <a:t>Editor</a:t>
            </a:r>
          </a:p>
          <a:p>
            <a:pPr marL="758825" lvl="4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Matuc</a:t>
            </a:r>
            <a:endParaRPr lang="de-DE" dirty="0"/>
          </a:p>
          <a:p>
            <a:pPr marL="758825" lvl="4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endParaRPr lang="de-DE" dirty="0"/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/>
              <a:t>Helfer - Klassen</a:t>
            </a:r>
          </a:p>
          <a:p>
            <a:pPr marL="758825" lvl="4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ErrorMessageFormatter</a:t>
            </a:r>
            <a:endParaRPr lang="de-DE" dirty="0"/>
          </a:p>
          <a:p>
            <a:pPr marL="758825" lvl="4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ShortcutManager</a:t>
            </a:r>
            <a:endParaRPr lang="de-DE" dirty="0"/>
          </a:p>
          <a:p>
            <a:pPr marL="758825" lvl="4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ViewManager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829297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/>
              <a:t>Einfache Erweiterung des Packages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err="1"/>
              <a:t>DialogView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 err="1"/>
              <a:t>ViewManager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endParaRPr lang="de-DE" dirty="0"/>
          </a:p>
          <a:p>
            <a:pPr marL="342900" lvl="2" indent="-342900">
              <a:buFont typeface=".AppleSystemUIFont" charset="-120"/>
              <a:buChar char="-"/>
            </a:pPr>
            <a:r>
              <a:rPr lang="de-DE" sz="2000" dirty="0"/>
              <a:t>Sprachunterstützung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Alle Textelemente in Variablen</a:t>
            </a:r>
          </a:p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Wiederverwendbarkeit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17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95650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18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r"/>
            <a:r>
              <a:rPr lang="de-DE" dirty="0"/>
              <a:t>Was fehlt noch?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4.	Ausblick</a:t>
            </a:r>
          </a:p>
        </p:txBody>
      </p:sp>
    </p:spTree>
    <p:extLst>
      <p:ext uri="{BB962C8B-B14F-4D97-AF65-F5344CB8AC3E}">
        <p14:creationId xmlns:p14="http://schemas.microsoft.com/office/powerpoint/2010/main" val="367023154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Anpassung der Live Preview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Usability Tests</a:t>
            </a:r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26.10.2016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19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755341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de-DE" dirty="0"/>
              <a:t>Zielstellung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de-DE" dirty="0"/>
              <a:t>Bestehende Lösungsansätze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de-DE" dirty="0"/>
              <a:t>Entwicklung einer neuen Erweiterung für ATOM</a:t>
            </a:r>
          </a:p>
          <a:p>
            <a:pPr marL="619125" lvl="1" indent="-457200">
              <a:lnSpc>
                <a:spcPts val="2600"/>
              </a:lnSpc>
              <a:buFont typeface="Wingdings" charset="2"/>
              <a:buChar char="§"/>
            </a:pPr>
            <a:r>
              <a:rPr lang="de-DE" sz="1600" dirty="0"/>
              <a:t>Vorteile des Editors</a:t>
            </a:r>
          </a:p>
          <a:p>
            <a:pPr marL="619125" lvl="1" indent="-457200">
              <a:lnSpc>
                <a:spcPts val="2600"/>
              </a:lnSpc>
              <a:buFont typeface="Wingdings" charset="2"/>
              <a:buChar char="§"/>
            </a:pPr>
            <a:r>
              <a:rPr lang="de-DE" sz="1600" dirty="0"/>
              <a:t>Eingesetzte Werkzeuge für die Entwicklung</a:t>
            </a:r>
          </a:p>
          <a:p>
            <a:pPr marL="619125" lvl="1" indent="-457200">
              <a:lnSpc>
                <a:spcPts val="2600"/>
              </a:lnSpc>
              <a:buFont typeface="Wingdings" charset="2"/>
              <a:buChar char="§"/>
            </a:pPr>
            <a:r>
              <a:rPr lang="de-DE" sz="1600" dirty="0"/>
              <a:t>Funktionalität der neuen Erweiterung</a:t>
            </a:r>
          </a:p>
          <a:p>
            <a:pPr marL="619125" lvl="1" indent="-457200">
              <a:lnSpc>
                <a:spcPts val="2600"/>
              </a:lnSpc>
              <a:buFont typeface="Wingdings" charset="2"/>
              <a:buChar char="§"/>
            </a:pPr>
            <a:r>
              <a:rPr lang="de-DE" sz="1600" dirty="0"/>
              <a:t>Struktur im Code, Wiederverwendbarkeit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de-DE" dirty="0"/>
              <a:t>Ausblick</a:t>
            </a:r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26.10.2016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2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76705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3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r"/>
            <a:r>
              <a:rPr lang="de-DE" dirty="0"/>
              <a:t>Das Problem und seine Lösung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1.	</a:t>
            </a:r>
            <a:r>
              <a:rPr lang="de-DE" dirty="0"/>
              <a:t> ZIELSTELLUNG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354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„All-In-</a:t>
            </a:r>
            <a:r>
              <a:rPr lang="de-DE" dirty="0" err="1"/>
              <a:t>One</a:t>
            </a:r>
            <a:r>
              <a:rPr lang="de-DE" dirty="0"/>
              <a:t> Lösung“ zur barrierefreien Literaturerstellung</a:t>
            </a:r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/>
              <a:t>GUI zur </a:t>
            </a:r>
            <a:r>
              <a:rPr lang="de-DE" dirty="0" err="1"/>
              <a:t>Markdown</a:t>
            </a:r>
            <a:r>
              <a:rPr lang="de-DE" dirty="0"/>
              <a:t>-Erstellung</a:t>
            </a:r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/>
              <a:t>Live-Vorschau</a:t>
            </a:r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 err="1"/>
              <a:t>Markdown</a:t>
            </a:r>
            <a:r>
              <a:rPr lang="de-DE" dirty="0"/>
              <a:t> </a:t>
            </a:r>
            <a:r>
              <a:rPr lang="de-DE" dirty="0" err="1"/>
              <a:t>Linting</a:t>
            </a:r>
            <a:endParaRPr lang="de-DE" dirty="0"/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/>
              <a:t>Versionskontrolle</a:t>
            </a:r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/>
              <a:t>Plattformunabhängig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Benutzerfreundlicher Editor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Adaptierbarkeit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26.10.2016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4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47521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5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r"/>
            <a:r>
              <a:rPr lang="de-DE" dirty="0"/>
              <a:t>Was können wir besser machen?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2.	</a:t>
            </a:r>
            <a:r>
              <a:rPr lang="de-DE" dirty="0"/>
              <a:t> BESTEHENDE LÖSUNGSANSÄTZE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445006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GUI für </a:t>
            </a:r>
            <a:r>
              <a:rPr lang="de-DE" dirty="0" err="1"/>
              <a:t>Markdown</a:t>
            </a:r>
            <a:r>
              <a:rPr lang="de-DE" dirty="0"/>
              <a:t>-Syntax</a:t>
            </a:r>
          </a:p>
          <a:p>
            <a:pPr marL="631825" lvl="3" indent="-342900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de-DE" dirty="0">
                <a:sym typeface="Wingdings"/>
              </a:rPr>
              <a:t>Eingeschränkt</a:t>
            </a:r>
          </a:p>
          <a:p>
            <a:pPr marL="631825" lvl="3" indent="-342900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de-DE" dirty="0">
                <a:sym typeface="Wingdings"/>
              </a:rPr>
              <a:t>Texteingabefelder am unteren Bildschirmrand</a:t>
            </a:r>
            <a:endParaRPr lang="de-DE" dirty="0"/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Nutzung einer Versionskontrolle (SVN)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Vorgegebene Arbeitsschritte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Einstellungen über </a:t>
            </a:r>
            <a:r>
              <a:rPr lang="de-DE" dirty="0" err="1"/>
              <a:t>json</a:t>
            </a:r>
            <a:r>
              <a:rPr lang="de-DE" dirty="0"/>
              <a:t>-Datei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endParaRPr lang="de-DE" dirty="0"/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AGSBS </a:t>
            </a:r>
            <a:r>
              <a:rPr lang="de-DE" dirty="0" err="1"/>
              <a:t>Markdown</a:t>
            </a:r>
            <a:r>
              <a:rPr lang="de-DE" dirty="0"/>
              <a:t> Helper (Sublime Text 3 </a:t>
            </a:r>
            <a:r>
              <a:rPr lang="de-DE" dirty="0" err="1"/>
              <a:t>Plugin</a:t>
            </a:r>
            <a:r>
              <a:rPr lang="de-DE" dirty="0"/>
              <a:t>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26.10.2016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6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030869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Verzeichnisstruktur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Metadaten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Konvertierung von </a:t>
            </a:r>
            <a:r>
              <a:rPr lang="de-DE" dirty="0" err="1"/>
              <a:t>Markdown</a:t>
            </a:r>
            <a:r>
              <a:rPr lang="de-DE" dirty="0"/>
              <a:t>-Dateien (.md)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Bildbeschreibungen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Überprüfung von </a:t>
            </a:r>
            <a:r>
              <a:rPr lang="de-DE" dirty="0" err="1"/>
              <a:t>Markdown</a:t>
            </a:r>
            <a:r>
              <a:rPr lang="de-DE" dirty="0"/>
              <a:t>-Syntax</a:t>
            </a:r>
          </a:p>
          <a:p>
            <a:pPr>
              <a:lnSpc>
                <a:spcPts val="2600"/>
              </a:lnSpc>
            </a:pPr>
            <a:endParaRPr lang="de-DE" dirty="0"/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endParaRPr lang="de-DE" dirty="0"/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 err="1"/>
              <a:t>Matuc</a:t>
            </a:r>
            <a:r>
              <a:rPr lang="de-DE" dirty="0"/>
              <a:t> (Kommandozeilen-Programm)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26.10.2016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7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711257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Kompletter Funktionsumfang von </a:t>
            </a:r>
            <a:r>
              <a:rPr lang="de-DE" dirty="0" err="1"/>
              <a:t>Matuc</a:t>
            </a:r>
            <a:endParaRPr lang="de-DE" dirty="0"/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Liefert JSON-Objekte zurück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Beispielbefehl: 	</a:t>
            </a:r>
            <a:r>
              <a:rPr lang="de-DE" dirty="0" err="1">
                <a:latin typeface="Consolas" panose="020B0609020204030204" pitchFamily="49" charset="0"/>
              </a:rPr>
              <a:t>matuc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conf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show</a:t>
            </a:r>
            <a:endParaRPr lang="de-DE" dirty="0"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endParaRPr lang="de-DE" dirty="0"/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endParaRPr lang="de-DE" dirty="0"/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 err="1"/>
              <a:t>Matuc</a:t>
            </a:r>
            <a:r>
              <a:rPr lang="de-DE" dirty="0"/>
              <a:t> JSON-API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26.10.2016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8</a:t>
            </a:fld>
            <a:r>
              <a:rPr lang="de-DE"/>
              <a:t> von XYZ</a:t>
            </a:r>
            <a:endParaRPr lang="de-DE" dirty="0"/>
          </a:p>
        </p:txBody>
      </p:sp>
      <p:pic>
        <p:nvPicPr>
          <p:cNvPr id="8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924945"/>
            <a:ext cx="3395847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6291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Kompletter Funktionsumfang von </a:t>
            </a:r>
            <a:r>
              <a:rPr lang="de-DE" dirty="0" err="1"/>
              <a:t>Matuc</a:t>
            </a:r>
            <a:endParaRPr lang="de-DE" dirty="0"/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Liefert JSON-Objekte zurück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Beispielbefehl: 	</a:t>
            </a:r>
            <a:r>
              <a:rPr lang="de-DE" dirty="0" err="1">
                <a:latin typeface="Consolas" panose="020B0609020204030204" pitchFamily="49" charset="0"/>
              </a:rPr>
              <a:t>matuc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conf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show</a:t>
            </a:r>
            <a:endParaRPr lang="de-DE" dirty="0"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endParaRPr lang="de-DE" dirty="0"/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endParaRPr lang="de-DE" dirty="0"/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 err="1"/>
              <a:t>Matuc</a:t>
            </a:r>
            <a:r>
              <a:rPr lang="de-DE" dirty="0"/>
              <a:t> JSON-API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26.10.2016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9</a:t>
            </a:fld>
            <a:r>
              <a:rPr lang="de-DE"/>
              <a:t> von XYZ</a:t>
            </a:r>
            <a:endParaRPr lang="de-DE" dirty="0"/>
          </a:p>
        </p:txBody>
      </p:sp>
      <p:pic>
        <p:nvPicPr>
          <p:cNvPr id="9" name="Bild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7" y="2924945"/>
            <a:ext cx="3395847" cy="3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852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60728_Praesentation_4zu3">
  <a:themeElements>
    <a:clrScheme name="TU Dresden">
      <a:dk1>
        <a:srgbClr val="083963"/>
      </a:dk1>
      <a:lt1>
        <a:srgbClr val="FFFFFF"/>
      </a:lt1>
      <a:dk2>
        <a:srgbClr val="000000"/>
      </a:dk2>
      <a:lt2>
        <a:srgbClr val="9A9A9A"/>
      </a:lt2>
      <a:accent1>
        <a:srgbClr val="0058A3"/>
      </a:accent1>
      <a:accent2>
        <a:srgbClr val="51287E"/>
      </a:accent2>
      <a:accent3>
        <a:srgbClr val="801978"/>
      </a:accent3>
      <a:accent4>
        <a:srgbClr val="5EB245"/>
      </a:accent4>
      <a:accent5>
        <a:srgbClr val="008A59"/>
      </a:accent5>
      <a:accent6>
        <a:srgbClr val="E77A13"/>
      </a:accent6>
      <a:hlink>
        <a:srgbClr val="FF2500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_Powerpoint_Vorlage_4zu3_pptx" id="{8D96712D-BB4D-714F-BB6D-E0A2901EADF2}" vid="{DBF5A16F-6B7F-F349-820B-1D9B1319E75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TUD_Powerpoint_Vorlage_4zu3_pptx</Template>
  <TotalTime>0</TotalTime>
  <Words>768</Words>
  <Application>Microsoft Office PowerPoint</Application>
  <PresentationFormat>Bildschirmpräsentation (4:3)</PresentationFormat>
  <Paragraphs>234</Paragraphs>
  <Slides>19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33" baseType="lpstr">
      <vt:lpstr>.AppleSystemUIFont</vt:lpstr>
      <vt:lpstr>AppleSymbols</vt:lpstr>
      <vt:lpstr>Arial</vt:lpstr>
      <vt:lpstr>Calibri</vt:lpstr>
      <vt:lpstr>Consolas</vt:lpstr>
      <vt:lpstr>LucidaGrande</vt:lpstr>
      <vt:lpstr>Symbol</vt:lpstr>
      <vt:lpstr>Univers 45 Light</vt:lpstr>
      <vt:lpstr>Univers LT Std 45 Light</vt:lpstr>
      <vt:lpstr>Univers LT Std 47 Cn Lt</vt:lpstr>
      <vt:lpstr>Univers LT Std 55</vt:lpstr>
      <vt:lpstr>Verdana</vt:lpstr>
      <vt:lpstr>Wingdings</vt:lpstr>
      <vt:lpstr>160728_Praesentation_4zu3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ms742283</dc:creator>
  <cp:lastModifiedBy>Leroy Buchholz</cp:lastModifiedBy>
  <cp:revision>172</cp:revision>
  <cp:lastPrinted>2011-09-22T08:24:40Z</cp:lastPrinted>
  <dcterms:created xsi:type="dcterms:W3CDTF">2016-10-24T07:14:03Z</dcterms:created>
  <dcterms:modified xsi:type="dcterms:W3CDTF">2016-10-26T09:33:50Z</dcterms:modified>
</cp:coreProperties>
</file>