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8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1081">
          <p15:clr>
            <a:srgbClr val="A4A3A4"/>
          </p15:clr>
        </p15:guide>
        <p15:guide id="4" orient="horz" pos="2759">
          <p15:clr>
            <a:srgbClr val="A4A3A4"/>
          </p15:clr>
        </p15:guide>
        <p15:guide id="5" orient="horz" pos="718">
          <p15:clr>
            <a:srgbClr val="A4A3A4"/>
          </p15:clr>
        </p15:guide>
        <p15:guide id="6" orient="horz" pos="1285">
          <p15:clr>
            <a:srgbClr val="A4A3A4"/>
          </p15:clr>
        </p15:guide>
        <p15:guide id="7" orient="horz" pos="401">
          <p15:clr>
            <a:srgbClr val="A4A3A4"/>
          </p15:clr>
        </p15:guide>
        <p15:guide id="8" orient="horz" pos="4029">
          <p15:clr>
            <a:srgbClr val="A4A3A4"/>
          </p15:clr>
        </p15:guide>
        <p15:guide id="9" pos="544">
          <p15:clr>
            <a:srgbClr val="A4A3A4"/>
          </p15:clr>
        </p15:guide>
        <p15:guide id="10" pos="5464">
          <p15:clr>
            <a:srgbClr val="A4A3A4"/>
          </p15:clr>
        </p15:guide>
        <p15:guide id="11" pos="906">
          <p15:clr>
            <a:srgbClr val="A4A3A4"/>
          </p15:clr>
        </p15:guide>
        <p15:guide id="12" pos="951">
          <p15:clr>
            <a:srgbClr val="A4A3A4"/>
          </p15:clr>
        </p15:guide>
        <p15:guide id="13" pos="1269">
          <p15:clr>
            <a:srgbClr val="A4A3A4"/>
          </p15:clr>
        </p15:guide>
        <p15:guide id="14" pos="1382">
          <p15:clr>
            <a:srgbClr val="A4A3A4"/>
          </p15:clr>
        </p15:guide>
        <p15:guide id="15" pos="1745">
          <p15:clr>
            <a:srgbClr val="A4A3A4"/>
          </p15:clr>
        </p15:guide>
        <p15:guide id="16" pos="1790">
          <p15:clr>
            <a:srgbClr val="A4A3A4"/>
          </p15:clr>
        </p15:guide>
        <p15:guide id="17" pos="2153">
          <p15:clr>
            <a:srgbClr val="A4A3A4"/>
          </p15:clr>
        </p15:guide>
        <p15:guide id="18" pos="2198">
          <p15:clr>
            <a:srgbClr val="A4A3A4"/>
          </p15:clr>
        </p15:guide>
        <p15:guide id="19" pos="2561">
          <p15:clr>
            <a:srgbClr val="A4A3A4"/>
          </p15:clr>
        </p15:guide>
        <p15:guide id="20" pos="2607">
          <p15:clr>
            <a:srgbClr val="A4A3A4"/>
          </p15:clr>
        </p15:guide>
        <p15:guide id="21" pos="2993">
          <p15:clr>
            <a:srgbClr val="A4A3A4"/>
          </p15:clr>
        </p15:guide>
        <p15:guide id="22" pos="3038">
          <p15:clr>
            <a:srgbClr val="A4A3A4"/>
          </p15:clr>
        </p15:guide>
        <p15:guide id="23" pos="3401">
          <p15:clr>
            <a:srgbClr val="A4A3A4"/>
          </p15:clr>
        </p15:guide>
        <p15:guide id="24" pos="3446">
          <p15:clr>
            <a:srgbClr val="A4A3A4"/>
          </p15:clr>
        </p15:guide>
        <p15:guide id="25" pos="3809">
          <p15:clr>
            <a:srgbClr val="A4A3A4"/>
          </p15:clr>
        </p15:guide>
        <p15:guide id="26" pos="3854">
          <p15:clr>
            <a:srgbClr val="A4A3A4"/>
          </p15:clr>
        </p15:guide>
        <p15:guide id="27" pos="4217">
          <p15:clr>
            <a:srgbClr val="A4A3A4"/>
          </p15:clr>
        </p15:guide>
        <p15:guide id="28" pos="4262">
          <p15:clr>
            <a:srgbClr val="A4A3A4"/>
          </p15:clr>
        </p15:guide>
        <p15:guide id="29" pos="4648">
          <p15:clr>
            <a:srgbClr val="A4A3A4"/>
          </p15:clr>
        </p15:guide>
        <p15:guide id="30" pos="4693">
          <p15:clr>
            <a:srgbClr val="A4A3A4"/>
          </p15:clr>
        </p15:guide>
        <p15:guide id="31" pos="5056">
          <p15:clr>
            <a:srgbClr val="A4A3A4"/>
          </p15:clr>
        </p15:guide>
        <p15:guide id="32" pos="51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70759" autoAdjust="0"/>
  </p:normalViewPr>
  <p:slideViewPr>
    <p:cSldViewPr>
      <p:cViewPr varScale="1">
        <p:scale>
          <a:sx n="65" d="100"/>
          <a:sy n="65" d="100"/>
        </p:scale>
        <p:origin x="2124" y="60"/>
      </p:cViewPr>
      <p:guideLst>
        <p:guide orient="horz" pos="4188"/>
        <p:guide orient="horz" pos="152"/>
        <p:guide orient="horz" pos="1081"/>
        <p:guide orient="horz" pos="2759"/>
        <p:guide orient="horz" pos="718"/>
        <p:guide orient="horz" pos="1285"/>
        <p:guide orient="horz" pos="401"/>
        <p:guide orient="horz" pos="4029"/>
        <p:guide pos="544"/>
        <p:guide pos="5464"/>
        <p:guide pos="906"/>
        <p:guide pos="951"/>
        <p:guide pos="1269"/>
        <p:guide pos="1382"/>
        <p:guide pos="1745"/>
        <p:guide pos="1790"/>
        <p:guide pos="2153"/>
        <p:guide pos="2198"/>
        <p:guide pos="2561"/>
        <p:guide pos="2607"/>
        <p:guide pos="2993"/>
        <p:guide pos="3038"/>
        <p:guide pos="3401"/>
        <p:guide pos="3446"/>
        <p:guide pos="3809"/>
        <p:guide pos="3854"/>
        <p:guide pos="4217"/>
        <p:guide pos="4262"/>
        <p:guide pos="4648"/>
        <p:guide pos="4693"/>
        <p:guide pos="5056"/>
        <p:guide pos="51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81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24.10.2016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24.10.2016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Adaptierbarkeit:</a:t>
            </a:r>
          </a:p>
          <a:p>
            <a:pPr marL="171450" indent="-171450">
              <a:buFontTx/>
              <a:buChar char="-"/>
            </a:pPr>
            <a:r>
              <a:rPr lang="de-DE" dirty="0"/>
              <a:t>Sprache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Live-Vorschau</a:t>
            </a:r>
          </a:p>
          <a:p>
            <a:pPr marL="171450" indent="-171450">
              <a:buFontTx/>
              <a:buChar char="-"/>
            </a:pPr>
            <a:r>
              <a:rPr lang="de-DE" dirty="0"/>
              <a:t>CSV-Separator</a:t>
            </a:r>
          </a:p>
          <a:p>
            <a:pPr marL="171450" indent="-171450">
              <a:buFontTx/>
              <a:buChar char="-"/>
            </a:pPr>
            <a:r>
              <a:rPr lang="de-DE" dirty="0"/>
              <a:t>GIT-Anbindung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25157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konnte nicht vollständig angepasst werden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nur am unteren Bildschirmrand möglich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 (SVN) nicht in Sublime Text integriert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Nutzer muss alle Arbeitsschritte kennen und die Reihenfolge genau einhalten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Konvertiert </a:t>
            </a:r>
            <a:r>
              <a:rPr lang="de-DE" dirty="0" err="1"/>
              <a:t>Markdown</a:t>
            </a:r>
            <a:r>
              <a:rPr lang="de-DE" dirty="0"/>
              <a:t>-Dateien (.md) mittels </a:t>
            </a:r>
            <a:r>
              <a:rPr lang="de-DE" dirty="0" err="1"/>
              <a:t>pandoc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Enthält </a:t>
            </a:r>
            <a:r>
              <a:rPr lang="de-DE" dirty="0" err="1"/>
              <a:t>mistkerl</a:t>
            </a:r>
            <a:r>
              <a:rPr lang="de-DE" dirty="0"/>
              <a:t> zur Überprüfung der Struktur und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6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789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1" y="8382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1124744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863600" y="2420938"/>
            <a:ext cx="78327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/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1" hasCustomPrompt="1"/>
          </p:nvPr>
        </p:nvSpPr>
        <p:spPr>
          <a:xfrm>
            <a:off x="863599" y="5588000"/>
            <a:ext cx="4464050" cy="5048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Aft>
                <a:spcPts val="0"/>
              </a:spcAft>
              <a:defRPr sz="1600" baseline="0"/>
            </a:lvl1pPr>
          </a:lstStyle>
          <a:p>
            <a:r>
              <a:rPr lang="de-DE" sz="1400" baseline="0" dirty="0">
                <a:solidFill>
                  <a:srgbClr val="0B2A51"/>
                </a:solidFill>
                <a:latin typeface="Verdana" pitchFamily="34" charset="0"/>
              </a:rPr>
              <a:t>Leroy Buchholz und Niklas </a:t>
            </a:r>
            <a:r>
              <a:rPr lang="de-DE" sz="1400" baseline="0" dirty="0" err="1">
                <a:solidFill>
                  <a:srgbClr val="0B2A51"/>
                </a:solidFill>
                <a:latin typeface="Verdana" pitchFamily="34" charset="0"/>
              </a:rPr>
              <a:t>Fallik</a:t>
            </a:r>
            <a:endParaRPr lang="de-DE" sz="1400" baseline="0" dirty="0">
              <a:solidFill>
                <a:srgbClr val="0B2A51"/>
              </a:solidFill>
              <a:latin typeface="Verdana" pitchFamily="34" charset="0"/>
            </a:endParaRPr>
          </a:p>
          <a:p>
            <a:r>
              <a:rPr lang="de-DE" sz="1400" baseline="0" dirty="0">
                <a:solidFill>
                  <a:srgbClr val="0B2A51"/>
                </a:solidFill>
                <a:latin typeface="Verdana" pitchFamily="34" charset="0"/>
              </a:rPr>
              <a:t>Dresden, Montag, 24. Oktober 2016</a:t>
            </a:r>
            <a:endParaRPr lang="de-LU" sz="1400" baseline="0" dirty="0">
              <a:solidFill>
                <a:srgbClr val="0B2A51"/>
              </a:solidFill>
              <a:latin typeface="Verdana" pitchFamily="34" charset="0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63600" y="4005263"/>
            <a:ext cx="7832725" cy="15113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26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6700"/>
            <a:ext cx="1214116" cy="36000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94" y="261595"/>
            <a:ext cx="1129094" cy="2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36438"/>
            <a:ext cx="9144000" cy="1521562"/>
          </a:xfrm>
          <a:prstGeom prst="rect">
            <a:avLst/>
          </a:prstGeom>
        </p:spPr>
      </p:pic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1124744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863600" y="1258976"/>
            <a:ext cx="78327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63600" y="2843301"/>
            <a:ext cx="7832725" cy="15113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350"/>
            <a:ext cx="1263997" cy="370312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863599" y="4448725"/>
            <a:ext cx="7832725" cy="49244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DE" sz="1600" b="0" i="0" dirty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Leroy Buchholz und Niklas </a:t>
            </a:r>
            <a:r>
              <a:rPr lang="de-DE" sz="1600" b="0" i="0" dirty="0" err="1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Fallik</a:t>
            </a:r>
            <a:endParaRPr lang="de-DE" sz="1600" b="0" i="0" dirty="0">
              <a:solidFill>
                <a:schemeClr val="bg1">
                  <a:alpha val="8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  <a:p>
            <a:pPr algn="r"/>
            <a:r>
              <a:rPr lang="de-DE" sz="1600" b="0" i="0" dirty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Dresden, 27.10.2016</a:t>
            </a:r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81" y="325215"/>
            <a:ext cx="1140907" cy="2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83568" y="2034020"/>
            <a:ext cx="7832725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704941" y="1145769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81060" y="6525344"/>
            <a:ext cx="1898652" cy="254000"/>
          </a:xfrm>
        </p:spPr>
        <p:txBody>
          <a:bodyPr/>
          <a:lstStyle/>
          <a:p>
            <a:fld id="{852F18A7-60EF-DD48-8F37-BE93452F0A67}" type="datetime1">
              <a:rPr lang="de-DE" smtClean="0"/>
              <a:t>24.10.2016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164288" y="6525344"/>
            <a:ext cx="1908175" cy="254000"/>
          </a:xfrm>
        </p:spPr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0" y="2060575"/>
            <a:ext cx="388461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4811712" y="2060575"/>
            <a:ext cx="388461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14A7847-6905-B242-ACA4-DFC698823CB6}" type="datetime1">
              <a:rPr lang="de-DE" smtClean="0"/>
              <a:t>24.10.2016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3"/>
          </p:nvPr>
        </p:nvSpPr>
        <p:spPr>
          <a:xfrm>
            <a:off x="863600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14"/>
          </p:nvPr>
        </p:nvSpPr>
        <p:spPr>
          <a:xfrm>
            <a:off x="3490912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6124575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9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3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1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4" name="Inhaltsplatzhalter 6"/>
          <p:cNvSpPr>
            <a:spLocks noGrp="1"/>
          </p:cNvSpPr>
          <p:nvPr>
            <p:ph sz="quarter" idx="23" hasCustomPrompt="1"/>
          </p:nvPr>
        </p:nvSpPr>
        <p:spPr>
          <a:xfrm>
            <a:off x="3505153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5" name="Inhaltsplatzhalter 6"/>
          <p:cNvSpPr>
            <a:spLocks noGrp="1"/>
          </p:cNvSpPr>
          <p:nvPr>
            <p:ph sz="quarter" idx="24" hasCustomPrompt="1"/>
          </p:nvPr>
        </p:nvSpPr>
        <p:spPr>
          <a:xfrm>
            <a:off x="6124575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773F783F-9998-A34F-A6AA-7D13D942F7CC}" type="datetime1">
              <a:rPr lang="de-DE" smtClean="0"/>
              <a:t>24.10.2016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863600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7" name="Inhaltsplatzhalter 26"/>
          <p:cNvSpPr>
            <a:spLocks noGrp="1"/>
          </p:cNvSpPr>
          <p:nvPr>
            <p:ph sz="quarter" idx="15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F7C8A0B-D180-C94D-8A26-BC490BCDA509}" type="datetime1">
              <a:rPr lang="de-DE" smtClean="0"/>
              <a:t>24.10.2016</a:t>
            </a:fld>
            <a:endParaRPr lang="de-DE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17"/>
          </p:nvPr>
        </p:nvSpPr>
        <p:spPr>
          <a:xfrm>
            <a:off x="2833688" y="6395720"/>
            <a:ext cx="3883025" cy="254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Präsentationstitel bitte im Master in Fusszeile ändern</a:t>
            </a:r>
            <a:endParaRPr lang="de-DE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9" hasCustomPrompt="1"/>
          </p:nvPr>
        </p:nvSpPr>
        <p:spPr>
          <a:xfrm>
            <a:off x="2836122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20" hasCustomPrompt="1"/>
          </p:nvPr>
        </p:nvSpPr>
        <p:spPr>
          <a:xfrm>
            <a:off x="4808644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21" hasCustomPrompt="1"/>
          </p:nvPr>
        </p:nvSpPr>
        <p:spPr>
          <a:xfrm>
            <a:off x="6781165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863600" y="1141414"/>
            <a:ext cx="7832725" cy="5588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 smtClean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07911B-7DE2-8645-9FD8-F88AE04D4E83}" type="datetime1">
              <a:rPr lang="de-DE" smtClean="0"/>
              <a:t>24.10.2016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8F0A-BFE1-F04E-AFB7-3E5E45ABF79C}" type="datetime1">
              <a:rPr lang="de-DE" smtClean="0"/>
              <a:t>24.10.2016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2" y="5336438"/>
            <a:ext cx="9144000" cy="1521562"/>
          </a:xfrm>
          <a:prstGeom prst="rect">
            <a:avLst/>
          </a:prstGeom>
        </p:spPr>
      </p:pic>
      <p:cxnSp>
        <p:nvCxnSpPr>
          <p:cNvPr id="9" name="Gerade Verbindung 8"/>
          <p:cNvCxnSpPr/>
          <p:nvPr/>
        </p:nvCxnSpPr>
        <p:spPr>
          <a:xfrm>
            <a:off x="-1" y="8382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" y="268650"/>
            <a:ext cx="1214116" cy="360000"/>
          </a:xfrm>
          <a:prstGeom prst="rect">
            <a:avLst/>
          </a:prstGeom>
        </p:spPr>
      </p:pic>
      <p:cxnSp>
        <p:nvCxnSpPr>
          <p:cNvPr id="11" name="Gerade Verbindung 10"/>
          <p:cNvCxnSpPr/>
          <p:nvPr/>
        </p:nvCxnSpPr>
        <p:spPr>
          <a:xfrm>
            <a:off x="-2" y="1124744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107504" y="6487368"/>
            <a:ext cx="1898652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B5938FC-41F9-514F-B1BF-C7F60C0AA152}" type="datetime1">
              <a:rPr lang="de-DE" smtClean="0"/>
              <a:pPr/>
              <a:t>24.10.2016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7128321" y="6487368"/>
            <a:ext cx="1908175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XYZ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907402" y="332656"/>
            <a:ext cx="1129094" cy="2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4" r:id="rId4"/>
    <p:sldLayoutId id="2147483656" r:id="rId5"/>
    <p:sldLayoutId id="2147483657" r:id="rId6"/>
    <p:sldLayoutId id="2147483658" r:id="rId7"/>
    <p:sldLayoutId id="2147483655" r:id="rId8"/>
  </p:sldLayoutIdLst>
  <p:hf hdr="0"/>
  <p:txStyles>
    <p:titleStyle>
      <a:lvl1pPr algn="l" defTabSz="914368" rtl="0" eaLnBrk="1" latinLnBrk="0" hangingPunct="1">
        <a:spcBef>
          <a:spcPct val="0"/>
        </a:spcBef>
        <a:buNone/>
        <a:defRPr sz="2000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368" rtl="0" eaLnBrk="1" fontAlgn="t" latinLnBrk="0" hangingPunct="1">
        <a:spcBef>
          <a:spcPts val="0"/>
        </a:spcBef>
        <a:spcAft>
          <a:spcPts val="1200"/>
        </a:spcAft>
        <a:buFontTx/>
        <a:buNone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0" indent="-127000" algn="l" defTabSz="914368" rtl="0" eaLnBrk="1" fontAlgn="t" latinLnBrk="0" hangingPunct="1">
        <a:spcBef>
          <a:spcPts val="300"/>
        </a:spcBef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787400" indent="-127000" algn="l" defTabSz="914368" rtl="0" eaLnBrk="1" fontAlgn="t" latinLnBrk="0" hangingPunct="1">
        <a:spcBef>
          <a:spcPts val="0"/>
        </a:spcBef>
        <a:spcAft>
          <a:spcPts val="300"/>
        </a:spcAft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812800" indent="0" algn="l" defTabSz="914368" rtl="0" eaLnBrk="1" latinLnBrk="0" hangingPunct="1">
        <a:spcBef>
          <a:spcPts val="0"/>
        </a:spcBef>
        <a:buSzPct val="100000"/>
        <a:buFont typeface="AppleSymbols" charset="0"/>
        <a:buNone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1435100" indent="-127000" algn="l" defTabSz="914368" rtl="0" eaLnBrk="1" latinLnBrk="0" hangingPunct="1">
        <a:spcBef>
          <a:spcPts val="0"/>
        </a:spcBef>
        <a:buSzPct val="170000"/>
        <a:buFont typeface="AppleSymbols" charset="0"/>
        <a:buChar char="⌞"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512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9" userDrawn="1">
          <p15:clr>
            <a:srgbClr val="F26B43"/>
          </p15:clr>
        </p15:guide>
        <p15:guide id="2" pos="544" userDrawn="1">
          <p15:clr>
            <a:srgbClr val="F26B43"/>
          </p15:clr>
        </p15:guide>
        <p15:guide id="3" pos="915" userDrawn="1">
          <p15:clr>
            <a:srgbClr val="F26B43"/>
          </p15:clr>
        </p15:guide>
        <p15:guide id="4" pos="956" userDrawn="1">
          <p15:clr>
            <a:srgbClr val="F26B43"/>
          </p15:clr>
        </p15:guide>
        <p15:guide id="5" pos="1370" userDrawn="1">
          <p15:clr>
            <a:srgbClr val="F26B43"/>
          </p15:clr>
        </p15:guide>
        <p15:guide id="6" pos="1329" userDrawn="1">
          <p15:clr>
            <a:srgbClr val="F26B43"/>
          </p15:clr>
        </p15:guide>
        <p15:guide id="7" pos="1747" userDrawn="1">
          <p15:clr>
            <a:srgbClr val="F26B43"/>
          </p15:clr>
        </p15:guide>
        <p15:guide id="8" pos="1785" userDrawn="1">
          <p15:clr>
            <a:srgbClr val="F26B43"/>
          </p15:clr>
        </p15:guide>
        <p15:guide id="9" pos="2158" userDrawn="1">
          <p15:clr>
            <a:srgbClr val="F26B43"/>
          </p15:clr>
        </p15:guide>
        <p15:guide id="10" pos="2200" userDrawn="1">
          <p15:clr>
            <a:srgbClr val="F26B43"/>
          </p15:clr>
        </p15:guide>
        <p15:guide id="11" pos="2573" userDrawn="1">
          <p15:clr>
            <a:srgbClr val="F26B43"/>
          </p15:clr>
        </p15:guide>
        <p15:guide id="12" pos="2617" userDrawn="1">
          <p15:clr>
            <a:srgbClr val="F26B43"/>
          </p15:clr>
        </p15:guide>
        <p15:guide id="13" pos="2991" userDrawn="1">
          <p15:clr>
            <a:srgbClr val="F26B43"/>
          </p15:clr>
        </p15:guide>
        <p15:guide id="14" pos="3032" userDrawn="1">
          <p15:clr>
            <a:srgbClr val="F26B43"/>
          </p15:clr>
        </p15:guide>
        <p15:guide id="15" pos="3402" userDrawn="1">
          <p15:clr>
            <a:srgbClr val="F26B43"/>
          </p15:clr>
        </p15:guide>
        <p15:guide id="16" pos="3447" userDrawn="1">
          <p15:clr>
            <a:srgbClr val="F26B43"/>
          </p15:clr>
        </p15:guide>
        <p15:guide id="17" pos="3823" userDrawn="1">
          <p15:clr>
            <a:srgbClr val="F26B43"/>
          </p15:clr>
        </p15:guide>
        <p15:guide id="18" pos="3858" userDrawn="1">
          <p15:clr>
            <a:srgbClr val="F26B43"/>
          </p15:clr>
        </p15:guide>
        <p15:guide id="19" pos="4231" userDrawn="1">
          <p15:clr>
            <a:srgbClr val="F26B43"/>
          </p15:clr>
        </p15:guide>
        <p15:guide id="20" pos="4276" userDrawn="1">
          <p15:clr>
            <a:srgbClr val="F26B43"/>
          </p15:clr>
        </p15:guide>
        <p15:guide id="21" pos="4649" userDrawn="1">
          <p15:clr>
            <a:srgbClr val="F26B43"/>
          </p15:clr>
        </p15:guide>
        <p15:guide id="22" pos="4690" userDrawn="1">
          <p15:clr>
            <a:srgbClr val="F26B43"/>
          </p15:clr>
        </p15:guide>
        <p15:guide id="23" pos="5064" userDrawn="1">
          <p15:clr>
            <a:srgbClr val="F26B43"/>
          </p15:clr>
        </p15:guide>
        <p15:guide id="24" pos="5105" userDrawn="1">
          <p15:clr>
            <a:srgbClr val="F26B43"/>
          </p15:clr>
        </p15:guide>
        <p15:guide id="25" pos="5478" userDrawn="1">
          <p15:clr>
            <a:srgbClr val="F26B43"/>
          </p15:clr>
        </p15:guide>
        <p15:guide id="26" orient="horz" pos="4028" userDrawn="1">
          <p15:clr>
            <a:srgbClr val="F26B43"/>
          </p15:clr>
        </p15:guide>
        <p15:guide id="27" orient="horz" pos="1298" userDrawn="1">
          <p15:clr>
            <a:srgbClr val="F26B43"/>
          </p15:clr>
        </p15:guide>
        <p15:guide id="28" orient="horz" pos="3838" userDrawn="1">
          <p15:clr>
            <a:srgbClr val="F26B43"/>
          </p15:clr>
        </p15:guide>
        <p15:guide id="29" orient="horz" pos="391" userDrawn="1">
          <p15:clr>
            <a:srgbClr val="F26B43"/>
          </p15:clr>
        </p15:guide>
        <p15:guide id="30" orient="horz" pos="164" userDrawn="1">
          <p15:clr>
            <a:srgbClr val="F26B43"/>
          </p15:clr>
        </p15:guide>
        <p15:guide id="31" orient="horz" pos="2840" userDrawn="1">
          <p15:clr>
            <a:srgbClr val="F26B43"/>
          </p15:clr>
        </p15:guide>
        <p15:guide id="32" orient="horz" pos="2523" userDrawn="1">
          <p15:clr>
            <a:srgbClr val="F26B43"/>
          </p15:clr>
        </p15:guide>
        <p15:guide id="33" orient="horz" pos="2251" userDrawn="1">
          <p15:clr>
            <a:srgbClr val="F26B43"/>
          </p15:clr>
        </p15:guide>
        <p15:guide id="34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Barrierefreie Literaturerstellung mit </a:t>
            </a:r>
            <a:r>
              <a:rPr lang="de-DE" dirty="0" err="1"/>
              <a:t>Matuc</a:t>
            </a:r>
            <a:br>
              <a:rPr lang="de-DE" dirty="0"/>
            </a:br>
            <a:r>
              <a:rPr lang="de-DE" dirty="0"/>
              <a:t>Entwicklung einer Erweiterung für den Text Editor ATOM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AGSBS-ATOM-PACKAGE</a:t>
            </a: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683568" y="1844824"/>
            <a:ext cx="7832725" cy="40322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Zielstellung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Bestehende Lösungsansätze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Entwicklung einer neuen Erweiterung für ATOM</a:t>
            </a:r>
          </a:p>
          <a:p>
            <a:pPr marL="619125" lvl="1" indent="-457200">
              <a:buFont typeface="Arial" charset="0"/>
              <a:buChar char="•"/>
            </a:pPr>
            <a:r>
              <a:rPr lang="de-DE" sz="1600" dirty="0"/>
              <a:t>Vorteile des Editors</a:t>
            </a:r>
          </a:p>
          <a:p>
            <a:pPr marL="619125" lvl="1" indent="-457200">
              <a:buFont typeface="Arial" charset="0"/>
              <a:buChar char="•"/>
            </a:pPr>
            <a:r>
              <a:rPr lang="de-DE" sz="1600" dirty="0"/>
              <a:t>Funktionalität der neuen Erweiterung</a:t>
            </a:r>
          </a:p>
          <a:p>
            <a:pPr marL="619125" lvl="1" indent="-457200">
              <a:buFont typeface="Arial" charset="0"/>
              <a:buChar char="•"/>
            </a:pPr>
            <a:r>
              <a:rPr lang="de-DE" sz="1600" dirty="0"/>
              <a:t>Struktur im Code, Wiederverwendbarkeit</a:t>
            </a:r>
            <a:br>
              <a:rPr lang="de-DE" sz="1600" dirty="0"/>
            </a:br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Ausblick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0" y="836712"/>
            <a:ext cx="91440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0" dirty="0"/>
              <a:t>1. Zielstellung &gt; 2. Bestehende Lösungsansätze &gt; 3. Entwicklung einer neuen Erweiterung für ATOM &gt; 4. Ausblick</a:t>
            </a:r>
          </a:p>
        </p:txBody>
      </p:sp>
    </p:spTree>
    <p:extLst>
      <p:ext uri="{BB962C8B-B14F-4D97-AF65-F5344CB8AC3E}">
        <p14:creationId xmlns:p14="http://schemas.microsoft.com/office/powerpoint/2010/main" val="192686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/>
              <a:t>Das Problem und seine Lösung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/>
              <a:t>1. ZIELSTELLUNG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2680585" y="6400799"/>
            <a:ext cx="3883025" cy="254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agsbs-atom-package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3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924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2"/>
            <a:ext cx="7832725" cy="4608041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„All-In-</a:t>
            </a:r>
            <a:r>
              <a:rPr lang="de-DE" dirty="0" err="1"/>
              <a:t>One</a:t>
            </a:r>
            <a:r>
              <a:rPr lang="de-DE" dirty="0"/>
              <a:t> Lösung“ zur barrierefreien Literaturerstellung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zur </a:t>
            </a:r>
            <a:r>
              <a:rPr lang="de-DE" dirty="0" err="1"/>
              <a:t>Markdown</a:t>
            </a:r>
            <a:r>
              <a:rPr lang="de-DE" dirty="0"/>
              <a:t>-Erstellung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Linting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Plattformunabhängig</a:t>
            </a:r>
          </a:p>
          <a:p>
            <a:pPr marL="342900" indent="-342900">
              <a:buFont typeface=".AppleSystemUIFont" charset="-120"/>
              <a:buChar char="-"/>
            </a:pPr>
            <a:r>
              <a:rPr lang="de-DE" dirty="0"/>
              <a:t>Benutzerfreundlicher Editor</a:t>
            </a:r>
          </a:p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Adaptierbarkeit</a:t>
            </a:r>
          </a:p>
          <a:p>
            <a:pPr marL="504825" lvl="1" indent="-342900">
              <a:buFont typeface="Arial" charset="0"/>
              <a:buChar char="•"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836712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>
                <a:solidFill>
                  <a:schemeClr val="tx1"/>
                </a:solidFill>
              </a:rPr>
              <a:t>1. Zielstellung</a:t>
            </a:r>
            <a:r>
              <a:rPr lang="de-DE" sz="1200" b="0" dirty="0"/>
              <a:t> &gt; 2. Bestehende Lösungsansätze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2680585" y="6400799"/>
            <a:ext cx="3883025" cy="254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agsbs-atom-package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4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63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/>
              <a:t>Was können wir besser machen?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/>
              <a:t>2. BESTEHENDE LÖSUNGSANSÄTZE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2680585" y="6400799"/>
            <a:ext cx="3883025" cy="254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agsbs-atom-package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5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43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2"/>
            <a:ext cx="7832725" cy="4608041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für </a:t>
            </a:r>
            <a:r>
              <a:rPr lang="de-DE" dirty="0" err="1"/>
              <a:t>Markdown</a:t>
            </a:r>
            <a:r>
              <a:rPr lang="de-DE" dirty="0"/>
              <a:t>-Syntax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am unteren Bildschirmrand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Nutzung einer Versionskontrolle (SVN)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Vorgegebene Arbeitsschritte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Verzeichnisstruktur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Konvertierung von </a:t>
            </a:r>
            <a:r>
              <a:rPr lang="de-DE" dirty="0" err="1"/>
              <a:t>Markdown</a:t>
            </a:r>
            <a:r>
              <a:rPr lang="de-DE" dirty="0"/>
              <a:t>-Dateien (.md)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Bildbeschreibungen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Überprüfung von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836712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</a:t>
            </a:r>
            <a:r>
              <a:rPr lang="de-DE" sz="1200" b="0" dirty="0">
                <a:solidFill>
                  <a:schemeClr val="tx1"/>
                </a:solidFill>
              </a:rPr>
              <a:t>2. Bestehende Lösungsansätze</a:t>
            </a:r>
            <a:r>
              <a:rPr lang="de-DE" sz="1200" b="0" dirty="0"/>
              <a:t>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2680585" y="6400799"/>
            <a:ext cx="3883025" cy="254000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agsbs</a:t>
            </a:r>
            <a:r>
              <a:rPr lang="de-DE" dirty="0"/>
              <a:t>-atom-</a:t>
            </a:r>
            <a:r>
              <a:rPr lang="de-DE" dirty="0" err="1"/>
              <a:t>package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6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871464"/>
      </p:ext>
    </p:extLst>
  </p:cSld>
  <p:clrMapOvr>
    <a:masterClrMapping/>
  </p:clrMapOvr>
</p:sld>
</file>

<file path=ppt/theme/theme1.xml><?xml version="1.0" encoding="utf-8"?>
<a:theme xmlns:a="http://schemas.openxmlformats.org/drawingml/2006/main" name="160728_Praesentation_4zu3">
  <a:themeElements>
    <a:clrScheme name="TU Dresden">
      <a:dk1>
        <a:srgbClr val="083963"/>
      </a:dk1>
      <a:lt1>
        <a:srgbClr val="FFFFFF"/>
      </a:lt1>
      <a:dk2>
        <a:srgbClr val="000000"/>
      </a:dk2>
      <a:lt2>
        <a:srgbClr val="9A9A9A"/>
      </a:lt2>
      <a:accent1>
        <a:srgbClr val="0058A3"/>
      </a:accent1>
      <a:accent2>
        <a:srgbClr val="51287E"/>
      </a:accent2>
      <a:accent3>
        <a:srgbClr val="801978"/>
      </a:accent3>
      <a:accent4>
        <a:srgbClr val="5EB245"/>
      </a:accent4>
      <a:accent5>
        <a:srgbClr val="008A59"/>
      </a:accent5>
      <a:accent6>
        <a:srgbClr val="E77A13"/>
      </a:accent6>
      <a:hlink>
        <a:srgbClr val="FF2500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Powerpoint_Vorlage_4zu3_pptx" id="{8D96712D-BB4D-714F-BB6D-E0A2901EADF2}" vid="{DBF5A16F-6B7F-F349-820B-1D9B1319E7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TUD_Powerpoint_Vorlage_4zu3_pptx</Template>
  <TotalTime>0</TotalTime>
  <Words>165</Words>
  <Application>Microsoft Office PowerPoint</Application>
  <PresentationFormat>Bildschirmpräsentation (4:3)</PresentationFormat>
  <Paragraphs>65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.AppleSystemUIFont</vt:lpstr>
      <vt:lpstr>AppleSymbols</vt:lpstr>
      <vt:lpstr>Arial</vt:lpstr>
      <vt:lpstr>Calibri</vt:lpstr>
      <vt:lpstr>LucidaGrande</vt:lpstr>
      <vt:lpstr>Symbol</vt:lpstr>
      <vt:lpstr>Verdana</vt:lpstr>
      <vt:lpstr>Wingdings</vt:lpstr>
      <vt:lpstr>160728_Praesentation_4zu3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ms742283</dc:creator>
  <cp:lastModifiedBy>Leroy Buchholz</cp:lastModifiedBy>
  <cp:revision>26</cp:revision>
  <cp:lastPrinted>2011-09-22T08:24:40Z</cp:lastPrinted>
  <dcterms:created xsi:type="dcterms:W3CDTF">2016-10-24T07:14:03Z</dcterms:created>
  <dcterms:modified xsi:type="dcterms:W3CDTF">2016-10-24T14:48:45Z</dcterms:modified>
</cp:coreProperties>
</file>