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88">
          <p15:clr>
            <a:srgbClr val="A4A3A4"/>
          </p15:clr>
        </p15:guide>
        <p15:guide id="2" orient="horz" pos="152">
          <p15:clr>
            <a:srgbClr val="A4A3A4"/>
          </p15:clr>
        </p15:guide>
        <p15:guide id="3" orient="horz" pos="1081">
          <p15:clr>
            <a:srgbClr val="A4A3A4"/>
          </p15:clr>
        </p15:guide>
        <p15:guide id="4" orient="horz" pos="2759">
          <p15:clr>
            <a:srgbClr val="A4A3A4"/>
          </p15:clr>
        </p15:guide>
        <p15:guide id="5" orient="horz" pos="718">
          <p15:clr>
            <a:srgbClr val="A4A3A4"/>
          </p15:clr>
        </p15:guide>
        <p15:guide id="6" orient="horz" pos="1285">
          <p15:clr>
            <a:srgbClr val="A4A3A4"/>
          </p15:clr>
        </p15:guide>
        <p15:guide id="7" orient="horz" pos="401">
          <p15:clr>
            <a:srgbClr val="A4A3A4"/>
          </p15:clr>
        </p15:guide>
        <p15:guide id="8" orient="horz" pos="4029">
          <p15:clr>
            <a:srgbClr val="A4A3A4"/>
          </p15:clr>
        </p15:guide>
        <p15:guide id="9" pos="544">
          <p15:clr>
            <a:srgbClr val="A4A3A4"/>
          </p15:clr>
        </p15:guide>
        <p15:guide id="10" pos="5464">
          <p15:clr>
            <a:srgbClr val="A4A3A4"/>
          </p15:clr>
        </p15:guide>
        <p15:guide id="11" pos="906">
          <p15:clr>
            <a:srgbClr val="A4A3A4"/>
          </p15:clr>
        </p15:guide>
        <p15:guide id="12" pos="951">
          <p15:clr>
            <a:srgbClr val="A4A3A4"/>
          </p15:clr>
        </p15:guide>
        <p15:guide id="13" pos="1269">
          <p15:clr>
            <a:srgbClr val="A4A3A4"/>
          </p15:clr>
        </p15:guide>
        <p15:guide id="14" pos="1382">
          <p15:clr>
            <a:srgbClr val="A4A3A4"/>
          </p15:clr>
        </p15:guide>
        <p15:guide id="15" pos="1745">
          <p15:clr>
            <a:srgbClr val="A4A3A4"/>
          </p15:clr>
        </p15:guide>
        <p15:guide id="16" pos="1790">
          <p15:clr>
            <a:srgbClr val="A4A3A4"/>
          </p15:clr>
        </p15:guide>
        <p15:guide id="17" pos="2153">
          <p15:clr>
            <a:srgbClr val="A4A3A4"/>
          </p15:clr>
        </p15:guide>
        <p15:guide id="18" pos="2198">
          <p15:clr>
            <a:srgbClr val="A4A3A4"/>
          </p15:clr>
        </p15:guide>
        <p15:guide id="19" pos="2561">
          <p15:clr>
            <a:srgbClr val="A4A3A4"/>
          </p15:clr>
        </p15:guide>
        <p15:guide id="20" pos="2607">
          <p15:clr>
            <a:srgbClr val="A4A3A4"/>
          </p15:clr>
        </p15:guide>
        <p15:guide id="21" pos="2993">
          <p15:clr>
            <a:srgbClr val="A4A3A4"/>
          </p15:clr>
        </p15:guide>
        <p15:guide id="22" pos="3038">
          <p15:clr>
            <a:srgbClr val="A4A3A4"/>
          </p15:clr>
        </p15:guide>
        <p15:guide id="23" pos="3401">
          <p15:clr>
            <a:srgbClr val="A4A3A4"/>
          </p15:clr>
        </p15:guide>
        <p15:guide id="24" pos="3446">
          <p15:clr>
            <a:srgbClr val="A4A3A4"/>
          </p15:clr>
        </p15:guide>
        <p15:guide id="25" pos="3809">
          <p15:clr>
            <a:srgbClr val="A4A3A4"/>
          </p15:clr>
        </p15:guide>
        <p15:guide id="26" pos="3854">
          <p15:clr>
            <a:srgbClr val="A4A3A4"/>
          </p15:clr>
        </p15:guide>
        <p15:guide id="27" pos="4217">
          <p15:clr>
            <a:srgbClr val="A4A3A4"/>
          </p15:clr>
        </p15:guide>
        <p15:guide id="28" pos="4262">
          <p15:clr>
            <a:srgbClr val="A4A3A4"/>
          </p15:clr>
        </p15:guide>
        <p15:guide id="29" pos="4648">
          <p15:clr>
            <a:srgbClr val="A4A3A4"/>
          </p15:clr>
        </p15:guide>
        <p15:guide id="30" pos="4693">
          <p15:clr>
            <a:srgbClr val="A4A3A4"/>
          </p15:clr>
        </p15:guide>
        <p15:guide id="31" pos="5056">
          <p15:clr>
            <a:srgbClr val="A4A3A4"/>
          </p15:clr>
        </p15:guide>
        <p15:guide id="32" pos="510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4" autoAdjust="0"/>
    <p:restoredTop sz="83901" autoAdjust="0"/>
  </p:normalViewPr>
  <p:slideViewPr>
    <p:cSldViewPr>
      <p:cViewPr varScale="1">
        <p:scale>
          <a:sx n="77" d="100"/>
          <a:sy n="77" d="100"/>
        </p:scale>
        <p:origin x="2046" y="78"/>
      </p:cViewPr>
      <p:guideLst>
        <p:guide orient="horz" pos="4188"/>
        <p:guide orient="horz" pos="152"/>
        <p:guide orient="horz" pos="1081"/>
        <p:guide orient="horz" pos="2759"/>
        <p:guide orient="horz" pos="718"/>
        <p:guide orient="horz" pos="1285"/>
        <p:guide orient="horz" pos="401"/>
        <p:guide orient="horz" pos="4029"/>
        <p:guide pos="544"/>
        <p:guide pos="5464"/>
        <p:guide pos="906"/>
        <p:guide pos="951"/>
        <p:guide pos="1269"/>
        <p:guide pos="1382"/>
        <p:guide pos="1745"/>
        <p:guide pos="1790"/>
        <p:guide pos="2153"/>
        <p:guide pos="2198"/>
        <p:guide pos="2561"/>
        <p:guide pos="2607"/>
        <p:guide pos="2993"/>
        <p:guide pos="3038"/>
        <p:guide pos="3401"/>
        <p:guide pos="3446"/>
        <p:guide pos="3809"/>
        <p:guide pos="3854"/>
        <p:guide pos="4217"/>
        <p:guide pos="4262"/>
        <p:guide pos="4648"/>
        <p:guide pos="4693"/>
        <p:guide pos="5056"/>
        <p:guide pos="51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48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387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928977974984886E-2"/>
          <c:y val="0.11001818098922818"/>
          <c:w val="0.64220622331894506"/>
          <c:h val="0.89691747046689063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Programmiersprachen</c:v>
                </c:pt>
              </c:strCache>
            </c:strRef>
          </c:tx>
          <c:dPt>
            <c:idx val="0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5C9-4E69-83EB-93AA4C88AE1A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Tabelle1!$A$2:$A$3</c:f>
              <c:strCache>
                <c:ptCount val="2"/>
                <c:pt idx="0">
                  <c:v>Javascript</c:v>
                </c:pt>
                <c:pt idx="1">
                  <c:v>less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5474</c:v>
                </c:pt>
                <c:pt idx="1">
                  <c:v>1662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C9-4E69-83EB-93AA4C88AE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19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8CAB8-1F61-49D8-8340-04BCC7D2C15D}" type="datetimeFigureOut">
              <a:rPr lang="de-LU" smtClean="0"/>
              <a:t>25.10.2016</a:t>
            </a:fld>
            <a:endParaRPr lang="de-LU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F0D3E-1C11-4BC7-888D-E90D04E946F0}" type="slidenum">
              <a:rPr lang="de-LU" smtClean="0"/>
              <a:t>‹Nr.›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8263176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FABE9-F223-40F4-B29B-AF42B1456244}" type="datetimeFigureOut">
              <a:rPr lang="de-LU" smtClean="0"/>
              <a:t>25.10.2016</a:t>
            </a:fld>
            <a:endParaRPr lang="de-LU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3588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LU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LU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67336-ABAD-4032-8A72-A57DA0F2B670}" type="slidenum">
              <a:rPr lang="de-LU" smtClean="0"/>
              <a:t>‹Nr.›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2163668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974414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14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169706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DialogView</a:t>
            </a:r>
            <a:r>
              <a:rPr lang="de-DE" dirty="0"/>
              <a:t>: Wrapper für neue Dialoge</a:t>
            </a:r>
            <a:endParaRPr lang="de-DE" baseline="0" dirty="0"/>
          </a:p>
          <a:p>
            <a:r>
              <a:rPr lang="de-DE" baseline="0" dirty="0"/>
              <a:t>Oberflächenelemente können mit einfachen Funktionen aus </a:t>
            </a:r>
            <a:r>
              <a:rPr lang="de-DE" baseline="0" dirty="0" err="1"/>
              <a:t>ViewManager</a:t>
            </a:r>
            <a:r>
              <a:rPr lang="de-DE" baseline="0" dirty="0"/>
              <a:t> eingefügt und angepasst werden</a:t>
            </a:r>
          </a:p>
          <a:p>
            <a:r>
              <a:rPr lang="de-DE" baseline="0" dirty="0"/>
              <a:t>Sprachunterstützung: Bisher Deutsch und Englisch</a:t>
            </a:r>
          </a:p>
          <a:p>
            <a:r>
              <a:rPr lang="de-DE" baseline="0" dirty="0"/>
              <a:t>Keine Textelemente wurden „</a:t>
            </a:r>
            <a:r>
              <a:rPr lang="de-DE" baseline="0" dirty="0" err="1"/>
              <a:t>hardgecoded</a:t>
            </a:r>
            <a:r>
              <a:rPr lang="de-DE" baseline="0" dirty="0"/>
              <a:t>“, d.h. es handelt sich um Variablen in </a:t>
            </a:r>
            <a:r>
              <a:rPr lang="de-DE" baseline="0"/>
              <a:t>den Dialogen und Hinweisen, </a:t>
            </a:r>
            <a:r>
              <a:rPr lang="de-DE" baseline="0" dirty="0"/>
              <a:t>nicht um feste Strings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15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031904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Adaptierbarkeit:</a:t>
            </a:r>
          </a:p>
          <a:p>
            <a:pPr marL="171450" indent="-171450">
              <a:buFontTx/>
              <a:buChar char="-"/>
            </a:pPr>
            <a:r>
              <a:rPr lang="de-DE" dirty="0"/>
              <a:t>Sprache</a:t>
            </a:r>
          </a:p>
          <a:p>
            <a:pPr marL="171450" indent="-171450">
              <a:buFontTx/>
              <a:buChar char="-"/>
            </a:pPr>
            <a:r>
              <a:rPr lang="de-DE" dirty="0"/>
              <a:t>Live-Vorschau</a:t>
            </a:r>
          </a:p>
          <a:p>
            <a:pPr marL="171450" indent="-171450">
              <a:buFontTx/>
              <a:buChar char="-"/>
            </a:pPr>
            <a:r>
              <a:rPr lang="de-DE" dirty="0"/>
              <a:t>CSV-Separator</a:t>
            </a:r>
          </a:p>
          <a:p>
            <a:pPr marL="171450" indent="-171450">
              <a:buFontTx/>
              <a:buChar char="-"/>
            </a:pPr>
            <a:r>
              <a:rPr lang="de-DE" dirty="0"/>
              <a:t>GIT-Anbindung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4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251578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.AppleSystemUIFont" charset="-120"/>
              <a:buChar char="-"/>
            </a:pPr>
            <a:r>
              <a:rPr lang="de-DE" dirty="0"/>
              <a:t>AGSBS </a:t>
            </a:r>
            <a:r>
              <a:rPr lang="de-DE" dirty="0" err="1"/>
              <a:t>Markdown</a:t>
            </a:r>
            <a:r>
              <a:rPr lang="de-DE" dirty="0"/>
              <a:t> Helper (Erweiterung für Sublime Text)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GUI konnte nicht vollständig angepasst werden</a:t>
            </a:r>
            <a:br>
              <a:rPr lang="de-DE" dirty="0"/>
            </a:br>
            <a:r>
              <a:rPr lang="de-DE" dirty="0">
                <a:sym typeface="Wingdings"/>
              </a:rPr>
              <a:t> Texteingabefelder nur am unteren Bildschirmrand möglich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Keine Live-Vorschau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Versionskontrolle (SVN) nicht in Sublime Text integriert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Nutzer muss alle Arbeitsschritte kennen und die Reihenfolge genau einhalten</a:t>
            </a:r>
          </a:p>
          <a:p>
            <a:pPr marL="631825" lvl="3" indent="-342900">
              <a:buFont typeface="Wingdings" charset="2"/>
              <a:buChar char="§"/>
            </a:pPr>
            <a:endParaRPr lang="de-DE" dirty="0"/>
          </a:p>
          <a:p>
            <a:pPr marL="342900" lvl="2" indent="-342900">
              <a:buFont typeface=".AppleSystemUIFont" charset="-120"/>
              <a:buChar char="-"/>
            </a:pPr>
            <a:r>
              <a:rPr lang="de-DE" dirty="0" err="1"/>
              <a:t>Matuc</a:t>
            </a:r>
            <a:r>
              <a:rPr lang="de-DE" dirty="0"/>
              <a:t> (Kommandozeilen-Programm)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Generiert Verzeichnisstruktur für aufbereitete Lehrmaterialien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Konvertiert </a:t>
            </a:r>
            <a:r>
              <a:rPr lang="de-DE" dirty="0" err="1"/>
              <a:t>Markdown</a:t>
            </a:r>
            <a:r>
              <a:rPr lang="de-DE" dirty="0"/>
              <a:t>-Dateien (.md) mittels </a:t>
            </a:r>
            <a:r>
              <a:rPr lang="de-DE" dirty="0" err="1"/>
              <a:t>pandoc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Unterstützt bei der Erstellung von Bildbeschreibungen und lagert diese ggf. aus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Enthält </a:t>
            </a:r>
            <a:r>
              <a:rPr lang="de-DE" dirty="0" err="1"/>
              <a:t>mistkerl</a:t>
            </a:r>
            <a:r>
              <a:rPr lang="de-DE" dirty="0"/>
              <a:t> zur Überprüfung der Struktur und </a:t>
            </a:r>
            <a:r>
              <a:rPr lang="de-DE" dirty="0" err="1"/>
              <a:t>Markdown</a:t>
            </a:r>
            <a:r>
              <a:rPr lang="de-DE" dirty="0"/>
              <a:t>-Syntax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6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978973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.AppleSystemUIFont" charset="-120"/>
              <a:buChar char="-"/>
            </a:pPr>
            <a:r>
              <a:rPr lang="de-DE" dirty="0"/>
              <a:t>AGSBS </a:t>
            </a:r>
            <a:r>
              <a:rPr lang="de-DE" dirty="0" err="1"/>
              <a:t>Markdown</a:t>
            </a:r>
            <a:r>
              <a:rPr lang="de-DE" dirty="0"/>
              <a:t> Helper (Erweiterung für Sublime Text)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GUI konnte nicht vollständig angepasst werden</a:t>
            </a:r>
            <a:br>
              <a:rPr lang="de-DE" dirty="0"/>
            </a:br>
            <a:r>
              <a:rPr lang="de-DE" dirty="0">
                <a:sym typeface="Wingdings"/>
              </a:rPr>
              <a:t> Texteingabefelder nur am unteren Bildschirmrand möglich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Keine Live-Vorschau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Versionskontrolle (SVN) nicht in Sublime Text integriert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Nutzer muss alle Arbeitsschritte kennen und die Reihenfolge genau einhalten</a:t>
            </a:r>
          </a:p>
          <a:p>
            <a:pPr marL="631825" lvl="3" indent="-342900">
              <a:buFont typeface="Wingdings" charset="2"/>
              <a:buChar char="§"/>
            </a:pPr>
            <a:endParaRPr lang="de-DE" dirty="0"/>
          </a:p>
          <a:p>
            <a:pPr marL="342900" lvl="2" indent="-342900">
              <a:buFont typeface=".AppleSystemUIFont" charset="-120"/>
              <a:buChar char="-"/>
            </a:pPr>
            <a:r>
              <a:rPr lang="de-DE" dirty="0" err="1"/>
              <a:t>Matuc</a:t>
            </a:r>
            <a:r>
              <a:rPr lang="de-DE" dirty="0"/>
              <a:t> (Kommandozeilen-Programm)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Generiert Verzeichnisstruktur für aufbereitete Lehrmaterialien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Konvertiert </a:t>
            </a:r>
            <a:r>
              <a:rPr lang="de-DE" dirty="0" err="1"/>
              <a:t>Markdown</a:t>
            </a:r>
            <a:r>
              <a:rPr lang="de-DE" dirty="0"/>
              <a:t>-Dateien (.md) mittels </a:t>
            </a:r>
            <a:r>
              <a:rPr lang="de-DE" dirty="0" err="1"/>
              <a:t>pandoc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Unterstützt bei der Erstellung von Bildbeschreibungen und lagert diese ggf. aus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Enthält </a:t>
            </a:r>
            <a:r>
              <a:rPr lang="de-DE" dirty="0" err="1"/>
              <a:t>mistkerl</a:t>
            </a:r>
            <a:r>
              <a:rPr lang="de-DE" dirty="0"/>
              <a:t> zur Überprüfung der Struktur und </a:t>
            </a:r>
            <a:r>
              <a:rPr lang="de-DE" dirty="0" err="1"/>
              <a:t>Markdown</a:t>
            </a:r>
            <a:r>
              <a:rPr lang="de-DE" dirty="0"/>
              <a:t>-Syntax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7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912797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.AppleSystemUIFont" charset="-120"/>
              <a:buChar char="-"/>
            </a:pPr>
            <a:r>
              <a:rPr lang="de-DE" dirty="0"/>
              <a:t>AGSBS </a:t>
            </a:r>
            <a:r>
              <a:rPr lang="de-DE" dirty="0" err="1"/>
              <a:t>Markdown</a:t>
            </a:r>
            <a:r>
              <a:rPr lang="de-DE" dirty="0"/>
              <a:t> Helper (Erweiterung für Sublime Text)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GUI konnte nicht vollständig angepasst werden</a:t>
            </a:r>
            <a:br>
              <a:rPr lang="de-DE" dirty="0"/>
            </a:br>
            <a:r>
              <a:rPr lang="de-DE" dirty="0">
                <a:sym typeface="Wingdings"/>
              </a:rPr>
              <a:t> Texteingabefelder nur am unteren Bildschirmrand möglich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Keine Live-Vorschau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Versionskontrolle (SVN) nicht in Sublime Text integriert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Nutzer muss alle Arbeitsschritte kennen und die Reihenfolge genau einhalten</a:t>
            </a:r>
          </a:p>
          <a:p>
            <a:pPr marL="631825" lvl="3" indent="-342900">
              <a:buFont typeface="Wingdings" charset="2"/>
              <a:buChar char="§"/>
            </a:pPr>
            <a:endParaRPr lang="de-DE" dirty="0"/>
          </a:p>
          <a:p>
            <a:pPr marL="342900" lvl="2" indent="-342900">
              <a:buFont typeface=".AppleSystemUIFont" charset="-120"/>
              <a:buChar char="-"/>
            </a:pPr>
            <a:r>
              <a:rPr lang="de-DE" dirty="0" err="1"/>
              <a:t>Matuc</a:t>
            </a:r>
            <a:r>
              <a:rPr lang="de-DE" dirty="0"/>
              <a:t> (Kommandozeilen-Programm)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Generiert Verzeichnisstruktur für aufbereitete Lehrmaterialien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Konvertiert </a:t>
            </a:r>
            <a:r>
              <a:rPr lang="de-DE" dirty="0" err="1"/>
              <a:t>Markdown</a:t>
            </a:r>
            <a:r>
              <a:rPr lang="de-DE" dirty="0"/>
              <a:t>-Dateien (.md) mittels </a:t>
            </a:r>
            <a:r>
              <a:rPr lang="de-DE" dirty="0" err="1"/>
              <a:t>pandoc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Unterstützt bei der Erstellung von Bildbeschreibungen und lagert diese ggf. aus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Enthält </a:t>
            </a:r>
            <a:r>
              <a:rPr lang="de-DE" dirty="0" err="1"/>
              <a:t>mistkerl</a:t>
            </a:r>
            <a:r>
              <a:rPr lang="de-DE" dirty="0"/>
              <a:t> zur Überprüfung der Struktur und </a:t>
            </a:r>
            <a:r>
              <a:rPr lang="de-DE" dirty="0" err="1"/>
              <a:t>Markdown</a:t>
            </a:r>
            <a:r>
              <a:rPr lang="de-DE" dirty="0"/>
              <a:t>-Syntax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8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590563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Plattformübergreifend: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Läut</a:t>
            </a:r>
            <a:r>
              <a:rPr lang="de-DE" baseline="0" dirty="0"/>
              <a:t> auf allen OS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 err="1"/>
              <a:t>Git</a:t>
            </a:r>
            <a:r>
              <a:rPr lang="de-DE" baseline="0" dirty="0"/>
              <a:t>-Integration: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Von Anfang an am Start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Kostenlos, für Sublime nur proprietär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 err="1"/>
              <a:t>Electron</a:t>
            </a:r>
            <a:r>
              <a:rPr lang="de-DE" baseline="0" dirty="0"/>
              <a:t>-Engine:</a:t>
            </a:r>
          </a:p>
          <a:p>
            <a:pPr marL="171450" indent="-171450">
              <a:buFont typeface="Arial" charset="0"/>
              <a:buChar char="•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Atom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desktop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built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HTML, JavaScript, CSS,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Node.js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Integration</a:t>
            </a:r>
          </a:p>
          <a:p>
            <a:pPr marL="171450" indent="-171450">
              <a:buFont typeface="Arial" charset="0"/>
              <a:buChar char="•"/>
            </a:pPr>
            <a:endParaRPr lang="de-DE" baseline="0" dirty="0"/>
          </a:p>
          <a:p>
            <a:pPr marL="0" indent="0">
              <a:buFont typeface="Arial" charset="0"/>
              <a:buNone/>
            </a:pPr>
            <a:r>
              <a:rPr lang="de-DE" baseline="0" dirty="0"/>
              <a:t>Paketmanager: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Einfach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Cool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Node.js</a:t>
            </a:r>
            <a:r>
              <a:rPr lang="de-DE" baseline="0" dirty="0"/>
              <a:t> </a:t>
            </a:r>
            <a:r>
              <a:rPr lang="de-DE" baseline="0" dirty="0" err="1"/>
              <a:t>packages</a:t>
            </a:r>
            <a:r>
              <a:rPr lang="de-DE" baseline="0" dirty="0"/>
              <a:t> und </a:t>
            </a:r>
            <a:r>
              <a:rPr lang="de-DE" baseline="0" dirty="0" err="1"/>
              <a:t>atom</a:t>
            </a:r>
            <a:r>
              <a:rPr lang="de-DE" baseline="0" dirty="0"/>
              <a:t> </a:t>
            </a:r>
            <a:r>
              <a:rPr lang="de-DE" baseline="0" dirty="0" err="1"/>
              <a:t>packages</a:t>
            </a:r>
            <a:endParaRPr lang="de-DE" baseline="0" dirty="0"/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Package-Einstellungen:</a:t>
            </a:r>
          </a:p>
          <a:p>
            <a:pPr marL="171450" indent="-171450">
              <a:buFont typeface="Arial" charset="0"/>
              <a:buChar char="•"/>
            </a:pPr>
            <a:r>
              <a:rPr lang="de-DE" baseline="0" dirty="0"/>
              <a:t>Adaptierbarkeit</a:t>
            </a:r>
          </a:p>
          <a:p>
            <a:pPr marL="171450" indent="-171450">
              <a:buFont typeface="Arial" charset="0"/>
              <a:buChar char="•"/>
            </a:pPr>
            <a:r>
              <a:rPr lang="de-DE" baseline="0" dirty="0"/>
              <a:t>Sublime: </a:t>
            </a:r>
            <a:r>
              <a:rPr lang="de-DE" baseline="0" dirty="0" err="1"/>
              <a:t>json</a:t>
            </a:r>
            <a:r>
              <a:rPr lang="de-DE" baseline="0" dirty="0"/>
              <a:t> und </a:t>
            </a:r>
            <a:r>
              <a:rPr lang="de-DE" baseline="0" dirty="0" err="1"/>
              <a:t>python</a:t>
            </a:r>
            <a:r>
              <a:rPr lang="de-DE" baseline="0" dirty="0"/>
              <a:t> </a:t>
            </a:r>
            <a:r>
              <a:rPr lang="de-DE" baseline="0" dirty="0" err="1"/>
              <a:t>mist</a:t>
            </a:r>
            <a:endParaRPr lang="de-DE" baseline="0" dirty="0"/>
          </a:p>
          <a:p>
            <a:pPr marL="171450" indent="-171450">
              <a:buFont typeface="Arial" charset="0"/>
              <a:buChar char="•"/>
            </a:pPr>
            <a:r>
              <a:rPr lang="de-DE" baseline="0" dirty="0"/>
              <a:t>Atom: GUI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Fantastischer Support: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Geile Community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Rüsch</a:t>
            </a:r>
            <a:r>
              <a:rPr lang="de-DE" baseline="0" dirty="0"/>
              <a:t> gute Doku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10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95767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ATOM als DIE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Basiert auf </a:t>
            </a:r>
            <a:r>
              <a:rPr lang="de-DE" baseline="0" dirty="0" err="1"/>
              <a:t>Electron</a:t>
            </a:r>
            <a:r>
              <a:rPr lang="de-DE" baseline="0" dirty="0"/>
              <a:t> und Node.js</a:t>
            </a:r>
          </a:p>
          <a:p>
            <a:pPr marL="0" indent="0">
              <a:buFontTx/>
              <a:buNone/>
            </a:pPr>
            <a:r>
              <a:rPr lang="de-DE" baseline="0" dirty="0" err="1"/>
              <a:t>Github</a:t>
            </a:r>
            <a:r>
              <a:rPr lang="de-DE" baseline="0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Tickets in Form von </a:t>
            </a:r>
            <a:r>
              <a:rPr lang="de-DE" baseline="0" dirty="0" err="1"/>
              <a:t>issues</a:t>
            </a:r>
            <a:r>
              <a:rPr lang="de-DE" baseline="0" dirty="0"/>
              <a:t> und Kommunikation</a:t>
            </a:r>
          </a:p>
          <a:p>
            <a:pPr marL="0" indent="0">
              <a:buFontTx/>
              <a:buNone/>
            </a:pPr>
            <a:r>
              <a:rPr lang="de-DE" baseline="0" dirty="0" err="1"/>
              <a:t>Less</a:t>
            </a:r>
            <a:r>
              <a:rPr lang="de-DE" baseline="0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CSS Präprozessor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Styling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Nutzung von Variablen und </a:t>
            </a:r>
            <a:r>
              <a:rPr lang="de-DE" baseline="0" dirty="0" err="1"/>
              <a:t>Mixins</a:t>
            </a: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JavaScript:</a:t>
            </a:r>
          </a:p>
          <a:p>
            <a:pPr marL="0" indent="0">
              <a:buFontTx/>
              <a:buNone/>
            </a:pPr>
            <a:r>
              <a:rPr lang="de-DE" baseline="0" dirty="0"/>
              <a:t>- Package mit </a:t>
            </a:r>
            <a:r>
              <a:rPr lang="de-DE" baseline="0" dirty="0" err="1"/>
              <a:t>Javascript</a:t>
            </a:r>
            <a:r>
              <a:rPr lang="de-DE" baseline="0" dirty="0"/>
              <a:t>-Klassen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11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837253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aseline="0" dirty="0"/>
              <a:t>GIT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In Einstellungen des </a:t>
            </a:r>
            <a:r>
              <a:rPr lang="de-DE" baseline="0" dirty="0" err="1"/>
              <a:t>Plugins</a:t>
            </a:r>
            <a:r>
              <a:rPr lang="de-DE" baseline="0" dirty="0"/>
              <a:t> kann die Integration deaktiviert werden, ansonsten: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Beim Speichern wird an das Committen erinnert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Live-Vorschau: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Man kann sofort sehen was passiert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Latex </a:t>
            </a:r>
            <a:r>
              <a:rPr lang="de-DE" baseline="0" dirty="0" err="1"/>
              <a:t>Formeluntersützung</a:t>
            </a:r>
            <a:endParaRPr lang="de-DE" baseline="0" dirty="0"/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Shortcuts für erfahrene Benutzer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Jede Funktion kann über einen Tastaturkurzbefehl aufgerufen werden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Unterstützung in der Ausführung einzelner Arbeitsschritte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Commit Abfrage beim Speichern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beim Speichern wird überprüft mit </a:t>
            </a:r>
            <a:r>
              <a:rPr lang="de-DE" baseline="0" dirty="0" err="1"/>
              <a:t>mistkerl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/>
              <a:t>An bestimmten Stellen wird im Hintergrund gespeichert, bevor die gewünschte Funktion ausgeführt wird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12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772520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GUIs: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Dialoge mit Textfeldern und eindeutigen Hinweisen</a:t>
            </a:r>
          </a:p>
          <a:p>
            <a:pPr marL="171450" indent="-171450">
              <a:buFontTx/>
              <a:buChar char="-"/>
            </a:pPr>
            <a:r>
              <a:rPr lang="de-DE" dirty="0"/>
              <a:t>Bilder:</a:t>
            </a:r>
            <a:r>
              <a:rPr lang="de-DE" baseline="0" dirty="0"/>
              <a:t> </a:t>
            </a:r>
            <a:r>
              <a:rPr lang="de-DE" baseline="0" dirty="0" err="1"/>
              <a:t>matuc</a:t>
            </a:r>
            <a:r>
              <a:rPr lang="de-DE" baseline="0" dirty="0"/>
              <a:t> </a:t>
            </a:r>
            <a:r>
              <a:rPr lang="de-DE" baseline="0" dirty="0" err="1"/>
              <a:t>imgdsc</a:t>
            </a:r>
            <a:r>
              <a:rPr lang="de-DE" baseline="0" dirty="0"/>
              <a:t> wird aufgerufen, es wird programmatisch entschieden, ob Bildbeschreibungen ausgelagert werden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Tabellen: verschiedene </a:t>
            </a:r>
            <a:r>
              <a:rPr lang="de-DE" baseline="0" dirty="0" err="1"/>
              <a:t>Markdown</a:t>
            </a:r>
            <a:r>
              <a:rPr lang="de-DE" baseline="0" dirty="0"/>
              <a:t> Tabellentypen werden angeboten, nicht alle von Live-Preview unterstützt (siehe Ausblick)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CSV Import von Tabellen möglich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13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51808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 userDrawn="1"/>
        </p:nvCxnSpPr>
        <p:spPr>
          <a:xfrm>
            <a:off x="0" y="828000"/>
            <a:ext cx="9144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-1" y="838200"/>
            <a:ext cx="91440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-2" y="1124744"/>
            <a:ext cx="9144001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0"/>
          <p:cNvSpPr>
            <a:spLocks noGrp="1"/>
          </p:cNvSpPr>
          <p:nvPr>
            <p:ph sz="quarter" idx="10" hasCustomPrompt="1"/>
          </p:nvPr>
        </p:nvSpPr>
        <p:spPr>
          <a:xfrm>
            <a:off x="863600" y="2420938"/>
            <a:ext cx="7832725" cy="1157154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600"/>
            </a:lvl1pPr>
          </a:lstStyle>
          <a:p>
            <a:pPr lvl="0"/>
            <a:r>
              <a:rPr lang="de-DE" dirty="0"/>
              <a:t>Institut für Muster / Professur für Beispiele</a:t>
            </a:r>
          </a:p>
        </p:txBody>
      </p:sp>
      <p:sp>
        <p:nvSpPr>
          <p:cNvPr id="23" name="Inhaltsplatzhalter 22"/>
          <p:cNvSpPr>
            <a:spLocks noGrp="1"/>
          </p:cNvSpPr>
          <p:nvPr>
            <p:ph sz="quarter" idx="11" hasCustomPrompt="1"/>
          </p:nvPr>
        </p:nvSpPr>
        <p:spPr>
          <a:xfrm>
            <a:off x="863599" y="5588000"/>
            <a:ext cx="4464050" cy="504825"/>
          </a:xfrm>
          <a:prstGeom prst="rect">
            <a:avLst/>
          </a:prstGeom>
        </p:spPr>
        <p:txBody>
          <a:bodyPr lIns="0" tIns="0" rIns="0" bIns="0" anchor="b"/>
          <a:lstStyle>
            <a:lvl1pPr>
              <a:spcAft>
                <a:spcPts val="0"/>
              </a:spcAft>
              <a:defRPr sz="1600" baseline="0"/>
            </a:lvl1pPr>
          </a:lstStyle>
          <a:p>
            <a:r>
              <a:rPr lang="de-DE" sz="1400" baseline="0" dirty="0">
                <a:solidFill>
                  <a:srgbClr val="0B2A51"/>
                </a:solidFill>
                <a:latin typeface="Verdana" pitchFamily="34" charset="0"/>
              </a:rPr>
              <a:t>Leroy Buchholz und Niklas </a:t>
            </a:r>
            <a:r>
              <a:rPr lang="de-DE" sz="1400" baseline="0" dirty="0" err="1">
                <a:solidFill>
                  <a:srgbClr val="0B2A51"/>
                </a:solidFill>
                <a:latin typeface="Verdana" pitchFamily="34" charset="0"/>
              </a:rPr>
              <a:t>Fallik</a:t>
            </a:r>
            <a:endParaRPr lang="de-DE" sz="1400" baseline="0" dirty="0">
              <a:solidFill>
                <a:srgbClr val="0B2A51"/>
              </a:solidFill>
              <a:latin typeface="Verdana" pitchFamily="34" charset="0"/>
            </a:endParaRPr>
          </a:p>
          <a:p>
            <a:r>
              <a:rPr lang="de-DE" sz="1400" baseline="0" dirty="0">
                <a:solidFill>
                  <a:srgbClr val="0B2A51"/>
                </a:solidFill>
                <a:latin typeface="Verdana" pitchFamily="34" charset="0"/>
              </a:rPr>
              <a:t>Dresden, Montag, 24. Oktober 2016</a:t>
            </a:r>
            <a:endParaRPr lang="de-LU" sz="1400" baseline="0" dirty="0">
              <a:solidFill>
                <a:srgbClr val="0B2A51"/>
              </a:solidFill>
              <a:latin typeface="Verdana" pitchFamily="34" charset="0"/>
            </a:endParaRP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2" hasCustomPrompt="1"/>
          </p:nvPr>
        </p:nvSpPr>
        <p:spPr>
          <a:xfrm>
            <a:off x="863600" y="4005263"/>
            <a:ext cx="7832725" cy="1511300"/>
          </a:xfrm>
          <a:prstGeom prst="rect">
            <a:avLst/>
          </a:prstGeom>
        </p:spPr>
        <p:txBody>
          <a:bodyPr lIns="0" tIns="0" rIns="0" bIns="0"/>
          <a:lstStyle>
            <a:lvl1pPr>
              <a:defRPr lang="de-DE" sz="3200" b="1" i="0" kern="1200" cap="all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Präsentationsüberschrift</a:t>
            </a:r>
          </a:p>
        </p:txBody>
      </p:sp>
      <p:pic>
        <p:nvPicPr>
          <p:cNvPr id="26" name="Grafik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6700"/>
            <a:ext cx="1214116" cy="360000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394" y="261595"/>
            <a:ext cx="1129094" cy="23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10678"/>
      </p:ext>
    </p:extLst>
  </p:cSld>
  <p:clrMapOvr>
    <a:masterClrMapping/>
  </p:clrMapOvr>
  <p:transition spd="slow">
    <p:push dir="u"/>
    <p:sndAc>
      <p:stSnd>
        <p:snd r:embed="rId1" name="Chimes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336438"/>
            <a:ext cx="9144000" cy="1521562"/>
          </a:xfrm>
          <a:prstGeom prst="rect">
            <a:avLst/>
          </a:prstGeom>
        </p:spPr>
      </p:pic>
      <p:cxnSp>
        <p:nvCxnSpPr>
          <p:cNvPr id="4" name="Gerade Verbindung 3"/>
          <p:cNvCxnSpPr/>
          <p:nvPr userDrawn="1"/>
        </p:nvCxnSpPr>
        <p:spPr>
          <a:xfrm>
            <a:off x="0" y="828000"/>
            <a:ext cx="9144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-2" y="1124744"/>
            <a:ext cx="914400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0"/>
          <p:cNvSpPr>
            <a:spLocks noGrp="1"/>
          </p:cNvSpPr>
          <p:nvPr>
            <p:ph sz="quarter" idx="10" hasCustomPrompt="1"/>
          </p:nvPr>
        </p:nvSpPr>
        <p:spPr>
          <a:xfrm>
            <a:off x="863600" y="1258976"/>
            <a:ext cx="7832725" cy="1157154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Institut für Muster / Professur für Beispiele</a:t>
            </a: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2" hasCustomPrompt="1"/>
          </p:nvPr>
        </p:nvSpPr>
        <p:spPr>
          <a:xfrm>
            <a:off x="863600" y="2843301"/>
            <a:ext cx="7832725" cy="1511300"/>
          </a:xfrm>
          <a:prstGeom prst="rect">
            <a:avLst/>
          </a:prstGeom>
        </p:spPr>
        <p:txBody>
          <a:bodyPr lIns="0" tIns="0" rIns="0" bIns="0"/>
          <a:lstStyle>
            <a:lvl1pPr>
              <a:defRPr lang="de-DE" sz="3200" b="1" i="0" kern="1200" cap="all" baseline="0" dirty="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Präsentationsüberschrift</a:t>
            </a:r>
          </a:p>
        </p:txBody>
      </p:sp>
      <p:pic>
        <p:nvPicPr>
          <p:cNvPr id="3" name="Bild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350"/>
            <a:ext cx="1263997" cy="370312"/>
          </a:xfrm>
          <a:prstGeom prst="rect">
            <a:avLst/>
          </a:prstGeom>
        </p:spPr>
      </p:pic>
      <p:sp>
        <p:nvSpPr>
          <p:cNvPr id="7" name="Textfeld 6"/>
          <p:cNvSpPr txBox="1"/>
          <p:nvPr userDrawn="1"/>
        </p:nvSpPr>
        <p:spPr>
          <a:xfrm>
            <a:off x="863599" y="4448725"/>
            <a:ext cx="7832725" cy="49244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DE" sz="1600" b="0" i="0" dirty="0">
                <a:solidFill>
                  <a:schemeClr val="bg1">
                    <a:alpha val="8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Leroy Buchholz und Niklas </a:t>
            </a:r>
            <a:r>
              <a:rPr lang="de-DE" sz="1600" b="0" i="0" dirty="0" err="1">
                <a:solidFill>
                  <a:schemeClr val="bg1">
                    <a:alpha val="8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Fallik</a:t>
            </a:r>
            <a:endParaRPr lang="de-DE" sz="1600" b="0" i="0" dirty="0">
              <a:solidFill>
                <a:schemeClr val="bg1">
                  <a:alpha val="80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  <a:p>
            <a:pPr algn="r"/>
            <a:r>
              <a:rPr lang="de-DE" sz="1600" b="0" i="0" dirty="0">
                <a:solidFill>
                  <a:schemeClr val="bg1">
                    <a:alpha val="8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Dresden, 27.10.2016</a:t>
            </a:r>
          </a:p>
        </p:txBody>
      </p:sp>
      <p:pic>
        <p:nvPicPr>
          <p:cNvPr id="6" name="Bild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325215"/>
            <a:ext cx="1140907" cy="240582"/>
          </a:xfrm>
          <a:prstGeom prst="rect">
            <a:avLst/>
          </a:prstGeom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  <p:transition spd="slow">
    <p:push dir="u"/>
    <p:sndAc>
      <p:stSnd>
        <p:snd r:embed="rId1" name="Chimes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683568" y="2034020"/>
            <a:ext cx="7832725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/>
            </a:lvl2pPr>
            <a:lvl3pPr marL="0" indent="0">
              <a:spcAft>
                <a:spcPts val="600"/>
              </a:spcAft>
              <a:buNone/>
              <a:tabLst/>
              <a:defRPr sz="1600"/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/>
            </a:lvl4pPr>
            <a:lvl5pPr marL="415925" indent="-127000">
              <a:spcAft>
                <a:spcPts val="600"/>
              </a:spcAft>
              <a:tabLst/>
              <a:defRPr sz="1600"/>
            </a:lvl5pPr>
          </a:lstStyle>
          <a:p>
            <a:pPr lvl="0"/>
            <a:r>
              <a:rPr lang="de-DE" dirty="0"/>
              <a:t>Schriftgröße 20 für wesentliche Aussagen</a:t>
            </a:r>
          </a:p>
          <a:p>
            <a:pPr marL="0" marR="0" lvl="1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Minimale Schriftgröße 16 – 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8" name="Inhaltsplatzhalter 26"/>
          <p:cNvSpPr>
            <a:spLocks noGrp="1"/>
          </p:cNvSpPr>
          <p:nvPr>
            <p:ph sz="quarter" idx="19" hasCustomPrompt="1"/>
          </p:nvPr>
        </p:nvSpPr>
        <p:spPr>
          <a:xfrm>
            <a:off x="704941" y="1145769"/>
            <a:ext cx="7834314" cy="5588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>
          <a:xfrm>
            <a:off x="81060" y="6525344"/>
            <a:ext cx="1898652" cy="254000"/>
          </a:xfrm>
        </p:spPr>
        <p:txBody>
          <a:bodyPr/>
          <a:lstStyle/>
          <a:p>
            <a:fld id="{852F18A7-60EF-DD48-8F37-BE93452F0A67}" type="datetime1">
              <a:rPr lang="de-DE" smtClean="0"/>
              <a:t>25.10.2016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>
          <a:xfrm>
            <a:off x="7164288" y="6525344"/>
            <a:ext cx="1908175" cy="254000"/>
          </a:xfrm>
        </p:spPr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099761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26"/>
          <p:cNvSpPr>
            <a:spLocks noGrp="1"/>
          </p:cNvSpPr>
          <p:nvPr>
            <p:ph sz="quarter" idx="19" hasCustomPrompt="1"/>
          </p:nvPr>
        </p:nvSpPr>
        <p:spPr>
          <a:xfrm>
            <a:off x="863599" y="1141412"/>
            <a:ext cx="7834314" cy="5588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10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863600" y="2060575"/>
            <a:ext cx="3884613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/>
            </a:lvl2pPr>
            <a:lvl3pPr marL="0" indent="0">
              <a:spcAft>
                <a:spcPts val="600"/>
              </a:spcAft>
              <a:buNone/>
              <a:tabLst/>
              <a:defRPr sz="1600"/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/>
            </a:lvl4pPr>
            <a:lvl5pPr marL="415925" indent="-127000">
              <a:spcAft>
                <a:spcPts val="600"/>
              </a:spcAft>
              <a:tabLst/>
              <a:defRPr sz="1600"/>
            </a:lvl5pPr>
          </a:lstStyle>
          <a:p>
            <a:pPr lvl="0"/>
            <a:r>
              <a:rPr lang="de-DE" dirty="0"/>
              <a:t>Schriftgröße 20 für wesentliche Aussagen</a:t>
            </a:r>
          </a:p>
          <a:p>
            <a:pPr marL="0" marR="0" lvl="1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Minimale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12" name="Inhaltsplatzhalter 6"/>
          <p:cNvSpPr>
            <a:spLocks noGrp="1"/>
          </p:cNvSpPr>
          <p:nvPr>
            <p:ph sz="quarter" idx="20" hasCustomPrompt="1"/>
          </p:nvPr>
        </p:nvSpPr>
        <p:spPr>
          <a:xfrm>
            <a:off x="4811712" y="2060575"/>
            <a:ext cx="3884613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/>
            </a:lvl2pPr>
            <a:lvl3pPr marL="0" indent="0">
              <a:spcAft>
                <a:spcPts val="600"/>
              </a:spcAft>
              <a:buNone/>
              <a:tabLst/>
              <a:defRPr sz="1600"/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/>
            </a:lvl4pPr>
            <a:lvl5pPr marL="415925" indent="-127000">
              <a:spcAft>
                <a:spcPts val="600"/>
              </a:spcAft>
              <a:tabLst/>
              <a:defRPr sz="1600"/>
            </a:lvl5pPr>
          </a:lstStyle>
          <a:p>
            <a:pPr lvl="0"/>
            <a:r>
              <a:rPr lang="de-DE" dirty="0"/>
              <a:t>Schriftgröße 20 für wesentliche Aussagen</a:t>
            </a:r>
          </a:p>
          <a:p>
            <a:pPr marL="0" marR="0" lvl="1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Minimale Schriftgröße 16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1"/>
          </p:nvPr>
        </p:nvSpPr>
        <p:spPr>
          <a:xfrm>
            <a:off x="81060" y="6525344"/>
            <a:ext cx="1898652" cy="254000"/>
          </a:xfrm>
        </p:spPr>
        <p:txBody>
          <a:bodyPr/>
          <a:lstStyle/>
          <a:p>
            <a:fld id="{914A7847-6905-B242-ACA4-DFC698823CB6}" type="datetime1">
              <a:rPr lang="de-DE" smtClean="0"/>
              <a:t>25.10.2016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811599"/>
      </p:ext>
    </p:extLst>
  </p:cSld>
  <p:clrMapOvr>
    <a:masterClrMapping/>
  </p:clrMapOvr>
  <p:transition spd="slow">
    <p:push dir="u"/>
    <p:sndAc>
      <p:stSnd>
        <p:snd r:embed="rId1" name="Chimes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7"/>
          <p:cNvSpPr>
            <a:spLocks noGrp="1"/>
          </p:cNvSpPr>
          <p:nvPr>
            <p:ph type="pic" sz="quarter" idx="13"/>
          </p:nvPr>
        </p:nvSpPr>
        <p:spPr>
          <a:xfrm>
            <a:off x="863600" y="4508501"/>
            <a:ext cx="2562225" cy="1584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9" name="Bildplatzhalter 17"/>
          <p:cNvSpPr>
            <a:spLocks noGrp="1"/>
          </p:cNvSpPr>
          <p:nvPr>
            <p:ph type="pic" sz="quarter" idx="14"/>
          </p:nvPr>
        </p:nvSpPr>
        <p:spPr>
          <a:xfrm>
            <a:off x="3490912" y="4508501"/>
            <a:ext cx="2562225" cy="1584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20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6124575" y="4508501"/>
            <a:ext cx="2562225" cy="1584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29" name="Inhaltsplatzhalter 26"/>
          <p:cNvSpPr>
            <a:spLocks noGrp="1"/>
          </p:cNvSpPr>
          <p:nvPr>
            <p:ph sz="quarter" idx="19" hasCustomPrompt="1"/>
          </p:nvPr>
        </p:nvSpPr>
        <p:spPr>
          <a:xfrm>
            <a:off x="863599" y="1141412"/>
            <a:ext cx="7834314" cy="5588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23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863601" y="2060575"/>
            <a:ext cx="2555874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/>
            </a:lvl2pPr>
            <a:lvl3pPr marL="0" indent="0">
              <a:spcAft>
                <a:spcPts val="600"/>
              </a:spcAft>
              <a:buNone/>
              <a:tabLst/>
              <a:defRPr sz="1600"/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/>
            </a:lvl4pPr>
            <a:lvl5pPr marL="415925" indent="-127000">
              <a:spcAft>
                <a:spcPts val="600"/>
              </a:spcAft>
              <a:tabLst/>
              <a:defRPr sz="1600"/>
            </a:lvl5pPr>
          </a:lstStyle>
          <a:p>
            <a:pPr lvl="0"/>
            <a:r>
              <a:rPr lang="de-DE" dirty="0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24" name="Inhaltsplatzhalter 6"/>
          <p:cNvSpPr>
            <a:spLocks noGrp="1"/>
          </p:cNvSpPr>
          <p:nvPr>
            <p:ph sz="quarter" idx="23" hasCustomPrompt="1"/>
          </p:nvPr>
        </p:nvSpPr>
        <p:spPr>
          <a:xfrm>
            <a:off x="3505153" y="2060575"/>
            <a:ext cx="2555874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/>
            </a:lvl2pPr>
            <a:lvl3pPr marL="0" indent="0">
              <a:spcAft>
                <a:spcPts val="600"/>
              </a:spcAft>
              <a:buNone/>
              <a:tabLst/>
              <a:defRPr sz="1600"/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/>
            </a:lvl4pPr>
            <a:lvl5pPr marL="415925" indent="-127000">
              <a:spcAft>
                <a:spcPts val="600"/>
              </a:spcAft>
              <a:tabLst/>
              <a:defRPr sz="1600"/>
            </a:lvl5pPr>
          </a:lstStyle>
          <a:p>
            <a:pPr lvl="0"/>
            <a:r>
              <a:rPr lang="de-DE" dirty="0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25" name="Inhaltsplatzhalter 6"/>
          <p:cNvSpPr>
            <a:spLocks noGrp="1"/>
          </p:cNvSpPr>
          <p:nvPr>
            <p:ph sz="quarter" idx="24" hasCustomPrompt="1"/>
          </p:nvPr>
        </p:nvSpPr>
        <p:spPr>
          <a:xfrm>
            <a:off x="6124575" y="2060575"/>
            <a:ext cx="2555874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/>
            </a:lvl2pPr>
            <a:lvl3pPr marL="0" indent="0">
              <a:spcAft>
                <a:spcPts val="600"/>
              </a:spcAft>
              <a:buNone/>
              <a:tabLst/>
              <a:defRPr sz="1600"/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/>
            </a:lvl4pPr>
            <a:lvl5pPr marL="415925" indent="-127000">
              <a:spcAft>
                <a:spcPts val="600"/>
              </a:spcAft>
              <a:tabLst/>
              <a:defRPr sz="1600"/>
            </a:lvl5pPr>
          </a:lstStyle>
          <a:p>
            <a:pPr lvl="0"/>
            <a:r>
              <a:rPr lang="de-DE" dirty="0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773F783F-9998-A34F-A6AA-7D13D942F7CC}" type="datetime1">
              <a:rPr lang="de-DE" smtClean="0"/>
              <a:t>25.10.2016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9964443"/>
      </p:ext>
    </p:extLst>
  </p:cSld>
  <p:clrMapOvr>
    <a:masterClrMapping/>
  </p:clrMapOvr>
  <p:transition spd="slow">
    <p:push dir="u"/>
    <p:sndAc>
      <p:stSnd>
        <p:snd r:embed="rId1" name="Chimes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>
          <a:xfrm>
            <a:off x="863600" y="2056015"/>
            <a:ext cx="1909763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1600"/>
            </a:lvl1pPr>
            <a:lvl2pPr marL="285750" indent="-285750">
              <a:buFont typeface="Symbol" charset="2"/>
              <a:buChar char="-"/>
              <a:tabLst>
                <a:tab pos="127000" algn="l"/>
              </a:tabLst>
              <a:defRPr lang="de-DE" sz="1600" kern="1200" baseline="0" dirty="0" smtClean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marR="0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charset="2"/>
              <a:buNone/>
              <a:tabLst/>
              <a:defRPr sz="1600"/>
            </a:lvl3pPr>
            <a:lvl4pPr marL="415925" indent="-127000">
              <a:buFont typeface="Symbol" charset="2"/>
              <a:buChar char="-"/>
              <a:tabLst/>
              <a:defRPr sz="1600"/>
            </a:lvl4pPr>
            <a:lvl5pPr marL="415925" indent="-127000">
              <a:tabLst/>
              <a:defRPr sz="1600"/>
            </a:lvl5pPr>
          </a:lstStyle>
          <a:p>
            <a:pPr lvl="0"/>
            <a:r>
              <a:rPr lang="de-DE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27" name="Inhaltsplatzhalter 26"/>
          <p:cNvSpPr>
            <a:spLocks noGrp="1"/>
          </p:cNvSpPr>
          <p:nvPr>
            <p:ph sz="quarter" idx="15" hasCustomPrompt="1"/>
          </p:nvPr>
        </p:nvSpPr>
        <p:spPr>
          <a:xfrm>
            <a:off x="863599" y="1141412"/>
            <a:ext cx="7834314" cy="5588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F7C8A0B-D180-C94D-8A26-BC490BCDA509}" type="datetime1">
              <a:rPr lang="de-DE" smtClean="0"/>
              <a:t>25.10.2016</a:t>
            </a:fld>
            <a:endParaRPr lang="de-DE"/>
          </a:p>
        </p:txBody>
      </p:sp>
      <p:sp>
        <p:nvSpPr>
          <p:cNvPr id="30" name="Foliennummernplatzhalter 2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/>
              <a:t> von XYZ</a:t>
            </a:r>
            <a:endParaRPr lang="de-DE" dirty="0"/>
          </a:p>
        </p:txBody>
      </p:sp>
      <p:sp>
        <p:nvSpPr>
          <p:cNvPr id="7" name="Inhaltsplatzhalter 5"/>
          <p:cNvSpPr>
            <a:spLocks noGrp="1"/>
          </p:cNvSpPr>
          <p:nvPr>
            <p:ph sz="quarter" idx="19" hasCustomPrompt="1"/>
          </p:nvPr>
        </p:nvSpPr>
        <p:spPr>
          <a:xfrm>
            <a:off x="2836122" y="2056015"/>
            <a:ext cx="1909763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1600"/>
            </a:lvl1pPr>
            <a:lvl2pPr marL="285750" indent="-285750">
              <a:buFont typeface="Symbol" charset="2"/>
              <a:buChar char="-"/>
              <a:tabLst>
                <a:tab pos="127000" algn="l"/>
              </a:tabLst>
              <a:defRPr lang="de-DE" sz="1600" kern="1200" baseline="0" dirty="0" smtClean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marR="0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charset="2"/>
              <a:buNone/>
              <a:tabLst/>
              <a:defRPr sz="1600"/>
            </a:lvl3pPr>
            <a:lvl4pPr marL="415925" indent="-127000">
              <a:buFont typeface="Symbol" charset="2"/>
              <a:buChar char="-"/>
              <a:tabLst/>
              <a:defRPr sz="1600"/>
            </a:lvl4pPr>
            <a:lvl5pPr marL="415925" indent="-127000">
              <a:tabLst/>
              <a:defRPr sz="1600"/>
            </a:lvl5pPr>
          </a:lstStyle>
          <a:p>
            <a:pPr lvl="0"/>
            <a:r>
              <a:rPr lang="de-DE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8" name="Inhaltsplatzhalter 5"/>
          <p:cNvSpPr>
            <a:spLocks noGrp="1"/>
          </p:cNvSpPr>
          <p:nvPr>
            <p:ph sz="quarter" idx="20" hasCustomPrompt="1"/>
          </p:nvPr>
        </p:nvSpPr>
        <p:spPr>
          <a:xfrm>
            <a:off x="4808644" y="2056015"/>
            <a:ext cx="1909763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1600"/>
            </a:lvl1pPr>
            <a:lvl2pPr marL="285750" indent="-285750">
              <a:buFont typeface="Symbol" charset="2"/>
              <a:buChar char="-"/>
              <a:tabLst>
                <a:tab pos="127000" algn="l"/>
              </a:tabLst>
              <a:defRPr lang="de-DE" sz="1600" kern="1200" baseline="0" dirty="0" smtClean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marR="0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charset="2"/>
              <a:buNone/>
              <a:tabLst/>
              <a:defRPr sz="1600"/>
            </a:lvl3pPr>
            <a:lvl4pPr marL="415925" indent="-127000">
              <a:buFont typeface="Symbol" charset="2"/>
              <a:buChar char="-"/>
              <a:tabLst/>
              <a:defRPr sz="1600"/>
            </a:lvl4pPr>
            <a:lvl5pPr marL="415925" indent="-127000">
              <a:tabLst/>
              <a:defRPr sz="1600"/>
            </a:lvl5pPr>
          </a:lstStyle>
          <a:p>
            <a:pPr lvl="0"/>
            <a:r>
              <a:rPr lang="de-DE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9" name="Inhaltsplatzhalter 5"/>
          <p:cNvSpPr>
            <a:spLocks noGrp="1"/>
          </p:cNvSpPr>
          <p:nvPr>
            <p:ph sz="quarter" idx="21" hasCustomPrompt="1"/>
          </p:nvPr>
        </p:nvSpPr>
        <p:spPr>
          <a:xfrm>
            <a:off x="6781165" y="2056015"/>
            <a:ext cx="1909763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1600"/>
            </a:lvl1pPr>
            <a:lvl2pPr marL="285750" indent="-285750">
              <a:buFont typeface="Symbol" charset="2"/>
              <a:buChar char="-"/>
              <a:tabLst>
                <a:tab pos="127000" algn="l"/>
              </a:tabLst>
              <a:defRPr lang="de-DE" sz="1600" kern="1200" baseline="0" dirty="0" smtClean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marR="0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charset="2"/>
              <a:buNone/>
              <a:tabLst/>
              <a:defRPr sz="1600"/>
            </a:lvl3pPr>
            <a:lvl4pPr marL="415925" indent="-127000">
              <a:buFont typeface="Symbol" charset="2"/>
              <a:buChar char="-"/>
              <a:tabLst/>
              <a:defRPr sz="1600"/>
            </a:lvl4pPr>
            <a:lvl5pPr marL="415925" indent="-127000">
              <a:tabLst/>
              <a:defRPr sz="1600"/>
            </a:lvl5pPr>
          </a:lstStyle>
          <a:p>
            <a:pPr lvl="0"/>
            <a:r>
              <a:rPr lang="de-DE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2469786"/>
      </p:ext>
    </p:extLst>
  </p:cSld>
  <p:clrMapOvr>
    <a:masterClrMapping/>
  </p:clrMapOvr>
  <p:transition spd="slow">
    <p:push dir="u"/>
    <p:sndAc>
      <p:stSnd>
        <p:snd r:embed="rId1" name="Chimes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>
          <a:xfrm>
            <a:off x="863600" y="1141414"/>
            <a:ext cx="7832725" cy="5588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2000" b="1" i="0" kern="1200" baseline="0" dirty="0" smtClean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E07911B-7DE2-8645-9FD8-F88AE04D4E83}" type="datetime1">
              <a:rPr lang="de-DE" smtClean="0"/>
              <a:t>25.10.2016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7907669"/>
      </p:ext>
    </p:extLst>
  </p:cSld>
  <p:clrMapOvr>
    <a:masterClrMapping/>
  </p:clrMapOvr>
  <p:transition spd="slow">
    <p:push dir="u"/>
    <p:sndAc>
      <p:stSnd>
        <p:snd r:embed="rId1" name="Chimes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8F0A-BFE1-F04E-AFB7-3E5E45ABF79C}" type="datetime1">
              <a:rPr lang="de-DE" smtClean="0"/>
              <a:t>25.10.2016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7221656"/>
      </p:ext>
    </p:extLst>
  </p:cSld>
  <p:clrMapOvr>
    <a:masterClrMapping/>
  </p:clrMapOvr>
  <p:transition spd="slow">
    <p:push dir="u"/>
    <p:sndAc>
      <p:stSnd>
        <p:snd r:embed="rId1" name="Chimes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audio" Target="../media/audio1.bin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2" y="5336438"/>
            <a:ext cx="9144000" cy="1521562"/>
          </a:xfrm>
          <a:prstGeom prst="rect">
            <a:avLst/>
          </a:prstGeom>
        </p:spPr>
      </p:pic>
      <p:cxnSp>
        <p:nvCxnSpPr>
          <p:cNvPr id="9" name="Gerade Verbindung 8"/>
          <p:cNvCxnSpPr/>
          <p:nvPr/>
        </p:nvCxnSpPr>
        <p:spPr>
          <a:xfrm>
            <a:off x="-1" y="764704"/>
            <a:ext cx="91440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5" y="268650"/>
            <a:ext cx="1214116" cy="360000"/>
          </a:xfrm>
          <a:prstGeom prst="rect">
            <a:avLst/>
          </a:prstGeom>
        </p:spPr>
      </p:pic>
      <p:cxnSp>
        <p:nvCxnSpPr>
          <p:cNvPr id="11" name="Gerade Verbindung 10"/>
          <p:cNvCxnSpPr/>
          <p:nvPr/>
        </p:nvCxnSpPr>
        <p:spPr>
          <a:xfrm>
            <a:off x="-2" y="1052736"/>
            <a:ext cx="9144001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/>
          <p:cNvSpPr>
            <a:spLocks noGrp="1"/>
          </p:cNvSpPr>
          <p:nvPr>
            <p:ph type="dt" sz="half" idx="2"/>
          </p:nvPr>
        </p:nvSpPr>
        <p:spPr>
          <a:xfrm>
            <a:off x="81060" y="6525344"/>
            <a:ext cx="1898652" cy="254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8B5938FC-41F9-514F-B1BF-C7F60C0AA152}" type="datetime1">
              <a:rPr lang="de-DE" smtClean="0"/>
              <a:pPr/>
              <a:t>25.10.2016</a:t>
            </a:fld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4"/>
          </p:nvPr>
        </p:nvSpPr>
        <p:spPr>
          <a:xfrm>
            <a:off x="7164288" y="6525344"/>
            <a:ext cx="1908175" cy="254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 dirty="0"/>
              <a:t> von XYZ</a:t>
            </a: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907402" y="332656"/>
            <a:ext cx="1129094" cy="23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7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4" r:id="rId4"/>
    <p:sldLayoutId id="2147483656" r:id="rId5"/>
    <p:sldLayoutId id="2147483657" r:id="rId6"/>
    <p:sldLayoutId id="2147483658" r:id="rId7"/>
    <p:sldLayoutId id="2147483655" r:id="rId8"/>
  </p:sldLayoutIdLst>
  <p:transition spd="slow">
    <p:push dir="u"/>
    <p:sndAc>
      <p:stSnd>
        <p:snd r:embed="rId10" name="Chimes"/>
      </p:stSnd>
    </p:sndAc>
  </p:transition>
  <p:hf hdr="0"/>
  <p:txStyles>
    <p:titleStyle>
      <a:lvl1pPr algn="l" defTabSz="914368" rtl="0" eaLnBrk="1" latinLnBrk="0" hangingPunct="1">
        <a:spcBef>
          <a:spcPct val="0"/>
        </a:spcBef>
        <a:buNone/>
        <a:defRPr sz="2000" b="1" i="0" kern="1200" baseline="0">
          <a:solidFill>
            <a:schemeClr val="bg2"/>
          </a:solidFill>
          <a:latin typeface="Verdana" pitchFamily="34" charset="0"/>
          <a:ea typeface="+mj-ea"/>
          <a:cs typeface="+mj-cs"/>
        </a:defRPr>
      </a:lvl1pPr>
    </p:titleStyle>
    <p:bodyStyle>
      <a:lvl1pPr marL="0" indent="0" algn="l" defTabSz="914368" rtl="0" eaLnBrk="1" fontAlgn="t" latinLnBrk="0" hangingPunct="1">
        <a:spcBef>
          <a:spcPts val="0"/>
        </a:spcBef>
        <a:spcAft>
          <a:spcPts val="1200"/>
        </a:spcAft>
        <a:buFontTx/>
        <a:buNone/>
        <a:defRPr sz="18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1pPr>
      <a:lvl2pPr marL="0" indent="-127000" algn="l" defTabSz="914368" rtl="0" eaLnBrk="1" fontAlgn="t" latinLnBrk="0" hangingPunct="1">
        <a:spcBef>
          <a:spcPts val="300"/>
        </a:spcBef>
        <a:buSzPct val="100000"/>
        <a:buFont typeface="Symbol" charset="2"/>
        <a:buChar char="-"/>
        <a:tabLst/>
        <a:defRPr sz="18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2pPr>
      <a:lvl3pPr marL="787400" indent="-127000" algn="l" defTabSz="914368" rtl="0" eaLnBrk="1" fontAlgn="t" latinLnBrk="0" hangingPunct="1">
        <a:spcBef>
          <a:spcPts val="0"/>
        </a:spcBef>
        <a:spcAft>
          <a:spcPts val="300"/>
        </a:spcAft>
        <a:buSzPct val="100000"/>
        <a:buFont typeface="Symbol" charset="2"/>
        <a:buChar char="-"/>
        <a:tabLst/>
        <a:defRPr sz="18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3pPr>
      <a:lvl4pPr marL="812800" indent="0" algn="l" defTabSz="914368" rtl="0" eaLnBrk="1" latinLnBrk="0" hangingPunct="1">
        <a:spcBef>
          <a:spcPts val="0"/>
        </a:spcBef>
        <a:buSzPct val="100000"/>
        <a:buFont typeface="AppleSymbols" charset="0"/>
        <a:buNone/>
        <a:tabLst/>
        <a:defRPr sz="14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4pPr>
      <a:lvl5pPr marL="1435100" indent="-127000" algn="l" defTabSz="914368" rtl="0" eaLnBrk="1" latinLnBrk="0" hangingPunct="1">
        <a:spcBef>
          <a:spcPts val="0"/>
        </a:spcBef>
        <a:buSzPct val="170000"/>
        <a:buFont typeface="AppleSymbols" charset="0"/>
        <a:buChar char="⌞"/>
        <a:tabLst/>
        <a:defRPr sz="14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5pPr>
      <a:lvl6pPr marL="2514512" indent="-228592" algn="l" defTabSz="9143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6" indent="-228592" algn="l" defTabSz="9143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0" indent="-228592" algn="l" defTabSz="9143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4" indent="-228592" algn="l" defTabSz="9143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7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19" userDrawn="1">
          <p15:clr>
            <a:srgbClr val="F26B43"/>
          </p15:clr>
        </p15:guide>
        <p15:guide id="2" pos="544" userDrawn="1">
          <p15:clr>
            <a:srgbClr val="F26B43"/>
          </p15:clr>
        </p15:guide>
        <p15:guide id="3" pos="915" userDrawn="1">
          <p15:clr>
            <a:srgbClr val="F26B43"/>
          </p15:clr>
        </p15:guide>
        <p15:guide id="4" pos="956" userDrawn="1">
          <p15:clr>
            <a:srgbClr val="F26B43"/>
          </p15:clr>
        </p15:guide>
        <p15:guide id="5" pos="1370" userDrawn="1">
          <p15:clr>
            <a:srgbClr val="F26B43"/>
          </p15:clr>
        </p15:guide>
        <p15:guide id="6" pos="1329" userDrawn="1">
          <p15:clr>
            <a:srgbClr val="F26B43"/>
          </p15:clr>
        </p15:guide>
        <p15:guide id="7" pos="1747" userDrawn="1">
          <p15:clr>
            <a:srgbClr val="F26B43"/>
          </p15:clr>
        </p15:guide>
        <p15:guide id="8" pos="1785" userDrawn="1">
          <p15:clr>
            <a:srgbClr val="F26B43"/>
          </p15:clr>
        </p15:guide>
        <p15:guide id="9" pos="2158" userDrawn="1">
          <p15:clr>
            <a:srgbClr val="F26B43"/>
          </p15:clr>
        </p15:guide>
        <p15:guide id="10" pos="2200" userDrawn="1">
          <p15:clr>
            <a:srgbClr val="F26B43"/>
          </p15:clr>
        </p15:guide>
        <p15:guide id="11" pos="2573" userDrawn="1">
          <p15:clr>
            <a:srgbClr val="F26B43"/>
          </p15:clr>
        </p15:guide>
        <p15:guide id="12" pos="2617" userDrawn="1">
          <p15:clr>
            <a:srgbClr val="F26B43"/>
          </p15:clr>
        </p15:guide>
        <p15:guide id="13" pos="2991" userDrawn="1">
          <p15:clr>
            <a:srgbClr val="F26B43"/>
          </p15:clr>
        </p15:guide>
        <p15:guide id="14" pos="3032" userDrawn="1">
          <p15:clr>
            <a:srgbClr val="F26B43"/>
          </p15:clr>
        </p15:guide>
        <p15:guide id="15" pos="3402" userDrawn="1">
          <p15:clr>
            <a:srgbClr val="F26B43"/>
          </p15:clr>
        </p15:guide>
        <p15:guide id="16" pos="3447" userDrawn="1">
          <p15:clr>
            <a:srgbClr val="F26B43"/>
          </p15:clr>
        </p15:guide>
        <p15:guide id="17" pos="3823" userDrawn="1">
          <p15:clr>
            <a:srgbClr val="F26B43"/>
          </p15:clr>
        </p15:guide>
        <p15:guide id="18" pos="3858" userDrawn="1">
          <p15:clr>
            <a:srgbClr val="F26B43"/>
          </p15:clr>
        </p15:guide>
        <p15:guide id="19" pos="4231" userDrawn="1">
          <p15:clr>
            <a:srgbClr val="F26B43"/>
          </p15:clr>
        </p15:guide>
        <p15:guide id="20" pos="4276" userDrawn="1">
          <p15:clr>
            <a:srgbClr val="F26B43"/>
          </p15:clr>
        </p15:guide>
        <p15:guide id="21" pos="4649" userDrawn="1">
          <p15:clr>
            <a:srgbClr val="F26B43"/>
          </p15:clr>
        </p15:guide>
        <p15:guide id="22" pos="4690" userDrawn="1">
          <p15:clr>
            <a:srgbClr val="F26B43"/>
          </p15:clr>
        </p15:guide>
        <p15:guide id="23" pos="5064" userDrawn="1">
          <p15:clr>
            <a:srgbClr val="F26B43"/>
          </p15:clr>
        </p15:guide>
        <p15:guide id="24" pos="5105" userDrawn="1">
          <p15:clr>
            <a:srgbClr val="F26B43"/>
          </p15:clr>
        </p15:guide>
        <p15:guide id="25" pos="5478" userDrawn="1">
          <p15:clr>
            <a:srgbClr val="F26B43"/>
          </p15:clr>
        </p15:guide>
        <p15:guide id="26" orient="horz" pos="4028" userDrawn="1">
          <p15:clr>
            <a:srgbClr val="F26B43"/>
          </p15:clr>
        </p15:guide>
        <p15:guide id="27" orient="horz" pos="1298" userDrawn="1">
          <p15:clr>
            <a:srgbClr val="F26B43"/>
          </p15:clr>
        </p15:guide>
        <p15:guide id="28" orient="horz" pos="3838" userDrawn="1">
          <p15:clr>
            <a:srgbClr val="F26B43"/>
          </p15:clr>
        </p15:guide>
        <p15:guide id="29" orient="horz" pos="391" userDrawn="1">
          <p15:clr>
            <a:srgbClr val="F26B43"/>
          </p15:clr>
        </p15:guide>
        <p15:guide id="30" orient="horz" pos="164" userDrawn="1">
          <p15:clr>
            <a:srgbClr val="F26B43"/>
          </p15:clr>
        </p15:guide>
        <p15:guide id="31" orient="horz" pos="2840" userDrawn="1">
          <p15:clr>
            <a:srgbClr val="F26B43"/>
          </p15:clr>
        </p15:guide>
        <p15:guide id="32" orient="horz" pos="2523" userDrawn="1">
          <p15:clr>
            <a:srgbClr val="F26B43"/>
          </p15:clr>
        </p15:guide>
        <p15:guide id="33" orient="horz" pos="2251" userDrawn="1">
          <p15:clr>
            <a:srgbClr val="F26B43"/>
          </p15:clr>
        </p15:guide>
        <p15:guide id="34" orient="horz" pos="107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Barrierefreie Literaturerstellung mit </a:t>
            </a:r>
            <a:r>
              <a:rPr lang="de-DE" dirty="0" err="1"/>
              <a:t>Matuc</a:t>
            </a:r>
            <a:br>
              <a:rPr lang="de-DE" dirty="0"/>
            </a:br>
            <a:r>
              <a:rPr lang="de-DE" dirty="0"/>
              <a:t>Entwicklung einer Erweiterung für den Text Editor ATOM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AGSBS-ATOM-PACKAGE</a:t>
            </a:r>
          </a:p>
        </p:txBody>
      </p:sp>
    </p:spTree>
    <p:extLst>
      <p:ext uri="{BB962C8B-B14F-4D97-AF65-F5344CB8AC3E}">
        <p14:creationId xmlns:p14="http://schemas.microsoft.com/office/powerpoint/2010/main" val="745425661"/>
      </p:ext>
    </p:extLst>
  </p:cSld>
  <p:clrMapOvr>
    <a:masterClrMapping/>
  </p:clrMapOvr>
  <p:transition spd="slow">
    <p:push dir="u"/>
    <p:sndAc>
      <p:stSnd>
        <p:snd r:embed="rId3" name="Chimes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236" y="1856961"/>
            <a:ext cx="3779528" cy="3444247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0" y="764704"/>
            <a:ext cx="9144000" cy="288032"/>
          </a:xfrm>
        </p:spPr>
        <p:txBody>
          <a:bodyPr anchor="ctr"/>
          <a:lstStyle/>
          <a:p>
            <a:pPr algn="ctr"/>
            <a:r>
              <a:rPr lang="de-DE" sz="1200" b="0" dirty="0"/>
              <a:t>1. Zielstellung &gt; 2. Bestehende Lösungsansätze &gt; </a:t>
            </a:r>
            <a:r>
              <a:rPr lang="de-DE" sz="1200" b="0" dirty="0">
                <a:solidFill>
                  <a:schemeClr val="tx1"/>
                </a:solidFill>
              </a:rPr>
              <a:t>3. Entwicklung einer neuen Erweiterung für ATOM</a:t>
            </a:r>
            <a:r>
              <a:rPr lang="de-DE" sz="1200" b="0" dirty="0"/>
              <a:t> &gt; 4. Ausblick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25.10.2016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10</a:t>
            </a:fld>
            <a:r>
              <a:rPr lang="de-DE"/>
              <a:t> von XYZ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99820" y="3197612"/>
            <a:ext cx="2282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Plattformübergreifend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51720" y="1691516"/>
            <a:ext cx="151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git</a:t>
            </a:r>
            <a:r>
              <a:rPr lang="de-DE" dirty="0"/>
              <a:t>-Integration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5638714" y="1691516"/>
            <a:ext cx="1646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Electron</a:t>
            </a:r>
            <a:r>
              <a:rPr lang="de-DE" dirty="0"/>
              <a:t> Engine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61760" y="3197612"/>
            <a:ext cx="228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Paketmanager (</a:t>
            </a:r>
            <a:r>
              <a:rPr lang="de-DE" dirty="0" err="1"/>
              <a:t>apm</a:t>
            </a:r>
            <a:r>
              <a:rPr lang="de-DE" dirty="0"/>
              <a:t>)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344418" y="5257706"/>
            <a:ext cx="2268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Package-Einstellungen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76971" y="1106160"/>
            <a:ext cx="203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Vorteile des Editors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629017" y="525770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98667605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0" y="764704"/>
            <a:ext cx="9144000" cy="288032"/>
          </a:xfrm>
        </p:spPr>
        <p:txBody>
          <a:bodyPr anchor="ctr"/>
          <a:lstStyle/>
          <a:p>
            <a:pPr algn="ctr"/>
            <a:r>
              <a:rPr lang="de-DE" sz="1200" b="0" dirty="0"/>
              <a:t>1. Zielstellung &gt; 2. Bestehende Lösungsansätze &gt; </a:t>
            </a:r>
            <a:r>
              <a:rPr lang="de-DE" sz="1200" b="0" dirty="0">
                <a:solidFill>
                  <a:schemeClr val="tx1"/>
                </a:solidFill>
              </a:rPr>
              <a:t>3. Entwicklung einer neuen Erweiterung für ATOM</a:t>
            </a:r>
            <a:r>
              <a:rPr lang="de-DE" sz="1200" b="0" dirty="0"/>
              <a:t> &gt; 4. Ausblick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25.10.2016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11</a:t>
            </a:fld>
            <a:r>
              <a:rPr lang="de-DE"/>
              <a:t> von XYZ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6971" y="1106160"/>
            <a:ext cx="427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Eingesetzte Werkzeuge für die Entwicklung</a:t>
            </a:r>
          </a:p>
        </p:txBody>
      </p:sp>
      <p:sp>
        <p:nvSpPr>
          <p:cNvPr id="8" name="Inhaltsplatzhalter 1"/>
          <p:cNvSpPr txBox="1">
            <a:spLocks/>
          </p:cNvSpPr>
          <p:nvPr/>
        </p:nvSpPr>
        <p:spPr>
          <a:xfrm>
            <a:off x="655637" y="1775733"/>
            <a:ext cx="7832725" cy="45191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1pPr>
            <a:lvl2pPr marL="161925" indent="-161925" algn="l" defTabSz="914368" rtl="0" eaLnBrk="1" fontAlgn="t" latinLnBrk="0" hangingPunct="1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indent="0" algn="l" defTabSz="914368" rtl="0" eaLnBrk="1" fontAlgn="t" latinLnBrk="0" hangingPunct="1">
              <a:spcBef>
                <a:spcPts val="0"/>
              </a:spcBef>
              <a:spcAft>
                <a:spcPts val="600"/>
              </a:spcAft>
              <a:buSzPct val="100000"/>
              <a:buFont typeface="Symbol" charset="2"/>
              <a:buNone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288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LucidaGrande" charset="0"/>
              <a:buChar char="_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415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SzPct val="170000"/>
              <a:buFont typeface="AppleSymbols" charset="0"/>
              <a:buChar char="⌞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de-DE" dirty="0"/>
              <a:t>        Entwicklung des Atom-Packages in Atom</a:t>
            </a:r>
          </a:p>
          <a:p>
            <a:pPr marL="631825" lvl="3" indent="-342900">
              <a:buFont typeface="Wingdings" charset="2"/>
              <a:buChar char="§"/>
            </a:pP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72" y="3356651"/>
            <a:ext cx="812660" cy="79242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2401800"/>
            <a:ext cx="811176" cy="81117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328" y="1613568"/>
            <a:ext cx="1109615" cy="679604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4045" y="1484784"/>
            <a:ext cx="748275" cy="808388"/>
          </a:xfrm>
          <a:prstGeom prst="rect">
            <a:avLst/>
          </a:prstGeom>
        </p:spPr>
      </p:pic>
      <p:grpSp>
        <p:nvGrpSpPr>
          <p:cNvPr id="26" name="Gruppieren 25"/>
          <p:cNvGrpSpPr/>
          <p:nvPr/>
        </p:nvGrpSpPr>
        <p:grpSpPr>
          <a:xfrm>
            <a:off x="1331640" y="3717032"/>
            <a:ext cx="6120680" cy="2500414"/>
            <a:chOff x="1331640" y="3717032"/>
            <a:chExt cx="6120680" cy="2500414"/>
          </a:xfrm>
        </p:grpSpPr>
        <p:graphicFrame>
          <p:nvGraphicFramePr>
            <p:cNvPr id="16" name="Diagramm 15"/>
            <p:cNvGraphicFramePr/>
            <p:nvPr>
              <p:extLst>
                <p:ext uri="{D42A27DB-BD31-4B8C-83A1-F6EECF244321}">
                  <p14:modId xmlns:p14="http://schemas.microsoft.com/office/powerpoint/2010/main" val="489421115"/>
                </p:ext>
              </p:extLst>
            </p:nvPr>
          </p:nvGraphicFramePr>
          <p:xfrm>
            <a:off x="3413753" y="3717032"/>
            <a:ext cx="3240361" cy="250041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51187" y="4365104"/>
              <a:ext cx="720080" cy="1011541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89047" y="4622854"/>
              <a:ext cx="1185065" cy="507217"/>
            </a:xfrm>
            <a:prstGeom prst="rect">
              <a:avLst/>
            </a:prstGeom>
          </p:spPr>
        </p:pic>
        <p:sp>
          <p:nvSpPr>
            <p:cNvPr id="17" name="Rechteck 16"/>
            <p:cNvSpPr/>
            <p:nvPr/>
          </p:nvSpPr>
          <p:spPr>
            <a:xfrm>
              <a:off x="5238328" y="5329781"/>
              <a:ext cx="2213992" cy="4257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8925" lvl="3">
                <a:lnSpc>
                  <a:spcPts val="2600"/>
                </a:lnSpc>
              </a:pPr>
              <a:r>
                <a:rPr lang="de-DE" dirty="0"/>
                <a:t>5474 Zeilen Code</a:t>
              </a: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331640" y="5041908"/>
              <a:ext cx="2095189" cy="4033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8925" lvl="3">
                <a:lnSpc>
                  <a:spcPts val="2600"/>
                </a:lnSpc>
              </a:pPr>
              <a:r>
                <a:rPr lang="de-DE" dirty="0"/>
                <a:t>1662 Zeilen Code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3773793" y="4754732"/>
              <a:ext cx="14842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dirty="0">
                  <a:sym typeface="Wingdings"/>
                </a:rPr>
                <a:t>Programmier-</a:t>
              </a:r>
            </a:p>
            <a:p>
              <a:pPr algn="ctr"/>
              <a:r>
                <a:rPr lang="de-DE" dirty="0">
                  <a:sym typeface="Wingdings"/>
                </a:rPr>
                <a:t>sprachen</a:t>
              </a:r>
              <a:endParaRPr lang="de-DE" dirty="0"/>
            </a:p>
          </p:txBody>
        </p:sp>
      </p:grpSp>
      <p:pic>
        <p:nvPicPr>
          <p:cNvPr id="21" name="Grafik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9981" y="1556792"/>
            <a:ext cx="809651" cy="737827"/>
          </a:xfrm>
          <a:prstGeom prst="rect">
            <a:avLst/>
          </a:prstGeom>
        </p:spPr>
      </p:pic>
      <p:sp>
        <p:nvSpPr>
          <p:cNvPr id="22" name="Inhaltsplatzhalter 1"/>
          <p:cNvSpPr txBox="1">
            <a:spLocks/>
          </p:cNvSpPr>
          <p:nvPr/>
        </p:nvSpPr>
        <p:spPr>
          <a:xfrm>
            <a:off x="1537256" y="2617046"/>
            <a:ext cx="6949541" cy="45191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1pPr>
            <a:lvl2pPr marL="161925" indent="-161925" algn="l" defTabSz="914368" rtl="0" eaLnBrk="1" fontAlgn="t" latinLnBrk="0" hangingPunct="1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indent="0" algn="l" defTabSz="914368" rtl="0" eaLnBrk="1" fontAlgn="t" latinLnBrk="0" hangingPunct="1">
              <a:spcBef>
                <a:spcPts val="0"/>
              </a:spcBef>
              <a:spcAft>
                <a:spcPts val="600"/>
              </a:spcAft>
              <a:buSzPct val="100000"/>
              <a:buFont typeface="Symbol" charset="2"/>
              <a:buNone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288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LucidaGrande" charset="0"/>
              <a:buChar char="_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415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SzPct val="170000"/>
              <a:buFont typeface="AppleSymbols" charset="0"/>
              <a:buChar char="⌞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de-DE" dirty="0"/>
              <a:t>        </a:t>
            </a:r>
            <a:r>
              <a:rPr lang="de-DE" dirty="0" err="1"/>
              <a:t>git</a:t>
            </a:r>
            <a:r>
              <a:rPr lang="de-DE" dirty="0"/>
              <a:t> als Versionskontrolle</a:t>
            </a:r>
            <a:endParaRPr lang="de-DE" dirty="0"/>
          </a:p>
        </p:txBody>
      </p:sp>
      <p:sp>
        <p:nvSpPr>
          <p:cNvPr id="24" name="Inhaltsplatzhalter 1"/>
          <p:cNvSpPr txBox="1">
            <a:spLocks/>
          </p:cNvSpPr>
          <p:nvPr/>
        </p:nvSpPr>
        <p:spPr>
          <a:xfrm>
            <a:off x="654072" y="3553150"/>
            <a:ext cx="7832725" cy="45191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1pPr>
            <a:lvl2pPr marL="161925" indent="-161925" algn="l" defTabSz="914368" rtl="0" eaLnBrk="1" fontAlgn="t" latinLnBrk="0" hangingPunct="1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indent="0" algn="l" defTabSz="914368" rtl="0" eaLnBrk="1" fontAlgn="t" latinLnBrk="0" hangingPunct="1">
              <a:spcBef>
                <a:spcPts val="0"/>
              </a:spcBef>
              <a:spcAft>
                <a:spcPts val="600"/>
              </a:spcAft>
              <a:buSzPct val="100000"/>
              <a:buFont typeface="Symbol" charset="2"/>
              <a:buNone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288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LucidaGrande" charset="0"/>
              <a:buChar char="_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415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SzPct val="170000"/>
              <a:buFont typeface="AppleSymbols" charset="0"/>
              <a:buChar char="⌞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de-DE" dirty="0"/>
              <a:t>        </a:t>
            </a:r>
            <a:r>
              <a:rPr lang="de-DE" dirty="0" err="1">
                <a:sym typeface="Wingdings"/>
              </a:rPr>
              <a:t>GitHub</a:t>
            </a:r>
            <a:r>
              <a:rPr lang="de-DE" dirty="0">
                <a:sym typeface="Wingdings"/>
              </a:rPr>
              <a:t> als Ticketsystem</a:t>
            </a:r>
          </a:p>
          <a:p>
            <a:pPr>
              <a:lnSpc>
                <a:spcPts val="26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280056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0" y="764704"/>
            <a:ext cx="9144000" cy="288032"/>
          </a:xfrm>
        </p:spPr>
        <p:txBody>
          <a:bodyPr anchor="ctr"/>
          <a:lstStyle/>
          <a:p>
            <a:pPr algn="ctr"/>
            <a:r>
              <a:rPr lang="de-DE" sz="1200" b="0" dirty="0"/>
              <a:t>1. Zielstellung &gt; 2. Bestehende Lösungsansätze &gt; </a:t>
            </a:r>
            <a:r>
              <a:rPr lang="de-DE" sz="1200" b="0" dirty="0">
                <a:solidFill>
                  <a:schemeClr val="tx1"/>
                </a:solidFill>
              </a:rPr>
              <a:t>3. Entwicklung einer neuen Erweiterung für ATOM</a:t>
            </a:r>
            <a:r>
              <a:rPr lang="de-DE" sz="1200" b="0" dirty="0"/>
              <a:t> &gt; 4. Ausblick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25.10.2016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12</a:t>
            </a:fld>
            <a:r>
              <a:rPr lang="de-DE"/>
              <a:t> von XYZ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6971" y="1106160"/>
            <a:ext cx="3773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Funktionalität der neuen Erweiterung</a:t>
            </a:r>
          </a:p>
        </p:txBody>
      </p:sp>
      <p:sp>
        <p:nvSpPr>
          <p:cNvPr id="8" name="Inhaltsplatzhalter 1"/>
          <p:cNvSpPr txBox="1">
            <a:spLocks/>
          </p:cNvSpPr>
          <p:nvPr/>
        </p:nvSpPr>
        <p:spPr>
          <a:xfrm>
            <a:off x="655637" y="1556792"/>
            <a:ext cx="7832725" cy="460804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1pPr>
            <a:lvl2pPr marL="161925" indent="-161925" algn="l" defTabSz="914368" rtl="0" eaLnBrk="1" fontAlgn="t" latinLnBrk="0" hangingPunct="1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indent="0" algn="l" defTabSz="914368" rtl="0" eaLnBrk="1" fontAlgn="t" latinLnBrk="0" hangingPunct="1">
              <a:spcBef>
                <a:spcPts val="0"/>
              </a:spcBef>
              <a:spcAft>
                <a:spcPts val="600"/>
              </a:spcAft>
              <a:buSzPct val="100000"/>
              <a:buFont typeface="Symbol" charset="2"/>
              <a:buNone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288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LucidaGrande" charset="0"/>
              <a:buChar char="_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415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SzPct val="170000"/>
              <a:buFont typeface="AppleSymbols" charset="0"/>
              <a:buChar char="⌞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.AppleSystemUIFont" charset="-120"/>
              <a:buChar char="-"/>
            </a:pPr>
            <a:r>
              <a:rPr lang="de-DE" dirty="0"/>
              <a:t>Live-Vorschau mit </a:t>
            </a:r>
            <a:r>
              <a:rPr lang="de-DE" dirty="0" err="1"/>
              <a:t>LaTeX</a:t>
            </a:r>
            <a:r>
              <a:rPr lang="de-DE" dirty="0"/>
              <a:t>-Umsetzung</a:t>
            </a:r>
          </a:p>
          <a:p>
            <a:pPr marL="342900" lvl="2" indent="-342900">
              <a:buFont typeface=".AppleSystemUIFont" charset="-120"/>
              <a:buChar char="-"/>
            </a:pPr>
            <a:r>
              <a:rPr lang="de-DE" sz="2000" dirty="0" err="1"/>
              <a:t>git</a:t>
            </a:r>
            <a:r>
              <a:rPr lang="de-DE" sz="2000" dirty="0"/>
              <a:t>-Integration</a:t>
            </a:r>
          </a:p>
          <a:p>
            <a:pPr marL="342900" lvl="2" indent="-342900">
              <a:buFont typeface=".AppleSystemUIFont" charset="-120"/>
              <a:buChar char="-"/>
            </a:pPr>
            <a:r>
              <a:rPr lang="de-DE" sz="2000" dirty="0"/>
              <a:t>Shortcuts für erfahrene Benutzer</a:t>
            </a:r>
          </a:p>
          <a:p>
            <a:pPr marL="342900" indent="-342900">
              <a:buFont typeface=".AppleSystemUIFont" charset="-120"/>
              <a:buChar char="-"/>
            </a:pPr>
            <a:r>
              <a:rPr lang="de-DE" dirty="0"/>
              <a:t>Unterstützung in der Ausführung einzelner Arbeitsschritte</a:t>
            </a:r>
          </a:p>
        </p:txBody>
      </p:sp>
    </p:spTree>
    <p:extLst>
      <p:ext uri="{BB962C8B-B14F-4D97-AF65-F5344CB8AC3E}">
        <p14:creationId xmlns:p14="http://schemas.microsoft.com/office/powerpoint/2010/main" val="104414002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0" y="764704"/>
            <a:ext cx="9144000" cy="288032"/>
          </a:xfrm>
        </p:spPr>
        <p:txBody>
          <a:bodyPr anchor="ctr"/>
          <a:lstStyle/>
          <a:p>
            <a:pPr algn="ctr"/>
            <a:r>
              <a:rPr lang="de-DE" sz="1200" b="0" dirty="0"/>
              <a:t>1. Zielstellung &gt; 2. Bestehende Lösungsansätze &gt; </a:t>
            </a:r>
            <a:r>
              <a:rPr lang="de-DE" sz="1200" b="0" dirty="0">
                <a:solidFill>
                  <a:schemeClr val="tx1"/>
                </a:solidFill>
              </a:rPr>
              <a:t>3. Entwicklung einer neuen Erweiterung für ATOM</a:t>
            </a:r>
            <a:r>
              <a:rPr lang="de-DE" sz="1200" b="0" dirty="0"/>
              <a:t> &gt; 4. Ausblick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25.10.2016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13</a:t>
            </a:fld>
            <a:r>
              <a:rPr lang="de-DE"/>
              <a:t> von XYZ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6971" y="1106160"/>
            <a:ext cx="3773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Funktionalität der neuen Erweiterung</a:t>
            </a:r>
          </a:p>
        </p:txBody>
      </p:sp>
      <p:sp>
        <p:nvSpPr>
          <p:cNvPr id="8" name="Inhaltsplatzhalter 1"/>
          <p:cNvSpPr txBox="1">
            <a:spLocks/>
          </p:cNvSpPr>
          <p:nvPr/>
        </p:nvSpPr>
        <p:spPr>
          <a:xfrm>
            <a:off x="655637" y="1556792"/>
            <a:ext cx="7832725" cy="460804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1pPr>
            <a:lvl2pPr marL="161925" indent="-161925" algn="l" defTabSz="914368" rtl="0" eaLnBrk="1" fontAlgn="t" latinLnBrk="0" hangingPunct="1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indent="0" algn="l" defTabSz="914368" rtl="0" eaLnBrk="1" fontAlgn="t" latinLnBrk="0" hangingPunct="1">
              <a:spcBef>
                <a:spcPts val="0"/>
              </a:spcBef>
              <a:spcAft>
                <a:spcPts val="600"/>
              </a:spcAft>
              <a:buSzPct val="100000"/>
              <a:buFont typeface="Symbol" charset="2"/>
              <a:buNone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288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LucidaGrande" charset="0"/>
              <a:buChar char="_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415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SzPct val="170000"/>
              <a:buFont typeface="AppleSymbols" charset="0"/>
              <a:buChar char="⌞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.AppleSystemUIFont" charset="-120"/>
              <a:buChar char="-"/>
            </a:pPr>
            <a:r>
              <a:rPr lang="de-DE" dirty="0"/>
              <a:t>Graphische Benutzeroberflächen für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 err="1"/>
              <a:t>Markdown</a:t>
            </a:r>
            <a:r>
              <a:rPr lang="de-DE" dirty="0"/>
              <a:t>-Syntax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Anlegen eines neuen Projekts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Bearbeiten der Metadaten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Einfügen von Links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Einfügen von Bildern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Einfügen von Tabellen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 Nachrichten</a:t>
            </a:r>
          </a:p>
        </p:txBody>
      </p:sp>
    </p:spTree>
    <p:extLst>
      <p:ext uri="{BB962C8B-B14F-4D97-AF65-F5344CB8AC3E}">
        <p14:creationId xmlns:p14="http://schemas.microsoft.com/office/powerpoint/2010/main" val="161559477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0" y="764704"/>
            <a:ext cx="9144000" cy="288032"/>
          </a:xfrm>
        </p:spPr>
        <p:txBody>
          <a:bodyPr anchor="ctr"/>
          <a:lstStyle/>
          <a:p>
            <a:pPr algn="ctr"/>
            <a:r>
              <a:rPr lang="de-DE" sz="1200" b="0" dirty="0"/>
              <a:t>1. Zielstellung &gt; 2. Bestehende Lösungsansätze &gt; </a:t>
            </a:r>
            <a:r>
              <a:rPr lang="de-DE" sz="1200" b="0" dirty="0">
                <a:solidFill>
                  <a:schemeClr val="tx1"/>
                </a:solidFill>
              </a:rPr>
              <a:t>3. Entwicklung einer neuen Erweiterung für ATOM</a:t>
            </a:r>
            <a:r>
              <a:rPr lang="de-DE" sz="1200" b="0" dirty="0"/>
              <a:t> &gt; 4. Ausblick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25.10.2016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14</a:t>
            </a:fld>
            <a:r>
              <a:rPr lang="de-DE"/>
              <a:t> von XYZ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6971" y="1106160"/>
            <a:ext cx="450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Struktur im Code und Wiederverwendbarkeit</a:t>
            </a:r>
          </a:p>
        </p:txBody>
      </p:sp>
      <p:sp>
        <p:nvSpPr>
          <p:cNvPr id="8" name="Inhaltsplatzhalter 1"/>
          <p:cNvSpPr txBox="1">
            <a:spLocks/>
          </p:cNvSpPr>
          <p:nvPr/>
        </p:nvSpPr>
        <p:spPr>
          <a:xfrm>
            <a:off x="655638" y="1556792"/>
            <a:ext cx="3921540" cy="460804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1pPr>
            <a:lvl2pPr marL="161925" indent="-161925" algn="l" defTabSz="914368" rtl="0" eaLnBrk="1" fontAlgn="t" latinLnBrk="0" hangingPunct="1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indent="0" algn="l" defTabSz="914368" rtl="0" eaLnBrk="1" fontAlgn="t" latinLnBrk="0" hangingPunct="1">
              <a:spcBef>
                <a:spcPts val="0"/>
              </a:spcBef>
              <a:spcAft>
                <a:spcPts val="600"/>
              </a:spcAft>
              <a:buSzPct val="100000"/>
              <a:buFont typeface="Symbol" charset="2"/>
              <a:buNone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288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LucidaGrande" charset="0"/>
              <a:buChar char="_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415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SzPct val="170000"/>
              <a:buFont typeface="AppleSymbols" charset="0"/>
              <a:buChar char="⌞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.AppleSystemUIFont" charset="-120"/>
              <a:buChar char="-"/>
            </a:pPr>
            <a:r>
              <a:rPr lang="de-DE" dirty="0"/>
              <a:t>Klassen des Packages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Views</a:t>
            </a:r>
          </a:p>
          <a:p>
            <a:pPr marL="758825" lvl="4" indent="-342900">
              <a:buFont typeface="Wingdings" charset="2"/>
              <a:buChar char="§"/>
            </a:pPr>
            <a:r>
              <a:rPr lang="de-DE" dirty="0" err="1"/>
              <a:t>MainNavigationView</a:t>
            </a:r>
            <a:endParaRPr lang="de-DE" dirty="0"/>
          </a:p>
          <a:p>
            <a:pPr marL="758825" lvl="4" indent="-342900">
              <a:buFont typeface="Wingdings" charset="2"/>
              <a:buChar char="§"/>
            </a:pPr>
            <a:r>
              <a:rPr lang="de-DE" dirty="0" err="1"/>
              <a:t>FooterPanelView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Funktionalität</a:t>
            </a:r>
          </a:p>
          <a:p>
            <a:pPr marL="758825" lvl="4" indent="-342900">
              <a:buFont typeface="Wingdings" charset="2"/>
              <a:buChar char="§"/>
            </a:pPr>
            <a:r>
              <a:rPr lang="de-DE" dirty="0"/>
              <a:t>Editor</a:t>
            </a:r>
          </a:p>
          <a:p>
            <a:pPr marL="758825" lvl="4" indent="-342900">
              <a:buFont typeface="Wingdings" charset="2"/>
              <a:buChar char="§"/>
            </a:pPr>
            <a:r>
              <a:rPr lang="de-DE" dirty="0" err="1"/>
              <a:t>Matuc</a:t>
            </a:r>
            <a:endParaRPr lang="de-DE" dirty="0"/>
          </a:p>
          <a:p>
            <a:pPr marL="758825" lvl="4" indent="-342900">
              <a:buFont typeface="Wingdings" charset="2"/>
              <a:buChar char="§"/>
            </a:pPr>
            <a:r>
              <a:rPr lang="de-DE" dirty="0" err="1"/>
              <a:t>Git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Helfer</a:t>
            </a:r>
          </a:p>
          <a:p>
            <a:pPr marL="758825" lvl="4" indent="-342900">
              <a:buFont typeface="Wingdings" charset="2"/>
              <a:buChar char="§"/>
            </a:pPr>
            <a:r>
              <a:rPr lang="de-DE" dirty="0" err="1"/>
              <a:t>ErrorMessageFormatter</a:t>
            </a:r>
            <a:endParaRPr lang="de-DE" dirty="0"/>
          </a:p>
          <a:p>
            <a:pPr marL="758825" lvl="4" indent="-342900">
              <a:buFont typeface="Wingdings" charset="2"/>
              <a:buChar char="§"/>
            </a:pPr>
            <a:r>
              <a:rPr lang="de-DE" dirty="0" err="1"/>
              <a:t>ShortcutManager</a:t>
            </a:r>
            <a:endParaRPr lang="de-DE" dirty="0"/>
          </a:p>
          <a:p>
            <a:pPr marL="758825" lvl="4" indent="-342900">
              <a:buFont typeface="Wingdings" charset="2"/>
              <a:buChar char="§"/>
            </a:pPr>
            <a:r>
              <a:rPr lang="de-DE" dirty="0" err="1"/>
              <a:t>ViewManager</a:t>
            </a:r>
            <a:endParaRPr lang="de-DE" dirty="0"/>
          </a:p>
          <a:p>
            <a:pPr marL="758825" lvl="4" indent="-342900">
              <a:buFont typeface="Wingdings" charset="2"/>
              <a:buChar char="§"/>
            </a:pPr>
            <a:endParaRPr lang="de-DE" dirty="0"/>
          </a:p>
          <a:p>
            <a:pPr marL="758825" lvl="4" indent="-342900">
              <a:buFont typeface="Wingdings" charset="2"/>
              <a:buChar char="§"/>
            </a:pPr>
            <a:endParaRPr lang="de-DE" dirty="0"/>
          </a:p>
        </p:txBody>
      </p:sp>
      <p:sp>
        <p:nvSpPr>
          <p:cNvPr id="9" name="Inhaltsplatzhalter 1"/>
          <p:cNvSpPr txBox="1">
            <a:spLocks/>
          </p:cNvSpPr>
          <p:nvPr/>
        </p:nvSpPr>
        <p:spPr>
          <a:xfrm>
            <a:off x="4572000" y="1555036"/>
            <a:ext cx="3921540" cy="460804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1pPr>
            <a:lvl2pPr marL="161925" indent="-161925" algn="l" defTabSz="914368" rtl="0" eaLnBrk="1" fontAlgn="t" latinLnBrk="0" hangingPunct="1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indent="0" algn="l" defTabSz="914368" rtl="0" eaLnBrk="1" fontAlgn="t" latinLnBrk="0" hangingPunct="1">
              <a:spcBef>
                <a:spcPts val="0"/>
              </a:spcBef>
              <a:spcAft>
                <a:spcPts val="600"/>
              </a:spcAft>
              <a:buSzPct val="100000"/>
              <a:buFont typeface="Symbol" charset="2"/>
              <a:buNone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288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LucidaGrande" charset="0"/>
              <a:buChar char="_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415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SzPct val="170000"/>
              <a:buFont typeface="AppleSymbols" charset="0"/>
              <a:buChar char="⌞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.AppleSystemUIFont" charset="-120"/>
              <a:buChar char="-"/>
            </a:pP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Dialoge</a:t>
            </a:r>
          </a:p>
          <a:p>
            <a:pPr marL="758825" lvl="4" indent="-342900">
              <a:buFont typeface="Wingdings" charset="2"/>
              <a:buChar char="§"/>
            </a:pPr>
            <a:r>
              <a:rPr lang="de-DE" dirty="0" err="1"/>
              <a:t>NewProjectDialog</a:t>
            </a:r>
            <a:endParaRPr lang="de-DE" dirty="0"/>
          </a:p>
          <a:p>
            <a:pPr marL="758825" lvl="4" indent="-342900">
              <a:buFont typeface="Wingdings" charset="2"/>
              <a:buChar char="§"/>
            </a:pPr>
            <a:r>
              <a:rPr lang="de-DE" dirty="0" err="1"/>
              <a:t>EditProjectDialog</a:t>
            </a:r>
            <a:endParaRPr lang="de-DE" dirty="0"/>
          </a:p>
          <a:p>
            <a:pPr marL="758825" lvl="4" indent="-342900">
              <a:buFont typeface="Wingdings" charset="2"/>
              <a:buChar char="§"/>
            </a:pPr>
            <a:r>
              <a:rPr lang="de-DE" dirty="0" err="1"/>
              <a:t>ImportTableCsvDialog</a:t>
            </a:r>
            <a:endParaRPr lang="de-DE" dirty="0"/>
          </a:p>
          <a:p>
            <a:pPr marL="758825" lvl="4" indent="-342900">
              <a:buFont typeface="Wingdings" charset="2"/>
              <a:buChar char="§"/>
            </a:pPr>
            <a:r>
              <a:rPr lang="de-DE" dirty="0" err="1"/>
              <a:t>InsertFootnoteDialog</a:t>
            </a:r>
            <a:endParaRPr lang="de-DE" dirty="0"/>
          </a:p>
          <a:p>
            <a:pPr marL="758825" lvl="4" indent="-342900">
              <a:buFont typeface="Wingdings" charset="2"/>
              <a:buChar char="§"/>
            </a:pPr>
            <a:r>
              <a:rPr lang="de-DE" dirty="0" err="1"/>
              <a:t>InsertGraphicDialog</a:t>
            </a:r>
            <a:endParaRPr lang="de-DE" dirty="0"/>
          </a:p>
          <a:p>
            <a:pPr marL="758825" lvl="4" indent="-342900">
              <a:buFont typeface="Wingdings" charset="2"/>
              <a:buChar char="§"/>
            </a:pPr>
            <a:r>
              <a:rPr lang="de-DE" dirty="0" err="1"/>
              <a:t>InsertLinkDialog</a:t>
            </a:r>
            <a:endParaRPr lang="de-DE" dirty="0"/>
          </a:p>
          <a:p>
            <a:pPr marL="758825" lvl="4" indent="-342900">
              <a:buFont typeface="Wingdings" charset="2"/>
              <a:buChar char="§"/>
            </a:pPr>
            <a:r>
              <a:rPr lang="de-DE" dirty="0" err="1"/>
              <a:t>InsertTableDialog</a:t>
            </a:r>
            <a:endParaRPr lang="de-DE" dirty="0"/>
          </a:p>
          <a:p>
            <a:pPr marL="758825" lvl="4" indent="-342900">
              <a:buFont typeface="Wingdings" charset="2"/>
              <a:buChar char="§"/>
            </a:pPr>
            <a:r>
              <a:rPr lang="de-DE" dirty="0" err="1"/>
              <a:t>SaveDialog</a:t>
            </a:r>
            <a:endParaRPr lang="de-DE" dirty="0"/>
          </a:p>
          <a:p>
            <a:pPr marL="758825" lvl="4" indent="-342900">
              <a:buFont typeface="Wingdings" charset="2"/>
              <a:buChar char="§"/>
            </a:pPr>
            <a:r>
              <a:rPr lang="de-DE" dirty="0" err="1"/>
              <a:t>CommitChangesDialog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449707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0" y="764704"/>
            <a:ext cx="9144000" cy="288032"/>
          </a:xfrm>
        </p:spPr>
        <p:txBody>
          <a:bodyPr anchor="ctr"/>
          <a:lstStyle/>
          <a:p>
            <a:pPr algn="ctr"/>
            <a:r>
              <a:rPr lang="de-DE" sz="1200" b="0" dirty="0"/>
              <a:t>1. Zielstellung &gt; 2. Bestehende Lösungsansätze &gt; </a:t>
            </a:r>
            <a:r>
              <a:rPr lang="de-DE" sz="1200" b="0" dirty="0">
                <a:solidFill>
                  <a:schemeClr val="tx1"/>
                </a:solidFill>
              </a:rPr>
              <a:t>3. Entwicklung einer neuen Erweiterung für ATOM</a:t>
            </a:r>
            <a:r>
              <a:rPr lang="de-DE" sz="1200" b="0" dirty="0"/>
              <a:t> &gt; 4. Ausblick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25.10.2016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15</a:t>
            </a:fld>
            <a:r>
              <a:rPr lang="de-DE"/>
              <a:t> von XYZ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6971" y="1106160"/>
            <a:ext cx="450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Struktur im Code und Wiederverwendbarkeit</a:t>
            </a:r>
          </a:p>
        </p:txBody>
      </p:sp>
      <p:sp>
        <p:nvSpPr>
          <p:cNvPr id="8" name="Inhaltsplatzhalter 1"/>
          <p:cNvSpPr txBox="1">
            <a:spLocks/>
          </p:cNvSpPr>
          <p:nvPr/>
        </p:nvSpPr>
        <p:spPr>
          <a:xfrm>
            <a:off x="655638" y="1556792"/>
            <a:ext cx="7804794" cy="460804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1pPr>
            <a:lvl2pPr marL="161925" indent="-161925" algn="l" defTabSz="914368" rtl="0" eaLnBrk="1" fontAlgn="t" latinLnBrk="0" hangingPunct="1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indent="0" algn="l" defTabSz="914368" rtl="0" eaLnBrk="1" fontAlgn="t" latinLnBrk="0" hangingPunct="1">
              <a:spcBef>
                <a:spcPts val="0"/>
              </a:spcBef>
              <a:spcAft>
                <a:spcPts val="600"/>
              </a:spcAft>
              <a:buSzPct val="100000"/>
              <a:buFont typeface="Symbol" charset="2"/>
              <a:buNone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288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LucidaGrande" charset="0"/>
              <a:buChar char="_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415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SzPct val="170000"/>
              <a:buFont typeface="AppleSymbols" charset="0"/>
              <a:buChar char="⌞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.AppleSystemUIFont" charset="-120"/>
              <a:buChar char="-"/>
            </a:pPr>
            <a:r>
              <a:rPr lang="de-DE" dirty="0"/>
              <a:t>Einfache Erweiterung des Packages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 err="1"/>
              <a:t>DialogView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 err="1"/>
              <a:t>ViewManager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endParaRPr lang="de-DE" dirty="0"/>
          </a:p>
          <a:p>
            <a:pPr marL="342900" lvl="2" indent="-342900">
              <a:buFont typeface=".AppleSystemUIFont" charset="-120"/>
              <a:buChar char="-"/>
            </a:pPr>
            <a:r>
              <a:rPr lang="de-DE" sz="2000" dirty="0"/>
              <a:t>Sprachunterstützung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Alle Textelemente in Variablen</a:t>
            </a:r>
          </a:p>
        </p:txBody>
      </p:sp>
    </p:spTree>
    <p:extLst>
      <p:ext uri="{BB962C8B-B14F-4D97-AF65-F5344CB8AC3E}">
        <p14:creationId xmlns:p14="http://schemas.microsoft.com/office/powerpoint/2010/main" val="67904801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>
          <a:xfrm>
            <a:off x="683568" y="1844824"/>
            <a:ext cx="7832725" cy="4032250"/>
          </a:xfrm>
        </p:spPr>
        <p:txBody>
          <a:bodyPr/>
          <a:lstStyle/>
          <a:p>
            <a:pPr marL="457200" indent="-457200">
              <a:lnSpc>
                <a:spcPts val="2600"/>
              </a:lnSpc>
              <a:buFont typeface="+mj-lt"/>
              <a:buAutoNum type="arabicPeriod"/>
            </a:pPr>
            <a:r>
              <a:rPr lang="de-DE" dirty="0"/>
              <a:t>Zielstellung</a:t>
            </a:r>
          </a:p>
          <a:p>
            <a:pPr marL="457200" indent="-457200">
              <a:lnSpc>
                <a:spcPts val="2600"/>
              </a:lnSpc>
              <a:buFont typeface="+mj-lt"/>
              <a:buAutoNum type="arabicPeriod"/>
            </a:pPr>
            <a:r>
              <a:rPr lang="de-DE" dirty="0"/>
              <a:t>Bestehende Lösungsansätze</a:t>
            </a:r>
          </a:p>
          <a:p>
            <a:pPr marL="457200" indent="-457200">
              <a:lnSpc>
                <a:spcPts val="2600"/>
              </a:lnSpc>
              <a:buFont typeface="+mj-lt"/>
              <a:buAutoNum type="arabicPeriod"/>
            </a:pPr>
            <a:r>
              <a:rPr lang="de-DE" dirty="0"/>
              <a:t>Entwicklung einer neuen Erweiterung für ATOM</a:t>
            </a:r>
          </a:p>
          <a:p>
            <a:pPr marL="619125" lvl="1" indent="-457200">
              <a:lnSpc>
                <a:spcPts val="2600"/>
              </a:lnSpc>
              <a:buFont typeface="Wingdings" charset="2"/>
              <a:buChar char="§"/>
            </a:pPr>
            <a:r>
              <a:rPr lang="de-DE" sz="1600" dirty="0"/>
              <a:t>Vorteile des Editors</a:t>
            </a:r>
          </a:p>
          <a:p>
            <a:pPr marL="619125" lvl="1" indent="-457200">
              <a:lnSpc>
                <a:spcPts val="2600"/>
              </a:lnSpc>
              <a:buFont typeface="Wingdings" charset="2"/>
              <a:buChar char="§"/>
            </a:pPr>
            <a:r>
              <a:rPr lang="de-DE" sz="1600" dirty="0"/>
              <a:t>Eingesetzte Werkzeuge für die Entwicklung</a:t>
            </a:r>
          </a:p>
          <a:p>
            <a:pPr marL="619125" lvl="1" indent="-457200">
              <a:lnSpc>
                <a:spcPts val="2600"/>
              </a:lnSpc>
              <a:buFont typeface="Wingdings" charset="2"/>
              <a:buChar char="§"/>
            </a:pPr>
            <a:r>
              <a:rPr lang="de-DE" sz="1600" dirty="0"/>
              <a:t>Funktionalität der neuen Erweiterung</a:t>
            </a:r>
          </a:p>
          <a:p>
            <a:pPr marL="619125" lvl="1" indent="-457200">
              <a:lnSpc>
                <a:spcPts val="2600"/>
              </a:lnSpc>
              <a:buFont typeface="Wingdings" charset="2"/>
              <a:buChar char="§"/>
            </a:pPr>
            <a:r>
              <a:rPr lang="de-DE" sz="1600" dirty="0"/>
              <a:t>Struktur im Code, Wiederverwendbarkeit</a:t>
            </a:r>
          </a:p>
          <a:p>
            <a:pPr marL="457200" indent="-457200">
              <a:lnSpc>
                <a:spcPts val="2600"/>
              </a:lnSpc>
              <a:buFont typeface="+mj-lt"/>
              <a:buAutoNum type="arabicPeriod"/>
            </a:pPr>
            <a:r>
              <a:rPr lang="de-DE" dirty="0"/>
              <a:t>Ausblick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0" y="764704"/>
            <a:ext cx="9144000" cy="28803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368" rtl="0" eaLnBrk="1" fontAlgn="t" latinLnBrk="0" hangingPunct="1">
              <a:spcBef>
                <a:spcPts val="0"/>
              </a:spcBef>
              <a:spcAft>
                <a:spcPts val="1200"/>
              </a:spcAft>
              <a:buFontTx/>
              <a:buNone/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  <a:lvl2pPr marL="0" indent="-127000" algn="l" defTabSz="914368" rtl="0" eaLnBrk="1" fontAlgn="t" latinLnBrk="0" hangingPunct="1">
              <a:spcBef>
                <a:spcPts val="300"/>
              </a:spcBef>
              <a:buSzPct val="100000"/>
              <a:buFont typeface="Symbol" charset="2"/>
              <a:buChar char="-"/>
              <a:tabLst/>
              <a:defRPr sz="18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787400" indent="-127000" algn="l" defTabSz="914368" rtl="0" eaLnBrk="1" fontAlgn="t" latinLnBrk="0" hangingPunct="1">
              <a:spcBef>
                <a:spcPts val="0"/>
              </a:spcBef>
              <a:spcAft>
                <a:spcPts val="300"/>
              </a:spcAft>
              <a:buSzPct val="100000"/>
              <a:buFont typeface="Symbol" charset="2"/>
              <a:buChar char="-"/>
              <a:tabLst/>
              <a:defRPr sz="18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812800" indent="0" algn="l" defTabSz="914368" rtl="0" eaLnBrk="1" latinLnBrk="0" hangingPunct="1">
              <a:spcBef>
                <a:spcPts val="0"/>
              </a:spcBef>
              <a:buSzPct val="100000"/>
              <a:buFont typeface="AppleSymbols" charset="0"/>
              <a:buNone/>
              <a:tabLst/>
              <a:defRPr sz="1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1435100" indent="-127000" algn="l" defTabSz="914368" rtl="0" eaLnBrk="1" latinLnBrk="0" hangingPunct="1">
              <a:spcBef>
                <a:spcPts val="0"/>
              </a:spcBef>
              <a:buSzPct val="170000"/>
              <a:buFont typeface="AppleSymbols" charset="0"/>
              <a:buChar char="⌞"/>
              <a:tabLst/>
              <a:defRPr sz="1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b="0" dirty="0"/>
              <a:t>1. Zielstellung &gt; 2. Bestehende Lösungsansätze &gt; 3. Entwicklung einer neuen Erweiterung für ATOM &gt; 4. Ausblick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0"/>
          </p:nvPr>
        </p:nvSpPr>
        <p:spPr>
          <a:xfrm>
            <a:off x="81060" y="6525344"/>
            <a:ext cx="1898652" cy="254000"/>
          </a:xfrm>
        </p:spPr>
        <p:txBody>
          <a:bodyPr/>
          <a:lstStyle/>
          <a:p>
            <a:fld id="{852F18A7-60EF-DD48-8F37-BE93452F0A67}" type="datetime1">
              <a:rPr lang="de-DE" smtClean="0"/>
              <a:t>25.10.2016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22"/>
          </p:nvPr>
        </p:nvSpPr>
        <p:spPr>
          <a:xfrm>
            <a:off x="7164288" y="6525344"/>
            <a:ext cx="1908175" cy="254000"/>
          </a:xfrm>
        </p:spPr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2</a:t>
            </a:fld>
            <a:r>
              <a:rPr lang="de-DE" dirty="0"/>
              <a:t> von XYZ</a:t>
            </a:r>
          </a:p>
        </p:txBody>
      </p:sp>
    </p:spTree>
    <p:extLst>
      <p:ext uri="{BB962C8B-B14F-4D97-AF65-F5344CB8AC3E}">
        <p14:creationId xmlns:p14="http://schemas.microsoft.com/office/powerpoint/2010/main" val="192686123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859632" y="4277677"/>
            <a:ext cx="7832725" cy="360313"/>
          </a:xfrm>
        </p:spPr>
        <p:txBody>
          <a:bodyPr/>
          <a:lstStyle/>
          <a:p>
            <a:pPr algn="r"/>
            <a:r>
              <a:rPr lang="de-DE" sz="1800" dirty="0"/>
              <a:t>Das Problem und seine Lösung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858043" y="2324000"/>
            <a:ext cx="7834314" cy="558801"/>
          </a:xfrm>
        </p:spPr>
        <p:txBody>
          <a:bodyPr/>
          <a:lstStyle/>
          <a:p>
            <a:r>
              <a:rPr lang="de-DE" sz="2800" dirty="0"/>
              <a:t>1. 	ZIELSTELLUNG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25.10.2016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3</a:t>
            </a:fld>
            <a:r>
              <a:rPr lang="de-DE" dirty="0"/>
              <a:t> von XYZ</a:t>
            </a:r>
          </a:p>
        </p:txBody>
      </p:sp>
    </p:spTree>
    <p:extLst>
      <p:ext uri="{BB962C8B-B14F-4D97-AF65-F5344CB8AC3E}">
        <p14:creationId xmlns:p14="http://schemas.microsoft.com/office/powerpoint/2010/main" val="54924855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655637" y="1556792"/>
            <a:ext cx="7832725" cy="4608041"/>
          </a:xfrm>
        </p:spPr>
        <p:txBody>
          <a:bodyPr/>
          <a:lstStyle/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„All-In-</a:t>
            </a:r>
            <a:r>
              <a:rPr lang="de-DE" dirty="0" err="1"/>
              <a:t>One</a:t>
            </a:r>
            <a:r>
              <a:rPr lang="de-DE" dirty="0"/>
              <a:t> Lösung“ zur barrierefreien Literaturerstellung</a:t>
            </a:r>
          </a:p>
          <a:p>
            <a:pPr marL="631825" lvl="3" indent="-342900">
              <a:lnSpc>
                <a:spcPts val="2600"/>
              </a:lnSpc>
              <a:buFont typeface="Wingdings" charset="2"/>
              <a:buChar char="§"/>
            </a:pPr>
            <a:r>
              <a:rPr lang="de-DE" dirty="0"/>
              <a:t>GUI zur </a:t>
            </a:r>
            <a:r>
              <a:rPr lang="de-DE" dirty="0" err="1"/>
              <a:t>Markdown</a:t>
            </a:r>
            <a:r>
              <a:rPr lang="de-DE" dirty="0"/>
              <a:t>-Erstellung</a:t>
            </a:r>
          </a:p>
          <a:p>
            <a:pPr marL="631825" lvl="3" indent="-342900">
              <a:lnSpc>
                <a:spcPts val="2600"/>
              </a:lnSpc>
              <a:buFont typeface="Wingdings" charset="2"/>
              <a:buChar char="§"/>
            </a:pPr>
            <a:r>
              <a:rPr lang="de-DE" dirty="0"/>
              <a:t>Live-Vorschau</a:t>
            </a:r>
          </a:p>
          <a:p>
            <a:pPr marL="631825" lvl="3" indent="-342900">
              <a:lnSpc>
                <a:spcPts val="2600"/>
              </a:lnSpc>
              <a:buFont typeface="Wingdings" charset="2"/>
              <a:buChar char="§"/>
            </a:pPr>
            <a:r>
              <a:rPr lang="de-DE" dirty="0" err="1"/>
              <a:t>Markdown</a:t>
            </a:r>
            <a:r>
              <a:rPr lang="de-DE" dirty="0"/>
              <a:t> </a:t>
            </a:r>
            <a:r>
              <a:rPr lang="de-DE" dirty="0" err="1"/>
              <a:t>Linting</a:t>
            </a:r>
            <a:endParaRPr lang="de-DE" dirty="0"/>
          </a:p>
          <a:p>
            <a:pPr marL="631825" lvl="3" indent="-342900">
              <a:lnSpc>
                <a:spcPts val="2600"/>
              </a:lnSpc>
              <a:buFont typeface="Wingdings" charset="2"/>
              <a:buChar char="§"/>
            </a:pPr>
            <a:r>
              <a:rPr lang="de-DE" dirty="0"/>
              <a:t>Versionskontrolle</a:t>
            </a:r>
          </a:p>
          <a:p>
            <a:pPr marL="631825" lvl="3" indent="-342900">
              <a:lnSpc>
                <a:spcPts val="2600"/>
              </a:lnSpc>
              <a:buFont typeface="Wingdings" charset="2"/>
              <a:buChar char="§"/>
            </a:pPr>
            <a:r>
              <a:rPr lang="de-DE" dirty="0"/>
              <a:t>Plattformunabhängig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Benutzerfreundlicher Editor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Adaptierbarkeit</a:t>
            </a:r>
          </a:p>
          <a:p>
            <a:pPr marL="504825" lvl="1" indent="-342900">
              <a:buFont typeface="Arial" charset="0"/>
              <a:buChar char="•"/>
            </a:pP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0" y="764704"/>
            <a:ext cx="9144000" cy="288032"/>
          </a:xfrm>
        </p:spPr>
        <p:txBody>
          <a:bodyPr anchor="ctr"/>
          <a:lstStyle/>
          <a:p>
            <a:pPr algn="ctr"/>
            <a:r>
              <a:rPr lang="de-DE" sz="1200" b="0" dirty="0">
                <a:solidFill>
                  <a:schemeClr val="tx1"/>
                </a:solidFill>
              </a:rPr>
              <a:t>1. Zielstellung</a:t>
            </a:r>
            <a:r>
              <a:rPr lang="de-DE" sz="1200" b="0" dirty="0"/>
              <a:t> &gt; 2. Bestehende Lösungsansätze &gt; 3. Entwicklung einer neuen Erweiterung für ATOM &gt; 4. Ausblick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25.10.2016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4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563105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859632" y="4277677"/>
            <a:ext cx="7832725" cy="360313"/>
          </a:xfrm>
        </p:spPr>
        <p:txBody>
          <a:bodyPr/>
          <a:lstStyle/>
          <a:p>
            <a:pPr algn="r"/>
            <a:r>
              <a:rPr lang="de-DE" sz="1800" dirty="0"/>
              <a:t>Was können wir besser machen?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858043" y="2324000"/>
            <a:ext cx="7834314" cy="558801"/>
          </a:xfrm>
        </p:spPr>
        <p:txBody>
          <a:bodyPr/>
          <a:lstStyle/>
          <a:p>
            <a:r>
              <a:rPr lang="de-DE" sz="2800" dirty="0"/>
              <a:t>2. 	BESTEHENDE LÖSUNGSANSÄTZE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25.10.2016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5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643657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655637" y="1556792"/>
            <a:ext cx="7832725" cy="4608041"/>
          </a:xfrm>
        </p:spPr>
        <p:txBody>
          <a:bodyPr/>
          <a:lstStyle/>
          <a:p>
            <a:pPr marL="342900" indent="-342900">
              <a:buFont typeface=".AppleSystemUIFont" charset="-120"/>
              <a:buChar char="-"/>
            </a:pPr>
            <a:r>
              <a:rPr lang="de-DE" dirty="0"/>
              <a:t>AGSBS </a:t>
            </a:r>
            <a:r>
              <a:rPr lang="de-DE" dirty="0" err="1"/>
              <a:t>Markdown</a:t>
            </a:r>
            <a:r>
              <a:rPr lang="de-DE" dirty="0"/>
              <a:t> Helper (Erweiterung für Sublime Text)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GUI für </a:t>
            </a:r>
            <a:r>
              <a:rPr lang="de-DE" dirty="0" err="1"/>
              <a:t>Markdown</a:t>
            </a:r>
            <a:r>
              <a:rPr lang="de-DE" dirty="0"/>
              <a:t>-Syntax</a:t>
            </a:r>
            <a:br>
              <a:rPr lang="de-DE" dirty="0"/>
            </a:br>
            <a:r>
              <a:rPr lang="de-DE" dirty="0">
                <a:sym typeface="Wingdings"/>
              </a:rPr>
              <a:t> Texteingabefelder am unteren Bildschirmrand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Nutzung einer Versionskontrolle (SVN)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Vorgegebene Arbeitsschritte</a:t>
            </a:r>
          </a:p>
          <a:p>
            <a:pPr marL="631825" lvl="3" indent="-342900">
              <a:buFont typeface="Wingdings" charset="2"/>
              <a:buChar char="§"/>
            </a:pPr>
            <a:endParaRPr lang="de-DE" dirty="0"/>
          </a:p>
          <a:p>
            <a:pPr marL="342900" lvl="2" indent="-342900">
              <a:buFont typeface=".AppleSystemUIFont" charset="-120"/>
              <a:buChar char="-"/>
            </a:pPr>
            <a:r>
              <a:rPr lang="de-DE" sz="2000" dirty="0" err="1"/>
              <a:t>Matuc</a:t>
            </a:r>
            <a:r>
              <a:rPr lang="de-DE" sz="2000" dirty="0"/>
              <a:t> (Kommandozeilen-Programm)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Verzeichnisstruktur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Konvertierung von </a:t>
            </a:r>
            <a:r>
              <a:rPr lang="de-DE" dirty="0" err="1"/>
              <a:t>Markdown</a:t>
            </a:r>
            <a:r>
              <a:rPr lang="de-DE" dirty="0"/>
              <a:t>-Dateien (.md)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Bildbeschreibungen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Überprüfung von </a:t>
            </a:r>
            <a:r>
              <a:rPr lang="de-DE" dirty="0" err="1"/>
              <a:t>Markdown</a:t>
            </a:r>
            <a:r>
              <a:rPr lang="de-DE" dirty="0"/>
              <a:t>-Syntax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0" y="764704"/>
            <a:ext cx="9144000" cy="288032"/>
          </a:xfrm>
        </p:spPr>
        <p:txBody>
          <a:bodyPr anchor="ctr"/>
          <a:lstStyle/>
          <a:p>
            <a:pPr algn="ctr"/>
            <a:r>
              <a:rPr lang="de-DE" sz="1200" b="0" dirty="0"/>
              <a:t>1. Zielstellung &gt; </a:t>
            </a:r>
            <a:r>
              <a:rPr lang="de-DE" sz="1200" b="0" dirty="0">
                <a:solidFill>
                  <a:schemeClr val="tx1"/>
                </a:solidFill>
              </a:rPr>
              <a:t>2. Bestehende Lösungsansätze</a:t>
            </a:r>
            <a:r>
              <a:rPr lang="de-DE" sz="1200" b="0" dirty="0"/>
              <a:t> &gt; 3. Entwicklung einer neuen Erweiterung für ATOM &gt; 4. Ausblick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25.10.2016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6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87146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655637" y="1556793"/>
            <a:ext cx="7832725" cy="1368152"/>
          </a:xfrm>
        </p:spPr>
        <p:txBody>
          <a:bodyPr/>
          <a:lstStyle/>
          <a:p>
            <a:pPr marL="342900" indent="-342900">
              <a:buFont typeface=".AppleSystemUIFont" charset="-120"/>
              <a:buChar char="-"/>
            </a:pPr>
            <a:r>
              <a:rPr lang="de-DE" dirty="0" err="1"/>
              <a:t>Matuc</a:t>
            </a:r>
            <a:r>
              <a:rPr lang="de-DE" dirty="0"/>
              <a:t> JSON-API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Kompletter Funktionsumfang von </a:t>
            </a:r>
            <a:r>
              <a:rPr lang="de-DE" dirty="0" err="1"/>
              <a:t>Matuc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Liefert JSON-Objekte zurück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Beispielbefehl: 	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matuc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conf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show</a:t>
            </a:r>
            <a:endParaRPr lang="de-DE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0" y="764704"/>
            <a:ext cx="9144000" cy="288032"/>
          </a:xfrm>
        </p:spPr>
        <p:txBody>
          <a:bodyPr anchor="ctr"/>
          <a:lstStyle/>
          <a:p>
            <a:pPr algn="ctr"/>
            <a:r>
              <a:rPr lang="de-DE" sz="1200" b="0" dirty="0"/>
              <a:t>1. Zielstellung &gt; </a:t>
            </a:r>
            <a:r>
              <a:rPr lang="de-DE" sz="1200" b="0" dirty="0">
                <a:solidFill>
                  <a:schemeClr val="tx1"/>
                </a:solidFill>
              </a:rPr>
              <a:t>2. Bestehende Lösungsansätze</a:t>
            </a:r>
            <a:r>
              <a:rPr lang="de-DE" sz="1200" b="0" dirty="0"/>
              <a:t> &gt; 3. Entwicklung einer neuen Erweiterung für ATOM &gt; 4. Ausblick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25.10.2016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7</a:t>
            </a:fld>
            <a:r>
              <a:rPr lang="de-DE"/>
              <a:t> von XYZ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924945"/>
            <a:ext cx="3395847" cy="26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2540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655637" y="1556793"/>
            <a:ext cx="7832725" cy="1368152"/>
          </a:xfrm>
        </p:spPr>
        <p:txBody>
          <a:bodyPr/>
          <a:lstStyle/>
          <a:p>
            <a:pPr marL="342900" indent="-342900">
              <a:buFont typeface=".AppleSystemUIFont" charset="-120"/>
              <a:buChar char="-"/>
            </a:pPr>
            <a:r>
              <a:rPr lang="de-DE" dirty="0" err="1"/>
              <a:t>Matuc</a:t>
            </a:r>
            <a:r>
              <a:rPr lang="de-DE" dirty="0"/>
              <a:t> JSON-API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Kompletter Funktionsumfang von </a:t>
            </a:r>
            <a:r>
              <a:rPr lang="de-DE" dirty="0" err="1"/>
              <a:t>Matuc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Liefert JSON-Objekte zurück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Beispielbefehl: 	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matuc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conf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show</a:t>
            </a:r>
            <a:endParaRPr lang="de-DE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0" y="764704"/>
            <a:ext cx="9144000" cy="288032"/>
          </a:xfrm>
        </p:spPr>
        <p:txBody>
          <a:bodyPr anchor="ctr"/>
          <a:lstStyle/>
          <a:p>
            <a:pPr algn="ctr"/>
            <a:r>
              <a:rPr lang="de-DE" sz="1200" b="0" dirty="0"/>
              <a:t>1. Zielstellung &gt; </a:t>
            </a:r>
            <a:r>
              <a:rPr lang="de-DE" sz="1200" b="0" dirty="0">
                <a:solidFill>
                  <a:schemeClr val="tx1"/>
                </a:solidFill>
              </a:rPr>
              <a:t>2. Bestehende Lösungsansätze</a:t>
            </a:r>
            <a:r>
              <a:rPr lang="de-DE" sz="1200" b="0" dirty="0"/>
              <a:t> &gt; 3. Entwicklung einer neuen Erweiterung für ATOM &gt; 4. Ausblick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25.10.2016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8</a:t>
            </a:fld>
            <a:r>
              <a:rPr lang="de-DE"/>
              <a:t> von XYZ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924945"/>
            <a:ext cx="3395847" cy="2664295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7" y="2924945"/>
            <a:ext cx="3395847" cy="301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7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859632" y="4277677"/>
            <a:ext cx="7832725" cy="360313"/>
          </a:xfrm>
        </p:spPr>
        <p:txBody>
          <a:bodyPr/>
          <a:lstStyle/>
          <a:p>
            <a:pPr algn="r"/>
            <a:r>
              <a:rPr lang="de-DE" sz="1800" dirty="0"/>
              <a:t>Das </a:t>
            </a:r>
            <a:r>
              <a:rPr lang="de-DE" sz="1800" dirty="0" err="1"/>
              <a:t>agsbs</a:t>
            </a:r>
            <a:r>
              <a:rPr lang="de-DE" sz="1800" dirty="0"/>
              <a:t>-atom-</a:t>
            </a:r>
            <a:r>
              <a:rPr lang="de-DE" sz="1800" dirty="0" err="1"/>
              <a:t>package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858043" y="2324000"/>
            <a:ext cx="7834314" cy="558801"/>
          </a:xfrm>
        </p:spPr>
        <p:txBody>
          <a:bodyPr/>
          <a:lstStyle/>
          <a:p>
            <a:r>
              <a:rPr lang="de-DE" sz="2800" dirty="0"/>
              <a:t>3. 	Entwicklung einer neuen 	Erweiterung für ATOM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25.10.2016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9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089985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60728_Praesentation_4zu3">
  <a:themeElements>
    <a:clrScheme name="TU Dresden">
      <a:dk1>
        <a:srgbClr val="083963"/>
      </a:dk1>
      <a:lt1>
        <a:srgbClr val="FFFFFF"/>
      </a:lt1>
      <a:dk2>
        <a:srgbClr val="000000"/>
      </a:dk2>
      <a:lt2>
        <a:srgbClr val="9A9A9A"/>
      </a:lt2>
      <a:accent1>
        <a:srgbClr val="0058A3"/>
      </a:accent1>
      <a:accent2>
        <a:srgbClr val="51287E"/>
      </a:accent2>
      <a:accent3>
        <a:srgbClr val="801978"/>
      </a:accent3>
      <a:accent4>
        <a:srgbClr val="5EB245"/>
      </a:accent4>
      <a:accent5>
        <a:srgbClr val="008A59"/>
      </a:accent5>
      <a:accent6>
        <a:srgbClr val="E77A13"/>
      </a:accent6>
      <a:hlink>
        <a:srgbClr val="FF2500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_Powerpoint_Vorlage_4zu3_pptx" id="{8D96712D-BB4D-714F-BB6D-E0A2901EADF2}" vid="{DBF5A16F-6B7F-F349-820B-1D9B1319E75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TUD_Powerpoint_Vorlage_4zu3_pptx</Template>
  <TotalTime>0</TotalTime>
  <Words>860</Words>
  <Application>Microsoft Office PowerPoint</Application>
  <PresentationFormat>Bildschirmpräsentation (4:3)</PresentationFormat>
  <Paragraphs>249</Paragraphs>
  <Slides>15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5" baseType="lpstr">
      <vt:lpstr>.AppleSystemUIFont</vt:lpstr>
      <vt:lpstr>AppleSymbols</vt:lpstr>
      <vt:lpstr>Arial</vt:lpstr>
      <vt:lpstr>Calibri</vt:lpstr>
      <vt:lpstr>Courier</vt:lpstr>
      <vt:lpstr>LucidaGrande</vt:lpstr>
      <vt:lpstr>Symbol</vt:lpstr>
      <vt:lpstr>Verdana</vt:lpstr>
      <vt:lpstr>Wingdings</vt:lpstr>
      <vt:lpstr>160728_Praesentation_4zu3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ms742283</dc:creator>
  <cp:lastModifiedBy>Leroy Buchholz</cp:lastModifiedBy>
  <cp:revision>60</cp:revision>
  <cp:lastPrinted>2011-09-22T08:24:40Z</cp:lastPrinted>
  <dcterms:created xsi:type="dcterms:W3CDTF">2016-10-24T07:14:03Z</dcterms:created>
  <dcterms:modified xsi:type="dcterms:W3CDTF">2016-10-25T16:45:42Z</dcterms:modified>
</cp:coreProperties>
</file>