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25"/>
  </p:handoutMasterIdLst>
  <p:sldIdLst>
    <p:sldId id="256" r:id="rId3"/>
    <p:sldId id="271" r:id="rId4"/>
    <p:sldId id="276" r:id="rId5"/>
    <p:sldId id="277" r:id="rId6"/>
    <p:sldId id="273" r:id="rId7"/>
    <p:sldId id="282" r:id="rId8"/>
    <p:sldId id="272" r:id="rId9"/>
    <p:sldId id="274" r:id="rId10"/>
    <p:sldId id="278" r:id="rId11"/>
    <p:sldId id="283" r:id="rId12"/>
    <p:sldId id="287" r:id="rId13"/>
    <p:sldId id="291" r:id="rId14"/>
    <p:sldId id="284" r:id="rId15"/>
    <p:sldId id="285" r:id="rId16"/>
    <p:sldId id="286" r:id="rId17"/>
    <p:sldId id="279" r:id="rId18"/>
    <p:sldId id="288" r:id="rId19"/>
    <p:sldId id="289" r:id="rId20"/>
    <p:sldId id="290" r:id="rId21"/>
    <p:sldId id="280" r:id="rId22"/>
    <p:sldId id="281" r:id="rId23"/>
    <p:sldId id="275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5097" autoAdjust="0"/>
  </p:normalViewPr>
  <p:slideViewPr>
    <p:cSldViewPr snapToGrid="0" snapToObjects="1">
      <p:cViewPr varScale="1">
        <p:scale>
          <a:sx n="95" d="100"/>
          <a:sy n="95" d="100"/>
        </p:scale>
        <p:origin x="1334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60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pyterbook.org/en/stable/intr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olslab.tnw.tudelft.nl/dictaat/Deel2/M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goLqlVF0Tc?feature=oembed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98BD3-EEE5-4744-D080-F1966035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93" y="1440560"/>
            <a:ext cx="4427920" cy="2783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707" y="24864"/>
            <a:ext cx="7563293" cy="1153175"/>
          </a:xfrm>
        </p:spPr>
        <p:txBody>
          <a:bodyPr>
            <a:normAutofit/>
          </a:bodyPr>
          <a:lstStyle/>
          <a:p>
            <a:pPr algn="l"/>
            <a:r>
              <a:rPr lang="nl-NL" sz="4000" dirty="0"/>
              <a:t>Maak je eigen </a:t>
            </a:r>
            <a:r>
              <a:rPr lang="nl-NL" sz="4000" dirty="0" err="1"/>
              <a:t>Jupyter-Book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0774" y="4259930"/>
            <a:ext cx="5892160" cy="976866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Freek Pols</a:t>
            </a:r>
          </a:p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c.f.j.pols@tudelft.nl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E089-3F93-0FF2-EE0E-6B21C24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Book</a:t>
            </a:r>
            <a:endParaRPr lang="nl-NL" dirty="0"/>
          </a:p>
        </p:txBody>
      </p:sp>
      <p:pic>
        <p:nvPicPr>
          <p:cNvPr id="11" name="Content Placeholder 7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26763662-BD8D-63F5-D06E-79A880AB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01" r="23851"/>
          <a:stretch/>
        </p:blipFill>
        <p:spPr>
          <a:xfrm>
            <a:off x="4722404" y="1113774"/>
            <a:ext cx="1337928" cy="1586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5B50F1-DF5C-6C88-BC2E-E50BB178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64" y="2238036"/>
            <a:ext cx="1590373" cy="1484684"/>
          </a:xfrm>
          <a:prstGeom prst="rect">
            <a:avLst/>
          </a:prstGeom>
        </p:spPr>
      </p:pic>
      <p:pic>
        <p:nvPicPr>
          <p:cNvPr id="15" name="Picture 14" descr="A blue and green swirl logo&#10;&#10;Description automatically generated">
            <a:extLst>
              <a:ext uri="{FF2B5EF4-FFF2-40B4-BE49-F238E27FC236}">
                <a16:creationId xmlns:a16="http://schemas.microsoft.com/office/drawing/2014/main" id="{F956A4F1-4963-721F-FD63-241B11575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548" y="2389244"/>
            <a:ext cx="1182269" cy="1182269"/>
          </a:xfrm>
          <a:prstGeom prst="rect">
            <a:avLst/>
          </a:prstGeom>
        </p:spPr>
      </p:pic>
      <p:pic>
        <p:nvPicPr>
          <p:cNvPr id="17" name="Picture 16" descr="A computer with a screen on&#10;&#10;Description automatically generated">
            <a:extLst>
              <a:ext uri="{FF2B5EF4-FFF2-40B4-BE49-F238E27FC236}">
                <a16:creationId xmlns:a16="http://schemas.microsoft.com/office/drawing/2014/main" id="{BE054B12-6ADA-3E73-98AE-425587426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183" y="3523668"/>
            <a:ext cx="1438369" cy="118714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144AD2-01F1-44D5-103A-7B3D967C7F8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3180237" y="1906936"/>
            <a:ext cx="1542167" cy="10734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E757B3-C930-A85D-1419-96C1959F41A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80236" y="2964984"/>
            <a:ext cx="1491947" cy="1152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8C1FBA-A183-3EC2-4370-AF04EFB571FF}"/>
              </a:ext>
            </a:extLst>
          </p:cNvPr>
          <p:cNvCxnSpPr>
            <a:cxnSpLocks/>
          </p:cNvCxnSpPr>
          <p:nvPr/>
        </p:nvCxnSpPr>
        <p:spPr>
          <a:xfrm flipV="1">
            <a:off x="5391367" y="2523859"/>
            <a:ext cx="0" cy="88225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3CBFB-7D80-C103-4B24-4A8B1AF851BB}"/>
              </a:ext>
            </a:extLst>
          </p:cNvPr>
          <p:cNvCxnSpPr/>
          <p:nvPr/>
        </p:nvCxnSpPr>
        <p:spPr>
          <a:xfrm flipV="1">
            <a:off x="6093564" y="3043798"/>
            <a:ext cx="1542167" cy="10734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884955-2717-456E-C269-E70BFA1F73D2}"/>
              </a:ext>
            </a:extLst>
          </p:cNvPr>
          <p:cNvCxnSpPr>
            <a:cxnSpLocks/>
          </p:cNvCxnSpPr>
          <p:nvPr/>
        </p:nvCxnSpPr>
        <p:spPr>
          <a:xfrm>
            <a:off x="6146691" y="1891542"/>
            <a:ext cx="1491947" cy="1152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C82FD82-358B-83C4-16B9-059D9A8BC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603" y="2659150"/>
            <a:ext cx="1835862" cy="6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86ED-6EFC-2D4B-D138-8E85A724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TB &amp; JB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E515-926C-6438-5978-4C6166DD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JB </a:t>
            </a:r>
            <a:r>
              <a:rPr lang="en-GB" dirty="0" err="1"/>
              <a:t>en</a:t>
            </a:r>
            <a:r>
              <a:rPr lang="en-GB" dirty="0"/>
              <a:t> TB </a:t>
            </a:r>
            <a:r>
              <a:rPr lang="en-GB" dirty="0" err="1"/>
              <a:t>geven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template.</a:t>
            </a:r>
          </a:p>
          <a:p>
            <a:r>
              <a:rPr lang="en-GB" dirty="0"/>
              <a:t>TB </a:t>
            </a:r>
            <a:r>
              <a:rPr lang="en-GB" dirty="0" err="1"/>
              <a:t>heeft</a:t>
            </a:r>
            <a:r>
              <a:rPr lang="en-GB" dirty="0"/>
              <a:t> manual </a:t>
            </a:r>
            <a:r>
              <a:rPr lang="en-GB" dirty="0" err="1"/>
              <a:t>en</a:t>
            </a:r>
            <a:r>
              <a:rPr lang="en-GB" dirty="0"/>
              <a:t> template voor git, incl. </a:t>
            </a:r>
            <a:r>
              <a:rPr lang="en-GB" dirty="0" err="1"/>
              <a:t>connectie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web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420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BA79-D73F-1131-97CD-AA0A74C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7214-2628-CB30-B270-FA2CF2A2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https://tud-seed.github.io/betasteunpunt</a:t>
            </a:r>
          </a:p>
        </p:txBody>
      </p:sp>
    </p:spTree>
    <p:extLst>
      <p:ext uri="{BB962C8B-B14F-4D97-AF65-F5344CB8AC3E}">
        <p14:creationId xmlns:p14="http://schemas.microsoft.com/office/powerpoint/2010/main" val="413900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5416-8991-36E8-6B49-719A8F4A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van </a:t>
            </a:r>
            <a:r>
              <a:rPr lang="en-GB" dirty="0" err="1"/>
              <a:t>een</a:t>
            </a:r>
            <a:r>
              <a:rPr lang="en-GB" dirty="0"/>
              <a:t> JB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A17-1DB1-9020-9C2C-083A41BF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JB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r>
              <a:rPr lang="en-US" dirty="0"/>
              <a:t> file – </a:t>
            </a:r>
            <a:r>
              <a:rPr lang="en-US" sz="2000" dirty="0"/>
              <a:t>de settings van het </a:t>
            </a:r>
            <a:r>
              <a:rPr lang="en-US" sz="2000" dirty="0" err="1"/>
              <a:t>boek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inhoudsopgave</a:t>
            </a:r>
            <a:r>
              <a:rPr lang="en-US" dirty="0"/>
              <a:t> – </a:t>
            </a:r>
            <a:r>
              <a:rPr lang="en-US" sz="1800" dirty="0"/>
              <a:t>de </a:t>
            </a:r>
            <a:r>
              <a:rPr lang="en-US" sz="1800" dirty="0" err="1"/>
              <a:t>indeling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files in het </a:t>
            </a:r>
            <a:r>
              <a:rPr lang="en-US" sz="1800" dirty="0" err="1"/>
              <a:t>boek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Inhoud</a:t>
            </a:r>
            <a:r>
              <a:rPr lang="en-US" dirty="0"/>
              <a:t> – </a:t>
            </a:r>
            <a:r>
              <a:rPr lang="en-US" sz="2000" dirty="0"/>
              <a:t>de files met </a:t>
            </a:r>
            <a:r>
              <a:rPr lang="en-US" sz="2000" dirty="0" err="1"/>
              <a:t>tekst</a:t>
            </a:r>
            <a:r>
              <a:rPr lang="en-US" sz="2000" dirty="0"/>
              <a:t>, </a:t>
            </a:r>
            <a:r>
              <a:rPr lang="en-US" sz="2000" dirty="0" err="1"/>
              <a:t>filmpjes</a:t>
            </a:r>
            <a:r>
              <a:rPr lang="en-US" sz="2000" dirty="0"/>
              <a:t>, </a:t>
            </a:r>
            <a:r>
              <a:rPr lang="en-US" sz="2000" dirty="0" err="1"/>
              <a:t>opdrachten</a:t>
            </a:r>
            <a:r>
              <a:rPr lang="en-US" sz="2000" dirty="0"/>
              <a:t> etc.</a:t>
            </a:r>
            <a:endParaRPr lang="en-US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9AF4B-DDD9-575B-CC4F-AA3A40B0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56" y="3365924"/>
            <a:ext cx="2977763" cy="15715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84C1E1-725F-4639-BA61-CD063DAF7DBD}"/>
              </a:ext>
            </a:extLst>
          </p:cNvPr>
          <p:cNvSpPr/>
          <p:nvPr/>
        </p:nvSpPr>
        <p:spPr>
          <a:xfrm>
            <a:off x="3578221" y="3143722"/>
            <a:ext cx="3476232" cy="6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5B2F6-A596-1167-1D43-E283C7292C00}"/>
              </a:ext>
            </a:extLst>
          </p:cNvPr>
          <p:cNvSpPr/>
          <p:nvPr/>
        </p:nvSpPr>
        <p:spPr>
          <a:xfrm>
            <a:off x="3578221" y="4180410"/>
            <a:ext cx="3476232" cy="376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B9FBF-2ECD-7D54-29E3-359CA068D2B6}"/>
              </a:ext>
            </a:extLst>
          </p:cNvPr>
          <p:cNvSpPr/>
          <p:nvPr/>
        </p:nvSpPr>
        <p:spPr>
          <a:xfrm>
            <a:off x="3578221" y="4563143"/>
            <a:ext cx="3476232" cy="376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33BD6-0958-8C23-6783-9EEDF8207B30}"/>
              </a:ext>
            </a:extLst>
          </p:cNvPr>
          <p:cNvSpPr/>
          <p:nvPr/>
        </p:nvSpPr>
        <p:spPr>
          <a:xfrm>
            <a:off x="3578221" y="3755112"/>
            <a:ext cx="3476232" cy="425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10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317E-9BF4-7B90-1D72-7B05A6C0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config.yml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FD6F-2C95-E079-2CAA-7B455AE1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Kijken</a:t>
            </a:r>
            <a:r>
              <a:rPr lang="en-GB" dirty="0"/>
              <a:t> we nu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037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A7A-28D2-4B2D-7BC1-1B997E7F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toc.yml</a:t>
            </a:r>
            <a:endParaRPr lang="nl-NL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0DA888F-14A6-82FB-102C-0A85946F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80" y="1200150"/>
            <a:ext cx="3340315" cy="34861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5B320A-A9D9-6D70-009A-595B9F05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4647567"/>
            <a:ext cx="7106464" cy="57525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err="1"/>
              <a:t>Uitlijning</a:t>
            </a:r>
            <a:r>
              <a:rPr lang="en-GB" dirty="0"/>
              <a:t> is </a:t>
            </a:r>
            <a:r>
              <a:rPr lang="en-GB" dirty="0" err="1"/>
              <a:t>belangrijk</a:t>
            </a:r>
            <a:r>
              <a:rPr lang="en-GB" dirty="0"/>
              <a:t>!!!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413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3E9E-FDD5-B252-F822-0029E281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nl-NL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70E58A3-540F-4790-BEB1-0773679FA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200" y="1200150"/>
            <a:ext cx="6128676" cy="3486150"/>
          </a:xfrm>
        </p:spPr>
      </p:pic>
    </p:spTree>
    <p:extLst>
      <p:ext uri="{BB962C8B-B14F-4D97-AF65-F5344CB8AC3E}">
        <p14:creationId xmlns:p14="http://schemas.microsoft.com/office/powerpoint/2010/main" val="394852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720F-E89D-F276-B0F2-49939871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C03E-D2D3-A31A-732B-60DDA917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r>
              <a:rPr lang="en-GB" dirty="0"/>
              <a:t> is </a:t>
            </a:r>
            <a:r>
              <a:rPr lang="en-GB" dirty="0" err="1"/>
              <a:t>gemaakt</a:t>
            </a:r>
            <a:r>
              <a:rPr lang="en-GB" dirty="0"/>
              <a:t> in Markdown files of </a:t>
            </a:r>
            <a:r>
              <a:rPr lang="en-GB" dirty="0" err="1"/>
              <a:t>Jupyter</a:t>
            </a:r>
            <a:r>
              <a:rPr lang="en-GB" dirty="0"/>
              <a:t> Notebook files.</a:t>
            </a:r>
          </a:p>
          <a:p>
            <a:r>
              <a:rPr lang="en-GB" dirty="0"/>
              <a:t>Markdown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opmaaktaal</a:t>
            </a:r>
            <a:r>
              <a:rPr lang="en-GB" dirty="0"/>
              <a:t>.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72496-967B-DD7F-AEBB-44C5C6444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28" y="2471475"/>
            <a:ext cx="4228799" cy="267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FE34D-BE08-4885-F822-F30CBBF3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21" y="2471474"/>
            <a:ext cx="3546602" cy="26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EE93-FCA6-58AF-18F8-6C75E116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6E99-25B8-6067-4EEF-A3FAB3E7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1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F6B-0605-8FB5-5B09-36D0692A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FD1F-E88A-4D43-B999-6FAB0E63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41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Geprint</a:t>
            </a:r>
            <a:r>
              <a:rPr lang="en-GB" dirty="0"/>
              <a:t> </a:t>
            </a:r>
            <a:r>
              <a:rPr lang="en-GB" dirty="0" err="1"/>
              <a:t>boek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CA082-5D49-6CC3-E353-B4FA0F33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3319882" cy="3486122"/>
          </a:xfrm>
        </p:spPr>
        <p:txBody>
          <a:bodyPr/>
          <a:lstStyle/>
          <a:p>
            <a:r>
              <a:rPr lang="en-GB" dirty="0" err="1"/>
              <a:t>Statisch</a:t>
            </a:r>
            <a:endParaRPr lang="en-GB" dirty="0"/>
          </a:p>
          <a:p>
            <a:r>
              <a:rPr lang="nl-NL" dirty="0"/>
              <a:t>Duur</a:t>
            </a:r>
          </a:p>
          <a:p>
            <a:r>
              <a:rPr lang="nl-NL" dirty="0"/>
              <a:t>Niet aanpasbaar</a:t>
            </a:r>
          </a:p>
          <a:p>
            <a:r>
              <a:rPr lang="nl-NL" dirty="0"/>
              <a:t>Niet deelbaar</a:t>
            </a:r>
          </a:p>
          <a:p>
            <a:endParaRPr lang="nl-NL" dirty="0"/>
          </a:p>
          <a:p>
            <a:r>
              <a:rPr lang="nl-NL" dirty="0"/>
              <a:t>Ruiken lekker…</a:t>
            </a:r>
          </a:p>
          <a:p>
            <a:r>
              <a:rPr lang="nl-NL" dirty="0"/>
              <a:t>Isoleren goed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5A2055-5C5C-C726-4963-F8E3BE9275A7}"/>
              </a:ext>
            </a:extLst>
          </p:cNvPr>
          <p:cNvSpPr txBox="1">
            <a:spLocks/>
          </p:cNvSpPr>
          <p:nvPr/>
        </p:nvSpPr>
        <p:spPr>
          <a:xfrm>
            <a:off x="5549688" y="1200150"/>
            <a:ext cx="3319882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Interactief</a:t>
            </a:r>
            <a:endParaRPr lang="en-GB" dirty="0"/>
          </a:p>
          <a:p>
            <a:r>
              <a:rPr lang="en-GB" dirty="0" err="1"/>
              <a:t>Goedkoop</a:t>
            </a:r>
            <a:endParaRPr lang="en-GB" dirty="0"/>
          </a:p>
          <a:p>
            <a:r>
              <a:rPr lang="en-GB" dirty="0" err="1"/>
              <a:t>Snel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eenvoudig</a:t>
            </a:r>
            <a:r>
              <a:rPr lang="en-GB" dirty="0"/>
              <a:t> </a:t>
            </a:r>
            <a:r>
              <a:rPr lang="en-GB" dirty="0" err="1"/>
              <a:t>onderhoud</a:t>
            </a:r>
            <a:endParaRPr lang="en-GB" dirty="0"/>
          </a:p>
          <a:p>
            <a:r>
              <a:rPr lang="en-GB" dirty="0" err="1"/>
              <a:t>Deelbaar</a:t>
            </a:r>
            <a:endParaRPr lang="en-GB" dirty="0"/>
          </a:p>
          <a:p>
            <a:r>
              <a:rPr lang="en-GB" dirty="0" err="1"/>
              <a:t>Aanpasbaar</a:t>
            </a:r>
            <a:r>
              <a:rPr lang="en-GB" dirty="0"/>
              <a:t> (</a:t>
            </a:r>
            <a:r>
              <a:rPr lang="en-GB" dirty="0" err="1"/>
              <a:t>bijv</a:t>
            </a:r>
            <a:r>
              <a:rPr lang="en-GB" dirty="0"/>
              <a:t>.) </a:t>
            </a:r>
            <a:r>
              <a:rPr lang="en-GB" dirty="0" err="1"/>
              <a:t>lettertype</a:t>
            </a:r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4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DEB3-DACF-6315-0470-76C18537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C0C5697-35BE-6D6C-D441-107CB41E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1399337"/>
            <a:ext cx="7105650" cy="3087775"/>
          </a:xfrm>
        </p:spPr>
      </p:pic>
    </p:spTree>
    <p:extLst>
      <p:ext uri="{BB962C8B-B14F-4D97-AF65-F5344CB8AC3E}">
        <p14:creationId xmlns:p14="http://schemas.microsoft.com/office/powerpoint/2010/main" val="350927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F8A9-1DD6-00DE-1C14-4F183581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23312D9-7244-BF0E-E9DC-E33713203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1228725"/>
            <a:ext cx="7105650" cy="3429000"/>
          </a:xfrm>
        </p:spPr>
      </p:pic>
    </p:spTree>
    <p:extLst>
      <p:ext uri="{BB962C8B-B14F-4D97-AF65-F5344CB8AC3E}">
        <p14:creationId xmlns:p14="http://schemas.microsoft.com/office/powerpoint/2010/main" val="292977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8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Werkblad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CA082-5D49-6CC3-E353-B4FA0F33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3319882" cy="3486122"/>
          </a:xfrm>
        </p:spPr>
        <p:txBody>
          <a:bodyPr/>
          <a:lstStyle/>
          <a:p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versie</a:t>
            </a:r>
            <a:r>
              <a:rPr lang="en-GB" dirty="0"/>
              <a:t>?</a:t>
            </a:r>
          </a:p>
          <a:p>
            <a:r>
              <a:rPr lang="en-GB" dirty="0" err="1"/>
              <a:t>Samenwerken</a:t>
            </a:r>
            <a:r>
              <a:rPr lang="en-GB" dirty="0"/>
              <a:t> met </a:t>
            </a:r>
            <a:r>
              <a:rPr lang="en-GB" dirty="0" err="1"/>
              <a:t>collega’s</a:t>
            </a:r>
            <a:r>
              <a:rPr lang="en-GB" dirty="0"/>
              <a:t>?</a:t>
            </a:r>
          </a:p>
          <a:p>
            <a:r>
              <a:rPr lang="en-GB" dirty="0"/>
              <a:t>Coherent </a:t>
            </a:r>
            <a:r>
              <a:rPr lang="en-GB" dirty="0" err="1"/>
              <a:t>geheel</a:t>
            </a:r>
            <a:r>
              <a:rPr lang="en-GB" dirty="0"/>
              <a:t> voor </a:t>
            </a:r>
            <a:r>
              <a:rPr lang="en-GB" dirty="0" err="1"/>
              <a:t>leerlingen</a:t>
            </a:r>
            <a:r>
              <a:rPr lang="en-GB" dirty="0"/>
              <a:t>?</a:t>
            </a:r>
          </a:p>
          <a:p>
            <a:r>
              <a:rPr lang="en-GB" dirty="0" err="1"/>
              <a:t>Toegankelijk</a:t>
            </a:r>
            <a:r>
              <a:rPr lang="en-GB" dirty="0"/>
              <a:t>?</a:t>
            </a:r>
            <a:br>
              <a:rPr lang="en-GB" dirty="0"/>
            </a:br>
            <a:endParaRPr lang="nl-NL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5A2055-5C5C-C726-4963-F8E3BE9275A7}"/>
              </a:ext>
            </a:extLst>
          </p:cNvPr>
          <p:cNvSpPr txBox="1">
            <a:spLocks/>
          </p:cNvSpPr>
          <p:nvPr/>
        </p:nvSpPr>
        <p:spPr>
          <a:xfrm>
            <a:off x="5549688" y="1200150"/>
            <a:ext cx="3319882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Versie </a:t>
            </a:r>
            <a:r>
              <a:rPr lang="en-GB" dirty="0" err="1"/>
              <a:t>beheer</a:t>
            </a:r>
            <a:endParaRPr lang="en-GB" dirty="0"/>
          </a:p>
          <a:p>
            <a:r>
              <a:rPr lang="en-GB" dirty="0" err="1"/>
              <a:t>Aanpasbaar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deelbaar</a:t>
            </a:r>
            <a:endParaRPr lang="en-GB" dirty="0"/>
          </a:p>
          <a:p>
            <a:r>
              <a:rPr lang="en-GB" dirty="0" err="1"/>
              <a:t>Gebundeld</a:t>
            </a:r>
            <a:endParaRPr lang="en-GB" dirty="0"/>
          </a:p>
          <a:p>
            <a:r>
              <a:rPr lang="en-GB" dirty="0" err="1"/>
              <a:t>Vindbaar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school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Werkblad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2444E-41B9-2B41-E8CB-4B7FE0BA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229"/>
            <a:ext cx="4703410" cy="2452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9777C-242B-2547-1587-81BCA5B0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30897"/>
            <a:ext cx="4876800" cy="31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2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(Open) Online </a:t>
            </a:r>
            <a:r>
              <a:rPr lang="en-GB" dirty="0" err="1"/>
              <a:t>Boeken</a:t>
            </a:r>
            <a:endParaRPr lang="nl-NL" dirty="0"/>
          </a:p>
        </p:txBody>
      </p:sp>
      <p:pic>
        <p:nvPicPr>
          <p:cNvPr id="4" name="Content Placeholder 4">
            <a:hlinkClick r:id="rId2"/>
            <a:extLst>
              <a:ext uri="{FF2B5EF4-FFF2-40B4-BE49-F238E27FC236}">
                <a16:creationId xmlns:a16="http://schemas.microsoft.com/office/drawing/2014/main" id="{95487562-EC97-FE48-E0D0-ED3B8B95C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1657" y="1200150"/>
            <a:ext cx="7069762" cy="3486150"/>
          </a:xfrm>
        </p:spPr>
      </p:pic>
    </p:spTree>
    <p:extLst>
      <p:ext uri="{BB962C8B-B14F-4D97-AF65-F5344CB8AC3E}">
        <p14:creationId xmlns:p14="http://schemas.microsoft.com/office/powerpoint/2010/main" val="176969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8AD7E5B-1FE9-F32C-3947-6AB355FA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333"/>
          <a:stretch/>
        </p:blipFill>
        <p:spPr>
          <a:xfrm>
            <a:off x="4117089" y="2196353"/>
            <a:ext cx="5026911" cy="2947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3F1E0-C2F7-B057-12C7-C6A19A9F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Book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3521-3070-7CF8-A962-B0247994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(</a:t>
            </a:r>
            <a:r>
              <a:rPr lang="en-GB" dirty="0" err="1"/>
              <a:t>tekst</a:t>
            </a:r>
            <a:r>
              <a:rPr lang="en-GB" dirty="0"/>
              <a:t> / </a:t>
            </a:r>
            <a:r>
              <a:rPr lang="en-GB" dirty="0" err="1"/>
              <a:t>opdrachten</a:t>
            </a:r>
            <a:r>
              <a:rPr lang="en-GB" dirty="0"/>
              <a:t> )</a:t>
            </a:r>
          </a:p>
          <a:p>
            <a:r>
              <a:rPr lang="nl-NL" dirty="0" err="1"/>
              <a:t>Embed</a:t>
            </a:r>
            <a:r>
              <a:rPr lang="nl-NL" dirty="0"/>
              <a:t> </a:t>
            </a:r>
            <a:r>
              <a:rPr lang="nl-NL" dirty="0" err="1"/>
              <a:t>videos</a:t>
            </a:r>
            <a:endParaRPr lang="nl-NL" dirty="0"/>
          </a:p>
          <a:p>
            <a:r>
              <a:rPr lang="nl-NL" dirty="0"/>
              <a:t>Programmeren</a:t>
            </a:r>
          </a:p>
          <a:p>
            <a:r>
              <a:rPr lang="nl-NL" dirty="0"/>
              <a:t>H5P</a:t>
            </a:r>
          </a:p>
          <a:p>
            <a:r>
              <a:rPr lang="nl-NL" dirty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736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Doelen</a:t>
            </a:r>
            <a:r>
              <a:rPr lang="en-GB" dirty="0"/>
              <a:t> </a:t>
            </a:r>
            <a:r>
              <a:rPr lang="en-GB" dirty="0" err="1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Begrijpen wat open onderwijsmaterialen zijn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Gebruik van </a:t>
            </a:r>
            <a:r>
              <a:rPr lang="nl-NL" dirty="0" err="1"/>
              <a:t>Github</a:t>
            </a:r>
            <a:r>
              <a:rPr lang="nl-NL" dirty="0"/>
              <a:t> en </a:t>
            </a:r>
            <a:r>
              <a:rPr lang="nl-NL" dirty="0" err="1"/>
              <a:t>Teachbook</a:t>
            </a:r>
            <a:r>
              <a:rPr lang="nl-NL" dirty="0"/>
              <a:t> template voor maken online boek /onderwijsmateriaal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Eigen lesmateriaal in open boek vorm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Embedden</a:t>
            </a:r>
            <a:r>
              <a:rPr lang="nl-NL" dirty="0"/>
              <a:t> van interactieve elementen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31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OER</a:t>
            </a:r>
            <a:endParaRPr lang="nl-NL" dirty="0"/>
          </a:p>
        </p:txBody>
      </p:sp>
      <p:pic>
        <p:nvPicPr>
          <p:cNvPr id="4" name="Online Media 3" title="Animatie Digitale Leermaterialen NL">
            <a:hlinkClick r:id="" action="ppaction://media"/>
            <a:extLst>
              <a:ext uri="{FF2B5EF4-FFF2-40B4-BE49-F238E27FC236}">
                <a16:creationId xmlns:a16="http://schemas.microsoft.com/office/drawing/2014/main" id="{88F8A72C-5B6A-B0D0-5FA6-3D31155F97F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30438" y="1200150"/>
            <a:ext cx="6170612" cy="3486150"/>
          </a:xfrm>
          <a:prstGeom prst="rect">
            <a:avLst/>
          </a:prstGeom>
        </p:spPr>
      </p:pic>
      <p:pic>
        <p:nvPicPr>
          <p:cNvPr id="10" name="Picture 9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22480D8-7817-2EE2-9F3A-BFF18737C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971" y="1621492"/>
            <a:ext cx="1621319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511E-CD2C-F184-B58E-804E0BD3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BF648-8E5B-2B9A-536F-8635CEAC7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3812"/>
              </p:ext>
            </p:extLst>
          </p:nvPr>
        </p:nvGraphicFramePr>
        <p:xfrm>
          <a:off x="2160494" y="1675279"/>
          <a:ext cx="6096000" cy="2286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538956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128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0" dirty="0"/>
                        <a:t>Findable</a:t>
                      </a:r>
                      <a:endParaRPr lang="nl-NL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err="1"/>
                        <a:t>Vindbaar</a:t>
                      </a:r>
                      <a:endParaRPr lang="nl-NL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505006"/>
                  </a:ext>
                </a:extLst>
              </a:tr>
              <a:tr h="226733">
                <a:tc>
                  <a:txBody>
                    <a:bodyPr/>
                    <a:lstStyle/>
                    <a:p>
                      <a:r>
                        <a:rPr lang="en-GB" dirty="0"/>
                        <a:t>Adaptable</a:t>
                      </a:r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Toegankelijk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618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Interoperable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Uitwisselbaar</a:t>
                      </a:r>
                      <a:endParaRPr lang="en-GB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Reusable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Herbruikbaar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99179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EC570-3379-F771-CC60-DD2A98E7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30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253</Words>
  <Application>Microsoft Office PowerPoint</Application>
  <PresentationFormat>On-screen Show (16:9)</PresentationFormat>
  <Paragraphs>67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Tahoma</vt:lpstr>
      <vt:lpstr>Office Theme</vt:lpstr>
      <vt:lpstr>Custom Design</vt:lpstr>
      <vt:lpstr>Maak je eigen Jupyter-Book</vt:lpstr>
      <vt:lpstr>Geprint boek vs. online boek</vt:lpstr>
      <vt:lpstr>Werkblad vs. online boek</vt:lpstr>
      <vt:lpstr>Werkblad vs. online boek</vt:lpstr>
      <vt:lpstr>(Open) Online Boeken</vt:lpstr>
      <vt:lpstr>Jupyter Book</vt:lpstr>
      <vt:lpstr>Doelen vandaag</vt:lpstr>
      <vt:lpstr>OER</vt:lpstr>
      <vt:lpstr>FAIR</vt:lpstr>
      <vt:lpstr>Jupyter Book</vt:lpstr>
      <vt:lpstr>TB &amp; JB</vt:lpstr>
      <vt:lpstr>IVO</vt:lpstr>
      <vt:lpstr>Anatomy van een JB</vt:lpstr>
      <vt:lpstr>_config.yml</vt:lpstr>
      <vt:lpstr>_toc.yml</vt:lpstr>
      <vt:lpstr>Table of contents</vt:lpstr>
      <vt:lpstr>Inhoud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Freek Pols</cp:lastModifiedBy>
  <cp:revision>46</cp:revision>
  <dcterms:created xsi:type="dcterms:W3CDTF">2015-07-09T11:57:30Z</dcterms:created>
  <dcterms:modified xsi:type="dcterms:W3CDTF">2024-10-22T11:28:09Z</dcterms:modified>
</cp:coreProperties>
</file>