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notesMasterIdLst>
    <p:notesMasterId r:id="rId37"/>
  </p:notesMasterIdLst>
  <p:handoutMasterIdLst>
    <p:handoutMasterId r:id="rId38"/>
  </p:handoutMasterIdLst>
  <p:sldIdLst>
    <p:sldId id="256" r:id="rId2"/>
    <p:sldId id="323" r:id="rId3"/>
    <p:sldId id="324" r:id="rId4"/>
    <p:sldId id="319" r:id="rId5"/>
    <p:sldId id="325" r:id="rId6"/>
    <p:sldId id="321" r:id="rId7"/>
    <p:sldId id="322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5" r:id="rId17"/>
    <p:sldId id="334" r:id="rId18"/>
    <p:sldId id="337" r:id="rId19"/>
    <p:sldId id="338" r:id="rId20"/>
    <p:sldId id="339" r:id="rId21"/>
    <p:sldId id="340" r:id="rId22"/>
    <p:sldId id="341" r:id="rId23"/>
    <p:sldId id="336" r:id="rId24"/>
    <p:sldId id="342" r:id="rId25"/>
    <p:sldId id="343" r:id="rId26"/>
    <p:sldId id="344" r:id="rId27"/>
    <p:sldId id="345" r:id="rId28"/>
    <p:sldId id="346" r:id="rId29"/>
    <p:sldId id="347" r:id="rId30"/>
    <p:sldId id="350" r:id="rId31"/>
    <p:sldId id="348" r:id="rId32"/>
    <p:sldId id="349" r:id="rId33"/>
    <p:sldId id="351" r:id="rId34"/>
    <p:sldId id="352" r:id="rId35"/>
    <p:sldId id="353" r:id="rId36"/>
  </p:sldIdLst>
  <p:sldSz cx="12192000" cy="6858000"/>
  <p:notesSz cx="6858000" cy="9144000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Open Sans" panose="020B0606030504020204" pitchFamily="34" charset="0"/>
      <p:regular r:id="rId43"/>
      <p:bold r:id="rId44"/>
      <p:italic r:id="rId45"/>
      <p:boldItalic r:id="rId46"/>
    </p:embeddedFont>
    <p:embeddedFont>
      <p:font typeface="Cambria Math" panose="02040503050406030204" pitchFamily="18" charset="0"/>
      <p:regular r:id="rId47"/>
    </p:embeddedFont>
  </p:embeddedFontLst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1719"/>
    <a:srgbClr val="DE2526"/>
    <a:srgbClr val="951B81"/>
    <a:srgbClr val="59358C"/>
    <a:srgbClr val="FFFFFF"/>
    <a:srgbClr val="0069B4"/>
    <a:srgbClr val="F2F2F2"/>
    <a:srgbClr val="000000"/>
    <a:srgbClr val="13A983"/>
    <a:srgbClr val="009B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7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11.09.2023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11.09.2023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30108"/>
            <a:ext cx="1468046" cy="544572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51"/>
            <a:ext cx="1764000" cy="512044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8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692959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9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20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bg1">
                    <a:alpha val="7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21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028966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22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3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4602029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Ort oder Anlass des Vortrags // 18. Februar 2022</a:t>
            </a:r>
          </a:p>
        </p:txBody>
      </p:sp>
    </p:spTree>
    <p:extLst>
      <p:ext uri="{BB962C8B-B14F-4D97-AF65-F5344CB8AC3E}">
        <p14:creationId xmlns:p14="http://schemas.microsoft.com/office/powerpoint/2010/main" val="133091202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rgbClr val="DE2526"/>
              </a:gs>
              <a:gs pos="100000">
                <a:srgbClr val="CD1719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4711084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18. Februar 2022</a:t>
            </a:r>
          </a:p>
        </p:txBody>
      </p:sp>
      <p:pic>
        <p:nvPicPr>
          <p:cNvPr id="11" name="Grafik 10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30108"/>
            <a:ext cx="1468046" cy="544572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51"/>
            <a:ext cx="1764000" cy="51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49943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3">
            <a:extLst>
              <a:ext uri="{FF2B5EF4-FFF2-40B4-BE49-F238E27FC236}">
                <a16:creationId xmlns:a16="http://schemas.microsoft.com/office/drawing/2014/main" id="{8D22BFAA-62C6-4AF7-A140-D9E9750A54AC}"/>
              </a:ext>
            </a:extLst>
          </p:cNvPr>
          <p:cNvSpPr/>
          <p:nvPr userDrawn="1"/>
        </p:nvSpPr>
        <p:spPr>
          <a:xfrm>
            <a:off x="3151994" y="2563831"/>
            <a:ext cx="9050720" cy="4317954"/>
          </a:xfrm>
          <a:custGeom>
            <a:avLst/>
            <a:gdLst>
              <a:gd name="connsiteX0" fmla="*/ 0 w 5904411"/>
              <a:gd name="connsiteY0" fmla="*/ 0 h 3967747"/>
              <a:gd name="connsiteX1" fmla="*/ 5904411 w 5904411"/>
              <a:gd name="connsiteY1" fmla="*/ 0 h 3967747"/>
              <a:gd name="connsiteX2" fmla="*/ 5904411 w 5904411"/>
              <a:gd name="connsiteY2" fmla="*/ 3967747 h 3967747"/>
              <a:gd name="connsiteX3" fmla="*/ 0 w 5904411"/>
              <a:gd name="connsiteY3" fmla="*/ 3967747 h 3967747"/>
              <a:gd name="connsiteX4" fmla="*/ 0 w 5904411"/>
              <a:gd name="connsiteY4" fmla="*/ 0 h 3967747"/>
              <a:gd name="connsiteX0" fmla="*/ 3590925 w 5904411"/>
              <a:gd name="connsiteY0" fmla="*/ 0 h 3967747"/>
              <a:gd name="connsiteX1" fmla="*/ 5904411 w 5904411"/>
              <a:gd name="connsiteY1" fmla="*/ 0 h 3967747"/>
              <a:gd name="connsiteX2" fmla="*/ 5904411 w 5904411"/>
              <a:gd name="connsiteY2" fmla="*/ 3967747 h 3967747"/>
              <a:gd name="connsiteX3" fmla="*/ 0 w 5904411"/>
              <a:gd name="connsiteY3" fmla="*/ 3967747 h 3967747"/>
              <a:gd name="connsiteX4" fmla="*/ 3590925 w 5904411"/>
              <a:gd name="connsiteY4" fmla="*/ 0 h 3967747"/>
              <a:gd name="connsiteX0" fmla="*/ 3857625 w 6171111"/>
              <a:gd name="connsiteY0" fmla="*/ 0 h 3967747"/>
              <a:gd name="connsiteX1" fmla="*/ 6171111 w 6171111"/>
              <a:gd name="connsiteY1" fmla="*/ 0 h 3967747"/>
              <a:gd name="connsiteX2" fmla="*/ 6171111 w 6171111"/>
              <a:gd name="connsiteY2" fmla="*/ 3967747 h 3967747"/>
              <a:gd name="connsiteX3" fmla="*/ 0 w 6171111"/>
              <a:gd name="connsiteY3" fmla="*/ 3958222 h 3967747"/>
              <a:gd name="connsiteX4" fmla="*/ 3857625 w 6171111"/>
              <a:gd name="connsiteY4" fmla="*/ 0 h 3967747"/>
              <a:gd name="connsiteX0" fmla="*/ 3952875 w 6171111"/>
              <a:gd name="connsiteY0" fmla="*/ 9525 h 3967747"/>
              <a:gd name="connsiteX1" fmla="*/ 6171111 w 6171111"/>
              <a:gd name="connsiteY1" fmla="*/ 0 h 3967747"/>
              <a:gd name="connsiteX2" fmla="*/ 6171111 w 6171111"/>
              <a:gd name="connsiteY2" fmla="*/ 3967747 h 3967747"/>
              <a:gd name="connsiteX3" fmla="*/ 0 w 6171111"/>
              <a:gd name="connsiteY3" fmla="*/ 3958222 h 3967747"/>
              <a:gd name="connsiteX4" fmla="*/ 3952875 w 6171111"/>
              <a:gd name="connsiteY4" fmla="*/ 9525 h 3967747"/>
              <a:gd name="connsiteX0" fmla="*/ 3925061 w 6171111"/>
              <a:gd name="connsiteY0" fmla="*/ 0 h 3972129"/>
              <a:gd name="connsiteX1" fmla="*/ 6171111 w 6171111"/>
              <a:gd name="connsiteY1" fmla="*/ 4382 h 3972129"/>
              <a:gd name="connsiteX2" fmla="*/ 6171111 w 6171111"/>
              <a:gd name="connsiteY2" fmla="*/ 3972129 h 3972129"/>
              <a:gd name="connsiteX3" fmla="*/ 0 w 6171111"/>
              <a:gd name="connsiteY3" fmla="*/ 3962604 h 3972129"/>
              <a:gd name="connsiteX4" fmla="*/ 3925061 w 6171111"/>
              <a:gd name="connsiteY4" fmla="*/ 0 h 3972129"/>
              <a:gd name="connsiteX0" fmla="*/ 3925061 w 6171111"/>
              <a:gd name="connsiteY0" fmla="*/ 381 h 3967747"/>
              <a:gd name="connsiteX1" fmla="*/ 6171111 w 6171111"/>
              <a:gd name="connsiteY1" fmla="*/ 0 h 3967747"/>
              <a:gd name="connsiteX2" fmla="*/ 6171111 w 6171111"/>
              <a:gd name="connsiteY2" fmla="*/ 3967747 h 3967747"/>
              <a:gd name="connsiteX3" fmla="*/ 0 w 6171111"/>
              <a:gd name="connsiteY3" fmla="*/ 3958222 h 3967747"/>
              <a:gd name="connsiteX4" fmla="*/ 3925061 w 6171111"/>
              <a:gd name="connsiteY4" fmla="*/ 381 h 3967747"/>
              <a:gd name="connsiteX0" fmla="*/ 3961821 w 6207871"/>
              <a:gd name="connsiteY0" fmla="*/ 381 h 3981196"/>
              <a:gd name="connsiteX1" fmla="*/ 6207871 w 6207871"/>
              <a:gd name="connsiteY1" fmla="*/ 0 h 3981196"/>
              <a:gd name="connsiteX2" fmla="*/ 6207871 w 6207871"/>
              <a:gd name="connsiteY2" fmla="*/ 3967747 h 3981196"/>
              <a:gd name="connsiteX3" fmla="*/ 0 w 6207871"/>
              <a:gd name="connsiteY3" fmla="*/ 3981196 h 3981196"/>
              <a:gd name="connsiteX4" fmla="*/ 3961821 w 6207871"/>
              <a:gd name="connsiteY4" fmla="*/ 381 h 3981196"/>
              <a:gd name="connsiteX0" fmla="*/ 3984796 w 6230846"/>
              <a:gd name="connsiteY0" fmla="*/ 381 h 3981196"/>
              <a:gd name="connsiteX1" fmla="*/ 6230846 w 6230846"/>
              <a:gd name="connsiteY1" fmla="*/ 0 h 3981196"/>
              <a:gd name="connsiteX2" fmla="*/ 6230846 w 6230846"/>
              <a:gd name="connsiteY2" fmla="*/ 3967747 h 3981196"/>
              <a:gd name="connsiteX3" fmla="*/ 0 w 6230846"/>
              <a:gd name="connsiteY3" fmla="*/ 3981196 h 3981196"/>
              <a:gd name="connsiteX4" fmla="*/ 3984796 w 6230846"/>
              <a:gd name="connsiteY4" fmla="*/ 381 h 3981196"/>
              <a:gd name="connsiteX0" fmla="*/ 3984796 w 8344852"/>
              <a:gd name="connsiteY0" fmla="*/ 381 h 3981196"/>
              <a:gd name="connsiteX1" fmla="*/ 8344852 w 8344852"/>
              <a:gd name="connsiteY1" fmla="*/ 0 h 3981196"/>
              <a:gd name="connsiteX2" fmla="*/ 6230846 w 8344852"/>
              <a:gd name="connsiteY2" fmla="*/ 3967747 h 3981196"/>
              <a:gd name="connsiteX3" fmla="*/ 0 w 8344852"/>
              <a:gd name="connsiteY3" fmla="*/ 3981196 h 3981196"/>
              <a:gd name="connsiteX4" fmla="*/ 3984796 w 8344852"/>
              <a:gd name="connsiteY4" fmla="*/ 381 h 3981196"/>
              <a:gd name="connsiteX0" fmla="*/ 3984796 w 8344852"/>
              <a:gd name="connsiteY0" fmla="*/ 381 h 3981196"/>
              <a:gd name="connsiteX1" fmla="*/ 8344852 w 8344852"/>
              <a:gd name="connsiteY1" fmla="*/ 0 h 3981196"/>
              <a:gd name="connsiteX2" fmla="*/ 8344852 w 8344852"/>
              <a:gd name="connsiteY2" fmla="*/ 3967748 h 3981196"/>
              <a:gd name="connsiteX3" fmla="*/ 0 w 8344852"/>
              <a:gd name="connsiteY3" fmla="*/ 3981196 h 3981196"/>
              <a:gd name="connsiteX4" fmla="*/ 3984796 w 8344852"/>
              <a:gd name="connsiteY4" fmla="*/ 381 h 398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4852" h="3981196">
                <a:moveTo>
                  <a:pt x="3984796" y="381"/>
                </a:moveTo>
                <a:lnTo>
                  <a:pt x="8344852" y="0"/>
                </a:lnTo>
                <a:lnTo>
                  <a:pt x="8344852" y="3967748"/>
                </a:lnTo>
                <a:lnTo>
                  <a:pt x="0" y="3981196"/>
                </a:lnTo>
                <a:lnTo>
                  <a:pt x="3984796" y="381"/>
                </a:lnTo>
                <a:close/>
              </a:path>
            </a:pathLst>
          </a:cu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DE" dirty="0"/>
          </a:p>
        </p:txBody>
      </p:sp>
      <p:sp>
        <p:nvSpPr>
          <p:cNvPr id="19" name="Rechteck 9">
            <a:extLst>
              <a:ext uri="{FF2B5EF4-FFF2-40B4-BE49-F238E27FC236}">
                <a16:creationId xmlns:a16="http://schemas.microsoft.com/office/drawing/2014/main" id="{9FD71789-74E3-45C9-B1BA-98AEA75CF44C}"/>
              </a:ext>
            </a:extLst>
          </p:cNvPr>
          <p:cNvSpPr/>
          <p:nvPr userDrawn="1"/>
        </p:nvSpPr>
        <p:spPr>
          <a:xfrm>
            <a:off x="-1" y="3692352"/>
            <a:ext cx="9555747" cy="3185710"/>
          </a:xfrm>
          <a:custGeom>
            <a:avLst/>
            <a:gdLst>
              <a:gd name="connsiteX0" fmla="*/ 0 w 8810492"/>
              <a:gd name="connsiteY0" fmla="*/ 0 h 2937256"/>
              <a:gd name="connsiteX1" fmla="*/ 8810492 w 8810492"/>
              <a:gd name="connsiteY1" fmla="*/ 0 h 2937256"/>
              <a:gd name="connsiteX2" fmla="*/ 8810492 w 8810492"/>
              <a:gd name="connsiteY2" fmla="*/ 2937256 h 2937256"/>
              <a:gd name="connsiteX3" fmla="*/ 0 w 8810492"/>
              <a:gd name="connsiteY3" fmla="*/ 2937256 h 2937256"/>
              <a:gd name="connsiteX4" fmla="*/ 0 w 8810492"/>
              <a:gd name="connsiteY4" fmla="*/ 0 h 2937256"/>
              <a:gd name="connsiteX0" fmla="*/ 0 w 8810492"/>
              <a:gd name="connsiteY0" fmla="*/ 0 h 2937256"/>
              <a:gd name="connsiteX1" fmla="*/ 5858286 w 8810492"/>
              <a:gd name="connsiteY1" fmla="*/ 0 h 2937256"/>
              <a:gd name="connsiteX2" fmla="*/ 8810492 w 8810492"/>
              <a:gd name="connsiteY2" fmla="*/ 2937256 h 2937256"/>
              <a:gd name="connsiteX3" fmla="*/ 0 w 8810492"/>
              <a:gd name="connsiteY3" fmla="*/ 2937256 h 2937256"/>
              <a:gd name="connsiteX4" fmla="*/ 0 w 8810492"/>
              <a:gd name="connsiteY4" fmla="*/ 0 h 2937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10492" h="2937256">
                <a:moveTo>
                  <a:pt x="0" y="0"/>
                </a:moveTo>
                <a:lnTo>
                  <a:pt x="5858286" y="0"/>
                </a:lnTo>
                <a:lnTo>
                  <a:pt x="8810492" y="2937256"/>
                </a:lnTo>
                <a:lnTo>
                  <a:pt x="0" y="29372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20" name="Rechteck 8">
            <a:extLst>
              <a:ext uri="{FF2B5EF4-FFF2-40B4-BE49-F238E27FC236}">
                <a16:creationId xmlns:a16="http://schemas.microsoft.com/office/drawing/2014/main" id="{E0A106CA-E2A4-4455-BD1E-8B7BA6CDC669}"/>
              </a:ext>
            </a:extLst>
          </p:cNvPr>
          <p:cNvSpPr/>
          <p:nvPr userDrawn="1"/>
        </p:nvSpPr>
        <p:spPr>
          <a:xfrm>
            <a:off x="-709" y="2302249"/>
            <a:ext cx="6020777" cy="4581946"/>
          </a:xfrm>
          <a:custGeom>
            <a:avLst/>
            <a:gdLst>
              <a:gd name="connsiteX0" fmla="*/ 0 w 3587931"/>
              <a:gd name="connsiteY0" fmla="*/ 0 h 5307874"/>
              <a:gd name="connsiteX1" fmla="*/ 3587931 w 3587931"/>
              <a:gd name="connsiteY1" fmla="*/ 0 h 5307874"/>
              <a:gd name="connsiteX2" fmla="*/ 3587931 w 3587931"/>
              <a:gd name="connsiteY2" fmla="*/ 5307874 h 5307874"/>
              <a:gd name="connsiteX3" fmla="*/ 0 w 3587931"/>
              <a:gd name="connsiteY3" fmla="*/ 5307874 h 5307874"/>
              <a:gd name="connsiteX4" fmla="*/ 0 w 3587931"/>
              <a:gd name="connsiteY4" fmla="*/ 0 h 5307874"/>
              <a:gd name="connsiteX0" fmla="*/ 0 w 3587931"/>
              <a:gd name="connsiteY0" fmla="*/ 0 h 5307874"/>
              <a:gd name="connsiteX1" fmla="*/ 3587931 w 3587931"/>
              <a:gd name="connsiteY1" fmla="*/ 0 h 5307874"/>
              <a:gd name="connsiteX2" fmla="*/ 3587931 w 3587931"/>
              <a:gd name="connsiteY2" fmla="*/ 3657600 h 5307874"/>
              <a:gd name="connsiteX3" fmla="*/ 3587931 w 3587931"/>
              <a:gd name="connsiteY3" fmla="*/ 5307874 h 5307874"/>
              <a:gd name="connsiteX4" fmla="*/ 0 w 3587931"/>
              <a:gd name="connsiteY4" fmla="*/ 5307874 h 5307874"/>
              <a:gd name="connsiteX5" fmla="*/ 0 w 3587931"/>
              <a:gd name="connsiteY5" fmla="*/ 0 h 5307874"/>
              <a:gd name="connsiteX0" fmla="*/ 0 w 3587931"/>
              <a:gd name="connsiteY0" fmla="*/ 0 h 5307874"/>
              <a:gd name="connsiteX1" fmla="*/ 1463039 w 3587931"/>
              <a:gd name="connsiteY1" fmla="*/ 1445623 h 5307874"/>
              <a:gd name="connsiteX2" fmla="*/ 3587931 w 3587931"/>
              <a:gd name="connsiteY2" fmla="*/ 3657600 h 5307874"/>
              <a:gd name="connsiteX3" fmla="*/ 3587931 w 3587931"/>
              <a:gd name="connsiteY3" fmla="*/ 5307874 h 5307874"/>
              <a:gd name="connsiteX4" fmla="*/ 0 w 3587931"/>
              <a:gd name="connsiteY4" fmla="*/ 5307874 h 5307874"/>
              <a:gd name="connsiteX5" fmla="*/ 0 w 3587931"/>
              <a:gd name="connsiteY5" fmla="*/ 0 h 5307874"/>
              <a:gd name="connsiteX0" fmla="*/ 0 w 3622765"/>
              <a:gd name="connsiteY0" fmla="*/ 0 h 5307874"/>
              <a:gd name="connsiteX1" fmla="*/ 1463039 w 3622765"/>
              <a:gd name="connsiteY1" fmla="*/ 1445623 h 5307874"/>
              <a:gd name="connsiteX2" fmla="*/ 3622765 w 3622765"/>
              <a:gd name="connsiteY2" fmla="*/ 3614057 h 5307874"/>
              <a:gd name="connsiteX3" fmla="*/ 3587931 w 3622765"/>
              <a:gd name="connsiteY3" fmla="*/ 5307874 h 5307874"/>
              <a:gd name="connsiteX4" fmla="*/ 0 w 3622765"/>
              <a:gd name="connsiteY4" fmla="*/ 5307874 h 5307874"/>
              <a:gd name="connsiteX5" fmla="*/ 0 w 3622765"/>
              <a:gd name="connsiteY5" fmla="*/ 0 h 5307874"/>
              <a:gd name="connsiteX0" fmla="*/ 0 w 3622765"/>
              <a:gd name="connsiteY0" fmla="*/ 0 h 5307874"/>
              <a:gd name="connsiteX1" fmla="*/ 1463039 w 3622765"/>
              <a:gd name="connsiteY1" fmla="*/ 1445623 h 5307874"/>
              <a:gd name="connsiteX2" fmla="*/ 3622765 w 3622765"/>
              <a:gd name="connsiteY2" fmla="*/ 3614057 h 5307874"/>
              <a:gd name="connsiteX3" fmla="*/ 3622765 w 3622765"/>
              <a:gd name="connsiteY3" fmla="*/ 5307874 h 5307874"/>
              <a:gd name="connsiteX4" fmla="*/ 0 w 3622765"/>
              <a:gd name="connsiteY4" fmla="*/ 5307874 h 5307874"/>
              <a:gd name="connsiteX5" fmla="*/ 0 w 3622765"/>
              <a:gd name="connsiteY5" fmla="*/ 0 h 5307874"/>
              <a:gd name="connsiteX0" fmla="*/ 0 w 3622765"/>
              <a:gd name="connsiteY0" fmla="*/ 0 h 5307874"/>
              <a:gd name="connsiteX1" fmla="*/ 1463039 w 3622765"/>
              <a:gd name="connsiteY1" fmla="*/ 1445623 h 5307874"/>
              <a:gd name="connsiteX2" fmla="*/ 3578520 w 3622765"/>
              <a:gd name="connsiteY2" fmla="*/ 3614057 h 5307874"/>
              <a:gd name="connsiteX3" fmla="*/ 3622765 w 3622765"/>
              <a:gd name="connsiteY3" fmla="*/ 5307874 h 5307874"/>
              <a:gd name="connsiteX4" fmla="*/ 0 w 3622765"/>
              <a:gd name="connsiteY4" fmla="*/ 5307874 h 5307874"/>
              <a:gd name="connsiteX5" fmla="*/ 0 w 3622765"/>
              <a:gd name="connsiteY5" fmla="*/ 0 h 5307874"/>
              <a:gd name="connsiteX0" fmla="*/ 0 w 3593268"/>
              <a:gd name="connsiteY0" fmla="*/ 0 h 5307874"/>
              <a:gd name="connsiteX1" fmla="*/ 1463039 w 3593268"/>
              <a:gd name="connsiteY1" fmla="*/ 1445623 h 5307874"/>
              <a:gd name="connsiteX2" fmla="*/ 3578520 w 3593268"/>
              <a:gd name="connsiteY2" fmla="*/ 3614057 h 5307874"/>
              <a:gd name="connsiteX3" fmla="*/ 3593268 w 3593268"/>
              <a:gd name="connsiteY3" fmla="*/ 5307874 h 5307874"/>
              <a:gd name="connsiteX4" fmla="*/ 0 w 3593268"/>
              <a:gd name="connsiteY4" fmla="*/ 5307874 h 5307874"/>
              <a:gd name="connsiteX5" fmla="*/ 0 w 3593268"/>
              <a:gd name="connsiteY5" fmla="*/ 0 h 5307874"/>
              <a:gd name="connsiteX0" fmla="*/ 0 w 3578520"/>
              <a:gd name="connsiteY0" fmla="*/ 0 h 5307874"/>
              <a:gd name="connsiteX1" fmla="*/ 1463039 w 3578520"/>
              <a:gd name="connsiteY1" fmla="*/ 1445623 h 5307874"/>
              <a:gd name="connsiteX2" fmla="*/ 3578520 w 3578520"/>
              <a:gd name="connsiteY2" fmla="*/ 3614057 h 5307874"/>
              <a:gd name="connsiteX3" fmla="*/ 3563771 w 3578520"/>
              <a:gd name="connsiteY3" fmla="*/ 5307874 h 5307874"/>
              <a:gd name="connsiteX4" fmla="*/ 0 w 3578520"/>
              <a:gd name="connsiteY4" fmla="*/ 5307874 h 5307874"/>
              <a:gd name="connsiteX5" fmla="*/ 0 w 3578520"/>
              <a:gd name="connsiteY5" fmla="*/ 0 h 5307874"/>
              <a:gd name="connsiteX0" fmla="*/ 0 w 3578520"/>
              <a:gd name="connsiteY0" fmla="*/ 0 h 5307874"/>
              <a:gd name="connsiteX1" fmla="*/ 1463039 w 3578520"/>
              <a:gd name="connsiteY1" fmla="*/ 1445623 h 5307874"/>
              <a:gd name="connsiteX2" fmla="*/ 3578520 w 3578520"/>
              <a:gd name="connsiteY2" fmla="*/ 3614057 h 5307874"/>
              <a:gd name="connsiteX3" fmla="*/ 3571146 w 3578520"/>
              <a:gd name="connsiteY3" fmla="*/ 5307874 h 5307874"/>
              <a:gd name="connsiteX4" fmla="*/ 0 w 3578520"/>
              <a:gd name="connsiteY4" fmla="*/ 5307874 h 5307874"/>
              <a:gd name="connsiteX5" fmla="*/ 0 w 3578520"/>
              <a:gd name="connsiteY5" fmla="*/ 0 h 5307874"/>
              <a:gd name="connsiteX0" fmla="*/ 0 w 3578520"/>
              <a:gd name="connsiteY0" fmla="*/ 0 h 5307874"/>
              <a:gd name="connsiteX1" fmla="*/ 1463039 w 3578520"/>
              <a:gd name="connsiteY1" fmla="*/ 1445623 h 5307874"/>
              <a:gd name="connsiteX2" fmla="*/ 3578520 w 3578520"/>
              <a:gd name="connsiteY2" fmla="*/ 3614057 h 5307874"/>
              <a:gd name="connsiteX3" fmla="*/ 3578520 w 3578520"/>
              <a:gd name="connsiteY3" fmla="*/ 5307874 h 5307874"/>
              <a:gd name="connsiteX4" fmla="*/ 0 w 3578520"/>
              <a:gd name="connsiteY4" fmla="*/ 5307874 h 5307874"/>
              <a:gd name="connsiteX5" fmla="*/ 0 w 3578520"/>
              <a:gd name="connsiteY5" fmla="*/ 0 h 5307874"/>
              <a:gd name="connsiteX0" fmla="*/ 0 w 3599785"/>
              <a:gd name="connsiteY0" fmla="*/ 0 h 3872478"/>
              <a:gd name="connsiteX1" fmla="*/ 1484304 w 3599785"/>
              <a:gd name="connsiteY1" fmla="*/ 10227 h 3872478"/>
              <a:gd name="connsiteX2" fmla="*/ 3599785 w 3599785"/>
              <a:gd name="connsiteY2" fmla="*/ 2178661 h 3872478"/>
              <a:gd name="connsiteX3" fmla="*/ 3599785 w 3599785"/>
              <a:gd name="connsiteY3" fmla="*/ 3872478 h 3872478"/>
              <a:gd name="connsiteX4" fmla="*/ 21265 w 3599785"/>
              <a:gd name="connsiteY4" fmla="*/ 3872478 h 3872478"/>
              <a:gd name="connsiteX5" fmla="*/ 0 w 3599785"/>
              <a:gd name="connsiteY5" fmla="*/ 0 h 3872478"/>
              <a:gd name="connsiteX0" fmla="*/ 0 w 3599785"/>
              <a:gd name="connsiteY0" fmla="*/ 0 h 4223352"/>
              <a:gd name="connsiteX1" fmla="*/ 1484304 w 3599785"/>
              <a:gd name="connsiteY1" fmla="*/ 10227 h 4223352"/>
              <a:gd name="connsiteX2" fmla="*/ 3599785 w 3599785"/>
              <a:gd name="connsiteY2" fmla="*/ 2178661 h 4223352"/>
              <a:gd name="connsiteX3" fmla="*/ 3589153 w 3599785"/>
              <a:gd name="connsiteY3" fmla="*/ 4223352 h 4223352"/>
              <a:gd name="connsiteX4" fmla="*/ 21265 w 3599785"/>
              <a:gd name="connsiteY4" fmla="*/ 3872478 h 4223352"/>
              <a:gd name="connsiteX5" fmla="*/ 0 w 3599785"/>
              <a:gd name="connsiteY5" fmla="*/ 0 h 4223352"/>
              <a:gd name="connsiteX0" fmla="*/ 0 w 3599785"/>
              <a:gd name="connsiteY0" fmla="*/ 0 h 4223352"/>
              <a:gd name="connsiteX1" fmla="*/ 1484304 w 3599785"/>
              <a:gd name="connsiteY1" fmla="*/ 10227 h 4223352"/>
              <a:gd name="connsiteX2" fmla="*/ 3599785 w 3599785"/>
              <a:gd name="connsiteY2" fmla="*/ 2178661 h 4223352"/>
              <a:gd name="connsiteX3" fmla="*/ 3589153 w 3599785"/>
              <a:gd name="connsiteY3" fmla="*/ 4223352 h 4223352"/>
              <a:gd name="connsiteX4" fmla="*/ 0 w 3599785"/>
              <a:gd name="connsiteY4" fmla="*/ 4212720 h 4223352"/>
              <a:gd name="connsiteX5" fmla="*/ 0 w 3599785"/>
              <a:gd name="connsiteY5" fmla="*/ 0 h 4223352"/>
              <a:gd name="connsiteX0" fmla="*/ 0 w 3599785"/>
              <a:gd name="connsiteY0" fmla="*/ 7190 h 4230542"/>
              <a:gd name="connsiteX1" fmla="*/ 1484304 w 3599785"/>
              <a:gd name="connsiteY1" fmla="*/ 0 h 4230542"/>
              <a:gd name="connsiteX2" fmla="*/ 3599785 w 3599785"/>
              <a:gd name="connsiteY2" fmla="*/ 2185851 h 4230542"/>
              <a:gd name="connsiteX3" fmla="*/ 3589153 w 3599785"/>
              <a:gd name="connsiteY3" fmla="*/ 4230542 h 4230542"/>
              <a:gd name="connsiteX4" fmla="*/ 0 w 3599785"/>
              <a:gd name="connsiteY4" fmla="*/ 4219910 h 4230542"/>
              <a:gd name="connsiteX5" fmla="*/ 0 w 3599785"/>
              <a:gd name="connsiteY5" fmla="*/ 7190 h 4230542"/>
              <a:gd name="connsiteX0" fmla="*/ 0 w 3607160"/>
              <a:gd name="connsiteY0" fmla="*/ 14564 h 4230542"/>
              <a:gd name="connsiteX1" fmla="*/ 1491679 w 3607160"/>
              <a:gd name="connsiteY1" fmla="*/ 0 h 4230542"/>
              <a:gd name="connsiteX2" fmla="*/ 3607160 w 3607160"/>
              <a:gd name="connsiteY2" fmla="*/ 2185851 h 4230542"/>
              <a:gd name="connsiteX3" fmla="*/ 3596528 w 3607160"/>
              <a:gd name="connsiteY3" fmla="*/ 4230542 h 4230542"/>
              <a:gd name="connsiteX4" fmla="*/ 7375 w 3607160"/>
              <a:gd name="connsiteY4" fmla="*/ 4219910 h 4230542"/>
              <a:gd name="connsiteX5" fmla="*/ 0 w 3607160"/>
              <a:gd name="connsiteY5" fmla="*/ 14564 h 4230542"/>
              <a:gd name="connsiteX0" fmla="*/ 709 w 3600495"/>
              <a:gd name="connsiteY0" fmla="*/ 0 h 4407707"/>
              <a:gd name="connsiteX1" fmla="*/ 1485014 w 3600495"/>
              <a:gd name="connsiteY1" fmla="*/ 177165 h 4407707"/>
              <a:gd name="connsiteX2" fmla="*/ 3600495 w 3600495"/>
              <a:gd name="connsiteY2" fmla="*/ 2363016 h 4407707"/>
              <a:gd name="connsiteX3" fmla="*/ 3589863 w 3600495"/>
              <a:gd name="connsiteY3" fmla="*/ 4407707 h 4407707"/>
              <a:gd name="connsiteX4" fmla="*/ 710 w 3600495"/>
              <a:gd name="connsiteY4" fmla="*/ 4397075 h 4407707"/>
              <a:gd name="connsiteX5" fmla="*/ 709 w 3600495"/>
              <a:gd name="connsiteY5" fmla="*/ 0 h 4407707"/>
              <a:gd name="connsiteX0" fmla="*/ 709 w 3600495"/>
              <a:gd name="connsiteY0" fmla="*/ 0 h 4230727"/>
              <a:gd name="connsiteX1" fmla="*/ 1485014 w 3600495"/>
              <a:gd name="connsiteY1" fmla="*/ 185 h 4230727"/>
              <a:gd name="connsiteX2" fmla="*/ 3600495 w 3600495"/>
              <a:gd name="connsiteY2" fmla="*/ 2186036 h 4230727"/>
              <a:gd name="connsiteX3" fmla="*/ 3589863 w 3600495"/>
              <a:gd name="connsiteY3" fmla="*/ 4230727 h 4230727"/>
              <a:gd name="connsiteX4" fmla="*/ 710 w 3600495"/>
              <a:gd name="connsiteY4" fmla="*/ 4220095 h 4230727"/>
              <a:gd name="connsiteX5" fmla="*/ 709 w 3600495"/>
              <a:gd name="connsiteY5" fmla="*/ 0 h 4230727"/>
              <a:gd name="connsiteX0" fmla="*/ 709 w 5551215"/>
              <a:gd name="connsiteY0" fmla="*/ 0 h 4232550"/>
              <a:gd name="connsiteX1" fmla="*/ 1485014 w 5551215"/>
              <a:gd name="connsiteY1" fmla="*/ 185 h 4232550"/>
              <a:gd name="connsiteX2" fmla="*/ 5551215 w 5551215"/>
              <a:gd name="connsiteY2" fmla="*/ 4232550 h 4232550"/>
              <a:gd name="connsiteX3" fmla="*/ 3589863 w 5551215"/>
              <a:gd name="connsiteY3" fmla="*/ 4230727 h 4232550"/>
              <a:gd name="connsiteX4" fmla="*/ 710 w 5551215"/>
              <a:gd name="connsiteY4" fmla="*/ 4220095 h 4232550"/>
              <a:gd name="connsiteX5" fmla="*/ 709 w 5551215"/>
              <a:gd name="connsiteY5" fmla="*/ 0 h 4232550"/>
              <a:gd name="connsiteX0" fmla="*/ 709 w 5551215"/>
              <a:gd name="connsiteY0" fmla="*/ 0 h 4232550"/>
              <a:gd name="connsiteX1" fmla="*/ 1485014 w 5551215"/>
              <a:gd name="connsiteY1" fmla="*/ 185 h 4232550"/>
              <a:gd name="connsiteX2" fmla="*/ 5551215 w 5551215"/>
              <a:gd name="connsiteY2" fmla="*/ 4232550 h 4232550"/>
              <a:gd name="connsiteX3" fmla="*/ 710 w 5551215"/>
              <a:gd name="connsiteY3" fmla="*/ 4220095 h 4232550"/>
              <a:gd name="connsiteX4" fmla="*/ 709 w 5551215"/>
              <a:gd name="connsiteY4" fmla="*/ 0 h 4232550"/>
              <a:gd name="connsiteX0" fmla="*/ 709 w 5551215"/>
              <a:gd name="connsiteY0" fmla="*/ 0 h 4224599"/>
              <a:gd name="connsiteX1" fmla="*/ 1485014 w 5551215"/>
              <a:gd name="connsiteY1" fmla="*/ 185 h 4224599"/>
              <a:gd name="connsiteX2" fmla="*/ 5551215 w 5551215"/>
              <a:gd name="connsiteY2" fmla="*/ 4224599 h 4224599"/>
              <a:gd name="connsiteX3" fmla="*/ 710 w 5551215"/>
              <a:gd name="connsiteY3" fmla="*/ 4220095 h 4224599"/>
              <a:gd name="connsiteX4" fmla="*/ 709 w 5551215"/>
              <a:gd name="connsiteY4" fmla="*/ 0 h 422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51215" h="4224599">
                <a:moveTo>
                  <a:pt x="709" y="0"/>
                </a:moveTo>
                <a:lnTo>
                  <a:pt x="1485014" y="185"/>
                </a:lnTo>
                <a:lnTo>
                  <a:pt x="5551215" y="4224599"/>
                </a:lnTo>
                <a:lnTo>
                  <a:pt x="710" y="4220095"/>
                </a:lnTo>
                <a:cubicBezTo>
                  <a:pt x="-1748" y="2818313"/>
                  <a:pt x="3167" y="1401782"/>
                  <a:pt x="709" y="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DE"/>
          </a:p>
        </p:txBody>
      </p:sp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4711084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18. Februar 2022</a:t>
            </a:r>
          </a:p>
        </p:txBody>
      </p:sp>
      <p:pic>
        <p:nvPicPr>
          <p:cNvPr id="21" name="Grafik 20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30108"/>
            <a:ext cx="1468046" cy="544572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51"/>
            <a:ext cx="1764000" cy="51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1804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ein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2 Inhalte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1138"/>
            <a:ext cx="5195887" cy="436086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5"/>
          </p:nvPr>
        </p:nvSpPr>
        <p:spPr>
          <a:xfrm>
            <a:off x="6267450" y="1481138"/>
            <a:ext cx="5195887" cy="436086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7373242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5195887" cy="4357687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070849" y="1484314"/>
            <a:ext cx="3384549" cy="4344985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6999287" cy="4357687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803747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 und Bild_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0" y="4101152"/>
            <a:ext cx="12191999" cy="2028186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10580687" cy="2398475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4580503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 und Bild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070849" y="1484314"/>
            <a:ext cx="4121151" cy="4645024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6999287" cy="4357687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579242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874713" y="1481138"/>
            <a:ext cx="3398837" cy="436086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4"/>
          </p:nvPr>
        </p:nvSpPr>
        <p:spPr>
          <a:xfrm>
            <a:off x="4457699" y="1481138"/>
            <a:ext cx="3416301" cy="436086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0" name="Inhaltsplatzhalter 3"/>
          <p:cNvSpPr>
            <a:spLocks noGrp="1"/>
          </p:cNvSpPr>
          <p:nvPr>
            <p:ph sz="quarter" idx="15"/>
          </p:nvPr>
        </p:nvSpPr>
        <p:spPr>
          <a:xfrm>
            <a:off x="8070850" y="1481138"/>
            <a:ext cx="3384550" cy="436086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16"/>
          </p:nvPr>
        </p:nvSpPr>
        <p:spPr>
          <a:xfrm>
            <a:off x="5365750" y="1484313"/>
            <a:ext cx="6089650" cy="4357687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_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4" name="Grafik 3" descr="Logo. Acht unregelmäßige Dreiecksflächen sind, im Uhrzeigersinn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694" y="329323"/>
            <a:ext cx="1463906" cy="543600"/>
          </a:xfrm>
          <a:prstGeom prst="rect">
            <a:avLst/>
          </a:prstGeom>
        </p:spPr>
      </p:pic>
      <p:pic>
        <p:nvPicPr>
          <p:cNvPr id="3" name="Grafik 2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5029" cy="514800"/>
          </a:xfrm>
          <a:prstGeom prst="rect">
            <a:avLst/>
          </a:prstGeom>
        </p:spPr>
      </p:pic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692959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bg1">
                    <a:alpha val="7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028966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8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4602029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Ort oder Anlass des Vortrags // 18. Februar 2022</a:t>
            </a:r>
          </a:p>
        </p:txBody>
      </p:sp>
    </p:spTree>
    <p:extLst>
      <p:ext uri="{BB962C8B-B14F-4D97-AF65-F5344CB8AC3E}">
        <p14:creationId xmlns:p14="http://schemas.microsoft.com/office/powerpoint/2010/main" val="1396564381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 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6267450" y="368305"/>
            <a:ext cx="5046135" cy="66214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tx2"/>
                </a:solidFill>
                <a:latin typeface="Open Sans" panose="020B0606030504020204" pitchFamily="34" charset="0"/>
                <a:ea typeface="+mj-ea"/>
                <a:cs typeface="+mj-cs"/>
              </a:defRPr>
            </a:lvl1pPr>
          </a:lstStyle>
          <a:p>
            <a:r>
              <a:rPr lang="de-DE" sz="2400" dirty="0">
                <a:solidFill>
                  <a:schemeClr val="accent1"/>
                </a:solidFill>
              </a:rPr>
              <a:t>Titelmasterformat durch Klicken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874712" y="367507"/>
            <a:ext cx="5195887" cy="66278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>
          <a:xfrm>
            <a:off x="874713" y="1484313"/>
            <a:ext cx="5195887" cy="4357687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0" name="Inhaltsplatzhalter 3"/>
          <p:cNvSpPr>
            <a:spLocks noGrp="1"/>
          </p:cNvSpPr>
          <p:nvPr>
            <p:ph sz="quarter" idx="13"/>
          </p:nvPr>
        </p:nvSpPr>
        <p:spPr>
          <a:xfrm>
            <a:off x="6273895" y="1486586"/>
            <a:ext cx="5195887" cy="4357687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6531681"/>
      </p:ext>
    </p:extLst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18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10"/>
          </p:nvPr>
        </p:nvSpPr>
        <p:spPr>
          <a:xfrm>
            <a:off x="879785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11"/>
          </p:nvPr>
        </p:nvSpPr>
        <p:spPr>
          <a:xfrm>
            <a:off x="2579023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12"/>
          </p:nvPr>
        </p:nvSpPr>
        <p:spPr>
          <a:xfrm>
            <a:off x="4278261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13"/>
          </p:nvPr>
        </p:nvSpPr>
        <p:spPr>
          <a:xfrm>
            <a:off x="5977499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7676735" y="1037468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5"/>
          </p:nvPr>
        </p:nvSpPr>
        <p:spPr>
          <a:xfrm>
            <a:off x="887333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25" name="Bildplatzhalter 2"/>
          <p:cNvSpPr>
            <a:spLocks noGrp="1"/>
          </p:cNvSpPr>
          <p:nvPr>
            <p:ph type="pic" sz="quarter" idx="16"/>
          </p:nvPr>
        </p:nvSpPr>
        <p:spPr>
          <a:xfrm>
            <a:off x="2586571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17"/>
          </p:nvPr>
        </p:nvSpPr>
        <p:spPr>
          <a:xfrm>
            <a:off x="4285809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18"/>
          </p:nvPr>
        </p:nvSpPr>
        <p:spPr>
          <a:xfrm>
            <a:off x="5985047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28" name="Bildplatzhalter 2"/>
          <p:cNvSpPr>
            <a:spLocks noGrp="1"/>
          </p:cNvSpPr>
          <p:nvPr>
            <p:ph type="pic" sz="quarter" idx="19"/>
          </p:nvPr>
        </p:nvSpPr>
        <p:spPr>
          <a:xfrm>
            <a:off x="7684283" y="274705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29" name="Bildplatzhalter 2"/>
          <p:cNvSpPr>
            <a:spLocks noGrp="1"/>
          </p:cNvSpPr>
          <p:nvPr>
            <p:ph type="pic" sz="quarter" idx="20"/>
          </p:nvPr>
        </p:nvSpPr>
        <p:spPr>
          <a:xfrm>
            <a:off x="885829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0" name="Bildplatzhalter 2"/>
          <p:cNvSpPr>
            <a:spLocks noGrp="1"/>
          </p:cNvSpPr>
          <p:nvPr>
            <p:ph type="pic" sz="quarter" idx="21"/>
          </p:nvPr>
        </p:nvSpPr>
        <p:spPr>
          <a:xfrm>
            <a:off x="2585067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1" name="Bildplatzhalter 2"/>
          <p:cNvSpPr>
            <a:spLocks noGrp="1"/>
          </p:cNvSpPr>
          <p:nvPr>
            <p:ph type="pic" sz="quarter" idx="22"/>
          </p:nvPr>
        </p:nvSpPr>
        <p:spPr>
          <a:xfrm>
            <a:off x="4284305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2" name="Bildplatzhalter 2"/>
          <p:cNvSpPr>
            <a:spLocks noGrp="1"/>
          </p:cNvSpPr>
          <p:nvPr>
            <p:ph type="pic" sz="quarter" idx="23"/>
          </p:nvPr>
        </p:nvSpPr>
        <p:spPr>
          <a:xfrm>
            <a:off x="5983543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3" name="Bildplatzhalter 2"/>
          <p:cNvSpPr>
            <a:spLocks noGrp="1"/>
          </p:cNvSpPr>
          <p:nvPr>
            <p:ph type="pic" sz="quarter" idx="24"/>
          </p:nvPr>
        </p:nvSpPr>
        <p:spPr>
          <a:xfrm>
            <a:off x="7682779" y="444759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5"/>
          </p:nvPr>
        </p:nvSpPr>
        <p:spPr>
          <a:xfrm>
            <a:off x="9385079" y="1037468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35" name="Bildplatzhalter 2"/>
          <p:cNvSpPr>
            <a:spLocks noGrp="1"/>
          </p:cNvSpPr>
          <p:nvPr>
            <p:ph type="pic" sz="quarter" idx="26"/>
          </p:nvPr>
        </p:nvSpPr>
        <p:spPr>
          <a:xfrm>
            <a:off x="9385079" y="274705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7"/>
          </p:nvPr>
        </p:nvSpPr>
        <p:spPr>
          <a:xfrm>
            <a:off x="9383575" y="444759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8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879785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1"/>
          </p:nvPr>
        </p:nvSpPr>
        <p:spPr>
          <a:xfrm>
            <a:off x="3575257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12"/>
          </p:nvPr>
        </p:nvSpPr>
        <p:spPr>
          <a:xfrm>
            <a:off x="6270729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3"/>
          </p:nvPr>
        </p:nvSpPr>
        <p:spPr>
          <a:xfrm>
            <a:off x="8966200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14"/>
          </p:nvPr>
        </p:nvSpPr>
        <p:spPr>
          <a:xfrm>
            <a:off x="880142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3" name="Bildplatzhalter 2"/>
          <p:cNvSpPr>
            <a:spLocks noGrp="1"/>
          </p:cNvSpPr>
          <p:nvPr>
            <p:ph type="pic" sz="quarter" idx="15"/>
          </p:nvPr>
        </p:nvSpPr>
        <p:spPr>
          <a:xfrm>
            <a:off x="3575614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6"/>
          </p:nvPr>
        </p:nvSpPr>
        <p:spPr>
          <a:xfrm>
            <a:off x="6271086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7"/>
          </p:nvPr>
        </p:nvSpPr>
        <p:spPr>
          <a:xfrm>
            <a:off x="8966557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0595210"/>
      </p:ext>
    </p:extLst>
  </p:cSld>
  <p:clrMapOvr>
    <a:masterClrMapping/>
  </p:clrMapOvr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6 Bilder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9703" y="105758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3"/>
          </p:nvPr>
        </p:nvSpPr>
        <p:spPr>
          <a:xfrm>
            <a:off x="4081331" y="105758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4"/>
          </p:nvPr>
        </p:nvSpPr>
        <p:spPr>
          <a:xfrm>
            <a:off x="8152960" y="105758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15"/>
          </p:nvPr>
        </p:nvSpPr>
        <p:spPr>
          <a:xfrm>
            <a:off x="5151" y="360251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6"/>
          </p:nvPr>
        </p:nvSpPr>
        <p:spPr>
          <a:xfrm>
            <a:off x="4076779" y="360251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17"/>
          </p:nvPr>
        </p:nvSpPr>
        <p:spPr>
          <a:xfrm>
            <a:off x="8148408" y="360251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3458194"/>
      </p:ext>
    </p:extLst>
  </p:cSld>
  <p:clrMapOvr>
    <a:masterClrMapping/>
  </p:clrMapOvr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5000380"/>
      </p:ext>
    </p:extLst>
  </p:cSld>
  <p:clrMapOvr>
    <a:masterClrMapping/>
  </p:clrMapOvr>
  <p:hf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hf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59359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accent5"/>
              </a:gs>
              <a:gs pos="100000">
                <a:schemeClr val="accent4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42841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_blauverlau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692959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bg1">
                    <a:alpha val="7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028966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8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4602029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Ort oder Anlass des Vortrags // 18. Februar 2022</a:t>
            </a:r>
          </a:p>
        </p:txBody>
      </p:sp>
      <p:pic>
        <p:nvPicPr>
          <p:cNvPr id="19" name="Grafik 18" descr="Logo. Acht unregelmäßige Dreiecksflächen sind, im Uhrzeigersinn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694" y="329323"/>
            <a:ext cx="1463906" cy="543600"/>
          </a:xfrm>
          <a:prstGeom prst="rect">
            <a:avLst/>
          </a:prstGeom>
        </p:spPr>
      </p:pic>
      <p:pic>
        <p:nvPicPr>
          <p:cNvPr id="20" name="Grafik 19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5029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81077"/>
      </p:ext>
    </p:extLst>
  </p:cSld>
  <p:clrMapOvr>
    <a:masterClrMapping/>
  </p:clrMapOvr>
  <p:hf hd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12933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82323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_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692959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028966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4602029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18. Februar 2022</a:t>
            </a:r>
          </a:p>
        </p:txBody>
      </p:sp>
      <p:pic>
        <p:nvPicPr>
          <p:cNvPr id="10" name="Grafik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30108"/>
            <a:ext cx="1468046" cy="544572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51"/>
            <a:ext cx="1764000" cy="51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98478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folie_TUD_Foto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0" name="Bildplatzhalter 9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SpPr>
            <a:spLocks noGrp="1"/>
          </p:cNvSpPr>
          <p:nvPr>
            <p:ph type="pic" sz="quarter" idx="16"/>
          </p:nvPr>
        </p:nvSpPr>
        <p:spPr>
          <a:xfrm>
            <a:off x="10405594" y="327901"/>
            <a:ext cx="1468800" cy="550800"/>
          </a:xfrm>
          <a:blipFill>
            <a:blip r:embed="rId2"/>
            <a:srcRect/>
            <a:stretch>
              <a:fillRect l="-493" r="-493"/>
            </a:stretch>
          </a:blipFill>
        </p:spPr>
        <p:txBody>
          <a:bodyPr/>
          <a:lstStyle>
            <a:lvl1pPr>
              <a:defRPr sz="100" b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4711084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18. Februar 2022</a:t>
            </a:r>
          </a:p>
        </p:txBody>
      </p:sp>
      <p:sp>
        <p:nvSpPr>
          <p:cNvPr id="5" name="Bildplatzhalter 4" descr="Logo. Schriftzug &quot;Technische Universität Dresden&quot;. Links davon befindet sich ein Achteck, das in zwei Bereiche aufgeteilt ist, die zusammen die Buchstaben &quot;T&quot; und &quot;U&quot; ergeben." title="Logo der TU Dresden"/>
          <p:cNvSpPr>
            <a:spLocks noGrp="1"/>
          </p:cNvSpPr>
          <p:nvPr>
            <p:ph type="pic" sz="quarter" idx="15"/>
          </p:nvPr>
        </p:nvSpPr>
        <p:spPr>
          <a:xfrm>
            <a:off x="286458" y="346075"/>
            <a:ext cx="1764000" cy="5148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9" r="-29"/>
            </a:stretch>
          </a:blipFill>
        </p:spPr>
        <p:txBody>
          <a:bodyPr/>
          <a:lstStyle>
            <a:lvl1pPr>
              <a:defRPr sz="100" b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1703687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elfolie_TUD_weiß+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6" name="Bildplatzhalter 9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SpPr>
            <a:spLocks noGrp="1"/>
          </p:cNvSpPr>
          <p:nvPr>
            <p:ph type="pic" sz="quarter" idx="16"/>
          </p:nvPr>
        </p:nvSpPr>
        <p:spPr>
          <a:xfrm>
            <a:off x="10442465" y="328249"/>
            <a:ext cx="1468800" cy="550800"/>
          </a:xfrm>
          <a:blipFill>
            <a:blip r:embed="rId2"/>
            <a:srcRect/>
            <a:stretch>
              <a:fillRect l="-493" r="-493"/>
            </a:stretch>
          </a:blipFill>
        </p:spPr>
        <p:txBody>
          <a:bodyPr/>
          <a:lstStyle>
            <a:lvl1pPr>
              <a:defRPr sz="100" b="0">
                <a:solidFill>
                  <a:schemeClr val="bg1"/>
                </a:solidFill>
              </a:defRPr>
            </a:lvl1pPr>
          </a:lstStyle>
          <a:p>
            <a:r>
              <a:rPr lang="de-DE" sz="300" b="0" smtClean="0"/>
              <a:t>Bild durch Klicken auf Symbol hinzufügen</a:t>
            </a:r>
            <a:endParaRPr lang="de-DE" dirty="0"/>
          </a:p>
        </p:txBody>
      </p:sp>
      <p:sp>
        <p:nvSpPr>
          <p:cNvPr id="17" name="Bildplatzhalter 4" descr="Logo. Schriftzug &quot;Technische Universität Dresden&quot;. Links davon befindet sich ein Achteck, das in zwei Bereiche aufgeteilt ist, die zusammen die Buchstaben &quot;T&quot; und &quot;U&quot; ergeben." title="Logo der TU Dresden"/>
          <p:cNvSpPr>
            <a:spLocks noGrp="1"/>
          </p:cNvSpPr>
          <p:nvPr>
            <p:ph type="pic" sz="quarter" idx="15"/>
          </p:nvPr>
        </p:nvSpPr>
        <p:spPr>
          <a:xfrm>
            <a:off x="290304" y="349731"/>
            <a:ext cx="1764000" cy="514800"/>
          </a:xfrm>
          <a:blipFill dpi="0" rotWithShape="1">
            <a:blip r:embed="rId3"/>
            <a:srcRect/>
            <a:stretch>
              <a:fillRect l="-29" r="-29"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4711084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18. Februar 2022</a:t>
            </a:r>
          </a:p>
        </p:txBody>
      </p:sp>
    </p:spTree>
    <p:extLst>
      <p:ext uri="{BB962C8B-B14F-4D97-AF65-F5344CB8AC3E}">
        <p14:creationId xmlns:p14="http://schemas.microsoft.com/office/powerpoint/2010/main" val="3002802337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elfolie_TUD_Foto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0" y="1204913"/>
            <a:ext cx="12192000" cy="565308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4711084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18. Februar 2022</a:t>
            </a:r>
          </a:p>
        </p:txBody>
      </p:sp>
      <p:pic>
        <p:nvPicPr>
          <p:cNvPr id="19" name="Grafik 18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30108"/>
            <a:ext cx="1468046" cy="544572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51"/>
            <a:ext cx="1764000" cy="51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262892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chemeClr val="accent5"/>
              </a:gs>
              <a:gs pos="100000">
                <a:schemeClr val="accent4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4711084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18. Februar 2022</a:t>
            </a:r>
          </a:p>
        </p:txBody>
      </p:sp>
      <p:pic>
        <p:nvPicPr>
          <p:cNvPr id="11" name="Grafik 10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30108"/>
            <a:ext cx="1468046" cy="544572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51"/>
            <a:ext cx="1764000" cy="51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052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rgbClr val="951B81"/>
              </a:gs>
              <a:gs pos="100000">
                <a:srgbClr val="59358C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4711084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18. Februar 2022</a:t>
            </a:r>
          </a:p>
        </p:txBody>
      </p:sp>
      <p:pic>
        <p:nvPicPr>
          <p:cNvPr id="11" name="Grafik 10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30108"/>
            <a:ext cx="1468046" cy="544572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51"/>
            <a:ext cx="1764000" cy="51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6974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 bis Ebene 4)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 (nachfolgend alles 14 </a:t>
            </a:r>
            <a:r>
              <a:rPr lang="de-DE" dirty="0" err="1"/>
              <a:t>pt</a:t>
            </a:r>
            <a:r>
              <a:rPr lang="de-DE" dirty="0"/>
              <a:t>)</a:t>
            </a:r>
          </a:p>
          <a:p>
            <a:pPr lvl="5"/>
            <a:r>
              <a:rPr lang="de-DE" dirty="0"/>
              <a:t>Sechste Textebene für Aufzählungen bei viel Text</a:t>
            </a:r>
          </a:p>
          <a:p>
            <a:pPr lvl="6"/>
            <a:r>
              <a:rPr lang="de-DE" dirty="0"/>
              <a:t>Siebte Textebene für Aufzählungen bei viel Text</a:t>
            </a:r>
          </a:p>
          <a:p>
            <a:pPr lvl="7"/>
            <a:r>
              <a:rPr lang="de-DE" dirty="0"/>
              <a:t>Achte Textebene für Aufzählungen bei viel Text</a:t>
            </a:r>
          </a:p>
          <a:p>
            <a:pPr lvl="8"/>
            <a:r>
              <a:rPr lang="de-DE" dirty="0"/>
              <a:t>Neunte Textebene für Aufzählungen bei viel Text</a:t>
            </a:r>
          </a:p>
          <a:p>
            <a:pPr lvl="5"/>
            <a:endParaRPr lang="de-DE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2477770" y="6319797"/>
            <a:ext cx="448500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err="1" smtClean="0">
                <a:solidFill>
                  <a:schemeClr val="tx2"/>
                </a:solidFill>
              </a:rPr>
              <a:t>Introduction</a:t>
            </a:r>
            <a:r>
              <a:rPr lang="de-DE" sz="800" dirty="0" smtClean="0">
                <a:solidFill>
                  <a:schemeClr val="tx2"/>
                </a:solidFill>
              </a:rPr>
              <a:t> </a:t>
            </a:r>
            <a:r>
              <a:rPr lang="de-DE" sz="800" dirty="0" err="1" smtClean="0">
                <a:solidFill>
                  <a:schemeClr val="tx2"/>
                </a:solidFill>
              </a:rPr>
              <a:t>to</a:t>
            </a:r>
            <a:r>
              <a:rPr lang="de-DE" sz="800" dirty="0" smtClean="0">
                <a:solidFill>
                  <a:schemeClr val="tx2"/>
                </a:solidFill>
              </a:rPr>
              <a:t> </a:t>
            </a:r>
            <a:r>
              <a:rPr lang="de-DE" sz="800" dirty="0" err="1" smtClean="0">
                <a:solidFill>
                  <a:schemeClr val="tx2"/>
                </a:solidFill>
              </a:rPr>
              <a:t>Machine</a:t>
            </a:r>
            <a:r>
              <a:rPr lang="de-DE" sz="800" dirty="0" smtClean="0">
                <a:solidFill>
                  <a:schemeClr val="tx2"/>
                </a:solidFill>
              </a:rPr>
              <a:t> Learning</a:t>
            </a:r>
            <a:endParaRPr lang="de-DE" sz="800" dirty="0">
              <a:solidFill>
                <a:schemeClr val="tx2"/>
              </a:solidFill>
            </a:endParaRPr>
          </a:p>
          <a:p>
            <a:pPr algn="l"/>
            <a:r>
              <a:rPr lang="de-DE" sz="800" dirty="0" err="1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Chair</a:t>
            </a:r>
            <a:r>
              <a:rPr lang="de-DE" sz="800" dirty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 of Speech Technology and </a:t>
            </a:r>
            <a:r>
              <a:rPr lang="de-DE" sz="800" dirty="0" err="1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Cognitive</a:t>
            </a:r>
            <a:r>
              <a:rPr lang="de-DE" sz="800" baseline="0" dirty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 Systems</a:t>
            </a:r>
            <a:r>
              <a:rPr lang="de-DE" sz="800" dirty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 </a:t>
            </a:r>
            <a:r>
              <a:rPr lang="de-DE" sz="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/ </a:t>
            </a:r>
            <a:r>
              <a:rPr lang="de-DE" sz="800" dirty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Peter Steiner</a:t>
            </a:r>
            <a:endParaRPr lang="de-DE" sz="800" baseline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800" baseline="0" dirty="0" err="1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SecAI</a:t>
            </a:r>
            <a:r>
              <a:rPr lang="de-DE" sz="800" baseline="0" dirty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baseline="0" dirty="0" err="1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CeTI</a:t>
            </a:r>
            <a:r>
              <a:rPr lang="de-DE" sz="800" baseline="0" dirty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Summerschool </a:t>
            </a:r>
            <a:r>
              <a:rPr lang="de-DE" sz="800" baseline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</a:t>
            </a:r>
            <a:r>
              <a:rPr lang="de-DE" sz="800" baseline="0" dirty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13.09.2023</a:t>
            </a:r>
            <a:endParaRPr lang="de-DE" sz="8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7157720" y="6306444"/>
            <a:ext cx="7048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de-DE" sz="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800" dirty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</a:t>
            </a:r>
            <a:r>
              <a:rPr lang="de-DE" sz="800" baseline="0" dirty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800" baseline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l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baseline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6334183"/>
            <a:ext cx="1116268" cy="32373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106" y="6315776"/>
            <a:ext cx="969464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904" r:id="rId2"/>
    <p:sldLayoutId id="2147483905" r:id="rId3"/>
    <p:sldLayoutId id="2147483893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894" r:id="rId12"/>
    <p:sldLayoutId id="2147483913" r:id="rId13"/>
    <p:sldLayoutId id="2147483897" r:id="rId14"/>
    <p:sldLayoutId id="2147483914" r:id="rId15"/>
    <p:sldLayoutId id="2147483915" r:id="rId16"/>
    <p:sldLayoutId id="2147483916" r:id="rId17"/>
    <p:sldLayoutId id="2147483899" r:id="rId18"/>
    <p:sldLayoutId id="2147483896" r:id="rId19"/>
    <p:sldLayoutId id="2147483900" r:id="rId20"/>
    <p:sldLayoutId id="2147483901" r:id="rId21"/>
    <p:sldLayoutId id="2147483918" r:id="rId22"/>
    <p:sldLayoutId id="2147483919" r:id="rId23"/>
    <p:sldLayoutId id="2147483917" r:id="rId24"/>
    <p:sldLayoutId id="2147483902" r:id="rId25"/>
    <p:sldLayoutId id="2147483903" r:id="rId26"/>
    <p:sldLayoutId id="2147483895" r:id="rId27"/>
    <p:sldLayoutId id="2147483920" r:id="rId28"/>
    <p:sldLayoutId id="2147483921" r:id="rId29"/>
    <p:sldLayoutId id="2147483922" r:id="rId30"/>
  </p:sldLayoutIdLst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6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269" rtl="0" eaLnBrk="1" latinLnBrk="0" hangingPunct="1">
        <a:spcBef>
          <a:spcPts val="600"/>
        </a:spcBef>
        <a:buFont typeface="Open Sans" panose="020B0606030504020204" pitchFamily="34" charset="0"/>
        <a:buNone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252000" indent="-252000" algn="l" defTabSz="914269" rtl="0" eaLnBrk="1" latinLnBrk="0" hangingPunct="1">
        <a:spcBef>
          <a:spcPts val="0"/>
        </a:spcBef>
        <a:buFont typeface="Arial" panose="020B0604020202020204" pitchFamily="34" charset="0"/>
        <a:buChar char="—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52000" indent="-144000" algn="l" defTabSz="914269" rtl="0" eaLnBrk="1" latinLnBrk="0" hangingPunct="1">
        <a:spcBef>
          <a:spcPts val="0"/>
        </a:spcBef>
        <a:buFont typeface="Open Sans" panose="020B0606030504020204" pitchFamily="34" charset="0"/>
        <a:buChar char="–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914269" rtl="0" eaLnBrk="1" latinLnBrk="0" hangingPunct="1">
        <a:spcBef>
          <a:spcPts val="600"/>
        </a:spcBef>
        <a:spcAft>
          <a:spcPts val="0"/>
        </a:spcAft>
        <a:buFont typeface="Symbol" panose="05050102010706020507" pitchFamily="18" charset="2"/>
        <a:buNone/>
        <a:defRPr sz="1400" b="1" kern="1200" baseline="0">
          <a:solidFill>
            <a:schemeClr val="accent1"/>
          </a:solidFill>
          <a:latin typeface="+mn-lt"/>
          <a:ea typeface="+mn-ea"/>
          <a:cs typeface="+mn-cs"/>
        </a:defRPr>
      </a:lvl5pPr>
      <a:lvl6pPr marL="0" marR="0" indent="0" algn="l" defTabSz="914269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400" b="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52000" marR="0" indent="-252000" algn="l" defTabSz="91426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Char char="—"/>
        <a:tabLst/>
        <a:defRPr lang="de-DE" sz="1400" kern="1200" dirty="0" smtClean="0">
          <a:solidFill>
            <a:schemeClr val="accent1"/>
          </a:solidFill>
          <a:latin typeface="+mn-lt"/>
          <a:ea typeface="+mn-ea"/>
          <a:cs typeface="+mn-cs"/>
        </a:defRPr>
      </a:lvl7pPr>
      <a:lvl8pPr marL="252000" marR="0" indent="-144000" algn="l" defTabSz="91426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Open Sans" panose="020B0606030504020204" pitchFamily="34" charset="0"/>
        <a:buChar char="–"/>
        <a:tabLst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96000" marR="0" indent="-144000" algn="l" defTabSz="91426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8" userDrawn="1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85" userDrawn="1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vision/stable/transforms.html" TargetMode="External"/><Relationship Id="rId2" Type="http://schemas.openxmlformats.org/officeDocument/2006/relationships/hyperlink" Target="https://scikit-learn.org/stable/modules/preprocessing.html" TargetMode="Externa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vision/stable/transforms.html" TargetMode="External"/><Relationship Id="rId2" Type="http://schemas.openxmlformats.org/officeDocument/2006/relationships/hyperlink" Target="https://scikit-learn.org/stable/modules/preprocessing.html" TargetMode="Externa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f/f5/GaussianScatterPCA.svg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UD-STKS/SECAI-Summer-School" TargetMode="External"/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2/20/Svm_separating_hyperplanes.png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Typical_cnn.png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9/93/LSTM_Cell.svg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1/1b/AI_hierarchy.svg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882808" y="2852116"/>
            <a:ext cx="5190523" cy="246221"/>
          </a:xfrm>
        </p:spPr>
        <p:txBody>
          <a:bodyPr/>
          <a:lstStyle/>
          <a:p>
            <a:r>
              <a:rPr lang="de-DE" dirty="0" smtClean="0"/>
              <a:t>Institute of </a:t>
            </a:r>
            <a:r>
              <a:rPr lang="de-DE" dirty="0" err="1" smtClean="0"/>
              <a:t>Acoustics</a:t>
            </a:r>
            <a:r>
              <a:rPr lang="de-DE" dirty="0" smtClean="0"/>
              <a:t> and Speech Communication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882771" y="3835706"/>
            <a:ext cx="6895927" cy="492443"/>
          </a:xfrm>
        </p:spPr>
        <p:txBody>
          <a:bodyPr/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Machine</a:t>
            </a:r>
            <a:r>
              <a:rPr lang="de-DE" dirty="0" smtClean="0"/>
              <a:t> Learning</a:t>
            </a:r>
            <a:endParaRPr lang="de-DE" dirty="0"/>
          </a:p>
        </p:txBody>
      </p:sp>
      <p:sp>
        <p:nvSpPr>
          <p:cNvPr id="11" name="Untertitel 10"/>
          <p:cNvSpPr>
            <a:spLocks noGrp="1"/>
          </p:cNvSpPr>
          <p:nvPr>
            <p:ph type="subTitle" idx="1"/>
          </p:nvPr>
        </p:nvSpPr>
        <p:spPr>
          <a:xfrm>
            <a:off x="882772" y="5028236"/>
            <a:ext cx="6750951" cy="246221"/>
          </a:xfrm>
        </p:spPr>
        <p:txBody>
          <a:bodyPr/>
          <a:lstStyle/>
          <a:p>
            <a:r>
              <a:rPr lang="de-DE" dirty="0" smtClean="0"/>
              <a:t>AI Applications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Medicine</a:t>
            </a:r>
            <a:r>
              <a:rPr lang="de-DE" dirty="0" smtClean="0"/>
              <a:t> </a:t>
            </a:r>
            <a:r>
              <a:rPr lang="en-AE" dirty="0" smtClean="0"/>
              <a:t>–</a:t>
            </a:r>
            <a:r>
              <a:rPr lang="de-DE" dirty="0" smtClean="0"/>
              <a:t> International Summer School in Dresden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1"/>
          </p:nvPr>
        </p:nvSpPr>
        <p:spPr>
          <a:xfrm>
            <a:off x="882808" y="3138045"/>
            <a:ext cx="4828373" cy="246221"/>
          </a:xfrm>
        </p:spPr>
        <p:txBody>
          <a:bodyPr/>
          <a:lstStyle/>
          <a:p>
            <a:r>
              <a:rPr lang="de-DE" dirty="0" err="1" smtClean="0"/>
              <a:t>Chair</a:t>
            </a:r>
            <a:r>
              <a:rPr lang="de-DE" dirty="0" smtClean="0"/>
              <a:t> of Speech Technology and </a:t>
            </a:r>
            <a:r>
              <a:rPr lang="de-DE" dirty="0" err="1" smtClean="0"/>
              <a:t>Cognitive</a:t>
            </a:r>
            <a:r>
              <a:rPr lang="de-DE" dirty="0" smtClean="0"/>
              <a:t> Systems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882770" y="4375609"/>
            <a:ext cx="1950662" cy="492443"/>
          </a:xfrm>
        </p:spPr>
        <p:txBody>
          <a:bodyPr/>
          <a:lstStyle/>
          <a:p>
            <a:r>
              <a:rPr lang="de-DE" dirty="0" smtClean="0"/>
              <a:t>Workshop</a:t>
            </a:r>
            <a:endParaRPr lang="de-DE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3"/>
          </p:nvPr>
        </p:nvSpPr>
        <p:spPr>
          <a:xfrm>
            <a:off x="882808" y="5312641"/>
            <a:ext cx="2110258" cy="246221"/>
          </a:xfrm>
        </p:spPr>
        <p:txBody>
          <a:bodyPr/>
          <a:lstStyle/>
          <a:p>
            <a:r>
              <a:rPr lang="de-DE" dirty="0" smtClean="0"/>
              <a:t>Dresden // 13.09.2023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8022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started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ML </a:t>
            </a:r>
            <a:r>
              <a:rPr lang="de-DE" dirty="0" err="1"/>
              <a:t>task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b="0" dirty="0" smtClean="0"/>
              <a:t>Dataset </a:t>
            </a:r>
            <a:r>
              <a:rPr lang="de-DE" b="0" dirty="0" err="1" smtClean="0"/>
              <a:t>analysis</a:t>
            </a:r>
            <a:endParaRPr lang="de-DE" b="0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 </a:t>
            </a:r>
            <a:r>
              <a:rPr lang="de-DE" dirty="0" err="1" smtClean="0"/>
              <a:t>dataset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different </a:t>
            </a:r>
            <a:r>
              <a:rPr lang="de-DE" dirty="0" err="1" smtClean="0"/>
              <a:t>kinds</a:t>
            </a:r>
            <a:r>
              <a:rPr lang="de-DE" dirty="0" smtClean="0"/>
              <a:t> of </a:t>
            </a:r>
            <a:r>
              <a:rPr lang="de-DE" dirty="0" err="1" smtClean="0"/>
              <a:t>data</a:t>
            </a:r>
            <a:r>
              <a:rPr lang="de-DE" dirty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requires</a:t>
            </a:r>
            <a:r>
              <a:rPr lang="de-DE" dirty="0" smtClean="0"/>
              <a:t>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preprocessing</a:t>
            </a:r>
            <a:r>
              <a:rPr lang="de-DE" dirty="0" smtClean="0"/>
              <a:t>: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Potential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converted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 </a:t>
            </a:r>
            <a:r>
              <a:rPr lang="de-DE" dirty="0" err="1" smtClean="0"/>
              <a:t>numerical</a:t>
            </a:r>
            <a:r>
              <a:rPr lang="de-DE" dirty="0" smtClean="0"/>
              <a:t> </a:t>
            </a:r>
            <a:r>
              <a:rPr lang="de-DE" dirty="0" err="1" smtClean="0"/>
              <a:t>representation</a:t>
            </a:r>
            <a:endParaRPr lang="de-DE" dirty="0" smtClean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Numeric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might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different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 (</a:t>
            </a:r>
            <a:r>
              <a:rPr lang="de-DE" dirty="0" err="1" smtClean="0"/>
              <a:t>integers</a:t>
            </a:r>
            <a:r>
              <a:rPr lang="de-DE" dirty="0" smtClean="0"/>
              <a:t>, </a:t>
            </a:r>
            <a:r>
              <a:rPr lang="de-DE" dirty="0" err="1" smtClean="0"/>
              <a:t>floats</a:t>
            </a:r>
            <a:r>
              <a:rPr lang="de-DE" dirty="0" smtClean="0"/>
              <a:t>)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Deal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missing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analyze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: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features</a:t>
            </a:r>
            <a:r>
              <a:rPr lang="de-DE" dirty="0" smtClean="0"/>
              <a:t> </a:t>
            </a:r>
            <a:r>
              <a:rPr lang="de-DE" dirty="0" err="1" smtClean="0"/>
              <a:t>distributed</a:t>
            </a:r>
            <a:r>
              <a:rPr lang="de-DE" dirty="0" smtClean="0"/>
              <a:t>?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range</a:t>
            </a:r>
            <a:r>
              <a:rPr lang="de-DE" dirty="0" smtClean="0"/>
              <a:t> of </a:t>
            </a:r>
            <a:r>
              <a:rPr lang="de-DE" dirty="0" err="1" smtClean="0"/>
              <a:t>the</a:t>
            </a:r>
            <a:r>
              <a:rPr lang="de-DE" dirty="0" smtClean="0"/>
              <a:t> different </a:t>
            </a:r>
            <a:r>
              <a:rPr lang="de-DE" dirty="0" err="1" smtClean="0"/>
              <a:t>features</a:t>
            </a:r>
            <a:r>
              <a:rPr lang="de-DE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Different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require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dataset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prepared</a:t>
            </a:r>
            <a:r>
              <a:rPr lang="de-DE" dirty="0"/>
              <a:t> in different </a:t>
            </a:r>
            <a:r>
              <a:rPr lang="de-DE" dirty="0" err="1"/>
              <a:t>ways</a:t>
            </a:r>
            <a:r>
              <a:rPr lang="de-DE" dirty="0"/>
              <a:t>: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flatten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feedforward</a:t>
            </a:r>
            <a:r>
              <a:rPr lang="de-DE" dirty="0"/>
              <a:t> </a:t>
            </a:r>
            <a:r>
              <a:rPr lang="de-DE" dirty="0" err="1"/>
              <a:t>networks</a:t>
            </a:r>
            <a:endParaRPr lang="de-DE" dirty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crop</a:t>
            </a:r>
            <a:r>
              <a:rPr lang="de-DE" dirty="0"/>
              <a:t>/pad </a:t>
            </a:r>
            <a:r>
              <a:rPr lang="de-DE" dirty="0" err="1"/>
              <a:t>sequential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equal</a:t>
            </a:r>
            <a:r>
              <a:rPr lang="de-DE" dirty="0"/>
              <a:t> </a:t>
            </a:r>
            <a:r>
              <a:rPr lang="de-DE" dirty="0" err="1"/>
              <a:t>lengths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91625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 </a:t>
            </a:r>
            <a:r>
              <a:rPr lang="de-DE" dirty="0" err="1"/>
              <a:t>analysis</a:t>
            </a:r>
            <a:r>
              <a:rPr lang="de-DE" dirty="0"/>
              <a:t/>
            </a:r>
            <a:br>
              <a:rPr lang="de-DE" dirty="0"/>
            </a:br>
            <a:r>
              <a:rPr lang="de-DE" b="0" dirty="0"/>
              <a:t>The </a:t>
            </a:r>
            <a:r>
              <a:rPr lang="de-DE" b="0" dirty="0" err="1"/>
              <a:t>PathMNIST</a:t>
            </a:r>
            <a:r>
              <a:rPr lang="de-DE" b="0" dirty="0"/>
              <a:t> </a:t>
            </a:r>
            <a:r>
              <a:rPr lang="de-DE" b="0" dirty="0" err="1"/>
              <a:t>dataset</a:t>
            </a:r>
            <a:r>
              <a:rPr lang="de-DE" b="0" dirty="0"/>
              <a:t> (Part of </a:t>
            </a:r>
            <a:r>
              <a:rPr lang="de-DE" b="0" dirty="0" err="1"/>
              <a:t>MedMNIST</a:t>
            </a:r>
            <a:r>
              <a:rPr lang="de-DE" b="0" dirty="0"/>
              <a:t> v2)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107,180 </a:t>
            </a:r>
            <a:r>
              <a:rPr lang="de-DE" dirty="0" err="1" smtClean="0"/>
              <a:t>images</a:t>
            </a:r>
            <a:r>
              <a:rPr lang="de-DE" dirty="0"/>
              <a:t> </a:t>
            </a:r>
            <a:r>
              <a:rPr lang="de-DE" dirty="0" err="1" smtClean="0"/>
              <a:t>divided</a:t>
            </a:r>
            <a:r>
              <a:rPr lang="de-DE" dirty="0" smtClean="0"/>
              <a:t> in </a:t>
            </a:r>
            <a:r>
              <a:rPr lang="de-DE" dirty="0" err="1" smtClean="0"/>
              <a:t>nine</a:t>
            </a:r>
            <a:r>
              <a:rPr lang="de-DE" dirty="0" smtClean="0"/>
              <a:t> different </a:t>
            </a:r>
            <a:r>
              <a:rPr lang="de-DE" dirty="0" err="1" smtClean="0"/>
              <a:t>classes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The </a:t>
            </a:r>
            <a:r>
              <a:rPr lang="de-DE" dirty="0" err="1" smtClean="0"/>
              <a:t>images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RGB </a:t>
            </a:r>
            <a:r>
              <a:rPr lang="de-DE" dirty="0" err="1" smtClean="0"/>
              <a:t>images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28x28 </a:t>
            </a:r>
            <a:r>
              <a:rPr lang="de-DE" dirty="0" err="1" smtClean="0"/>
              <a:t>pixels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The </a:t>
            </a:r>
            <a:r>
              <a:rPr lang="de-DE" dirty="0" err="1" smtClean="0"/>
              <a:t>classes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roughly</a:t>
            </a:r>
            <a:r>
              <a:rPr lang="de-DE" dirty="0" smtClean="0"/>
              <a:t> </a:t>
            </a:r>
            <a:r>
              <a:rPr lang="de-DE" dirty="0" err="1" smtClean="0"/>
              <a:t>uniformly</a:t>
            </a:r>
            <a:r>
              <a:rPr lang="de-DE" dirty="0" smtClean="0"/>
              <a:t> </a:t>
            </a:r>
            <a:r>
              <a:rPr lang="de-DE" dirty="0" err="1" smtClean="0"/>
              <a:t>distributed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different </a:t>
            </a:r>
            <a:r>
              <a:rPr lang="de-DE" dirty="0" err="1" smtClean="0"/>
              <a:t>kind</a:t>
            </a:r>
            <a:r>
              <a:rPr lang="de-DE" dirty="0" smtClean="0"/>
              <a:t> of </a:t>
            </a:r>
            <a:r>
              <a:rPr lang="de-DE" dirty="0" err="1" smtClean="0"/>
              <a:t>tissue</a:t>
            </a:r>
            <a:r>
              <a:rPr lang="de-DE" dirty="0" smtClean="0"/>
              <a:t>, such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adipose</a:t>
            </a:r>
            <a:r>
              <a:rPr lang="de-DE" dirty="0" smtClean="0"/>
              <a:t>, </a:t>
            </a:r>
            <a:r>
              <a:rPr lang="de-DE" dirty="0" err="1" smtClean="0"/>
              <a:t>background</a:t>
            </a:r>
            <a:r>
              <a:rPr lang="de-DE" dirty="0" smtClean="0"/>
              <a:t>, </a:t>
            </a:r>
            <a:r>
              <a:rPr lang="de-DE" dirty="0" err="1" smtClean="0"/>
              <a:t>muscle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cancer</a:t>
            </a:r>
            <a:r>
              <a:rPr lang="de-DE" dirty="0" smtClean="0"/>
              <a:t> </a:t>
            </a:r>
            <a:r>
              <a:rPr lang="de-DE" dirty="0" err="1" smtClean="0"/>
              <a:t>cell</a:t>
            </a:r>
            <a:endParaRPr lang="de-DE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874713" y="5641945"/>
            <a:ext cx="10580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Yang, J., Shi, R., Wei, D. </a:t>
            </a:r>
            <a:r>
              <a:rPr lang="en-US" sz="1000" i="1" dirty="0"/>
              <a:t>et al.</a:t>
            </a:r>
            <a:r>
              <a:rPr lang="en-US" sz="1000" dirty="0"/>
              <a:t> </a:t>
            </a:r>
            <a:r>
              <a:rPr lang="en-US" sz="1000" dirty="0" err="1"/>
              <a:t>MedMNIST</a:t>
            </a:r>
            <a:r>
              <a:rPr lang="en-US" sz="1000" dirty="0"/>
              <a:t> v2 - A large-scale lightweight benchmark for 2D and 3D biomedical image classification. </a:t>
            </a:r>
            <a:r>
              <a:rPr lang="en-US" sz="1000" i="1" dirty="0" err="1"/>
              <a:t>Sci</a:t>
            </a:r>
            <a:r>
              <a:rPr lang="en-US" sz="1000" i="1" dirty="0"/>
              <a:t> Data</a:t>
            </a:r>
            <a:r>
              <a:rPr lang="en-US" sz="1000" dirty="0"/>
              <a:t> </a:t>
            </a:r>
            <a:r>
              <a:rPr lang="en-US" sz="1000" b="1" dirty="0"/>
              <a:t>10</a:t>
            </a:r>
            <a:r>
              <a:rPr lang="en-US" sz="1000" dirty="0"/>
              <a:t>, 41 (2023). https://doi.org/10.1038/s41597-022-01721-8</a:t>
            </a:r>
            <a:endParaRPr lang="de-DE" sz="1000" dirty="0"/>
          </a:p>
        </p:txBody>
      </p:sp>
      <p:pic>
        <p:nvPicPr>
          <p:cNvPr id="14" name="Inhaltsplatzhalter 13"/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67" y="1372802"/>
            <a:ext cx="6483109" cy="4069088"/>
          </a:xfrm>
        </p:spPr>
      </p:pic>
    </p:spTree>
    <p:extLst>
      <p:ext uri="{BB962C8B-B14F-4D97-AF65-F5344CB8AC3E}">
        <p14:creationId xmlns:p14="http://schemas.microsoft.com/office/powerpoint/2010/main" val="978679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 </a:t>
            </a:r>
            <a:r>
              <a:rPr lang="de-DE" dirty="0" err="1"/>
              <a:t>analysis</a:t>
            </a:r>
            <a:r>
              <a:rPr lang="de-DE" dirty="0"/>
              <a:t/>
            </a:r>
            <a:br>
              <a:rPr lang="de-DE" dirty="0"/>
            </a:br>
            <a:r>
              <a:rPr lang="de-DE" b="0" dirty="0"/>
              <a:t>The </a:t>
            </a:r>
            <a:r>
              <a:rPr lang="de-DE" b="0" dirty="0" err="1"/>
              <a:t>PathMNIST</a:t>
            </a:r>
            <a:r>
              <a:rPr lang="de-DE" b="0" dirty="0"/>
              <a:t> </a:t>
            </a:r>
            <a:r>
              <a:rPr lang="de-DE" b="0" dirty="0" err="1"/>
              <a:t>dataset</a:t>
            </a:r>
            <a:r>
              <a:rPr lang="de-DE" b="0" dirty="0"/>
              <a:t> (Part of </a:t>
            </a:r>
            <a:r>
              <a:rPr lang="de-DE" b="0" dirty="0" err="1"/>
              <a:t>MedMNIST</a:t>
            </a:r>
            <a:r>
              <a:rPr lang="de-DE" b="0" dirty="0"/>
              <a:t> v2)</a:t>
            </a:r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already</a:t>
            </a:r>
            <a:r>
              <a:rPr lang="de-DE" dirty="0" smtClean="0"/>
              <a:t> </a:t>
            </a:r>
            <a:r>
              <a:rPr lang="de-DE" dirty="0" err="1" smtClean="0"/>
              <a:t>partially</a:t>
            </a:r>
            <a:r>
              <a:rPr lang="de-DE" dirty="0" smtClean="0"/>
              <a:t> </a:t>
            </a:r>
            <a:r>
              <a:rPr lang="de-DE" dirty="0" err="1" smtClean="0"/>
              <a:t>prepared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PathMNIST</a:t>
            </a:r>
            <a:endParaRPr lang="de-DE" dirty="0" smtClean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The RGB </a:t>
            </a:r>
            <a:r>
              <a:rPr lang="de-DE" dirty="0" err="1" smtClean="0"/>
              <a:t>images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converted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grayscale</a:t>
            </a:r>
            <a:endParaRPr lang="de-DE" dirty="0" smtClean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All </a:t>
            </a:r>
            <a:r>
              <a:rPr lang="de-DE" dirty="0" err="1" smtClean="0"/>
              <a:t>images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stored</a:t>
            </a:r>
            <a:r>
              <a:rPr lang="de-DE" dirty="0" smtClean="0"/>
              <a:t> in a </a:t>
            </a:r>
            <a:r>
              <a:rPr lang="de-DE" dirty="0" err="1" smtClean="0"/>
              <a:t>dataframe</a:t>
            </a:r>
            <a:endParaRPr lang="de-DE" dirty="0" smtClean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All </a:t>
            </a:r>
            <a:r>
              <a:rPr lang="de-DE" dirty="0" err="1" smtClean="0"/>
              <a:t>images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visualized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yourself</a:t>
            </a:r>
            <a:r>
              <a:rPr lang="de-DE" dirty="0" smtClean="0"/>
              <a:t> </a:t>
            </a:r>
            <a:r>
              <a:rPr lang="de-DE" dirty="0" err="1" smtClean="0"/>
              <a:t>familiar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: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Can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differences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r>
              <a:rPr lang="de-DE" dirty="0" smtClean="0"/>
              <a:t>?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range</a:t>
            </a:r>
            <a:r>
              <a:rPr lang="de-DE" dirty="0" smtClean="0"/>
              <a:t> of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pixels</a:t>
            </a:r>
            <a:r>
              <a:rPr lang="de-DE" dirty="0" smtClean="0"/>
              <a:t>?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Visualize</a:t>
            </a:r>
            <a:r>
              <a:rPr lang="de-DE" dirty="0" smtClean="0"/>
              <a:t> different </a:t>
            </a:r>
            <a:r>
              <a:rPr lang="de-DE" dirty="0" err="1" smtClean="0"/>
              <a:t>numbers</a:t>
            </a:r>
            <a:r>
              <a:rPr lang="de-DE" dirty="0" smtClean="0"/>
              <a:t> of </a:t>
            </a:r>
            <a:r>
              <a:rPr lang="de-DE" dirty="0" err="1" smtClean="0"/>
              <a:t>images</a:t>
            </a:r>
            <a:endParaRPr lang="de-DE" dirty="0" smtClean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530" y="1624806"/>
            <a:ext cx="5157787" cy="4076700"/>
          </a:xfrm>
        </p:spPr>
      </p:pic>
    </p:spTree>
    <p:extLst>
      <p:ext uri="{BB962C8B-B14F-4D97-AF65-F5344CB8AC3E}">
        <p14:creationId xmlns:p14="http://schemas.microsoft.com/office/powerpoint/2010/main" val="29584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 </a:t>
            </a:r>
            <a:r>
              <a:rPr lang="de-DE" dirty="0" err="1"/>
              <a:t>analysis</a:t>
            </a:r>
            <a:r>
              <a:rPr lang="de-DE" dirty="0"/>
              <a:t/>
            </a:r>
            <a:br>
              <a:rPr lang="de-DE" dirty="0"/>
            </a:br>
            <a:r>
              <a:rPr lang="de-DE" b="0" dirty="0"/>
              <a:t>The </a:t>
            </a:r>
            <a:r>
              <a:rPr lang="de-DE" b="0" dirty="0" err="1"/>
              <a:t>PathMNIST</a:t>
            </a:r>
            <a:r>
              <a:rPr lang="de-DE" b="0" dirty="0"/>
              <a:t> </a:t>
            </a:r>
            <a:r>
              <a:rPr lang="de-DE" b="0" dirty="0" err="1"/>
              <a:t>dataset</a:t>
            </a:r>
            <a:r>
              <a:rPr lang="de-DE" b="0" dirty="0"/>
              <a:t> (Part of </a:t>
            </a:r>
            <a:r>
              <a:rPr lang="de-DE" b="0" dirty="0" err="1"/>
              <a:t>MedMNIST</a:t>
            </a:r>
            <a:r>
              <a:rPr lang="de-DE" b="0" dirty="0"/>
              <a:t> v2)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Obviously</a:t>
            </a:r>
            <a:r>
              <a:rPr lang="de-DE" dirty="0" smtClean="0"/>
              <a:t>,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not easy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describe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dataset</a:t>
            </a:r>
            <a:r>
              <a:rPr lang="de-DE" dirty="0" smtClean="0"/>
              <a:t> </a:t>
            </a:r>
            <a:r>
              <a:rPr lang="de-DE" dirty="0" err="1" smtClean="0"/>
              <a:t>properly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considering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images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better</a:t>
            </a:r>
            <a:r>
              <a:rPr lang="de-DE" dirty="0" smtClean="0"/>
              <a:t> </a:t>
            </a:r>
            <a:r>
              <a:rPr lang="de-DE" dirty="0" err="1" smtClean="0"/>
              <a:t>describe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dataset</a:t>
            </a:r>
            <a:r>
              <a:rPr lang="de-DE" dirty="0" smtClean="0"/>
              <a:t>, </a:t>
            </a:r>
            <a:r>
              <a:rPr lang="de-DE" dirty="0" err="1" smtClean="0"/>
              <a:t>histograms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boxplot</a:t>
            </a:r>
            <a:r>
              <a:rPr lang="de-DE" dirty="0" smtClean="0"/>
              <a:t> </a:t>
            </a:r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sense: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Both</a:t>
            </a:r>
            <a:r>
              <a:rPr lang="de-DE" dirty="0" smtClean="0"/>
              <a:t> </a:t>
            </a:r>
            <a:r>
              <a:rPr lang="de-DE" dirty="0" err="1" smtClean="0"/>
              <a:t>allow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estimate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distribution</a:t>
            </a:r>
            <a:endParaRPr lang="de-DE" dirty="0" smtClean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124" y="2205093"/>
            <a:ext cx="5541275" cy="407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473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 </a:t>
            </a:r>
            <a:r>
              <a:rPr lang="de-DE" dirty="0" err="1"/>
              <a:t>analysis</a:t>
            </a:r>
            <a:r>
              <a:rPr lang="de-DE" dirty="0"/>
              <a:t/>
            </a:r>
            <a:br>
              <a:rPr lang="de-DE" dirty="0"/>
            </a:br>
            <a:r>
              <a:rPr lang="de-DE" b="0" dirty="0"/>
              <a:t>The </a:t>
            </a:r>
            <a:r>
              <a:rPr lang="de-DE" b="0" dirty="0" err="1"/>
              <a:t>PathMNIST</a:t>
            </a:r>
            <a:r>
              <a:rPr lang="de-DE" b="0" dirty="0"/>
              <a:t> </a:t>
            </a:r>
            <a:r>
              <a:rPr lang="de-DE" b="0" dirty="0" err="1"/>
              <a:t>dataset</a:t>
            </a:r>
            <a:r>
              <a:rPr lang="de-DE" b="0" dirty="0"/>
              <a:t> (Part of </a:t>
            </a:r>
            <a:r>
              <a:rPr lang="de-DE" b="0" dirty="0" err="1"/>
              <a:t>MedMNIST</a:t>
            </a:r>
            <a:r>
              <a:rPr lang="de-DE" b="0" dirty="0"/>
              <a:t> v2)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Obviously</a:t>
            </a:r>
            <a:r>
              <a:rPr lang="de-DE" dirty="0" smtClean="0"/>
              <a:t>,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not easy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describe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dataset</a:t>
            </a:r>
            <a:r>
              <a:rPr lang="de-DE" dirty="0" smtClean="0"/>
              <a:t> </a:t>
            </a:r>
            <a:r>
              <a:rPr lang="de-DE" dirty="0" err="1" smtClean="0"/>
              <a:t>properly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considering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images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better</a:t>
            </a:r>
            <a:r>
              <a:rPr lang="de-DE" dirty="0" smtClean="0"/>
              <a:t> </a:t>
            </a:r>
            <a:r>
              <a:rPr lang="de-DE" dirty="0" err="1" smtClean="0"/>
              <a:t>describe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dataset</a:t>
            </a:r>
            <a:r>
              <a:rPr lang="de-DE" dirty="0" smtClean="0"/>
              <a:t>, </a:t>
            </a:r>
            <a:r>
              <a:rPr lang="de-DE" dirty="0" err="1" smtClean="0"/>
              <a:t>histograms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boxplot</a:t>
            </a:r>
            <a:r>
              <a:rPr lang="de-DE" dirty="0" smtClean="0"/>
              <a:t> </a:t>
            </a:r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sense: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Both</a:t>
            </a:r>
            <a:r>
              <a:rPr lang="de-DE" dirty="0" smtClean="0"/>
              <a:t> </a:t>
            </a:r>
            <a:r>
              <a:rPr lang="de-DE" dirty="0" err="1" smtClean="0"/>
              <a:t>allow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estimate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distribution</a:t>
            </a:r>
            <a:endParaRPr lang="de-DE" dirty="0" smtClean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Both</a:t>
            </a:r>
            <a:r>
              <a:rPr lang="de-DE" dirty="0" smtClean="0"/>
              <a:t> </a:t>
            </a:r>
            <a:r>
              <a:rPr lang="de-DE" dirty="0" err="1" smtClean="0"/>
              <a:t>allow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overlay</a:t>
            </a:r>
            <a:r>
              <a:rPr lang="de-DE" dirty="0" smtClean="0"/>
              <a:t> </a:t>
            </a:r>
            <a:r>
              <a:rPr lang="de-DE" dirty="0" err="1" smtClean="0"/>
              <a:t>several</a:t>
            </a:r>
            <a:r>
              <a:rPr lang="de-DE" dirty="0" smtClean="0"/>
              <a:t> </a:t>
            </a:r>
            <a:r>
              <a:rPr lang="de-DE" dirty="0" err="1" smtClean="0"/>
              <a:t>pixels</a:t>
            </a:r>
            <a:endParaRPr lang="de-DE" dirty="0" smtClean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124" y="2205093"/>
            <a:ext cx="5541275" cy="407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555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 </a:t>
            </a:r>
            <a:r>
              <a:rPr lang="de-DE" dirty="0" err="1"/>
              <a:t>analysis</a:t>
            </a:r>
            <a:r>
              <a:rPr lang="de-DE" dirty="0"/>
              <a:t/>
            </a:r>
            <a:br>
              <a:rPr lang="de-DE" dirty="0"/>
            </a:br>
            <a:r>
              <a:rPr lang="de-DE" b="0" dirty="0"/>
              <a:t>The </a:t>
            </a:r>
            <a:r>
              <a:rPr lang="de-DE" b="0" dirty="0" err="1"/>
              <a:t>PathMNIST</a:t>
            </a:r>
            <a:r>
              <a:rPr lang="de-DE" b="0" dirty="0"/>
              <a:t> </a:t>
            </a:r>
            <a:r>
              <a:rPr lang="de-DE" b="0" dirty="0" err="1"/>
              <a:t>dataset</a:t>
            </a:r>
            <a:r>
              <a:rPr lang="de-DE" b="0" dirty="0"/>
              <a:t> (Part of </a:t>
            </a:r>
            <a:r>
              <a:rPr lang="de-DE" b="0" dirty="0" err="1"/>
              <a:t>MedMNIST</a:t>
            </a:r>
            <a:r>
              <a:rPr lang="de-DE" b="0" dirty="0"/>
              <a:t> v2)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Obviously</a:t>
            </a:r>
            <a:r>
              <a:rPr lang="de-DE" dirty="0" smtClean="0"/>
              <a:t>,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not easy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describe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dataset</a:t>
            </a:r>
            <a:r>
              <a:rPr lang="de-DE" dirty="0" smtClean="0"/>
              <a:t> </a:t>
            </a:r>
            <a:r>
              <a:rPr lang="de-DE" dirty="0" err="1" smtClean="0"/>
              <a:t>properly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considering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images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better</a:t>
            </a:r>
            <a:r>
              <a:rPr lang="de-DE" dirty="0" smtClean="0"/>
              <a:t> </a:t>
            </a:r>
            <a:r>
              <a:rPr lang="de-DE" dirty="0" err="1" smtClean="0"/>
              <a:t>describe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dataset</a:t>
            </a:r>
            <a:r>
              <a:rPr lang="de-DE" dirty="0" smtClean="0"/>
              <a:t>, </a:t>
            </a:r>
            <a:r>
              <a:rPr lang="de-DE" dirty="0" err="1" smtClean="0"/>
              <a:t>histograms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boxplot</a:t>
            </a:r>
            <a:r>
              <a:rPr lang="de-DE" dirty="0" smtClean="0"/>
              <a:t> </a:t>
            </a:r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sense: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Both</a:t>
            </a:r>
            <a:r>
              <a:rPr lang="de-DE" dirty="0" smtClean="0"/>
              <a:t> </a:t>
            </a:r>
            <a:r>
              <a:rPr lang="de-DE" dirty="0" err="1" smtClean="0"/>
              <a:t>allow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estimate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distribution</a:t>
            </a:r>
            <a:endParaRPr lang="de-DE" dirty="0" smtClean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Both</a:t>
            </a:r>
            <a:r>
              <a:rPr lang="de-DE" dirty="0" smtClean="0"/>
              <a:t> </a:t>
            </a:r>
            <a:r>
              <a:rPr lang="de-DE" dirty="0" err="1" smtClean="0"/>
              <a:t>allow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overlay</a:t>
            </a:r>
            <a:r>
              <a:rPr lang="de-DE" dirty="0" smtClean="0"/>
              <a:t> </a:t>
            </a:r>
            <a:r>
              <a:rPr lang="de-DE" dirty="0" err="1" smtClean="0"/>
              <a:t>several</a:t>
            </a:r>
            <a:r>
              <a:rPr lang="de-DE" dirty="0" smtClean="0"/>
              <a:t> </a:t>
            </a:r>
            <a:r>
              <a:rPr lang="de-DE" dirty="0" err="1" smtClean="0"/>
              <a:t>pixels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observe</a:t>
            </a:r>
            <a:r>
              <a:rPr lang="de-DE" dirty="0" smtClean="0"/>
              <a:t>?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The 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bounded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zero</a:t>
            </a:r>
            <a:r>
              <a:rPr lang="de-DE" dirty="0" smtClean="0"/>
              <a:t> and </a:t>
            </a:r>
            <a:r>
              <a:rPr lang="de-DE" dirty="0" err="1" smtClean="0"/>
              <a:t>one</a:t>
            </a:r>
            <a:endParaRPr lang="de-DE" dirty="0" smtClean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The </a:t>
            </a:r>
            <a:r>
              <a:rPr lang="de-DE" dirty="0" err="1" smtClean="0"/>
              <a:t>histogram</a:t>
            </a:r>
            <a:r>
              <a:rPr lang="de-DE" dirty="0" smtClean="0"/>
              <a:t> </a:t>
            </a:r>
            <a:r>
              <a:rPr lang="de-DE" dirty="0" err="1" smtClean="0"/>
              <a:t>shows</a:t>
            </a:r>
            <a:r>
              <a:rPr lang="de-DE" dirty="0" smtClean="0"/>
              <a:t> </a:t>
            </a:r>
            <a:r>
              <a:rPr lang="de-DE" dirty="0" err="1" smtClean="0"/>
              <a:t>several</a:t>
            </a:r>
            <a:r>
              <a:rPr lang="de-DE" dirty="0" smtClean="0"/>
              <a:t> </a:t>
            </a: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maxima</a:t>
            </a:r>
            <a:endParaRPr lang="de-DE" dirty="0" smtClean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124" y="2205093"/>
            <a:ext cx="5541275" cy="407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364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 </a:t>
            </a:r>
            <a:r>
              <a:rPr lang="de-DE" dirty="0" err="1"/>
              <a:t>analysis</a:t>
            </a:r>
            <a:r>
              <a:rPr lang="de-DE" dirty="0"/>
              <a:t/>
            </a:r>
            <a:br>
              <a:rPr lang="de-DE" dirty="0"/>
            </a:br>
            <a:r>
              <a:rPr lang="de-DE" b="0" dirty="0"/>
              <a:t>The </a:t>
            </a:r>
            <a:r>
              <a:rPr lang="de-DE" b="0" dirty="0" err="1"/>
              <a:t>PathMNIST</a:t>
            </a:r>
            <a:r>
              <a:rPr lang="de-DE" b="0" dirty="0"/>
              <a:t> </a:t>
            </a:r>
            <a:r>
              <a:rPr lang="de-DE" b="0" dirty="0" err="1"/>
              <a:t>dataset</a:t>
            </a:r>
            <a:r>
              <a:rPr lang="de-DE" b="0" dirty="0"/>
              <a:t> (Part of </a:t>
            </a:r>
            <a:r>
              <a:rPr lang="de-DE" b="0" dirty="0" err="1"/>
              <a:t>MedMNIST</a:t>
            </a:r>
            <a:r>
              <a:rPr lang="de-DE" b="0" dirty="0"/>
              <a:t> v2)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Obviously</a:t>
            </a:r>
            <a:r>
              <a:rPr lang="de-DE" dirty="0" smtClean="0"/>
              <a:t>,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not easy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describe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dataset</a:t>
            </a:r>
            <a:r>
              <a:rPr lang="de-DE" dirty="0" smtClean="0"/>
              <a:t> </a:t>
            </a:r>
            <a:r>
              <a:rPr lang="de-DE" dirty="0" err="1" smtClean="0"/>
              <a:t>properly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considering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images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better</a:t>
            </a:r>
            <a:r>
              <a:rPr lang="de-DE" dirty="0" smtClean="0"/>
              <a:t> </a:t>
            </a:r>
            <a:r>
              <a:rPr lang="de-DE" dirty="0" err="1" smtClean="0"/>
              <a:t>describe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dataset</a:t>
            </a:r>
            <a:r>
              <a:rPr lang="de-DE" dirty="0" smtClean="0"/>
              <a:t>, </a:t>
            </a:r>
            <a:r>
              <a:rPr lang="de-DE" dirty="0" err="1" smtClean="0"/>
              <a:t>histograms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boxplot</a:t>
            </a:r>
            <a:r>
              <a:rPr lang="de-DE" dirty="0" smtClean="0"/>
              <a:t> </a:t>
            </a:r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sense: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Both</a:t>
            </a:r>
            <a:r>
              <a:rPr lang="de-DE" dirty="0" smtClean="0"/>
              <a:t> </a:t>
            </a:r>
            <a:r>
              <a:rPr lang="de-DE" dirty="0" err="1" smtClean="0"/>
              <a:t>allow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estimate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distribution</a:t>
            </a:r>
            <a:endParaRPr lang="de-DE" dirty="0" smtClean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Both</a:t>
            </a:r>
            <a:r>
              <a:rPr lang="de-DE" dirty="0" smtClean="0"/>
              <a:t> </a:t>
            </a:r>
            <a:r>
              <a:rPr lang="de-DE" dirty="0" err="1" smtClean="0"/>
              <a:t>allow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overlay</a:t>
            </a:r>
            <a:r>
              <a:rPr lang="de-DE" dirty="0" smtClean="0"/>
              <a:t> </a:t>
            </a:r>
            <a:r>
              <a:rPr lang="de-DE" dirty="0" err="1" smtClean="0"/>
              <a:t>several</a:t>
            </a:r>
            <a:r>
              <a:rPr lang="de-DE" dirty="0" smtClean="0"/>
              <a:t> </a:t>
            </a:r>
            <a:r>
              <a:rPr lang="de-DE" dirty="0" err="1" smtClean="0"/>
              <a:t>pixels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observe</a:t>
            </a:r>
            <a:r>
              <a:rPr lang="de-DE" dirty="0" smtClean="0"/>
              <a:t>?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The 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bounded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zero</a:t>
            </a:r>
            <a:r>
              <a:rPr lang="de-DE" dirty="0" smtClean="0"/>
              <a:t> and </a:t>
            </a:r>
            <a:r>
              <a:rPr lang="de-DE" dirty="0" err="1" smtClean="0"/>
              <a:t>one</a:t>
            </a:r>
            <a:endParaRPr lang="de-DE" dirty="0" smtClean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The </a:t>
            </a:r>
            <a:r>
              <a:rPr lang="de-DE" dirty="0" err="1" smtClean="0"/>
              <a:t>histogram</a:t>
            </a:r>
            <a:r>
              <a:rPr lang="de-DE" dirty="0" smtClean="0"/>
              <a:t> </a:t>
            </a:r>
            <a:r>
              <a:rPr lang="de-DE" dirty="0" err="1" smtClean="0"/>
              <a:t>shows</a:t>
            </a:r>
            <a:r>
              <a:rPr lang="de-DE" dirty="0" smtClean="0"/>
              <a:t> </a:t>
            </a:r>
            <a:r>
              <a:rPr lang="de-DE" dirty="0" err="1" smtClean="0"/>
              <a:t>several</a:t>
            </a:r>
            <a:r>
              <a:rPr lang="de-DE" dirty="0" smtClean="0"/>
              <a:t> </a:t>
            </a: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maxima</a:t>
            </a:r>
            <a:endParaRPr lang="de-DE" dirty="0" smtClean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The </a:t>
            </a:r>
            <a:r>
              <a:rPr lang="de-DE" dirty="0" err="1" smtClean="0"/>
              <a:t>pixels</a:t>
            </a:r>
            <a:r>
              <a:rPr lang="de-DE" dirty="0" smtClean="0"/>
              <a:t> </a:t>
            </a:r>
            <a:r>
              <a:rPr lang="de-DE" dirty="0" err="1" smtClean="0"/>
              <a:t>show</a:t>
            </a:r>
            <a:r>
              <a:rPr lang="de-DE" dirty="0" smtClean="0"/>
              <a:t> a </a:t>
            </a:r>
            <a:r>
              <a:rPr lang="de-DE" dirty="0" err="1" smtClean="0"/>
              <a:t>similar</a:t>
            </a:r>
            <a:r>
              <a:rPr lang="de-DE" dirty="0" smtClean="0"/>
              <a:t> </a:t>
            </a:r>
            <a:r>
              <a:rPr lang="de-DE" dirty="0" err="1" smtClean="0"/>
              <a:t>distribution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124" y="2218809"/>
            <a:ext cx="5541275" cy="405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309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 </a:t>
            </a:r>
            <a:r>
              <a:rPr lang="de-DE" dirty="0" err="1"/>
              <a:t>analysis</a:t>
            </a:r>
            <a:r>
              <a:rPr lang="de-DE" dirty="0"/>
              <a:t/>
            </a:r>
            <a:br>
              <a:rPr lang="de-DE" dirty="0"/>
            </a:br>
            <a:r>
              <a:rPr lang="de-DE" b="0" dirty="0" err="1" smtClean="0"/>
              <a:t>Preprocessing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Preprocessing</a:t>
            </a:r>
            <a:r>
              <a:rPr lang="de-DE" dirty="0" smtClean="0"/>
              <a:t> </a:t>
            </a:r>
            <a:r>
              <a:rPr lang="de-DE" dirty="0" err="1" smtClean="0"/>
              <a:t>typically</a:t>
            </a:r>
            <a:r>
              <a:rPr lang="de-DE" dirty="0" smtClean="0"/>
              <a:t> </a:t>
            </a:r>
            <a:r>
              <a:rPr lang="de-DE" dirty="0" err="1" smtClean="0"/>
              <a:t>includes</a:t>
            </a:r>
            <a:r>
              <a:rPr lang="de-DE" dirty="0" smtClean="0"/>
              <a:t> </a:t>
            </a:r>
            <a:r>
              <a:rPr lang="de-DE" dirty="0" err="1" smtClean="0"/>
              <a:t>several</a:t>
            </a:r>
            <a:r>
              <a:rPr lang="de-DE" dirty="0" smtClean="0"/>
              <a:t> </a:t>
            </a:r>
            <a:r>
              <a:rPr lang="de-DE" dirty="0" err="1" smtClean="0"/>
              <a:t>steps</a:t>
            </a:r>
            <a:r>
              <a:rPr lang="de-DE" dirty="0" smtClean="0"/>
              <a:t>, such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scaling</a:t>
            </a:r>
            <a:r>
              <a:rPr lang="de-DE" dirty="0" smtClean="0"/>
              <a:t> and dimensional </a:t>
            </a:r>
            <a:r>
              <a:rPr lang="de-DE" dirty="0" err="1" smtClean="0"/>
              <a:t>reduction</a:t>
            </a:r>
            <a:r>
              <a:rPr lang="de-DE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scaling</a:t>
            </a:r>
            <a:r>
              <a:rPr lang="de-DE" dirty="0" smtClean="0"/>
              <a:t>,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exists</a:t>
            </a:r>
            <a:r>
              <a:rPr lang="de-DE" dirty="0" smtClean="0"/>
              <a:t> a </a:t>
            </a:r>
            <a:r>
              <a:rPr lang="de-DE" dirty="0" err="1" smtClean="0"/>
              <a:t>vast</a:t>
            </a:r>
            <a:r>
              <a:rPr lang="de-DE" dirty="0" smtClean="0"/>
              <a:t> of </a:t>
            </a:r>
            <a:r>
              <a:rPr lang="de-DE" dirty="0" err="1" smtClean="0"/>
              <a:t>methods</a:t>
            </a:r>
            <a:r>
              <a:rPr lang="de-DE" dirty="0" smtClean="0"/>
              <a:t>, </a:t>
            </a:r>
            <a:r>
              <a:rPr lang="de-DE" dirty="0" err="1" smtClean="0"/>
              <a:t>each</a:t>
            </a:r>
            <a:r>
              <a:rPr lang="de-DE" dirty="0" smtClean="0"/>
              <a:t> of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properties</a:t>
            </a:r>
            <a:r>
              <a:rPr lang="de-DE" dirty="0" smtClean="0"/>
              <a:t>: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Normalization</a:t>
            </a:r>
            <a:r>
              <a:rPr lang="de-DE" dirty="0" smtClean="0"/>
              <a:t> (</a:t>
            </a:r>
            <a:r>
              <a:rPr lang="de-DE" dirty="0" err="1" smtClean="0"/>
              <a:t>normalize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zero</a:t>
            </a:r>
            <a:r>
              <a:rPr lang="de-DE" dirty="0" smtClean="0"/>
              <a:t> and </a:t>
            </a:r>
            <a:r>
              <a:rPr lang="de-DE" dirty="0" err="1" smtClean="0"/>
              <a:t>one</a:t>
            </a:r>
            <a:r>
              <a:rPr lang="de-DE" dirty="0" smtClean="0"/>
              <a:t>)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Standardization</a:t>
            </a:r>
            <a:r>
              <a:rPr lang="de-DE" dirty="0" smtClean="0"/>
              <a:t> (</a:t>
            </a:r>
            <a:r>
              <a:rPr lang="de-DE" dirty="0" err="1" smtClean="0"/>
              <a:t>normalize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zero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 and </a:t>
            </a:r>
            <a:r>
              <a:rPr lang="de-DE" dirty="0" err="1" smtClean="0"/>
              <a:t>standard</a:t>
            </a:r>
            <a:r>
              <a:rPr lang="de-DE" dirty="0" smtClean="0"/>
              <a:t> </a:t>
            </a:r>
            <a:r>
              <a:rPr lang="de-DE" dirty="0" err="1" smtClean="0"/>
              <a:t>deviation</a:t>
            </a:r>
            <a:r>
              <a:rPr lang="de-DE" dirty="0" smtClean="0"/>
              <a:t> of </a:t>
            </a:r>
            <a:r>
              <a:rPr lang="de-DE" dirty="0" err="1" smtClean="0"/>
              <a:t>one</a:t>
            </a:r>
            <a:r>
              <a:rPr lang="de-DE" dirty="0" smtClean="0"/>
              <a:t>)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Logarithmic</a:t>
            </a:r>
            <a:r>
              <a:rPr lang="de-DE" dirty="0" smtClean="0"/>
              <a:t> </a:t>
            </a:r>
            <a:r>
              <a:rPr lang="de-DE" dirty="0" err="1" smtClean="0"/>
              <a:t>compression</a:t>
            </a:r>
            <a:endParaRPr lang="de-DE" dirty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en-AE" dirty="0" smtClean="0"/>
              <a:t>…</a:t>
            </a:r>
            <a:endParaRPr lang="en-A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time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explore</a:t>
            </a:r>
            <a:r>
              <a:rPr lang="de-DE" dirty="0" smtClean="0"/>
              <a:t> different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preprocessing</a:t>
            </a:r>
            <a:r>
              <a:rPr lang="de-DE" dirty="0" smtClean="0"/>
              <a:t>: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Feature </a:t>
            </a:r>
            <a:r>
              <a:rPr lang="de-DE" dirty="0" err="1" smtClean="0"/>
              <a:t>scaling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: </a:t>
            </a:r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</a:t>
            </a:r>
            <a:r>
              <a:rPr lang="de-DE" dirty="0" smtClean="0">
                <a:hlinkClick r:id="rId2"/>
              </a:rPr>
              <a:t>scikit-learn.org/stable/modules/preprocessing.html</a:t>
            </a:r>
            <a:r>
              <a:rPr lang="de-DE" dirty="0" smtClean="0"/>
              <a:t> 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Image </a:t>
            </a:r>
            <a:r>
              <a:rPr lang="de-DE" dirty="0" err="1" smtClean="0"/>
              <a:t>transformations</a:t>
            </a:r>
            <a:r>
              <a:rPr lang="de-DE" dirty="0" smtClean="0"/>
              <a:t>: </a:t>
            </a:r>
            <a:r>
              <a:rPr lang="de-DE" dirty="0" smtClean="0">
                <a:hlinkClick r:id="rId3"/>
              </a:rPr>
              <a:t>https</a:t>
            </a:r>
            <a:r>
              <a:rPr lang="de-DE" dirty="0">
                <a:hlinkClick r:id="rId3"/>
              </a:rPr>
              <a:t>://</a:t>
            </a:r>
            <a:r>
              <a:rPr lang="de-DE" dirty="0" smtClean="0">
                <a:hlinkClick r:id="rId3"/>
              </a:rPr>
              <a:t>pytorch.org/vision/stable/transforms.html</a:t>
            </a:r>
            <a:r>
              <a:rPr lang="de-DE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8740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 </a:t>
            </a:r>
            <a:r>
              <a:rPr lang="de-DE" dirty="0" err="1"/>
              <a:t>analysis</a:t>
            </a:r>
            <a:r>
              <a:rPr lang="de-DE" dirty="0"/>
              <a:t/>
            </a:r>
            <a:br>
              <a:rPr lang="de-DE" dirty="0"/>
            </a:br>
            <a:r>
              <a:rPr lang="de-DE" b="0" dirty="0" err="1" smtClean="0"/>
              <a:t>Preprocessing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Preprocessing</a:t>
            </a:r>
            <a:r>
              <a:rPr lang="de-DE" dirty="0" smtClean="0"/>
              <a:t> </a:t>
            </a:r>
            <a:r>
              <a:rPr lang="de-DE" dirty="0" err="1" smtClean="0"/>
              <a:t>typically</a:t>
            </a:r>
            <a:r>
              <a:rPr lang="de-DE" dirty="0" smtClean="0"/>
              <a:t> </a:t>
            </a:r>
            <a:r>
              <a:rPr lang="de-DE" dirty="0" err="1" smtClean="0"/>
              <a:t>includes</a:t>
            </a:r>
            <a:r>
              <a:rPr lang="de-DE" dirty="0" smtClean="0"/>
              <a:t> </a:t>
            </a:r>
            <a:r>
              <a:rPr lang="de-DE" dirty="0" err="1" smtClean="0"/>
              <a:t>several</a:t>
            </a:r>
            <a:r>
              <a:rPr lang="de-DE" dirty="0" smtClean="0"/>
              <a:t> </a:t>
            </a:r>
            <a:r>
              <a:rPr lang="de-DE" dirty="0" err="1" smtClean="0"/>
              <a:t>steps</a:t>
            </a:r>
            <a:r>
              <a:rPr lang="de-DE" dirty="0" smtClean="0"/>
              <a:t>, such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scaling</a:t>
            </a:r>
            <a:r>
              <a:rPr lang="de-DE" dirty="0" smtClean="0"/>
              <a:t> and dimensional </a:t>
            </a:r>
            <a:r>
              <a:rPr lang="de-DE" dirty="0" err="1" smtClean="0"/>
              <a:t>reduction</a:t>
            </a:r>
            <a:r>
              <a:rPr lang="de-DE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scaling</a:t>
            </a:r>
            <a:r>
              <a:rPr lang="de-DE" dirty="0" smtClean="0"/>
              <a:t>,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exists</a:t>
            </a:r>
            <a:r>
              <a:rPr lang="de-DE" dirty="0" smtClean="0"/>
              <a:t> a </a:t>
            </a:r>
            <a:r>
              <a:rPr lang="de-DE" dirty="0" err="1" smtClean="0"/>
              <a:t>vast</a:t>
            </a:r>
            <a:r>
              <a:rPr lang="de-DE" dirty="0" smtClean="0"/>
              <a:t> of </a:t>
            </a:r>
            <a:r>
              <a:rPr lang="de-DE" dirty="0" err="1" smtClean="0"/>
              <a:t>methods</a:t>
            </a:r>
            <a:r>
              <a:rPr lang="de-DE" dirty="0" smtClean="0"/>
              <a:t>, </a:t>
            </a:r>
            <a:r>
              <a:rPr lang="de-DE" dirty="0" err="1" smtClean="0"/>
              <a:t>each</a:t>
            </a:r>
            <a:r>
              <a:rPr lang="de-DE" dirty="0" smtClean="0"/>
              <a:t> of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properties</a:t>
            </a:r>
            <a:r>
              <a:rPr lang="de-DE" dirty="0" smtClean="0"/>
              <a:t>: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Normalization</a:t>
            </a:r>
            <a:r>
              <a:rPr lang="de-DE" dirty="0" smtClean="0"/>
              <a:t> (</a:t>
            </a:r>
            <a:r>
              <a:rPr lang="de-DE" dirty="0" err="1" smtClean="0"/>
              <a:t>normalize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zero</a:t>
            </a:r>
            <a:r>
              <a:rPr lang="de-DE" dirty="0" smtClean="0"/>
              <a:t> and </a:t>
            </a:r>
            <a:r>
              <a:rPr lang="de-DE" dirty="0" err="1" smtClean="0"/>
              <a:t>one</a:t>
            </a:r>
            <a:r>
              <a:rPr lang="de-DE" dirty="0" smtClean="0"/>
              <a:t>)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Standardization</a:t>
            </a:r>
            <a:r>
              <a:rPr lang="de-DE" dirty="0" smtClean="0"/>
              <a:t> (</a:t>
            </a:r>
            <a:r>
              <a:rPr lang="de-DE" dirty="0" err="1" smtClean="0"/>
              <a:t>normalize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zero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 and </a:t>
            </a:r>
            <a:r>
              <a:rPr lang="de-DE" dirty="0" err="1" smtClean="0"/>
              <a:t>standard</a:t>
            </a:r>
            <a:r>
              <a:rPr lang="de-DE" dirty="0" smtClean="0"/>
              <a:t> </a:t>
            </a:r>
            <a:r>
              <a:rPr lang="de-DE" dirty="0" err="1" smtClean="0"/>
              <a:t>deviation</a:t>
            </a:r>
            <a:r>
              <a:rPr lang="de-DE" dirty="0" smtClean="0"/>
              <a:t> of </a:t>
            </a:r>
            <a:r>
              <a:rPr lang="de-DE" dirty="0" err="1" smtClean="0"/>
              <a:t>one</a:t>
            </a:r>
            <a:r>
              <a:rPr lang="de-DE" dirty="0" smtClean="0"/>
              <a:t>)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Logarithmic</a:t>
            </a:r>
            <a:r>
              <a:rPr lang="de-DE" dirty="0" smtClean="0"/>
              <a:t> </a:t>
            </a:r>
            <a:r>
              <a:rPr lang="de-DE" dirty="0" err="1" smtClean="0"/>
              <a:t>compression</a:t>
            </a:r>
            <a:endParaRPr lang="de-DE" dirty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en-AE" dirty="0" smtClean="0"/>
              <a:t>…</a:t>
            </a:r>
            <a:endParaRPr lang="en-A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time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explore</a:t>
            </a:r>
            <a:r>
              <a:rPr lang="de-DE" dirty="0" smtClean="0"/>
              <a:t> different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preprocessing</a:t>
            </a:r>
            <a:r>
              <a:rPr lang="de-DE" dirty="0" smtClean="0"/>
              <a:t>: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Feature </a:t>
            </a:r>
            <a:r>
              <a:rPr lang="de-DE" dirty="0" err="1" smtClean="0"/>
              <a:t>scaling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: </a:t>
            </a:r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</a:t>
            </a:r>
            <a:r>
              <a:rPr lang="de-DE" dirty="0" smtClean="0">
                <a:hlinkClick r:id="rId2"/>
              </a:rPr>
              <a:t>scikit-learn.org/stable/modules/preprocessing.html</a:t>
            </a:r>
            <a:r>
              <a:rPr lang="de-DE" dirty="0" smtClean="0"/>
              <a:t> 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Image </a:t>
            </a:r>
            <a:r>
              <a:rPr lang="de-DE" dirty="0" err="1" smtClean="0"/>
              <a:t>transformations</a:t>
            </a:r>
            <a:r>
              <a:rPr lang="de-DE" dirty="0" smtClean="0"/>
              <a:t>: </a:t>
            </a:r>
            <a:r>
              <a:rPr lang="de-DE" dirty="0" smtClean="0">
                <a:hlinkClick r:id="rId3"/>
              </a:rPr>
              <a:t>https</a:t>
            </a:r>
            <a:r>
              <a:rPr lang="de-DE" dirty="0">
                <a:hlinkClick r:id="rId3"/>
              </a:rPr>
              <a:t>://</a:t>
            </a:r>
            <a:r>
              <a:rPr lang="de-DE" dirty="0" smtClean="0">
                <a:hlinkClick r:id="rId3"/>
              </a:rPr>
              <a:t>pytorch.org/vision/stable/transforms.html</a:t>
            </a:r>
            <a:r>
              <a:rPr lang="de-DE" dirty="0" smtClean="0"/>
              <a:t> </a:t>
            </a:r>
            <a:endParaRPr lang="en-A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E" dirty="0" smtClean="0"/>
              <a:t>For the sake of this dataset, we restrict ourselves to center our data around zero.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3729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 </a:t>
            </a:r>
            <a:r>
              <a:rPr lang="de-DE" dirty="0" err="1"/>
              <a:t>analysis</a:t>
            </a:r>
            <a:r>
              <a:rPr lang="de-DE" dirty="0"/>
              <a:t/>
            </a:r>
            <a:br>
              <a:rPr lang="de-DE" dirty="0"/>
            </a:br>
            <a:r>
              <a:rPr lang="de-DE" b="0" dirty="0" err="1"/>
              <a:t>Preprocessing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E" dirty="0"/>
              <a:t>Dimensional reduction is useful if some features (e.g. pixels) do not carry information.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en-AE" dirty="0"/>
              <a:t>Principal Component Analysis (PCA) is very common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trend</a:t>
            </a:r>
            <a:r>
              <a:rPr lang="de-DE" dirty="0"/>
              <a:t>: </a:t>
            </a:r>
            <a:r>
              <a:rPr lang="de-DE" dirty="0" err="1"/>
              <a:t>Bottleneck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of </a:t>
            </a:r>
            <a:r>
              <a:rPr lang="de-DE" dirty="0" err="1"/>
              <a:t>autoencoders</a:t>
            </a:r>
            <a:endParaRPr lang="de-DE" dirty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en-AE" dirty="0" smtClean="0"/>
              <a:t>…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PCA </a:t>
            </a:r>
            <a:r>
              <a:rPr lang="de-DE" dirty="0" err="1" smtClean="0"/>
              <a:t>rotates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coordinate</a:t>
            </a:r>
            <a:r>
              <a:rPr lang="de-DE" dirty="0" smtClean="0"/>
              <a:t> </a:t>
            </a:r>
            <a:r>
              <a:rPr lang="de-DE" dirty="0" err="1" smtClean="0"/>
              <a:t>systems</a:t>
            </a:r>
            <a:r>
              <a:rPr lang="de-DE" dirty="0" smtClean="0"/>
              <a:t> 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Most of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variance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dataset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explained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a </a:t>
            </a:r>
            <a:r>
              <a:rPr lang="de-DE" dirty="0" err="1" smtClean="0"/>
              <a:t>few</a:t>
            </a:r>
            <a:r>
              <a:rPr lang="de-DE" dirty="0" smtClean="0"/>
              <a:t> </a:t>
            </a:r>
            <a:r>
              <a:rPr lang="de-DE" dirty="0" err="1" smtClean="0"/>
              <a:t>dimensions</a:t>
            </a:r>
            <a:endParaRPr lang="de-DE" dirty="0" smtClean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000" y="1141569"/>
            <a:ext cx="5040000" cy="5040000"/>
          </a:xfrm>
        </p:spPr>
      </p:pic>
      <p:sp>
        <p:nvSpPr>
          <p:cNvPr id="10" name="Textfeld 9"/>
          <p:cNvSpPr txBox="1"/>
          <p:nvPr/>
        </p:nvSpPr>
        <p:spPr>
          <a:xfrm>
            <a:off x="7012800" y="5922000"/>
            <a:ext cx="4442400" cy="24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hlinkClick r:id="rId3"/>
              </a:rPr>
              <a:t>https://</a:t>
            </a:r>
            <a:r>
              <a:rPr lang="de-DE" sz="1000" dirty="0" smtClean="0">
                <a:hlinkClick r:id="rId3"/>
              </a:rPr>
              <a:t>upload.wikimedia.org/wikipedia/commons/f/f5/GaussianScatterPCA.svg</a:t>
            </a:r>
            <a:r>
              <a:rPr lang="de-DE" sz="1000" dirty="0" smtClean="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761358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Prerequisites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Ensure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valid Google </a:t>
            </a:r>
            <a:r>
              <a:rPr lang="de-DE" dirty="0" err="1"/>
              <a:t>account</a:t>
            </a:r>
            <a:r>
              <a:rPr lang="de-DE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Log in </a:t>
            </a:r>
            <a:r>
              <a:rPr lang="de-DE" dirty="0" err="1"/>
              <a:t>to</a:t>
            </a:r>
            <a:r>
              <a:rPr lang="de-DE" dirty="0"/>
              <a:t> Google </a:t>
            </a:r>
            <a:r>
              <a:rPr lang="de-DE" dirty="0" err="1"/>
              <a:t>Colab</a:t>
            </a:r>
            <a:r>
              <a:rPr lang="de-DE" dirty="0"/>
              <a:t>: </a:t>
            </a:r>
            <a:r>
              <a:rPr lang="de-DE" dirty="0">
                <a:hlinkClick r:id="rId2"/>
              </a:rPr>
              <a:t>https://colab.research.google.com/</a:t>
            </a:r>
            <a:r>
              <a:rPr lang="de-D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Load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Github</a:t>
            </a:r>
            <a:r>
              <a:rPr lang="de-DE" dirty="0" smtClean="0"/>
              <a:t> </a:t>
            </a:r>
            <a:r>
              <a:rPr lang="de-DE" dirty="0" err="1"/>
              <a:t>repository</a:t>
            </a:r>
            <a:r>
              <a:rPr lang="de-DE" dirty="0"/>
              <a:t>: </a:t>
            </a:r>
            <a:r>
              <a:rPr lang="de-DE" dirty="0">
                <a:hlinkClick r:id="rId3"/>
              </a:rPr>
              <a:t>https://github.com/TUD-STKS/SECAI-Summer-School</a:t>
            </a:r>
            <a:r>
              <a:rPr lang="de-DE" dirty="0"/>
              <a:t> 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Click </a:t>
            </a:r>
            <a:r>
              <a:rPr lang="de-DE" dirty="0"/>
              <a:t>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Colab</a:t>
            </a:r>
            <a:r>
              <a:rPr lang="de-DE" dirty="0"/>
              <a:t> </a:t>
            </a:r>
            <a:r>
              <a:rPr lang="de-DE" dirty="0" err="1"/>
              <a:t>badge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open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Jupyter</a:t>
            </a:r>
            <a:r>
              <a:rPr lang="de-DE" dirty="0"/>
              <a:t> </a:t>
            </a:r>
            <a:r>
              <a:rPr lang="de-DE" dirty="0" smtClean="0"/>
              <a:t>Notebook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Choose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T4 GPU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hardware</a:t>
            </a:r>
            <a:r>
              <a:rPr lang="de-DE" dirty="0"/>
              <a:t> </a:t>
            </a:r>
            <a:r>
              <a:rPr lang="de-DE" dirty="0" err="1"/>
              <a:t>accelerator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Runtime</a:t>
            </a:r>
            <a:r>
              <a:rPr lang="de-DE" dirty="0"/>
              <a:t> </a:t>
            </a:r>
            <a:r>
              <a:rPr lang="de-DE" dirty="0" err="1"/>
              <a:t>settings</a:t>
            </a:r>
            <a:r>
              <a:rPr lang="de-DE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Run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six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cells</a:t>
            </a:r>
            <a:r>
              <a:rPr lang="de-DE" dirty="0" smtClean="0"/>
              <a:t> of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notebook</a:t>
            </a:r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4"/>
          <a:srcRect l="4807" t="17857" r="4038" b="21426"/>
          <a:stretch/>
        </p:blipFill>
        <p:spPr>
          <a:xfrm>
            <a:off x="2913755" y="4393515"/>
            <a:ext cx="1128712" cy="20240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9001" y="2221569"/>
            <a:ext cx="4052783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704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 </a:t>
            </a:r>
            <a:r>
              <a:rPr lang="de-DE" dirty="0" err="1"/>
              <a:t>analysis</a:t>
            </a:r>
            <a:r>
              <a:rPr lang="de-DE" dirty="0"/>
              <a:t/>
            </a:r>
            <a:br>
              <a:rPr lang="de-DE" dirty="0"/>
            </a:br>
            <a:r>
              <a:rPr lang="de-DE" b="0" dirty="0" err="1"/>
              <a:t>Preprocessing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E" dirty="0"/>
              <a:t>Dimensional reduction is useful if some features (e.g. pixels) do not carry information.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en-AE" dirty="0"/>
              <a:t>Principal Component Analysis (PCA) is very common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trend</a:t>
            </a:r>
            <a:r>
              <a:rPr lang="de-DE" dirty="0"/>
              <a:t>: </a:t>
            </a:r>
            <a:r>
              <a:rPr lang="de-DE" dirty="0" err="1"/>
              <a:t>Bottleneck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of </a:t>
            </a:r>
            <a:r>
              <a:rPr lang="de-DE" dirty="0" err="1"/>
              <a:t>autoencoders</a:t>
            </a:r>
            <a:endParaRPr lang="de-DE" dirty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en-AE" dirty="0"/>
              <a:t>…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PCA </a:t>
            </a:r>
            <a:r>
              <a:rPr lang="de-DE" dirty="0" err="1"/>
              <a:t>rotates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coordinate</a:t>
            </a:r>
            <a:r>
              <a:rPr lang="de-DE" dirty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endParaRPr lang="de-DE" dirty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/>
              <a:t>Most of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variance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dataset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explained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a </a:t>
            </a:r>
            <a:r>
              <a:rPr lang="de-DE" dirty="0" err="1"/>
              <a:t>few</a:t>
            </a:r>
            <a:r>
              <a:rPr lang="de-DE" dirty="0"/>
              <a:t> </a:t>
            </a:r>
            <a:r>
              <a:rPr lang="de-DE" dirty="0" err="1"/>
              <a:t>dimensions</a:t>
            </a:r>
            <a:endParaRPr lang="de-DE" dirty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/>
              <a:t>Dimensions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explain</a:t>
            </a:r>
            <a:r>
              <a:rPr lang="de-DE" dirty="0"/>
              <a:t> </a:t>
            </a:r>
            <a:r>
              <a:rPr lang="de-DE" dirty="0" err="1"/>
              <a:t>fewer</a:t>
            </a:r>
            <a:r>
              <a:rPr lang="de-DE" dirty="0"/>
              <a:t> </a:t>
            </a:r>
            <a:r>
              <a:rPr lang="de-DE" dirty="0" err="1"/>
              <a:t>variance</a:t>
            </a:r>
            <a:r>
              <a:rPr lang="de-DE" dirty="0"/>
              <a:t> (e.g.,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95%)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 smtClean="0"/>
              <a:t>removed</a:t>
            </a:r>
            <a:endParaRPr lang="de-DE" dirty="0" smtClean="0"/>
          </a:p>
          <a:p>
            <a:pPr marL="537750" lvl="2" indent="-285750">
              <a:buFont typeface="Arial" panose="020B0604020202020204" pitchFamily="34" charset="0"/>
              <a:buChar char="•"/>
            </a:pPr>
            <a:endParaRPr lang="en-A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450" y="1749551"/>
            <a:ext cx="5195888" cy="3824036"/>
          </a:xfrm>
        </p:spPr>
      </p:pic>
    </p:spTree>
    <p:extLst>
      <p:ext uri="{BB962C8B-B14F-4D97-AF65-F5344CB8AC3E}">
        <p14:creationId xmlns:p14="http://schemas.microsoft.com/office/powerpoint/2010/main" val="3197853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 </a:t>
            </a:r>
            <a:r>
              <a:rPr lang="de-DE" dirty="0" err="1"/>
              <a:t>analysis</a:t>
            </a:r>
            <a:r>
              <a:rPr lang="de-DE" dirty="0"/>
              <a:t/>
            </a:r>
            <a:br>
              <a:rPr lang="de-DE" dirty="0"/>
            </a:br>
            <a:r>
              <a:rPr lang="de-DE" b="0" dirty="0" err="1"/>
              <a:t>Preprocessing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E" dirty="0"/>
              <a:t>Dimensional reduction is useful if some features (e.g. pixels) do not carry information.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en-AE" dirty="0"/>
              <a:t>Principal Component Analysis (PCA) is very common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trend</a:t>
            </a:r>
            <a:r>
              <a:rPr lang="de-DE" dirty="0"/>
              <a:t>: </a:t>
            </a:r>
            <a:r>
              <a:rPr lang="de-DE" dirty="0" err="1"/>
              <a:t>Bottleneck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of </a:t>
            </a:r>
            <a:r>
              <a:rPr lang="de-DE" dirty="0" err="1"/>
              <a:t>autoencoders</a:t>
            </a:r>
            <a:endParaRPr lang="de-DE" dirty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en-AE" dirty="0"/>
              <a:t>…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PCA </a:t>
            </a:r>
            <a:r>
              <a:rPr lang="de-DE" dirty="0" err="1"/>
              <a:t>rotates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coordinate</a:t>
            </a:r>
            <a:r>
              <a:rPr lang="de-DE" dirty="0"/>
              <a:t> </a:t>
            </a:r>
            <a:r>
              <a:rPr lang="de-DE" dirty="0" err="1"/>
              <a:t>systems</a:t>
            </a:r>
            <a:r>
              <a:rPr lang="de-DE" dirty="0"/>
              <a:t> 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/>
              <a:t>Most of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variance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dataset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explained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a </a:t>
            </a:r>
            <a:r>
              <a:rPr lang="de-DE" dirty="0" err="1"/>
              <a:t>few</a:t>
            </a:r>
            <a:r>
              <a:rPr lang="de-DE" dirty="0"/>
              <a:t> </a:t>
            </a:r>
            <a:r>
              <a:rPr lang="de-DE" dirty="0" err="1"/>
              <a:t>dimensions</a:t>
            </a:r>
            <a:endParaRPr lang="de-DE" dirty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/>
              <a:t>Dimensions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explain</a:t>
            </a:r>
            <a:r>
              <a:rPr lang="de-DE" dirty="0"/>
              <a:t> </a:t>
            </a:r>
            <a:r>
              <a:rPr lang="de-DE" dirty="0" err="1"/>
              <a:t>fewer</a:t>
            </a:r>
            <a:r>
              <a:rPr lang="de-DE" dirty="0"/>
              <a:t> </a:t>
            </a:r>
            <a:r>
              <a:rPr lang="de-DE" dirty="0" err="1"/>
              <a:t>variance</a:t>
            </a:r>
            <a:r>
              <a:rPr lang="de-DE" dirty="0"/>
              <a:t> (e.g.,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95%)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 smtClean="0"/>
              <a:t>removed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Within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workshop</a:t>
            </a:r>
            <a:r>
              <a:rPr lang="de-DE" dirty="0" smtClean="0"/>
              <a:t>, </a:t>
            </a:r>
            <a:r>
              <a:rPr lang="de-DE" dirty="0" err="1" smtClean="0"/>
              <a:t>we</a:t>
            </a:r>
            <a:r>
              <a:rPr lang="de-DE" dirty="0" smtClean="0"/>
              <a:t> do not </a:t>
            </a:r>
            <a:r>
              <a:rPr lang="de-DE" dirty="0" err="1" smtClean="0"/>
              <a:t>reduce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dimensionality</a:t>
            </a:r>
            <a:endParaRPr lang="de-DE" dirty="0" smtClean="0"/>
          </a:p>
          <a:p>
            <a:pPr marL="537750" lvl="2" indent="-285750">
              <a:buFont typeface="Arial" panose="020B0604020202020204" pitchFamily="34" charset="0"/>
              <a:buChar char="•"/>
            </a:pPr>
            <a:endParaRPr lang="en-A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450" y="1749551"/>
            <a:ext cx="5195888" cy="3824036"/>
          </a:xfrm>
        </p:spPr>
      </p:pic>
    </p:spTree>
    <p:extLst>
      <p:ext uri="{BB962C8B-B14F-4D97-AF65-F5344CB8AC3E}">
        <p14:creationId xmlns:p14="http://schemas.microsoft.com/office/powerpoint/2010/main" val="1895406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21"/>
          <p:cNvSpPr>
            <a:spLocks noGrp="1"/>
          </p:cNvSpPr>
          <p:nvPr>
            <p:ph type="title"/>
          </p:nvPr>
        </p:nvSpPr>
        <p:spPr>
          <a:xfrm>
            <a:off x="882771" y="3835706"/>
            <a:ext cx="4057201" cy="492443"/>
          </a:xfrm>
        </p:spPr>
        <p:txBody>
          <a:bodyPr/>
          <a:lstStyle/>
          <a:p>
            <a:r>
              <a:rPr lang="de-DE" dirty="0" smtClean="0"/>
              <a:t>Image </a:t>
            </a:r>
            <a:r>
              <a:rPr lang="de-DE" dirty="0" err="1" smtClean="0"/>
              <a:t>classification</a:t>
            </a:r>
            <a:endParaRPr lang="de-DE" dirty="0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882770" y="4375609"/>
            <a:ext cx="7682809" cy="492443"/>
          </a:xfrm>
        </p:spPr>
        <p:txBody>
          <a:bodyPr/>
          <a:lstStyle/>
          <a:p>
            <a:r>
              <a:rPr lang="de-DE" dirty="0" err="1" smtClean="0"/>
              <a:t>From</a:t>
            </a:r>
            <a:r>
              <a:rPr lang="de-DE" dirty="0" smtClean="0"/>
              <a:t> linear </a:t>
            </a:r>
            <a:r>
              <a:rPr lang="de-DE" dirty="0" err="1" smtClean="0"/>
              <a:t>classifier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neural</a:t>
            </a:r>
            <a:r>
              <a:rPr lang="de-DE" dirty="0" smtClean="0"/>
              <a:t> </a:t>
            </a:r>
            <a:r>
              <a:rPr lang="de-DE" dirty="0" err="1" smtClean="0"/>
              <a:t>networks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258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Image </a:t>
            </a:r>
            <a:r>
              <a:rPr lang="de-DE" dirty="0" err="1" smtClean="0"/>
              <a:t>classification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b="0" dirty="0" err="1" smtClean="0"/>
              <a:t>Getting</a:t>
            </a:r>
            <a:r>
              <a:rPr lang="de-DE" b="0" dirty="0" smtClean="0"/>
              <a:t> </a:t>
            </a:r>
            <a:r>
              <a:rPr lang="de-DE" b="0" dirty="0" err="1" smtClean="0"/>
              <a:t>started</a:t>
            </a:r>
            <a:endParaRPr lang="de-DE" b="0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E" dirty="0" smtClean="0"/>
              <a:t>Image classification means to assign an image to a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E" dirty="0" smtClean="0"/>
              <a:t>For classification, there exists a vast variety of methods, we focus on: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en-AE" dirty="0" smtClean="0"/>
              <a:t>Linear classifiiers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en-AE" dirty="0" smtClean="0"/>
              <a:t>Multilayer perceptrons (MLP)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en-AE" dirty="0" smtClean="0"/>
              <a:t>Convolutional Neural Network (CNN)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en-AE" dirty="0" smtClean="0"/>
              <a:t>Neural networks with Long-Short term Memory (LSTM)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E" dirty="0" smtClean="0"/>
              <a:t>These methods differ in their complexity, speed and required input data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2321511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Image </a:t>
            </a:r>
            <a:r>
              <a:rPr lang="de-DE" dirty="0" err="1"/>
              <a:t>classification</a:t>
            </a:r>
            <a:r>
              <a:rPr lang="de-DE" dirty="0"/>
              <a:t/>
            </a:r>
            <a:br>
              <a:rPr lang="de-DE" dirty="0"/>
            </a:br>
            <a:r>
              <a:rPr lang="de-DE" b="0" dirty="0"/>
              <a:t>Linear </a:t>
            </a:r>
            <a:r>
              <a:rPr lang="de-DE" b="0" dirty="0" err="1"/>
              <a:t>classification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Linear </a:t>
            </a:r>
            <a:r>
              <a:rPr lang="de-DE" dirty="0" err="1" smtClean="0"/>
              <a:t>classification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often</a:t>
            </a:r>
            <a:r>
              <a:rPr lang="de-DE" dirty="0" smtClean="0"/>
              <a:t> a </a:t>
            </a:r>
            <a:r>
              <a:rPr lang="de-DE" dirty="0" err="1" smtClean="0"/>
              <a:t>baseline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models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The </a:t>
            </a:r>
            <a:r>
              <a:rPr lang="de-DE" dirty="0" err="1" smtClean="0"/>
              <a:t>main</a:t>
            </a:r>
            <a:r>
              <a:rPr lang="de-DE" dirty="0" smtClean="0"/>
              <a:t> </a:t>
            </a:r>
            <a:r>
              <a:rPr lang="de-DE" dirty="0" err="1" smtClean="0"/>
              <a:t>idea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separate different </a:t>
            </a:r>
            <a:r>
              <a:rPr lang="de-DE" dirty="0" err="1" smtClean="0"/>
              <a:t>classes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straight</a:t>
            </a:r>
            <a:r>
              <a:rPr lang="de-DE" dirty="0" smtClean="0"/>
              <a:t> </a:t>
            </a:r>
            <a:r>
              <a:rPr lang="de-DE" dirty="0" err="1" smtClean="0"/>
              <a:t>lines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hyperplanes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Implementation of linear </a:t>
            </a:r>
            <a:r>
              <a:rPr lang="de-DE" dirty="0" err="1" smtClean="0"/>
              <a:t>regression</a:t>
            </a:r>
            <a:r>
              <a:rPr lang="de-DE" dirty="0" smtClean="0"/>
              <a:t> in Python: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Linear </a:t>
            </a:r>
            <a:r>
              <a:rPr lang="de-DE" dirty="0" err="1" smtClean="0"/>
              <a:t>classifiers</a:t>
            </a:r>
            <a:r>
              <a:rPr lang="de-DE" dirty="0" smtClean="0"/>
              <a:t> </a:t>
            </a:r>
            <a:r>
              <a:rPr lang="de-DE" dirty="0" err="1" smtClean="0"/>
              <a:t>directly</a:t>
            </a:r>
            <a:r>
              <a:rPr lang="de-DE" dirty="0" smtClean="0"/>
              <a:t> </a:t>
            </a:r>
            <a:r>
              <a:rPr lang="de-DE" dirty="0" err="1" smtClean="0"/>
              <a:t>included</a:t>
            </a:r>
            <a:r>
              <a:rPr lang="de-DE" dirty="0" smtClean="0"/>
              <a:t> in </a:t>
            </a:r>
            <a:r>
              <a:rPr lang="de-DE" dirty="0" err="1" smtClean="0"/>
              <a:t>scikit-learn</a:t>
            </a:r>
            <a:endParaRPr lang="de-DE" dirty="0" smtClean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A </a:t>
            </a:r>
            <a:r>
              <a:rPr lang="de-DE" dirty="0" err="1" smtClean="0"/>
              <a:t>bit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effort</a:t>
            </a:r>
            <a:r>
              <a:rPr lang="de-DE" dirty="0" smtClean="0"/>
              <a:t> </a:t>
            </a:r>
            <a:r>
              <a:rPr lang="de-DE" dirty="0" err="1" smtClean="0"/>
              <a:t>required</a:t>
            </a:r>
            <a:r>
              <a:rPr lang="de-DE" dirty="0" smtClean="0"/>
              <a:t> in </a:t>
            </a:r>
            <a:r>
              <a:rPr lang="de-DE" dirty="0" err="1" smtClean="0"/>
              <a:t>PyTorch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Data </a:t>
            </a:r>
            <a:r>
              <a:rPr lang="de-DE" dirty="0" err="1" smtClean="0"/>
              <a:t>preparation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important</a:t>
            </a:r>
            <a:r>
              <a:rPr lang="de-DE" dirty="0" smtClean="0"/>
              <a:t>: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Image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flattened</a:t>
            </a:r>
            <a:endParaRPr lang="de-DE" dirty="0" smtClean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28x28 </a:t>
            </a:r>
            <a:r>
              <a:rPr lang="de-DE" dirty="0" err="1" smtClean="0"/>
              <a:t>images</a:t>
            </a:r>
            <a:r>
              <a:rPr lang="de-DE" dirty="0" smtClean="0"/>
              <a:t> </a:t>
            </a:r>
            <a:r>
              <a:rPr lang="de-DE" dirty="0" err="1" smtClean="0"/>
              <a:t>become</a:t>
            </a:r>
            <a:r>
              <a:rPr lang="de-DE" dirty="0" smtClean="0"/>
              <a:t> 784 dimensional </a:t>
            </a:r>
            <a:r>
              <a:rPr lang="de-DE" dirty="0" err="1" smtClean="0"/>
              <a:t>vectors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Demonstration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Jupyter</a:t>
            </a:r>
            <a:r>
              <a:rPr lang="de-DE" dirty="0" smtClean="0"/>
              <a:t> Notebook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quarter" idx="1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793" y="1481138"/>
            <a:ext cx="4567202" cy="4360862"/>
          </a:xfrm>
        </p:spPr>
      </p:pic>
      <p:sp>
        <p:nvSpPr>
          <p:cNvPr id="8" name="Textfeld 7"/>
          <p:cNvSpPr txBox="1"/>
          <p:nvPr/>
        </p:nvSpPr>
        <p:spPr>
          <a:xfrm>
            <a:off x="7012800" y="5922000"/>
            <a:ext cx="444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hlinkClick r:id="rId3"/>
              </a:rPr>
              <a:t>https://</a:t>
            </a:r>
            <a:r>
              <a:rPr lang="de-DE" sz="1000" dirty="0" smtClean="0">
                <a:hlinkClick r:id="rId3"/>
              </a:rPr>
              <a:t>upload.wikimedia.org/wikipedia/commons/2/20/Svm_separating_hyperplanes.png</a:t>
            </a:r>
            <a:r>
              <a:rPr lang="de-DE" sz="1000" dirty="0" smtClean="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1286822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Image </a:t>
            </a:r>
            <a:r>
              <a:rPr lang="de-DE" dirty="0" err="1"/>
              <a:t>classification</a:t>
            </a:r>
            <a:r>
              <a:rPr lang="de-DE" dirty="0"/>
              <a:t/>
            </a:r>
            <a:br>
              <a:rPr lang="de-DE" dirty="0"/>
            </a:br>
            <a:r>
              <a:rPr lang="de-DE" b="0" dirty="0"/>
              <a:t>Linear </a:t>
            </a:r>
            <a:r>
              <a:rPr lang="de-DE" b="0" dirty="0" err="1"/>
              <a:t>classification</a:t>
            </a:r>
            <a:endParaRPr lang="de-DE" dirty="0"/>
          </a:p>
        </p:txBody>
      </p:sp>
      <p:pic>
        <p:nvPicPr>
          <p:cNvPr id="17" name="Bildplatzhalter 16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263" y="1484314"/>
            <a:ext cx="5528850" cy="4069088"/>
          </a:xfrm>
        </p:spPr>
      </p:pic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Linear </a:t>
            </a:r>
            <a:r>
              <a:rPr lang="de-DE" dirty="0" err="1"/>
              <a:t>classifiers</a:t>
            </a:r>
            <a:r>
              <a:rPr lang="de-DE" dirty="0"/>
              <a:t> </a:t>
            </a:r>
            <a:r>
              <a:rPr lang="de-DE" dirty="0" err="1"/>
              <a:t>directly</a:t>
            </a:r>
            <a:r>
              <a:rPr lang="de-DE" dirty="0"/>
              <a:t> </a:t>
            </a:r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flattened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outputs</a:t>
            </a:r>
            <a:r>
              <a:rPr lang="de-DE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Both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scikit-learn</a:t>
            </a:r>
            <a:r>
              <a:rPr lang="de-DE" dirty="0"/>
              <a:t> and </a:t>
            </a:r>
            <a:r>
              <a:rPr lang="de-DE" dirty="0" err="1"/>
              <a:t>PyTorch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achieve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/>
              <a:t>Scikit-learn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: </a:t>
            </a:r>
            <a:r>
              <a:rPr lang="de-DE" dirty="0" smtClean="0"/>
              <a:t>44.1%</a:t>
            </a:r>
            <a:endParaRPr lang="de-DE" dirty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/>
              <a:t>PyTorch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: 43.3%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PyTorch</a:t>
            </a:r>
            <a:r>
              <a:rPr lang="de-DE" dirty="0"/>
              <a:t> vs. </a:t>
            </a:r>
            <a:r>
              <a:rPr lang="de-DE" dirty="0" err="1"/>
              <a:t>scikit-learn</a:t>
            </a:r>
            <a:r>
              <a:rPr lang="de-DE" dirty="0"/>
              <a:t>: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/>
              <a:t>The </a:t>
            </a:r>
            <a:r>
              <a:rPr lang="de-DE" dirty="0" err="1"/>
              <a:t>PyTorch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difficult</a:t>
            </a:r>
            <a:r>
              <a:rPr lang="de-DE" dirty="0"/>
              <a:t> and </a:t>
            </a:r>
            <a:r>
              <a:rPr lang="de-DE" dirty="0" err="1"/>
              <a:t>slowlier</a:t>
            </a:r>
            <a:endParaRPr lang="de-DE" dirty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/>
              <a:t>offers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 smtClean="0"/>
              <a:t>flexibility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optimization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44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Image </a:t>
            </a:r>
            <a:r>
              <a:rPr lang="de-DE" dirty="0" err="1"/>
              <a:t>classification</a:t>
            </a:r>
            <a:r>
              <a:rPr lang="de-DE" dirty="0"/>
              <a:t/>
            </a:r>
            <a:br>
              <a:rPr lang="de-DE" dirty="0"/>
            </a:br>
            <a:r>
              <a:rPr lang="de-DE" b="0" dirty="0" err="1" smtClean="0"/>
              <a:t>Multilayer</a:t>
            </a:r>
            <a:r>
              <a:rPr lang="de-DE" b="0" dirty="0" smtClean="0"/>
              <a:t> </a:t>
            </a:r>
            <a:r>
              <a:rPr lang="de-DE" b="0" dirty="0" err="1" smtClean="0"/>
              <a:t>perceptron</a:t>
            </a:r>
            <a:r>
              <a:rPr lang="de-DE" b="0" dirty="0" smtClean="0"/>
              <a:t> (MLP)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The </a:t>
            </a:r>
            <a:r>
              <a:rPr lang="de-DE" dirty="0" err="1" smtClean="0"/>
              <a:t>multilayer</a:t>
            </a:r>
            <a:r>
              <a:rPr lang="de-DE" dirty="0" smtClean="0"/>
              <a:t> </a:t>
            </a:r>
            <a:r>
              <a:rPr lang="de-DE" dirty="0" err="1" smtClean="0"/>
              <a:t>perceptron</a:t>
            </a:r>
            <a:r>
              <a:rPr lang="de-DE" dirty="0" smtClean="0"/>
              <a:t> (MLP) </a:t>
            </a:r>
            <a:r>
              <a:rPr lang="de-DE" dirty="0" err="1" smtClean="0"/>
              <a:t>is</a:t>
            </a:r>
            <a:r>
              <a:rPr lang="de-DE" dirty="0" smtClean="0"/>
              <a:t> a simple </a:t>
            </a:r>
            <a:r>
              <a:rPr lang="de-DE" dirty="0" err="1" smtClean="0"/>
              <a:t>feed</a:t>
            </a:r>
            <a:r>
              <a:rPr lang="de-DE" dirty="0" smtClean="0"/>
              <a:t>-forward </a:t>
            </a:r>
            <a:r>
              <a:rPr lang="de-DE" dirty="0" err="1" smtClean="0"/>
              <a:t>neural</a:t>
            </a:r>
            <a:r>
              <a:rPr lang="de-DE" dirty="0" smtClean="0"/>
              <a:t> </a:t>
            </a:r>
            <a:r>
              <a:rPr lang="de-DE" dirty="0" err="1" smtClean="0"/>
              <a:t>network</a:t>
            </a:r>
            <a:endParaRPr lang="de-DE" dirty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The 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connected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several</a:t>
            </a:r>
            <a:r>
              <a:rPr lang="de-DE" dirty="0" smtClean="0"/>
              <a:t> </a:t>
            </a:r>
            <a:r>
              <a:rPr lang="de-DE" dirty="0" err="1" smtClean="0"/>
              <a:t>hidden</a:t>
            </a:r>
            <a:r>
              <a:rPr lang="de-DE" dirty="0" smtClean="0"/>
              <a:t> </a:t>
            </a:r>
            <a:r>
              <a:rPr lang="de-DE" dirty="0" err="1" smtClean="0"/>
              <a:t>layers</a:t>
            </a:r>
            <a:endParaRPr lang="de-DE" dirty="0" smtClean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After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weight</a:t>
            </a:r>
            <a:r>
              <a:rPr lang="de-DE" dirty="0" smtClean="0"/>
              <a:t> </a:t>
            </a:r>
            <a:r>
              <a:rPr lang="de-DE" dirty="0" err="1" smtClean="0"/>
              <a:t>matrix</a:t>
            </a:r>
            <a:r>
              <a:rPr lang="de-DE" dirty="0" smtClean="0"/>
              <a:t> </a:t>
            </a:r>
            <a:r>
              <a:rPr lang="de-DE" dirty="0" err="1" smtClean="0"/>
              <a:t>follows</a:t>
            </a:r>
            <a:r>
              <a:rPr lang="de-DE" dirty="0" smtClean="0"/>
              <a:t> a </a:t>
            </a:r>
            <a:r>
              <a:rPr lang="de-DE" dirty="0" err="1" smtClean="0"/>
              <a:t>nonlinear</a:t>
            </a:r>
            <a:r>
              <a:rPr lang="de-DE" dirty="0" smtClean="0"/>
              <a:t> </a:t>
            </a:r>
            <a:r>
              <a:rPr lang="de-DE" dirty="0" err="1" smtClean="0"/>
              <a:t>activation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Comparison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linear </a:t>
            </a:r>
            <a:r>
              <a:rPr lang="de-DE" dirty="0" err="1" smtClean="0"/>
              <a:t>regression</a:t>
            </a:r>
            <a:r>
              <a:rPr lang="de-DE" dirty="0" smtClean="0"/>
              <a:t>: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More </a:t>
            </a:r>
            <a:r>
              <a:rPr lang="de-DE" dirty="0" err="1" smtClean="0"/>
              <a:t>free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r>
              <a:rPr lang="de-DE" dirty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trained</a:t>
            </a:r>
            <a:endParaRPr lang="de-DE" dirty="0" smtClean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The </a:t>
            </a:r>
            <a:r>
              <a:rPr lang="de-DE" dirty="0" err="1" smtClean="0"/>
              <a:t>classes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non-</a:t>
            </a:r>
            <a:r>
              <a:rPr lang="de-DE" dirty="0" err="1" smtClean="0"/>
              <a:t>linearly</a:t>
            </a:r>
            <a:r>
              <a:rPr lang="de-DE" dirty="0" smtClean="0"/>
              <a:t> </a:t>
            </a:r>
            <a:r>
              <a:rPr lang="de-DE" dirty="0" err="1" smtClean="0"/>
              <a:t>separated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Data </a:t>
            </a:r>
            <a:r>
              <a:rPr lang="de-DE" dirty="0" err="1"/>
              <a:t>preparation</a:t>
            </a:r>
            <a:r>
              <a:rPr lang="de-DE" dirty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still </a:t>
            </a:r>
            <a:r>
              <a:rPr lang="de-DE" dirty="0" err="1"/>
              <a:t>important</a:t>
            </a:r>
            <a:r>
              <a:rPr lang="de-DE" dirty="0"/>
              <a:t>: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/>
              <a:t>Image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flattened</a:t>
            </a:r>
            <a:endParaRPr lang="de-DE" dirty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/>
              <a:t>28x28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become</a:t>
            </a:r>
            <a:r>
              <a:rPr lang="de-DE" dirty="0"/>
              <a:t> 784 dimensional </a:t>
            </a:r>
            <a:r>
              <a:rPr lang="de-DE" dirty="0" err="1" smtClean="0"/>
              <a:t>vectors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Demonstration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Jupyter</a:t>
            </a:r>
            <a:r>
              <a:rPr lang="de-DE" dirty="0"/>
              <a:t> </a:t>
            </a:r>
            <a:r>
              <a:rPr lang="de-DE" dirty="0" smtClean="0"/>
              <a:t>Notebook: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5" name="Gruppieren 4"/>
          <p:cNvGrpSpPr>
            <a:grpSpLocks noChangeAspect="1"/>
          </p:cNvGrpSpPr>
          <p:nvPr/>
        </p:nvGrpSpPr>
        <p:grpSpPr>
          <a:xfrm>
            <a:off x="6888684" y="1478416"/>
            <a:ext cx="3953418" cy="4359600"/>
            <a:chOff x="5021795" y="1275430"/>
            <a:chExt cx="3248554" cy="3582320"/>
          </a:xfrm>
        </p:grpSpPr>
        <p:sp>
          <p:nvSpPr>
            <p:cNvPr id="6" name="Rechteck 5"/>
            <p:cNvSpPr/>
            <p:nvPr/>
          </p:nvSpPr>
          <p:spPr>
            <a:xfrm>
              <a:off x="6899118" y="1275430"/>
              <a:ext cx="316322" cy="35823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6254232" y="1275430"/>
              <a:ext cx="316322" cy="35823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5609346" y="1275430"/>
              <a:ext cx="316322" cy="35823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5021795" y="1403662"/>
              <a:ext cx="3248554" cy="3287353"/>
              <a:chOff x="4871410" y="1489660"/>
              <a:chExt cx="3248554" cy="3287353"/>
            </a:xfrm>
          </p:grpSpPr>
          <p:sp>
            <p:nvSpPr>
              <p:cNvPr id="12" name="Rechtwinkliges Dreieck 11"/>
              <p:cNvSpPr/>
              <p:nvPr/>
            </p:nvSpPr>
            <p:spPr>
              <a:xfrm rot="13500000">
                <a:off x="4871413" y="2411673"/>
                <a:ext cx="180000" cy="180000"/>
              </a:xfrm>
              <a:prstGeom prst="rt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winkliges Dreieck 12"/>
              <p:cNvSpPr/>
              <p:nvPr/>
            </p:nvSpPr>
            <p:spPr>
              <a:xfrm rot="13500000">
                <a:off x="4871412" y="2663212"/>
                <a:ext cx="180000" cy="180000"/>
              </a:xfrm>
              <a:prstGeom prst="rt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Rechtwinkliges Dreieck 13"/>
              <p:cNvSpPr/>
              <p:nvPr/>
            </p:nvSpPr>
            <p:spPr>
              <a:xfrm rot="13500000">
                <a:off x="4871410" y="2917308"/>
                <a:ext cx="180000" cy="180000"/>
              </a:xfrm>
              <a:prstGeom prst="rt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Rechtwinkliges Dreieck 14"/>
              <p:cNvSpPr/>
              <p:nvPr/>
            </p:nvSpPr>
            <p:spPr>
              <a:xfrm rot="13500000">
                <a:off x="4871415" y="3171867"/>
                <a:ext cx="180000" cy="180000"/>
              </a:xfrm>
              <a:prstGeom prst="rt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Rechtwinkliges Dreieck 15"/>
              <p:cNvSpPr/>
              <p:nvPr/>
            </p:nvSpPr>
            <p:spPr>
              <a:xfrm rot="13500000">
                <a:off x="4871416" y="3422064"/>
                <a:ext cx="180000" cy="180000"/>
              </a:xfrm>
              <a:prstGeom prst="rt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Ellipse 16"/>
              <p:cNvSpPr/>
              <p:nvPr/>
            </p:nvSpPr>
            <p:spPr>
              <a:xfrm>
                <a:off x="5479490" y="2498652"/>
                <a:ext cx="255600" cy="25456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" name="Ellipse 17"/>
              <p:cNvSpPr/>
              <p:nvPr/>
            </p:nvSpPr>
            <p:spPr>
              <a:xfrm>
                <a:off x="6779094" y="3512063"/>
                <a:ext cx="255600" cy="25456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Ellipse 18"/>
              <p:cNvSpPr/>
              <p:nvPr/>
            </p:nvSpPr>
            <p:spPr>
              <a:xfrm>
                <a:off x="6779094" y="2501673"/>
                <a:ext cx="255600" cy="25456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Ellipse 19"/>
              <p:cNvSpPr/>
              <p:nvPr/>
            </p:nvSpPr>
            <p:spPr>
              <a:xfrm>
                <a:off x="6135093" y="2116190"/>
                <a:ext cx="255600" cy="25456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" name="Ellipse 20"/>
              <p:cNvSpPr/>
              <p:nvPr/>
            </p:nvSpPr>
            <p:spPr>
              <a:xfrm>
                <a:off x="6132913" y="3893903"/>
                <a:ext cx="255600" cy="25456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" name="Ellipse 21"/>
              <p:cNvSpPr/>
              <p:nvPr/>
            </p:nvSpPr>
            <p:spPr>
              <a:xfrm>
                <a:off x="6779094" y="4522453"/>
                <a:ext cx="255600" cy="25456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Ellipse 22"/>
              <p:cNvSpPr/>
              <p:nvPr/>
            </p:nvSpPr>
            <p:spPr>
              <a:xfrm>
                <a:off x="6135093" y="3007308"/>
                <a:ext cx="255600" cy="25456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Ellipse 23"/>
              <p:cNvSpPr/>
              <p:nvPr/>
            </p:nvSpPr>
            <p:spPr>
              <a:xfrm>
                <a:off x="5482076" y="3512064"/>
                <a:ext cx="255600" cy="25456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5" name="Ellipse 24"/>
              <p:cNvSpPr/>
              <p:nvPr/>
            </p:nvSpPr>
            <p:spPr>
              <a:xfrm>
                <a:off x="6779094" y="1489660"/>
                <a:ext cx="255600" cy="25456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" name="Rechtwinkliges Dreieck 25"/>
              <p:cNvSpPr/>
              <p:nvPr/>
            </p:nvSpPr>
            <p:spPr>
              <a:xfrm rot="13500000">
                <a:off x="4871417" y="3676623"/>
                <a:ext cx="180000" cy="180000"/>
              </a:xfrm>
              <a:prstGeom prst="rt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Rechteck 26"/>
              <p:cNvSpPr/>
              <p:nvPr/>
            </p:nvSpPr>
            <p:spPr>
              <a:xfrm>
                <a:off x="7864364" y="3006267"/>
                <a:ext cx="255600" cy="255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Rechteck 27"/>
              <p:cNvSpPr/>
              <p:nvPr/>
            </p:nvSpPr>
            <p:spPr>
              <a:xfrm>
                <a:off x="7864364" y="3448583"/>
                <a:ext cx="255600" cy="255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/>
              <p:cNvSpPr/>
              <p:nvPr/>
            </p:nvSpPr>
            <p:spPr>
              <a:xfrm>
                <a:off x="7864364" y="2563951"/>
                <a:ext cx="255600" cy="255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0" name="Gerade Verbindung mit Pfeil 29"/>
              <p:cNvCxnSpPr>
                <a:endCxn id="17" idx="1"/>
              </p:cNvCxnSpPr>
              <p:nvPr/>
            </p:nvCxnSpPr>
            <p:spPr>
              <a:xfrm>
                <a:off x="5088697" y="2498652"/>
                <a:ext cx="428225" cy="37279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 Verbindung mit Pfeil 30"/>
              <p:cNvCxnSpPr>
                <a:endCxn id="24" idx="1"/>
              </p:cNvCxnSpPr>
              <p:nvPr/>
            </p:nvCxnSpPr>
            <p:spPr>
              <a:xfrm>
                <a:off x="5088697" y="2498651"/>
                <a:ext cx="430811" cy="105069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mit Pfeil 31"/>
              <p:cNvCxnSpPr>
                <a:stCxn id="13" idx="2"/>
                <a:endCxn id="17" idx="1"/>
              </p:cNvCxnSpPr>
              <p:nvPr/>
            </p:nvCxnSpPr>
            <p:spPr>
              <a:xfrm flipV="1">
                <a:off x="5088691" y="2535931"/>
                <a:ext cx="428231" cy="21728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 Verbindung mit Pfeil 32"/>
              <p:cNvCxnSpPr>
                <a:stCxn id="13" idx="2"/>
              </p:cNvCxnSpPr>
              <p:nvPr/>
            </p:nvCxnSpPr>
            <p:spPr>
              <a:xfrm>
                <a:off x="5088691" y="2753212"/>
                <a:ext cx="427473" cy="793109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 Verbindung mit Pfeil 33"/>
              <p:cNvCxnSpPr>
                <a:stCxn id="14" idx="2"/>
                <a:endCxn id="17" idx="2"/>
              </p:cNvCxnSpPr>
              <p:nvPr/>
            </p:nvCxnSpPr>
            <p:spPr>
              <a:xfrm flipV="1">
                <a:off x="5088689" y="2625932"/>
                <a:ext cx="390801" cy="381376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 Verbindung mit Pfeil 34"/>
              <p:cNvCxnSpPr>
                <a:stCxn id="14" idx="2"/>
                <a:endCxn id="24" idx="2"/>
              </p:cNvCxnSpPr>
              <p:nvPr/>
            </p:nvCxnSpPr>
            <p:spPr>
              <a:xfrm>
                <a:off x="5088689" y="3007308"/>
                <a:ext cx="393387" cy="632036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mit Pfeil 35"/>
              <p:cNvCxnSpPr>
                <a:stCxn id="15" idx="2"/>
                <a:endCxn id="17" idx="2"/>
              </p:cNvCxnSpPr>
              <p:nvPr/>
            </p:nvCxnSpPr>
            <p:spPr>
              <a:xfrm flipV="1">
                <a:off x="5088694" y="2625932"/>
                <a:ext cx="390796" cy="635935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mit Pfeil 36"/>
              <p:cNvCxnSpPr>
                <a:stCxn id="15" idx="2"/>
                <a:endCxn id="24" idx="2"/>
              </p:cNvCxnSpPr>
              <p:nvPr/>
            </p:nvCxnSpPr>
            <p:spPr>
              <a:xfrm>
                <a:off x="5088694" y="3261867"/>
                <a:ext cx="393382" cy="377477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 Verbindung mit Pfeil 37"/>
              <p:cNvCxnSpPr>
                <a:stCxn id="16" idx="2"/>
                <a:endCxn id="17" idx="3"/>
              </p:cNvCxnSpPr>
              <p:nvPr/>
            </p:nvCxnSpPr>
            <p:spPr>
              <a:xfrm flipV="1">
                <a:off x="5088695" y="2715933"/>
                <a:ext cx="428227" cy="79613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Gerade Verbindung mit Pfeil 38"/>
              <p:cNvCxnSpPr>
                <a:stCxn id="26" idx="2"/>
                <a:endCxn id="17" idx="3"/>
              </p:cNvCxnSpPr>
              <p:nvPr/>
            </p:nvCxnSpPr>
            <p:spPr>
              <a:xfrm flipV="1">
                <a:off x="5088696" y="2715933"/>
                <a:ext cx="428226" cy="105069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 Verbindung mit Pfeil 39"/>
              <p:cNvCxnSpPr>
                <a:stCxn id="26" idx="2"/>
                <a:endCxn id="24" idx="3"/>
              </p:cNvCxnSpPr>
              <p:nvPr/>
            </p:nvCxnSpPr>
            <p:spPr>
              <a:xfrm flipV="1">
                <a:off x="5088696" y="3729345"/>
                <a:ext cx="430812" cy="37278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 Verbindung mit Pfeil 40"/>
              <p:cNvCxnSpPr>
                <a:stCxn id="17" idx="6"/>
                <a:endCxn id="20" idx="2"/>
              </p:cNvCxnSpPr>
              <p:nvPr/>
            </p:nvCxnSpPr>
            <p:spPr>
              <a:xfrm flipV="1">
                <a:off x="5735090" y="2243470"/>
                <a:ext cx="400003" cy="38246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 Verbindung mit Pfeil 41"/>
              <p:cNvCxnSpPr>
                <a:stCxn id="17" idx="6"/>
                <a:endCxn id="23" idx="2"/>
              </p:cNvCxnSpPr>
              <p:nvPr/>
            </p:nvCxnSpPr>
            <p:spPr>
              <a:xfrm>
                <a:off x="5735090" y="2625932"/>
                <a:ext cx="400003" cy="508656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 Verbindung mit Pfeil 42"/>
              <p:cNvCxnSpPr>
                <a:stCxn id="17" idx="6"/>
                <a:endCxn id="21" idx="2"/>
              </p:cNvCxnSpPr>
              <p:nvPr/>
            </p:nvCxnSpPr>
            <p:spPr>
              <a:xfrm>
                <a:off x="5735090" y="2625932"/>
                <a:ext cx="397823" cy="139525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 Verbindung mit Pfeil 43"/>
              <p:cNvCxnSpPr>
                <a:stCxn id="24" idx="6"/>
                <a:endCxn id="20" idx="2"/>
              </p:cNvCxnSpPr>
              <p:nvPr/>
            </p:nvCxnSpPr>
            <p:spPr>
              <a:xfrm flipV="1">
                <a:off x="5737676" y="2243470"/>
                <a:ext cx="397417" cy="1395874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 Verbindung mit Pfeil 44"/>
              <p:cNvCxnSpPr>
                <a:stCxn id="24" idx="6"/>
                <a:endCxn id="21" idx="2"/>
              </p:cNvCxnSpPr>
              <p:nvPr/>
            </p:nvCxnSpPr>
            <p:spPr>
              <a:xfrm>
                <a:off x="5737676" y="3639344"/>
                <a:ext cx="395237" cy="381839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 Verbindung mit Pfeil 45"/>
              <p:cNvCxnSpPr>
                <a:stCxn id="20" idx="6"/>
                <a:endCxn id="25" idx="2"/>
              </p:cNvCxnSpPr>
              <p:nvPr/>
            </p:nvCxnSpPr>
            <p:spPr>
              <a:xfrm flipV="1">
                <a:off x="6390693" y="1616940"/>
                <a:ext cx="388401" cy="62653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 Verbindung mit Pfeil 46"/>
              <p:cNvCxnSpPr>
                <a:stCxn id="20" idx="6"/>
                <a:endCxn id="19" idx="2"/>
              </p:cNvCxnSpPr>
              <p:nvPr/>
            </p:nvCxnSpPr>
            <p:spPr>
              <a:xfrm>
                <a:off x="6390693" y="2243470"/>
                <a:ext cx="388401" cy="385483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 Verbindung mit Pfeil 47"/>
              <p:cNvCxnSpPr>
                <a:stCxn id="20" idx="6"/>
                <a:endCxn id="18" idx="2"/>
              </p:cNvCxnSpPr>
              <p:nvPr/>
            </p:nvCxnSpPr>
            <p:spPr>
              <a:xfrm>
                <a:off x="6390693" y="2243470"/>
                <a:ext cx="388401" cy="1395873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 Verbindung mit Pfeil 48"/>
              <p:cNvCxnSpPr>
                <a:stCxn id="20" idx="6"/>
                <a:endCxn id="22" idx="2"/>
              </p:cNvCxnSpPr>
              <p:nvPr/>
            </p:nvCxnSpPr>
            <p:spPr>
              <a:xfrm>
                <a:off x="6390693" y="2243470"/>
                <a:ext cx="388401" cy="2406263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 Verbindung mit Pfeil 49"/>
              <p:cNvCxnSpPr>
                <a:stCxn id="23" idx="6"/>
                <a:endCxn id="25" idx="2"/>
              </p:cNvCxnSpPr>
              <p:nvPr/>
            </p:nvCxnSpPr>
            <p:spPr>
              <a:xfrm flipV="1">
                <a:off x="6390693" y="1616940"/>
                <a:ext cx="388401" cy="1517648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 Verbindung mit Pfeil 50"/>
              <p:cNvCxnSpPr>
                <a:stCxn id="23" idx="6"/>
                <a:endCxn id="19" idx="2"/>
              </p:cNvCxnSpPr>
              <p:nvPr/>
            </p:nvCxnSpPr>
            <p:spPr>
              <a:xfrm flipV="1">
                <a:off x="6390693" y="2628953"/>
                <a:ext cx="388401" cy="505635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 Verbindung mit Pfeil 51"/>
              <p:cNvCxnSpPr>
                <a:stCxn id="23" idx="6"/>
                <a:endCxn id="18" idx="2"/>
              </p:cNvCxnSpPr>
              <p:nvPr/>
            </p:nvCxnSpPr>
            <p:spPr>
              <a:xfrm>
                <a:off x="6390693" y="3134588"/>
                <a:ext cx="388401" cy="504755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 Verbindung mit Pfeil 52"/>
              <p:cNvCxnSpPr>
                <a:stCxn id="23" idx="6"/>
                <a:endCxn id="22" idx="2"/>
              </p:cNvCxnSpPr>
              <p:nvPr/>
            </p:nvCxnSpPr>
            <p:spPr>
              <a:xfrm>
                <a:off x="6390693" y="3134588"/>
                <a:ext cx="388401" cy="1515145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 Verbindung mit Pfeil 53"/>
              <p:cNvCxnSpPr>
                <a:stCxn id="21" idx="6"/>
                <a:endCxn id="25" idx="2"/>
              </p:cNvCxnSpPr>
              <p:nvPr/>
            </p:nvCxnSpPr>
            <p:spPr>
              <a:xfrm flipV="1">
                <a:off x="6388513" y="1616940"/>
                <a:ext cx="390581" cy="2404243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 Verbindung mit Pfeil 54"/>
              <p:cNvCxnSpPr>
                <a:endCxn id="19" idx="2"/>
              </p:cNvCxnSpPr>
              <p:nvPr/>
            </p:nvCxnSpPr>
            <p:spPr>
              <a:xfrm flipV="1">
                <a:off x="6390693" y="2628953"/>
                <a:ext cx="388401" cy="139223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 Verbindung mit Pfeil 55"/>
              <p:cNvCxnSpPr>
                <a:endCxn id="18" idx="2"/>
              </p:cNvCxnSpPr>
              <p:nvPr/>
            </p:nvCxnSpPr>
            <p:spPr>
              <a:xfrm flipV="1">
                <a:off x="6390693" y="3639343"/>
                <a:ext cx="388401" cy="38184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 Verbindung mit Pfeil 56"/>
              <p:cNvCxnSpPr>
                <a:endCxn id="22" idx="2"/>
              </p:cNvCxnSpPr>
              <p:nvPr/>
            </p:nvCxnSpPr>
            <p:spPr>
              <a:xfrm>
                <a:off x="6390693" y="4014341"/>
                <a:ext cx="388401" cy="63539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 Verbindung mit Pfeil 57"/>
              <p:cNvCxnSpPr>
                <a:stCxn id="19" idx="6"/>
                <a:endCxn id="29" idx="1"/>
              </p:cNvCxnSpPr>
              <p:nvPr/>
            </p:nvCxnSpPr>
            <p:spPr>
              <a:xfrm>
                <a:off x="7034694" y="2628953"/>
                <a:ext cx="829670" cy="62798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 Verbindung mit Pfeil 58"/>
              <p:cNvCxnSpPr>
                <a:endCxn id="27" idx="1"/>
              </p:cNvCxnSpPr>
              <p:nvPr/>
            </p:nvCxnSpPr>
            <p:spPr>
              <a:xfrm>
                <a:off x="7034694" y="2625932"/>
                <a:ext cx="829670" cy="508135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 Verbindung mit Pfeil 59"/>
              <p:cNvCxnSpPr>
                <a:endCxn id="28" idx="1"/>
              </p:cNvCxnSpPr>
              <p:nvPr/>
            </p:nvCxnSpPr>
            <p:spPr>
              <a:xfrm>
                <a:off x="7034694" y="2644571"/>
                <a:ext cx="829670" cy="93181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 Verbindung mit Pfeil 60"/>
              <p:cNvCxnSpPr>
                <a:stCxn id="25" idx="6"/>
                <a:endCxn id="29" idx="1"/>
              </p:cNvCxnSpPr>
              <p:nvPr/>
            </p:nvCxnSpPr>
            <p:spPr>
              <a:xfrm>
                <a:off x="7034694" y="1616940"/>
                <a:ext cx="829670" cy="107481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 Verbindung mit Pfeil 61"/>
              <p:cNvCxnSpPr>
                <a:stCxn id="25" idx="6"/>
                <a:endCxn id="27" idx="1"/>
              </p:cNvCxnSpPr>
              <p:nvPr/>
            </p:nvCxnSpPr>
            <p:spPr>
              <a:xfrm>
                <a:off x="7034694" y="1616940"/>
                <a:ext cx="829670" cy="1517127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 Verbindung mit Pfeil 62"/>
              <p:cNvCxnSpPr>
                <a:stCxn id="25" idx="6"/>
                <a:endCxn id="28" idx="1"/>
              </p:cNvCxnSpPr>
              <p:nvPr/>
            </p:nvCxnSpPr>
            <p:spPr>
              <a:xfrm>
                <a:off x="7034694" y="1616940"/>
                <a:ext cx="829670" cy="1959443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 Verbindung mit Pfeil 63"/>
              <p:cNvCxnSpPr>
                <a:stCxn id="18" idx="6"/>
                <a:endCxn id="29" idx="1"/>
              </p:cNvCxnSpPr>
              <p:nvPr/>
            </p:nvCxnSpPr>
            <p:spPr>
              <a:xfrm flipV="1">
                <a:off x="7034694" y="2691751"/>
                <a:ext cx="829670" cy="94759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Gerade Verbindung mit Pfeil 64"/>
              <p:cNvCxnSpPr>
                <a:endCxn id="27" idx="1"/>
              </p:cNvCxnSpPr>
              <p:nvPr/>
            </p:nvCxnSpPr>
            <p:spPr>
              <a:xfrm flipV="1">
                <a:off x="7034694" y="3134067"/>
                <a:ext cx="829670" cy="52231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Gerade Verbindung mit Pfeil 65"/>
              <p:cNvCxnSpPr>
                <a:stCxn id="18" idx="6"/>
                <a:endCxn id="28" idx="1"/>
              </p:cNvCxnSpPr>
              <p:nvPr/>
            </p:nvCxnSpPr>
            <p:spPr>
              <a:xfrm flipV="1">
                <a:off x="7034694" y="3576383"/>
                <a:ext cx="829670" cy="6296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Gerade Verbindung mit Pfeil 66"/>
              <p:cNvCxnSpPr>
                <a:stCxn id="22" idx="6"/>
                <a:endCxn id="29" idx="1"/>
              </p:cNvCxnSpPr>
              <p:nvPr/>
            </p:nvCxnSpPr>
            <p:spPr>
              <a:xfrm flipV="1">
                <a:off x="7034694" y="2691751"/>
                <a:ext cx="829670" cy="195798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Gerade Verbindung mit Pfeil 67"/>
              <p:cNvCxnSpPr>
                <a:stCxn id="22" idx="6"/>
                <a:endCxn id="27" idx="1"/>
              </p:cNvCxnSpPr>
              <p:nvPr/>
            </p:nvCxnSpPr>
            <p:spPr>
              <a:xfrm flipV="1">
                <a:off x="7034694" y="3134067"/>
                <a:ext cx="829670" cy="1515666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Gerade Verbindung mit Pfeil 68"/>
              <p:cNvCxnSpPr>
                <a:endCxn id="28" idx="1"/>
              </p:cNvCxnSpPr>
              <p:nvPr/>
            </p:nvCxnSpPr>
            <p:spPr>
              <a:xfrm flipV="1">
                <a:off x="7034694" y="3576383"/>
                <a:ext cx="829670" cy="1084228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Gewinkelter Verbinder 69"/>
              <p:cNvCxnSpPr/>
              <p:nvPr/>
            </p:nvCxnSpPr>
            <p:spPr>
              <a:xfrm rot="10800000" flipV="1">
                <a:off x="5521954" y="3585343"/>
                <a:ext cx="180000" cy="108000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Gewinkelter Verbinder 70"/>
              <p:cNvCxnSpPr/>
              <p:nvPr/>
            </p:nvCxnSpPr>
            <p:spPr>
              <a:xfrm rot="10800000" flipV="1">
                <a:off x="5521954" y="2571932"/>
                <a:ext cx="180000" cy="108000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winkelter Verbinder 71"/>
              <p:cNvCxnSpPr/>
              <p:nvPr/>
            </p:nvCxnSpPr>
            <p:spPr>
              <a:xfrm rot="10800000" flipV="1">
                <a:off x="6167149" y="2185476"/>
                <a:ext cx="180000" cy="108000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Gewinkelter Verbinder 72"/>
              <p:cNvCxnSpPr/>
              <p:nvPr/>
            </p:nvCxnSpPr>
            <p:spPr>
              <a:xfrm rot="10800000" flipV="1">
                <a:off x="6175010" y="3967183"/>
                <a:ext cx="180000" cy="108000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Gewinkelter Verbinder 73"/>
              <p:cNvCxnSpPr/>
              <p:nvPr/>
            </p:nvCxnSpPr>
            <p:spPr>
              <a:xfrm rot="10800000" flipV="1">
                <a:off x="6167149" y="3080067"/>
                <a:ext cx="180000" cy="108000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Gewinkelter Verbinder 74"/>
              <p:cNvCxnSpPr/>
              <p:nvPr/>
            </p:nvCxnSpPr>
            <p:spPr>
              <a:xfrm rot="10800000" flipV="1">
                <a:off x="6817681" y="1562940"/>
                <a:ext cx="180000" cy="108000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Gewinkelter Verbinder 75"/>
              <p:cNvCxnSpPr/>
              <p:nvPr/>
            </p:nvCxnSpPr>
            <p:spPr>
              <a:xfrm rot="10800000" flipV="1">
                <a:off x="6817681" y="2574953"/>
                <a:ext cx="180000" cy="108000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Gewinkelter Verbinder 76"/>
              <p:cNvCxnSpPr/>
              <p:nvPr/>
            </p:nvCxnSpPr>
            <p:spPr>
              <a:xfrm rot="10800000" flipV="1">
                <a:off x="6819630" y="3585344"/>
                <a:ext cx="180000" cy="108000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Gewinkelter Verbinder 77"/>
              <p:cNvCxnSpPr/>
              <p:nvPr/>
            </p:nvCxnSpPr>
            <p:spPr>
              <a:xfrm rot="10800000" flipV="1">
                <a:off x="6814158" y="4595733"/>
                <a:ext cx="180000" cy="108000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Gerade Verbindung mit Pfeil 9"/>
            <p:cNvCxnSpPr>
              <a:stCxn id="16" idx="2"/>
              <a:endCxn id="24" idx="3"/>
            </p:cNvCxnSpPr>
            <p:nvPr/>
          </p:nvCxnSpPr>
          <p:spPr>
            <a:xfrm>
              <a:off x="5239080" y="3426066"/>
              <a:ext cx="430813" cy="21728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/>
            <p:cNvCxnSpPr>
              <a:stCxn id="24" idx="6"/>
              <a:endCxn id="23" idx="2"/>
            </p:cNvCxnSpPr>
            <p:nvPr/>
          </p:nvCxnSpPr>
          <p:spPr>
            <a:xfrm flipV="1">
              <a:off x="5888061" y="3048590"/>
              <a:ext cx="397417" cy="50475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69220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el 8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Image </a:t>
            </a:r>
            <a:r>
              <a:rPr lang="de-DE" dirty="0" err="1"/>
              <a:t>classification</a:t>
            </a:r>
            <a:r>
              <a:rPr lang="de-DE" dirty="0"/>
              <a:t/>
            </a:r>
            <a:br>
              <a:rPr lang="de-DE" dirty="0"/>
            </a:br>
            <a:r>
              <a:rPr lang="de-DE" b="0" dirty="0" err="1"/>
              <a:t>Multilayer</a:t>
            </a:r>
            <a:r>
              <a:rPr lang="de-DE" b="0" dirty="0"/>
              <a:t> </a:t>
            </a:r>
            <a:r>
              <a:rPr lang="de-DE" b="0" dirty="0" err="1"/>
              <a:t>perceptron</a:t>
            </a:r>
            <a:r>
              <a:rPr lang="de-DE" b="0" dirty="0"/>
              <a:t> (MLP)</a:t>
            </a:r>
            <a:endParaRPr lang="de-DE" dirty="0"/>
          </a:p>
        </p:txBody>
      </p:sp>
      <p:pic>
        <p:nvPicPr>
          <p:cNvPr id="85" name="Bildplatzhalter 8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263" y="1484314"/>
            <a:ext cx="5528850" cy="4069087"/>
          </a:xfrm>
        </p:spPr>
      </p:pic>
      <p:sp>
        <p:nvSpPr>
          <p:cNvPr id="84" name="Inhaltsplatzhalter 8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The </a:t>
            </a:r>
            <a:r>
              <a:rPr lang="de-DE" dirty="0" err="1"/>
              <a:t>multilayer</a:t>
            </a:r>
            <a:r>
              <a:rPr lang="de-DE" dirty="0"/>
              <a:t> </a:t>
            </a:r>
            <a:r>
              <a:rPr lang="de-DE" dirty="0" err="1"/>
              <a:t>perceptron</a:t>
            </a:r>
            <a:r>
              <a:rPr lang="de-DE" dirty="0"/>
              <a:t> (MLP) </a:t>
            </a:r>
            <a:r>
              <a:rPr lang="de-DE" dirty="0" err="1"/>
              <a:t>is</a:t>
            </a:r>
            <a:r>
              <a:rPr lang="de-DE" dirty="0"/>
              <a:t> a simple </a:t>
            </a:r>
            <a:r>
              <a:rPr lang="de-DE" dirty="0" err="1"/>
              <a:t>feed</a:t>
            </a:r>
            <a:r>
              <a:rPr lang="de-DE" dirty="0"/>
              <a:t>-forward </a:t>
            </a:r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network</a:t>
            </a:r>
            <a:endParaRPr lang="de-DE" dirty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/>
              <a:t>The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endParaRPr lang="de-DE" dirty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/>
              <a:t>After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weight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dirty="0" err="1"/>
              <a:t>follows</a:t>
            </a:r>
            <a:r>
              <a:rPr lang="de-DE" dirty="0"/>
              <a:t> a </a:t>
            </a:r>
            <a:r>
              <a:rPr lang="de-DE" dirty="0" err="1"/>
              <a:t>nonlinear</a:t>
            </a:r>
            <a:r>
              <a:rPr lang="de-DE" dirty="0"/>
              <a:t> </a:t>
            </a:r>
            <a:r>
              <a:rPr lang="de-DE" dirty="0" err="1"/>
              <a:t>activation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linear </a:t>
            </a:r>
            <a:r>
              <a:rPr lang="de-DE" dirty="0" err="1"/>
              <a:t>regression</a:t>
            </a:r>
            <a:r>
              <a:rPr lang="de-DE" dirty="0"/>
              <a:t>: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/>
              <a:t>More </a:t>
            </a:r>
            <a:r>
              <a:rPr lang="de-DE" dirty="0" err="1"/>
              <a:t>free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trained</a:t>
            </a:r>
            <a:endParaRPr lang="de-DE" dirty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/>
              <a:t>The </a:t>
            </a:r>
            <a:r>
              <a:rPr lang="de-DE" dirty="0" err="1"/>
              <a:t>classes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non-</a:t>
            </a:r>
            <a:r>
              <a:rPr lang="de-DE" dirty="0" err="1"/>
              <a:t>linearly</a:t>
            </a:r>
            <a:r>
              <a:rPr lang="de-DE" dirty="0"/>
              <a:t> </a:t>
            </a:r>
            <a:r>
              <a:rPr lang="de-DE" dirty="0" err="1"/>
              <a:t>separated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Data </a:t>
            </a:r>
            <a:r>
              <a:rPr lang="de-DE" dirty="0" err="1"/>
              <a:t>preparation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still </a:t>
            </a:r>
            <a:r>
              <a:rPr lang="de-DE" dirty="0" err="1"/>
              <a:t>important</a:t>
            </a:r>
            <a:r>
              <a:rPr lang="de-DE" dirty="0"/>
              <a:t>: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/>
              <a:t>Image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flattened</a:t>
            </a:r>
            <a:endParaRPr lang="de-DE" dirty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/>
              <a:t>28x28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become</a:t>
            </a:r>
            <a:r>
              <a:rPr lang="de-DE" dirty="0"/>
              <a:t> 784 dimensional </a:t>
            </a:r>
            <a:r>
              <a:rPr lang="de-DE" dirty="0" err="1"/>
              <a:t>vectors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Demonstration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Jupyter</a:t>
            </a:r>
            <a:r>
              <a:rPr lang="de-DE" dirty="0"/>
              <a:t> Notebook: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smtClean="0"/>
              <a:t>54.8% </a:t>
            </a:r>
            <a:r>
              <a:rPr lang="de-DE" dirty="0"/>
              <a:t>(vs. 43.3% of </a:t>
            </a:r>
            <a:r>
              <a:rPr lang="de-DE" dirty="0" err="1"/>
              <a:t>the</a:t>
            </a:r>
            <a:r>
              <a:rPr lang="de-DE" dirty="0"/>
              <a:t> linear </a:t>
            </a:r>
            <a:r>
              <a:rPr lang="de-DE" dirty="0" err="1"/>
              <a:t>model</a:t>
            </a:r>
            <a:r>
              <a:rPr lang="de-DE" dirty="0"/>
              <a:t>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258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Image </a:t>
            </a:r>
            <a:r>
              <a:rPr lang="de-DE" dirty="0" err="1"/>
              <a:t>classification</a:t>
            </a:r>
            <a:r>
              <a:rPr lang="de-DE" dirty="0"/>
              <a:t/>
            </a:r>
            <a:br>
              <a:rPr lang="de-DE" dirty="0"/>
            </a:br>
            <a:r>
              <a:rPr lang="de-DE" b="0" dirty="0" err="1" smtClean="0"/>
              <a:t>Convolutional</a:t>
            </a:r>
            <a:r>
              <a:rPr lang="de-DE" b="0" dirty="0" smtClean="0"/>
              <a:t> Neural Network (CNN)</a:t>
            </a:r>
            <a:endParaRPr lang="de-DE" dirty="0"/>
          </a:p>
        </p:txBody>
      </p:sp>
      <p:pic>
        <p:nvPicPr>
          <p:cNvPr id="9" name="Bildplatzhalter 8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627" y="2874000"/>
            <a:ext cx="9906000" cy="3048000"/>
          </a:xfrm>
        </p:spPr>
      </p:pic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The </a:t>
            </a:r>
            <a:r>
              <a:rPr lang="de-DE" dirty="0" err="1" smtClean="0"/>
              <a:t>Convolutional</a:t>
            </a:r>
            <a:r>
              <a:rPr lang="de-DE" dirty="0" smtClean="0"/>
              <a:t> Neural Network (CNN)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special</a:t>
            </a:r>
            <a:r>
              <a:rPr lang="de-DE" dirty="0" smtClean="0"/>
              <a:t> </a:t>
            </a:r>
            <a:r>
              <a:rPr lang="de-DE" dirty="0" err="1" smtClean="0"/>
              <a:t>kind</a:t>
            </a:r>
            <a:r>
              <a:rPr lang="de-DE" dirty="0" smtClean="0"/>
              <a:t> of </a:t>
            </a:r>
            <a:r>
              <a:rPr lang="de-DE" dirty="0" err="1" smtClean="0"/>
              <a:t>feed</a:t>
            </a:r>
            <a:r>
              <a:rPr lang="de-DE" dirty="0" smtClean="0"/>
              <a:t>-forward </a:t>
            </a:r>
            <a:r>
              <a:rPr lang="de-DE" dirty="0" err="1" smtClean="0"/>
              <a:t>neural</a:t>
            </a:r>
            <a:r>
              <a:rPr lang="de-DE" dirty="0" smtClean="0"/>
              <a:t> </a:t>
            </a:r>
            <a:r>
              <a:rPr lang="de-DE" dirty="0" err="1" smtClean="0"/>
              <a:t>network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Building </a:t>
            </a:r>
            <a:r>
              <a:rPr lang="de-DE" dirty="0" err="1" smtClean="0"/>
              <a:t>blocks</a:t>
            </a:r>
            <a:r>
              <a:rPr lang="de-DE" dirty="0" smtClean="0"/>
              <a:t>: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Convolutional</a:t>
            </a:r>
            <a:r>
              <a:rPr lang="de-DE" dirty="0" smtClean="0"/>
              <a:t> </a:t>
            </a:r>
            <a:r>
              <a:rPr lang="de-DE" dirty="0" err="1" smtClean="0"/>
              <a:t>layers</a:t>
            </a:r>
            <a:r>
              <a:rPr lang="de-DE" dirty="0" smtClean="0"/>
              <a:t>: </a:t>
            </a:r>
            <a:r>
              <a:rPr lang="de-DE" dirty="0" err="1" smtClean="0"/>
              <a:t>convolve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feature</a:t>
            </a:r>
            <a:r>
              <a:rPr lang="de-DE" dirty="0" smtClean="0"/>
              <a:t> </a:t>
            </a:r>
            <a:r>
              <a:rPr lang="de-DE" dirty="0" err="1" smtClean="0"/>
              <a:t>maps</a:t>
            </a:r>
            <a:endParaRPr lang="de-DE" dirty="0" smtClean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Pooling </a:t>
            </a:r>
            <a:r>
              <a:rPr lang="de-DE" dirty="0" err="1" smtClean="0"/>
              <a:t>layers</a:t>
            </a:r>
            <a:r>
              <a:rPr lang="de-DE" dirty="0" smtClean="0"/>
              <a:t>: </a:t>
            </a:r>
            <a:r>
              <a:rPr lang="de-DE" dirty="0" err="1" smtClean="0"/>
              <a:t>reduce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dimensionality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combining</a:t>
            </a:r>
            <a:r>
              <a:rPr lang="de-DE" dirty="0" smtClean="0"/>
              <a:t> </a:t>
            </a:r>
            <a:r>
              <a:rPr lang="de-DE" dirty="0" err="1" smtClean="0"/>
              <a:t>neighboured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r>
              <a:rPr lang="de-DE" dirty="0" smtClean="0"/>
              <a:t> of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feature</a:t>
            </a:r>
            <a:r>
              <a:rPr lang="de-DE" dirty="0" smtClean="0"/>
              <a:t> </a:t>
            </a:r>
            <a:r>
              <a:rPr lang="de-DE" dirty="0" err="1" smtClean="0"/>
              <a:t>maps</a:t>
            </a:r>
            <a:endParaRPr lang="de-DE" dirty="0" smtClean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Fully</a:t>
            </a:r>
            <a:r>
              <a:rPr lang="de-DE" dirty="0" smtClean="0"/>
              <a:t> </a:t>
            </a:r>
            <a:r>
              <a:rPr lang="de-DE" dirty="0" err="1" smtClean="0"/>
              <a:t>connected</a:t>
            </a:r>
            <a:r>
              <a:rPr lang="de-DE" dirty="0" smtClean="0"/>
              <a:t> </a:t>
            </a:r>
            <a:r>
              <a:rPr lang="de-DE" dirty="0" err="1" smtClean="0"/>
              <a:t>layer</a:t>
            </a:r>
            <a:r>
              <a:rPr lang="de-DE" dirty="0" smtClean="0"/>
              <a:t>: Traditional MLP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connects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final </a:t>
            </a:r>
            <a:r>
              <a:rPr lang="de-DE" dirty="0" err="1" smtClean="0"/>
              <a:t>feature</a:t>
            </a:r>
            <a:r>
              <a:rPr lang="de-DE" dirty="0" smtClean="0"/>
              <a:t> </a:t>
            </a:r>
            <a:r>
              <a:rPr lang="de-DE" dirty="0" err="1" smtClean="0"/>
              <a:t>maps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(</a:t>
            </a:r>
            <a:r>
              <a:rPr lang="de-DE" dirty="0" err="1" smtClean="0"/>
              <a:t>classification</a:t>
            </a:r>
            <a:r>
              <a:rPr lang="de-DE" dirty="0" smtClean="0"/>
              <a:t>) </a:t>
            </a:r>
            <a:r>
              <a:rPr lang="de-DE" dirty="0" err="1" smtClean="0"/>
              <a:t>outputs</a:t>
            </a:r>
            <a:endParaRPr lang="de-DE" dirty="0" smtClean="0"/>
          </a:p>
        </p:txBody>
      </p:sp>
      <p:sp>
        <p:nvSpPr>
          <p:cNvPr id="10" name="Textfeld 9"/>
          <p:cNvSpPr txBox="1"/>
          <p:nvPr/>
        </p:nvSpPr>
        <p:spPr>
          <a:xfrm>
            <a:off x="1212055" y="5922000"/>
            <a:ext cx="10243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hlinkClick r:id="rId3"/>
              </a:rPr>
              <a:t>https://</a:t>
            </a:r>
            <a:r>
              <a:rPr lang="de-DE" sz="1000" dirty="0" smtClean="0">
                <a:hlinkClick r:id="rId3"/>
              </a:rPr>
              <a:t>commons.wikimedia.org/wiki/File:Typical_cnn.png</a:t>
            </a:r>
            <a:r>
              <a:rPr lang="de-DE" sz="1000" dirty="0" smtClean="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3208049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Image </a:t>
            </a:r>
            <a:r>
              <a:rPr lang="de-DE" dirty="0" err="1"/>
              <a:t>classification</a:t>
            </a:r>
            <a:r>
              <a:rPr lang="de-DE" dirty="0"/>
              <a:t/>
            </a:r>
            <a:br>
              <a:rPr lang="de-DE" dirty="0"/>
            </a:br>
            <a:r>
              <a:rPr lang="de-DE" b="0" dirty="0" err="1"/>
              <a:t>Convolutional</a:t>
            </a:r>
            <a:r>
              <a:rPr lang="de-DE" b="0" dirty="0"/>
              <a:t> Neural Network (CNN)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The </a:t>
            </a:r>
            <a:r>
              <a:rPr lang="de-DE" dirty="0" err="1"/>
              <a:t>Convolutional</a:t>
            </a:r>
            <a:r>
              <a:rPr lang="de-DE" dirty="0"/>
              <a:t> Neural Network (CNN)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special</a:t>
            </a:r>
            <a:r>
              <a:rPr lang="de-DE" dirty="0"/>
              <a:t> </a:t>
            </a:r>
            <a:r>
              <a:rPr lang="de-DE" dirty="0" err="1"/>
              <a:t>kind</a:t>
            </a:r>
            <a:r>
              <a:rPr lang="de-DE" dirty="0"/>
              <a:t> of </a:t>
            </a:r>
            <a:r>
              <a:rPr lang="de-DE" dirty="0" err="1"/>
              <a:t>feed</a:t>
            </a:r>
            <a:r>
              <a:rPr lang="de-DE" dirty="0"/>
              <a:t>-forward </a:t>
            </a:r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network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Building </a:t>
            </a:r>
            <a:r>
              <a:rPr lang="de-DE" dirty="0" err="1"/>
              <a:t>blocks</a:t>
            </a:r>
            <a:r>
              <a:rPr lang="de-DE" dirty="0"/>
              <a:t>: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: </a:t>
            </a:r>
            <a:r>
              <a:rPr lang="de-DE" dirty="0" err="1"/>
              <a:t>convolve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feature</a:t>
            </a:r>
            <a:r>
              <a:rPr lang="de-DE" dirty="0"/>
              <a:t> </a:t>
            </a:r>
            <a:r>
              <a:rPr lang="de-DE" dirty="0" err="1"/>
              <a:t>maps</a:t>
            </a:r>
            <a:endParaRPr lang="de-DE" dirty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/>
              <a:t>Pooling </a:t>
            </a:r>
            <a:r>
              <a:rPr lang="de-DE" dirty="0" err="1"/>
              <a:t>layers</a:t>
            </a:r>
            <a:r>
              <a:rPr lang="de-DE" dirty="0"/>
              <a:t>: </a:t>
            </a:r>
            <a:r>
              <a:rPr lang="de-DE" dirty="0" err="1"/>
              <a:t>reduce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dimensionality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combining</a:t>
            </a:r>
            <a:r>
              <a:rPr lang="de-DE" dirty="0"/>
              <a:t> </a:t>
            </a:r>
            <a:r>
              <a:rPr lang="de-DE" dirty="0" err="1"/>
              <a:t>neighboured</a:t>
            </a:r>
            <a:r>
              <a:rPr lang="de-DE" dirty="0"/>
              <a:t> </a:t>
            </a:r>
            <a:r>
              <a:rPr lang="de-DE" dirty="0" err="1"/>
              <a:t>elements</a:t>
            </a:r>
            <a:r>
              <a:rPr lang="de-DE" dirty="0"/>
              <a:t> of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feature</a:t>
            </a:r>
            <a:r>
              <a:rPr lang="de-DE" dirty="0"/>
              <a:t> </a:t>
            </a:r>
            <a:r>
              <a:rPr lang="de-DE" dirty="0" err="1"/>
              <a:t>maps</a:t>
            </a:r>
            <a:endParaRPr lang="de-DE" dirty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/>
              <a:t>Fully</a:t>
            </a:r>
            <a:r>
              <a:rPr lang="de-DE" dirty="0"/>
              <a:t> </a:t>
            </a:r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: Traditional MLP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connects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final </a:t>
            </a:r>
            <a:r>
              <a:rPr lang="de-DE" dirty="0" err="1"/>
              <a:t>feature</a:t>
            </a:r>
            <a:r>
              <a:rPr lang="de-DE" dirty="0"/>
              <a:t> </a:t>
            </a:r>
            <a:r>
              <a:rPr lang="de-DE" dirty="0" err="1"/>
              <a:t>maps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(</a:t>
            </a:r>
            <a:r>
              <a:rPr lang="de-DE" dirty="0" err="1"/>
              <a:t>classification</a:t>
            </a:r>
            <a:r>
              <a:rPr lang="de-DE" dirty="0"/>
              <a:t>) </a:t>
            </a:r>
            <a:r>
              <a:rPr lang="de-DE" dirty="0" err="1" smtClean="0"/>
              <a:t>outputs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Advantages: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The </a:t>
            </a:r>
            <a:r>
              <a:rPr lang="de-DE" dirty="0" err="1" smtClean="0"/>
              <a:t>size</a:t>
            </a:r>
            <a:r>
              <a:rPr lang="de-DE" dirty="0" smtClean="0"/>
              <a:t> of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kernels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invariant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image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r>
              <a:rPr lang="de-DE" dirty="0" smtClean="0"/>
              <a:t> </a:t>
            </a:r>
            <a:r>
              <a:rPr lang="en-AE" dirty="0" smtClean="0"/>
              <a:t>–</a:t>
            </a:r>
            <a:r>
              <a:rPr lang="de-DE" dirty="0" smtClean="0"/>
              <a:t> </a:t>
            </a:r>
            <a:r>
              <a:rPr lang="de-DE" dirty="0" err="1" smtClean="0"/>
              <a:t>allows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deeper</a:t>
            </a:r>
            <a:r>
              <a:rPr lang="de-DE" dirty="0" smtClean="0"/>
              <a:t> </a:t>
            </a:r>
            <a:r>
              <a:rPr lang="de-DE" dirty="0" err="1" smtClean="0"/>
              <a:t>architectures</a:t>
            </a:r>
            <a:endParaRPr lang="de-DE" dirty="0" smtClean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The </a:t>
            </a:r>
            <a:r>
              <a:rPr lang="de-DE" dirty="0" err="1" smtClean="0"/>
              <a:t>feature</a:t>
            </a:r>
            <a:r>
              <a:rPr lang="de-DE" dirty="0" smtClean="0"/>
              <a:t> </a:t>
            </a:r>
            <a:r>
              <a:rPr lang="de-DE" dirty="0" err="1" smtClean="0"/>
              <a:t>maps</a:t>
            </a:r>
            <a:r>
              <a:rPr lang="de-DE" dirty="0" smtClean="0"/>
              <a:t> </a:t>
            </a:r>
            <a:r>
              <a:rPr lang="de-DE" dirty="0" err="1" smtClean="0"/>
              <a:t>reduce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amount</a:t>
            </a:r>
            <a:r>
              <a:rPr lang="de-DE" dirty="0" smtClean="0"/>
              <a:t> of redundant </a:t>
            </a:r>
            <a:r>
              <a:rPr lang="de-DE" dirty="0" err="1" smtClean="0"/>
              <a:t>information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image</a:t>
            </a:r>
            <a:endParaRPr lang="de-DE" dirty="0" smtClean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Less</a:t>
            </a:r>
            <a:r>
              <a:rPr lang="de-DE" dirty="0" smtClean="0"/>
              <a:t> </a:t>
            </a:r>
            <a:r>
              <a:rPr lang="de-DE" dirty="0" err="1" smtClean="0"/>
              <a:t>preprocessing</a:t>
            </a:r>
            <a:r>
              <a:rPr lang="de-DE" dirty="0" smtClean="0"/>
              <a:t> </a:t>
            </a:r>
            <a:r>
              <a:rPr lang="de-DE" dirty="0" err="1" smtClean="0"/>
              <a:t>required</a:t>
            </a:r>
            <a:r>
              <a:rPr lang="de-DE" dirty="0" smtClean="0"/>
              <a:t> </a:t>
            </a:r>
            <a:r>
              <a:rPr lang="en-AE" dirty="0" smtClean="0"/>
              <a:t>–</a:t>
            </a:r>
            <a:r>
              <a:rPr lang="de-DE" dirty="0" smtClean="0"/>
              <a:t> </a:t>
            </a:r>
            <a:r>
              <a:rPr lang="de-DE" dirty="0" err="1" smtClean="0"/>
              <a:t>image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not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flattened</a:t>
            </a:r>
            <a:r>
              <a:rPr lang="de-DE" dirty="0" smtClean="0"/>
              <a:t> </a:t>
            </a:r>
            <a:r>
              <a:rPr lang="de-DE" dirty="0" err="1" smtClean="0"/>
              <a:t>anymore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Demonstration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Jupyter</a:t>
            </a:r>
            <a:r>
              <a:rPr lang="de-DE" dirty="0" smtClean="0"/>
              <a:t> Notebook:</a:t>
            </a:r>
          </a:p>
        </p:txBody>
      </p:sp>
    </p:spTree>
    <p:extLst>
      <p:ext uri="{BB962C8B-B14F-4D97-AF65-F5344CB8AC3E}">
        <p14:creationId xmlns:p14="http://schemas.microsoft.com/office/powerpoint/2010/main" val="3540117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expect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workshop</a:t>
            </a:r>
            <a:r>
              <a:rPr lang="de-DE" dirty="0" smtClean="0"/>
              <a:t>?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r>
                  <a:rPr lang="de-DE" dirty="0" err="1" smtClean="0"/>
                  <a:t>if</a:t>
                </a:r>
                <a:r>
                  <a:rPr lang="de-DE" dirty="0" smtClean="0"/>
                  <a:t> 		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</a:rPr>
                      <m:t>𝑲</m:t>
                    </m:r>
                    <m:d>
                      <m:d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b="0" i="0" baseline="0" smtClean="0">
                            <a:latin typeface="Cambria Math" panose="02040503050406030204" pitchFamily="18" charset="0"/>
                          </a:rPr>
                          <m:t>ML</m:t>
                        </m:r>
                      </m:e>
                    </m:d>
                    <m:r>
                      <a:rPr lang="de-DE" b="1" i="1" smtClean="0">
                        <a:latin typeface="Cambria Math" panose="02040503050406030204" pitchFamily="18" charset="0"/>
                      </a:rPr>
                      <m:t>==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r>
                  <a:rPr lang="de-DE" dirty="0" err="1" smtClean="0"/>
                  <a:t>else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if</a:t>
                </a:r>
                <a:r>
                  <a:rPr lang="de-DE" dirty="0" smtClean="0"/>
                  <a:t> 		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</a:rPr>
                      <m:t>𝑲</m:t>
                    </m:r>
                    <m:d>
                      <m:d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ML</m:t>
                        </m:r>
                      </m:e>
                    </m:d>
                    <m:r>
                      <a:rPr lang="en-A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de-D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A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</m:oMath>
                </a14:m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r>
                  <a:rPr lang="de-DE" dirty="0" err="1" smtClean="0"/>
                  <a:t>else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if</a:t>
                </a:r>
                <a:r>
                  <a:rPr lang="de-DE" dirty="0" smtClean="0"/>
                  <a:t> 		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</a:rPr>
                      <m:t>𝑲</m:t>
                    </m:r>
                    <m:d>
                      <m:d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ML</m:t>
                        </m:r>
                      </m:e>
                    </m:d>
                    <m:r>
                      <a:rPr lang="en-A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r>
                      <a:rPr lang="de-D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A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</m:oMath>
                </a14:m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r>
                  <a:rPr lang="de-DE" dirty="0" err="1" smtClean="0"/>
                  <a:t>else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2345" t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nhaltsplatzhalt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 err="1" smtClean="0"/>
              <a:t>Then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in </a:t>
            </a:r>
            <a:r>
              <a:rPr lang="de-DE" dirty="0" err="1" smtClean="0"/>
              <a:t>touch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an </a:t>
            </a:r>
            <a:r>
              <a:rPr lang="de-DE" dirty="0" err="1" smtClean="0"/>
              <a:t>exciting</a:t>
            </a:r>
            <a:r>
              <a:rPr lang="de-DE" dirty="0" smtClean="0"/>
              <a:t> </a:t>
            </a:r>
            <a:r>
              <a:rPr lang="de-DE" dirty="0" err="1" smtClean="0"/>
              <a:t>research</a:t>
            </a:r>
            <a:r>
              <a:rPr lang="de-DE" dirty="0" smtClean="0"/>
              <a:t> </a:t>
            </a:r>
            <a:r>
              <a:rPr lang="de-DE" dirty="0" err="1" smtClean="0"/>
              <a:t>area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err="1" smtClean="0"/>
              <a:t>Then</a:t>
            </a:r>
            <a:r>
              <a:rPr lang="de-DE" dirty="0" smtClean="0"/>
              <a:t> </a:t>
            </a:r>
            <a:r>
              <a:rPr lang="de-DE" dirty="0" err="1" smtClean="0"/>
              <a:t>learn</a:t>
            </a:r>
            <a:r>
              <a:rPr lang="de-DE" dirty="0" smtClean="0"/>
              <a:t> a </a:t>
            </a:r>
            <a:r>
              <a:rPr lang="de-DE" dirty="0" err="1" smtClean="0"/>
              <a:t>few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aspects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ideas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continue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workshop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me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997" y="3969338"/>
            <a:ext cx="3236056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230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Image </a:t>
            </a:r>
            <a:r>
              <a:rPr lang="de-DE" dirty="0" err="1"/>
              <a:t>classification</a:t>
            </a:r>
            <a:r>
              <a:rPr lang="de-DE" dirty="0"/>
              <a:t/>
            </a:r>
            <a:br>
              <a:rPr lang="de-DE" dirty="0"/>
            </a:br>
            <a:r>
              <a:rPr lang="de-DE" b="0" dirty="0" err="1"/>
              <a:t>Convolutional</a:t>
            </a:r>
            <a:r>
              <a:rPr lang="de-DE" b="0" dirty="0"/>
              <a:t> Neural Network (CNN)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The </a:t>
            </a:r>
            <a:r>
              <a:rPr lang="de-DE" dirty="0" err="1"/>
              <a:t>Convolutional</a:t>
            </a:r>
            <a:r>
              <a:rPr lang="de-DE" dirty="0"/>
              <a:t> Neural Network (CNN)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special</a:t>
            </a:r>
            <a:r>
              <a:rPr lang="de-DE" dirty="0"/>
              <a:t> </a:t>
            </a:r>
            <a:r>
              <a:rPr lang="de-DE" dirty="0" err="1"/>
              <a:t>kind</a:t>
            </a:r>
            <a:r>
              <a:rPr lang="de-DE" dirty="0"/>
              <a:t> of </a:t>
            </a:r>
            <a:r>
              <a:rPr lang="de-DE" dirty="0" err="1"/>
              <a:t>feed</a:t>
            </a:r>
            <a:r>
              <a:rPr lang="de-DE" dirty="0"/>
              <a:t>-forward </a:t>
            </a:r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network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Building </a:t>
            </a:r>
            <a:r>
              <a:rPr lang="de-DE" dirty="0" err="1"/>
              <a:t>blocks</a:t>
            </a:r>
            <a:r>
              <a:rPr lang="de-DE" dirty="0"/>
              <a:t>: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: </a:t>
            </a:r>
            <a:r>
              <a:rPr lang="de-DE" dirty="0" err="1"/>
              <a:t>convolve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feature</a:t>
            </a:r>
            <a:r>
              <a:rPr lang="de-DE" dirty="0"/>
              <a:t> </a:t>
            </a:r>
            <a:r>
              <a:rPr lang="de-DE" dirty="0" err="1"/>
              <a:t>maps</a:t>
            </a:r>
            <a:endParaRPr lang="de-DE" dirty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/>
              <a:t>Pooling </a:t>
            </a:r>
            <a:r>
              <a:rPr lang="de-DE" dirty="0" err="1"/>
              <a:t>layers</a:t>
            </a:r>
            <a:r>
              <a:rPr lang="de-DE" dirty="0"/>
              <a:t>: </a:t>
            </a:r>
            <a:r>
              <a:rPr lang="de-DE" dirty="0" err="1"/>
              <a:t>reduce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dimensionality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combining</a:t>
            </a:r>
            <a:r>
              <a:rPr lang="de-DE" dirty="0"/>
              <a:t> </a:t>
            </a:r>
            <a:r>
              <a:rPr lang="de-DE" dirty="0" err="1"/>
              <a:t>neighboured</a:t>
            </a:r>
            <a:r>
              <a:rPr lang="de-DE" dirty="0"/>
              <a:t> </a:t>
            </a:r>
            <a:r>
              <a:rPr lang="de-DE" dirty="0" err="1"/>
              <a:t>elements</a:t>
            </a:r>
            <a:r>
              <a:rPr lang="de-DE" dirty="0"/>
              <a:t> of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feature</a:t>
            </a:r>
            <a:r>
              <a:rPr lang="de-DE" dirty="0"/>
              <a:t> </a:t>
            </a:r>
            <a:r>
              <a:rPr lang="de-DE" dirty="0" err="1"/>
              <a:t>maps</a:t>
            </a:r>
            <a:endParaRPr lang="de-DE" dirty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/>
              <a:t>Fully</a:t>
            </a:r>
            <a:r>
              <a:rPr lang="de-DE" dirty="0"/>
              <a:t> </a:t>
            </a:r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: Traditional MLP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connects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final </a:t>
            </a:r>
            <a:r>
              <a:rPr lang="de-DE" dirty="0" err="1"/>
              <a:t>feature</a:t>
            </a:r>
            <a:r>
              <a:rPr lang="de-DE" dirty="0"/>
              <a:t> </a:t>
            </a:r>
            <a:r>
              <a:rPr lang="de-DE" dirty="0" err="1"/>
              <a:t>maps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(</a:t>
            </a:r>
            <a:r>
              <a:rPr lang="de-DE" dirty="0" err="1"/>
              <a:t>classification</a:t>
            </a:r>
            <a:r>
              <a:rPr lang="de-DE" dirty="0"/>
              <a:t>) </a:t>
            </a:r>
            <a:r>
              <a:rPr lang="de-DE" dirty="0" err="1" smtClean="0"/>
              <a:t>outputs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Advantages: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The </a:t>
            </a:r>
            <a:r>
              <a:rPr lang="de-DE" dirty="0" err="1" smtClean="0"/>
              <a:t>size</a:t>
            </a:r>
            <a:r>
              <a:rPr lang="de-DE" dirty="0" smtClean="0"/>
              <a:t> of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kernels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invariant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image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r>
              <a:rPr lang="de-DE" dirty="0" smtClean="0"/>
              <a:t> </a:t>
            </a:r>
            <a:r>
              <a:rPr lang="en-AE" dirty="0" smtClean="0"/>
              <a:t>–</a:t>
            </a:r>
            <a:r>
              <a:rPr lang="de-DE" dirty="0" smtClean="0"/>
              <a:t> </a:t>
            </a:r>
            <a:r>
              <a:rPr lang="de-DE" dirty="0" err="1" smtClean="0"/>
              <a:t>allows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deeper</a:t>
            </a:r>
            <a:r>
              <a:rPr lang="de-DE" dirty="0" smtClean="0"/>
              <a:t> </a:t>
            </a:r>
            <a:r>
              <a:rPr lang="de-DE" dirty="0" err="1" smtClean="0"/>
              <a:t>architectures</a:t>
            </a:r>
            <a:endParaRPr lang="de-DE" dirty="0" smtClean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The </a:t>
            </a:r>
            <a:r>
              <a:rPr lang="de-DE" dirty="0" err="1" smtClean="0"/>
              <a:t>feature</a:t>
            </a:r>
            <a:r>
              <a:rPr lang="de-DE" dirty="0" smtClean="0"/>
              <a:t> </a:t>
            </a:r>
            <a:r>
              <a:rPr lang="de-DE" dirty="0" err="1" smtClean="0"/>
              <a:t>maps</a:t>
            </a:r>
            <a:r>
              <a:rPr lang="de-DE" dirty="0" smtClean="0"/>
              <a:t> </a:t>
            </a:r>
            <a:r>
              <a:rPr lang="de-DE" dirty="0" err="1" smtClean="0"/>
              <a:t>reduce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amount</a:t>
            </a:r>
            <a:r>
              <a:rPr lang="de-DE" dirty="0" smtClean="0"/>
              <a:t> of redundant </a:t>
            </a:r>
            <a:r>
              <a:rPr lang="de-DE" dirty="0" err="1" smtClean="0"/>
              <a:t>information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image</a:t>
            </a:r>
            <a:endParaRPr lang="de-DE" dirty="0" smtClean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Less</a:t>
            </a:r>
            <a:r>
              <a:rPr lang="de-DE" dirty="0" smtClean="0"/>
              <a:t> </a:t>
            </a:r>
            <a:r>
              <a:rPr lang="de-DE" dirty="0" err="1" smtClean="0"/>
              <a:t>preprocessing</a:t>
            </a:r>
            <a:r>
              <a:rPr lang="de-DE" dirty="0" smtClean="0"/>
              <a:t> </a:t>
            </a:r>
            <a:r>
              <a:rPr lang="de-DE" dirty="0" err="1" smtClean="0"/>
              <a:t>required</a:t>
            </a:r>
            <a:r>
              <a:rPr lang="de-DE" dirty="0" smtClean="0"/>
              <a:t> </a:t>
            </a:r>
            <a:r>
              <a:rPr lang="en-AE" dirty="0" smtClean="0"/>
              <a:t>–</a:t>
            </a:r>
            <a:r>
              <a:rPr lang="de-DE" dirty="0" smtClean="0"/>
              <a:t> </a:t>
            </a:r>
            <a:r>
              <a:rPr lang="de-DE" dirty="0" err="1" smtClean="0"/>
              <a:t>image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not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flattened</a:t>
            </a:r>
            <a:r>
              <a:rPr lang="de-DE" dirty="0" smtClean="0"/>
              <a:t> </a:t>
            </a:r>
            <a:r>
              <a:rPr lang="de-DE" dirty="0" err="1" smtClean="0"/>
              <a:t>anymore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Demonstration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Jupyter</a:t>
            </a:r>
            <a:r>
              <a:rPr lang="de-DE" dirty="0" smtClean="0"/>
              <a:t> Notebook: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smtClean="0"/>
              <a:t>76.2% </a:t>
            </a:r>
            <a:r>
              <a:rPr lang="de-DE" dirty="0"/>
              <a:t>(</a:t>
            </a:r>
            <a:r>
              <a:rPr lang="de-DE" dirty="0" smtClean="0"/>
              <a:t>vs. </a:t>
            </a:r>
            <a:r>
              <a:rPr lang="de-DE" dirty="0"/>
              <a:t>54.8% </a:t>
            </a:r>
            <a:r>
              <a:rPr lang="de-DE" dirty="0"/>
              <a:t>of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smtClean="0"/>
              <a:t>MLP </a:t>
            </a:r>
            <a:r>
              <a:rPr lang="de-DE" dirty="0" err="1"/>
              <a:t>model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13" name="Bildplatzhalter 8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263" y="1484314"/>
            <a:ext cx="5528850" cy="406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8982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Image </a:t>
            </a:r>
            <a:r>
              <a:rPr lang="de-DE" dirty="0" err="1"/>
              <a:t>classification</a:t>
            </a:r>
            <a:r>
              <a:rPr lang="de-DE" dirty="0"/>
              <a:t/>
            </a:r>
            <a:br>
              <a:rPr lang="de-DE" dirty="0"/>
            </a:br>
            <a:r>
              <a:rPr lang="de-DE" b="0" dirty="0"/>
              <a:t>Neural Network </a:t>
            </a:r>
            <a:r>
              <a:rPr lang="de-DE" b="0" dirty="0" err="1"/>
              <a:t>with</a:t>
            </a:r>
            <a:r>
              <a:rPr lang="de-DE" b="0" dirty="0"/>
              <a:t> Long Short-term Memory (LSTM)</a:t>
            </a:r>
            <a:endParaRPr lang="de-DE" dirty="0"/>
          </a:p>
        </p:txBody>
      </p:sp>
      <p:pic>
        <p:nvPicPr>
          <p:cNvPr id="7" name="Bildplatzhalter 6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325" y="1899156"/>
            <a:ext cx="5146257" cy="3528000"/>
          </a:xfrm>
        </p:spPr>
      </p:pic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The Long Short-Term Memory (LSTM) </a:t>
            </a:r>
            <a:r>
              <a:rPr lang="de-DE" dirty="0" err="1" smtClean="0"/>
              <a:t>network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Recurrent</a:t>
            </a:r>
            <a:r>
              <a:rPr lang="de-DE" dirty="0" smtClean="0"/>
              <a:t> Neural Network (RNN)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Building </a:t>
            </a:r>
            <a:r>
              <a:rPr lang="de-DE" dirty="0" err="1" smtClean="0"/>
              <a:t>blocks</a:t>
            </a:r>
            <a:r>
              <a:rPr lang="de-DE" dirty="0" smtClean="0"/>
              <a:t>: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Cell</a:t>
            </a:r>
            <a:r>
              <a:rPr lang="de-DE" dirty="0" smtClean="0"/>
              <a:t>: </a:t>
            </a:r>
            <a:r>
              <a:rPr lang="de-DE" dirty="0" err="1" smtClean="0"/>
              <a:t>Remembers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a time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Input </a:t>
            </a:r>
            <a:r>
              <a:rPr lang="de-DE" dirty="0" err="1" smtClean="0"/>
              <a:t>gate</a:t>
            </a:r>
            <a:r>
              <a:rPr lang="de-DE" dirty="0" smtClean="0"/>
              <a:t>: </a:t>
            </a:r>
            <a:r>
              <a:rPr lang="de-DE" dirty="0" err="1"/>
              <a:t>d</a:t>
            </a:r>
            <a:r>
              <a:rPr lang="de-DE" dirty="0" err="1" smtClean="0"/>
              <a:t>ecides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stored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endParaRPr lang="de-DE" dirty="0" smtClean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Output </a:t>
            </a:r>
            <a:r>
              <a:rPr lang="de-DE" dirty="0" err="1" smtClean="0"/>
              <a:t>gate</a:t>
            </a:r>
            <a:r>
              <a:rPr lang="de-DE" dirty="0" smtClean="0"/>
              <a:t>: </a:t>
            </a:r>
            <a:r>
              <a:rPr lang="de-DE" dirty="0" err="1" smtClean="0"/>
              <a:t>controls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part</a:t>
            </a:r>
            <a:r>
              <a:rPr lang="de-DE" dirty="0" smtClean="0"/>
              <a:t> of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output</a:t>
            </a:r>
            <a:endParaRPr lang="de-DE" dirty="0" smtClean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Forget </a:t>
            </a:r>
            <a:r>
              <a:rPr lang="de-DE" dirty="0" err="1" smtClean="0"/>
              <a:t>gate</a:t>
            </a:r>
            <a:r>
              <a:rPr lang="de-DE" dirty="0" smtClean="0"/>
              <a:t>: </a:t>
            </a:r>
            <a:r>
              <a:rPr lang="de-DE" dirty="0" err="1" smtClean="0"/>
              <a:t>decides</a:t>
            </a:r>
            <a:r>
              <a:rPr lang="de-DE" dirty="0" smtClean="0"/>
              <a:t>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discard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a </a:t>
            </a:r>
            <a:r>
              <a:rPr lang="de-DE" dirty="0" err="1" smtClean="0"/>
              <a:t>previous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Advantages: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Can deal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sequential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Can </a:t>
            </a:r>
            <a:r>
              <a:rPr lang="de-DE" dirty="0" err="1" smtClean="0"/>
              <a:t>store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 </a:t>
            </a:r>
            <a:r>
              <a:rPr lang="de-DE" dirty="0" err="1" smtClean="0"/>
              <a:t>long</a:t>
            </a:r>
            <a:r>
              <a:rPr lang="de-DE" dirty="0" smtClean="0"/>
              <a:t>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Demonstration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Jupyter</a:t>
            </a:r>
            <a:r>
              <a:rPr lang="de-DE" dirty="0"/>
              <a:t> Notebook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7012800" y="5922000"/>
            <a:ext cx="4442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hlinkClick r:id="rId3"/>
              </a:rPr>
              <a:t>https://</a:t>
            </a:r>
            <a:r>
              <a:rPr lang="de-DE" sz="1000" dirty="0" smtClean="0">
                <a:hlinkClick r:id="rId3"/>
              </a:rPr>
              <a:t>upload.wikimedia.org/wikipedia/commons/9/93/LSTM_Cell.svg</a:t>
            </a:r>
            <a:r>
              <a:rPr lang="de-DE" sz="1000" dirty="0" smtClean="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9281327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Image </a:t>
            </a:r>
            <a:r>
              <a:rPr lang="de-DE" dirty="0" err="1"/>
              <a:t>classification</a:t>
            </a:r>
            <a:r>
              <a:rPr lang="de-DE" dirty="0"/>
              <a:t/>
            </a:r>
            <a:br>
              <a:rPr lang="de-DE" dirty="0"/>
            </a:br>
            <a:r>
              <a:rPr lang="de-DE" b="0" dirty="0"/>
              <a:t>Neural Network </a:t>
            </a:r>
            <a:r>
              <a:rPr lang="de-DE" b="0" dirty="0" err="1"/>
              <a:t>with</a:t>
            </a:r>
            <a:r>
              <a:rPr lang="de-DE" b="0" dirty="0"/>
              <a:t> Long Short-term Memory (LSTM)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The Long Short-Term Memory (LSTM) </a:t>
            </a:r>
            <a:r>
              <a:rPr lang="de-DE" dirty="0" err="1" smtClean="0"/>
              <a:t>network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Recurrent</a:t>
            </a:r>
            <a:r>
              <a:rPr lang="de-DE" dirty="0" smtClean="0"/>
              <a:t> Neural Network (RNN)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Building </a:t>
            </a:r>
            <a:r>
              <a:rPr lang="de-DE" dirty="0" err="1" smtClean="0"/>
              <a:t>blocks</a:t>
            </a:r>
            <a:r>
              <a:rPr lang="de-DE" dirty="0" smtClean="0"/>
              <a:t>: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Cell</a:t>
            </a:r>
            <a:r>
              <a:rPr lang="de-DE" dirty="0" smtClean="0"/>
              <a:t>: </a:t>
            </a:r>
            <a:r>
              <a:rPr lang="de-DE" dirty="0" err="1" smtClean="0"/>
              <a:t>Remembers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a time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Input </a:t>
            </a:r>
            <a:r>
              <a:rPr lang="de-DE" dirty="0" err="1" smtClean="0"/>
              <a:t>gate</a:t>
            </a:r>
            <a:r>
              <a:rPr lang="de-DE" dirty="0" smtClean="0"/>
              <a:t>: </a:t>
            </a:r>
            <a:r>
              <a:rPr lang="de-DE" dirty="0" err="1"/>
              <a:t>d</a:t>
            </a:r>
            <a:r>
              <a:rPr lang="de-DE" dirty="0" err="1" smtClean="0"/>
              <a:t>ecides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stored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endParaRPr lang="de-DE" dirty="0" smtClean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Output </a:t>
            </a:r>
            <a:r>
              <a:rPr lang="de-DE" dirty="0" err="1" smtClean="0"/>
              <a:t>gate</a:t>
            </a:r>
            <a:r>
              <a:rPr lang="de-DE" dirty="0" smtClean="0"/>
              <a:t>: </a:t>
            </a:r>
            <a:r>
              <a:rPr lang="de-DE" dirty="0" err="1" smtClean="0"/>
              <a:t>controls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part</a:t>
            </a:r>
            <a:r>
              <a:rPr lang="de-DE" dirty="0" smtClean="0"/>
              <a:t> of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output</a:t>
            </a:r>
            <a:endParaRPr lang="de-DE" dirty="0" smtClean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Forget </a:t>
            </a:r>
            <a:r>
              <a:rPr lang="de-DE" dirty="0" err="1" smtClean="0"/>
              <a:t>gate</a:t>
            </a:r>
            <a:r>
              <a:rPr lang="de-DE" dirty="0" smtClean="0"/>
              <a:t>: </a:t>
            </a:r>
            <a:r>
              <a:rPr lang="de-DE" dirty="0" err="1" smtClean="0"/>
              <a:t>decides</a:t>
            </a:r>
            <a:r>
              <a:rPr lang="de-DE" dirty="0" smtClean="0"/>
              <a:t>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discard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a </a:t>
            </a:r>
            <a:r>
              <a:rPr lang="de-DE" dirty="0" err="1" smtClean="0"/>
              <a:t>previous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Advantages: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Can deal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sequential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Can </a:t>
            </a:r>
            <a:r>
              <a:rPr lang="de-DE" dirty="0" err="1" smtClean="0"/>
              <a:t>store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 </a:t>
            </a:r>
            <a:r>
              <a:rPr lang="de-DE" dirty="0" err="1" smtClean="0"/>
              <a:t>long</a:t>
            </a:r>
            <a:r>
              <a:rPr lang="de-DE" dirty="0" smtClean="0"/>
              <a:t>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Demonstration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Jupyter</a:t>
            </a:r>
            <a:r>
              <a:rPr lang="de-DE" dirty="0"/>
              <a:t> Notebook: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smtClean="0"/>
              <a:t>58.9% </a:t>
            </a:r>
            <a:r>
              <a:rPr lang="de-DE" dirty="0"/>
              <a:t>(vs. 52.6% of </a:t>
            </a:r>
            <a:r>
              <a:rPr lang="de-DE" dirty="0" err="1"/>
              <a:t>the</a:t>
            </a:r>
            <a:r>
              <a:rPr lang="de-DE" dirty="0"/>
              <a:t> MLP </a:t>
            </a:r>
            <a:r>
              <a:rPr lang="de-DE" dirty="0" err="1"/>
              <a:t>model</a:t>
            </a:r>
            <a:r>
              <a:rPr lang="de-DE" dirty="0"/>
              <a:t>)</a:t>
            </a:r>
            <a:endParaRPr lang="de-DE" dirty="0" smtClean="0"/>
          </a:p>
        </p:txBody>
      </p:sp>
      <p:sp>
        <p:nvSpPr>
          <p:cNvPr id="2" name="Bildplatzhalter 1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9" name="Bildplatzhalter 8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263" y="1484314"/>
            <a:ext cx="5528850" cy="406908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90211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Conclusions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Machine</a:t>
            </a:r>
            <a:r>
              <a:rPr lang="de-DE" dirty="0" smtClean="0"/>
              <a:t> </a:t>
            </a:r>
            <a:r>
              <a:rPr lang="de-DE" dirty="0" err="1" smtClean="0"/>
              <a:t>learning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an </a:t>
            </a:r>
            <a:r>
              <a:rPr lang="de-DE" dirty="0" err="1" smtClean="0"/>
              <a:t>important</a:t>
            </a:r>
            <a:r>
              <a:rPr lang="de-DE" dirty="0" smtClean="0"/>
              <a:t> </a:t>
            </a:r>
            <a:r>
              <a:rPr lang="de-DE" dirty="0" err="1" smtClean="0"/>
              <a:t>topic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potential </a:t>
            </a:r>
            <a:r>
              <a:rPr lang="de-DE" dirty="0" err="1" smtClean="0"/>
              <a:t>applications</a:t>
            </a:r>
            <a:r>
              <a:rPr lang="de-DE" dirty="0" smtClean="0"/>
              <a:t> in </a:t>
            </a:r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research</a:t>
            </a:r>
            <a:r>
              <a:rPr lang="de-DE" dirty="0" smtClean="0"/>
              <a:t> </a:t>
            </a:r>
            <a:r>
              <a:rPr lang="de-DE" dirty="0" err="1" smtClean="0"/>
              <a:t>areas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This </a:t>
            </a:r>
            <a:r>
              <a:rPr lang="de-DE" dirty="0" err="1" smtClean="0"/>
              <a:t>workshop</a:t>
            </a:r>
            <a:r>
              <a:rPr lang="de-DE" dirty="0" smtClean="0"/>
              <a:t> </a:t>
            </a:r>
            <a:r>
              <a:rPr lang="de-DE" dirty="0" err="1" smtClean="0"/>
              <a:t>illustrated</a:t>
            </a:r>
            <a:r>
              <a:rPr lang="de-DE" dirty="0" smtClean="0"/>
              <a:t> </a:t>
            </a:r>
            <a:r>
              <a:rPr lang="de-DE" dirty="0" err="1" smtClean="0"/>
              <a:t>several</a:t>
            </a:r>
            <a:r>
              <a:rPr lang="de-DE" dirty="0" smtClean="0"/>
              <a:t> </a:t>
            </a:r>
            <a:r>
              <a:rPr lang="de-DE" dirty="0" err="1" smtClean="0"/>
              <a:t>aspects</a:t>
            </a:r>
            <a:r>
              <a:rPr lang="de-DE" dirty="0" smtClean="0"/>
              <a:t> of </a:t>
            </a:r>
            <a:r>
              <a:rPr lang="de-DE" dirty="0" err="1" smtClean="0"/>
              <a:t>getting</a:t>
            </a:r>
            <a:r>
              <a:rPr lang="de-DE" dirty="0" smtClean="0"/>
              <a:t> </a:t>
            </a:r>
            <a:r>
              <a:rPr lang="de-DE" dirty="0" err="1" smtClean="0"/>
              <a:t>started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an ML </a:t>
            </a:r>
            <a:r>
              <a:rPr lang="de-DE" dirty="0" err="1" smtClean="0"/>
              <a:t>task</a:t>
            </a:r>
            <a:r>
              <a:rPr lang="de-DE" dirty="0" smtClean="0"/>
              <a:t>: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Data </a:t>
            </a:r>
            <a:r>
              <a:rPr lang="de-DE" dirty="0" err="1" smtClean="0"/>
              <a:t>analysis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crucial</a:t>
            </a:r>
            <a:r>
              <a:rPr lang="de-DE" dirty="0" smtClean="0"/>
              <a:t> </a:t>
            </a:r>
            <a:r>
              <a:rPr lang="de-DE" dirty="0" err="1" smtClean="0"/>
              <a:t>step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often</a:t>
            </a:r>
            <a:r>
              <a:rPr lang="de-DE" dirty="0" smtClean="0"/>
              <a:t> </a:t>
            </a:r>
            <a:r>
              <a:rPr lang="de-DE" dirty="0" err="1" smtClean="0"/>
              <a:t>underestimated</a:t>
            </a:r>
            <a:r>
              <a:rPr lang="de-DE" dirty="0" smtClean="0"/>
              <a:t> (</a:t>
            </a:r>
            <a:r>
              <a:rPr lang="de-DE" dirty="0" err="1" smtClean="0"/>
              <a:t>even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advanced</a:t>
            </a:r>
            <a:r>
              <a:rPr lang="de-DE" dirty="0" smtClean="0"/>
              <a:t> </a:t>
            </a:r>
            <a:r>
              <a:rPr lang="de-DE" dirty="0" err="1" smtClean="0"/>
              <a:t>researchers</a:t>
            </a:r>
            <a:r>
              <a:rPr lang="de-DE" dirty="0" smtClean="0"/>
              <a:t>)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Proper </a:t>
            </a:r>
            <a:r>
              <a:rPr lang="de-DE" dirty="0" err="1" smtClean="0"/>
              <a:t>preprocessing</a:t>
            </a:r>
            <a:r>
              <a:rPr lang="de-DE" dirty="0" smtClean="0"/>
              <a:t> </a:t>
            </a:r>
            <a:r>
              <a:rPr lang="de-DE" dirty="0" err="1" smtClean="0"/>
              <a:t>steps</a:t>
            </a:r>
            <a:r>
              <a:rPr lang="de-DE" dirty="0" smtClean="0"/>
              <a:t> </a:t>
            </a:r>
            <a:r>
              <a:rPr lang="de-DE" dirty="0" err="1" smtClean="0"/>
              <a:t>prepare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such </a:t>
            </a:r>
            <a:r>
              <a:rPr lang="de-DE" dirty="0" err="1" smtClean="0"/>
              <a:t>that</a:t>
            </a:r>
            <a:r>
              <a:rPr lang="de-DE" dirty="0" smtClean="0"/>
              <a:t> subsequent </a:t>
            </a:r>
            <a:r>
              <a:rPr lang="de-DE" dirty="0" err="1" smtClean="0"/>
              <a:t>tasks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solved</a:t>
            </a:r>
            <a:r>
              <a:rPr lang="de-DE" dirty="0" smtClean="0"/>
              <a:t> </a:t>
            </a:r>
            <a:r>
              <a:rPr lang="de-DE" dirty="0" err="1" smtClean="0"/>
              <a:t>easier</a:t>
            </a:r>
            <a:endParaRPr lang="de-DE" dirty="0" smtClean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The </a:t>
            </a:r>
            <a:r>
              <a:rPr lang="de-DE" dirty="0" err="1" smtClean="0"/>
              <a:t>investigated</a:t>
            </a:r>
            <a:r>
              <a:rPr lang="de-DE" dirty="0" smtClean="0"/>
              <a:t> </a:t>
            </a:r>
            <a:r>
              <a:rPr lang="de-DE" dirty="0" err="1" smtClean="0"/>
              <a:t>models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different </a:t>
            </a:r>
            <a:r>
              <a:rPr lang="de-DE" dirty="0" err="1" smtClean="0"/>
              <a:t>properties</a:t>
            </a:r>
            <a:r>
              <a:rPr lang="de-DE" dirty="0" smtClean="0"/>
              <a:t> </a:t>
            </a:r>
            <a:r>
              <a:rPr lang="de-DE" dirty="0" err="1" smtClean="0"/>
              <a:t>making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less</a:t>
            </a:r>
            <a:r>
              <a:rPr lang="de-DE" dirty="0" smtClean="0"/>
              <a:t> </a:t>
            </a:r>
            <a:r>
              <a:rPr lang="de-DE" dirty="0" err="1" smtClean="0"/>
              <a:t>suitable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solve</a:t>
            </a:r>
            <a:r>
              <a:rPr lang="de-DE" dirty="0" smtClean="0"/>
              <a:t> a </a:t>
            </a:r>
            <a:r>
              <a:rPr lang="de-DE" dirty="0" err="1" smtClean="0"/>
              <a:t>task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The ML </a:t>
            </a:r>
            <a:r>
              <a:rPr lang="de-DE" dirty="0" err="1" smtClean="0"/>
              <a:t>frameworks</a:t>
            </a:r>
            <a:r>
              <a:rPr lang="de-DE" dirty="0" smtClean="0"/>
              <a:t> </a:t>
            </a:r>
            <a:r>
              <a:rPr lang="de-DE" dirty="0" err="1" smtClean="0"/>
              <a:t>simplify</a:t>
            </a:r>
            <a:r>
              <a:rPr lang="de-DE" dirty="0" smtClean="0"/>
              <a:t> </a:t>
            </a:r>
            <a:r>
              <a:rPr lang="de-DE" dirty="0" err="1" smtClean="0"/>
              <a:t>researchers</a:t>
            </a:r>
            <a:r>
              <a:rPr lang="de-DE" dirty="0" smtClean="0"/>
              <a:t> </a:t>
            </a:r>
            <a:r>
              <a:rPr lang="de-DE" dirty="0" err="1" smtClean="0"/>
              <a:t>without</a:t>
            </a:r>
            <a:r>
              <a:rPr lang="de-DE" dirty="0" smtClean="0"/>
              <a:t> </a:t>
            </a:r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</a:t>
            </a:r>
            <a:r>
              <a:rPr lang="de-DE" dirty="0" err="1" smtClean="0"/>
              <a:t>skills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started</a:t>
            </a:r>
            <a:r>
              <a:rPr lang="de-DE" dirty="0" smtClean="0"/>
              <a:t>: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documentation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available</a:t>
            </a:r>
            <a:r>
              <a:rPr lang="de-DE" dirty="0" smtClean="0"/>
              <a:t> online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The </a:t>
            </a:r>
            <a:r>
              <a:rPr lang="de-DE" dirty="0" err="1" smtClean="0"/>
              <a:t>focus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lie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on </a:t>
            </a:r>
            <a:r>
              <a:rPr lang="de-DE" dirty="0" err="1" smtClean="0"/>
              <a:t>optimizing</a:t>
            </a:r>
            <a:r>
              <a:rPr lang="de-DE" dirty="0" smtClean="0"/>
              <a:t> </a:t>
            </a:r>
            <a:r>
              <a:rPr lang="de-DE" dirty="0" err="1" smtClean="0"/>
              <a:t>models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 </a:t>
            </a:r>
            <a:r>
              <a:rPr lang="de-DE" dirty="0" err="1" smtClean="0"/>
              <a:t>given</a:t>
            </a:r>
            <a:r>
              <a:rPr lang="de-DE" dirty="0" smtClean="0"/>
              <a:t> </a:t>
            </a:r>
            <a:r>
              <a:rPr lang="de-DE" dirty="0" err="1" smtClean="0"/>
              <a:t>task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60731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82771" y="3835706"/>
            <a:ext cx="6676508" cy="492443"/>
          </a:xfrm>
        </p:spPr>
        <p:txBody>
          <a:bodyPr/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all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attention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882770" y="4375609"/>
            <a:ext cx="6343083" cy="492443"/>
          </a:xfrm>
        </p:spPr>
        <p:txBody>
          <a:bodyPr/>
          <a:lstStyle/>
          <a:p>
            <a:r>
              <a:rPr lang="de-DE" dirty="0" smtClean="0"/>
              <a:t>I am open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further</a:t>
            </a:r>
            <a:r>
              <a:rPr lang="de-DE" dirty="0" smtClean="0"/>
              <a:t> </a:t>
            </a:r>
            <a:r>
              <a:rPr lang="de-DE" dirty="0" err="1" smtClean="0"/>
              <a:t>discussions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96483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References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3571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Machine</a:t>
            </a:r>
            <a:r>
              <a:rPr lang="de-DE" dirty="0" smtClean="0"/>
              <a:t> Learning and </a:t>
            </a:r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so </a:t>
            </a:r>
            <a:r>
              <a:rPr lang="de-DE" dirty="0" err="1" smtClean="0"/>
              <a:t>important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Machine</a:t>
            </a:r>
            <a:r>
              <a:rPr lang="de-DE" dirty="0" smtClean="0"/>
              <a:t> Learning (ML)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part</a:t>
            </a:r>
            <a:r>
              <a:rPr lang="de-DE" dirty="0" smtClean="0"/>
              <a:t> of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research</a:t>
            </a:r>
            <a:r>
              <a:rPr lang="de-DE" dirty="0" smtClean="0"/>
              <a:t> </a:t>
            </a:r>
            <a:r>
              <a:rPr lang="de-DE" dirty="0" err="1" smtClean="0"/>
              <a:t>area</a:t>
            </a:r>
            <a:r>
              <a:rPr lang="de-DE" dirty="0" smtClean="0"/>
              <a:t> of Artificial Intelligence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Goals: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Algorithms</a:t>
            </a:r>
            <a:r>
              <a:rPr lang="de-DE" dirty="0" smtClean="0"/>
              <a:t> </a:t>
            </a:r>
            <a:r>
              <a:rPr lang="de-DE" dirty="0" err="1" smtClean="0"/>
              <a:t>learn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solve</a:t>
            </a:r>
            <a:r>
              <a:rPr lang="de-DE" dirty="0" smtClean="0"/>
              <a:t> </a:t>
            </a:r>
            <a:r>
              <a:rPr lang="de-DE" dirty="0" err="1" smtClean="0"/>
              <a:t>problems</a:t>
            </a:r>
            <a:r>
              <a:rPr lang="de-DE" dirty="0" smtClean="0"/>
              <a:t> </a:t>
            </a:r>
            <a:r>
              <a:rPr lang="de-DE" dirty="0" err="1" smtClean="0"/>
              <a:t>data-drivenly</a:t>
            </a:r>
            <a:endParaRPr lang="de-DE" dirty="0" smtClean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Find </a:t>
            </a:r>
            <a:r>
              <a:rPr lang="de-DE" dirty="0" err="1" smtClean="0"/>
              <a:t>hidden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in </a:t>
            </a:r>
            <a:r>
              <a:rPr lang="de-DE" dirty="0" err="1" smtClean="0"/>
              <a:t>data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Methods</a:t>
            </a:r>
            <a:r>
              <a:rPr lang="de-DE" dirty="0" smtClean="0"/>
              <a:t>: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Regression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Classification</a:t>
            </a:r>
            <a:endParaRPr lang="de-DE" dirty="0" smtClean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Deep</a:t>
            </a:r>
            <a:r>
              <a:rPr lang="de-DE" dirty="0" smtClean="0"/>
              <a:t> Learning (DL)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subfield</a:t>
            </a:r>
            <a:r>
              <a:rPr lang="de-DE" dirty="0" smtClean="0"/>
              <a:t> of ML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Larger </a:t>
            </a:r>
            <a:r>
              <a:rPr lang="de-DE" dirty="0" err="1" smtClean="0"/>
              <a:t>models</a:t>
            </a:r>
            <a:endParaRPr lang="de-DE" dirty="0" smtClean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Need and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available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450" y="1863156"/>
            <a:ext cx="3600000" cy="360000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7014154" y="5921520"/>
            <a:ext cx="44412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hlinkClick r:id="rId3"/>
              </a:rPr>
              <a:t>https</a:t>
            </a:r>
            <a:r>
              <a:rPr lang="de-DE" sz="1000" dirty="0">
                <a:hlinkClick r:id="rId3"/>
              </a:rPr>
              <a:t>://</a:t>
            </a:r>
            <a:r>
              <a:rPr lang="de-DE" sz="1000" dirty="0" smtClean="0">
                <a:hlinkClick r:id="rId3"/>
              </a:rPr>
              <a:t>upload.wikimedia.org/wikipedia/commons/1/1b/AI_hierarchy.svg</a:t>
            </a:r>
            <a:r>
              <a:rPr lang="de-DE" sz="1000" dirty="0" smtClean="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146215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What is Machine Learning and why is it so important?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The </a:t>
            </a:r>
            <a:r>
              <a:rPr lang="de-DE" dirty="0" err="1"/>
              <a:t>amount</a:t>
            </a:r>
            <a:r>
              <a:rPr lang="de-DE" dirty="0"/>
              <a:t> of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increasing</a:t>
            </a:r>
            <a:r>
              <a:rPr lang="de-DE" dirty="0"/>
              <a:t> </a:t>
            </a:r>
            <a:r>
              <a:rPr lang="de-DE" dirty="0" err="1"/>
              <a:t>daily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New </a:t>
            </a:r>
            <a:r>
              <a:rPr lang="de-DE" dirty="0" err="1"/>
              <a:t>models</a:t>
            </a:r>
            <a:r>
              <a:rPr lang="de-DE" dirty="0"/>
              <a:t> and fast </a:t>
            </a:r>
            <a:r>
              <a:rPr lang="de-DE" dirty="0" err="1"/>
              <a:t>hardware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available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The </a:t>
            </a:r>
            <a:r>
              <a:rPr lang="de-DE" dirty="0" err="1"/>
              <a:t>number</a:t>
            </a:r>
            <a:r>
              <a:rPr lang="de-DE" dirty="0"/>
              <a:t> of </a:t>
            </a:r>
            <a:r>
              <a:rPr lang="de-DE" dirty="0" smtClean="0"/>
              <a:t>ML </a:t>
            </a:r>
            <a:r>
              <a:rPr lang="de-DE" dirty="0" err="1" smtClean="0"/>
              <a:t>articles</a:t>
            </a:r>
            <a:r>
              <a:rPr lang="de-DE" dirty="0" smtClean="0"/>
              <a:t> </a:t>
            </a:r>
            <a:r>
              <a:rPr lang="de-DE" dirty="0" err="1" smtClean="0"/>
              <a:t>uploaded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arXiv</a:t>
            </a:r>
            <a:r>
              <a:rPr lang="de-DE" dirty="0" smtClean="0"/>
              <a:t> in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year</a:t>
            </a:r>
            <a:r>
              <a:rPr lang="de-DE" dirty="0" smtClean="0"/>
              <a:t> </a:t>
            </a:r>
            <a:r>
              <a:rPr lang="de-DE" dirty="0" err="1" smtClean="0"/>
              <a:t>exceeds</a:t>
            </a:r>
            <a:r>
              <a:rPr lang="de-DE" dirty="0" smtClean="0"/>
              <a:t> </a:t>
            </a:r>
            <a:r>
              <a:rPr lang="de-DE" dirty="0" err="1" smtClean="0"/>
              <a:t>Moore‘s</a:t>
            </a:r>
            <a:r>
              <a:rPr lang="de-DE" dirty="0" smtClean="0"/>
              <a:t> </a:t>
            </a:r>
            <a:r>
              <a:rPr lang="de-DE" dirty="0" err="1" smtClean="0"/>
              <a:t>prediction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chip</a:t>
            </a:r>
            <a:r>
              <a:rPr lang="de-DE" dirty="0" smtClean="0"/>
              <a:t> </a:t>
            </a:r>
            <a:r>
              <a:rPr lang="de-DE" dirty="0" err="1" smtClean="0"/>
              <a:t>production</a:t>
            </a:r>
            <a:endParaRPr lang="de-DE" dirty="0" smtClean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More </a:t>
            </a:r>
            <a:r>
              <a:rPr lang="de-DE" dirty="0" err="1" smtClean="0"/>
              <a:t>than</a:t>
            </a:r>
            <a:r>
              <a:rPr lang="de-DE" dirty="0" smtClean="0"/>
              <a:t> 50 ML </a:t>
            </a:r>
            <a:r>
              <a:rPr lang="de-DE" dirty="0" err="1" smtClean="0"/>
              <a:t>articles</a:t>
            </a:r>
            <a:r>
              <a:rPr lang="de-DE" dirty="0" smtClean="0"/>
              <a:t> </a:t>
            </a:r>
            <a:r>
              <a:rPr lang="de-DE" dirty="0" err="1" smtClean="0"/>
              <a:t>appear</a:t>
            </a:r>
            <a:r>
              <a:rPr lang="de-DE" dirty="0" smtClean="0"/>
              <a:t> </a:t>
            </a:r>
            <a:r>
              <a:rPr lang="de-DE" dirty="0" err="1" smtClean="0"/>
              <a:t>daily</a:t>
            </a:r>
            <a:endParaRPr lang="de-DE" dirty="0" smtClean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Powerful </a:t>
            </a:r>
            <a:r>
              <a:rPr lang="de-DE" dirty="0" err="1" smtClean="0"/>
              <a:t>hardware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available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Growing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r>
              <a:rPr lang="de-DE" dirty="0" smtClean="0"/>
              <a:t> of </a:t>
            </a:r>
            <a:r>
              <a:rPr lang="de-DE" dirty="0" err="1" smtClean="0"/>
              <a:t>applications</a:t>
            </a:r>
            <a:r>
              <a:rPr lang="de-DE" dirty="0" smtClean="0"/>
              <a:t>: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Speech, </a:t>
            </a:r>
            <a:r>
              <a:rPr lang="de-DE" dirty="0" err="1" smtClean="0"/>
              <a:t>image</a:t>
            </a:r>
            <a:r>
              <a:rPr lang="de-DE" dirty="0" smtClean="0"/>
              <a:t>, </a:t>
            </a:r>
            <a:r>
              <a:rPr lang="de-DE" dirty="0" err="1" smtClean="0"/>
              <a:t>audio</a:t>
            </a:r>
            <a:r>
              <a:rPr lang="de-DE" dirty="0" smtClean="0"/>
              <a:t> </a:t>
            </a:r>
            <a:r>
              <a:rPr lang="de-DE" dirty="0" err="1" smtClean="0"/>
              <a:t>recognition</a:t>
            </a:r>
            <a:endParaRPr lang="de-DE" dirty="0" smtClean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Similarity</a:t>
            </a:r>
            <a:r>
              <a:rPr lang="de-DE" dirty="0" smtClean="0"/>
              <a:t> </a:t>
            </a:r>
            <a:r>
              <a:rPr lang="de-DE" dirty="0" err="1" smtClean="0"/>
              <a:t>analysis</a:t>
            </a:r>
            <a:r>
              <a:rPr lang="de-DE" dirty="0" smtClean="0"/>
              <a:t> of </a:t>
            </a:r>
            <a:r>
              <a:rPr lang="de-DE" dirty="0" err="1" smtClean="0"/>
              <a:t>music</a:t>
            </a:r>
            <a:r>
              <a:rPr lang="de-DE" dirty="0" smtClean="0"/>
              <a:t> </a:t>
            </a:r>
            <a:r>
              <a:rPr lang="de-DE" dirty="0" err="1" smtClean="0"/>
              <a:t>signals</a:t>
            </a:r>
            <a:endParaRPr lang="de-DE" dirty="0" smtClean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Time-</a:t>
            </a:r>
            <a:r>
              <a:rPr lang="de-DE" dirty="0" err="1" smtClean="0"/>
              <a:t>series</a:t>
            </a:r>
            <a:r>
              <a:rPr lang="de-DE" dirty="0" smtClean="0"/>
              <a:t> </a:t>
            </a:r>
            <a:r>
              <a:rPr lang="de-DE" dirty="0" err="1" smtClean="0"/>
              <a:t>prediction</a:t>
            </a:r>
            <a:endParaRPr lang="de-DE" dirty="0" smtClean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386" y="1872456"/>
            <a:ext cx="5934075" cy="3581400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874711" y="5744644"/>
            <a:ext cx="10580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J. Dean, D. Patterson and C. Young, "A New Golden Age in Computer Architecture: Empowering the Machine-Learning Revolution," in </a:t>
            </a:r>
            <a:r>
              <a:rPr lang="en-US" sz="1000" i="1" dirty="0"/>
              <a:t>IEEE Micro</a:t>
            </a:r>
            <a:r>
              <a:rPr lang="en-US" sz="1000" dirty="0"/>
              <a:t>, vol. 38, no. 2, pp. 21-29, Mar./Apr. 2018, </a:t>
            </a:r>
            <a:r>
              <a:rPr lang="en-US" sz="1000" dirty="0" err="1"/>
              <a:t>doi</a:t>
            </a:r>
            <a:r>
              <a:rPr lang="en-US" sz="1000" dirty="0"/>
              <a:t>: 10.1109/MM.2018.112130030</a:t>
            </a:r>
            <a:r>
              <a:rPr lang="en-US" sz="1000" dirty="0" smtClean="0"/>
              <a:t>.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977766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 </a:t>
            </a:r>
            <a:r>
              <a:rPr lang="de-DE" dirty="0" err="1" smtClean="0"/>
              <a:t>very</a:t>
            </a:r>
            <a:r>
              <a:rPr lang="de-DE" dirty="0" smtClean="0"/>
              <a:t> </a:t>
            </a:r>
            <a:r>
              <a:rPr lang="de-DE" dirty="0" err="1" smtClean="0"/>
              <a:t>brief</a:t>
            </a:r>
            <a:r>
              <a:rPr lang="de-DE" dirty="0" smtClean="0"/>
              <a:t> </a:t>
            </a:r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Python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This </a:t>
            </a:r>
            <a:r>
              <a:rPr lang="de-DE" dirty="0" err="1" smtClean="0"/>
              <a:t>workshop</a:t>
            </a:r>
            <a:r>
              <a:rPr lang="de-DE" dirty="0" smtClean="0"/>
              <a:t> </a:t>
            </a:r>
            <a:r>
              <a:rPr lang="de-DE" dirty="0" err="1" smtClean="0"/>
              <a:t>requires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basic</a:t>
            </a:r>
            <a:r>
              <a:rPr lang="de-DE" dirty="0" smtClean="0"/>
              <a:t> </a:t>
            </a:r>
            <a:r>
              <a:rPr lang="de-DE" dirty="0" err="1" smtClean="0"/>
              <a:t>knowledge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particularly</a:t>
            </a:r>
            <a:r>
              <a:rPr lang="de-DE" dirty="0" smtClean="0"/>
              <a:t> </a:t>
            </a:r>
            <a:r>
              <a:rPr lang="de-DE" dirty="0" err="1" smtClean="0"/>
              <a:t>useful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endParaRPr lang="de-DE" dirty="0" smtClean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Mathematical</a:t>
            </a:r>
            <a:r>
              <a:rPr lang="de-DE" dirty="0" smtClean="0"/>
              <a:t> </a:t>
            </a:r>
            <a:r>
              <a:rPr lang="de-DE" dirty="0" err="1" smtClean="0"/>
              <a:t>operations</a:t>
            </a:r>
            <a:endParaRPr lang="de-DE" dirty="0" smtClean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load</a:t>
            </a:r>
            <a:r>
              <a:rPr lang="de-DE" dirty="0" smtClean="0"/>
              <a:t> </a:t>
            </a:r>
            <a:r>
              <a:rPr lang="de-DE" dirty="0" err="1" smtClean="0"/>
              <a:t>packages</a:t>
            </a:r>
            <a:r>
              <a:rPr lang="de-DE" dirty="0" smtClean="0"/>
              <a:t> and </a:t>
            </a:r>
            <a:r>
              <a:rPr lang="de-DE" dirty="0" err="1" smtClean="0"/>
              <a:t>instantiate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Important</a:t>
            </a:r>
            <a:r>
              <a:rPr lang="de-DE" dirty="0" smtClean="0"/>
              <a:t> Python </a:t>
            </a:r>
            <a:r>
              <a:rPr lang="de-DE" dirty="0" err="1" smtClean="0"/>
              <a:t>packages</a:t>
            </a:r>
            <a:r>
              <a:rPr lang="de-DE" dirty="0" smtClean="0"/>
              <a:t>: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Numpy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efficient</a:t>
            </a:r>
            <a:r>
              <a:rPr lang="de-DE" dirty="0" smtClean="0"/>
              <a:t> </a:t>
            </a:r>
            <a:r>
              <a:rPr lang="de-DE" dirty="0" err="1" smtClean="0"/>
              <a:t>matrix</a:t>
            </a:r>
            <a:r>
              <a:rPr lang="de-DE" dirty="0" smtClean="0"/>
              <a:t> </a:t>
            </a:r>
            <a:r>
              <a:rPr lang="de-DE" dirty="0" err="1" smtClean="0"/>
              <a:t>handling</a:t>
            </a:r>
            <a:r>
              <a:rPr lang="de-DE" dirty="0" smtClean="0"/>
              <a:t> and linear </a:t>
            </a:r>
            <a:r>
              <a:rPr lang="de-DE" dirty="0" err="1" smtClean="0"/>
              <a:t>algebra</a:t>
            </a:r>
            <a:endParaRPr lang="de-DE" dirty="0" smtClean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Pandas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efficient</a:t>
            </a:r>
            <a:r>
              <a:rPr lang="de-DE" dirty="0" smtClean="0"/>
              <a:t> </a:t>
            </a:r>
            <a:r>
              <a:rPr lang="de-DE" dirty="0" err="1" smtClean="0"/>
              <a:t>tabular</a:t>
            </a:r>
            <a:r>
              <a:rPr lang="de-DE" dirty="0" smtClean="0"/>
              <a:t> </a:t>
            </a:r>
            <a:r>
              <a:rPr lang="de-DE" dirty="0" err="1" smtClean="0"/>
              <a:t>dataset</a:t>
            </a:r>
            <a:r>
              <a:rPr lang="de-DE" dirty="0" smtClean="0"/>
              <a:t> </a:t>
            </a:r>
            <a:r>
              <a:rPr lang="de-DE" dirty="0" err="1" smtClean="0"/>
              <a:t>handling</a:t>
            </a:r>
            <a:endParaRPr lang="de-DE" dirty="0" smtClean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Scikit-learn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developing</a:t>
            </a:r>
            <a:r>
              <a:rPr lang="de-DE" dirty="0" smtClean="0"/>
              <a:t> simple </a:t>
            </a:r>
            <a:r>
              <a:rPr lang="de-DE" dirty="0" err="1" smtClean="0"/>
              <a:t>machine</a:t>
            </a:r>
            <a:r>
              <a:rPr lang="de-DE" dirty="0" smtClean="0"/>
              <a:t> </a:t>
            </a:r>
            <a:r>
              <a:rPr lang="de-DE" dirty="0" err="1" smtClean="0"/>
              <a:t>learning</a:t>
            </a:r>
            <a:r>
              <a:rPr lang="de-DE" dirty="0" smtClean="0"/>
              <a:t> </a:t>
            </a:r>
            <a:r>
              <a:rPr lang="de-DE" dirty="0" err="1" smtClean="0"/>
              <a:t>models</a:t>
            </a:r>
            <a:endParaRPr lang="de-DE" dirty="0" smtClean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PyTorch</a:t>
            </a:r>
            <a:r>
              <a:rPr lang="de-DE" dirty="0" smtClean="0"/>
              <a:t>/</a:t>
            </a:r>
            <a:r>
              <a:rPr lang="de-DE" dirty="0" err="1" smtClean="0"/>
              <a:t>Tensorflow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machine</a:t>
            </a:r>
            <a:r>
              <a:rPr lang="de-DE" dirty="0" smtClean="0"/>
              <a:t> </a:t>
            </a:r>
            <a:r>
              <a:rPr lang="de-DE" dirty="0" err="1" smtClean="0"/>
              <a:t>learning</a:t>
            </a:r>
            <a:r>
              <a:rPr lang="de-DE" dirty="0" smtClean="0"/>
              <a:t> and </a:t>
            </a:r>
            <a:r>
              <a:rPr lang="de-DE" dirty="0" err="1" smtClean="0"/>
              <a:t>deep</a:t>
            </a:r>
            <a:r>
              <a:rPr lang="de-DE" dirty="0" smtClean="0"/>
              <a:t> </a:t>
            </a:r>
            <a:r>
              <a:rPr lang="de-DE" dirty="0" err="1" smtClean="0"/>
              <a:t>learning</a:t>
            </a:r>
            <a:r>
              <a:rPr lang="de-DE" dirty="0" smtClean="0"/>
              <a:t> </a:t>
            </a:r>
            <a:r>
              <a:rPr lang="de-DE" dirty="0" err="1" smtClean="0"/>
              <a:t>models</a:t>
            </a:r>
            <a:endParaRPr lang="de-DE" dirty="0" smtClean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Seaborn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statistical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visualization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440739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Outline of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workshop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getting</a:t>
            </a:r>
            <a:r>
              <a:rPr lang="de-DE" dirty="0" smtClean="0"/>
              <a:t> </a:t>
            </a:r>
            <a:r>
              <a:rPr lang="de-DE" dirty="0" err="1" smtClean="0"/>
              <a:t>started</a:t>
            </a:r>
            <a:r>
              <a:rPr lang="de-DE" dirty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 </a:t>
            </a:r>
            <a:r>
              <a:rPr lang="de-DE" dirty="0" err="1" smtClean="0"/>
              <a:t>new</a:t>
            </a:r>
            <a:r>
              <a:rPr lang="de-DE" dirty="0" smtClean="0"/>
              <a:t> ML </a:t>
            </a:r>
            <a:r>
              <a:rPr lang="de-DE" dirty="0" err="1" smtClean="0"/>
              <a:t>task</a:t>
            </a:r>
            <a:r>
              <a:rPr lang="de-DE" dirty="0" smtClean="0"/>
              <a:t>?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Descriptive</a:t>
            </a:r>
            <a:r>
              <a:rPr lang="de-DE" dirty="0" smtClean="0"/>
              <a:t> </a:t>
            </a:r>
            <a:r>
              <a:rPr lang="de-DE" dirty="0" err="1" smtClean="0"/>
              <a:t>analysis</a:t>
            </a:r>
            <a:endParaRPr lang="de-DE" dirty="0" smtClean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Task </a:t>
            </a:r>
            <a:r>
              <a:rPr lang="de-DE" dirty="0" err="1" smtClean="0"/>
              <a:t>definition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Baseline </a:t>
            </a:r>
            <a:r>
              <a:rPr lang="de-DE" dirty="0" err="1" smtClean="0"/>
              <a:t>models</a:t>
            </a:r>
            <a:endParaRPr lang="de-DE" dirty="0" smtClean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Linear </a:t>
            </a:r>
            <a:r>
              <a:rPr lang="de-DE" dirty="0" err="1" smtClean="0"/>
              <a:t>regression</a:t>
            </a:r>
            <a:r>
              <a:rPr lang="de-DE" dirty="0" smtClean="0"/>
              <a:t> in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endParaRPr lang="de-DE" dirty="0" smtClean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Linear </a:t>
            </a:r>
            <a:r>
              <a:rPr lang="de-DE" dirty="0" err="1" smtClean="0"/>
              <a:t>regression</a:t>
            </a:r>
            <a:r>
              <a:rPr lang="de-DE" dirty="0" smtClean="0"/>
              <a:t> in multiple </a:t>
            </a:r>
            <a:r>
              <a:rPr lang="de-DE" dirty="0" err="1" smtClean="0"/>
              <a:t>lines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Advanced</a:t>
            </a:r>
            <a:r>
              <a:rPr lang="de-DE" dirty="0" smtClean="0"/>
              <a:t> </a:t>
            </a:r>
            <a:r>
              <a:rPr lang="de-DE" dirty="0" err="1" smtClean="0"/>
              <a:t>models</a:t>
            </a:r>
            <a:endParaRPr lang="de-DE" dirty="0" smtClean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Multilayer</a:t>
            </a:r>
            <a:r>
              <a:rPr lang="de-DE" dirty="0" smtClean="0"/>
              <a:t> </a:t>
            </a:r>
            <a:r>
              <a:rPr lang="de-DE" dirty="0" err="1" smtClean="0"/>
              <a:t>Perceptron</a:t>
            </a:r>
            <a:endParaRPr lang="de-DE" dirty="0" smtClean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Convolutional</a:t>
            </a:r>
            <a:r>
              <a:rPr lang="de-DE" dirty="0" smtClean="0"/>
              <a:t> Neural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2596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21"/>
          <p:cNvSpPr>
            <a:spLocks noGrp="1"/>
          </p:cNvSpPr>
          <p:nvPr>
            <p:ph type="title"/>
          </p:nvPr>
        </p:nvSpPr>
        <p:spPr>
          <a:xfrm>
            <a:off x="882771" y="3835706"/>
            <a:ext cx="3124253" cy="492443"/>
          </a:xfrm>
        </p:spPr>
        <p:txBody>
          <a:bodyPr/>
          <a:lstStyle/>
          <a:p>
            <a:r>
              <a:rPr lang="de-DE" dirty="0" err="1" smtClean="0"/>
              <a:t>Getting</a:t>
            </a:r>
            <a:r>
              <a:rPr lang="de-DE" dirty="0" smtClean="0"/>
              <a:t> </a:t>
            </a:r>
            <a:r>
              <a:rPr lang="de-DE" dirty="0" err="1" smtClean="0"/>
              <a:t>started</a:t>
            </a:r>
            <a:endParaRPr lang="de-DE" dirty="0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882770" y="4375609"/>
            <a:ext cx="3696333" cy="492443"/>
          </a:xfrm>
        </p:spPr>
        <p:txBody>
          <a:bodyPr/>
          <a:lstStyle/>
          <a:p>
            <a:r>
              <a:rPr lang="de-DE" dirty="0" err="1" smtClean="0"/>
              <a:t>With</a:t>
            </a:r>
            <a:r>
              <a:rPr lang="de-DE" dirty="0" smtClean="0"/>
              <a:t> a </a:t>
            </a:r>
            <a:r>
              <a:rPr lang="de-DE" dirty="0" err="1" smtClean="0"/>
              <a:t>new</a:t>
            </a:r>
            <a:r>
              <a:rPr lang="de-DE" dirty="0" smtClean="0"/>
              <a:t> ML </a:t>
            </a:r>
            <a:r>
              <a:rPr lang="de-DE" dirty="0" err="1" smtClean="0"/>
              <a:t>task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46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getting</a:t>
            </a:r>
            <a:r>
              <a:rPr lang="de-DE" dirty="0" smtClean="0"/>
              <a:t> </a:t>
            </a:r>
            <a:r>
              <a:rPr lang="de-DE" dirty="0" err="1" smtClean="0"/>
              <a:t>started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 </a:t>
            </a:r>
            <a:r>
              <a:rPr lang="de-DE" dirty="0" err="1" smtClean="0"/>
              <a:t>new</a:t>
            </a:r>
            <a:r>
              <a:rPr lang="de-DE" dirty="0" smtClean="0"/>
              <a:t> ML </a:t>
            </a:r>
            <a:r>
              <a:rPr lang="de-DE" dirty="0" err="1" smtClean="0"/>
              <a:t>task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18" name="Inhaltsplatzhalter 1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started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ML </a:t>
            </a:r>
            <a:r>
              <a:rPr lang="de-DE" dirty="0" err="1"/>
              <a:t>task</a:t>
            </a:r>
            <a:r>
              <a:rPr lang="de-DE" dirty="0"/>
              <a:t> </a:t>
            </a:r>
            <a:r>
              <a:rPr lang="de-DE" dirty="0" err="1"/>
              <a:t>involves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 smtClean="0"/>
              <a:t>steps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partially</a:t>
            </a:r>
            <a:r>
              <a:rPr lang="de-DE" dirty="0" smtClean="0"/>
              <a:t> </a:t>
            </a:r>
            <a:r>
              <a:rPr lang="de-DE" dirty="0" err="1" smtClean="0"/>
              <a:t>consider</a:t>
            </a:r>
            <a:r>
              <a:rPr lang="de-DE" dirty="0" smtClean="0"/>
              <a:t> </a:t>
            </a:r>
            <a:r>
              <a:rPr lang="de-DE" dirty="0" err="1" smtClean="0"/>
              <a:t>within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workshop</a:t>
            </a:r>
            <a:r>
              <a:rPr lang="de-DE" dirty="0" smtClean="0"/>
              <a:t>: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Dataset </a:t>
            </a:r>
            <a:r>
              <a:rPr lang="de-DE" dirty="0" err="1" smtClean="0"/>
              <a:t>analysis</a:t>
            </a:r>
            <a:r>
              <a:rPr lang="de-DE" dirty="0" smtClean="0"/>
              <a:t>: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load</a:t>
            </a:r>
            <a:r>
              <a:rPr lang="de-DE" dirty="0" smtClean="0"/>
              <a:t> a </a:t>
            </a:r>
            <a:r>
              <a:rPr lang="de-DE" dirty="0" err="1" smtClean="0"/>
              <a:t>dataset</a:t>
            </a:r>
            <a:r>
              <a:rPr lang="de-DE" dirty="0" smtClean="0"/>
              <a:t>?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contained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dataset</a:t>
            </a:r>
            <a:r>
              <a:rPr lang="de-DE" dirty="0" smtClean="0"/>
              <a:t>?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Task </a:t>
            </a:r>
            <a:r>
              <a:rPr lang="de-DE" dirty="0" err="1" smtClean="0"/>
              <a:t>definition</a:t>
            </a:r>
            <a:r>
              <a:rPr lang="de-DE" dirty="0" smtClean="0"/>
              <a:t>: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kind</a:t>
            </a:r>
            <a:r>
              <a:rPr lang="de-DE" dirty="0" smtClean="0"/>
              <a:t> of </a:t>
            </a:r>
            <a:r>
              <a:rPr lang="de-DE" dirty="0" err="1" smtClean="0"/>
              <a:t>task</a:t>
            </a:r>
            <a:r>
              <a:rPr lang="de-DE" dirty="0" smtClean="0"/>
              <a:t> do/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solve</a:t>
            </a:r>
            <a:r>
              <a:rPr lang="de-DE" dirty="0" smtClean="0"/>
              <a:t>?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Model </a:t>
            </a:r>
            <a:r>
              <a:rPr lang="de-DE" dirty="0" err="1" smtClean="0"/>
              <a:t>selection</a:t>
            </a:r>
            <a:r>
              <a:rPr lang="de-DE" dirty="0" smtClean="0"/>
              <a:t>: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much</a:t>
            </a:r>
            <a:r>
              <a:rPr lang="de-DE" dirty="0" smtClean="0"/>
              <a:t> </a:t>
            </a:r>
            <a:r>
              <a:rPr lang="de-DE" dirty="0" err="1" smtClean="0"/>
              <a:t>computational</a:t>
            </a:r>
            <a:r>
              <a:rPr lang="de-DE" dirty="0" smtClean="0"/>
              <a:t> </a:t>
            </a:r>
            <a:r>
              <a:rPr lang="de-DE" dirty="0" err="1" smtClean="0"/>
              <a:t>ressources</a:t>
            </a:r>
            <a:r>
              <a:rPr lang="de-DE" dirty="0" smtClean="0"/>
              <a:t> do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?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much</a:t>
            </a:r>
            <a:r>
              <a:rPr lang="de-DE" dirty="0" smtClean="0"/>
              <a:t> </a:t>
            </a:r>
            <a:r>
              <a:rPr lang="de-DE" dirty="0" err="1" smtClean="0"/>
              <a:t>training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do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?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Model </a:t>
            </a:r>
            <a:r>
              <a:rPr lang="de-DE" dirty="0" err="1" smtClean="0"/>
              <a:t>training</a:t>
            </a:r>
            <a:r>
              <a:rPr lang="de-DE" dirty="0" smtClean="0"/>
              <a:t> and </a:t>
            </a:r>
            <a:r>
              <a:rPr lang="de-DE" dirty="0" err="1" smtClean="0"/>
              <a:t>evaluation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Model </a:t>
            </a:r>
            <a:r>
              <a:rPr lang="de-DE" dirty="0" err="1" smtClean="0"/>
              <a:t>optimization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Model </a:t>
            </a:r>
            <a:r>
              <a:rPr lang="de-DE" dirty="0" err="1" smtClean="0"/>
              <a:t>prediction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053993"/>
      </p:ext>
    </p:extLst>
  </p:cSld>
  <p:clrMapOvr>
    <a:masterClrMapping/>
  </p:clrMapOvr>
</p:sld>
</file>

<file path=ppt/theme/theme1.xml><?xml version="1.0" encoding="utf-8"?>
<a:theme xmlns:a="http://schemas.openxmlformats.org/drawingml/2006/main" name="TUD_2018_16zu9">
  <a:themeElements>
    <a:clrScheme name="TUD_2021-08_grün">
      <a:dk1>
        <a:srgbClr val="000000"/>
      </a:dk1>
      <a:lt1>
        <a:sysClr val="window" lastClr="FFFFFF"/>
      </a:lt1>
      <a:dk2>
        <a:srgbClr val="727277"/>
      </a:dk2>
      <a:lt2>
        <a:srgbClr val="FFFFFF"/>
      </a:lt2>
      <a:accent1>
        <a:srgbClr val="00305D"/>
      </a:accent1>
      <a:accent2>
        <a:srgbClr val="0069B4"/>
      </a:accent2>
      <a:accent3>
        <a:srgbClr val="009FE3"/>
      </a:accent3>
      <a:accent4>
        <a:srgbClr val="008244"/>
      </a:accent4>
      <a:accent5>
        <a:srgbClr val="65B32E"/>
      </a:accent5>
      <a:accent6>
        <a:srgbClr val="94C356"/>
      </a:accent6>
      <a:hlink>
        <a:srgbClr val="0069B4"/>
      </a:hlink>
      <a:folHlink>
        <a:srgbClr val="009FE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2.06_TUD_PPT_16zu9_Vorlage.potx" id="{294745C1-E1BC-44C1-8C9D-B4CB23BDF171}" vid="{41010231-A741-4371-A565-9EF1890B6372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2022-06_TUD_PPT_16zu9_Vorlage</Template>
  <TotalTime>0</TotalTime>
  <Words>2456</Words>
  <Application>Microsoft Office PowerPoint</Application>
  <PresentationFormat>Breitbild</PresentationFormat>
  <Paragraphs>355</Paragraphs>
  <Slides>35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42" baseType="lpstr">
      <vt:lpstr>Calibri</vt:lpstr>
      <vt:lpstr>Open Sans</vt:lpstr>
      <vt:lpstr>Wingdings</vt:lpstr>
      <vt:lpstr>Symbol</vt:lpstr>
      <vt:lpstr>Arial</vt:lpstr>
      <vt:lpstr>Cambria Math</vt:lpstr>
      <vt:lpstr>TUD_2018_16zu9</vt:lpstr>
      <vt:lpstr>Introduction to Machine Learning</vt:lpstr>
      <vt:lpstr>Prerequisites</vt:lpstr>
      <vt:lpstr>What can you expect from this workshop?</vt:lpstr>
      <vt:lpstr>What is Machine Learning and why is it so important?</vt:lpstr>
      <vt:lpstr>What is Machine Learning and why is it so important?</vt:lpstr>
      <vt:lpstr>A very brief introduction to Python</vt:lpstr>
      <vt:lpstr>Outline of this workshop</vt:lpstr>
      <vt:lpstr>Getting started</vt:lpstr>
      <vt:lpstr>How to getting started with a new ML task?</vt:lpstr>
      <vt:lpstr>How to getting started with a new ML task? Dataset analysis</vt:lpstr>
      <vt:lpstr>Dataset analysis The PathMNIST dataset (Part of MedMNIST v2)</vt:lpstr>
      <vt:lpstr>Dataset analysis The PathMNIST dataset (Part of MedMNIST v2)</vt:lpstr>
      <vt:lpstr>Dataset analysis The PathMNIST dataset (Part of MedMNIST v2)</vt:lpstr>
      <vt:lpstr>Dataset analysis The PathMNIST dataset (Part of MedMNIST v2)</vt:lpstr>
      <vt:lpstr>Dataset analysis The PathMNIST dataset (Part of MedMNIST v2)</vt:lpstr>
      <vt:lpstr>Dataset analysis The PathMNIST dataset (Part of MedMNIST v2)</vt:lpstr>
      <vt:lpstr>Dataset analysis Preprocessing</vt:lpstr>
      <vt:lpstr>Dataset analysis Preprocessing</vt:lpstr>
      <vt:lpstr>Dataset analysis Preprocessing</vt:lpstr>
      <vt:lpstr>Dataset analysis Preprocessing</vt:lpstr>
      <vt:lpstr>Dataset analysis Preprocessing</vt:lpstr>
      <vt:lpstr>Image classification</vt:lpstr>
      <vt:lpstr>Image classification Getting started</vt:lpstr>
      <vt:lpstr>Image classification Linear classification</vt:lpstr>
      <vt:lpstr>Image classification Linear classification</vt:lpstr>
      <vt:lpstr>Image classification Multilayer perceptron (MLP)</vt:lpstr>
      <vt:lpstr>Image classification Multilayer perceptron (MLP)</vt:lpstr>
      <vt:lpstr>Image classification Convolutional Neural Network (CNN)</vt:lpstr>
      <vt:lpstr>Image classification Convolutional Neural Network (CNN)</vt:lpstr>
      <vt:lpstr>Image classification Convolutional Neural Network (CNN)</vt:lpstr>
      <vt:lpstr>Image classification Neural Network with Long Short-term Memory (LSTM)</vt:lpstr>
      <vt:lpstr>Image classification Neural Network with Long Short-term Memory (LSTM)</vt:lpstr>
      <vt:lpstr>Conclusions</vt:lpstr>
      <vt:lpstr>Thank you all for your attention!</vt:lpstr>
      <vt:lpstr>References</vt:lpstr>
    </vt:vector>
  </TitlesOfParts>
  <Company>TU Dresden - KOGSYS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subject>Präsentationsvorlage</dc:subject>
  <dc:creator>9d9c7d7c, 59efdb07</dc:creator>
  <cp:lastModifiedBy>9d9c7d7c, 59efdb07</cp:lastModifiedBy>
  <cp:revision>88</cp:revision>
  <dcterms:created xsi:type="dcterms:W3CDTF">2023-08-04T07:53:57Z</dcterms:created>
  <dcterms:modified xsi:type="dcterms:W3CDTF">2023-09-11T14:57:51Z</dcterms:modified>
</cp:coreProperties>
</file>