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87" r:id="rId3"/>
  </p:sldMasterIdLst>
  <p:notesMasterIdLst>
    <p:notesMasterId r:id="rId79"/>
  </p:notesMasterIdLst>
  <p:sldIdLst>
    <p:sldId id="256" r:id="rId4"/>
    <p:sldId id="372" r:id="rId5"/>
    <p:sldId id="312" r:id="rId6"/>
    <p:sldId id="314" r:id="rId7"/>
    <p:sldId id="326" r:id="rId8"/>
    <p:sldId id="327" r:id="rId9"/>
    <p:sldId id="328" r:id="rId10"/>
    <p:sldId id="329" r:id="rId11"/>
    <p:sldId id="330" r:id="rId12"/>
    <p:sldId id="316" r:id="rId13"/>
    <p:sldId id="317" r:id="rId14"/>
    <p:sldId id="315" r:id="rId15"/>
    <p:sldId id="318" r:id="rId16"/>
    <p:sldId id="319" r:id="rId17"/>
    <p:sldId id="321" r:id="rId18"/>
    <p:sldId id="322" r:id="rId19"/>
    <p:sldId id="323" r:id="rId20"/>
    <p:sldId id="313" r:id="rId21"/>
    <p:sldId id="324" r:id="rId22"/>
    <p:sldId id="311" r:id="rId23"/>
    <p:sldId id="310" r:id="rId24"/>
    <p:sldId id="332" r:id="rId25"/>
    <p:sldId id="331" r:id="rId26"/>
    <p:sldId id="306" r:id="rId27"/>
    <p:sldId id="307" r:id="rId28"/>
    <p:sldId id="308" r:id="rId29"/>
    <p:sldId id="309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25" r:id="rId47"/>
    <p:sldId id="273" r:id="rId48"/>
    <p:sldId id="275" r:id="rId49"/>
    <p:sldId id="276" r:id="rId50"/>
    <p:sldId id="280" r:id="rId51"/>
    <p:sldId id="285" r:id="rId52"/>
    <p:sldId id="286" r:id="rId53"/>
    <p:sldId id="287" r:id="rId54"/>
    <p:sldId id="335" r:id="rId55"/>
    <p:sldId id="336" r:id="rId56"/>
    <p:sldId id="340" r:id="rId57"/>
    <p:sldId id="341" r:id="rId58"/>
    <p:sldId id="342" r:id="rId59"/>
    <p:sldId id="343" r:id="rId60"/>
    <p:sldId id="344" r:id="rId61"/>
    <p:sldId id="352" r:id="rId62"/>
    <p:sldId id="334" r:id="rId63"/>
    <p:sldId id="346" r:id="rId64"/>
    <p:sldId id="299" r:id="rId65"/>
    <p:sldId id="300" r:id="rId66"/>
    <p:sldId id="345" r:id="rId67"/>
    <p:sldId id="301" r:id="rId68"/>
    <p:sldId id="303" r:id="rId69"/>
    <p:sldId id="304" r:id="rId70"/>
    <p:sldId id="369" r:id="rId71"/>
    <p:sldId id="351" r:id="rId72"/>
    <p:sldId id="347" r:id="rId73"/>
    <p:sldId id="348" r:id="rId74"/>
    <p:sldId id="349" r:id="rId75"/>
    <p:sldId id="350" r:id="rId76"/>
    <p:sldId id="370" r:id="rId77"/>
    <p:sldId id="371" r:id="rId7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80" Type="http://schemas.openxmlformats.org/officeDocument/2006/relationships/printerSettings" Target="printerSettings/printerSettings1.bin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929" max="2431" units="cm"/>
          <inkml:channel name="Y" type="integer" min="-1050" max="900" units="cm"/>
          <inkml:channel name="T" type="integer" max="2.14748E9" units="dev"/>
        </inkml:traceFormat>
        <inkml:channelProperties>
          <inkml:channelProperty channel="X" name="resolution" value="59.57447" units="1/cm"/>
          <inkml:channelProperty channel="Y" name="resolution" value="61.32076" units="1/cm"/>
          <inkml:channelProperty channel="T" name="resolution" value="1" units="1/dev"/>
        </inkml:channelProperties>
      </inkml:inkSource>
      <inkml:timestamp xml:id="ts0" timeString="2016-02-05T17:05:10.509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 0,'0'0'63,"26"0"-48,1 0-15,26 0 16,0 0-16,26 0 16,-26 0-16,0 0 15,0 0-15,26 0 16,186 0-16,-159 0 15,52 0-15,-52 0 16,-53 0-16,27 0 16,25 0-16,-25 0 15,-27 0 1,-27 0-16,1 0 15,25 0-15,1 0 16,-26 0-16,26 0 16,-27 0-16,-26 0 15,27 0-15,-1 0 16,-26 0-1,27 0 1,-27 0-16,26 0 16,-26 0-16,27 0 15,-1 0-15,-26 0 16,26 0-16,-26 0 15,27 0-15,-1 0 16,-26 0 15,27 0-31,-27 0 16,26 0-16,1 0 15,-1 27 1,1-27-16,-1 0 16,27 0-1,0 0 1,-53 0-16,26 0 15,1 0-15,-27 26 16,26-26-16,-26 0 16,27 0 15,-27 0 16,53 0-32,-53 0-15,26 0 16,-26 0-16,27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929" max="2431" units="cm"/>
          <inkml:channel name="Y" type="integer" min="-1050" max="900" units="cm"/>
          <inkml:channel name="T" type="integer" max="2.14748E9" units="dev"/>
        </inkml:traceFormat>
        <inkml:channelProperties>
          <inkml:channelProperty channel="X" name="resolution" value="59.57447" units="1/cm"/>
          <inkml:channelProperty channel="Y" name="resolution" value="61.32076" units="1/cm"/>
          <inkml:channelProperty channel="T" name="resolution" value="1" units="1/dev"/>
        </inkml:channelProperties>
      </inkml:inkSource>
      <inkml:timestamp xml:id="ts0" timeString="2016-02-05T17:05:12.865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0,'0'0'78,"18"0"-62,18 0-16,0 0 15,0 0-15,0 0 16,-19 0-16,72 0 16,-35 0-1,18 0-15,-37 0 16,19 0-1,-36 0-15,-18 0 16,18 0 296,-18 0-312,18 0 16,-18 0-1,18 0-15,0 0 125,17 0-125,-35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829C7-8560-EE4F-B467-3D0DD6D09069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796F-76C5-2248-884F-AA3E5BEB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0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Generated</a:t>
            </a:r>
            <a:r>
              <a:rPr lang="nl-NL" dirty="0" smtClean="0"/>
              <a:t>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Gephi</a:t>
            </a:r>
            <a:r>
              <a:rPr lang="nl-NL" smtClean="0"/>
              <a:t> tool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</p:spPr>
        <p:txBody>
          <a:bodyPr lIns="89867" tIns="44934" rIns="89867" bIns="44934"/>
          <a:lstStyle/>
          <a:p>
            <a:fld id="{8799C42C-2ABE-43F3-989E-F9EDC426FE02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r>
              <a:rPr lang="en-GB" baseline="0" dirty="0" smtClean="0"/>
              <a:t> program: state machine.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4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We compile this to an x86-64 binary with the Clang compiler </a:t>
            </a:r>
            <a:r>
              <a:rPr lang="en-GB" baseline="0" dirty="0" err="1" smtClean="0"/>
              <a:t>wtihout</a:t>
            </a:r>
            <a:r>
              <a:rPr lang="en-GB" baseline="0" dirty="0" smtClean="0"/>
              <a:t> any optimisations enabled. This binary is then d</a:t>
            </a:r>
            <a:r>
              <a:rPr lang="en-GB" dirty="0" smtClean="0"/>
              <a:t>isassembled</a:t>
            </a:r>
            <a:r>
              <a:rPr lang="en-GB" baseline="0" dirty="0" smtClean="0"/>
              <a:t> using IDA Pro, result shown above. Even the functionality of a simple main function like this may not be immediately obvious.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4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IDA Pro –</a:t>
            </a:r>
            <a:r>
              <a:rPr lang="en-GB" baseline="0" dirty="0" smtClean="0"/>
              <a:t> Proximity view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3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IDA</a:t>
            </a:r>
            <a:r>
              <a:rPr lang="en-GB" baseline="0" dirty="0" smtClean="0"/>
              <a:t> Pro – </a:t>
            </a:r>
            <a:r>
              <a:rPr lang="en-GB" baseline="0" dirty="0" err="1" smtClean="0"/>
              <a:t>Decompiler</a:t>
            </a:r>
            <a:r>
              <a:rPr lang="en-GB" baseline="0" dirty="0" smtClean="0"/>
              <a:t> that creates (pseudo-) C code for easier understanding. Looks sort of like our original code, but again: this is </a:t>
            </a:r>
            <a:r>
              <a:rPr lang="en-GB" baseline="0" smtClean="0"/>
              <a:t>without optimisations.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0796F-76C5-2248-884F-AA3E5BEB80C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2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6" indent="0">
              <a:buNone/>
              <a:defRPr sz="2400"/>
            </a:lvl3pPr>
            <a:lvl4pPr marL="1371460" indent="0">
              <a:buNone/>
              <a:defRPr sz="2000"/>
            </a:lvl4pPr>
            <a:lvl5pPr marL="1828613" indent="0">
              <a:buNone/>
              <a:defRPr sz="2000"/>
            </a:lvl5pPr>
            <a:lvl6pPr marL="2285766" indent="0">
              <a:buNone/>
              <a:defRPr sz="2000"/>
            </a:lvl6pPr>
            <a:lvl7pPr marL="2742920" indent="0">
              <a:buNone/>
              <a:defRPr sz="2000"/>
            </a:lvl7pPr>
            <a:lvl8pPr marL="3200072" indent="0">
              <a:buNone/>
              <a:defRPr sz="2000"/>
            </a:lvl8pPr>
            <a:lvl9pPr marL="3657226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0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82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80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4" y="1828800"/>
            <a:ext cx="3494087" cy="167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4" y="3657600"/>
            <a:ext cx="3494087" cy="1677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1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FD2674-2E04-E442-8C5B-7AE6045B04F4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73C454-9438-D842-912C-5C6765A1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355182"/>
            <a:ext cx="8225280" cy="4772662"/>
          </a:xfrm>
        </p:spPr>
        <p:txBody>
          <a:bodyPr/>
          <a:lstStyle>
            <a:lvl1pPr>
              <a:defRPr sz="1800"/>
            </a:lvl1pPr>
            <a:lvl2pPr>
              <a:buFont typeface="Arial" pitchFamily="34" charset="0"/>
              <a:buChar char="•"/>
              <a:defRPr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1B82A75-92F8-384B-BED5-673F75AD9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4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7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1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81" tIns="32140" rIns="64281" bIns="32140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8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2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63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7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44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8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12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9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36648" y="-165774"/>
            <a:ext cx="9569188" cy="71389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81" tIns="32140" rIns="64281" bIns="32140" numCol="1" spcCol="0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4281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3" descr="TU_P5#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" y="6061793"/>
            <a:ext cx="1351373" cy="832445"/>
          </a:xfrm>
          <a:prstGeom prst="rect">
            <a:avLst/>
          </a:prstGeom>
        </p:spPr>
      </p:pic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358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3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3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4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4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648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D88EC65B-D77A-B24E-9703-40BE60F18F63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78" y="6356824"/>
            <a:ext cx="2895451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75" y="6356824"/>
            <a:ext cx="2133079" cy="365001"/>
          </a:xfrm>
          <a:prstGeom prst="rect">
            <a:avLst/>
          </a:prstGeom>
        </p:spPr>
        <p:txBody>
          <a:bodyPr lIns="64281" tIns="32140" rIns="64281" bIns="32140"/>
          <a:lstStyle/>
          <a:p>
            <a:fld id="{ADED7596-BE9B-B345-A100-A6456C781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14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2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4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6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8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9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70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88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9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135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27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407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5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67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81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951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7087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6217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53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94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17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30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5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87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4" indent="0">
              <a:buNone/>
              <a:defRPr sz="1800"/>
            </a:lvl2pPr>
            <a:lvl3pPr marL="914306" indent="0">
              <a:buNone/>
              <a:defRPr sz="1600"/>
            </a:lvl3pPr>
            <a:lvl4pPr marL="1371460" indent="0">
              <a:buNone/>
              <a:defRPr sz="1400"/>
            </a:lvl4pPr>
            <a:lvl5pPr marL="1828613" indent="0">
              <a:buNone/>
              <a:defRPr sz="1400"/>
            </a:lvl5pPr>
            <a:lvl6pPr marL="2285766" indent="0">
              <a:buNone/>
              <a:defRPr sz="1400"/>
            </a:lvl6pPr>
            <a:lvl7pPr marL="2742920" indent="0">
              <a:buNone/>
              <a:defRPr sz="1400"/>
            </a:lvl7pPr>
            <a:lvl8pPr marL="3200072" indent="0">
              <a:buNone/>
              <a:defRPr sz="1400"/>
            </a:lvl8pPr>
            <a:lvl9pPr marL="3657226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72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4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27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6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2" indent="0">
              <a:buNone/>
              <a:defRPr sz="1600" b="1"/>
            </a:lvl8pPr>
            <a:lvl9pPr marL="365722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85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2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6" indent="0">
              <a:buNone/>
              <a:defRPr sz="1000"/>
            </a:lvl3pPr>
            <a:lvl4pPr marL="1371460" indent="0">
              <a:buNone/>
              <a:defRPr sz="900"/>
            </a:lvl4pPr>
            <a:lvl5pPr marL="1828613" indent="0">
              <a:buNone/>
              <a:defRPr sz="900"/>
            </a:lvl5pPr>
            <a:lvl6pPr marL="2285766" indent="0">
              <a:buNone/>
              <a:defRPr sz="900"/>
            </a:lvl6pPr>
            <a:lvl7pPr marL="2742920" indent="0">
              <a:buNone/>
              <a:defRPr sz="900"/>
            </a:lvl7pPr>
            <a:lvl8pPr marL="3200072" indent="0">
              <a:buNone/>
              <a:defRPr sz="900"/>
            </a:lvl8pPr>
            <a:lvl9pPr marL="365722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8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35424" y="340533"/>
            <a:ext cx="7037657" cy="106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5424" y="1656930"/>
            <a:ext cx="7037657" cy="480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0" y="10"/>
            <a:ext cx="1432902" cy="6857991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64286" tIns="32144" rIns="64286" bIns="32144" anchor="ctr"/>
          <a:lstStyle/>
          <a:p>
            <a:pPr algn="r"/>
            <a:endParaRPr lang="nl-NL" sz="1500">
              <a:solidFill>
                <a:srgbClr val="00A6D6"/>
              </a:solidFill>
              <a:latin typeface="Tahoma" pitchFamily="34" charset="0"/>
            </a:endParaRPr>
          </a:p>
        </p:txBody>
      </p:sp>
      <p:pic>
        <p:nvPicPr>
          <p:cNvPr id="14" name="Picture 3" descr="TU_P5#white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8" y="6061793"/>
            <a:ext cx="1351373" cy="83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99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856060" indent="-856060"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A6D6"/>
          </a:solidFill>
          <a:latin typeface="Arial"/>
          <a:ea typeface="MS PGothic" pitchFamily="34" charset="-128"/>
          <a:cs typeface="Arial"/>
        </a:defRPr>
      </a:lvl1pPr>
      <a:lvl2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2pPr>
      <a:lvl3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3pPr>
      <a:lvl4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4pPr>
      <a:lvl5pPr marL="856060" indent="-85606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MS PGothic" pitchFamily="34" charset="-128"/>
          <a:cs typeface="MS PGothic" charset="0"/>
        </a:defRPr>
      </a:lvl5pPr>
      <a:lvl6pPr marL="1314316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470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622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5775" indent="-857162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4204" indent="-194204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75915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956510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7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337104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18816" indent="-189739" algn="l" rtl="0" eaLnBrk="1" fontAlgn="base" hangingPunct="1">
        <a:lnSpc>
          <a:spcPts val="2496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176241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394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547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7699" indent="-19048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2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U_P4~black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3" y="6061442"/>
            <a:ext cx="1349146" cy="8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32142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68" indent="-241068" algn="l" defTabSz="32142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314" indent="-200890" algn="l" defTabSz="32142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561" indent="-160712" algn="l" defTabSz="3214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987" indent="-160712" algn="l" defTabSz="32142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410" indent="-160712" algn="l" defTabSz="32142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835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9259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684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2107" indent="-160712" algn="l" defTabSz="32142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32142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74" tIns="32137" rIns="64274" bIns="32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600652"/>
            <a:ext cx="8228707" cy="4525119"/>
          </a:xfrm>
          <a:prstGeom prst="rect">
            <a:avLst/>
          </a:prstGeom>
        </p:spPr>
        <p:txBody>
          <a:bodyPr vert="horz" lIns="64274" tIns="32137" rIns="64274" bIns="32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648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512E-2EE5-2448-AB47-1C0A5804569F}" type="datetimeFigureOut">
              <a:rPr lang="en-US" smtClean="0"/>
              <a:t>09/02/16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80" y="6356826"/>
            <a:ext cx="2895451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75" y="6356826"/>
            <a:ext cx="2133079" cy="365001"/>
          </a:xfrm>
          <a:prstGeom prst="rect">
            <a:avLst/>
          </a:prstGeom>
        </p:spPr>
        <p:txBody>
          <a:bodyPr vert="horz" lIns="64274" tIns="32137" rIns="64274" bIns="32137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6A29-6E4E-BD4D-9226-8297F0DBA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321374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32" indent="-241032" algn="l" defTabSz="32137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235" indent="-200859" algn="l" defTabSz="32137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3438" indent="-160688" algn="l" defTabSz="32137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814" indent="-160688" algn="l" defTabSz="32137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6188" indent="-160688" algn="l" defTabSz="32137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756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8938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10315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31687" indent="-160688" algn="l" defTabSz="32137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3213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docs.google.com/forms/d/1yaAM1nI2nassZZKmQ6ZP_Pd0wgpTIKfzPwoUa_KwKVo/viewform?usp=send_form" TargetMode="Externa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tiff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tribler.org" TargetMode="External"/><Relationship Id="rId3" Type="http://schemas.openxmlformats.org/officeDocument/2006/relationships/hyperlink" Target="https://github.com/eishub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customXml" Target="../ink/ink1.xml"/><Relationship Id="rId5" Type="http://schemas.openxmlformats.org/officeDocument/2006/relationships/image" Target="../media/image70.png"/><Relationship Id="rId6" Type="http://schemas.openxmlformats.org/officeDocument/2006/relationships/customXml" Target="../ink/ink2.xml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Delft-CS4110/syllabus" TargetMode="External"/><Relationship Id="rId4" Type="http://schemas.openxmlformats.org/officeDocument/2006/relationships/hyperlink" Target="https://cs4110.slack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lassroom.github.com/group-assignment-invitations/1886dbaeef0c257ff5bd406016bc9eb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476" y="2130425"/>
            <a:ext cx="7552764" cy="1470025"/>
          </a:xfrm>
        </p:spPr>
        <p:txBody>
          <a:bodyPr/>
          <a:lstStyle/>
          <a:p>
            <a:pPr algn="ctr"/>
            <a:r>
              <a:rPr lang="en-US" dirty="0" smtClean="0"/>
              <a:t>Software Testing and Reverse Engineering</a:t>
            </a:r>
            <a:br>
              <a:rPr lang="en-US" dirty="0" smtClean="0"/>
            </a:br>
            <a:r>
              <a:rPr lang="en-US" dirty="0" smtClean="0"/>
              <a:t>CS4110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953" y="5797176"/>
            <a:ext cx="6400800" cy="932330"/>
          </a:xfrm>
        </p:spPr>
        <p:txBody>
          <a:bodyPr/>
          <a:lstStyle/>
          <a:p>
            <a:r>
              <a:rPr lang="en-US" dirty="0" smtClean="0"/>
              <a:t>Sicco Verwer, Andy </a:t>
            </a:r>
            <a:r>
              <a:rPr lang="en-US" dirty="0" err="1" smtClean="0"/>
              <a:t>Zaidman</a:t>
            </a:r>
            <a:r>
              <a:rPr lang="en-US" dirty="0" smtClean="0"/>
              <a:t>, </a:t>
            </a:r>
            <a:r>
              <a:rPr lang="en-US" dirty="0" err="1" smtClean="0"/>
              <a:t>Annibale</a:t>
            </a:r>
            <a:r>
              <a:rPr lang="en-US" dirty="0" smtClean="0"/>
              <a:t> </a:t>
            </a:r>
            <a:r>
              <a:rPr lang="en-US" dirty="0" err="1" smtClean="0"/>
              <a:t>Panichella</a:t>
            </a:r>
            <a:r>
              <a:rPr lang="en-US" dirty="0" smtClean="0"/>
              <a:t>, Gaetano Pellegrino, Mark Janssen, </a:t>
            </a:r>
            <a:r>
              <a:rPr lang="en-US" dirty="0" err="1" smtClean="0"/>
              <a:t>Arnd</a:t>
            </a:r>
            <a:r>
              <a:rPr lang="en-US" dirty="0" smtClean="0"/>
              <a:t> </a:t>
            </a:r>
            <a:r>
              <a:rPr lang="en-US" dirty="0" err="1" smtClean="0"/>
              <a:t>Hartmanns</a:t>
            </a:r>
            <a:r>
              <a:rPr lang="en-US" dirty="0"/>
              <a:t>, </a:t>
            </a:r>
            <a:r>
              <a:rPr lang="en-US" dirty="0" err="1"/>
              <a:t>Arie</a:t>
            </a:r>
            <a:r>
              <a:rPr lang="en-US" dirty="0"/>
              <a:t> van </a:t>
            </a:r>
            <a:r>
              <a:rPr lang="en-US" dirty="0" err="1" smtClean="0"/>
              <a:t>Deursen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code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balance = 10; decrease(5);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increase(5);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10);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396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code and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balance = 10; decrease(5);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increase(5);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a</a:t>
            </a:r>
            <a:r>
              <a:rPr lang="en-US" sz="1400" b="1" dirty="0" smtClean="0">
                <a:latin typeface="Courier New"/>
                <a:cs typeface="Courier New"/>
              </a:rPr>
              <a:t>ssert(balance = 10);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Are the tests sufficient?</a:t>
            </a:r>
          </a:p>
        </p:txBody>
      </p:sp>
    </p:spTree>
    <p:extLst>
      <p:ext uri="{BB962C8B-B14F-4D97-AF65-F5344CB8AC3E}">
        <p14:creationId xmlns:p14="http://schemas.microsoft.com/office/powerpoint/2010/main" val="272493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only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1278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only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 smtClean="0">
                <a:latin typeface="Courier New"/>
                <a:cs typeface="Courier New"/>
              </a:rPr>
              <a:t>int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>
                <a:latin typeface="Courier New"/>
                <a:cs typeface="Courier New"/>
              </a:rPr>
              <a:t>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What are good tests?</a:t>
            </a:r>
          </a:p>
        </p:txBody>
      </p:sp>
    </p:spTree>
    <p:extLst>
      <p:ext uri="{BB962C8B-B14F-4D97-AF65-F5344CB8AC3E}">
        <p14:creationId xmlns:p14="http://schemas.microsoft.com/office/powerpoint/2010/main" val="321759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obfuscated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 </a:t>
            </a:r>
          </a:p>
          <a:p>
            <a:pPr marL="0" indent="0">
              <a:buNone/>
            </a:pPr>
            <a:r>
              <a:rPr lang="it-IT" sz="1400" b="1" dirty="0" err="1" smtClean="0">
                <a:latin typeface="Courier New"/>
                <a:cs typeface="Courier New"/>
              </a:rPr>
              <a:t>if</a:t>
            </a:r>
            <a:r>
              <a:rPr lang="it-IT" sz="1400" b="1" dirty="0">
                <a:latin typeface="Courier New"/>
                <a:cs typeface="Courier New"/>
              </a:rPr>
              <a:t>(((((</a:t>
            </a:r>
            <a:r>
              <a:rPr lang="it-IT" sz="1400" b="1" dirty="0" err="1">
                <a:latin typeface="Courier New"/>
                <a:cs typeface="Courier New"/>
              </a:rPr>
              <a:t>input.equals</a:t>
            </a:r>
            <a:r>
              <a:rPr lang="it-IT" sz="1400" b="1" dirty="0">
                <a:latin typeface="Courier New"/>
                <a:cs typeface="Courier New"/>
              </a:rPr>
              <a:t>(</a:t>
            </a:r>
            <a:r>
              <a:rPr lang="it-IT" sz="1400" b="1" dirty="0" err="1">
                <a:latin typeface="Courier New"/>
                <a:cs typeface="Courier New"/>
              </a:rPr>
              <a:t>inputs</a:t>
            </a:r>
            <a:r>
              <a:rPr lang="it-IT" sz="1400" b="1" dirty="0">
                <a:latin typeface="Courier New"/>
                <a:cs typeface="Courier New"/>
              </a:rPr>
              <a:t>[2]) &amp;&amp; (((a305 == 9) &amp;&amp; (((a14.equals("</a:t>
            </a:r>
            <a:r>
              <a:rPr lang="it-IT" sz="1400" b="1" dirty="0" err="1">
                <a:latin typeface="Courier New"/>
                <a:cs typeface="Courier New"/>
              </a:rPr>
              <a:t>f</a:t>
            </a:r>
            <a:r>
              <a:rPr lang="it-IT" sz="1400" b="1" dirty="0">
                <a:latin typeface="Courier New"/>
                <a:cs typeface="Courier New"/>
              </a:rPr>
              <a:t>")) &amp;&amp; </a:t>
            </a:r>
            <a:r>
              <a:rPr lang="it-IT" sz="1400" b="1" dirty="0" err="1">
                <a:latin typeface="Courier New"/>
                <a:cs typeface="Courier New"/>
              </a:rPr>
              <a:t>cf</a:t>
            </a:r>
            <a:r>
              <a:rPr lang="it-IT" sz="1400" b="1" dirty="0">
                <a:latin typeface="Courier New"/>
                <a:cs typeface="Courier New"/>
              </a:rPr>
              <a:t>) &amp;&amp; a94 &lt;=  23)) &amp;&amp; (a185.equals("e")))) &amp;&amp; a277 &lt;=  199) &amp;&amp; ((a371 == a298[0]) &amp;&amp; (((a382 &amp;&amp; (a287 == a215[0])) &amp;&amp; (a115.equals("g"))) &amp;&amp; a396))) &amp;&amp; a47 &gt;= 37)) {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err="1" smtClean="0">
                <a:latin typeface="Courier New"/>
                <a:cs typeface="Courier New"/>
              </a:rPr>
              <a:t>cf</a:t>
            </a:r>
            <a:r>
              <a:rPr lang="da-DK" sz="1400" b="1" dirty="0" smtClean="0">
                <a:latin typeface="Courier New"/>
                <a:cs typeface="Courier New"/>
              </a:rPr>
              <a:t> </a:t>
            </a:r>
            <a:r>
              <a:rPr lang="da-DK" sz="1400" b="1" dirty="0">
                <a:latin typeface="Courier New"/>
                <a:cs typeface="Courier New"/>
              </a:rPr>
              <a:t>= false;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a170 </a:t>
            </a:r>
            <a:r>
              <a:rPr lang="da-DK" sz="1400" b="1" dirty="0">
                <a:latin typeface="Courier New"/>
                <a:cs typeface="Courier New"/>
              </a:rPr>
              <a:t>= a1;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a185 </a:t>
            </a:r>
            <a:r>
              <a:rPr lang="da-DK" sz="1400" b="1" dirty="0">
                <a:latin typeface="Courier New"/>
                <a:cs typeface="Courier New"/>
              </a:rPr>
              <a:t>= "f";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a100 </a:t>
            </a:r>
            <a:r>
              <a:rPr lang="da-DK" sz="1400" b="1" dirty="0">
                <a:latin typeface="Courier New"/>
                <a:cs typeface="Courier New"/>
              </a:rPr>
              <a:t>= ((((((a94 * a94</a:t>
            </a:r>
            <a:r>
              <a:rPr lang="da-DK" sz="1400" b="1" dirty="0" smtClean="0">
                <a:latin typeface="Courier New"/>
                <a:cs typeface="Courier New"/>
              </a:rPr>
              <a:t>)%14999)%14901</a:t>
            </a:r>
            <a:r>
              <a:rPr lang="da-DK" sz="1400" b="1" dirty="0">
                <a:latin typeface="Courier New"/>
                <a:cs typeface="Courier New"/>
              </a:rPr>
              <a:t>) + -15097) / 5) + -2185); 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  	</a:t>
            </a:r>
            <a:r>
              <a:rPr lang="da-DK" sz="1400" b="1" dirty="0" err="1">
                <a:latin typeface="Courier New"/>
                <a:cs typeface="Courier New"/>
              </a:rPr>
              <a:t>System.out.println</a:t>
            </a:r>
            <a:r>
              <a:rPr lang="da-DK" sz="1400" b="1" dirty="0">
                <a:latin typeface="Courier New"/>
                <a:cs typeface="Courier New"/>
              </a:rPr>
              <a:t>("X");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</a:t>
            </a:r>
            <a:r>
              <a:rPr lang="da-DK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da-DK" sz="1400" b="1" dirty="0" smtClean="0">
                <a:latin typeface="Courier New"/>
                <a:cs typeface="Courier New"/>
              </a:rPr>
              <a:t>…</a:t>
            </a:r>
            <a:endParaRPr lang="da-D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    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681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obfuscated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 </a:t>
            </a:r>
          </a:p>
          <a:p>
            <a:pPr marL="0" indent="0">
              <a:buNone/>
            </a:pPr>
            <a:r>
              <a:rPr lang="it-IT" sz="1400" b="1" dirty="0" err="1" smtClean="0">
                <a:latin typeface="Courier New"/>
                <a:cs typeface="Courier New"/>
              </a:rPr>
              <a:t>if</a:t>
            </a:r>
            <a:r>
              <a:rPr lang="it-IT" sz="1400" b="1" dirty="0">
                <a:latin typeface="Courier New"/>
                <a:cs typeface="Courier New"/>
              </a:rPr>
              <a:t>(((((</a:t>
            </a:r>
            <a:r>
              <a:rPr lang="it-IT" sz="1400" b="1" dirty="0" err="1">
                <a:latin typeface="Courier New"/>
                <a:cs typeface="Courier New"/>
              </a:rPr>
              <a:t>input.equals</a:t>
            </a:r>
            <a:r>
              <a:rPr lang="it-IT" sz="1400" b="1" dirty="0">
                <a:latin typeface="Courier New"/>
                <a:cs typeface="Courier New"/>
              </a:rPr>
              <a:t>(</a:t>
            </a:r>
            <a:r>
              <a:rPr lang="it-IT" sz="1400" b="1" dirty="0" err="1">
                <a:latin typeface="Courier New"/>
                <a:cs typeface="Courier New"/>
              </a:rPr>
              <a:t>inputs</a:t>
            </a:r>
            <a:r>
              <a:rPr lang="it-IT" sz="1400" b="1" dirty="0">
                <a:latin typeface="Courier New"/>
                <a:cs typeface="Courier New"/>
              </a:rPr>
              <a:t>[2]) &amp;&amp; (((a305 == 9) &amp;&amp; (((a14.equals("</a:t>
            </a:r>
            <a:r>
              <a:rPr lang="it-IT" sz="1400" b="1" dirty="0" err="1">
                <a:latin typeface="Courier New"/>
                <a:cs typeface="Courier New"/>
              </a:rPr>
              <a:t>f</a:t>
            </a:r>
            <a:r>
              <a:rPr lang="it-IT" sz="1400" b="1" dirty="0">
                <a:latin typeface="Courier New"/>
                <a:cs typeface="Courier New"/>
              </a:rPr>
              <a:t>")) &amp;&amp; </a:t>
            </a:r>
            <a:r>
              <a:rPr lang="it-IT" sz="1400" b="1" dirty="0" err="1">
                <a:latin typeface="Courier New"/>
                <a:cs typeface="Courier New"/>
              </a:rPr>
              <a:t>cf</a:t>
            </a:r>
            <a:r>
              <a:rPr lang="it-IT" sz="1400" b="1" dirty="0">
                <a:latin typeface="Courier New"/>
                <a:cs typeface="Courier New"/>
              </a:rPr>
              <a:t>) &amp;&amp; a94 &lt;=  23)) &amp;&amp; (a185.equals("e")))) &amp;&amp; a277 &lt;=  199) &amp;&amp; ((a371 == a298[0]) &amp;&amp; (((a382 &amp;&amp; (a287 == a215[0])) &amp;&amp; (a115.equals("g"))) &amp;&amp; a396))) &amp;&amp; a47 &gt;= 37)) {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err="1" smtClean="0">
                <a:latin typeface="Courier New"/>
                <a:cs typeface="Courier New"/>
              </a:rPr>
              <a:t>cf</a:t>
            </a:r>
            <a:r>
              <a:rPr lang="da-DK" sz="1400" b="1" dirty="0" smtClean="0">
                <a:latin typeface="Courier New"/>
                <a:cs typeface="Courier New"/>
              </a:rPr>
              <a:t> </a:t>
            </a:r>
            <a:r>
              <a:rPr lang="da-DK" sz="1400" b="1" dirty="0">
                <a:latin typeface="Courier New"/>
                <a:cs typeface="Courier New"/>
              </a:rPr>
              <a:t>= false;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a170 </a:t>
            </a:r>
            <a:r>
              <a:rPr lang="da-DK" sz="1400" b="1" dirty="0">
                <a:latin typeface="Courier New"/>
                <a:cs typeface="Courier New"/>
              </a:rPr>
              <a:t>= a1;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a185 </a:t>
            </a:r>
            <a:r>
              <a:rPr lang="da-DK" sz="1400" b="1" dirty="0">
                <a:latin typeface="Courier New"/>
                <a:cs typeface="Courier New"/>
              </a:rPr>
              <a:t>= "f";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</a:t>
            </a:r>
            <a:r>
              <a:rPr lang="da-DK" sz="1400" b="1" dirty="0" smtClean="0">
                <a:latin typeface="Courier New"/>
                <a:cs typeface="Courier New"/>
              </a:rPr>
              <a:t>a100 </a:t>
            </a:r>
            <a:r>
              <a:rPr lang="da-DK" sz="1400" b="1" dirty="0">
                <a:latin typeface="Courier New"/>
                <a:cs typeface="Courier New"/>
              </a:rPr>
              <a:t>= ((((((a94 * a94</a:t>
            </a:r>
            <a:r>
              <a:rPr lang="da-DK" sz="1400" b="1" dirty="0" smtClean="0">
                <a:latin typeface="Courier New"/>
                <a:cs typeface="Courier New"/>
              </a:rPr>
              <a:t>)%14999)%14901</a:t>
            </a:r>
            <a:r>
              <a:rPr lang="da-DK" sz="1400" b="1" dirty="0">
                <a:latin typeface="Courier New"/>
                <a:cs typeface="Courier New"/>
              </a:rPr>
              <a:t>) + -15097) / 5) + -2185); 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   	</a:t>
            </a:r>
            <a:r>
              <a:rPr lang="da-DK" sz="1400" b="1" dirty="0" err="1">
                <a:latin typeface="Courier New"/>
                <a:cs typeface="Courier New"/>
              </a:rPr>
              <a:t>System.out.println</a:t>
            </a:r>
            <a:r>
              <a:rPr lang="da-DK" sz="1400" b="1" dirty="0">
                <a:latin typeface="Courier New"/>
                <a:cs typeface="Courier New"/>
              </a:rPr>
              <a:t>("X");</a:t>
            </a:r>
          </a:p>
          <a:p>
            <a:pPr marL="0" indent="0">
              <a:buNone/>
            </a:pPr>
            <a:r>
              <a:rPr lang="da-DK" sz="1400" b="1" dirty="0">
                <a:latin typeface="Courier New"/>
                <a:cs typeface="Courier New"/>
              </a:rPr>
              <a:t> </a:t>
            </a:r>
            <a:r>
              <a:rPr lang="da-DK" sz="1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da-DK" sz="1400" b="1" dirty="0" smtClean="0">
                <a:latin typeface="Courier New"/>
                <a:cs typeface="Courier New"/>
              </a:rPr>
              <a:t>…</a:t>
            </a:r>
            <a:endParaRPr lang="da-D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    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What does it do?</a:t>
            </a:r>
          </a:p>
        </p:txBody>
      </p:sp>
    </p:spTree>
    <p:extLst>
      <p:ext uri="{BB962C8B-B14F-4D97-AF65-F5344CB8AC3E}">
        <p14:creationId xmlns:p14="http://schemas.microsoft.com/office/powerpoint/2010/main" val="26539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binary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push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mov</a:t>
            </a:r>
            <a:r>
              <a:rPr lang="en-US" sz="1400" b="1" dirty="0">
                <a:latin typeface="Courier New"/>
                <a:cs typeface="Courier New"/>
              </a:rPr>
              <a:t> 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esp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1400" b="1" dirty="0">
                <a:latin typeface="Courier New"/>
                <a:cs typeface="Courier New"/>
              </a:rPr>
              <a:t>sub     esp, 18h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[ebp-8], ebx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[ebp-4], </a:t>
            </a:r>
            <a:r>
              <a:rPr lang="sk-SK" sz="1400" b="1" dirty="0" smtClean="0">
                <a:latin typeface="Courier New"/>
                <a:cs typeface="Courier New"/>
              </a:rPr>
              <a:t>esi</a:t>
            </a:r>
            <a:endParaRPr lang="sk-S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ebx, [ebp-8]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esi, [ebp-4]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esp, ebp</a:t>
            </a: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pop     </a:t>
            </a:r>
            <a:r>
              <a:rPr lang="it-IT" sz="1400" b="1" dirty="0" err="1">
                <a:latin typeface="Courier New"/>
                <a:cs typeface="Courier New"/>
              </a:rPr>
              <a:t>ebp</a:t>
            </a:r>
            <a:endParaRPr lang="it-IT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/>
                <a:cs typeface="Courier New"/>
              </a:rPr>
              <a:t>r</a:t>
            </a:r>
            <a:r>
              <a:rPr lang="it-IT" sz="1400" b="1" dirty="0" err="1" smtClean="0">
                <a:latin typeface="Courier New"/>
                <a:cs typeface="Courier New"/>
              </a:rPr>
              <a:t>etn</a:t>
            </a:r>
            <a:endParaRPr lang="it-IT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133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settings: 				binary executable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push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mov</a:t>
            </a:r>
            <a:r>
              <a:rPr lang="en-US" sz="1400" b="1" dirty="0">
                <a:latin typeface="Courier New"/>
                <a:cs typeface="Courier New"/>
              </a:rPr>
              <a:t>     </a:t>
            </a:r>
            <a:r>
              <a:rPr lang="en-US" sz="1400" b="1" dirty="0" err="1">
                <a:latin typeface="Courier New"/>
                <a:cs typeface="Courier New"/>
              </a:rPr>
              <a:t>ebp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esp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sz="1400" b="1" dirty="0">
                <a:latin typeface="Courier New"/>
                <a:cs typeface="Courier New"/>
              </a:rPr>
              <a:t>sub     esp, 18h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[ebp-8], ebx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[ebp-4], </a:t>
            </a:r>
            <a:r>
              <a:rPr lang="sk-SK" sz="1400" b="1" dirty="0" smtClean="0">
                <a:latin typeface="Courier New"/>
                <a:cs typeface="Courier New"/>
              </a:rPr>
              <a:t>esi</a:t>
            </a:r>
            <a:endParaRPr lang="sk-SK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ebx, [ebp-8]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esi, [ebp-4]</a:t>
            </a:r>
          </a:p>
          <a:p>
            <a:pPr marL="0" indent="0">
              <a:buNone/>
            </a:pPr>
            <a:r>
              <a:rPr lang="sk-SK" sz="1400" b="1" dirty="0">
                <a:latin typeface="Courier New"/>
                <a:cs typeface="Courier New"/>
              </a:rPr>
              <a:t>mov     esp, ebp</a:t>
            </a:r>
          </a:p>
          <a:p>
            <a:pPr marL="0" indent="0">
              <a:buNone/>
            </a:pPr>
            <a:r>
              <a:rPr lang="it-IT" sz="1400" b="1" dirty="0">
                <a:latin typeface="Courier New"/>
                <a:cs typeface="Courier New"/>
              </a:rPr>
              <a:t>pop     </a:t>
            </a:r>
            <a:r>
              <a:rPr lang="it-IT" sz="1400" b="1" dirty="0" err="1">
                <a:latin typeface="Courier New"/>
                <a:cs typeface="Courier New"/>
              </a:rPr>
              <a:t>ebp</a:t>
            </a:r>
            <a:endParaRPr lang="it-IT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err="1">
                <a:latin typeface="Courier New"/>
                <a:cs typeface="Courier New"/>
              </a:rPr>
              <a:t>r</a:t>
            </a:r>
            <a:r>
              <a:rPr lang="it-IT" sz="1400" b="1" dirty="0" err="1" smtClean="0">
                <a:latin typeface="Courier New"/>
                <a:cs typeface="Courier New"/>
              </a:rPr>
              <a:t>etn</a:t>
            </a:r>
            <a:endParaRPr lang="it-IT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b="1" dirty="0" smtClean="0">
                <a:latin typeface="Courier New"/>
                <a:cs typeface="Courier New"/>
              </a:rPr>
              <a:t>…</a:t>
            </a:r>
            <a:endParaRPr lang="en-US" sz="1400" b="1" dirty="0" smtClean="0">
              <a:latin typeface="Courier New"/>
              <a:cs typeface="Courier New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797778" y="5256389"/>
            <a:ext cx="4199859" cy="14181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Typical question: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Arial" charset="0"/>
              <a:ea typeface="ＭＳ Ｐゴシック" pitchFamily="1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Can it be broken?</a:t>
            </a:r>
          </a:p>
        </p:txBody>
      </p:sp>
    </p:spTree>
    <p:extLst>
      <p:ext uri="{BB962C8B-B14F-4D97-AF65-F5344CB8AC3E}">
        <p14:creationId xmlns:p14="http://schemas.microsoft.com/office/powerpoint/2010/main" val="381631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testing and reversing research?</a:t>
            </a:r>
          </a:p>
          <a:p>
            <a:endParaRPr lang="en-US" dirty="0"/>
          </a:p>
          <a:p>
            <a:r>
              <a:rPr lang="en-US" dirty="0" smtClean="0"/>
              <a:t>State-of-the-art software testing and reversing tools</a:t>
            </a:r>
          </a:p>
          <a:p>
            <a:endParaRPr lang="en-US" dirty="0"/>
          </a:p>
          <a:p>
            <a:r>
              <a:rPr lang="en-US" dirty="0" smtClean="0"/>
              <a:t>Apply these tools to real software: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 projects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Communication protocols</a:t>
            </a:r>
          </a:p>
          <a:p>
            <a:pPr lvl="1"/>
            <a:r>
              <a:rPr lang="en-US" dirty="0" err="1" smtClean="0"/>
              <a:t>CrackMe</a:t>
            </a:r>
            <a:r>
              <a:rPr lang="en-US" dirty="0" smtClean="0"/>
              <a:t> and/or Malware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6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up with two fellow students</a:t>
            </a:r>
          </a:p>
          <a:p>
            <a:endParaRPr lang="en-US" dirty="0"/>
          </a:p>
          <a:p>
            <a:r>
              <a:rPr lang="en-US" dirty="0" smtClean="0"/>
              <a:t>Read papers on a chosen topic</a:t>
            </a:r>
          </a:p>
          <a:p>
            <a:r>
              <a:rPr lang="en-US" dirty="0" smtClean="0"/>
              <a:t>Write a summary of these and at least 3 self-chosen papers </a:t>
            </a:r>
          </a:p>
          <a:p>
            <a:endParaRPr lang="en-US" dirty="0"/>
          </a:p>
          <a:p>
            <a:r>
              <a:rPr lang="en-US" dirty="0" smtClean="0"/>
              <a:t>Present the topic</a:t>
            </a:r>
          </a:p>
          <a:p>
            <a:pPr lvl="1"/>
            <a:r>
              <a:rPr lang="en-US" dirty="0" smtClean="0"/>
              <a:t>Answer questions</a:t>
            </a:r>
          </a:p>
          <a:p>
            <a:pPr lvl="1"/>
            <a:r>
              <a:rPr lang="en-US" dirty="0" smtClean="0"/>
              <a:t>Ask questions on at least one other topic</a:t>
            </a:r>
          </a:p>
          <a:p>
            <a:endParaRPr lang="en-US" dirty="0" smtClean="0"/>
          </a:p>
          <a:p>
            <a:r>
              <a:rPr lang="en-US" dirty="0" smtClean="0"/>
              <a:t>Have fun in the lab</a:t>
            </a:r>
          </a:p>
          <a:p>
            <a:pPr lvl="1"/>
            <a:r>
              <a:rPr lang="en-US" dirty="0" smtClean="0"/>
              <a:t>Apply techniques from your topic to real software</a:t>
            </a:r>
          </a:p>
          <a:p>
            <a:pPr lvl="1"/>
            <a:endParaRPr lang="en-US" dirty="0"/>
          </a:p>
          <a:p>
            <a:r>
              <a:rPr lang="en-US" dirty="0" smtClean="0"/>
              <a:t>Report and present the results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2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-2708"/>
            <a:ext cx="4572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By helping us improve the 3TU Cyber Crime Science course, you participate in a raffle to win an </a:t>
            </a:r>
            <a:r>
              <a:rPr lang="en-US" sz="2800" b="1" dirty="0" err="1">
                <a:solidFill>
                  <a:srgbClr val="7030A0"/>
                </a:solidFill>
              </a:rPr>
              <a:t>Ipod</a:t>
            </a:r>
            <a:r>
              <a:rPr lang="en-US" sz="2800" b="1" dirty="0">
                <a:solidFill>
                  <a:srgbClr val="7030A0"/>
                </a:solidFill>
              </a:rPr>
              <a:t> Shuffle</a:t>
            </a:r>
            <a:r>
              <a:rPr lang="en-US" sz="2800" dirty="0"/>
              <a:t>!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2800" dirty="0"/>
              <a:t>How?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dirty="0"/>
              <a:t>1. By filling in a short questionnaire now and in 5 months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2. Make sure you write down your ‘</a:t>
            </a:r>
            <a:r>
              <a:rPr lang="en-US" b="1" dirty="0">
                <a:solidFill>
                  <a:srgbClr val="7030A0"/>
                </a:solidFill>
              </a:rPr>
              <a:t>magic word</a:t>
            </a:r>
            <a:r>
              <a:rPr lang="en-US" dirty="0">
                <a:solidFill>
                  <a:srgbClr val="7030A0"/>
                </a:solidFill>
              </a:rPr>
              <a:t>’ so that you can participate in the raffle and claim the prize if you win.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2"/>
              </a:rPr>
              <a:t>https://docs.google.com/forms/d/1yaAM1nI2nassZZKmQ6ZP_Pd0wgpTIKfzPwoUa_KwKVo/viewform?usp=send_form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61" y="1899882"/>
            <a:ext cx="2091129" cy="20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27868"/>
              </p:ext>
            </p:extLst>
          </p:nvPr>
        </p:nvGraphicFramePr>
        <p:xfrm>
          <a:off x="1523998" y="1397000"/>
          <a:ext cx="7457724" cy="37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99"/>
                <a:gridCol w="1098981"/>
                <a:gridCol w="2685022"/>
                <a:gridCol w="924278"/>
                <a:gridCol w="1707444"/>
              </a:tblGrid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Lecture, Lecture hall Chip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Lab, </a:t>
                      </a:r>
                      <a:r>
                        <a:rPr lang="en-US" dirty="0" err="1" smtClean="0"/>
                        <a:t>Dijkstrazaal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9</a:t>
                      </a:r>
                      <a:r>
                        <a:rPr lang="en-US" baseline="30000" dirty="0" smtClean="0"/>
                        <a:t>th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Today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</a:t>
                      </a:r>
                      <a:r>
                        <a:rPr lang="en-US" baseline="0" dirty="0" smtClean="0"/>
                        <a:t> reversing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 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generation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r>
                        <a:rPr lang="en-US" baseline="0" dirty="0" smtClean="0"/>
                        <a:t> presentations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 presentations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Assistance</a:t>
                      </a:r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Modern software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Assistance</a:t>
                      </a:r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 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Assistance</a:t>
                      </a:r>
                      <a:endParaRPr lang="en-US" dirty="0"/>
                    </a:p>
                  </a:txBody>
                  <a:tcPr/>
                </a:tc>
              </a:tr>
              <a:tr h="37747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Finalizing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11641" y="5438206"/>
            <a:ext cx="5648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Lectures on Tuesday, 13:45 till 15:45</a:t>
            </a:r>
          </a:p>
          <a:p>
            <a:pPr algn="ctr"/>
            <a:r>
              <a:rPr lang="en-US" dirty="0" smtClean="0"/>
              <a:t>Lab sessions, start March 18</a:t>
            </a:r>
            <a:r>
              <a:rPr lang="en-US" baseline="30000" dirty="0" smtClean="0"/>
              <a:t>th</a:t>
            </a:r>
            <a:r>
              <a:rPr lang="en-US" dirty="0" smtClean="0"/>
              <a:t>, Friday, 10:45 till 12:45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Lab connection to </a:t>
            </a:r>
            <a:r>
              <a:rPr lang="en-US" dirty="0" err="1" smtClean="0"/>
              <a:t>Twente</a:t>
            </a:r>
            <a:r>
              <a:rPr lang="en-US" dirty="0" smtClean="0"/>
              <a:t> via Skype/Double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Lab: 50%</a:t>
            </a:r>
          </a:p>
          <a:p>
            <a:pPr lvl="1"/>
            <a:r>
              <a:rPr lang="en-US" dirty="0" smtClean="0"/>
              <a:t>Ability</a:t>
            </a:r>
          </a:p>
          <a:p>
            <a:pPr lvl="1"/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/>
              <a:t>Report: 30%</a:t>
            </a:r>
          </a:p>
          <a:p>
            <a:pPr lvl="1"/>
            <a:r>
              <a:rPr lang="en-US" dirty="0" smtClean="0"/>
              <a:t>Easy to understand explanation of complex techniques</a:t>
            </a:r>
          </a:p>
          <a:p>
            <a:pPr lvl="1"/>
            <a:r>
              <a:rPr lang="en-US" dirty="0" smtClean="0"/>
              <a:t>Detailed presentation of results</a:t>
            </a:r>
          </a:p>
          <a:p>
            <a:pPr lvl="1"/>
            <a:r>
              <a:rPr lang="en-US" dirty="0" smtClean="0"/>
              <a:t>Justified conclusions</a:t>
            </a:r>
          </a:p>
          <a:p>
            <a:endParaRPr lang="en-US" dirty="0"/>
          </a:p>
          <a:p>
            <a:r>
              <a:rPr lang="en-US" dirty="0" smtClean="0"/>
              <a:t>Presentation: 20%</a:t>
            </a:r>
          </a:p>
          <a:p>
            <a:pPr lvl="1"/>
            <a:r>
              <a:rPr lang="en-US" dirty="0" smtClean="0"/>
              <a:t>Capture content in slides</a:t>
            </a:r>
          </a:p>
          <a:p>
            <a:pPr lvl="1"/>
            <a:r>
              <a:rPr lang="en-US" dirty="0" smtClean="0"/>
              <a:t>How to do science in reversing and testing</a:t>
            </a:r>
          </a:p>
          <a:p>
            <a:pPr lvl="1"/>
            <a:r>
              <a:rPr lang="en-US" dirty="0" smtClean="0"/>
              <a:t>Answering/asking questions</a:t>
            </a:r>
          </a:p>
          <a:p>
            <a:pPr marL="386176" lvl="1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2800" dirty="0" smtClean="0"/>
              <a:t>NO EXAM!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/TUDelft-CS4110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Slack:</a:t>
            </a:r>
          </a:p>
          <a:p>
            <a:pPr lvl="1"/>
            <a:r>
              <a:rPr lang="en-US" dirty="0"/>
              <a:t>https://cs4110.slack.com/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use of Blackboard</a:t>
            </a:r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9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Tools for automated testing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Mutation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 case generation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automated reverse engineering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Fuzzing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State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Binary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23" y="1065390"/>
            <a:ext cx="942622" cy="1409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78" y="2236611"/>
            <a:ext cx="1185333" cy="1185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825" y="5037667"/>
            <a:ext cx="1277055" cy="1277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754" y="3623733"/>
            <a:ext cx="1220141" cy="1830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6462315" y="5037667"/>
            <a:ext cx="1756833" cy="4162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1444" y="5453944"/>
            <a:ext cx="1288538" cy="12885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6429" y="5282875"/>
            <a:ext cx="1105438" cy="14481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39850" y="5416901"/>
            <a:ext cx="9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Twente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62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Mutation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1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424" y="3496236"/>
            <a:ext cx="7037657" cy="2970604"/>
          </a:xfrm>
        </p:spPr>
        <p:txBody>
          <a:bodyPr/>
          <a:lstStyle/>
          <a:p>
            <a:r>
              <a:rPr lang="en-US" dirty="0" smtClean="0"/>
              <a:t>Production code can be covered, yet the tests covering it might still miss a bug (i.e., the tests are not of sufficient quality)</a:t>
            </a:r>
          </a:p>
          <a:p>
            <a:endParaRPr lang="en-US" dirty="0"/>
          </a:p>
          <a:p>
            <a:r>
              <a:rPr lang="en-US" dirty="0" smtClean="0"/>
              <a:t>Is there another way of looking into the quality of tests?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24" y="926144"/>
            <a:ext cx="6858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7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2971800" y="2715768"/>
            <a:ext cx="823618" cy="2185416"/>
          </a:xfrm>
          <a:custGeom>
            <a:avLst/>
            <a:gdLst>
              <a:gd name="connsiteX0" fmla="*/ 109728 w 823618"/>
              <a:gd name="connsiteY0" fmla="*/ 0 h 2185416"/>
              <a:gd name="connsiteX1" fmla="*/ 822960 w 823618"/>
              <a:gd name="connsiteY1" fmla="*/ 987552 h 2185416"/>
              <a:gd name="connsiteX2" fmla="*/ 0 w 823618"/>
              <a:gd name="connsiteY2" fmla="*/ 2185416 h 2185416"/>
              <a:gd name="connsiteX3" fmla="*/ 0 w 823618"/>
              <a:gd name="connsiteY3" fmla="*/ 2185416 h 218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618" h="2185416">
                <a:moveTo>
                  <a:pt x="109728" y="0"/>
                </a:moveTo>
                <a:cubicBezTo>
                  <a:pt x="475488" y="311658"/>
                  <a:pt x="841248" y="623316"/>
                  <a:pt x="822960" y="987552"/>
                </a:cubicBezTo>
                <a:cubicBezTo>
                  <a:pt x="804672" y="1351788"/>
                  <a:pt x="0" y="2185416"/>
                  <a:pt x="0" y="2185416"/>
                </a:cubicBezTo>
                <a:lnTo>
                  <a:pt x="0" y="2185416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78992" y="4773168"/>
            <a:ext cx="932688" cy="29260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8900"/>
            <a:ext cx="7886700" cy="1325563"/>
          </a:xfrm>
        </p:spPr>
        <p:txBody>
          <a:bodyPr/>
          <a:lstStyle/>
          <a:p>
            <a:r>
              <a:rPr lang="en-US" dirty="0" smtClean="0"/>
              <a:t>Mutation testing by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" y="2086356"/>
            <a:ext cx="26883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>
                <a:solidFill>
                  <a:srgbClr val="262626"/>
                </a:solidFill>
                <a:latin typeface="Menlo-Regular" charset="0"/>
              </a:rPr>
              <a:t>if</a:t>
            </a:r>
            <a:r>
              <a:rPr lang="de-DE" dirty="0" smtClean="0">
                <a:solidFill>
                  <a:srgbClr val="262626"/>
                </a:solidFill>
                <a:latin typeface="Menlo-Regular" charset="0"/>
              </a:rPr>
              <a:t>( </a:t>
            </a:r>
            <a:r>
              <a:rPr lang="de-DE" dirty="0">
                <a:solidFill>
                  <a:srgbClr val="262626"/>
                </a:solidFill>
                <a:latin typeface="Menlo-Regular" charset="0"/>
              </a:rPr>
              <a:t>i &gt;= 0 )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"foo";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 else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"bar";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" y="4199168"/>
            <a:ext cx="2688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b="1" dirty="0" smtClean="0">
              <a:solidFill>
                <a:srgbClr val="262626"/>
              </a:solidFill>
              <a:latin typeface="Menlo-Regular" charset="0"/>
            </a:endParaRPr>
          </a:p>
          <a:p>
            <a:endParaRPr lang="de-DE" dirty="0" smtClean="0">
              <a:solidFill>
                <a:srgbClr val="262626"/>
              </a:solidFill>
              <a:latin typeface="Menlo-Regular" charset="0"/>
            </a:endParaRPr>
          </a:p>
          <a:p>
            <a:r>
              <a:rPr lang="de-DE" dirty="0" err="1" smtClean="0">
                <a:solidFill>
                  <a:srgbClr val="262626"/>
                </a:solidFill>
                <a:latin typeface="Menlo-Regular" charset="0"/>
              </a:rPr>
              <a:t>if</a:t>
            </a:r>
            <a:r>
              <a:rPr lang="de-DE" dirty="0" smtClean="0">
                <a:solidFill>
                  <a:srgbClr val="262626"/>
                </a:solidFill>
                <a:latin typeface="Menlo-Regular" charset="0"/>
              </a:rPr>
              <a:t>( </a:t>
            </a:r>
            <a:r>
              <a:rPr lang="de-DE" dirty="0">
                <a:solidFill>
                  <a:srgbClr val="262626"/>
                </a:solidFill>
                <a:latin typeface="Menlo-Regular" charset="0"/>
              </a:rPr>
              <a:t>i &lt;</a:t>
            </a:r>
            <a:r>
              <a:rPr lang="de-DE" dirty="0" smtClean="0">
                <a:solidFill>
                  <a:srgbClr val="262626"/>
                </a:solidFill>
                <a:latin typeface="Menlo-Regular" charset="0"/>
              </a:rPr>
              <a:t> </a:t>
            </a:r>
            <a:r>
              <a:rPr lang="de-DE" dirty="0">
                <a:solidFill>
                  <a:srgbClr val="262626"/>
                </a:solidFill>
                <a:latin typeface="Menlo-Regular" charset="0"/>
              </a:rPr>
              <a:t>0 )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"foo";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 else {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    return "bar";</a:t>
            </a:r>
          </a:p>
          <a:p>
            <a:r>
              <a:rPr lang="en-US" dirty="0">
                <a:solidFill>
                  <a:srgbClr val="262626"/>
                </a:solidFill>
                <a:latin typeface="Menlo-Regular" charset="0"/>
              </a:rPr>
              <a:t>}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9476" y="3959352"/>
            <a:ext cx="8385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4602" y="1568524"/>
            <a:ext cx="116089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602" y="4142280"/>
            <a:ext cx="111755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Mutant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4440" y="3278268"/>
            <a:ext cx="211833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Code is transformed,</a:t>
            </a:r>
            <a:br>
              <a:rPr lang="en-US" i="1" dirty="0" smtClean="0"/>
            </a:br>
            <a:r>
              <a:rPr lang="en-US" i="1" dirty="0" smtClean="0"/>
              <a:t>mutant introduced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21224" y="2086356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77338" y="2596896"/>
            <a:ext cx="2543702" cy="301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21224" y="4317271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77338" y="4919472"/>
            <a:ext cx="2543702" cy="3017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77338" y="3478370"/>
            <a:ext cx="2204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Tests remain identical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52042" y="490118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Scenario 1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7296" y="5906804"/>
            <a:ext cx="2543702" cy="3017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5888516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Scenario 2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5351256"/>
            <a:ext cx="165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Mutant alive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29199" y="642577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Mutant killed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is mutation testing, what can it do for you?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Are these mutants representative of actual bugs?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working with </a:t>
            </a:r>
            <a:r>
              <a:rPr lang="en-US" dirty="0" err="1" smtClean="0"/>
              <a:t>Pitest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 one of your former well-tested student projects and apply mutation testing to it. What do you find?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 2/3 open source projects of your choice, determine its test coverage and apply </a:t>
            </a:r>
            <a:r>
              <a:rPr lang="en-US" dirty="0" err="1" smtClean="0"/>
              <a:t>Pitest</a:t>
            </a:r>
            <a:r>
              <a:rPr lang="en-US" dirty="0" smtClean="0"/>
              <a:t> to it</a:t>
            </a:r>
          </a:p>
        </p:txBody>
      </p:sp>
    </p:spTree>
    <p:extLst>
      <p:ext uri="{BB962C8B-B14F-4D97-AF65-F5344CB8AC3E}">
        <p14:creationId xmlns:p14="http://schemas.microsoft.com/office/powerpoint/2010/main" val="2720075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Automated Test Case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834" y="3900268"/>
            <a:ext cx="6400800" cy="1752600"/>
          </a:xfrm>
        </p:spPr>
        <p:txBody>
          <a:bodyPr/>
          <a:lstStyle/>
          <a:p>
            <a:r>
              <a:rPr lang="en-US" dirty="0" smtClean="0"/>
              <a:t>Search-Based 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41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35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one of the most </a:t>
            </a:r>
            <a:r>
              <a:rPr lang="en-US" b="1" dirty="0" smtClean="0">
                <a:solidFill>
                  <a:srgbClr val="FF0000"/>
                </a:solidFill>
              </a:rPr>
              <a:t>complex</a:t>
            </a:r>
            <a:r>
              <a:rPr lang="en-US" dirty="0" smtClean="0"/>
              <a:t> artifacts of mankind</a:t>
            </a:r>
          </a:p>
          <a:p>
            <a:endParaRPr lang="en-US" dirty="0" smtClean="0"/>
          </a:p>
          <a:p>
            <a:r>
              <a:rPr lang="en-US" dirty="0" smtClean="0"/>
              <a:t>Errors are easily made and hard to find</a:t>
            </a:r>
          </a:p>
          <a:p>
            <a:endParaRPr lang="en-US" dirty="0"/>
          </a:p>
          <a:p>
            <a:r>
              <a:rPr lang="en-US" dirty="0" smtClean="0"/>
              <a:t>In this course, we study </a:t>
            </a:r>
            <a:r>
              <a:rPr lang="en-US" b="1" dirty="0" smtClean="0">
                <a:solidFill>
                  <a:schemeClr val="accent1"/>
                </a:solidFill>
              </a:rPr>
              <a:t>automated methods </a:t>
            </a:r>
            <a:r>
              <a:rPr lang="en-US" dirty="0" smtClean="0"/>
              <a:t>to help find these errors</a:t>
            </a:r>
          </a:p>
          <a:p>
            <a:endParaRPr lang="en-US" dirty="0"/>
          </a:p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Software Engineering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Smart Tricks…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762598" y="3207434"/>
            <a:ext cx="926226" cy="8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859770" y="4318782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24" y="2644320"/>
            <a:ext cx="3214939" cy="1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8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762598" y="3207434"/>
            <a:ext cx="926226" cy="8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712678" y="3995522"/>
            <a:ext cx="1236458" cy="5038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859770" y="4318782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56594" y="3419043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78" y="3995522"/>
            <a:ext cx="3148622" cy="11449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24" y="2644320"/>
            <a:ext cx="3214939" cy="1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9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8" y="2467017"/>
            <a:ext cx="2959100" cy="2844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03498" y="2178429"/>
            <a:ext cx="2959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Class Under Test 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762598" y="3207434"/>
            <a:ext cx="926226" cy="88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712678" y="3995522"/>
            <a:ext cx="1236458" cy="5038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1859770" y="4318782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56594" y="3419043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56594" y="3663185"/>
            <a:ext cx="2852908" cy="140677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723539" y="4624374"/>
            <a:ext cx="1639259" cy="7701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78" y="3995522"/>
            <a:ext cx="3148622" cy="11449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72" y="5388731"/>
            <a:ext cx="3148622" cy="12063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24" y="2644320"/>
            <a:ext cx="3214939" cy="11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95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235" y="2628653"/>
            <a:ext cx="182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Laborious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, </a:t>
            </a:r>
            <a:endParaRPr lang="en-US" dirty="0" smtClean="0">
              <a:solidFill>
                <a:srgbClr val="7F7F7F"/>
              </a:solidFill>
              <a:latin typeface="GillSans" charset="0"/>
            </a:endParaRPr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>T</a:t>
            </a:r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ime-consuming </a:t>
            </a:r>
            <a:endParaRPr lang="en-US" dirty="0"/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/>
            </a:r>
            <a:br>
              <a:rPr lang="en-US" dirty="0">
                <a:solidFill>
                  <a:srgbClr val="7F7F7F"/>
                </a:solidFill>
                <a:latin typeface="GillSans" charset="0"/>
              </a:rPr>
            </a:b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8785" y="2767152"/>
            <a:ext cx="89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Tedious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2442" y="2628653"/>
            <a:ext cx="1441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D</a:t>
            </a:r>
            <a:r>
              <a:rPr lang="en-US" smtClean="0">
                <a:solidFill>
                  <a:srgbClr val="7F7F7F"/>
                </a:solidFill>
                <a:latin typeface="GillSans" charset="0"/>
              </a:rPr>
              <a:t>ifficult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! 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(Find faults ?) 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 bwMode="auto">
          <a:xfrm flipH="1">
            <a:off x="2683057" y="1778355"/>
            <a:ext cx="2471195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5" idx="2"/>
            <a:endCxn id="3" idx="0"/>
          </p:cNvCxnSpPr>
          <p:nvPr/>
        </p:nvCxnSpPr>
        <p:spPr bwMode="auto">
          <a:xfrm flipH="1">
            <a:off x="5154252" y="1778355"/>
            <a:ext cx="260933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endCxn id="4" idx="0"/>
          </p:cNvCxnSpPr>
          <p:nvPr/>
        </p:nvCxnSpPr>
        <p:spPr bwMode="auto">
          <a:xfrm>
            <a:off x="5641145" y="1778355"/>
            <a:ext cx="2007090" cy="988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5600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235" y="2628653"/>
            <a:ext cx="182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Laborious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, </a:t>
            </a:r>
            <a:endParaRPr lang="en-US" dirty="0" smtClean="0">
              <a:solidFill>
                <a:srgbClr val="7F7F7F"/>
              </a:solidFill>
              <a:latin typeface="GillSans" charset="0"/>
            </a:endParaRPr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>T</a:t>
            </a:r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ime-consuming </a:t>
            </a:r>
            <a:endParaRPr lang="en-US" dirty="0"/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/>
            </a:r>
            <a:br>
              <a:rPr lang="en-US" dirty="0">
                <a:solidFill>
                  <a:srgbClr val="7F7F7F"/>
                </a:solidFill>
                <a:latin typeface="GillSans" charset="0"/>
              </a:rPr>
            </a:b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8785" y="2767152"/>
            <a:ext cx="89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Tedious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2442" y="2628653"/>
            <a:ext cx="1441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D</a:t>
            </a:r>
            <a:r>
              <a:rPr lang="en-US" smtClean="0">
                <a:solidFill>
                  <a:srgbClr val="7F7F7F"/>
                </a:solidFill>
                <a:latin typeface="GillSans" charset="0"/>
              </a:rPr>
              <a:t>ifficult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! 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(Find faults ?) 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 bwMode="auto">
          <a:xfrm flipH="1">
            <a:off x="2683057" y="1778355"/>
            <a:ext cx="2471195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5" idx="2"/>
            <a:endCxn id="3" idx="0"/>
          </p:cNvCxnSpPr>
          <p:nvPr/>
        </p:nvCxnSpPr>
        <p:spPr bwMode="auto">
          <a:xfrm flipH="1">
            <a:off x="5154252" y="1778355"/>
            <a:ext cx="260933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endCxn id="4" idx="0"/>
          </p:cNvCxnSpPr>
          <p:nvPr/>
        </p:nvCxnSpPr>
        <p:spPr bwMode="auto">
          <a:xfrm>
            <a:off x="5641145" y="1778355"/>
            <a:ext cx="2007090" cy="988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4326086" y="4333031"/>
            <a:ext cx="4637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Search-Based </a:t>
            </a:r>
            <a:r>
              <a:rPr lang="en-US" sz="2000" dirty="0" smtClean="0">
                <a:solidFill>
                  <a:srgbClr val="427F44"/>
                </a:solidFill>
                <a:latin typeface="GillSans" charset="0"/>
              </a:rPr>
              <a:t>Software Testing</a:t>
            </a:r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: </a:t>
            </a:r>
            <a:endParaRPr lang="en-US" sz="2000" dirty="0"/>
          </a:p>
          <a:p>
            <a:r>
              <a:rPr lang="en-US" sz="2000" dirty="0" smtClean="0">
                <a:latin typeface="GillSans" charset="0"/>
              </a:rPr>
              <a:t>Automatic Generation of Test Cases</a:t>
            </a:r>
          </a:p>
          <a:p>
            <a:r>
              <a:rPr lang="en-US" sz="2000" dirty="0" smtClean="0">
                <a:latin typeface="GillSans" charset="0"/>
              </a:rPr>
              <a:t>“It </a:t>
            </a:r>
            <a:r>
              <a:rPr lang="en-US" sz="2000" dirty="0">
                <a:latin typeface="GillSans" charset="0"/>
              </a:rPr>
              <a:t>is not a human’s time being consumed” 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154251" y="3274984"/>
            <a:ext cx="0" cy="1058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4" idx="2"/>
          </p:cNvCxnSpPr>
          <p:nvPr/>
        </p:nvCxnSpPr>
        <p:spPr bwMode="auto">
          <a:xfrm>
            <a:off x="7648235" y="3136484"/>
            <a:ext cx="0" cy="11965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429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Testing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4985" y="1378245"/>
            <a:ext cx="4740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Arial" charset="0"/>
                <a:ea typeface="Arial" charset="0"/>
                <a:cs typeface="Arial" charset="0"/>
              </a:rPr>
              <a:t>manual design of test cases / scenarios </a:t>
            </a:r>
            <a:endParaRPr lang="en-US" sz="20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235" y="2628653"/>
            <a:ext cx="182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Laborious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, </a:t>
            </a:r>
            <a:endParaRPr lang="en-US" dirty="0" smtClean="0">
              <a:solidFill>
                <a:srgbClr val="7F7F7F"/>
              </a:solidFill>
              <a:latin typeface="GillSans" charset="0"/>
            </a:endParaRPr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>T</a:t>
            </a:r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ime-consuming </a:t>
            </a:r>
            <a:endParaRPr lang="en-US" dirty="0"/>
          </a:p>
          <a:p>
            <a:pPr algn="ctr"/>
            <a:r>
              <a:rPr lang="en-US" dirty="0">
                <a:solidFill>
                  <a:srgbClr val="7F7F7F"/>
                </a:solidFill>
                <a:latin typeface="GillSans" charset="0"/>
              </a:rPr>
              <a:t/>
            </a:r>
            <a:br>
              <a:rPr lang="en-US" dirty="0">
                <a:solidFill>
                  <a:srgbClr val="7F7F7F"/>
                </a:solidFill>
                <a:latin typeface="GillSans" charset="0"/>
              </a:rPr>
            </a:br>
            <a:endParaRPr lang="en-US" dirty="0"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98785" y="2767152"/>
            <a:ext cx="89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Tedious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62442" y="2628653"/>
            <a:ext cx="1441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D</a:t>
            </a:r>
            <a:r>
              <a:rPr lang="en-US" smtClean="0">
                <a:solidFill>
                  <a:srgbClr val="7F7F7F"/>
                </a:solidFill>
                <a:latin typeface="GillSans" charset="0"/>
              </a:rPr>
              <a:t>ifficult</a:t>
            </a:r>
            <a:r>
              <a:rPr lang="en-US" dirty="0">
                <a:solidFill>
                  <a:srgbClr val="7F7F7F"/>
                </a:solidFill>
                <a:latin typeface="GillSans" charset="0"/>
              </a:rPr>
              <a:t>! </a:t>
            </a:r>
            <a:endParaRPr lang="en-US" dirty="0"/>
          </a:p>
          <a:p>
            <a:pPr algn="ctr"/>
            <a:r>
              <a:rPr lang="en-US" dirty="0" smtClean="0">
                <a:solidFill>
                  <a:srgbClr val="7F7F7F"/>
                </a:solidFill>
                <a:latin typeface="GillSans" charset="0"/>
              </a:rPr>
              <a:t>(Find faults ?) 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6" idx="0"/>
          </p:cNvCxnSpPr>
          <p:nvPr/>
        </p:nvCxnSpPr>
        <p:spPr bwMode="auto">
          <a:xfrm flipH="1">
            <a:off x="2683057" y="1778355"/>
            <a:ext cx="2471195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5" idx="2"/>
            <a:endCxn id="3" idx="0"/>
          </p:cNvCxnSpPr>
          <p:nvPr/>
        </p:nvCxnSpPr>
        <p:spPr bwMode="auto">
          <a:xfrm flipH="1">
            <a:off x="5154252" y="1778355"/>
            <a:ext cx="260933" cy="8502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endCxn id="4" idx="0"/>
          </p:cNvCxnSpPr>
          <p:nvPr/>
        </p:nvCxnSpPr>
        <p:spPr bwMode="auto">
          <a:xfrm>
            <a:off x="5641145" y="1778355"/>
            <a:ext cx="2007090" cy="988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962442" y="5557909"/>
            <a:ext cx="334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Search-Based </a:t>
            </a:r>
            <a:r>
              <a:rPr lang="en-US" sz="2000" dirty="0" smtClean="0">
                <a:solidFill>
                  <a:srgbClr val="427F44"/>
                </a:solidFill>
                <a:latin typeface="GillSans" charset="0"/>
              </a:rPr>
              <a:t>Software Testing</a:t>
            </a:r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: </a:t>
            </a:r>
            <a:endParaRPr lang="en-US" sz="2000" dirty="0"/>
          </a:p>
          <a:p>
            <a:r>
              <a:rPr lang="en-US" sz="2000" dirty="0" smtClean="0">
                <a:latin typeface="GillSans" charset="0"/>
              </a:rPr>
              <a:t>Using </a:t>
            </a:r>
            <a:r>
              <a:rPr lang="en-US" sz="2000" dirty="0">
                <a:latin typeface="GillSans" charset="0"/>
              </a:rPr>
              <a:t>good fitness function </a:t>
            </a:r>
            <a:r>
              <a:rPr lang="en-US" sz="2000" dirty="0" smtClean="0">
                <a:latin typeface="GillSans" charset="0"/>
              </a:rPr>
              <a:t>to</a:t>
            </a:r>
          </a:p>
          <a:p>
            <a:r>
              <a:rPr lang="en-US" sz="2000" dirty="0">
                <a:latin typeface="GillSans" charset="0"/>
              </a:rPr>
              <a:t>r</a:t>
            </a:r>
            <a:r>
              <a:rPr lang="en-US" sz="2000" dirty="0" smtClean="0">
                <a:latin typeface="GillSans" charset="0"/>
              </a:rPr>
              <a:t>each/expose the </a:t>
            </a:r>
            <a:r>
              <a:rPr lang="en-US" sz="2000" dirty="0">
                <a:latin typeface="GillSans" charset="0"/>
              </a:rPr>
              <a:t>faults </a:t>
            </a:r>
            <a:endParaRPr lang="en-US" sz="2000" dirty="0"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6086" y="4333031"/>
            <a:ext cx="4637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Search-Based </a:t>
            </a:r>
            <a:r>
              <a:rPr lang="en-US" sz="2000" dirty="0" smtClean="0">
                <a:solidFill>
                  <a:srgbClr val="427F44"/>
                </a:solidFill>
                <a:latin typeface="GillSans" charset="0"/>
              </a:rPr>
              <a:t>Software Testing</a:t>
            </a:r>
            <a:r>
              <a:rPr lang="en-US" sz="2000" dirty="0">
                <a:solidFill>
                  <a:srgbClr val="427F44"/>
                </a:solidFill>
                <a:latin typeface="GillSans" charset="0"/>
              </a:rPr>
              <a:t>: </a:t>
            </a:r>
            <a:endParaRPr lang="en-US" sz="2000" dirty="0"/>
          </a:p>
          <a:p>
            <a:r>
              <a:rPr lang="en-US" sz="2000" dirty="0" smtClean="0">
                <a:latin typeface="GillSans" charset="0"/>
              </a:rPr>
              <a:t>Automatic Generation of Test Cases</a:t>
            </a:r>
          </a:p>
          <a:p>
            <a:r>
              <a:rPr lang="en-US" sz="2000" dirty="0" smtClean="0">
                <a:latin typeface="GillSans" charset="0"/>
              </a:rPr>
              <a:t>“It </a:t>
            </a:r>
            <a:r>
              <a:rPr lang="en-US" sz="2000" dirty="0">
                <a:latin typeface="GillSans" charset="0"/>
              </a:rPr>
              <a:t>is not a human’s time being consumed” 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154251" y="3274984"/>
            <a:ext cx="0" cy="1058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4" idx="2"/>
          </p:cNvCxnSpPr>
          <p:nvPr/>
        </p:nvCxnSpPr>
        <p:spPr bwMode="auto">
          <a:xfrm>
            <a:off x="7648235" y="3136484"/>
            <a:ext cx="0" cy="11965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2683057" y="3299958"/>
            <a:ext cx="0" cy="22579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424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53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18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2628000" y="1980000"/>
            <a:ext cx="3096000" cy="108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940024" y="2448091"/>
            <a:ext cx="2419241" cy="342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545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2628000" y="1980000"/>
            <a:ext cx="3096000" cy="108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940024" y="2448091"/>
            <a:ext cx="2419241" cy="342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3122473" y="2273255"/>
            <a:ext cx="3096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434497" y="2853424"/>
            <a:ext cx="2419241" cy="2299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9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a piece of software, does it work correctly?</a:t>
            </a:r>
          </a:p>
          <a:p>
            <a:endParaRPr lang="en-US" dirty="0"/>
          </a:p>
          <a:p>
            <a:r>
              <a:rPr lang="en-US" dirty="0" smtClean="0"/>
              <a:t>2 </a:t>
            </a:r>
            <a:r>
              <a:rPr lang="en-US" dirty="0" err="1" smtClean="0"/>
              <a:t>subproblems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does it do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Reverse engineering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should it do?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0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pic>
        <p:nvPicPr>
          <p:cNvPr id="16" name="Picture 2" descr="http://smarpsocial.com/wp-content/uploads/2013/06/Evolution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2" b="13085"/>
          <a:stretch/>
        </p:blipFill>
        <p:spPr bwMode="auto">
          <a:xfrm>
            <a:off x="2198101" y="3790327"/>
            <a:ext cx="4067418" cy="210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ccia a destra 6"/>
          <p:cNvSpPr/>
          <p:nvPr/>
        </p:nvSpPr>
        <p:spPr>
          <a:xfrm>
            <a:off x="1958950" y="5783248"/>
            <a:ext cx="6580139" cy="22775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asellaDiTesto 11"/>
          <p:cNvSpPr txBox="1"/>
          <p:nvPr/>
        </p:nvSpPr>
        <p:spPr>
          <a:xfrm>
            <a:off x="7922653" y="6117115"/>
            <a:ext cx="75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6504670" y="4071681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Evolution in Nature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CasellaDiTesto 11"/>
          <p:cNvSpPr txBox="1"/>
          <p:nvPr/>
        </p:nvSpPr>
        <p:spPr>
          <a:xfrm>
            <a:off x="6504670" y="1705560"/>
            <a:ext cx="2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Evolving Tests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19" y="1574667"/>
            <a:ext cx="3318805" cy="117134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2251232" y="1934846"/>
            <a:ext cx="2419241" cy="51324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2628000" y="1980000"/>
            <a:ext cx="3096000" cy="108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2940024" y="2448091"/>
            <a:ext cx="2419241" cy="342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3122473" y="2273255"/>
            <a:ext cx="3096000" cy="108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auto">
          <a:xfrm>
            <a:off x="3434497" y="2853424"/>
            <a:ext cx="2419241" cy="22999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5401" r="2355" b="2397"/>
          <a:stretch/>
        </p:blipFill>
        <p:spPr>
          <a:xfrm>
            <a:off x="3644591" y="2674101"/>
            <a:ext cx="3096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6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6080815" y="4640248"/>
            <a:ext cx="2078447" cy="13801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4" name="CasellaDiTesto 11"/>
          <p:cNvSpPr txBox="1"/>
          <p:nvPr/>
        </p:nvSpPr>
        <p:spPr>
          <a:xfrm>
            <a:off x="6288260" y="4455582"/>
            <a:ext cx="17042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Elements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001184" y="4640248"/>
            <a:ext cx="2078447" cy="13801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321169" y="2124000"/>
            <a:ext cx="2405576" cy="46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2" y="1802421"/>
            <a:ext cx="2728665" cy="2100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16" y="1802422"/>
            <a:ext cx="2416071" cy="210024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4375051" y="2591999"/>
            <a:ext cx="123438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375051" y="2990646"/>
            <a:ext cx="12343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39" y="4761762"/>
            <a:ext cx="1484532" cy="1258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21862" r="33193" b="49308"/>
          <a:stretch/>
        </p:blipFill>
        <p:spPr>
          <a:xfrm>
            <a:off x="2148913" y="4944643"/>
            <a:ext cx="1764000" cy="720000"/>
          </a:xfrm>
          <a:prstGeom prst="rect">
            <a:avLst/>
          </a:prstGeom>
        </p:spPr>
      </p:pic>
      <p:sp>
        <p:nvSpPr>
          <p:cNvPr id="30" name="CasellaDiTesto 11"/>
          <p:cNvSpPr txBox="1"/>
          <p:nvPr/>
        </p:nvSpPr>
        <p:spPr>
          <a:xfrm>
            <a:off x="2208629" y="4455582"/>
            <a:ext cx="17042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Basic Elements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266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Testing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321169" y="2124000"/>
            <a:ext cx="2405576" cy="46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72" y="1802421"/>
            <a:ext cx="2728665" cy="2100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16" y="1802422"/>
            <a:ext cx="2416071" cy="210024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 bwMode="auto">
          <a:xfrm flipV="1">
            <a:off x="4375051" y="2591999"/>
            <a:ext cx="123438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375051" y="2990646"/>
            <a:ext cx="12343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501" y="4044135"/>
            <a:ext cx="1904732" cy="2443806"/>
          </a:xfrm>
          <a:prstGeom prst="rect">
            <a:avLst/>
          </a:prstGeom>
        </p:spPr>
      </p:pic>
      <p:sp>
        <p:nvSpPr>
          <p:cNvPr id="15" name="CasellaDiTesto 11"/>
          <p:cNvSpPr txBox="1"/>
          <p:nvPr/>
        </p:nvSpPr>
        <p:spPr>
          <a:xfrm>
            <a:off x="6106003" y="1336168"/>
            <a:ext cx="22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Recombination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asellaDiTesto 11"/>
          <p:cNvSpPr txBox="1"/>
          <p:nvPr/>
        </p:nvSpPr>
        <p:spPr>
          <a:xfrm>
            <a:off x="2422985" y="1333521"/>
            <a:ext cx="220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Recombination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80" y="4370666"/>
            <a:ext cx="3510707" cy="1736801"/>
          </a:xfrm>
          <a:prstGeom prst="rect">
            <a:avLst/>
          </a:prstGeom>
        </p:spPr>
      </p:pic>
      <p:sp>
        <p:nvSpPr>
          <p:cNvPr id="18" name="CasellaDiTesto 11"/>
          <p:cNvSpPr txBox="1"/>
          <p:nvPr/>
        </p:nvSpPr>
        <p:spPr>
          <a:xfrm>
            <a:off x="1604816" y="5959913"/>
            <a:ext cx="1331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Parental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Tests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sellaDiTesto 11"/>
          <p:cNvSpPr txBox="1"/>
          <p:nvPr/>
        </p:nvSpPr>
        <p:spPr>
          <a:xfrm>
            <a:off x="3629695" y="6005327"/>
            <a:ext cx="12793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Recombined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Tests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CasellaDiTesto 11"/>
          <p:cNvSpPr txBox="1"/>
          <p:nvPr/>
        </p:nvSpPr>
        <p:spPr>
          <a:xfrm>
            <a:off x="5992541" y="6127351"/>
            <a:ext cx="133174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Parental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DNA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11"/>
          <p:cNvSpPr txBox="1"/>
          <p:nvPr/>
        </p:nvSpPr>
        <p:spPr>
          <a:xfrm>
            <a:off x="7075774" y="6138128"/>
            <a:ext cx="1331745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Recombined</a:t>
            </a:r>
          </a:p>
          <a:p>
            <a:pPr algn="ctr"/>
            <a:r>
              <a:rPr lang="en-US" sz="17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DNA</a:t>
            </a:r>
            <a:endParaRPr lang="en-US" sz="17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17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learn?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07698" y="1699237"/>
            <a:ext cx="638708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dirty="0" smtClean="0"/>
              <a:t>From reading </a:t>
            </a:r>
            <a:r>
              <a:rPr lang="en-US" dirty="0"/>
              <a:t>the </a:t>
            </a:r>
            <a:r>
              <a:rPr lang="en-US" dirty="0" smtClean="0"/>
              <a:t>papers: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 smtClean="0"/>
              <a:t>What is evolutionary testing?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 smtClean="0"/>
              <a:t>What are “fittest” tests?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3)  Coverage?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working with </a:t>
            </a:r>
            <a:r>
              <a:rPr lang="en-US" dirty="0" err="1" smtClean="0"/>
              <a:t>EvoSuite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 smtClean="0"/>
              <a:t>Take </a:t>
            </a:r>
            <a:r>
              <a:rPr lang="en-US" dirty="0"/>
              <a:t>one of your former well-tested student projects and </a:t>
            </a:r>
            <a:r>
              <a:rPr lang="en-US" dirty="0" smtClean="0"/>
              <a:t>generate tests. 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US" dirty="0"/>
              <a:t>What are the differences between manual/automated </a:t>
            </a:r>
            <a:r>
              <a:rPr lang="en-US" dirty="0" smtClean="0"/>
              <a:t>tests in terms of coverage?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What are the differences between manual/automated tests in terms of </a:t>
            </a:r>
            <a:r>
              <a:rPr lang="en-US" dirty="0" smtClean="0"/>
              <a:t>“readability”?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83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0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Security/penetration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Normal testing investigates </a:t>
            </a:r>
            <a:r>
              <a:rPr lang="en-US" dirty="0" smtClean="0">
                <a:solidFill>
                  <a:srgbClr val="009900"/>
                </a:solidFill>
                <a:latin typeface="Verdana" charset="0"/>
              </a:rPr>
              <a:t>correct behavior </a:t>
            </a:r>
            <a:r>
              <a:rPr lang="en-US" dirty="0" smtClean="0">
                <a:latin typeface="Verdana" charset="0"/>
              </a:rPr>
              <a:t>for sensible inputs</a:t>
            </a:r>
            <a:r>
              <a:rPr lang="en-GB" dirty="0" smtClean="0">
                <a:latin typeface="Verdana" charset="0"/>
              </a:rPr>
              <a:t>, and inputs on borderline conditions</a:t>
            </a:r>
          </a:p>
          <a:p>
            <a:endParaRPr lang="en-US" dirty="0" smtClean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Security </a:t>
            </a:r>
            <a:r>
              <a:rPr lang="en-US" dirty="0">
                <a:latin typeface="Verdana" charset="0"/>
              </a:rPr>
              <a:t>testing </a:t>
            </a:r>
            <a:r>
              <a:rPr lang="en-US" dirty="0" smtClean="0">
                <a:latin typeface="Verdana" charset="0"/>
              </a:rPr>
              <a:t>involves </a:t>
            </a:r>
            <a:r>
              <a:rPr lang="en-US" dirty="0">
                <a:latin typeface="Verdana" charset="0"/>
              </a:rPr>
              <a:t>looking for the </a:t>
            </a:r>
            <a:r>
              <a:rPr lang="en-US" dirty="0" smtClean="0">
                <a:solidFill>
                  <a:srgbClr val="C00000"/>
                </a:solidFill>
                <a:latin typeface="Verdana" charset="0"/>
              </a:rPr>
              <a:t>incorrect behavior </a:t>
            </a:r>
            <a:r>
              <a:rPr lang="en-US" dirty="0">
                <a:latin typeface="Verdana" charset="0"/>
              </a:rPr>
              <a:t>for really silly </a:t>
            </a:r>
            <a:r>
              <a:rPr lang="en-US" dirty="0" smtClean="0">
                <a:latin typeface="Verdana" charset="0"/>
              </a:rPr>
              <a:t>inputs</a:t>
            </a:r>
          </a:p>
          <a:p>
            <a:endParaRPr lang="en-US" dirty="0" smtClean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Try to crash the system!</a:t>
            </a:r>
          </a:p>
          <a:p>
            <a:pPr lvl="1"/>
            <a:r>
              <a:rPr lang="en-US" dirty="0">
                <a:latin typeface="Verdana" charset="0"/>
              </a:rPr>
              <a:t>a</a:t>
            </a:r>
            <a:r>
              <a:rPr lang="en-US" dirty="0" smtClean="0">
                <a:latin typeface="Verdana" charset="0"/>
              </a:rPr>
              <a:t>nd discover why it crashed!</a:t>
            </a:r>
          </a:p>
          <a:p>
            <a:endParaRPr lang="en-US" dirty="0">
              <a:latin typeface="Verdana" charset="0"/>
            </a:endParaRPr>
          </a:p>
          <a:p>
            <a:r>
              <a:rPr lang="en-US" dirty="0" smtClean="0">
                <a:latin typeface="Verdana" charset="0"/>
              </a:rPr>
              <a:t>In general, this is very hard</a:t>
            </a:r>
          </a:p>
          <a:p>
            <a:pPr lvl="1"/>
            <a:endParaRPr lang="en-US" dirty="0">
              <a:latin typeface="Verdana" charset="0"/>
            </a:endParaRPr>
          </a:p>
          <a:p>
            <a:endParaRPr lang="en-US" dirty="0">
              <a:latin typeface="Verdana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9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2407904"/>
            <a:ext cx="8305800" cy="36408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4059767" y="1960043"/>
            <a:ext cx="3564467" cy="6688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different inputs </a:t>
            </a:r>
            <a:r>
              <a:rPr lang="en-US" dirty="0">
                <a:solidFill>
                  <a:srgbClr val="FF6600"/>
                </a:solidFill>
              </a:rPr>
              <a:t>at random</a:t>
            </a:r>
            <a:r>
              <a:rPr lang="en-US" dirty="0"/>
              <a:t>, until the system crashes</a:t>
            </a:r>
          </a:p>
          <a:p>
            <a:r>
              <a:rPr lang="en-US" dirty="0" smtClean="0"/>
              <a:t>What </a:t>
            </a:r>
            <a:r>
              <a:rPr lang="en-US" dirty="0"/>
              <a:t>is the probability of reaching line 11 with random </a:t>
            </a:r>
            <a:r>
              <a:rPr lang="en-US" dirty="0" smtClean="0"/>
              <a:t>input?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07201" y="2692400"/>
            <a:ext cx="3564466" cy="33612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65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input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input has to start with </a:t>
            </a:r>
            <a:r>
              <a:rPr lang="en-US" dirty="0" err="1" smtClean="0"/>
              <a:t>eg</a:t>
            </a:r>
            <a:r>
              <a:rPr lang="en-US" dirty="0" smtClean="0"/>
              <a:t>. ‘http’, testing all possible strings that start differently is a </a:t>
            </a:r>
            <a:r>
              <a:rPr lang="en-US" dirty="0" smtClean="0">
                <a:solidFill>
                  <a:srgbClr val="108BD9"/>
                </a:solidFill>
              </a:rPr>
              <a:t>waste of time </a:t>
            </a:r>
          </a:p>
          <a:p>
            <a:endParaRPr lang="en-US" dirty="0"/>
          </a:p>
          <a:p>
            <a:r>
              <a:rPr lang="en-US" dirty="0" smtClean="0"/>
              <a:t>Fortunately, we often know: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Example input </a:t>
            </a:r>
            <a:r>
              <a:rPr lang="en-US" dirty="0"/>
              <a:t>files or strings</a:t>
            </a:r>
          </a:p>
          <a:p>
            <a:pPr lvl="1"/>
            <a:r>
              <a:rPr lang="en-US" dirty="0" smtClean="0">
                <a:solidFill>
                  <a:srgbClr val="ADC610"/>
                </a:solidFill>
              </a:rPr>
              <a:t>Protocol specifications</a:t>
            </a:r>
            <a:r>
              <a:rPr lang="en-US" dirty="0" smtClean="0"/>
              <a:t>, or test implementations</a:t>
            </a:r>
          </a:p>
          <a:p>
            <a:endParaRPr lang="en-US" dirty="0"/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/>
              <a:t>Generate random permutations from example files</a:t>
            </a:r>
          </a:p>
          <a:p>
            <a:pPr lvl="2"/>
            <a:r>
              <a:rPr lang="en-US" dirty="0"/>
              <a:t>Mutation-based fuzzing</a:t>
            </a:r>
          </a:p>
          <a:p>
            <a:pPr lvl="1"/>
            <a:r>
              <a:rPr lang="en-US" dirty="0" smtClean="0"/>
              <a:t>Fuzz only values but keep in line with the specification</a:t>
            </a:r>
          </a:p>
          <a:p>
            <a:pPr lvl="2"/>
            <a:r>
              <a:rPr lang="en-US" dirty="0" smtClean="0"/>
              <a:t>Protocol (generative) fuzzing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21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4294967295"/>
          </p:nvPr>
        </p:nvSpPr>
        <p:spPr>
          <a:xfrm>
            <a:off x="564444" y="1657350"/>
            <a:ext cx="8579557" cy="4810125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endParaRPr lang="en-US" dirty="0">
              <a:latin typeface="Verdana" charset="0"/>
            </a:endParaRPr>
          </a:p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endParaRPr lang="en-US" dirty="0">
              <a:latin typeface="Verdana" charset="0"/>
            </a:endParaRPr>
          </a:p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endParaRPr lang="en-US" dirty="0" smtClean="0">
              <a:latin typeface="Verdana" charset="0"/>
            </a:endParaRPr>
          </a:p>
          <a:p>
            <a:pPr marL="0" indent="0">
              <a:buNone/>
            </a:pPr>
            <a:r>
              <a:rPr lang="en-US" dirty="0" smtClean="0">
                <a:latin typeface="Verdana" charset="0"/>
              </a:rPr>
              <a:t>GSM </a:t>
            </a:r>
            <a:r>
              <a:rPr lang="en-US" dirty="0">
                <a:latin typeface="Verdana" charset="0"/>
              </a:rPr>
              <a:t>is </a:t>
            </a:r>
            <a:r>
              <a:rPr lang="en-US" dirty="0" smtClean="0">
                <a:latin typeface="Verdana" charset="0"/>
              </a:rPr>
              <a:t>an</a:t>
            </a:r>
          </a:p>
          <a:p>
            <a:pPr marL="0" indent="0">
              <a:buNone/>
            </a:pPr>
            <a:r>
              <a:rPr lang="en-US" dirty="0" smtClean="0">
                <a:latin typeface="Verdana" charset="0"/>
              </a:rPr>
              <a:t>extremely </a:t>
            </a:r>
            <a:r>
              <a:rPr lang="en-US" dirty="0">
                <a:latin typeface="Verdana" charset="0"/>
              </a:rPr>
              <a:t>rich </a:t>
            </a:r>
            <a:r>
              <a:rPr lang="en-US" dirty="0" smtClean="0">
                <a:latin typeface="Verdana" charset="0"/>
              </a:rPr>
              <a:t>&amp;</a:t>
            </a:r>
          </a:p>
          <a:p>
            <a:pPr marL="0" indent="0">
              <a:buNone/>
            </a:pPr>
            <a:r>
              <a:rPr lang="en-US" dirty="0">
                <a:latin typeface="Verdana" charset="0"/>
              </a:rPr>
              <a:t>c</a:t>
            </a:r>
            <a:r>
              <a:rPr lang="en-US" dirty="0" smtClean="0">
                <a:latin typeface="Verdana" charset="0"/>
              </a:rPr>
              <a:t>omplicated</a:t>
            </a:r>
          </a:p>
          <a:p>
            <a:pPr marL="0" indent="0">
              <a:buNone/>
            </a:pPr>
            <a:r>
              <a:rPr lang="en-US" dirty="0" smtClean="0">
                <a:latin typeface="Verdana" charset="0"/>
              </a:rPr>
              <a:t>protocol</a:t>
            </a:r>
            <a:endParaRPr lang="en-US" dirty="0"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  <a:p>
            <a:pPr marL="414726" indent="-414726"/>
            <a:endParaRPr lang="en-US" dirty="0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  <p:pic>
        <p:nvPicPr>
          <p:cNvPr id="20485" name="Picture 6" descr="GSM_protocol_st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1" y="1864476"/>
            <a:ext cx="5712480" cy="12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8" descr="sms_form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12762" r="824" b="10406"/>
          <a:stretch>
            <a:fillRect/>
          </a:stretch>
        </p:blipFill>
        <p:spPr bwMode="auto">
          <a:xfrm>
            <a:off x="3348000" y="2936643"/>
            <a:ext cx="5796000" cy="317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Oval 9"/>
          <p:cNvSpPr>
            <a:spLocks noChangeArrowheads="1"/>
          </p:cNvSpPr>
          <p:nvPr/>
        </p:nvSpPr>
        <p:spPr bwMode="auto">
          <a:xfrm>
            <a:off x="2605695" y="1839073"/>
            <a:ext cx="760320" cy="967782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cxnSp>
        <p:nvCxnSpPr>
          <p:cNvPr id="22536" name="Curved Connector 11"/>
          <p:cNvCxnSpPr>
            <a:cxnSpLocks noChangeShapeType="1"/>
          </p:cNvCxnSpPr>
          <p:nvPr/>
        </p:nvCxnSpPr>
        <p:spPr bwMode="auto">
          <a:xfrm rot="16200000" flipH="1">
            <a:off x="2553773" y="3238935"/>
            <a:ext cx="1520800" cy="656640"/>
          </a:xfrm>
          <a:prstGeom prst="curvedConnector3">
            <a:avLst>
              <a:gd name="adj1" fmla="val 99588"/>
            </a:avLst>
          </a:prstGeom>
          <a:noFill/>
          <a:ln w="349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/>
          <p:cNvSpPr/>
          <p:nvPr/>
        </p:nvSpPr>
        <p:spPr>
          <a:xfrm>
            <a:off x="4312356" y="6448340"/>
            <a:ext cx="6968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Example and slides from Erik Poll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3652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26" indent="-414726"/>
            <a:r>
              <a:rPr lang="en-US" dirty="0">
                <a:solidFill>
                  <a:schemeClr val="tx1"/>
                </a:solidFill>
                <a:latin typeface="Verdana" charset="0"/>
              </a:rPr>
              <a:t>Fuzzing SMS layer of GSM reveals weird functionality in GSM standard and on phones</a:t>
            </a:r>
          </a:p>
          <a:p>
            <a:pPr marL="777611" lvl="1" indent="-414726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777611" lvl="1" indent="-414726">
              <a:buFont typeface="Arial" charset="0"/>
              <a:buChar char="•"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erdana" charset="0"/>
              </a:rPr>
              <a:t>possibility to send faxes (!?)</a:t>
            </a:r>
          </a:p>
          <a:p>
            <a:pPr marL="777611" lvl="1" indent="-414726">
              <a:buNone/>
            </a:pP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Only way to get rid if this </a:t>
            </a: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icon: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reboot the phone</a:t>
            </a:r>
            <a:endParaRPr lang="en-US" sz="1600" dirty="0">
              <a:latin typeface="Verdana" charset="0"/>
            </a:endParaRPr>
          </a:p>
        </p:txBody>
      </p:sp>
      <p:pic>
        <p:nvPicPr>
          <p:cNvPr id="24581" name="Picture 5" descr="C:\Users\erikpoll\Desktop\ss_i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41" y="2737728"/>
            <a:ext cx="4996800" cy="24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1120" y="3912891"/>
            <a:ext cx="483840" cy="48389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2467" y="3313567"/>
            <a:ext cx="1738027" cy="360755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>
              <a:buFont typeface="Times New Roman" pitchFamily="18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  <a:ea typeface="+mn-ea"/>
              </a:rPr>
              <a:t>you have a fax!</a:t>
            </a:r>
            <a:endParaRPr lang="en-GB" sz="1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4584" name="Straight Arrow Connector 8"/>
          <p:cNvCxnSpPr>
            <a:cxnSpLocks noChangeShapeType="1"/>
            <a:stCxn id="24582" idx="7"/>
          </p:cNvCxnSpPr>
          <p:nvPr/>
        </p:nvCxnSpPr>
        <p:spPr bwMode="auto">
          <a:xfrm flipV="1">
            <a:off x="5054103" y="3530600"/>
            <a:ext cx="1846230" cy="45315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737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2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26" indent="-414726"/>
            <a:r>
              <a:rPr lang="en-US" dirty="0">
                <a:solidFill>
                  <a:schemeClr val="tx1"/>
                </a:solidFill>
                <a:latin typeface="Verdana" charset="0"/>
              </a:rPr>
              <a:t>Fuzzing SMS layer of GSM reveals weird functionality in GSM standard and on phones</a:t>
            </a:r>
          </a:p>
          <a:p>
            <a:pPr marL="777611" lvl="1" indent="-414726">
              <a:buFont typeface="Arial" charset="0"/>
              <a:buChar char="•"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777611" lvl="1" indent="-414726">
              <a:buFont typeface="Arial" charset="0"/>
              <a:buChar char="•"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endParaRPr lang="en-US" dirty="0" smtClean="0">
              <a:solidFill>
                <a:schemeClr val="tx1"/>
              </a:solidFill>
              <a:latin typeface="Verdana" charset="0"/>
            </a:endParaRPr>
          </a:p>
          <a:p>
            <a:pPr marL="362885" lvl="1" indent="0">
              <a:buNone/>
            </a:pPr>
            <a:endParaRPr lang="en-US" dirty="0">
              <a:latin typeface="Verdana" charset="0"/>
            </a:endParaRPr>
          </a:p>
          <a:p>
            <a:pPr marL="362885" lvl="1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Verdana" charset="0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Verdana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erdana" charset="0"/>
              </a:rPr>
              <a:t>possibility to send faxes (!?)</a:t>
            </a:r>
          </a:p>
          <a:p>
            <a:pPr marL="777611" lvl="1" indent="-414726">
              <a:buNone/>
            </a:pP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Only way to get rid if this </a:t>
            </a:r>
            <a:r>
              <a:rPr lang="en-US" dirty="0" smtClean="0">
                <a:solidFill>
                  <a:srgbClr val="FF0000"/>
                </a:solidFill>
                <a:latin typeface="Verdana" charset="0"/>
              </a:rPr>
              <a:t>icon: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reboot the phone</a:t>
            </a:r>
            <a:endParaRPr lang="en-US" sz="1600" dirty="0">
              <a:latin typeface="Verdana" charset="0"/>
            </a:endParaRPr>
          </a:p>
        </p:txBody>
      </p:sp>
      <p:pic>
        <p:nvPicPr>
          <p:cNvPr id="24581" name="Picture 5" descr="C:\Users\erikpoll\Desktop\ss_ic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41" y="2737728"/>
            <a:ext cx="4996800" cy="24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4641120" y="3912891"/>
            <a:ext cx="483840" cy="48389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2467" y="3313567"/>
            <a:ext cx="1738027" cy="360755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>
              <a:buFont typeface="Times New Roman" pitchFamily="18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  <a:ea typeface="+mn-ea"/>
              </a:rPr>
              <a:t>you have a fax!</a:t>
            </a:r>
            <a:endParaRPr lang="en-GB" sz="18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cxnSp>
        <p:nvCxnSpPr>
          <p:cNvPr id="24584" name="Straight Arrow Connector 8"/>
          <p:cNvCxnSpPr>
            <a:cxnSpLocks noChangeShapeType="1"/>
            <a:stCxn id="24582" idx="7"/>
          </p:cNvCxnSpPr>
          <p:nvPr/>
        </p:nvCxnSpPr>
        <p:spPr bwMode="auto">
          <a:xfrm flipV="1">
            <a:off x="5054103" y="3530600"/>
            <a:ext cx="1846230" cy="45315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le 1"/>
          <p:cNvSpPr/>
          <p:nvPr/>
        </p:nvSpPr>
        <p:spPr bwMode="auto">
          <a:xfrm>
            <a:off x="108655" y="3876201"/>
            <a:ext cx="4250266" cy="112606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Fuzzing is a lot of fun!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72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More serious: malformed </a:t>
            </a:r>
            <a:r>
              <a:rPr lang="en-US" dirty="0">
                <a:latin typeface="Verdana" charset="0"/>
              </a:rPr>
              <a:t>SMS text messages </a:t>
            </a:r>
            <a:r>
              <a:rPr lang="en-US" dirty="0" smtClean="0">
                <a:latin typeface="Verdana" charset="0"/>
              </a:rPr>
              <a:t>display </a:t>
            </a:r>
            <a:r>
              <a:rPr lang="en-US" dirty="0" smtClean="0">
                <a:solidFill>
                  <a:srgbClr val="FF6600"/>
                </a:solidFill>
                <a:latin typeface="Verdana" charset="0"/>
              </a:rPr>
              <a:t>raw </a:t>
            </a:r>
            <a:r>
              <a:rPr lang="en-US" dirty="0">
                <a:solidFill>
                  <a:srgbClr val="FF6600"/>
                </a:solidFill>
                <a:latin typeface="Verdana" charset="0"/>
              </a:rPr>
              <a:t>memory </a:t>
            </a:r>
            <a:r>
              <a:rPr lang="en-US" dirty="0" smtClean="0">
                <a:solidFill>
                  <a:srgbClr val="FF6600"/>
                </a:solidFill>
                <a:latin typeface="Verdana" charset="0"/>
              </a:rPr>
              <a:t>content</a:t>
            </a:r>
            <a:r>
              <a:rPr lang="en-US" dirty="0" smtClean="0">
                <a:latin typeface="Verdana" charset="0"/>
              </a:rPr>
              <a:t>, </a:t>
            </a:r>
            <a:r>
              <a:rPr lang="en-US" dirty="0">
                <a:latin typeface="Verdana" charset="0"/>
              </a:rPr>
              <a:t>rather than </a:t>
            </a:r>
            <a:r>
              <a:rPr lang="en-US" dirty="0" smtClean="0">
                <a:latin typeface="Verdana" charset="0"/>
              </a:rPr>
              <a:t>a text </a:t>
            </a:r>
            <a:r>
              <a:rPr lang="en-US" dirty="0">
                <a:latin typeface="Verdana" charset="0"/>
              </a:rPr>
              <a:t>message</a:t>
            </a:r>
          </a:p>
        </p:txBody>
      </p:sp>
      <p:pic>
        <p:nvPicPr>
          <p:cNvPr id="25605" name="Picture 5" descr="C:\Users\erikpoll\Desktop\ss_memcont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121" y="2615324"/>
            <a:ext cx="6922960" cy="3464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GSM protocol fuzzing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0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err="1" smtClean="0"/>
              <a:t>Concolic</a:t>
            </a:r>
            <a:r>
              <a:rPr lang="en-US" dirty="0" smtClean="0"/>
              <a:t> testing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concrete and symbolic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2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959159"/>
            <a:ext cx="8305800" cy="36408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97200" y="1515524"/>
            <a:ext cx="3454400" cy="736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06613" y="1657350"/>
            <a:ext cx="7037387" cy="48101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automatically generate interesting input values?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dirty="0" smtClean="0"/>
              <a:t>Smarter fuzzing: use system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1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assignments to all values in </a:t>
            </a:r>
            <a:r>
              <a:rPr lang="en-US" dirty="0" err="1" smtClean="0"/>
              <a:t>cmd</a:t>
            </a:r>
            <a:r>
              <a:rPr lang="en-US" dirty="0" smtClean="0"/>
              <a:t> that make the program reach line 11:</a:t>
            </a:r>
          </a:p>
          <a:p>
            <a:pPr lvl="1"/>
            <a:r>
              <a:rPr lang="en-US" dirty="0" smtClean="0"/>
              <a:t>Represent all values as symbolic variables</a:t>
            </a:r>
          </a:p>
          <a:p>
            <a:pPr lvl="1"/>
            <a:r>
              <a:rPr lang="en-US" dirty="0" smtClean="0"/>
              <a:t>Write down a formula describing all paths through the program that reach line 11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83" y="3852332"/>
            <a:ext cx="6522094" cy="16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4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en-US" dirty="0" smtClean="0"/>
              <a:t>Path exploration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1321431"/>
            <a:ext cx="8153400" cy="4639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 bwMode="auto">
          <a:xfrm>
            <a:off x="8178800" y="5791200"/>
            <a:ext cx="567267" cy="152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17267" y="1964267"/>
            <a:ext cx="169333" cy="2201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28018" y="4059767"/>
            <a:ext cx="84666" cy="143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92199" y="5156200"/>
            <a:ext cx="3420533" cy="14393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7341" y="511323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(cmd0 == ‘G’) &amp; (cmd1 == ‘E’) &amp; (cmd2 == ‘T’</a:t>
            </a:r>
            <a:r>
              <a:rPr lang="en-US" sz="1100" dirty="0" smtClean="0"/>
              <a:t>) &amp; (cmd3 == ‘ ’)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178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all inputs as </a:t>
            </a:r>
            <a:r>
              <a:rPr lang="en-US" dirty="0" smtClean="0">
                <a:solidFill>
                  <a:srgbClr val="FF6600"/>
                </a:solidFill>
              </a:rPr>
              <a:t>symbolic values </a:t>
            </a:r>
            <a:r>
              <a:rPr lang="en-US" dirty="0" smtClean="0"/>
              <a:t>and perform </a:t>
            </a:r>
            <a:r>
              <a:rPr lang="en-US" dirty="0"/>
              <a:t>operations </a:t>
            </a:r>
            <a:r>
              <a:rPr lang="en-US" dirty="0" smtClean="0"/>
              <a:t>symbolically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md0, cmd1, …</a:t>
            </a:r>
          </a:p>
          <a:p>
            <a:endParaRPr lang="en-US" dirty="0"/>
          </a:p>
          <a:p>
            <a:r>
              <a:rPr lang="en-US" dirty="0" smtClean="0"/>
              <a:t>Path predicate: is there a value for command such that</a:t>
            </a:r>
          </a:p>
          <a:p>
            <a:pPr marL="385763" lvl="1" indent="0">
              <a:buNone/>
            </a:pPr>
            <a:r>
              <a:rPr lang="en-US" dirty="0" smtClean="0"/>
              <a:t>(cmd0 == ‘G’) &amp; (cmd1 == ‘E’) &amp; (cmd2 == ‘T’) &amp; (cmd3 == ‘ ’) ?</a:t>
            </a:r>
          </a:p>
          <a:p>
            <a:pPr lvl="2"/>
            <a:endParaRPr lang="en-US" dirty="0"/>
          </a:p>
          <a:p>
            <a:r>
              <a:rPr lang="en-US" dirty="0" smtClean="0"/>
              <a:t>Provide all constraints to a </a:t>
            </a:r>
            <a:r>
              <a:rPr lang="en-US" b="1" dirty="0" smtClean="0">
                <a:solidFill>
                  <a:schemeClr val="accent1"/>
                </a:solidFill>
              </a:rPr>
              <a:t>combinatorial solver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. Z3</a:t>
            </a:r>
          </a:p>
          <a:p>
            <a:pPr lvl="1"/>
            <a:r>
              <a:rPr lang="en-US" dirty="0" smtClean="0"/>
              <a:t>Answer: YES, with cmd0 = ‘G’, cmd1 = ‘E’, …, cmd9 = x</a:t>
            </a:r>
          </a:p>
          <a:p>
            <a:pPr lvl="1"/>
            <a:endParaRPr lang="en-US" dirty="0"/>
          </a:p>
          <a:p>
            <a:r>
              <a:rPr lang="en-US" i="1" dirty="0" smtClean="0">
                <a:solidFill>
                  <a:schemeClr val="bg2"/>
                </a:solidFill>
              </a:rPr>
              <a:t>Only fuzz inputs that satisfy the provided answer!</a:t>
            </a:r>
            <a:endParaRPr lang="en-US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0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</a:t>
            </a:r>
            <a:r>
              <a:rPr lang="en-US" dirty="0" smtClean="0"/>
              <a:t>xecution, example</a:t>
            </a:r>
            <a:endParaRPr lang="en-GB" dirty="0"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x,y</a:t>
            </a:r>
            <a:r>
              <a:rPr lang="en-US" b="1" dirty="0">
                <a:latin typeface="Courier New" charset="0"/>
                <a:cs typeface="Courier New" charset="0"/>
              </a:rPr>
              <a:t>){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x = x + y; 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y = y – x;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if (2*y &gt; 8) { ....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else if (3*x &lt; 10){ ...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</a:t>
            </a:r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Times New Roman" charset="0"/>
              <a:buNone/>
            </a:pPr>
            <a:endParaRPr lang="en-US" b="1" dirty="0">
              <a:latin typeface="Courier New" charset="0"/>
              <a:cs typeface="Courier New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241802" y="4504258"/>
            <a:ext cx="4207931" cy="1363142"/>
          </a:xfrm>
          <a:prstGeom prst="wedgeRoundRectCallout">
            <a:avLst>
              <a:gd name="adj1" fmla="val -93123"/>
              <a:gd name="adj2" fmla="val -10385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 smtClean="0"/>
              <a:t>Write down the path predicate needed to reach this line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3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522068" y="1905516"/>
            <a:ext cx="4317120" cy="477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let x == N and y == M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x becomes N+M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y becomes M-(N+M) == -N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taken if 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2*-N &gt; 8</a:t>
            </a: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1800" b="1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ie</a:t>
            </a: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N &lt; -4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taken if </a:t>
            </a:r>
            <a:r>
              <a:rPr lang="en-US" sz="1800" b="1" kern="0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N&gt;=-4 and 3(M+N)&lt;10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        </a:t>
            </a:r>
          </a:p>
          <a:p>
            <a:pPr marL="311045" indent="-311045" eaLnBrk="0">
              <a:lnSpc>
                <a:spcPct val="60000"/>
              </a:lnSpc>
              <a:spcAft>
                <a:spcPts val="1293"/>
              </a:spcAft>
              <a:defRPr/>
            </a:pPr>
            <a:r>
              <a:rPr lang="en-US" sz="1800" b="1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endParaRPr lang="en-US" sz="1800" kern="0" dirty="0">
              <a:solidFill>
                <a:srgbClr val="000000"/>
              </a:solidFill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</a:t>
            </a:r>
            <a:r>
              <a:rPr lang="en-US" dirty="0" smtClean="0"/>
              <a:t>xecution, example</a:t>
            </a:r>
            <a:endParaRPr lang="en-GB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m(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x,y</a:t>
            </a:r>
            <a:r>
              <a:rPr lang="en-US" b="1" dirty="0">
                <a:latin typeface="Courier New" charset="0"/>
                <a:cs typeface="Courier New" charset="0"/>
              </a:rPr>
              <a:t>){  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x = x + y;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y = y – x;             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if (2*y &gt; 8) </a:t>
            </a:r>
            <a:r>
              <a:rPr lang="en-US" b="1" dirty="0" smtClean="0">
                <a:latin typeface="Courier New" charset="0"/>
                <a:cs typeface="Courier New" charset="0"/>
              </a:rPr>
              <a:t>{…</a:t>
            </a:r>
            <a:endParaRPr lang="en-US" b="1" dirty="0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else if (3*x &lt; 10)</a:t>
            </a:r>
            <a:r>
              <a:rPr lang="en-US" b="1" dirty="0" smtClean="0">
                <a:latin typeface="Courier New" charset="0"/>
                <a:cs typeface="Courier New" charset="0"/>
              </a:rPr>
              <a:t>{…  </a:t>
            </a:r>
            <a:endParaRPr lang="en-US" b="1" dirty="0">
              <a:solidFill>
                <a:schemeClr val="accent2"/>
              </a:solidFill>
              <a:latin typeface="Courier New" charset="0"/>
              <a:cs typeface="Courier New" charset="0"/>
            </a:endParaRP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                  }</a:t>
            </a:r>
          </a:p>
          <a:p>
            <a:pPr>
              <a:buFont typeface="Times New Roman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   </a:t>
            </a:r>
            <a:r>
              <a:rPr lang="en-US" b="1" dirty="0" smtClean="0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Times New Roman" charset="0"/>
              <a:buNone/>
            </a:pPr>
            <a:endParaRPr lang="en-US" b="1" dirty="0">
              <a:latin typeface="Courier New" charset="0"/>
              <a:cs typeface="Courier New" charset="0"/>
            </a:endParaRPr>
          </a:p>
          <a:p>
            <a:pPr>
              <a:buFont typeface="Times New Roman" charset="0"/>
              <a:buNone/>
            </a:pPr>
            <a:r>
              <a:rPr lang="en-US" b="1" dirty="0" smtClean="0">
                <a:cs typeface="Courier New" charset="0"/>
              </a:rPr>
              <a:t>So, (N&gt;=-4) &amp; 3(M+N)&lt;10</a:t>
            </a:r>
            <a:endParaRPr lang="en-US" b="1" dirty="0">
              <a:cs typeface="Courier New" charset="0"/>
            </a:endParaRPr>
          </a:p>
          <a:p>
            <a:pPr>
              <a:buFont typeface="Times New Roman" charset="0"/>
              <a:buNone/>
            </a:pPr>
            <a:endParaRPr lang="en-US" b="1" dirty="0" smtClean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1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are fuzzing and </a:t>
            </a:r>
            <a:r>
              <a:rPr lang="en-US" dirty="0" err="1" smtClean="0"/>
              <a:t>concolic</a:t>
            </a:r>
            <a:r>
              <a:rPr lang="en-US" dirty="0" smtClean="0"/>
              <a:t> testing methods, what bugs can you find using them?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 is it beneficial to test </a:t>
            </a:r>
            <a:r>
              <a:rPr lang="en-US" dirty="0" err="1" smtClean="0"/>
              <a:t>concolicly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working with AFL/Klee/</a:t>
            </a:r>
            <a:r>
              <a:rPr lang="en-US" dirty="0" err="1" smtClean="0"/>
              <a:t>Angr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 one of your former student projects, fuzz it and apply </a:t>
            </a:r>
            <a:r>
              <a:rPr lang="en-US" dirty="0" err="1" smtClean="0"/>
              <a:t>concolic</a:t>
            </a:r>
            <a:r>
              <a:rPr lang="en-US" dirty="0" smtClean="0"/>
              <a:t> testing. Can you make it crash? What are the bugs you find?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 executable with known bugs, e.g. </a:t>
            </a:r>
            <a:r>
              <a:rPr lang="en-US" dirty="0" err="1" smtClean="0"/>
              <a:t>ImageMagick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https</a:t>
            </a:r>
            <a:r>
              <a:rPr lang="en-US" sz="1400" dirty="0"/>
              <a:t>://</a:t>
            </a:r>
            <a:r>
              <a:rPr lang="en-US" sz="1400" dirty="0" err="1"/>
              <a:t>www.cvedetails.com</a:t>
            </a:r>
            <a:r>
              <a:rPr lang="en-US" sz="1400" dirty="0"/>
              <a:t>/vulnerability-list/vendor_id-1749/</a:t>
            </a:r>
            <a:r>
              <a:rPr lang="en-US" sz="1400" dirty="0" err="1"/>
              <a:t>Imagemagick.html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What are the bugs you find? Compare with CVE.</a:t>
            </a:r>
          </a:p>
        </p:txBody>
      </p:sp>
    </p:spTree>
    <p:extLst>
      <p:ext uri="{BB962C8B-B14F-4D97-AF65-F5344CB8AC3E}">
        <p14:creationId xmlns:p14="http://schemas.microsoft.com/office/powerpoint/2010/main" val="157255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240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State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9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Deterministic Finite State Automata</a:t>
            </a: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567" y="2171043"/>
            <a:ext cx="3652242" cy="305618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4832262" y="2281195"/>
            <a:ext cx="607568" cy="411170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nl-NL" sz="2200" dirty="0" smtClean="0">
                <a:latin typeface="Arial"/>
                <a:cs typeface="Arial"/>
              </a:rPr>
              <a:t>, b</a:t>
            </a:r>
            <a:endParaRPr lang="nl-NL" sz="22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926" y="5952062"/>
            <a:ext cx="7736074" cy="58814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nl-NL" sz="3400" dirty="0"/>
              <a:t>(a,-),(ab,+),(aa,+),(b,+),(bb,-),(bab,+)</a:t>
            </a:r>
          </a:p>
        </p:txBody>
      </p:sp>
    </p:spTree>
    <p:extLst>
      <p:ext uri="{BB962C8B-B14F-4D97-AF65-F5344CB8AC3E}">
        <p14:creationId xmlns:p14="http://schemas.microsoft.com/office/powerpoint/2010/main" val="2620655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nl-NL" smtClean="0"/>
              <a:t>State machine learning</a:t>
            </a:r>
            <a:endParaRPr lang="nl-NL" dirty="0"/>
          </a:p>
        </p:txBody>
      </p:sp>
      <p:pic>
        <p:nvPicPr>
          <p:cNvPr id="4" name="image0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0171"/>
            <a:ext cx="9144000" cy="227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1189" y="5859270"/>
            <a:ext cx="3042300" cy="54101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nl-NL" sz="3100" dirty="0">
                <a:solidFill>
                  <a:srgbClr val="FF0000"/>
                </a:solidFill>
              </a:rPr>
              <a:t>Passive learning</a:t>
            </a:r>
          </a:p>
        </p:txBody>
      </p:sp>
    </p:spTree>
    <p:extLst>
      <p:ext uri="{BB962C8B-B14F-4D97-AF65-F5344CB8AC3E}">
        <p14:creationId xmlns:p14="http://schemas.microsoft.com/office/powerpoint/2010/main" val="346026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nl-NL" smtClean="0"/>
              <a:t>State machine learning</a:t>
            </a:r>
            <a:endParaRPr lang="nl-NL" dirty="0"/>
          </a:p>
        </p:txBody>
      </p:sp>
      <p:pic>
        <p:nvPicPr>
          <p:cNvPr id="4" name="image0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0171"/>
            <a:ext cx="9144000" cy="2278378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5635243" y="5099811"/>
            <a:ext cx="708829" cy="708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470919" y="4998550"/>
            <a:ext cx="708829" cy="1164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5400000">
            <a:off x="3356865" y="3530261"/>
            <a:ext cx="708829" cy="51643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2303" y="5454225"/>
            <a:ext cx="1895345" cy="403474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200" dirty="0">
                <a:latin typeface="Gill Sans"/>
              </a:rPr>
              <a:t>Queries (input)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529" y="5859270"/>
            <a:ext cx="2733471" cy="541013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nl-NL" sz="3100" dirty="0">
                <a:solidFill>
                  <a:srgbClr val="FF0000"/>
                </a:solidFill>
              </a:rPr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3752989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learn state machines?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Powerful </a:t>
            </a:r>
            <a:r>
              <a:rPr lang="en-US" dirty="0" smtClean="0">
                <a:solidFill>
                  <a:srgbClr val="FF0000"/>
                </a:solidFill>
              </a:rPr>
              <a:t>analysis methods </a:t>
            </a:r>
            <a:r>
              <a:rPr lang="en-US" dirty="0" smtClean="0"/>
              <a:t>(e.g., model checkers) are available that can use learned models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intuitive</a:t>
            </a:r>
            <a:r>
              <a:rPr lang="en-US" dirty="0" smtClean="0"/>
              <a:t> models for software systems</a:t>
            </a:r>
          </a:p>
          <a:p>
            <a:pPr lvl="1"/>
            <a:r>
              <a:rPr lang="en-US" dirty="0" smtClean="0"/>
              <a:t>Often we don’t have models of software components</a:t>
            </a:r>
          </a:p>
          <a:p>
            <a:pPr lvl="1"/>
            <a:r>
              <a:rPr lang="en-US" dirty="0" smtClean="0"/>
              <a:t>Even when we have models, implementations are often wrong</a:t>
            </a:r>
          </a:p>
          <a:p>
            <a:pPr lvl="2"/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Also been used for modeling:</a:t>
            </a:r>
            <a:endParaRPr lang="en-US" dirty="0"/>
          </a:p>
          <a:p>
            <a:pPr lvl="1"/>
            <a:r>
              <a:rPr lang="en-US" dirty="0" smtClean="0"/>
              <a:t>Bioinformatics, music, physics, robotics, natural language, 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94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106613" y="341313"/>
            <a:ext cx="7037387" cy="1062037"/>
          </a:xfrm>
        </p:spPr>
        <p:txBody>
          <a:bodyPr/>
          <a:lstStyle/>
          <a:p>
            <a:r>
              <a:rPr lang="nl-NL" dirty="0" smtClean="0"/>
              <a:t>Printer controller</a:t>
            </a:r>
            <a:endParaRPr lang="nl-NL" dirty="0"/>
          </a:p>
        </p:txBody>
      </p:sp>
      <p:pic>
        <p:nvPicPr>
          <p:cNvPr id="7" name="Content Placeholder 6" descr="ESM.png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462088" y="-860425"/>
            <a:ext cx="7681912" cy="7681913"/>
          </a:xfrm>
        </p:spPr>
      </p:pic>
    </p:spTree>
    <p:extLst>
      <p:ext uri="{BB962C8B-B14F-4D97-AF65-F5344CB8AC3E}">
        <p14:creationId xmlns:p14="http://schemas.microsoft.com/office/powerpoint/2010/main" val="15966701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8288" y="228600"/>
            <a:ext cx="8875712" cy="990600"/>
          </a:xfrm>
        </p:spPr>
        <p:txBody>
          <a:bodyPr>
            <a:normAutofit/>
          </a:bodyPr>
          <a:lstStyle/>
          <a:p>
            <a:r>
              <a:rPr lang="nl-NL" dirty="0" smtClean="0"/>
              <a:t>MegaD botnet protocol – Cho et al. 2010</a:t>
            </a:r>
            <a:endParaRPr lang="nl-NL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748" y="1505036"/>
            <a:ext cx="6987026" cy="535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5850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6" descr="Volksbank_learnresult_MAESTRO_stri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3163"/>
            <a:ext cx="6002338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0962" name="Picture 9" descr="Rabo_learnresult_MAESTRO_with_verifyPIN_stri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09538"/>
            <a:ext cx="57023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7"/>
          <p:cNvSpPr txBox="1">
            <a:spLocks noChangeArrowheads="1"/>
          </p:cNvSpPr>
          <p:nvPr/>
        </p:nvSpPr>
        <p:spPr bwMode="auto">
          <a:xfrm>
            <a:off x="215666" y="2142564"/>
            <a:ext cx="320086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3" tIns="41471" rIns="82943" bIns="414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tx2"/>
                </a:solidFill>
              </a:rPr>
              <a:t>Volksbank</a:t>
            </a:r>
            <a:r>
              <a:rPr lang="en-US" dirty="0">
                <a:solidFill>
                  <a:schemeClr val="tx2"/>
                </a:solidFill>
              </a:rPr>
              <a:t>  Maestro</a:t>
            </a:r>
          </a:p>
        </p:txBody>
      </p:sp>
      <p:sp>
        <p:nvSpPr>
          <p:cNvPr id="40964" name="TextBox 8"/>
          <p:cNvSpPr txBox="1">
            <a:spLocks noChangeArrowheads="1"/>
          </p:cNvSpPr>
          <p:nvPr/>
        </p:nvSpPr>
        <p:spPr bwMode="auto">
          <a:xfrm>
            <a:off x="5883649" y="257969"/>
            <a:ext cx="390525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3" tIns="41471" rIns="82943" bIns="4147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</a:rPr>
              <a:t>Rabobank Maestro</a:t>
            </a:r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120650" y="5815013"/>
            <a:ext cx="169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nl-NL" sz="1600"/>
              <a:t>Aarts et al. 2013</a:t>
            </a:r>
            <a:endParaRPr lang="en-US" sz="1600"/>
          </a:p>
        </p:txBody>
      </p:sp>
      <p:sp>
        <p:nvSpPr>
          <p:cNvPr id="40966" name="Title 2"/>
          <p:cNvSpPr txBox="1">
            <a:spLocks/>
          </p:cNvSpPr>
          <p:nvPr/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57250" indent="-8572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3300">
                <a:latin typeface="Bookman Old Style" charset="0"/>
              </a:rPr>
              <a:t>Bank cards</a:t>
            </a:r>
          </a:p>
        </p:txBody>
      </p:sp>
      <p:pic>
        <p:nvPicPr>
          <p:cNvPr id="4096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42025" y="3497263"/>
            <a:ext cx="3101975" cy="2066925"/>
          </a:xfrm>
          <a:extLst>
            <a:ext uri="{91240B29-F687-4f45-9708-019B960494DF}">
              <a14:hiddenLine xmlns:a14="http://schemas.microsoft.com/office/drawing/2010/main" w="381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8271" y="6276790"/>
            <a:ext cx="717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Both passed a </a:t>
            </a:r>
            <a:r>
              <a:rPr lang="en-US" sz="1800" dirty="0" err="1" smtClean="0"/>
              <a:t>Meastro</a:t>
            </a:r>
            <a:r>
              <a:rPr lang="en-US" sz="1800" dirty="0" smtClean="0"/>
              <a:t> approved compliance test-suite presumably…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3606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Basic algorithms for learning state machines, and how to apply them in practice.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working with DFASAT/QSM/</a:t>
            </a:r>
            <a:r>
              <a:rPr lang="en-US" dirty="0" err="1" smtClean="0"/>
              <a:t>Learnlib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If possible, investigate the state space of one of your former communication protocols.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Look at the protocol used by one/several of: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Tribler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www.tribler.org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multi-agent </a:t>
            </a:r>
            <a:r>
              <a:rPr lang="en-US" dirty="0"/>
              <a:t>environment interface: 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 smtClean="0">
                <a:hlinkClick r:id="rId3"/>
              </a:rPr>
              <a:t>eishub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transport layer security protocol (TLS)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 botnet, e.g., HLUX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Investigate the inferred state machine, do you see any problems?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657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2118" y="2130425"/>
            <a:ext cx="6456082" cy="1470025"/>
          </a:xfrm>
        </p:spPr>
        <p:txBody>
          <a:bodyPr/>
          <a:lstStyle/>
          <a:p>
            <a:r>
              <a:rPr lang="en-US" dirty="0" smtClean="0"/>
              <a:t>Binary reverse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114810"/>
              <a:gd name="adj2" fmla="val -606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77391"/>
              <a:gd name="adj2" fmla="val -192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9069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10310" y="1390723"/>
            <a:ext cx="5147941" cy="521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4204" indent="-194204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1pPr>
            <a:lvl2pPr marL="575915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956510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Font typeface="Times" charset="0"/>
              <a:buChar char="•"/>
              <a:defRPr sz="17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3pPr>
            <a:lvl4pPr marL="1337104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718816" indent="-189739" algn="l" rtl="0" eaLnBrk="1" fontAlgn="base" hangingPunct="1">
              <a:lnSpc>
                <a:spcPts val="2496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176241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394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547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7699" indent="-19048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381711" lvl="1" indent="0" defTabSz="914400" fontAlgn="t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381711" lvl="1" indent="0" defTabSz="914400" fontAlgn="t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/o-loop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(1) {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read input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input = 0;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("%c", &amp;input);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(ret == EOF)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(input &gt;= 'A') {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operate state machine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 = step(input);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("%c\n", c);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81711" lvl="1" indent="0" defTabSz="914400" fontAlgn="t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4688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 (2)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036"/>
          <a:stretch/>
        </p:blipFill>
        <p:spPr>
          <a:xfrm>
            <a:off x="1635424" y="957399"/>
            <a:ext cx="6457950" cy="66817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943240" y="5756907"/>
              <a:ext cx="895680" cy="32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5360" y="5660787"/>
                <a:ext cx="991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768390" y="1018481"/>
              <a:ext cx="21924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0510" y="922361"/>
                <a:ext cx="315000" cy="1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570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 (3)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25" y="2458957"/>
            <a:ext cx="7037388" cy="32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61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2"/>
          <p:cNvSpPr>
            <a:spLocks noGrp="1"/>
          </p:cNvSpPr>
          <p:nvPr>
            <p:ph type="title"/>
          </p:nvPr>
        </p:nvSpPr>
        <p:spPr>
          <a:xfrm>
            <a:off x="1635424" y="340533"/>
            <a:ext cx="7037657" cy="521616"/>
          </a:xfrm>
        </p:spPr>
        <p:txBody>
          <a:bodyPr/>
          <a:lstStyle/>
          <a:p>
            <a:r>
              <a:rPr lang="en-US" dirty="0" smtClean="0"/>
              <a:t>Binary reverse engineering (4)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102" y="2157412"/>
            <a:ext cx="6210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questions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you will learn from reading the papers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State-of-the-art tools for understanding binary code, methods to circumvent analysis, and how to avoid those.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 benefit of visual analysis of code.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What you will learn from using IDA/</a:t>
            </a:r>
            <a:r>
              <a:rPr lang="en-US" dirty="0" err="1" smtClean="0"/>
              <a:t>Radare</a:t>
            </a:r>
            <a:r>
              <a:rPr lang="en-US" dirty="0" smtClean="0"/>
              <a:t>/</a:t>
            </a:r>
            <a:r>
              <a:rPr lang="en-US" dirty="0" err="1" smtClean="0"/>
              <a:t>Jakstab</a:t>
            </a:r>
            <a:r>
              <a:rPr lang="en-US" dirty="0" smtClean="0"/>
              <a:t>/GDB: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Compile one of your former projects with and without optimizations and obfuscation. Understand and label the obtained blocks of assembly.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Solve a </a:t>
            </a:r>
            <a:r>
              <a:rPr lang="en-US" dirty="0" err="1" smtClean="0"/>
              <a:t>crackme</a:t>
            </a:r>
            <a:r>
              <a:rPr lang="en-US" dirty="0" smtClean="0"/>
              <a:t> challenge.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Investigate malicious code.</a:t>
            </a:r>
          </a:p>
        </p:txBody>
      </p:sp>
    </p:spTree>
    <p:extLst>
      <p:ext uri="{BB962C8B-B14F-4D97-AF65-F5344CB8AC3E}">
        <p14:creationId xmlns:p14="http://schemas.microsoft.com/office/powerpoint/2010/main" val="41262433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overview of state-of-the-art research in testing and reversing</a:t>
            </a:r>
            <a:endParaRPr lang="en-US" dirty="0"/>
          </a:p>
          <a:p>
            <a:r>
              <a:rPr lang="en-US" dirty="0" smtClean="0"/>
              <a:t>Use testing and reversing tools in practice</a:t>
            </a:r>
            <a:endParaRPr lang="en-US" dirty="0"/>
          </a:p>
          <a:p>
            <a:pPr lvl="1"/>
            <a:r>
              <a:rPr lang="en-US" i="1" dirty="0" smtClean="0"/>
              <a:t>Important for receiving a high grade is to not only apply these tools, but to demonstrate a good understanding of their output</a:t>
            </a:r>
          </a:p>
          <a:p>
            <a:endParaRPr lang="en-US" dirty="0"/>
          </a:p>
          <a:p>
            <a:r>
              <a:rPr lang="en-US" dirty="0" smtClean="0"/>
              <a:t>We form groups on </a:t>
            </a:r>
            <a:r>
              <a:rPr lang="en-US" dirty="0" err="1" smtClean="0"/>
              <a:t>Github</a:t>
            </a:r>
            <a:r>
              <a:rPr lang="en-US" dirty="0" smtClean="0"/>
              <a:t>, please register:</a:t>
            </a:r>
          </a:p>
          <a:p>
            <a:pPr lvl="1"/>
            <a:r>
              <a:rPr lang="en-US" u="sng" dirty="0">
                <a:hlinkClick r:id="rId2"/>
              </a:rPr>
              <a:t>https://classroom.github.com/group-assignment-invitations/</a:t>
            </a:r>
            <a:r>
              <a:rPr lang="en-US" u="sng" dirty="0" smtClean="0">
                <a:hlinkClick r:id="rId2"/>
              </a:rPr>
              <a:t>1886dbaeef0c257ff5bd406016bc9eb1</a:t>
            </a:r>
            <a:endParaRPr lang="en-US" u="sng" dirty="0"/>
          </a:p>
          <a:p>
            <a:r>
              <a:rPr lang="en-US" dirty="0" smtClean="0"/>
              <a:t>Slides and papers/topics will be available at:</a:t>
            </a:r>
          </a:p>
          <a:p>
            <a:pPr lvl="1"/>
            <a:r>
              <a:rPr lang="en-US" u="sng" dirty="0">
                <a:hlinkClick r:id="rId3"/>
              </a:rPr>
              <a:t>https://github.com/TUDelft-CS4110/syllabus </a:t>
            </a:r>
            <a:endParaRPr lang="en-US" dirty="0" smtClean="0"/>
          </a:p>
          <a:p>
            <a:r>
              <a:rPr lang="en-US" dirty="0" smtClean="0"/>
              <a:t>Also register on Slack, also for forming groups:</a:t>
            </a:r>
          </a:p>
          <a:p>
            <a:pPr lvl="1"/>
            <a:r>
              <a:rPr lang="en-US" u="sng" dirty="0">
                <a:hlinkClick r:id="rId4"/>
              </a:rPr>
              <a:t>https://cs4110.slack.com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dirty="0" smtClean="0"/>
              <a:t>Email/Slack me if you need help forming a group:</a:t>
            </a:r>
          </a:p>
          <a:p>
            <a:pPr lvl="1"/>
            <a:r>
              <a:rPr lang="en-US" u="sng" dirty="0" err="1" smtClean="0"/>
              <a:t>s.e.verwer@tudelft.nl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3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114810"/>
              <a:gd name="adj2" fmla="val -606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77391"/>
              <a:gd name="adj2" fmla="val -192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719236" y="5127977"/>
            <a:ext cx="2853263" cy="838199"/>
          </a:xfrm>
          <a:prstGeom prst="wedgeRoundRectCallout">
            <a:avLst>
              <a:gd name="adj1" fmla="val -77697"/>
              <a:gd name="adj2" fmla="val -3621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sum is too large for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728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spot the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balance;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decrease(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if (balance &lt;= amount)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– amount;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else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766763" lvl="2" indent="0">
              <a:lnSpc>
                <a:spcPct val="10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(“Insufficient funds\n”);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void increase(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amount)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{ </a:t>
            </a:r>
          </a:p>
          <a:p>
            <a:pPr marL="385763" lvl="1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balance = balance + amount;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617160" y="1769534"/>
            <a:ext cx="2218264" cy="745066"/>
          </a:xfrm>
          <a:prstGeom prst="wedgeRoundRectCallout">
            <a:avLst>
              <a:gd name="adj1" fmla="val -96624"/>
              <a:gd name="adj2" fmla="val 522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hould be &gt;=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114810"/>
              <a:gd name="adj2" fmla="val -6062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05881" y="2820811"/>
            <a:ext cx="2624664" cy="838199"/>
          </a:xfrm>
          <a:prstGeom prst="wedgeRoundRectCallout">
            <a:avLst>
              <a:gd name="adj1" fmla="val -77391"/>
              <a:gd name="adj2" fmla="val -1921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amount is negative?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819818" y="4514144"/>
            <a:ext cx="2853263" cy="838199"/>
          </a:xfrm>
          <a:prstGeom prst="wedgeRoundRectCallout">
            <a:avLst>
              <a:gd name="adj1" fmla="val -78192"/>
              <a:gd name="adj2" fmla="val 2439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w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hat if sum is too large for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272313" y="5651500"/>
            <a:ext cx="4199859" cy="102305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How to do this for thousands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of lines of code….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978419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TUDELFT.thmx</Template>
  <TotalTime>821</TotalTime>
  <Words>3606</Words>
  <Application>Microsoft Macintosh PowerPoint</Application>
  <PresentationFormat>On-screen Show (4:3)</PresentationFormat>
  <Paragraphs>762</Paragraphs>
  <Slides>75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TUDELFT</vt:lpstr>
      <vt:lpstr>1_Custom Design</vt:lpstr>
      <vt:lpstr>Custom Design</vt:lpstr>
      <vt:lpstr>Software Testing and Reverse Engineering CS4110</vt:lpstr>
      <vt:lpstr>PowerPoint Presentation</vt:lpstr>
      <vt:lpstr>Why?</vt:lpstr>
      <vt:lpstr>Setting</vt:lpstr>
      <vt:lpstr>Exercise: spot the bugs</vt:lpstr>
      <vt:lpstr>Exercise: spot the bugs</vt:lpstr>
      <vt:lpstr>Exercise: spot the bugs</vt:lpstr>
      <vt:lpstr>Exercise: spot the bugs</vt:lpstr>
      <vt:lpstr>Exercise: spot the bugs</vt:lpstr>
      <vt:lpstr>Different settings:     code and tests</vt:lpstr>
      <vt:lpstr>Different settings:     code and tests</vt:lpstr>
      <vt:lpstr>Different settings:     only code</vt:lpstr>
      <vt:lpstr>Different settings:     only code</vt:lpstr>
      <vt:lpstr>Different settings:     obfuscated code</vt:lpstr>
      <vt:lpstr>Different settings:     obfuscated code</vt:lpstr>
      <vt:lpstr>Different settings:     binary executable</vt:lpstr>
      <vt:lpstr>Different settings:     binary executable</vt:lpstr>
      <vt:lpstr>What will you learn</vt:lpstr>
      <vt:lpstr>What will you do</vt:lpstr>
      <vt:lpstr>Program</vt:lpstr>
      <vt:lpstr>Grading</vt:lpstr>
      <vt:lpstr>Collaboration</vt:lpstr>
      <vt:lpstr>Topics</vt:lpstr>
      <vt:lpstr>Mutation testing</vt:lpstr>
      <vt:lpstr>PowerPoint Presentation</vt:lpstr>
      <vt:lpstr>Mutation testing by example</vt:lpstr>
      <vt:lpstr>Some important questions…</vt:lpstr>
      <vt:lpstr>Automated Test Case Generation</vt:lpstr>
      <vt:lpstr>Traditional Testing </vt:lpstr>
      <vt:lpstr>Traditional Testing </vt:lpstr>
      <vt:lpstr>Traditional Testing </vt:lpstr>
      <vt:lpstr>Traditional Testing </vt:lpstr>
      <vt:lpstr>Traditional Testing </vt:lpstr>
      <vt:lpstr>Traditional Testing </vt:lpstr>
      <vt:lpstr>Traditional Testing </vt:lpstr>
      <vt:lpstr>Evolutionary Testing</vt:lpstr>
      <vt:lpstr>Evolutionary Testing</vt:lpstr>
      <vt:lpstr>Evolutionary Testing</vt:lpstr>
      <vt:lpstr>Evolutionary Testing</vt:lpstr>
      <vt:lpstr>Evolutionary Testing</vt:lpstr>
      <vt:lpstr>Evolutionary Testing</vt:lpstr>
      <vt:lpstr>Evolutionary Testing</vt:lpstr>
      <vt:lpstr>What will you learn?</vt:lpstr>
      <vt:lpstr>Fuzzing</vt:lpstr>
      <vt:lpstr>Security/penetration testing</vt:lpstr>
      <vt:lpstr>Fuzzing</vt:lpstr>
      <vt:lpstr>Structured input</vt:lpstr>
      <vt:lpstr>Example : GSM protocol fuzzing</vt:lpstr>
      <vt:lpstr>Example : GSM protocol fuzzing</vt:lpstr>
      <vt:lpstr>Example : GSM protocol fuzzing</vt:lpstr>
      <vt:lpstr>Example : GSM protocol fuzzing</vt:lpstr>
      <vt:lpstr>Concolic testing  concrete and symbolic testing</vt:lpstr>
      <vt:lpstr>Smarter fuzzing: use system code!</vt:lpstr>
      <vt:lpstr>Path exploration</vt:lpstr>
      <vt:lpstr>Path exploration</vt:lpstr>
      <vt:lpstr>Symbolic execution</vt:lpstr>
      <vt:lpstr>Symbolic execution, example</vt:lpstr>
      <vt:lpstr>Symbolic execution, example</vt:lpstr>
      <vt:lpstr>Some important questions…</vt:lpstr>
      <vt:lpstr>State machine learning</vt:lpstr>
      <vt:lpstr>Deterministic Finite State Automata</vt:lpstr>
      <vt:lpstr>State machine learning</vt:lpstr>
      <vt:lpstr>State machine learning</vt:lpstr>
      <vt:lpstr>Why learn state machines?</vt:lpstr>
      <vt:lpstr>Printer controller</vt:lpstr>
      <vt:lpstr>MegaD botnet protocol – Cho et al. 2010</vt:lpstr>
      <vt:lpstr>PowerPoint Presentation</vt:lpstr>
      <vt:lpstr>Some important questions…</vt:lpstr>
      <vt:lpstr>Binary reverse engineering</vt:lpstr>
      <vt:lpstr>Binary reverse engineering</vt:lpstr>
      <vt:lpstr>Binary reverse engineering (2)</vt:lpstr>
      <vt:lpstr>Binary reverse engineering (3)</vt:lpstr>
      <vt:lpstr>Binary reverse engineering (4)</vt:lpstr>
      <vt:lpstr>Some important questions…</vt:lpstr>
      <vt:lpstr>In 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and Reverse Engineering CS4110</dc:title>
  <dc:creator>Sicco Verwer</dc:creator>
  <cp:lastModifiedBy>Sicco Verwer</cp:lastModifiedBy>
  <cp:revision>78</cp:revision>
  <dcterms:created xsi:type="dcterms:W3CDTF">2016-01-28T12:12:43Z</dcterms:created>
  <dcterms:modified xsi:type="dcterms:W3CDTF">2016-02-09T20:42:21Z</dcterms:modified>
</cp:coreProperties>
</file>