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334" r:id="rId6"/>
    <p:sldId id="330" r:id="rId7"/>
    <p:sldId id="335" r:id="rId8"/>
    <p:sldId id="333" r:id="rId9"/>
    <p:sldId id="336" r:id="rId10"/>
    <p:sldId id="337" r:id="rId11"/>
    <p:sldId id="331" r:id="rId12"/>
    <p:sldId id="338" r:id="rId13"/>
    <p:sldId id="339" r:id="rId14"/>
    <p:sldId id="340" r:id="rId15"/>
    <p:sldId id="329" r:id="rId16"/>
  </p:sldIdLst>
  <p:sldSz cx="12192000" cy="6858000"/>
  <p:notesSz cx="6805613" cy="9944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9D6"/>
    <a:srgbClr val="F1BE3E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1" autoAdjust="0"/>
    <p:restoredTop sz="92078" autoAdjust="0"/>
  </p:normalViewPr>
  <p:slideViewPr>
    <p:cSldViewPr snapToGrid="0" snapToObjects="1">
      <p:cViewPr varScale="1">
        <p:scale>
          <a:sx n="116" d="100"/>
          <a:sy n="116" d="100"/>
        </p:scale>
        <p:origin x="78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2B950-448E-443A-B65F-468007540691}" type="datetimeFigureOut">
              <a:rPr lang="en-GB" smtClean="0"/>
              <a:t>11/07/2022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CE57F-1612-48D3-B8BD-EF170365AD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765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2925" y="1550202"/>
            <a:ext cx="9153075" cy="2972717"/>
          </a:xfrm>
        </p:spPr>
        <p:txBody>
          <a:bodyPr anchor="b">
            <a:noAutofit/>
          </a:bodyPr>
          <a:lstStyle>
            <a:lvl1pPr algn="l">
              <a:defRPr sz="7800">
                <a:solidFill>
                  <a:schemeClr val="tx2"/>
                </a:solidFill>
                <a:latin typeface="Roboto Slab SemiBold" pitchFamily="2" charset="0"/>
                <a:ea typeface="Roboto Slab SemiBold" pitchFamily="2" charset="0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2924" y="5061601"/>
            <a:ext cx="9153075" cy="929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40"/>
            <a:ext cx="12192000" cy="6870040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868748" y="6420942"/>
            <a:ext cx="30884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5320371" y="55821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auto">
          <a:xfrm>
            <a:off x="-1" y="-12039"/>
            <a:ext cx="1783977" cy="6870046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pic>
        <p:nvPicPr>
          <p:cNvPr id="10" name="Picture 9" descr="TU_P5#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009" y="6108245"/>
            <a:ext cx="1368883" cy="843232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402925" y="1550202"/>
            <a:ext cx="9153075" cy="2972717"/>
          </a:xfrm>
        </p:spPr>
        <p:txBody>
          <a:bodyPr anchor="b">
            <a:noAutofit/>
          </a:bodyPr>
          <a:lstStyle>
            <a:lvl1pPr algn="l">
              <a:defRPr sz="7800">
                <a:solidFill>
                  <a:schemeClr val="tx2"/>
                </a:solidFill>
                <a:latin typeface="Roboto Slab SemiBold" pitchFamily="2" charset="0"/>
                <a:ea typeface="Roboto Slab SemiBold" pitchFamily="2" charset="0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402924" y="5061601"/>
            <a:ext cx="9153075" cy="929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59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1530" y="1600200"/>
            <a:ext cx="9674564" cy="4648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0038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868748" y="6420942"/>
            <a:ext cx="30884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5320371" y="55821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490717" y="1476643"/>
            <a:ext cx="9687379" cy="2972717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800" kern="1200">
                <a:solidFill>
                  <a:schemeClr val="tx2"/>
                </a:solidFill>
                <a:latin typeface="Roboto Slab Black" pitchFamily="2" charset="0"/>
                <a:ea typeface="Roboto Slab Black" pitchFamily="2" charset="0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490718" y="1550202"/>
            <a:ext cx="9153075" cy="2972717"/>
          </a:xfrm>
        </p:spPr>
        <p:txBody>
          <a:bodyPr anchor="b">
            <a:noAutofit/>
          </a:bodyPr>
          <a:lstStyle>
            <a:lvl1pPr algn="l">
              <a:defRPr sz="7800">
                <a:solidFill>
                  <a:schemeClr val="tx2"/>
                </a:solidFill>
                <a:latin typeface="Roboto Slab SemiBold" pitchFamily="2" charset="0"/>
                <a:ea typeface="Roboto Slab SemiBold" pitchFamily="2" charset="0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490717" y="5061601"/>
            <a:ext cx="9153075" cy="929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70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40"/>
            <a:ext cx="12192000" cy="6870040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868748" y="6420942"/>
            <a:ext cx="30884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5320371" y="55821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389117" y="1601237"/>
            <a:ext cx="9423171" cy="2723527"/>
          </a:xfrm>
        </p:spPr>
        <p:txBody>
          <a:bodyPr anchor="b">
            <a:noAutofit/>
          </a:bodyPr>
          <a:lstStyle>
            <a:lvl1pPr marL="0" indent="0">
              <a:buNone/>
              <a:defRPr sz="7800">
                <a:latin typeface="Roboto Slab SemiBold" pitchFamily="2" charset="0"/>
                <a:ea typeface="Roboto Slab SemiBold" pitchFamily="2" charset="0"/>
              </a:defRPr>
            </a:lvl1pPr>
          </a:lstStyle>
          <a:p>
            <a:pPr lvl="0"/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490717" y="5061601"/>
            <a:ext cx="9153075" cy="929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84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4"/>
            <a:ext cx="12192000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1530" y="274638"/>
            <a:ext cx="96745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28"/>
          <p:cNvSpPr>
            <a:spLocks noChangeArrowheads="1"/>
          </p:cNvSpPr>
          <p:nvPr userDrawn="1"/>
        </p:nvSpPr>
        <p:spPr bwMode="auto">
          <a:xfrm>
            <a:off x="-1" y="19"/>
            <a:ext cx="1783977" cy="6857987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 dirty="0">
              <a:latin typeface="Tahoma" pitchFamily="34" charset="0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868748" y="6420942"/>
            <a:ext cx="30884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z="1800" b="1" smtClean="0">
                <a:solidFill>
                  <a:schemeClr val="accent2"/>
                </a:solidFill>
              </a:rPr>
              <a:pPr/>
              <a:t>‹#›</a:t>
            </a:fld>
            <a:endParaRPr lang="en-US" sz="1400" b="1" dirty="0">
              <a:solidFill>
                <a:schemeClr val="accent2"/>
              </a:solidFill>
            </a:endParaRPr>
          </a:p>
        </p:txBody>
      </p:sp>
      <p:pic>
        <p:nvPicPr>
          <p:cNvPr id="11" name="Picture 10" descr="TU_P5#white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009" y="6108245"/>
            <a:ext cx="1368883" cy="84323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151530" y="6420942"/>
            <a:ext cx="84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Marcus</a:t>
            </a:r>
            <a:r>
              <a:rPr lang="en-GB" b="1" baseline="0" dirty="0" smtClean="0">
                <a:solidFill>
                  <a:schemeClr val="accent2"/>
                </a:solidFill>
              </a:rPr>
              <a:t>.</a:t>
            </a:r>
            <a:r>
              <a:rPr lang="en-GB" b="1" baseline="0" dirty="0" smtClean="0">
                <a:solidFill>
                  <a:schemeClr val="tx2"/>
                </a:solidFill>
              </a:rPr>
              <a:t>Becker</a:t>
            </a:r>
            <a:r>
              <a:rPr lang="en-GB" b="1" baseline="0" dirty="0" smtClean="0">
                <a:solidFill>
                  <a:schemeClr val="accent2"/>
                </a:solidFill>
              </a:rPr>
              <a:t>@tudelft.nl</a:t>
            </a:r>
            <a:endParaRPr lang="en-GB" b="1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233020" y="6416735"/>
            <a:ext cx="507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baseline="0" dirty="0" smtClean="0">
                <a:solidFill>
                  <a:schemeClr val="tx2"/>
                </a:solidFill>
              </a:rPr>
              <a:t>FLORIDyn </a:t>
            </a:r>
            <a:r>
              <a:rPr lang="en-GB" b="1" baseline="0" dirty="0" smtClean="0">
                <a:solidFill>
                  <a:schemeClr val="tx2"/>
                </a:solidFill>
              </a:rPr>
              <a:t>Software Guide </a:t>
            </a:r>
            <a:r>
              <a:rPr lang="en-GB" b="1" baseline="0" dirty="0" smtClean="0">
                <a:solidFill>
                  <a:schemeClr val="tx2"/>
                </a:solidFill>
              </a:rPr>
              <a:t>2022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2151530" y="1600206"/>
            <a:ext cx="967456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50" r:id="rId3"/>
    <p:sldLayoutId id="2147483651" r:id="rId4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Roboto Slab Medium" pitchFamily="2" charset="0"/>
          <a:ea typeface="Roboto Slab Medium" pitchFamily="2" charset="0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1444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600206"/>
            <a:ext cx="1114443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868748" y="6420942"/>
            <a:ext cx="30884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z="1800" b="1" smtClean="0">
                <a:solidFill>
                  <a:schemeClr val="accent2"/>
                </a:solidFill>
              </a:rPr>
              <a:pPr/>
              <a:t>‹#›</a:t>
            </a:fld>
            <a:endParaRPr lang="en-US" sz="1800" b="1" dirty="0">
              <a:solidFill>
                <a:schemeClr val="accent2"/>
              </a:solidFill>
            </a:endParaRPr>
          </a:p>
        </p:txBody>
      </p:sp>
      <p:pic>
        <p:nvPicPr>
          <p:cNvPr id="6" name="Afbeelding 2" descr="TUDelft_LogoZWART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42"/>
            <a:ext cx="1104294" cy="43067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1428946" y="6396758"/>
            <a:ext cx="84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Marcus</a:t>
            </a:r>
            <a:r>
              <a:rPr lang="en-GB" b="1" baseline="0" dirty="0" smtClean="0">
                <a:solidFill>
                  <a:schemeClr val="accent2"/>
                </a:solidFill>
              </a:rPr>
              <a:t>.</a:t>
            </a:r>
            <a:r>
              <a:rPr lang="en-GB" b="1" baseline="0" dirty="0" smtClean="0">
                <a:solidFill>
                  <a:schemeClr val="tx2"/>
                </a:solidFill>
              </a:rPr>
              <a:t>Becker</a:t>
            </a:r>
            <a:r>
              <a:rPr lang="en-GB" b="1" baseline="0" dirty="0" smtClean="0">
                <a:solidFill>
                  <a:schemeClr val="accent2"/>
                </a:solidFill>
              </a:rPr>
              <a:t>@tudelft.nl</a:t>
            </a:r>
            <a:endParaRPr lang="en-GB" b="1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233020" y="6416735"/>
            <a:ext cx="507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baseline="0" dirty="0" smtClean="0">
                <a:solidFill>
                  <a:schemeClr val="tx2"/>
                </a:solidFill>
              </a:rPr>
              <a:t>FLORIDyn Software Guide 2022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4" r:id="rId2"/>
    <p:sldLayoutId id="2147483662" r:id="rId3"/>
    <p:sldLayoutId id="2147483669" r:id="rId4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Roboto Slab Medium" pitchFamily="2" charset="0"/>
          <a:ea typeface="Roboto Slab Medium" pitchFamily="2" charset="0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508" y="1321602"/>
            <a:ext cx="9249169" cy="2972717"/>
          </a:xfrm>
        </p:spPr>
        <p:txBody>
          <a:bodyPr/>
          <a:lstStyle/>
          <a:p>
            <a:r>
              <a:rPr lang="en-US" sz="8800" dirty="0" smtClean="0">
                <a:latin typeface="Roboto Slab Black" pitchFamily="2" charset="0"/>
                <a:ea typeface="Roboto Slab Black" pitchFamily="2" charset="0"/>
              </a:rPr>
              <a:t>FLORIDyn 3.1</a:t>
            </a:r>
            <a:r>
              <a:rPr lang="nl-NL" sz="5400" dirty="0" smtClean="0"/>
              <a:t> 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7507" y="4833001"/>
            <a:ext cx="10597681" cy="92999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 dynamic and flexible framework for real-time wind farm </a:t>
            </a:r>
            <a:r>
              <a:rPr lang="en-GB" dirty="0" smtClean="0"/>
              <a:t>control</a:t>
            </a:r>
            <a:br>
              <a:rPr lang="en-GB" dirty="0" smtClean="0"/>
            </a:br>
            <a:r>
              <a:rPr lang="en-GB" dirty="0" smtClean="0"/>
              <a:t>Software guide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57506" y="5649814"/>
            <a:ext cx="10597681" cy="929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b="1" dirty="0" smtClean="0"/>
              <a:t>Marcus </a:t>
            </a:r>
            <a:r>
              <a:rPr lang="nl-NL" sz="2000" b="1" dirty="0" smtClean="0"/>
              <a:t>Becker</a:t>
            </a:r>
            <a:endParaRPr lang="en-US" sz="2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494" y="6019299"/>
            <a:ext cx="428947" cy="694589"/>
          </a:xfrm>
          <a:prstGeom prst="rect">
            <a:avLst/>
          </a:prstGeom>
        </p:spPr>
      </p:pic>
      <p:pic>
        <p:nvPicPr>
          <p:cNvPr id="6" name="Picture 5" descr="TU_P5#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5934" y="6190329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6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Use SOWFA data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9660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SOWFA data as input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/>
              <a:t>SOWFA data can currently be used as an input to set the yaw angle and as input for the I&amp;I estimator.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Move the needed files from the SOWFA folder </a:t>
            </a:r>
            <a:r>
              <a:rPr lang="en-GB" dirty="0" smtClean="0">
                <a:solidFill>
                  <a:schemeClr val="accent2"/>
                </a:solidFill>
                <a:latin typeface="Sweden Sans" panose="02000000000000000000" pitchFamily="2" charset="0"/>
              </a:rPr>
              <a:t>.\</a:t>
            </a:r>
            <a:r>
              <a:rPr lang="en-GB" dirty="0" err="1" smtClean="0">
                <a:solidFill>
                  <a:schemeClr val="accent2"/>
                </a:solidFill>
                <a:latin typeface="Sweden Sans" panose="02000000000000000000" pitchFamily="2" charset="0"/>
              </a:rPr>
              <a:t>postProcessing</a:t>
            </a:r>
            <a:r>
              <a:rPr lang="en-GB" dirty="0" smtClean="0">
                <a:solidFill>
                  <a:schemeClr val="accent2"/>
                </a:solidFill>
                <a:latin typeface="Sweden Sans" panose="02000000000000000000" pitchFamily="2" charset="0"/>
              </a:rPr>
              <a:t>\</a:t>
            </a:r>
            <a:r>
              <a:rPr lang="en-GB" dirty="0" err="1" smtClean="0">
                <a:solidFill>
                  <a:schemeClr val="accent2"/>
                </a:solidFill>
                <a:latin typeface="Sweden Sans" panose="02000000000000000000" pitchFamily="2" charset="0"/>
              </a:rPr>
              <a:t>turbineOutput</a:t>
            </a:r>
            <a:r>
              <a:rPr lang="en-GB" dirty="0" smtClean="0">
                <a:solidFill>
                  <a:schemeClr val="accent2"/>
                </a:solidFill>
                <a:latin typeface="Sweden Sans" panose="02000000000000000000" pitchFamily="2" charset="0"/>
              </a:rPr>
              <a:t>\*\</a:t>
            </a:r>
            <a:r>
              <a:rPr lang="en-GB" dirty="0" smtClean="0"/>
              <a:t> into </a:t>
            </a:r>
            <a:r>
              <a:rPr lang="en-GB" dirty="0">
                <a:solidFill>
                  <a:schemeClr val="accent2"/>
                </a:solidFill>
                <a:latin typeface="Sweden Sans" panose="02000000000000000000" pitchFamily="2" charset="0"/>
              </a:rPr>
              <a:t>.\Simulations\</a:t>
            </a:r>
            <a:r>
              <a:rPr lang="en-GB" dirty="0">
                <a:solidFill>
                  <a:schemeClr val="bg2"/>
                </a:solidFill>
                <a:latin typeface="Sweden Sans" panose="02000000000000000000" pitchFamily="2" charset="0"/>
              </a:rPr>
              <a:t>your </a:t>
            </a:r>
            <a:r>
              <a:rPr lang="en-GB" dirty="0" smtClean="0">
                <a:solidFill>
                  <a:schemeClr val="bg2"/>
                </a:solidFill>
                <a:latin typeface="Sweden Sans" panose="02000000000000000000" pitchFamily="2" charset="0"/>
              </a:rPr>
              <a:t>folder</a:t>
            </a:r>
            <a:r>
              <a:rPr lang="en-GB" dirty="0" smtClean="0">
                <a:solidFill>
                  <a:schemeClr val="accent2"/>
                </a:solidFill>
                <a:latin typeface="Sweden Sans" panose="02000000000000000000" pitchFamily="2" charset="0"/>
              </a:rPr>
              <a:t>\</a:t>
            </a:r>
            <a:r>
              <a:rPr lang="en-GB" dirty="0" smtClean="0">
                <a:solidFill>
                  <a:schemeClr val="accent2"/>
                </a:solidFill>
              </a:rPr>
              <a:t>Data</a:t>
            </a:r>
            <a:endParaRPr lang="en-GB" dirty="0" smtClean="0"/>
          </a:p>
          <a:p>
            <a:pPr lvl="1"/>
            <a:r>
              <a:rPr lang="en-GB" dirty="0" smtClean="0"/>
              <a:t>For yaw you’ll only need the </a:t>
            </a:r>
            <a:r>
              <a:rPr lang="en-GB" dirty="0" err="1" smtClean="0">
                <a:solidFill>
                  <a:schemeClr val="accent2"/>
                </a:solidFill>
                <a:latin typeface="Sweden Sans" panose="02000000000000000000" pitchFamily="2" charset="0"/>
              </a:rPr>
              <a:t>nacelleYaw</a:t>
            </a:r>
            <a:r>
              <a:rPr lang="en-GB" dirty="0" smtClean="0"/>
              <a:t> file</a:t>
            </a:r>
          </a:p>
          <a:p>
            <a:pPr lvl="1"/>
            <a:r>
              <a:rPr lang="en-GB" dirty="0" smtClean="0"/>
              <a:t>For the I&amp;I estimator you’ll need </a:t>
            </a:r>
            <a:r>
              <a:rPr lang="en-GB" dirty="0" err="1" smtClean="0">
                <a:solidFill>
                  <a:schemeClr val="accent2"/>
                </a:solidFill>
                <a:latin typeface="Sweden Sans" panose="02000000000000000000" pitchFamily="2" charset="0"/>
              </a:rPr>
              <a:t>bladePitch</a:t>
            </a:r>
            <a:r>
              <a:rPr lang="en-GB" dirty="0" smtClean="0"/>
              <a:t>, </a:t>
            </a:r>
            <a:r>
              <a:rPr lang="en-GB" dirty="0" err="1" smtClean="0">
                <a:solidFill>
                  <a:schemeClr val="accent2"/>
                </a:solidFill>
                <a:latin typeface="Sweden Sans" panose="02000000000000000000" pitchFamily="2" charset="0"/>
              </a:rPr>
              <a:t>generatorTorque</a:t>
            </a:r>
            <a:r>
              <a:rPr lang="en-GB" dirty="0" smtClean="0"/>
              <a:t>, </a:t>
            </a:r>
            <a:r>
              <a:rPr lang="en-GB" dirty="0" err="1" smtClean="0">
                <a:solidFill>
                  <a:schemeClr val="accent2"/>
                </a:solidFill>
                <a:latin typeface="Sweden Sans" panose="02000000000000000000" pitchFamily="2" charset="0"/>
              </a:rPr>
              <a:t>rotorSpeed</a:t>
            </a:r>
            <a:r>
              <a:rPr lang="en-GB" dirty="0" smtClean="0"/>
              <a:t> (or </a:t>
            </a:r>
            <a:r>
              <a:rPr lang="en-GB" dirty="0" err="1" smtClean="0">
                <a:solidFill>
                  <a:schemeClr val="accent2"/>
                </a:solidFill>
                <a:latin typeface="Sweden Sans" panose="02000000000000000000" pitchFamily="2" charset="0"/>
              </a:rPr>
              <a:t>rotorSpeedFiltered</a:t>
            </a:r>
            <a:r>
              <a:rPr lang="en-GB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Rename the files from </a:t>
            </a:r>
            <a:r>
              <a:rPr lang="en-GB" dirty="0" smtClean="0">
                <a:solidFill>
                  <a:schemeClr val="bg2"/>
                </a:solidFill>
                <a:latin typeface="Sweden Sans" panose="02000000000000000000" pitchFamily="2" charset="0"/>
              </a:rPr>
              <a:t>*name*</a:t>
            </a:r>
            <a:r>
              <a:rPr lang="en-GB" dirty="0" smtClean="0"/>
              <a:t> to </a:t>
            </a:r>
            <a:r>
              <a:rPr lang="en-GB" dirty="0" smtClean="0">
                <a:solidFill>
                  <a:schemeClr val="accent2"/>
                </a:solidFill>
                <a:latin typeface="Sweden Sans" panose="02000000000000000000" pitchFamily="2" charset="0"/>
              </a:rPr>
              <a:t>SOWFA_</a:t>
            </a:r>
            <a:r>
              <a:rPr lang="en-GB" dirty="0" smtClean="0">
                <a:solidFill>
                  <a:schemeClr val="bg2"/>
                </a:solidFill>
                <a:latin typeface="Sweden Sans" panose="02000000000000000000" pitchFamily="2" charset="0"/>
              </a:rPr>
              <a:t>*name*</a:t>
            </a:r>
            <a:r>
              <a:rPr lang="en-GB" dirty="0" smtClean="0">
                <a:solidFill>
                  <a:schemeClr val="accent2"/>
                </a:solidFill>
                <a:latin typeface="Sweden Sans" panose="02000000000000000000" pitchFamily="2" charset="0"/>
              </a:rPr>
              <a:t>.csv</a:t>
            </a:r>
          </a:p>
          <a:p>
            <a:pPr lvl="1"/>
            <a:r>
              <a:rPr lang="en-GB" dirty="0" smtClean="0"/>
              <a:t>The </a:t>
            </a:r>
            <a:r>
              <a:rPr lang="en-GB" dirty="0" err="1" smtClean="0">
                <a:solidFill>
                  <a:schemeClr val="accent2"/>
                </a:solidFill>
                <a:latin typeface="Sweden Sans" panose="02000000000000000000" pitchFamily="2" charset="0"/>
              </a:rPr>
              <a:t>bladePitch</a:t>
            </a:r>
            <a:r>
              <a:rPr lang="en-GB" dirty="0" smtClean="0"/>
              <a:t> file sometimes includes the expression “</a:t>
            </a:r>
            <a:r>
              <a:rPr lang="en-GB" dirty="0" smtClean="0">
                <a:solidFill>
                  <a:schemeClr val="accent1"/>
                </a:solidFill>
              </a:rPr>
              <a:t>3{</a:t>
            </a:r>
            <a:r>
              <a:rPr lang="en-GB" dirty="0" smtClean="0">
                <a:solidFill>
                  <a:schemeClr val="accent2"/>
                </a:solidFill>
              </a:rPr>
              <a:t>0</a:t>
            </a:r>
            <a:r>
              <a:rPr lang="en-GB" dirty="0" smtClean="0">
                <a:solidFill>
                  <a:schemeClr val="accent1"/>
                </a:solidFill>
              </a:rPr>
              <a:t>}</a:t>
            </a:r>
            <a:r>
              <a:rPr lang="en-GB" dirty="0" smtClean="0"/>
              <a:t>” for the data, where </a:t>
            </a:r>
            <a:r>
              <a:rPr lang="en-GB" dirty="0" smtClean="0">
                <a:solidFill>
                  <a:schemeClr val="accent2"/>
                </a:solidFill>
              </a:rPr>
              <a:t>0</a:t>
            </a:r>
            <a:r>
              <a:rPr lang="en-GB" dirty="0" smtClean="0"/>
              <a:t> is the pitch value. Find and remove all “</a:t>
            </a:r>
            <a:r>
              <a:rPr lang="en-GB" dirty="0" smtClean="0">
                <a:solidFill>
                  <a:schemeClr val="accent1"/>
                </a:solidFill>
              </a:rPr>
              <a:t>3{</a:t>
            </a:r>
            <a:r>
              <a:rPr lang="en-GB" dirty="0" smtClean="0"/>
              <a:t>” and “</a:t>
            </a:r>
            <a:r>
              <a:rPr lang="en-GB" dirty="0" smtClean="0">
                <a:solidFill>
                  <a:schemeClr val="accent1"/>
                </a:solidFill>
              </a:rPr>
              <a:t>}</a:t>
            </a:r>
            <a:r>
              <a:rPr lang="en-GB" dirty="0" smtClean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51682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SOWFA data as input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You can now select</a:t>
            </a:r>
          </a:p>
          <a:p>
            <a:r>
              <a:rPr lang="en-GB" dirty="0" err="1" smtClean="0">
                <a:solidFill>
                  <a:schemeClr val="accent4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Wind.Input_Vel</a:t>
            </a:r>
            <a:r>
              <a:rPr lang="en-GB" dirty="0" smtClean="0">
                <a:solidFill>
                  <a:schemeClr val="accent4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‘</a:t>
            </a:r>
            <a:r>
              <a:rPr lang="en-GB" dirty="0" err="1" smtClean="0">
                <a:solidFill>
                  <a:schemeClr val="accent4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I_and_I</a:t>
            </a:r>
            <a:r>
              <a:rPr lang="en-GB" dirty="0" smtClean="0">
                <a:solidFill>
                  <a:schemeClr val="accent4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’</a:t>
            </a:r>
            <a:r>
              <a:rPr lang="en-GB" dirty="0" smtClean="0"/>
              <a:t>;</a:t>
            </a:r>
          </a:p>
          <a:p>
            <a:pPr lvl="1"/>
            <a:r>
              <a:rPr lang="en-GB" dirty="0" smtClean="0"/>
              <a:t>You still need the wind speed estimator parameters, stored </a:t>
            </a:r>
            <a:r>
              <a:rPr lang="en-GB" dirty="0"/>
              <a:t>in the </a:t>
            </a:r>
            <a:r>
              <a:rPr lang="en-GB" dirty="0" err="1" smtClean="0">
                <a:solidFill>
                  <a:schemeClr val="accent2"/>
                </a:solidFill>
                <a:latin typeface="Sweden Sans" panose="02000000000000000000" pitchFamily="2" charset="0"/>
              </a:rPr>
              <a:t>WSEParameters.m</a:t>
            </a:r>
            <a:r>
              <a:rPr lang="en-GB" dirty="0" smtClean="0"/>
              <a:t> file which you can find in </a:t>
            </a:r>
            <a:r>
              <a:rPr lang="en-GB" dirty="0">
                <a:solidFill>
                  <a:schemeClr val="accent2"/>
                </a:solidFill>
                <a:latin typeface="Sweden Sans" panose="02000000000000000000" pitchFamily="2" charset="0"/>
              </a:rPr>
              <a:t>.\Simulations\0000_Source\</a:t>
            </a:r>
            <a:endParaRPr lang="en-GB" dirty="0" smtClean="0"/>
          </a:p>
          <a:p>
            <a:r>
              <a:rPr lang="en-GB" dirty="0" err="1" smtClean="0">
                <a:solidFill>
                  <a:schemeClr val="accent4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Con.Yaw</a:t>
            </a:r>
            <a:r>
              <a:rPr lang="en-GB" dirty="0">
                <a:solidFill>
                  <a:schemeClr val="accent4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GB" dirty="0" smtClean="0">
                <a:solidFill>
                  <a:schemeClr val="accent4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'SOWFA‘</a:t>
            </a:r>
            <a:r>
              <a:rPr lang="en-GB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7080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SOWFA data as validation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 smtClean="0"/>
              <a:t>SOWFA data can also be used as comparison and validation. This can be done with the power generated and the flow field.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Move </a:t>
            </a:r>
            <a:r>
              <a:rPr lang="en-GB" sz="2400" dirty="0" err="1">
                <a:solidFill>
                  <a:schemeClr val="accent2"/>
                </a:solidFill>
                <a:latin typeface="Sweden Sans" panose="02000000000000000000" pitchFamily="2" charset="0"/>
              </a:rPr>
              <a:t>generatorPower</a:t>
            </a:r>
            <a:r>
              <a:rPr lang="en-GB" sz="2400" dirty="0"/>
              <a:t> </a:t>
            </a:r>
            <a:r>
              <a:rPr lang="en-GB" sz="2400" dirty="0" smtClean="0"/>
              <a:t>from the SOWFA folder </a:t>
            </a:r>
            <a:r>
              <a:rPr lang="en-GB" sz="2400" dirty="0" smtClean="0">
                <a:solidFill>
                  <a:schemeClr val="accent2"/>
                </a:solidFill>
                <a:latin typeface="Sweden Sans" panose="02000000000000000000" pitchFamily="2" charset="0"/>
              </a:rPr>
              <a:t>.\</a:t>
            </a:r>
            <a:r>
              <a:rPr lang="en-GB" sz="2400" dirty="0" err="1" smtClean="0">
                <a:solidFill>
                  <a:schemeClr val="accent2"/>
                </a:solidFill>
                <a:latin typeface="Sweden Sans" panose="02000000000000000000" pitchFamily="2" charset="0"/>
              </a:rPr>
              <a:t>postProcessing</a:t>
            </a:r>
            <a:r>
              <a:rPr lang="en-GB" sz="2400" dirty="0" smtClean="0">
                <a:solidFill>
                  <a:schemeClr val="accent2"/>
                </a:solidFill>
                <a:latin typeface="Sweden Sans" panose="02000000000000000000" pitchFamily="2" charset="0"/>
              </a:rPr>
              <a:t>\</a:t>
            </a:r>
            <a:r>
              <a:rPr lang="en-GB" sz="2400" dirty="0" err="1" smtClean="0">
                <a:solidFill>
                  <a:schemeClr val="accent2"/>
                </a:solidFill>
                <a:latin typeface="Sweden Sans" panose="02000000000000000000" pitchFamily="2" charset="0"/>
              </a:rPr>
              <a:t>turbineOutput</a:t>
            </a:r>
            <a:r>
              <a:rPr lang="en-GB" sz="2400" dirty="0" smtClean="0">
                <a:solidFill>
                  <a:schemeClr val="accent2"/>
                </a:solidFill>
                <a:latin typeface="Sweden Sans" panose="02000000000000000000" pitchFamily="2" charset="0"/>
              </a:rPr>
              <a:t>\*\</a:t>
            </a:r>
            <a:r>
              <a:rPr lang="en-GB" sz="2400" dirty="0" smtClean="0"/>
              <a:t> into </a:t>
            </a:r>
            <a:r>
              <a:rPr lang="en-GB" sz="2400" dirty="0">
                <a:solidFill>
                  <a:schemeClr val="accent2"/>
                </a:solidFill>
                <a:latin typeface="Sweden Sans" panose="02000000000000000000" pitchFamily="2" charset="0"/>
              </a:rPr>
              <a:t>.\Simulations\</a:t>
            </a:r>
            <a:r>
              <a:rPr lang="en-GB" sz="2400" dirty="0">
                <a:solidFill>
                  <a:schemeClr val="bg2"/>
                </a:solidFill>
                <a:latin typeface="Sweden Sans" panose="02000000000000000000" pitchFamily="2" charset="0"/>
              </a:rPr>
              <a:t>your </a:t>
            </a:r>
            <a:r>
              <a:rPr lang="en-GB" sz="2400" dirty="0" smtClean="0">
                <a:solidFill>
                  <a:schemeClr val="bg2"/>
                </a:solidFill>
                <a:latin typeface="Sweden Sans" panose="02000000000000000000" pitchFamily="2" charset="0"/>
              </a:rPr>
              <a:t>folder</a:t>
            </a:r>
            <a:r>
              <a:rPr lang="en-GB" sz="2400" dirty="0" smtClean="0">
                <a:solidFill>
                  <a:schemeClr val="accent2"/>
                </a:solidFill>
                <a:latin typeface="Sweden Sans" panose="02000000000000000000" pitchFamily="2" charset="0"/>
              </a:rPr>
              <a:t>\</a:t>
            </a:r>
            <a:r>
              <a:rPr lang="en-GB" sz="2400" dirty="0" smtClean="0">
                <a:solidFill>
                  <a:schemeClr val="accent2"/>
                </a:solidFill>
              </a:rPr>
              <a:t>Data </a:t>
            </a:r>
            <a:r>
              <a:rPr lang="en-GB" sz="2400" dirty="0" smtClean="0"/>
              <a:t>and rename </a:t>
            </a:r>
            <a:r>
              <a:rPr lang="en-GB" sz="2400" dirty="0"/>
              <a:t>it into </a:t>
            </a:r>
            <a:r>
              <a:rPr lang="en-GB" sz="2400" dirty="0" smtClean="0">
                <a:solidFill>
                  <a:schemeClr val="accent2"/>
                </a:solidFill>
              </a:rPr>
              <a:t>SOWFA_generatorPower.csv</a:t>
            </a:r>
            <a:r>
              <a:rPr lang="en-GB" sz="2400" dirty="0" smtClean="0"/>
              <a:t>. It will be now automatically used in the power generated plots.</a:t>
            </a:r>
            <a:r>
              <a:rPr lang="en-GB" dirty="0" smtClean="0">
                <a:solidFill>
                  <a:schemeClr val="accent2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 smtClean="0"/>
              <a:t>To compare the flow fields store the path to the SOWFA folder </a:t>
            </a:r>
            <a:r>
              <a:rPr lang="en-GB" sz="2400" dirty="0" smtClean="0">
                <a:solidFill>
                  <a:schemeClr val="accent2"/>
                </a:solidFill>
                <a:latin typeface="Sweden Sans" panose="02000000000000000000" pitchFamily="2" charset="0"/>
              </a:rPr>
              <a:t>.\</a:t>
            </a:r>
            <a:r>
              <a:rPr lang="en-GB" sz="2400" dirty="0" err="1" smtClean="0">
                <a:solidFill>
                  <a:schemeClr val="accent2"/>
                </a:solidFill>
                <a:latin typeface="Sweden Sans" panose="02000000000000000000" pitchFamily="2" charset="0"/>
              </a:rPr>
              <a:t>sliceDataInstantaneous</a:t>
            </a:r>
            <a:r>
              <a:rPr lang="en-GB" sz="2400" dirty="0" smtClean="0">
                <a:solidFill>
                  <a:schemeClr val="accent2"/>
                </a:solidFill>
                <a:latin typeface="Sweden Sans" panose="02000000000000000000" pitchFamily="2" charset="0"/>
              </a:rPr>
              <a:t>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GB" sz="2400" dirty="0" err="1" smtClean="0">
                <a:solidFill>
                  <a:schemeClr val="accent4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Vis.FlowField.Error.ValidationPath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GB" sz="2400" dirty="0" smtClean="0">
                <a:solidFill>
                  <a:schemeClr val="accent2"/>
                </a:solidFill>
                <a:latin typeface="Sweden Sans" panose="02000000000000000000" pitchFamily="2" charset="0"/>
              </a:rPr>
              <a:t>\Simulations\</a:t>
            </a:r>
            <a:r>
              <a:rPr lang="en-GB" sz="2400" dirty="0" smtClean="0">
                <a:solidFill>
                  <a:schemeClr val="bg2"/>
                </a:solidFill>
                <a:latin typeface="Sweden Sans" panose="02000000000000000000" pitchFamily="2" charset="0"/>
              </a:rPr>
              <a:t>your folder</a:t>
            </a:r>
            <a:r>
              <a:rPr lang="en-GB" sz="2400" dirty="0" smtClean="0">
                <a:solidFill>
                  <a:schemeClr val="accent2"/>
                </a:solidFill>
                <a:latin typeface="Sweden Sans" panose="02000000000000000000" pitchFamily="2" charset="0"/>
              </a:rPr>
              <a:t>\</a:t>
            </a:r>
            <a:r>
              <a:rPr lang="en-GB" sz="2400" dirty="0" err="1" smtClean="0">
                <a:solidFill>
                  <a:schemeClr val="accent2"/>
                </a:solidFill>
                <a:latin typeface="Sweden Sans" panose="02000000000000000000" pitchFamily="2" charset="0"/>
                <a:cs typeface="Arial" panose="020B0604020202020204" pitchFamily="34" charset="0"/>
              </a:rPr>
              <a:t>setup.mlx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(at the very end) and enter the name of the snapshot (e.g. </a:t>
            </a:r>
            <a:r>
              <a:rPr lang="en-GB" sz="2400" dirty="0" err="1" smtClean="0">
                <a:solidFill>
                  <a:schemeClr val="accent2"/>
                </a:solidFill>
                <a:latin typeface="Sweden Sans" panose="02000000000000000000" pitchFamily="2" charset="0"/>
                <a:cs typeface="Arial" panose="020B0604020202020204" pitchFamily="34" charset="0"/>
              </a:rPr>
              <a:t>U_slice_horizontal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). Check the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Vis.FlowField.Error.Online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box in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setup.mlx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(set the value to true). The simulation will now check if there is a SOWFA folder with the current time step and will then generate an error plot, which is stored in </a:t>
            </a:r>
            <a:r>
              <a:rPr lang="en-GB" sz="2400" dirty="0">
                <a:solidFill>
                  <a:schemeClr val="accent2"/>
                </a:solidFill>
                <a:latin typeface="Sweden Sans" panose="02000000000000000000" pitchFamily="2" charset="0"/>
              </a:rPr>
              <a:t>\Simulations\</a:t>
            </a:r>
            <a:r>
              <a:rPr lang="en-GB" sz="2400" dirty="0">
                <a:solidFill>
                  <a:schemeClr val="bg2"/>
                </a:solidFill>
                <a:latin typeface="Sweden Sans" panose="02000000000000000000" pitchFamily="2" charset="0"/>
              </a:rPr>
              <a:t>your </a:t>
            </a:r>
            <a:r>
              <a:rPr lang="en-GB" sz="2400" dirty="0" smtClean="0">
                <a:solidFill>
                  <a:schemeClr val="bg2"/>
                </a:solidFill>
                <a:latin typeface="Sweden Sans" panose="02000000000000000000" pitchFamily="2" charset="0"/>
              </a:rPr>
              <a:t>folder</a:t>
            </a:r>
            <a:r>
              <a:rPr lang="en-GB" sz="2400" dirty="0" smtClean="0">
                <a:solidFill>
                  <a:schemeClr val="accent2"/>
                </a:solidFill>
                <a:latin typeface="Sweden Sans" panose="02000000000000000000" pitchFamily="2" charset="0"/>
              </a:rPr>
              <a:t>\</a:t>
            </a:r>
            <a:r>
              <a:rPr lang="en-GB" sz="2400" dirty="0" smtClean="0">
                <a:solidFill>
                  <a:schemeClr val="accent2"/>
                </a:solidFill>
                <a:latin typeface="Sweden Sans" panose="02000000000000000000" pitchFamily="2" charset="0"/>
                <a:cs typeface="Arial" panose="020B0604020202020204" pitchFamily="34" charset="0"/>
              </a:rPr>
              <a:t>Results\</a:t>
            </a:r>
            <a:r>
              <a:rPr lang="en-GB" sz="2400" dirty="0" err="1" smtClean="0">
                <a:solidFill>
                  <a:schemeClr val="accent2"/>
                </a:solidFill>
                <a:latin typeface="Sweden Sans" panose="02000000000000000000" pitchFamily="2" charset="0"/>
                <a:cs typeface="Arial" panose="020B0604020202020204" pitchFamily="34" charset="0"/>
              </a:rPr>
              <a:t>ErrorVTK</a:t>
            </a:r>
            <a:r>
              <a:rPr lang="en-GB" sz="2400" dirty="0" smtClean="0">
                <a:solidFill>
                  <a:schemeClr val="accent2"/>
                </a:solidFill>
                <a:latin typeface="Sweden Sans" panose="02000000000000000000" pitchFamily="2" charset="0"/>
                <a:cs typeface="Arial" panose="020B0604020202020204" pitchFamily="34" charset="0"/>
              </a:rPr>
              <a:t>\</a:t>
            </a:r>
            <a:r>
              <a:rPr lang="en-GB" sz="2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2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Note that plotting is resource intensive and the simulation will run significantly longer.</a:t>
            </a:r>
          </a:p>
        </p:txBody>
      </p:sp>
    </p:spTree>
    <p:extLst>
      <p:ext uri="{BB962C8B-B14F-4D97-AF65-F5344CB8AC3E}">
        <p14:creationId xmlns:p14="http://schemas.microsoft.com/office/powerpoint/2010/main" val="94138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490" y="3760405"/>
            <a:ext cx="9153075" cy="2972717"/>
          </a:xfrm>
        </p:spPr>
        <p:txBody>
          <a:bodyPr/>
          <a:lstStyle/>
          <a:p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6490" y="563227"/>
            <a:ext cx="11144439" cy="47337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50" b="1" dirty="0" smtClean="0">
                <a:latin typeface="Roboto Slab SemiBold" pitchFamily="2" charset="0"/>
                <a:ea typeface="Roboto Slab SemiBold" pitchFamily="2" charset="0"/>
              </a:rPr>
              <a:t>[1] </a:t>
            </a:r>
            <a:r>
              <a:rPr lang="en-US" sz="1250" b="1" dirty="0">
                <a:latin typeface="Roboto Slab SemiBold" pitchFamily="2" charset="0"/>
                <a:ea typeface="Roboto Slab SemiBold" pitchFamily="2" charset="0"/>
              </a:rPr>
              <a:t>The revised FLORIDyn model: Implementation of heterogeneous flow and the Gaussian wake,</a:t>
            </a:r>
            <a:r>
              <a:rPr lang="en-US" sz="1250" b="1" dirty="0"/>
              <a:t/>
            </a:r>
            <a:br>
              <a:rPr lang="en-US" sz="1250" b="1" dirty="0"/>
            </a:br>
            <a:r>
              <a:rPr lang="en-US" sz="1250" dirty="0"/>
              <a:t>M. Becker, </a:t>
            </a:r>
            <a:r>
              <a:rPr lang="nl-NL" sz="1250" dirty="0"/>
              <a:t>B. Ritter, B.M. </a:t>
            </a:r>
            <a:r>
              <a:rPr lang="nl-NL" sz="1250" dirty="0" err="1"/>
              <a:t>Doekemeijer</a:t>
            </a:r>
            <a:r>
              <a:rPr lang="nl-NL" sz="1250" dirty="0"/>
              <a:t>, D. van der Hoek, U. </a:t>
            </a:r>
            <a:r>
              <a:rPr lang="nl-NL" sz="1250" dirty="0" err="1"/>
              <a:t>Konigorski</a:t>
            </a:r>
            <a:r>
              <a:rPr lang="nl-NL" sz="1250" dirty="0"/>
              <a:t>, D. Allaerts </a:t>
            </a:r>
            <a:r>
              <a:rPr lang="nl-NL" sz="1250" dirty="0" err="1"/>
              <a:t>and</a:t>
            </a:r>
            <a:r>
              <a:rPr lang="nl-NL" sz="1250" dirty="0"/>
              <a:t> J.W. van Wingerden,</a:t>
            </a:r>
            <a:r>
              <a:rPr lang="en-US" sz="1250" dirty="0"/>
              <a:t/>
            </a:r>
            <a:br>
              <a:rPr lang="en-US" sz="1250" dirty="0"/>
            </a:br>
            <a:r>
              <a:rPr lang="en-US" sz="1250" i="1" dirty="0"/>
              <a:t>2022</a:t>
            </a:r>
            <a:r>
              <a:rPr lang="en-US" sz="1250" dirty="0"/>
              <a:t>, </a:t>
            </a:r>
            <a:r>
              <a:rPr lang="pt-BR" sz="1250" i="1" dirty="0"/>
              <a:t>Wind Energ. Sci. Discuss. </a:t>
            </a:r>
            <a:r>
              <a:rPr lang="pt-BR" sz="1250" dirty="0"/>
              <a:t>[preprint], in </a:t>
            </a:r>
            <a:r>
              <a:rPr lang="pt-BR" sz="1250" dirty="0" smtClean="0"/>
              <a:t>review</a:t>
            </a:r>
          </a:p>
          <a:p>
            <a:endParaRPr lang="en-US" sz="1250" b="1" dirty="0" smtClean="0">
              <a:latin typeface="Roboto Slab SemiBold" pitchFamily="2" charset="0"/>
              <a:ea typeface="Roboto Slab SemiBold" pitchFamily="2" charset="0"/>
            </a:endParaRPr>
          </a:p>
          <a:p>
            <a:r>
              <a:rPr lang="en-US" sz="1250" b="1" dirty="0" smtClean="0">
                <a:latin typeface="Roboto Slab SemiBold" pitchFamily="2" charset="0"/>
                <a:ea typeface="Roboto Slab SemiBold" pitchFamily="2" charset="0"/>
              </a:rPr>
              <a:t>[2] </a:t>
            </a:r>
            <a:r>
              <a:rPr lang="en-US" sz="1250" b="1" dirty="0">
                <a:latin typeface="Roboto Slab SemiBold" pitchFamily="2" charset="0"/>
                <a:ea typeface="Roboto Slab SemiBold" pitchFamily="2" charset="0"/>
              </a:rPr>
              <a:t>Experimental and theoretical study of wind turbine wakes in yawed conditions</a:t>
            </a:r>
          </a:p>
          <a:p>
            <a:r>
              <a:rPr lang="en-US" sz="1250" dirty="0"/>
              <a:t>M. </a:t>
            </a:r>
            <a:r>
              <a:rPr lang="en-US" sz="1250" dirty="0" err="1"/>
              <a:t>Bastankhah</a:t>
            </a:r>
            <a:r>
              <a:rPr lang="en-US" sz="1250" dirty="0"/>
              <a:t> and F. </a:t>
            </a:r>
            <a:r>
              <a:rPr lang="en-US" sz="1250" dirty="0" err="1"/>
              <a:t>Porté-Agel</a:t>
            </a:r>
            <a:r>
              <a:rPr lang="en-US" sz="1250" dirty="0"/>
              <a:t>,</a:t>
            </a:r>
            <a:br>
              <a:rPr lang="en-US" sz="1250" dirty="0"/>
            </a:br>
            <a:r>
              <a:rPr lang="en-US" sz="1250" i="1" dirty="0"/>
              <a:t>2016 J. Fluid Mech., vol. </a:t>
            </a:r>
            <a:r>
              <a:rPr lang="en-US" sz="1250" dirty="0"/>
              <a:t>806, </a:t>
            </a:r>
            <a:r>
              <a:rPr lang="en-US" sz="1250" i="1" dirty="0"/>
              <a:t>pp</a:t>
            </a:r>
            <a:r>
              <a:rPr lang="en-US" sz="1250" dirty="0"/>
              <a:t>. 506-541.</a:t>
            </a:r>
            <a:endParaRPr lang="en-US" sz="1250" b="1" dirty="0">
              <a:latin typeface="Roboto Slab SemiBold" pitchFamily="2" charset="0"/>
              <a:ea typeface="Roboto Slab SemiBold" pitchFamily="2" charset="0"/>
            </a:endParaRPr>
          </a:p>
          <a:p>
            <a:endParaRPr lang="en-US" sz="1250" b="1" dirty="0" smtClean="0">
              <a:latin typeface="Roboto Slab SemiBold" pitchFamily="2" charset="0"/>
              <a:ea typeface="Roboto Slab SemiBold" pitchFamily="2" charset="0"/>
            </a:endParaRPr>
          </a:p>
          <a:p>
            <a:r>
              <a:rPr lang="en-US" sz="1250" b="1" dirty="0" smtClean="0">
                <a:latin typeface="Roboto Slab SemiBold" pitchFamily="2" charset="0"/>
                <a:ea typeface="Roboto Slab SemiBold" pitchFamily="2" charset="0"/>
              </a:rPr>
              <a:t>[3] </a:t>
            </a:r>
            <a:r>
              <a:rPr lang="en-US" sz="1250" b="1" dirty="0">
                <a:latin typeface="Roboto Slab SemiBold" pitchFamily="2" charset="0"/>
                <a:ea typeface="Roboto Slab SemiBold" pitchFamily="2" charset="0"/>
              </a:rPr>
              <a:t>A Control-Oriented Dynamic Model for Wakes in Wind Plants</a:t>
            </a:r>
            <a:r>
              <a:rPr lang="en-US" sz="1250" b="1" dirty="0"/>
              <a:t/>
            </a:r>
            <a:br>
              <a:rPr lang="en-US" sz="1250" b="1" dirty="0"/>
            </a:br>
            <a:r>
              <a:rPr lang="en-US" sz="1250" dirty="0"/>
              <a:t>P.M.O. Gebraad and J.W. van Wingerden,</a:t>
            </a:r>
            <a:br>
              <a:rPr lang="en-US" sz="1250" dirty="0"/>
            </a:br>
            <a:r>
              <a:rPr lang="en-US" sz="1250" i="1" dirty="0"/>
              <a:t>2014</a:t>
            </a:r>
            <a:r>
              <a:rPr lang="en-US" sz="1250" dirty="0"/>
              <a:t> </a:t>
            </a:r>
            <a:r>
              <a:rPr lang="pt-BR" sz="1250" i="1" dirty="0"/>
              <a:t>J. Phys.: Conf. Ser.</a:t>
            </a:r>
            <a:r>
              <a:rPr lang="pt-BR" sz="1250" dirty="0"/>
              <a:t> 524 012186</a:t>
            </a:r>
          </a:p>
          <a:p>
            <a:endParaRPr lang="pt-BR" sz="1250" dirty="0"/>
          </a:p>
          <a:p>
            <a:r>
              <a:rPr lang="en-US" sz="1250" b="1" dirty="0" smtClean="0">
                <a:latin typeface="Roboto Slab SemiBold" pitchFamily="2" charset="0"/>
                <a:ea typeface="Roboto Slab SemiBold" pitchFamily="2" charset="0"/>
              </a:rPr>
              <a:t>[4] </a:t>
            </a:r>
            <a:r>
              <a:rPr lang="en-US" sz="1250" b="1" dirty="0">
                <a:latin typeface="Roboto Slab SemiBold" pitchFamily="2" charset="0"/>
                <a:ea typeface="Roboto Slab SemiBold" pitchFamily="2" charset="0"/>
              </a:rPr>
              <a:t>The Immersion and Invariance Wind Speed Estimator Revisited and New Results</a:t>
            </a:r>
            <a:r>
              <a:rPr lang="en-US" sz="1250" b="1" dirty="0"/>
              <a:t/>
            </a:r>
            <a:br>
              <a:rPr lang="en-US" sz="1250" b="1" dirty="0"/>
            </a:br>
            <a:r>
              <a:rPr lang="en-US" sz="1250" b="1" dirty="0" smtClean="0"/>
              <a:t>Y. </a:t>
            </a:r>
            <a:r>
              <a:rPr lang="en-US" sz="1250" dirty="0"/>
              <a:t>Liu, A. </a:t>
            </a:r>
            <a:r>
              <a:rPr lang="en-US" sz="1250" dirty="0" smtClean="0"/>
              <a:t>K</a:t>
            </a:r>
            <a:r>
              <a:rPr lang="en-US" sz="1250" dirty="0"/>
              <a:t>. </a:t>
            </a:r>
            <a:r>
              <a:rPr lang="en-US" sz="1250" dirty="0" smtClean="0"/>
              <a:t>Pamososuryo, R. M. G. Ferrari, J.W. van Wingerden</a:t>
            </a:r>
            <a:r>
              <a:rPr lang="en-US" sz="1250" dirty="0"/>
              <a:t/>
            </a:r>
            <a:br>
              <a:rPr lang="en-US" sz="1250" dirty="0"/>
            </a:br>
            <a:r>
              <a:rPr lang="en-US" sz="1250" i="1" dirty="0" smtClean="0"/>
              <a:t>2022</a:t>
            </a:r>
            <a:r>
              <a:rPr lang="en-US" sz="1250" dirty="0" smtClean="0"/>
              <a:t> </a:t>
            </a:r>
            <a:r>
              <a:rPr lang="pt-BR" sz="1250" i="1" dirty="0" smtClean="0"/>
              <a:t>IEEE Control Systems Letters</a:t>
            </a:r>
            <a:endParaRPr lang="en-US" sz="1250" dirty="0"/>
          </a:p>
          <a:p>
            <a:endParaRPr lang="en-US" sz="1250" b="1" dirty="0" smtClean="0">
              <a:latin typeface="Roboto Slab SemiBold" pitchFamily="2" charset="0"/>
              <a:ea typeface="Roboto Slab SemiBold" pitchFamily="2" charset="0"/>
            </a:endParaRPr>
          </a:p>
          <a:p>
            <a:r>
              <a:rPr lang="en-US" sz="1250" b="1" dirty="0" smtClean="0">
                <a:latin typeface="Roboto Slab SemiBold" pitchFamily="2" charset="0"/>
                <a:ea typeface="Roboto Slab SemiBold" pitchFamily="2" charset="0"/>
              </a:rPr>
              <a:t>[5] </a:t>
            </a:r>
            <a:r>
              <a:rPr lang="en-US" sz="1250" b="1" dirty="0">
                <a:latin typeface="Roboto Slab SemiBold" pitchFamily="2" charset="0"/>
                <a:ea typeface="Roboto Slab SemiBold" pitchFamily="2" charset="0"/>
              </a:rPr>
              <a:t>Partition of the circle in cells of equal area and shape,</a:t>
            </a:r>
            <a:r>
              <a:rPr lang="en-US" sz="1250" b="1" dirty="0"/>
              <a:t/>
            </a:r>
            <a:br>
              <a:rPr lang="en-US" sz="1250" b="1" dirty="0"/>
            </a:br>
            <a:r>
              <a:rPr lang="en-US" sz="1250" dirty="0"/>
              <a:t>L. Masset</a:t>
            </a:r>
            <a:r>
              <a:rPr lang="nl-NL" sz="1250" dirty="0"/>
              <a:t>, </a:t>
            </a:r>
            <a:r>
              <a:rPr lang="de-DE" sz="1250" dirty="0"/>
              <a:t>O. </a:t>
            </a:r>
            <a:r>
              <a:rPr lang="de-DE" sz="1250" dirty="0" err="1"/>
              <a:t>Brüls</a:t>
            </a:r>
            <a:r>
              <a:rPr lang="de-DE" sz="1250" dirty="0"/>
              <a:t> </a:t>
            </a:r>
            <a:r>
              <a:rPr lang="de-DE" sz="1250" dirty="0" err="1"/>
              <a:t>and</a:t>
            </a:r>
            <a:r>
              <a:rPr lang="de-DE" sz="1250" dirty="0"/>
              <a:t> G. </a:t>
            </a:r>
            <a:r>
              <a:rPr lang="de-DE" sz="1250" dirty="0" err="1"/>
              <a:t>Kerschen</a:t>
            </a:r>
            <a:r>
              <a:rPr lang="nl-NL" sz="1250" dirty="0"/>
              <a:t>,</a:t>
            </a:r>
            <a:r>
              <a:rPr lang="en-US" sz="1250" dirty="0"/>
              <a:t/>
            </a:r>
            <a:br>
              <a:rPr lang="en-US" sz="1250" dirty="0"/>
            </a:br>
            <a:r>
              <a:rPr lang="en-US" sz="1250" i="1" dirty="0" smtClean="0"/>
              <a:t>2011</a:t>
            </a:r>
          </a:p>
          <a:p>
            <a:endParaRPr lang="en-US" sz="1250" i="1" dirty="0"/>
          </a:p>
          <a:p>
            <a:r>
              <a:rPr lang="en-US" sz="1250" b="1" dirty="0">
                <a:latin typeface="Roboto Slab SemiBold" pitchFamily="2" charset="0"/>
                <a:ea typeface="Roboto Slab SemiBold" pitchFamily="2" charset="0"/>
              </a:rPr>
              <a:t>[6] Simulator for offshore wind farm applications,</a:t>
            </a:r>
            <a:r>
              <a:rPr lang="en-US" sz="1250" i="1" dirty="0"/>
              <a:t/>
            </a:r>
            <a:br>
              <a:rPr lang="en-US" sz="1250" i="1" dirty="0"/>
            </a:br>
            <a:r>
              <a:rPr lang="en-US" sz="1250" dirty="0"/>
              <a:t>National Renewable Energy </a:t>
            </a:r>
            <a:r>
              <a:rPr lang="en-US" sz="1250" dirty="0" smtClean="0"/>
              <a:t>Laboratory,</a:t>
            </a:r>
            <a:r>
              <a:rPr lang="en-US" sz="1250" i="1" dirty="0" smtClean="0"/>
              <a:t/>
            </a:r>
            <a:br>
              <a:rPr lang="en-US" sz="1250" i="1" dirty="0" smtClean="0"/>
            </a:br>
            <a:r>
              <a:rPr lang="en-US" sz="1250" i="1" dirty="0" smtClean="0"/>
              <a:t>2022, GitHub</a:t>
            </a:r>
            <a:endParaRPr lang="en-US" sz="125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7576" y="6288875"/>
            <a:ext cx="11144439" cy="445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100" b="1" dirty="0" smtClean="0">
                <a:latin typeface="Roboto Slab SemiBold" pitchFamily="2" charset="0"/>
                <a:ea typeface="Roboto Slab SemiBold" pitchFamily="2" charset="0"/>
              </a:rPr>
              <a:t>Marcus.Becker@tudelft.nl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80274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 simulation</a:t>
            </a:r>
          </a:p>
          <a:p>
            <a:r>
              <a:rPr lang="en-US" dirty="0" smtClean="0"/>
              <a:t>Create a new simulation</a:t>
            </a:r>
          </a:p>
          <a:p>
            <a:pPr lvl="1"/>
            <a:r>
              <a:rPr lang="en-US" dirty="0" smtClean="0"/>
              <a:t>Create a layout</a:t>
            </a:r>
          </a:p>
          <a:p>
            <a:pPr lvl="1"/>
            <a:r>
              <a:rPr lang="en-US" dirty="0" smtClean="0"/>
              <a:t>Create inputs</a:t>
            </a:r>
            <a:endParaRPr lang="en-US" dirty="0" smtClean="0"/>
          </a:p>
          <a:p>
            <a:r>
              <a:rPr lang="en-US" dirty="0" smtClean="0"/>
              <a:t>Use SOWFA data</a:t>
            </a:r>
          </a:p>
          <a:p>
            <a:pPr lvl="1"/>
            <a:r>
              <a:rPr lang="en-US" dirty="0" smtClean="0"/>
              <a:t>As inputs</a:t>
            </a:r>
          </a:p>
          <a:p>
            <a:pPr lvl="1"/>
            <a:r>
              <a:rPr lang="en-US" dirty="0" smtClean="0"/>
              <a:t>As validation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93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Run a simulation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280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 a simulation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Open </a:t>
            </a:r>
            <a:r>
              <a:rPr lang="en-GB" dirty="0" err="1" smtClean="0">
                <a:solidFill>
                  <a:schemeClr val="accent2"/>
                </a:solidFill>
                <a:latin typeface="Sweden Sans" panose="02000000000000000000" pitchFamily="2" charset="0"/>
              </a:rPr>
              <a:t>main.m</a:t>
            </a:r>
            <a:endParaRPr lang="en-GB" dirty="0" smtClean="0">
              <a:solidFill>
                <a:schemeClr val="accent2"/>
              </a:solidFill>
              <a:latin typeface="Sweden Sans" panose="02000000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Modify </a:t>
            </a:r>
            <a:r>
              <a:rPr lang="en-GB" i="1" dirty="0" err="1" smtClean="0">
                <a:solidFill>
                  <a:schemeClr val="accent4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pathToSimulation</a:t>
            </a:r>
            <a:r>
              <a:rPr lang="en-GB" dirty="0" smtClean="0"/>
              <a:t> to a folder name in </a:t>
            </a:r>
            <a:r>
              <a:rPr lang="en-GB" dirty="0" smtClean="0">
                <a:solidFill>
                  <a:schemeClr val="accent2"/>
                </a:solidFill>
                <a:latin typeface="Sweden Sans" panose="02000000000000000000" pitchFamily="2" charset="0"/>
              </a:rPr>
              <a:t>.\Simulations</a:t>
            </a:r>
            <a:r>
              <a:rPr lang="en-GB" dirty="0" smtClean="0"/>
              <a:t> (e.g. </a:t>
            </a:r>
            <a:r>
              <a:rPr lang="en-GB" dirty="0" smtClean="0">
                <a:solidFill>
                  <a:schemeClr val="accent4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‘2021_9T_Data’</a:t>
            </a:r>
            <a:r>
              <a:rPr lang="en-GB" dirty="0" smtClean="0"/>
              <a:t>)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Run </a:t>
            </a:r>
            <a:r>
              <a:rPr lang="en-GB" dirty="0" err="1" smtClean="0">
                <a:solidFill>
                  <a:schemeClr val="accent2"/>
                </a:solidFill>
                <a:latin typeface="Sweden Sans" panose="02000000000000000000" pitchFamily="2" charset="0"/>
              </a:rPr>
              <a:t>main.m</a:t>
            </a:r>
            <a:endParaRPr lang="en-GB" dirty="0">
              <a:solidFill>
                <a:schemeClr val="accent2"/>
              </a:solidFill>
              <a:latin typeface="Sweden Sans" panose="02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762" b="11232"/>
          <a:stretch/>
        </p:blipFill>
        <p:spPr>
          <a:xfrm>
            <a:off x="7116922" y="1600200"/>
            <a:ext cx="4577776" cy="68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7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Create a new simulation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1776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a simulation – Part 1: Folder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Create a new folder in </a:t>
            </a:r>
            <a:r>
              <a:rPr lang="en-GB" dirty="0" smtClean="0">
                <a:solidFill>
                  <a:schemeClr val="accent2"/>
                </a:solidFill>
                <a:latin typeface="Sweden Sans" panose="02000000000000000000" pitchFamily="2" charset="0"/>
              </a:rPr>
              <a:t>.\Simulations</a:t>
            </a:r>
            <a:r>
              <a:rPr lang="en-GB" dirty="0" smtClean="0"/>
              <a:t> with a desired name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Copy the contents of </a:t>
            </a:r>
            <a:r>
              <a:rPr lang="en-GB" dirty="0" smtClean="0">
                <a:solidFill>
                  <a:schemeClr val="accent2"/>
                </a:solidFill>
                <a:latin typeface="Sweden Sans" panose="02000000000000000000" pitchFamily="2" charset="0"/>
              </a:rPr>
              <a:t>.\Simulations\0000_Source</a:t>
            </a:r>
            <a:r>
              <a:rPr lang="en-GB" dirty="0" smtClean="0"/>
              <a:t> into your new folder.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Open </a:t>
            </a:r>
            <a:r>
              <a:rPr lang="en-GB" dirty="0">
                <a:solidFill>
                  <a:schemeClr val="accent2"/>
                </a:solidFill>
                <a:latin typeface="Sweden Sans" panose="02000000000000000000" pitchFamily="2" charset="0"/>
              </a:rPr>
              <a:t>.\</a:t>
            </a:r>
            <a:r>
              <a:rPr lang="en-GB" dirty="0" smtClean="0">
                <a:solidFill>
                  <a:schemeClr val="accent2"/>
                </a:solidFill>
                <a:latin typeface="Sweden Sans" panose="02000000000000000000" pitchFamily="2" charset="0"/>
              </a:rPr>
              <a:t>Simulations\</a:t>
            </a:r>
            <a:r>
              <a:rPr lang="en-GB" dirty="0" smtClean="0">
                <a:solidFill>
                  <a:schemeClr val="bg2"/>
                </a:solidFill>
                <a:latin typeface="Sweden Sans" panose="02000000000000000000" pitchFamily="2" charset="0"/>
              </a:rPr>
              <a:t>your folder</a:t>
            </a:r>
            <a:r>
              <a:rPr lang="en-GB" dirty="0" smtClean="0">
                <a:solidFill>
                  <a:schemeClr val="accent2"/>
                </a:solidFill>
                <a:latin typeface="Sweden Sans" panose="02000000000000000000" pitchFamily="2" charset="0"/>
              </a:rPr>
              <a:t>\</a:t>
            </a:r>
            <a:r>
              <a:rPr lang="en-GB" dirty="0" err="1" smtClean="0">
                <a:solidFill>
                  <a:schemeClr val="accent2"/>
                </a:solidFill>
                <a:latin typeface="Sweden Sans" panose="02000000000000000000" pitchFamily="2" charset="0"/>
              </a:rPr>
              <a:t>turbineArrayProperties.m</a:t>
            </a:r>
            <a:r>
              <a:rPr lang="en-GB" dirty="0" smtClean="0"/>
              <a:t> to create a wind farm layout and set initial turbine states.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Open </a:t>
            </a:r>
            <a:r>
              <a:rPr lang="en-GB" dirty="0">
                <a:solidFill>
                  <a:schemeClr val="accent2"/>
                </a:solidFill>
                <a:latin typeface="Sweden Sans" panose="02000000000000000000" pitchFamily="2" charset="0"/>
              </a:rPr>
              <a:t>.\Simulations\</a:t>
            </a:r>
            <a:r>
              <a:rPr lang="en-GB" dirty="0">
                <a:solidFill>
                  <a:schemeClr val="bg2"/>
                </a:solidFill>
                <a:latin typeface="Sweden Sans" panose="02000000000000000000" pitchFamily="2" charset="0"/>
              </a:rPr>
              <a:t>your folder</a:t>
            </a:r>
            <a:r>
              <a:rPr lang="en-GB" dirty="0">
                <a:solidFill>
                  <a:schemeClr val="accent2"/>
                </a:solidFill>
                <a:latin typeface="Sweden Sans" panose="02000000000000000000" pitchFamily="2" charset="0"/>
              </a:rPr>
              <a:t>\</a:t>
            </a:r>
            <a:r>
              <a:rPr lang="en-GB" dirty="0" err="1" smtClean="0">
                <a:solidFill>
                  <a:schemeClr val="accent2"/>
                </a:solidFill>
              </a:rPr>
              <a:t>setup.mlx</a:t>
            </a:r>
            <a:r>
              <a:rPr lang="en-GB" dirty="0" smtClean="0"/>
              <a:t> to set various settings for the simulation.</a:t>
            </a:r>
            <a:br>
              <a:rPr lang="en-GB" dirty="0" smtClean="0"/>
            </a:br>
            <a:r>
              <a:rPr lang="en-GB" sz="1900" dirty="0" smtClean="0">
                <a:solidFill>
                  <a:schemeClr val="bg1">
                    <a:lumMod val="50000"/>
                  </a:schemeClr>
                </a:solidFill>
              </a:rPr>
              <a:t>Note: if you do not have the option to use .mlx files, use </a:t>
            </a:r>
            <a:r>
              <a:rPr lang="en-GB" sz="1900" dirty="0" err="1" smtClean="0">
                <a:solidFill>
                  <a:schemeClr val="bg1">
                    <a:lumMod val="50000"/>
                  </a:schemeClr>
                </a:solidFill>
                <a:latin typeface="Sweden Sans" panose="02000000000000000000" pitchFamily="2" charset="0"/>
              </a:rPr>
              <a:t>setup_plain.m</a:t>
            </a:r>
            <a:r>
              <a:rPr lang="en-GB" sz="1900" dirty="0" smtClean="0">
                <a:solidFill>
                  <a:schemeClr val="bg1">
                    <a:lumMod val="50000"/>
                  </a:schemeClr>
                </a:solidFill>
              </a:rPr>
              <a:t> and rename it to </a:t>
            </a:r>
            <a:r>
              <a:rPr lang="en-GB" sz="1900" dirty="0" err="1" smtClean="0">
                <a:solidFill>
                  <a:schemeClr val="bg1">
                    <a:lumMod val="50000"/>
                  </a:schemeClr>
                </a:solidFill>
                <a:latin typeface="Sweden Sans" panose="02000000000000000000" pitchFamily="2" charset="0"/>
              </a:rPr>
              <a:t>setup.m</a:t>
            </a:r>
            <a:r>
              <a:rPr lang="en-GB" sz="1900" dirty="0" smtClean="0">
                <a:solidFill>
                  <a:schemeClr val="bg1">
                    <a:lumMod val="50000"/>
                  </a:schemeClr>
                </a:solidFill>
              </a:rPr>
              <a:t>. It offers the same functionality but with no drop-down menus for safe inputs.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43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simulation – Part </a:t>
            </a:r>
            <a:r>
              <a:rPr lang="en-GB" dirty="0" smtClean="0"/>
              <a:t>2: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chemeClr val="accent2"/>
                </a:solidFill>
                <a:latin typeface="Sweden Sans" panose="02000000000000000000" pitchFamily="2" charset="0"/>
              </a:rPr>
              <a:t>.\</a:t>
            </a:r>
            <a:r>
              <a:rPr lang="en-GB" dirty="0">
                <a:solidFill>
                  <a:schemeClr val="accent2"/>
                </a:solidFill>
                <a:latin typeface="Sweden Sans" panose="02000000000000000000" pitchFamily="2" charset="0"/>
              </a:rPr>
              <a:t>Simulations\</a:t>
            </a:r>
            <a:r>
              <a:rPr lang="en-GB" dirty="0">
                <a:solidFill>
                  <a:schemeClr val="bg2"/>
                </a:solidFill>
                <a:latin typeface="Sweden Sans" panose="02000000000000000000" pitchFamily="2" charset="0"/>
              </a:rPr>
              <a:t>your </a:t>
            </a:r>
            <a:r>
              <a:rPr lang="en-GB" dirty="0" smtClean="0">
                <a:solidFill>
                  <a:schemeClr val="bg2"/>
                </a:solidFill>
                <a:latin typeface="Sweden Sans" panose="02000000000000000000" pitchFamily="2" charset="0"/>
              </a:rPr>
              <a:t>folder</a:t>
            </a:r>
            <a:r>
              <a:rPr lang="en-GB" dirty="0" smtClean="0">
                <a:solidFill>
                  <a:schemeClr val="accent2"/>
                </a:solidFill>
                <a:latin typeface="Sweden Sans" panose="02000000000000000000" pitchFamily="2" charset="0"/>
              </a:rPr>
              <a:t>\</a:t>
            </a:r>
            <a:r>
              <a:rPr lang="en-GB" dirty="0" err="1" smtClean="0">
                <a:solidFill>
                  <a:schemeClr val="accent2"/>
                </a:solidFill>
              </a:rPr>
              <a:t>setup.mlx</a:t>
            </a:r>
            <a:r>
              <a:rPr lang="en-GB" dirty="0" smtClean="0">
                <a:solidFill>
                  <a:schemeClr val="accent2"/>
                </a:solidFill>
              </a:rPr>
              <a:t> </a:t>
            </a:r>
            <a:r>
              <a:rPr lang="en-GB" dirty="0" smtClean="0"/>
              <a:t>sets the </a:t>
            </a:r>
          </a:p>
          <a:p>
            <a:r>
              <a:rPr lang="en-GB" dirty="0" smtClean="0"/>
              <a:t>Simulation settings, </a:t>
            </a:r>
          </a:p>
          <a:p>
            <a:pPr lvl="1"/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Start / end time, time steps, rotor discretization, initialization, dynamic settings (advection &amp; OP propagation model)</a:t>
            </a:r>
          </a:p>
          <a:p>
            <a:r>
              <a:rPr lang="en-GB" dirty="0" smtClean="0"/>
              <a:t>Controller settings, </a:t>
            </a:r>
          </a:p>
          <a:p>
            <a:pPr lvl="1"/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Currently limited to external yaw input</a:t>
            </a:r>
          </a:p>
          <a:p>
            <a:r>
              <a:rPr lang="en-GB" dirty="0" smtClean="0"/>
              <a:t>Flow conditions,</a:t>
            </a:r>
          </a:p>
          <a:p>
            <a:pPr lvl="1"/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Wind velocity, direction, shear and ambient turbulence intensity input</a:t>
            </a:r>
          </a:p>
          <a:p>
            <a:r>
              <a:rPr lang="en-GB" dirty="0" smtClean="0"/>
              <a:t>State correction,</a:t>
            </a:r>
          </a:p>
          <a:p>
            <a:pPr lvl="1"/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the OP flow field states are changed</a:t>
            </a:r>
          </a:p>
          <a:p>
            <a:r>
              <a:rPr lang="en-GB" dirty="0" smtClean="0"/>
              <a:t>Wind Field state perturbation / noise</a:t>
            </a:r>
          </a:p>
          <a:p>
            <a:pPr lvl="1"/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Random per time step change of the flow field state</a:t>
            </a:r>
          </a:p>
          <a:p>
            <a:r>
              <a:rPr lang="en-GB" dirty="0" smtClean="0"/>
              <a:t>Visualization</a:t>
            </a:r>
          </a:p>
          <a:p>
            <a:pPr lvl="1"/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2D, 3D flow field plots, online, post-sim, power generated, effective wind speed etc.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84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simulation – Part </a:t>
            </a:r>
            <a:r>
              <a:rPr lang="en-GB" dirty="0" smtClean="0"/>
              <a:t>3: Inputs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Depending on what inputs you chose in </a:t>
            </a:r>
            <a:r>
              <a:rPr lang="en-GB" dirty="0" smtClean="0">
                <a:solidFill>
                  <a:schemeClr val="accent2"/>
                </a:solidFill>
                <a:latin typeface="Sweden Sans" panose="02000000000000000000" pitchFamily="2" charset="0"/>
                <a:cs typeface="Arial" panose="020B0604020202020204" pitchFamily="34" charset="0"/>
              </a:rPr>
              <a:t>setup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, you’ll need the according files in</a:t>
            </a:r>
            <a:r>
              <a:rPr lang="en-GB" dirty="0" smtClean="0">
                <a:solidFill>
                  <a:schemeClr val="accent2"/>
                </a:solidFill>
                <a:latin typeface="Sweden Sans" panose="02000000000000000000" pitchFamily="2" charset="0"/>
              </a:rPr>
              <a:t> .\</a:t>
            </a:r>
            <a:r>
              <a:rPr lang="en-GB" dirty="0">
                <a:solidFill>
                  <a:schemeClr val="accent2"/>
                </a:solidFill>
                <a:latin typeface="Sweden Sans" panose="02000000000000000000" pitchFamily="2" charset="0"/>
              </a:rPr>
              <a:t>Simulations\</a:t>
            </a:r>
            <a:r>
              <a:rPr lang="en-GB" dirty="0">
                <a:solidFill>
                  <a:schemeClr val="bg2"/>
                </a:solidFill>
                <a:latin typeface="Sweden Sans" panose="02000000000000000000" pitchFamily="2" charset="0"/>
              </a:rPr>
              <a:t>your </a:t>
            </a:r>
            <a:r>
              <a:rPr lang="en-GB" dirty="0" smtClean="0">
                <a:solidFill>
                  <a:schemeClr val="bg2"/>
                </a:solidFill>
                <a:latin typeface="Sweden Sans" panose="02000000000000000000" pitchFamily="2" charset="0"/>
              </a:rPr>
              <a:t>folder</a:t>
            </a:r>
            <a:r>
              <a:rPr lang="en-GB" dirty="0" smtClean="0">
                <a:solidFill>
                  <a:schemeClr val="accent2"/>
                </a:solidFill>
                <a:latin typeface="Sweden Sans" panose="02000000000000000000" pitchFamily="2" charset="0"/>
              </a:rPr>
              <a:t>\</a:t>
            </a:r>
            <a:r>
              <a:rPr lang="en-GB" dirty="0" smtClean="0">
                <a:solidFill>
                  <a:schemeClr val="accent2"/>
                </a:solidFill>
              </a:rPr>
              <a:t>Data 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>
                <a:solidFill>
                  <a:schemeClr val="accent2"/>
                </a:solidFill>
                <a:latin typeface="Sweden Sans" panose="02000000000000000000" pitchFamily="2" charset="0"/>
              </a:rPr>
              <a:t>.\</a:t>
            </a:r>
            <a:r>
              <a:rPr lang="en-GB" dirty="0" smtClean="0">
                <a:solidFill>
                  <a:schemeClr val="accent2"/>
                </a:solidFill>
                <a:latin typeface="Sweden Sans" panose="02000000000000000000" pitchFamily="2" charset="0"/>
              </a:rPr>
              <a:t>Simulations\0000_Source\Data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has some examples, usually you need a .csv which is called </a:t>
            </a:r>
            <a:r>
              <a:rPr lang="en-GB" dirty="0" smtClean="0">
                <a:solidFill>
                  <a:schemeClr val="accent2"/>
                </a:solidFill>
                <a:latin typeface="Sweden Sans" panose="02000000000000000000" pitchFamily="2" charset="0"/>
                <a:cs typeface="Arial" panose="020B0604020202020204" pitchFamily="34" charset="0"/>
              </a:rPr>
              <a:t>Wind___ ____.csv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– where the first empty part is </a:t>
            </a:r>
            <a:r>
              <a:rPr lang="en-GB" dirty="0" smtClean="0">
                <a:solidFill>
                  <a:schemeClr val="accent2"/>
                </a:solidFill>
                <a:latin typeface="Sweden Sans" panose="02000000000000000000" pitchFamily="2" charset="0"/>
                <a:cs typeface="Arial" panose="020B0604020202020204" pitchFamily="34" charset="0"/>
              </a:rPr>
              <a:t>Control_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smtClean="0">
                <a:solidFill>
                  <a:schemeClr val="accent2"/>
                </a:solidFill>
                <a:latin typeface="Sweden Sans" panose="02000000000000000000" pitchFamily="2" charset="0"/>
                <a:cs typeface="Arial" panose="020B0604020202020204" pitchFamily="34" charset="0"/>
              </a:rPr>
              <a:t>Dir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 smtClean="0">
                <a:solidFill>
                  <a:schemeClr val="accent2"/>
                </a:solidFill>
                <a:latin typeface="Sweden Sans" panose="02000000000000000000" pitchFamily="2" charset="0"/>
                <a:cs typeface="Arial" panose="020B0604020202020204" pitchFamily="34" charset="0"/>
              </a:rPr>
              <a:t>Vel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smtClean="0">
                <a:solidFill>
                  <a:schemeClr val="accent2"/>
                </a:solidFill>
                <a:latin typeface="Sweden Sans" panose="02000000000000000000" pitchFamily="2" charset="0"/>
                <a:cs typeface="Arial" panose="020B0604020202020204" pitchFamily="34" charset="0"/>
              </a:rPr>
              <a:t>TI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smtClean="0">
                <a:solidFill>
                  <a:schemeClr val="accent2"/>
                </a:solidFill>
                <a:latin typeface="Sweden Sans" panose="02000000000000000000" pitchFamily="2" charset="0"/>
                <a:cs typeface="Arial" panose="020B0604020202020204" pitchFamily="34" charset="0"/>
              </a:rPr>
              <a:t>Shear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depending on what you want to set and the second part is the input mode (Interpolation is assumed as default and has no second part.).</a:t>
            </a:r>
          </a:p>
          <a:p>
            <a:pPr marL="0" indent="0"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If you request an input source and you do not have the suitable input file, the code will throw an error and will generate an input file for you to modify.</a:t>
            </a:r>
          </a:p>
          <a:p>
            <a:pPr marL="0" indent="0">
              <a:buNone/>
            </a:pP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Generally the data is assembled in [time, value T0, value T1, … , value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] rows. See the example files for inspiration.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439" y="4832773"/>
            <a:ext cx="8818746" cy="38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 the simulation!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Open </a:t>
            </a:r>
            <a:r>
              <a:rPr lang="en-GB" dirty="0" err="1" smtClean="0">
                <a:solidFill>
                  <a:schemeClr val="accent2"/>
                </a:solidFill>
                <a:latin typeface="Sweden Sans" panose="02000000000000000000" pitchFamily="2" charset="0"/>
              </a:rPr>
              <a:t>main.m</a:t>
            </a:r>
            <a:endParaRPr lang="en-GB" dirty="0" smtClean="0">
              <a:solidFill>
                <a:schemeClr val="accent2"/>
              </a:solidFill>
              <a:latin typeface="Sweden Sans" panose="02000000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Modify </a:t>
            </a:r>
            <a:r>
              <a:rPr lang="en-GB" i="1" dirty="0" err="1" smtClean="0">
                <a:solidFill>
                  <a:schemeClr val="accent4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pathToSimulation</a:t>
            </a:r>
            <a:r>
              <a:rPr lang="en-GB" dirty="0" smtClean="0"/>
              <a:t> to a folder name in </a:t>
            </a:r>
            <a:r>
              <a:rPr lang="en-GB" dirty="0" smtClean="0">
                <a:solidFill>
                  <a:schemeClr val="accent2"/>
                </a:solidFill>
                <a:latin typeface="Sweden Sans" panose="02000000000000000000" pitchFamily="2" charset="0"/>
              </a:rPr>
              <a:t>.\Simulations</a:t>
            </a:r>
            <a:r>
              <a:rPr lang="en-GB" dirty="0" smtClean="0"/>
              <a:t> (e.g. </a:t>
            </a:r>
            <a:r>
              <a:rPr lang="en-GB" dirty="0" smtClean="0">
                <a:solidFill>
                  <a:schemeClr val="accent4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‘2021_9T_Data’</a:t>
            </a:r>
            <a:r>
              <a:rPr lang="en-GB" dirty="0" smtClean="0"/>
              <a:t>)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Run </a:t>
            </a:r>
            <a:r>
              <a:rPr lang="en-GB" dirty="0" err="1" smtClean="0">
                <a:solidFill>
                  <a:schemeClr val="accent2"/>
                </a:solidFill>
                <a:latin typeface="Sweden Sans" panose="02000000000000000000" pitchFamily="2" charset="0"/>
              </a:rPr>
              <a:t>main.m</a:t>
            </a:r>
            <a:endParaRPr lang="en-GB" dirty="0">
              <a:solidFill>
                <a:schemeClr val="accent2"/>
              </a:solidFill>
              <a:latin typeface="Sweden Sans" panose="02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762" b="11232"/>
          <a:stretch/>
        </p:blipFill>
        <p:spPr>
          <a:xfrm>
            <a:off x="7116922" y="1600200"/>
            <a:ext cx="4577776" cy="68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0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 2022">
      <a:dk1>
        <a:srgbClr val="000000"/>
      </a:dk1>
      <a:lt1>
        <a:srgbClr val="FFFFFF"/>
      </a:lt1>
      <a:dk2>
        <a:srgbClr val="0C2340"/>
      </a:dk2>
      <a:lt2>
        <a:srgbClr val="E03C31"/>
      </a:lt2>
      <a:accent1>
        <a:srgbClr val="00B8C8"/>
      </a:accent1>
      <a:accent2>
        <a:srgbClr val="ED6842"/>
      </a:accent2>
      <a:accent3>
        <a:srgbClr val="6CC24A"/>
      </a:accent3>
      <a:accent4>
        <a:srgbClr val="FFB81C"/>
      </a:accent4>
      <a:accent5>
        <a:srgbClr val="A50034"/>
      </a:accent5>
      <a:accent6>
        <a:srgbClr val="00A6D6"/>
      </a:accent6>
      <a:hlink>
        <a:srgbClr val="009B77"/>
      </a:hlink>
      <a:folHlink>
        <a:srgbClr val="0076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1">
      <a:dk1>
        <a:srgbClr val="000000"/>
      </a:dk1>
      <a:lt1>
        <a:srgbClr val="FFFFFF"/>
      </a:lt1>
      <a:dk2>
        <a:srgbClr val="0C2340"/>
      </a:dk2>
      <a:lt2>
        <a:srgbClr val="E03C31"/>
      </a:lt2>
      <a:accent1>
        <a:srgbClr val="00B8C8"/>
      </a:accent1>
      <a:accent2>
        <a:srgbClr val="ED6842"/>
      </a:accent2>
      <a:accent3>
        <a:srgbClr val="6CC24A"/>
      </a:accent3>
      <a:accent4>
        <a:srgbClr val="FFB81C"/>
      </a:accent4>
      <a:accent5>
        <a:srgbClr val="A50034"/>
      </a:accent5>
      <a:accent6>
        <a:srgbClr val="00A6D6"/>
      </a:accent6>
      <a:hlink>
        <a:srgbClr val="009B77"/>
      </a:hlink>
      <a:folHlink>
        <a:srgbClr val="0076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30324</TotalTime>
  <Words>984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Cascadia Code</vt:lpstr>
      <vt:lpstr>Roboto Slab Black</vt:lpstr>
      <vt:lpstr>Roboto Slab Medium</vt:lpstr>
      <vt:lpstr>Roboto Slab SemiBold</vt:lpstr>
      <vt:lpstr>Sweden Sans</vt:lpstr>
      <vt:lpstr>Tahoma</vt:lpstr>
      <vt:lpstr>Office Theme</vt:lpstr>
      <vt:lpstr>Custom Design</vt:lpstr>
      <vt:lpstr>FLORIDyn 3.1 </vt:lpstr>
      <vt:lpstr>Content</vt:lpstr>
      <vt:lpstr>Run a simulation</vt:lpstr>
      <vt:lpstr>Run a simulation</vt:lpstr>
      <vt:lpstr>Create a new simulation</vt:lpstr>
      <vt:lpstr>Create a simulation – Part 1: Folder</vt:lpstr>
      <vt:lpstr>Create a simulation – Part 2: Setup</vt:lpstr>
      <vt:lpstr>Create a simulation – Part 3: Inputs</vt:lpstr>
      <vt:lpstr>Run the simulation!</vt:lpstr>
      <vt:lpstr>Use SOWFA data</vt:lpstr>
      <vt:lpstr>Use SOWFA data as input</vt:lpstr>
      <vt:lpstr>Use SOWFA data as input</vt:lpstr>
      <vt:lpstr>Use SOWFA data as validation</vt:lpstr>
      <vt:lpstr>Resources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Marcus Becker</cp:lastModifiedBy>
  <cp:revision>202</cp:revision>
  <dcterms:created xsi:type="dcterms:W3CDTF">2015-07-09T11:57:30Z</dcterms:created>
  <dcterms:modified xsi:type="dcterms:W3CDTF">2022-07-11T14:27:29Z</dcterms:modified>
</cp:coreProperties>
</file>