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5" r:id="rId3"/>
    <p:sldId id="287" r:id="rId4"/>
    <p:sldId id="276" r:id="rId5"/>
    <p:sldId id="277" r:id="rId6"/>
    <p:sldId id="282" r:id="rId7"/>
    <p:sldId id="283" r:id="rId8"/>
    <p:sldId id="279" r:id="rId9"/>
    <p:sldId id="281" r:id="rId10"/>
    <p:sldId id="280" r:id="rId11"/>
    <p:sldId id="278" r:id="rId12"/>
    <p:sldId id="284" r:id="rId13"/>
    <p:sldId id="285" r:id="rId14"/>
    <p:sldId id="286" r:id="rId15"/>
    <p:sldId id="288" r:id="rId16"/>
    <p:sldId id="289" r:id="rId17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127EF-F42F-49B1-B57C-EF0AA674B4AA}">
          <p14:sldIdLst>
            <p14:sldId id="274"/>
            <p14:sldId id="275"/>
            <p14:sldId id="287"/>
            <p14:sldId id="276"/>
            <p14:sldId id="277"/>
            <p14:sldId id="282"/>
            <p14:sldId id="283"/>
            <p14:sldId id="279"/>
            <p14:sldId id="281"/>
            <p14:sldId id="280"/>
            <p14:sldId id="278"/>
            <p14:sldId id="284"/>
            <p14:sldId id="285"/>
            <p14:sldId id="286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nxten, J.H.H. van" initials="PJv" lastIdx="6" clrIdx="0">
    <p:extLst>
      <p:ext uri="{19B8F6BF-5375-455C-9EA6-DF929625EA0E}">
        <p15:presenceInfo xmlns:p15="http://schemas.microsoft.com/office/powerpoint/2012/main" userId="S-1-5-21-1895577662-1677200029-1617787245-869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A"/>
    <a:srgbClr val="FFFFFF"/>
    <a:srgbClr val="003884"/>
    <a:srgbClr val="000000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8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Sheet1!$D$20</c:f>
              <c:strCache>
                <c:ptCount val="1"/>
                <c:pt idx="0">
                  <c:v>nrOps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Sheet1!$B$21:$B$37</c:f>
              <c:strCache>
                <c:ptCount val="17"/>
                <c:pt idx="0">
                  <c:v>(15, 1) -&gt; (16, 1) -&gt; (0, 2)</c:v>
                </c:pt>
                <c:pt idx="1">
                  <c:v>(0, 2) -&gt; (16, 1) -&gt; (1, 2)</c:v>
                </c:pt>
                <c:pt idx="2">
                  <c:v>(1, 2) -&gt; (16, 1) -&gt; (2, 2)</c:v>
                </c:pt>
                <c:pt idx="3">
                  <c:v>(2, 2) -&gt; (16, 1) -&gt; (3, 2)</c:v>
                </c:pt>
                <c:pt idx="4">
                  <c:v>(3, 2) -&gt; (16, 1) -&gt; (4, 2)</c:v>
                </c:pt>
                <c:pt idx="5">
                  <c:v>(4, 2) -&gt; (16, 1) -&gt; (5, 2)</c:v>
                </c:pt>
                <c:pt idx="6">
                  <c:v>(5, 2) -&gt; (16, 1) -&gt; (6, 2)</c:v>
                </c:pt>
                <c:pt idx="7">
                  <c:v>(6, 2) -&gt; (16, 1) -&gt; (7, 2)</c:v>
                </c:pt>
                <c:pt idx="8">
                  <c:v>(7, 2) -&gt; (16, 1) -&gt; (8, 2)</c:v>
                </c:pt>
                <c:pt idx="9">
                  <c:v>(8, 2) -&gt; (16, 1) -&gt; (9, 2)</c:v>
                </c:pt>
                <c:pt idx="10">
                  <c:v>(9, 2) -&gt; (16, 1) -&gt; (10, 2)</c:v>
                </c:pt>
                <c:pt idx="11">
                  <c:v>(10, 2) -&gt; (16, 1) -&gt; (11, 2)</c:v>
                </c:pt>
                <c:pt idx="12">
                  <c:v>(11, 2) -&gt; (16, 1) -&gt; (12, 2)</c:v>
                </c:pt>
                <c:pt idx="13">
                  <c:v>(12, 2) -&gt; (16, 1) -&gt; (13, 2)</c:v>
                </c:pt>
                <c:pt idx="14">
                  <c:v>(13, 2) -&gt; (16, 1) -&gt; (14, 2)</c:v>
                </c:pt>
                <c:pt idx="15">
                  <c:v>(14, 2) -&gt; (16, 1) -&gt; (15, 2)</c:v>
                </c:pt>
                <c:pt idx="16">
                  <c:v>(15, 2) -&gt; (16, 1) -&gt; (16, 2)</c:v>
                </c:pt>
              </c:strCache>
            </c:strRef>
          </c:cat>
          <c:val>
            <c:numRef>
              <c:f>Sheet1!$D$21:$D$37</c:f>
              <c:numCache>
                <c:formatCode>General</c:formatCode>
                <c:ptCount val="17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055016"/>
        <c:axId val="316054232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Sheet1!$B$21:$B$37</c:f>
              <c:strCache>
                <c:ptCount val="17"/>
                <c:pt idx="0">
                  <c:v>(15, 1) -&gt; (16, 1) -&gt; (0, 2)</c:v>
                </c:pt>
                <c:pt idx="1">
                  <c:v>(0, 2) -&gt; (16, 1) -&gt; (1, 2)</c:v>
                </c:pt>
                <c:pt idx="2">
                  <c:v>(1, 2) -&gt; (16, 1) -&gt; (2, 2)</c:v>
                </c:pt>
                <c:pt idx="3">
                  <c:v>(2, 2) -&gt; (16, 1) -&gt; (3, 2)</c:v>
                </c:pt>
                <c:pt idx="4">
                  <c:v>(3, 2) -&gt; (16, 1) -&gt; (4, 2)</c:v>
                </c:pt>
                <c:pt idx="5">
                  <c:v>(4, 2) -&gt; (16, 1) -&gt; (5, 2)</c:v>
                </c:pt>
                <c:pt idx="6">
                  <c:v>(5, 2) -&gt; (16, 1) -&gt; (6, 2)</c:v>
                </c:pt>
                <c:pt idx="7">
                  <c:v>(6, 2) -&gt; (16, 1) -&gt; (7, 2)</c:v>
                </c:pt>
                <c:pt idx="8">
                  <c:v>(7, 2) -&gt; (16, 1) -&gt; (8, 2)</c:v>
                </c:pt>
                <c:pt idx="9">
                  <c:v>(8, 2) -&gt; (16, 1) -&gt; (9, 2)</c:v>
                </c:pt>
                <c:pt idx="10">
                  <c:v>(9, 2) -&gt; (16, 1) -&gt; (10, 2)</c:v>
                </c:pt>
                <c:pt idx="11">
                  <c:v>(10, 2) -&gt; (16, 1) -&gt; (11, 2)</c:v>
                </c:pt>
                <c:pt idx="12">
                  <c:v>(11, 2) -&gt; (16, 1) -&gt; (12, 2)</c:v>
                </c:pt>
                <c:pt idx="13">
                  <c:v>(12, 2) -&gt; (16, 1) -&gt; (13, 2)</c:v>
                </c:pt>
                <c:pt idx="14">
                  <c:v>(13, 2) -&gt; (16, 1) -&gt; (14, 2)</c:v>
                </c:pt>
                <c:pt idx="15">
                  <c:v>(14, 2) -&gt; (16, 1) -&gt; (15, 2)</c:v>
                </c:pt>
                <c:pt idx="16">
                  <c:v>(15, 2) -&gt; (16, 1) -&gt; (16, 2)</c:v>
                </c:pt>
              </c:strCache>
            </c:strRef>
          </c:cat>
          <c:val>
            <c:numRef>
              <c:f>Sheet1!$C$21:$C$37</c:f>
              <c:numCache>
                <c:formatCode>General</c:formatCode>
                <c:ptCount val="17"/>
                <c:pt idx="0">
                  <c:v>0</c:v>
                </c:pt>
                <c:pt idx="1">
                  <c:v>8351670</c:v>
                </c:pt>
                <c:pt idx="2">
                  <c:v>8738670</c:v>
                </c:pt>
                <c:pt idx="3">
                  <c:v>9125670</c:v>
                </c:pt>
                <c:pt idx="4">
                  <c:v>9512670</c:v>
                </c:pt>
                <c:pt idx="5">
                  <c:v>9899670</c:v>
                </c:pt>
                <c:pt idx="6">
                  <c:v>10286670</c:v>
                </c:pt>
                <c:pt idx="7">
                  <c:v>10673670</c:v>
                </c:pt>
                <c:pt idx="8">
                  <c:v>11060670</c:v>
                </c:pt>
                <c:pt idx="9">
                  <c:v>11447670</c:v>
                </c:pt>
                <c:pt idx="10">
                  <c:v>11834670</c:v>
                </c:pt>
                <c:pt idx="11">
                  <c:v>12221670</c:v>
                </c:pt>
                <c:pt idx="12">
                  <c:v>12608670</c:v>
                </c:pt>
                <c:pt idx="13">
                  <c:v>12995670</c:v>
                </c:pt>
                <c:pt idx="14">
                  <c:v>13382670</c:v>
                </c:pt>
                <c:pt idx="15">
                  <c:v>13769670</c:v>
                </c:pt>
                <c:pt idx="16">
                  <c:v>14156670</c:v>
                </c:pt>
              </c:numCache>
            </c:numRef>
          </c:val>
        </c:ser>
        <c:ser>
          <c:idx val="2"/>
          <c:order val="2"/>
          <c:tx>
            <c:strRef>
              <c:f>Sheet1!$E$20</c:f>
              <c:strCache>
                <c:ptCount val="1"/>
                <c:pt idx="0">
                  <c:v>push_next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Sheet1!$B$21:$B$37</c:f>
              <c:strCache>
                <c:ptCount val="17"/>
                <c:pt idx="0">
                  <c:v>(15, 1) -&gt; (16, 1) -&gt; (0, 2)</c:v>
                </c:pt>
                <c:pt idx="1">
                  <c:v>(0, 2) -&gt; (16, 1) -&gt; (1, 2)</c:v>
                </c:pt>
                <c:pt idx="2">
                  <c:v>(1, 2) -&gt; (16, 1) -&gt; (2, 2)</c:v>
                </c:pt>
                <c:pt idx="3">
                  <c:v>(2, 2) -&gt; (16, 1) -&gt; (3, 2)</c:v>
                </c:pt>
                <c:pt idx="4">
                  <c:v>(3, 2) -&gt; (16, 1) -&gt; (4, 2)</c:v>
                </c:pt>
                <c:pt idx="5">
                  <c:v>(4, 2) -&gt; (16, 1) -&gt; (5, 2)</c:v>
                </c:pt>
                <c:pt idx="6">
                  <c:v>(5, 2) -&gt; (16, 1) -&gt; (6, 2)</c:v>
                </c:pt>
                <c:pt idx="7">
                  <c:v>(6, 2) -&gt; (16, 1) -&gt; (7, 2)</c:v>
                </c:pt>
                <c:pt idx="8">
                  <c:v>(7, 2) -&gt; (16, 1) -&gt; (8, 2)</c:v>
                </c:pt>
                <c:pt idx="9">
                  <c:v>(8, 2) -&gt; (16, 1) -&gt; (9, 2)</c:v>
                </c:pt>
                <c:pt idx="10">
                  <c:v>(9, 2) -&gt; (16, 1) -&gt; (10, 2)</c:v>
                </c:pt>
                <c:pt idx="11">
                  <c:v>(10, 2) -&gt; (16, 1) -&gt; (11, 2)</c:v>
                </c:pt>
                <c:pt idx="12">
                  <c:v>(11, 2) -&gt; (16, 1) -&gt; (12, 2)</c:v>
                </c:pt>
                <c:pt idx="13">
                  <c:v>(12, 2) -&gt; (16, 1) -&gt; (13, 2)</c:v>
                </c:pt>
                <c:pt idx="14">
                  <c:v>(13, 2) -&gt; (16, 1) -&gt; (14, 2)</c:v>
                </c:pt>
                <c:pt idx="15">
                  <c:v>(14, 2) -&gt; (16, 1) -&gt; (15, 2)</c:v>
                </c:pt>
                <c:pt idx="16">
                  <c:v>(15, 2) -&gt; (16, 1) -&gt; (16, 2)</c:v>
                </c:pt>
              </c:strCache>
            </c:strRef>
          </c:cat>
          <c:val>
            <c:numRef>
              <c:f>Sheet1!$E$21:$E$37</c:f>
              <c:numCache>
                <c:formatCode>General</c:formatCode>
                <c:ptCount val="17"/>
                <c:pt idx="0">
                  <c:v>6217302</c:v>
                </c:pt>
                <c:pt idx="1">
                  <c:v>14568972</c:v>
                </c:pt>
                <c:pt idx="2">
                  <c:v>14955972</c:v>
                </c:pt>
                <c:pt idx="3">
                  <c:v>15342972</c:v>
                </c:pt>
                <c:pt idx="4">
                  <c:v>15729972</c:v>
                </c:pt>
                <c:pt idx="5">
                  <c:v>16116972</c:v>
                </c:pt>
                <c:pt idx="6">
                  <c:v>16503972</c:v>
                </c:pt>
                <c:pt idx="7">
                  <c:v>16890972</c:v>
                </c:pt>
                <c:pt idx="8">
                  <c:v>17277972</c:v>
                </c:pt>
                <c:pt idx="9">
                  <c:v>17664972</c:v>
                </c:pt>
                <c:pt idx="10">
                  <c:v>18051972</c:v>
                </c:pt>
                <c:pt idx="11">
                  <c:v>18438972</c:v>
                </c:pt>
                <c:pt idx="12">
                  <c:v>18825972</c:v>
                </c:pt>
                <c:pt idx="13">
                  <c:v>19212972</c:v>
                </c:pt>
                <c:pt idx="14">
                  <c:v>19599972</c:v>
                </c:pt>
                <c:pt idx="15">
                  <c:v>19986972</c:v>
                </c:pt>
                <c:pt idx="16">
                  <c:v>20373972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055800"/>
        <c:axId val="316055408"/>
      </c:barChart>
      <c:catAx>
        <c:axId val="31605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54232"/>
        <c:crosses val="autoZero"/>
        <c:auto val="1"/>
        <c:lblAlgn val="ctr"/>
        <c:lblOffset val="100"/>
        <c:noMultiLvlLbl val="0"/>
      </c:catAx>
      <c:valAx>
        <c:axId val="31605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55016"/>
        <c:crosses val="autoZero"/>
        <c:crossBetween val="between"/>
      </c:valAx>
      <c:valAx>
        <c:axId val="316055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55800"/>
        <c:crosses val="max"/>
        <c:crossBetween val="between"/>
      </c:valAx>
      <c:catAx>
        <c:axId val="316055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6055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Sheet1!$H$21:$H$42</c:f>
              <c:strCache>
                <c:ptCount val="22"/>
                <c:pt idx="0">
                  <c:v>(24, 1) -&gt; (25, 1) -&gt; (4, 2)</c:v>
                </c:pt>
                <c:pt idx="1">
                  <c:v>(4, 2) -&gt; (25, 1) -&gt; (5, 2)</c:v>
                </c:pt>
                <c:pt idx="2">
                  <c:v>(5, 2) -&gt; (25, 1) -&gt; (6, 2)</c:v>
                </c:pt>
                <c:pt idx="3">
                  <c:v>(6, 2) -&gt; (25, 1) -&gt; (7, 2)</c:v>
                </c:pt>
                <c:pt idx="4">
                  <c:v>(7, 2) -&gt; (25, 1) -&gt; (8, 2)</c:v>
                </c:pt>
                <c:pt idx="5">
                  <c:v>(8, 2) -&gt; (25, 1) -&gt; (9, 2)</c:v>
                </c:pt>
                <c:pt idx="6">
                  <c:v>(9, 2) -&gt; (25, 1) -&gt; (10, 2)</c:v>
                </c:pt>
                <c:pt idx="7">
                  <c:v>(10, 2) -&gt; (25, 1) -&gt; (11, 2)</c:v>
                </c:pt>
                <c:pt idx="8">
                  <c:v>(11, 2) -&gt; (25, 1) -&gt; (12, 2)</c:v>
                </c:pt>
                <c:pt idx="9">
                  <c:v>(12, 2) -&gt; (25, 1) -&gt; (13, 2)</c:v>
                </c:pt>
                <c:pt idx="10">
                  <c:v>(13, 2) -&gt; (25, 1) -&gt; (14, 2)</c:v>
                </c:pt>
                <c:pt idx="11">
                  <c:v>(14, 2) -&gt; (25, 1) -&gt; (15, 2)</c:v>
                </c:pt>
                <c:pt idx="12">
                  <c:v>(15, 2) -&gt; (25, 1) -&gt; (16, 2)</c:v>
                </c:pt>
                <c:pt idx="13">
                  <c:v>(16, 2) -&gt; (25, 1) -&gt; (17, 2)</c:v>
                </c:pt>
                <c:pt idx="14">
                  <c:v>(17, 2) -&gt; (25, 1) -&gt; (18, 2)</c:v>
                </c:pt>
                <c:pt idx="15">
                  <c:v>(18, 2) -&gt; (25, 1) -&gt; (19, 2)</c:v>
                </c:pt>
                <c:pt idx="16">
                  <c:v>(19, 2) -&gt; (25, 1) -&gt; (20, 2)</c:v>
                </c:pt>
                <c:pt idx="17">
                  <c:v>(20, 2) -&gt; (25, 1) -&gt; (21, 2)</c:v>
                </c:pt>
                <c:pt idx="18">
                  <c:v>(21, 2) -&gt; (25, 1) -&gt; (22, 2)</c:v>
                </c:pt>
                <c:pt idx="19">
                  <c:v>(22, 2) -&gt; (25, 1) -&gt; (23, 2)</c:v>
                </c:pt>
                <c:pt idx="20">
                  <c:v>(23, 2) -&gt; (25, 1) -&gt; (24, 2)</c:v>
                </c:pt>
                <c:pt idx="21">
                  <c:v>(24, 2) -&gt; (25, 1) -&gt; (25, 2)</c:v>
                </c:pt>
              </c:strCache>
            </c:strRef>
          </c:cat>
          <c:val>
            <c:numRef>
              <c:f>Sheet1!$J$21:$J$42</c:f>
              <c:numCache>
                <c:formatCode>General</c:formatCode>
                <c:ptCount val="22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19</c:v>
                </c:pt>
                <c:pt idx="4">
                  <c:v>18</c:v>
                </c:pt>
                <c:pt idx="5">
                  <c:v>17</c:v>
                </c:pt>
                <c:pt idx="6">
                  <c:v>16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  <c:pt idx="10">
                  <c:v>12</c:v>
                </c:pt>
                <c:pt idx="11">
                  <c:v>11</c:v>
                </c:pt>
                <c:pt idx="12">
                  <c:v>10</c:v>
                </c:pt>
                <c:pt idx="13">
                  <c:v>9</c:v>
                </c:pt>
                <c:pt idx="14">
                  <c:v>8</c:v>
                </c:pt>
                <c:pt idx="15">
                  <c:v>7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482544"/>
        <c:axId val="597482936"/>
      </c:barChar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Sheet1!$H$21:$H$42</c:f>
              <c:strCache>
                <c:ptCount val="22"/>
                <c:pt idx="0">
                  <c:v>(24, 1) -&gt; (25, 1) -&gt; (4, 2)</c:v>
                </c:pt>
                <c:pt idx="1">
                  <c:v>(4, 2) -&gt; (25, 1) -&gt; (5, 2)</c:v>
                </c:pt>
                <c:pt idx="2">
                  <c:v>(5, 2) -&gt; (25, 1) -&gt; (6, 2)</c:v>
                </c:pt>
                <c:pt idx="3">
                  <c:v>(6, 2) -&gt; (25, 1) -&gt; (7, 2)</c:v>
                </c:pt>
                <c:pt idx="4">
                  <c:v>(7, 2) -&gt; (25, 1) -&gt; (8, 2)</c:v>
                </c:pt>
                <c:pt idx="5">
                  <c:v>(8, 2) -&gt; (25, 1) -&gt; (9, 2)</c:v>
                </c:pt>
                <c:pt idx="6">
                  <c:v>(9, 2) -&gt; (25, 1) -&gt; (10, 2)</c:v>
                </c:pt>
                <c:pt idx="7">
                  <c:v>(10, 2) -&gt; (25, 1) -&gt; (11, 2)</c:v>
                </c:pt>
                <c:pt idx="8">
                  <c:v>(11, 2) -&gt; (25, 1) -&gt; (12, 2)</c:v>
                </c:pt>
                <c:pt idx="9">
                  <c:v>(12, 2) -&gt; (25, 1) -&gt; (13, 2)</c:v>
                </c:pt>
                <c:pt idx="10">
                  <c:v>(13, 2) -&gt; (25, 1) -&gt; (14, 2)</c:v>
                </c:pt>
                <c:pt idx="11">
                  <c:v>(14, 2) -&gt; (25, 1) -&gt; (15, 2)</c:v>
                </c:pt>
                <c:pt idx="12">
                  <c:v>(15, 2) -&gt; (25, 1) -&gt; (16, 2)</c:v>
                </c:pt>
                <c:pt idx="13">
                  <c:v>(16, 2) -&gt; (25, 1) -&gt; (17, 2)</c:v>
                </c:pt>
                <c:pt idx="14">
                  <c:v>(17, 2) -&gt; (25, 1) -&gt; (18, 2)</c:v>
                </c:pt>
                <c:pt idx="15">
                  <c:v>(18, 2) -&gt; (25, 1) -&gt; (19, 2)</c:v>
                </c:pt>
                <c:pt idx="16">
                  <c:v>(19, 2) -&gt; (25, 1) -&gt; (20, 2)</c:v>
                </c:pt>
                <c:pt idx="17">
                  <c:v>(20, 2) -&gt; (25, 1) -&gt; (21, 2)</c:v>
                </c:pt>
                <c:pt idx="18">
                  <c:v>(21, 2) -&gt; (25, 1) -&gt; (22, 2)</c:v>
                </c:pt>
                <c:pt idx="19">
                  <c:v>(22, 2) -&gt; (25, 1) -&gt; (23, 2)</c:v>
                </c:pt>
                <c:pt idx="20">
                  <c:v>(23, 2) -&gt; (25, 1) -&gt; (24, 2)</c:v>
                </c:pt>
                <c:pt idx="21">
                  <c:v>(24, 2) -&gt; (25, 1) -&gt; (25, 2)</c:v>
                </c:pt>
              </c:strCache>
            </c:strRef>
          </c:cat>
          <c:val>
            <c:numRef>
              <c:f>Sheet1!$I$21:$I$42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393971</c:v>
                </c:pt>
                <c:pt idx="3">
                  <c:v>787942</c:v>
                </c:pt>
                <c:pt idx="4">
                  <c:v>1181913</c:v>
                </c:pt>
                <c:pt idx="5">
                  <c:v>1575884</c:v>
                </c:pt>
                <c:pt idx="6">
                  <c:v>1969855</c:v>
                </c:pt>
                <c:pt idx="7">
                  <c:v>2363826</c:v>
                </c:pt>
                <c:pt idx="8">
                  <c:v>2757797</c:v>
                </c:pt>
                <c:pt idx="9">
                  <c:v>3151768</c:v>
                </c:pt>
                <c:pt idx="10">
                  <c:v>3545739</c:v>
                </c:pt>
                <c:pt idx="11">
                  <c:v>3939710</c:v>
                </c:pt>
                <c:pt idx="12">
                  <c:v>4333681</c:v>
                </c:pt>
                <c:pt idx="13">
                  <c:v>4727652</c:v>
                </c:pt>
                <c:pt idx="14">
                  <c:v>5121623</c:v>
                </c:pt>
                <c:pt idx="15">
                  <c:v>5515594</c:v>
                </c:pt>
                <c:pt idx="16">
                  <c:v>5909565</c:v>
                </c:pt>
                <c:pt idx="17">
                  <c:v>10428852</c:v>
                </c:pt>
                <c:pt idx="18">
                  <c:v>12373693</c:v>
                </c:pt>
                <c:pt idx="19">
                  <c:v>12773437</c:v>
                </c:pt>
                <c:pt idx="20">
                  <c:v>13173181</c:v>
                </c:pt>
                <c:pt idx="21">
                  <c:v>13572925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Sheet1!$H$21:$H$42</c:f>
              <c:strCache>
                <c:ptCount val="22"/>
                <c:pt idx="0">
                  <c:v>(24, 1) -&gt; (25, 1) -&gt; (4, 2)</c:v>
                </c:pt>
                <c:pt idx="1">
                  <c:v>(4, 2) -&gt; (25, 1) -&gt; (5, 2)</c:v>
                </c:pt>
                <c:pt idx="2">
                  <c:v>(5, 2) -&gt; (25, 1) -&gt; (6, 2)</c:v>
                </c:pt>
                <c:pt idx="3">
                  <c:v>(6, 2) -&gt; (25, 1) -&gt; (7, 2)</c:v>
                </c:pt>
                <c:pt idx="4">
                  <c:v>(7, 2) -&gt; (25, 1) -&gt; (8, 2)</c:v>
                </c:pt>
                <c:pt idx="5">
                  <c:v>(8, 2) -&gt; (25, 1) -&gt; (9, 2)</c:v>
                </c:pt>
                <c:pt idx="6">
                  <c:v>(9, 2) -&gt; (25, 1) -&gt; (10, 2)</c:v>
                </c:pt>
                <c:pt idx="7">
                  <c:v>(10, 2) -&gt; (25, 1) -&gt; (11, 2)</c:v>
                </c:pt>
                <c:pt idx="8">
                  <c:v>(11, 2) -&gt; (25, 1) -&gt; (12, 2)</c:v>
                </c:pt>
                <c:pt idx="9">
                  <c:v>(12, 2) -&gt; (25, 1) -&gt; (13, 2)</c:v>
                </c:pt>
                <c:pt idx="10">
                  <c:v>(13, 2) -&gt; (25, 1) -&gt; (14, 2)</c:v>
                </c:pt>
                <c:pt idx="11">
                  <c:v>(14, 2) -&gt; (25, 1) -&gt; (15, 2)</c:v>
                </c:pt>
                <c:pt idx="12">
                  <c:v>(15, 2) -&gt; (25, 1) -&gt; (16, 2)</c:v>
                </c:pt>
                <c:pt idx="13">
                  <c:v>(16, 2) -&gt; (25, 1) -&gt; (17, 2)</c:v>
                </c:pt>
                <c:pt idx="14">
                  <c:v>(17, 2) -&gt; (25, 1) -&gt; (18, 2)</c:v>
                </c:pt>
                <c:pt idx="15">
                  <c:v>(18, 2) -&gt; (25, 1) -&gt; (19, 2)</c:v>
                </c:pt>
                <c:pt idx="16">
                  <c:v>(19, 2) -&gt; (25, 1) -&gt; (20, 2)</c:v>
                </c:pt>
                <c:pt idx="17">
                  <c:v>(20, 2) -&gt; (25, 1) -&gt; (21, 2)</c:v>
                </c:pt>
                <c:pt idx="18">
                  <c:v>(21, 2) -&gt; (25, 1) -&gt; (22, 2)</c:v>
                </c:pt>
                <c:pt idx="19">
                  <c:v>(22, 2) -&gt; (25, 1) -&gt; (23, 2)</c:v>
                </c:pt>
                <c:pt idx="20">
                  <c:v>(23, 2) -&gt; (25, 1) -&gt; (24, 2)</c:v>
                </c:pt>
                <c:pt idx="21">
                  <c:v>(24, 2) -&gt; (25, 1) -&gt; (25, 2)</c:v>
                </c:pt>
              </c:strCache>
            </c:strRef>
          </c:cat>
          <c:val>
            <c:numRef>
              <c:f>Sheet1!$K$21:$K$42</c:f>
              <c:numCache>
                <c:formatCode>General</c:formatCode>
                <c:ptCount val="22"/>
                <c:pt idx="0">
                  <c:v>18547600</c:v>
                </c:pt>
                <c:pt idx="1">
                  <c:v>18547600</c:v>
                </c:pt>
                <c:pt idx="2">
                  <c:v>18941571</c:v>
                </c:pt>
                <c:pt idx="3">
                  <c:v>19335542</c:v>
                </c:pt>
                <c:pt idx="4">
                  <c:v>19729513</c:v>
                </c:pt>
                <c:pt idx="5">
                  <c:v>20123484</c:v>
                </c:pt>
                <c:pt idx="6">
                  <c:v>20517455</c:v>
                </c:pt>
                <c:pt idx="7">
                  <c:v>20911426</c:v>
                </c:pt>
                <c:pt idx="8">
                  <c:v>21305397</c:v>
                </c:pt>
                <c:pt idx="9">
                  <c:v>21699368</c:v>
                </c:pt>
                <c:pt idx="10">
                  <c:v>22093339</c:v>
                </c:pt>
                <c:pt idx="11">
                  <c:v>22487310</c:v>
                </c:pt>
                <c:pt idx="12">
                  <c:v>22881281</c:v>
                </c:pt>
                <c:pt idx="13">
                  <c:v>23275252</c:v>
                </c:pt>
                <c:pt idx="14">
                  <c:v>23669223</c:v>
                </c:pt>
                <c:pt idx="15">
                  <c:v>24063194</c:v>
                </c:pt>
                <c:pt idx="16">
                  <c:v>24457165</c:v>
                </c:pt>
                <c:pt idx="17">
                  <c:v>28976452</c:v>
                </c:pt>
                <c:pt idx="18">
                  <c:v>30921293</c:v>
                </c:pt>
                <c:pt idx="19">
                  <c:v>31321037</c:v>
                </c:pt>
                <c:pt idx="20">
                  <c:v>31720781</c:v>
                </c:pt>
                <c:pt idx="21">
                  <c:v>32120525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479408"/>
        <c:axId val="597484504"/>
      </c:barChart>
      <c:catAx>
        <c:axId val="59748254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82936"/>
        <c:crosses val="autoZero"/>
        <c:auto val="1"/>
        <c:lblAlgn val="ctr"/>
        <c:lblOffset val="100"/>
        <c:noMultiLvlLbl val="0"/>
      </c:catAx>
      <c:valAx>
        <c:axId val="59748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operations </a:t>
                </a:r>
                <a:r>
                  <a:rPr lang="en-US" baseline="0" dirty="0" smtClean="0"/>
                  <a:t>pipelined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82544"/>
        <c:crosses val="autoZero"/>
        <c:crossBetween val="between"/>
      </c:valAx>
      <c:valAx>
        <c:axId val="5974845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Microseconds delay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79408"/>
        <c:crosses val="max"/>
        <c:crossBetween val="between"/>
      </c:valAx>
      <c:catAx>
        <c:axId val="59747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7484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1BF7E-73BA-4B4A-8B6E-F296D18EEB6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D31ED-18F5-4BB0-8C63-615B2900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5B22A-BB80-4D91-AF7D-5B7CADE9D0E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46670-CF99-43ED-85EC-9B4AC16D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this presentation on the ongoing work of TNO-ESI, TU/e and Océ on ‘how to design the paper path of a production printer”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Joost van Pinxten, and my colleague Martijn Hendriks is here too.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printer is a large printer, that can print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PhD thesis every minute in high quality. 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is 5 A4 pages per second! In the time of this presentation, a stack of 50cm high can be printed.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6670-CF99-43ED-85EC-9B4AC16DE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</a:t>
            </a:r>
            <a:r>
              <a:rPr lang="en-US" baseline="0" dirty="0" smtClean="0"/>
              <a:t> to the nature of the scheduling approach, the interleaved node cannot be delayed anymore. As the amount of work executed up to that point is the same, earlier will be better</a:t>
            </a:r>
          </a:p>
          <a:p>
            <a:r>
              <a:rPr lang="en-US" baseline="0" dirty="0" smtClean="0"/>
              <a:t>The operation immediately following the interleaved node is the first moment the loop can be emptied.</a:t>
            </a:r>
          </a:p>
          <a:p>
            <a:r>
              <a:rPr lang="en-US" baseline="0" dirty="0" smtClean="0"/>
              <a:t>There is work that has not been sequenced yet, and can still be delayed indefinitely.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6670-CF99-43ED-85EC-9B4AC16DE4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avoid combinatorial</a:t>
            </a:r>
            <a:r>
              <a:rPr lang="en-US" baseline="0" dirty="0" smtClean="0"/>
              <a:t> explosion, we do not look at all possible future </a:t>
            </a:r>
            <a:r>
              <a:rPr lang="en-US" baseline="0" dirty="0" err="1" smtClean="0"/>
              <a:t>interleavings</a:t>
            </a:r>
            <a:r>
              <a:rPr lang="en-US" baseline="0" dirty="0" smtClean="0"/>
              <a:t> and which ones are productive. </a:t>
            </a:r>
          </a:p>
          <a:p>
            <a:r>
              <a:rPr lang="en-US" baseline="0" dirty="0" smtClean="0"/>
              <a:t>To avoid making too greedy decisions, we keep trade-offs in the three rankings, which can all be optimal decisions at some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6670-CF99-43ED-85EC-9B4AC16DE4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276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330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A4F63EE-05AF-4141-9265-0F651D205D84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1409700"/>
            <a:ext cx="8222109" cy="46831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76574" y="676276"/>
            <a:ext cx="8277225" cy="6096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38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9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5792B4-1504-4D03-A4F7-84FCED6ECC4E}" type="slidenum">
              <a:rPr lang="nl-NL" altLang="nl-NL">
                <a:solidFill>
                  <a:srgbClr val="003884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rgbClr val="003884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75386" y="831936"/>
            <a:ext cx="7834964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4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DBEB71-952B-446B-BC39-8F78E6D1CE33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1362075"/>
            <a:ext cx="8222109" cy="4730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076574" y="676276"/>
            <a:ext cx="8277225" cy="5629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38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185693" y="64531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DBEB71-952B-446B-BC39-8F78E6D1CE33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609851" y="1362075"/>
            <a:ext cx="9036718" cy="4730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213736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2438400" y="676276"/>
            <a:ext cx="8915399" cy="5629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38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ijdelijke aanduiding voor dianummer 5"/>
          <p:cNvSpPr txBox="1">
            <a:spLocks/>
          </p:cNvSpPr>
          <p:nvPr userDrawn="1"/>
        </p:nvSpPr>
        <p:spPr bwMode="auto">
          <a:xfrm>
            <a:off x="1028700" y="66055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DBEB71-952B-446B-BC39-8F78E6D1CE33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6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el 2"/>
          <p:cNvSpPr txBox="1">
            <a:spLocks/>
          </p:cNvSpPr>
          <p:nvPr/>
        </p:nvSpPr>
        <p:spPr>
          <a:xfrm>
            <a:off x="1425575" y="6453188"/>
            <a:ext cx="1722438" cy="282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546D8C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nl-NL" dirty="0" smtClean="0">
                <a:solidFill>
                  <a:srgbClr val="003884"/>
                </a:solidFill>
              </a:rPr>
              <a:t>Klik om de titelstijl van het model te bewerken</a:t>
            </a:r>
            <a:endParaRPr lang="nl-NL" dirty="0">
              <a:solidFill>
                <a:srgbClr val="003884"/>
              </a:solidFill>
            </a:endParaRPr>
          </a:p>
        </p:txBody>
      </p:sp>
      <p:sp>
        <p:nvSpPr>
          <p:cNvPr id="6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6258B3F-18D8-4B65-9390-4D3E2E807D19}" type="slidenum">
              <a:rPr lang="nl-NL" altLang="nl-NL">
                <a:solidFill>
                  <a:srgbClr val="003884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rgbClr val="003884"/>
              </a:solidFill>
            </a:endParaRPr>
          </a:p>
        </p:txBody>
      </p:sp>
      <p:sp>
        <p:nvSpPr>
          <p:cNvPr id="4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79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el 2"/>
          <p:cNvSpPr txBox="1">
            <a:spLocks/>
          </p:cNvSpPr>
          <p:nvPr/>
        </p:nvSpPr>
        <p:spPr>
          <a:xfrm>
            <a:off x="1425575" y="6453188"/>
            <a:ext cx="1722438" cy="282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546D8C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nl-NL" dirty="0" smtClean="0">
                <a:solidFill>
                  <a:srgbClr val="003884"/>
                </a:solidFill>
              </a:rPr>
              <a:t>Klik om de titelstijl van het model te bewerken</a:t>
            </a:r>
            <a:endParaRPr lang="nl-NL" dirty="0">
              <a:solidFill>
                <a:srgbClr val="003884"/>
              </a:solidFill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D8B9B12-5F3A-4FC0-80EB-184D1E21C290}" type="slidenum">
              <a:rPr lang="nl-NL" altLang="nl-NL">
                <a:solidFill>
                  <a:srgbClr val="003884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rgbClr val="003884"/>
              </a:solidFill>
            </a:endParaRPr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2042468" y="4998052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55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pagina A Variant 1 PMS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879" y="1447800"/>
            <a:ext cx="11000343" cy="4876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796279" y="6472939"/>
            <a:ext cx="2296877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65618" y="6472239"/>
            <a:ext cx="702733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E2C955-FD10-454C-BD57-D06DE96DF221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79" y="685800"/>
            <a:ext cx="11000343" cy="68580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651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8" r:id="rId6"/>
    <p:sldLayoutId id="2147483696" r:id="rId7"/>
    <p:sldLayoutId id="2147483697" r:id="rId8"/>
    <p:sldLayoutId id="2147483699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409575" y="1528763"/>
            <a:ext cx="4371975" cy="1235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nl-NL" sz="3200" dirty="0" smtClean="0"/>
              <a:t>Flow-shop scheduling metrics</a:t>
            </a:r>
            <a:endParaRPr lang="nl-NL" altLang="nl-NL" sz="3200" dirty="0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xfrm>
            <a:off x="409575" y="3783013"/>
            <a:ext cx="4932363" cy="1235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sz="1800" dirty="0" smtClean="0"/>
              <a:t>18-4-2018</a:t>
            </a:r>
            <a:endParaRPr lang="nl-NL" altLang="nl-NL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185" y="45783"/>
            <a:ext cx="1280077" cy="9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507" y="1012379"/>
            <a:ext cx="699185" cy="37911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103" y="5761006"/>
            <a:ext cx="937765" cy="400791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err="1" smtClean="0">
                <a:solidFill>
                  <a:schemeClr val="tx1"/>
                </a:solidFill>
              </a:rPr>
              <a:t>Unload</a:t>
            </a:r>
            <a:endParaRPr lang="nl-NL" b="1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4" y="651179"/>
            <a:ext cx="6825169" cy="5673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1074" y="591831"/>
            <a:ext cx="1054294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46939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201278" y="584710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328953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477136" y="584709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036188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154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786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3422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4031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69117" y="3073400"/>
            <a:ext cx="965640" cy="11048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38700" y="437472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630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1055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94155" y="3073400"/>
            <a:ext cx="0" cy="1054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4133" y="4178299"/>
            <a:ext cx="1363134" cy="348199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Second pass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07831" y="2555611"/>
            <a:ext cx="1167870" cy="39424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First pass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03074" y="438857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38700" y="2822152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507" y="1012379"/>
            <a:ext cx="699185" cy="37911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103" y="5761006"/>
            <a:ext cx="937765" cy="400791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err="1" smtClean="0">
                <a:solidFill>
                  <a:schemeClr val="tx1"/>
                </a:solidFill>
              </a:rPr>
              <a:t>Unload</a:t>
            </a:r>
            <a:endParaRPr lang="nl-NL" b="1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4" y="651179"/>
            <a:ext cx="6825169" cy="5673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1074" y="591831"/>
            <a:ext cx="1054294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46939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201278" y="584710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328953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477136" y="584709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036188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154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786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3422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4031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87900" y="2949860"/>
            <a:ext cx="717550" cy="122843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23467" y="3073400"/>
            <a:ext cx="11289" cy="1054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38700" y="437472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630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1055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94155" y="3073400"/>
            <a:ext cx="0" cy="1054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4133" y="4178299"/>
            <a:ext cx="1363134" cy="348199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Second pass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07831" y="2555611"/>
            <a:ext cx="1167870" cy="39424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First pass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03074" y="438857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229599" y="1362075"/>
            <a:ext cx="3416969" cy="4730764"/>
          </a:xfrm>
        </p:spPr>
        <p:txBody>
          <a:bodyPr/>
          <a:lstStyle/>
          <a:p>
            <a:r>
              <a:rPr lang="en-US" dirty="0" smtClean="0"/>
              <a:t>Max. </a:t>
            </a:r>
            <a:r>
              <a:rPr lang="en-US" dirty="0" err="1" smtClean="0"/>
              <a:t>nrOps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Min. push, </a:t>
            </a:r>
            <a:r>
              <a:rPr lang="en-US" dirty="0" err="1" smtClean="0"/>
              <a:t>push_next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case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2088"/>
              </p:ext>
            </p:extLst>
          </p:nvPr>
        </p:nvGraphicFramePr>
        <p:xfrm>
          <a:off x="130962" y="1084849"/>
          <a:ext cx="8098637" cy="52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837542" y="6324011"/>
            <a:ext cx="3908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sheetProperties</a:t>
            </a:r>
            <a:r>
              <a:rPr lang="en-US" dirty="0"/>
              <a:t>/SS120L177.8W297T0.1</a:t>
            </a:r>
          </a:p>
        </p:txBody>
      </p:sp>
    </p:spTree>
    <p:extLst>
      <p:ext uri="{BB962C8B-B14F-4D97-AF65-F5344CB8AC3E}">
        <p14:creationId xmlns:p14="http://schemas.microsoft.com/office/powerpoint/2010/main" val="27801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Booklet case 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930590"/>
              </p:ext>
            </p:extLst>
          </p:nvPr>
        </p:nvGraphicFramePr>
        <p:xfrm>
          <a:off x="89605" y="1307801"/>
          <a:ext cx="8491537" cy="5094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8229599" y="1362075"/>
            <a:ext cx="3416969" cy="4730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3884"/>
                </a:solidFill>
                <a:latin typeface="Arial"/>
                <a:ea typeface="+mn-ea"/>
                <a:cs typeface="Arial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3884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3884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3884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388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Max. nrOps,</a:t>
            </a:r>
          </a:p>
          <a:p>
            <a:r>
              <a:rPr lang="en-US" smtClean="0"/>
              <a:t>Min. push, push_next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330" y="6384501"/>
            <a:ext cx="482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bookletB</a:t>
            </a:r>
            <a:r>
              <a:rPr lang="en-US" dirty="0" smtClean="0"/>
              <a:t>/BSets5C1CL355.6CT0.2B19BL210BT0.1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sequence = create initial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operation not in sequence 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opts = create all possibly feasible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opts = check feasibility(opts)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ranked = rank(opts)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select option(s) with smallest(/non-dominated) rank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Initial sequence may be:</a:t>
            </a:r>
          </a:p>
          <a:p>
            <a:pPr lvl="1"/>
            <a:r>
              <a:rPr lang="en-US" dirty="0" smtClean="0"/>
              <a:t>All first passes up to last duplex (+ last duplex second pass etc.), </a:t>
            </a:r>
          </a:p>
          <a:p>
            <a:pPr lvl="1"/>
            <a:r>
              <a:rPr lang="en-US" dirty="0" smtClean="0"/>
              <a:t>All second passes (+ first </a:t>
            </a:r>
            <a:r>
              <a:rPr lang="en-US" dirty="0" err="1" smtClean="0"/>
              <a:t>first</a:t>
            </a:r>
            <a:r>
              <a:rPr lang="en-US" dirty="0" smtClean="0"/>
              <a:t> pass in case it is duplex)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HCS Algorithm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Choose from ALL </a:t>
            </a:r>
            <a:r>
              <a:rPr lang="en-US" i="1" dirty="0" smtClean="0"/>
              <a:t>feasible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Avoid generating infeasible options (a priori)</a:t>
            </a:r>
          </a:p>
          <a:p>
            <a:pPr lvl="1"/>
            <a:r>
              <a:rPr lang="en-US" dirty="0" smtClean="0"/>
              <a:t>Evaluate feasibility of remaining options (longest path)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Infeasibility occurs due to:</a:t>
            </a:r>
          </a:p>
          <a:p>
            <a:pPr lvl="2"/>
            <a:r>
              <a:rPr lang="en-US" i="1" dirty="0" smtClean="0"/>
              <a:t>positive cycles </a:t>
            </a:r>
          </a:p>
          <a:p>
            <a:pPr lvl="3"/>
            <a:r>
              <a:rPr lang="en-US" dirty="0"/>
              <a:t>violated </a:t>
            </a:r>
            <a:r>
              <a:rPr lang="en-US" dirty="0" smtClean="0"/>
              <a:t>deadlines</a:t>
            </a:r>
          </a:p>
          <a:p>
            <a:pPr lvl="4"/>
            <a:r>
              <a:rPr lang="en-US" dirty="0" smtClean="0"/>
              <a:t>some can be detected beforehand</a:t>
            </a:r>
            <a:endParaRPr lang="en-US" dirty="0"/>
          </a:p>
          <a:p>
            <a:pPr lvl="3"/>
            <a:r>
              <a:rPr lang="en-US" dirty="0" smtClean="0"/>
              <a:t>inconsistent orderings </a:t>
            </a:r>
          </a:p>
          <a:p>
            <a:pPr lvl="4"/>
            <a:r>
              <a:rPr lang="en-US" dirty="0" smtClean="0"/>
              <a:t>should be avoided a priori!</a:t>
            </a:r>
          </a:p>
          <a:p>
            <a:pPr lvl="2"/>
            <a:r>
              <a:rPr lang="en-US" dirty="0" smtClean="0"/>
              <a:t>changes required in operation times too far in the past</a:t>
            </a:r>
          </a:p>
          <a:p>
            <a:pPr lvl="3"/>
            <a:r>
              <a:rPr lang="en-US" dirty="0"/>
              <a:t>Scheduling horizon should be large enough (feasible options)</a:t>
            </a:r>
          </a:p>
          <a:p>
            <a:pPr lvl="3"/>
            <a:r>
              <a:rPr lang="en-US" dirty="0" smtClean="0"/>
              <a:t>Scheduling horizon should be as small as possible (runtime)</a:t>
            </a:r>
          </a:p>
          <a:p>
            <a:pPr lvl="2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 (locally!) which option leads most likely to a short </a:t>
            </a:r>
            <a:r>
              <a:rPr lang="en-US" dirty="0" err="1" smtClean="0"/>
              <a:t>makespan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Intuitively:</a:t>
            </a:r>
          </a:p>
          <a:p>
            <a:pPr lvl="2"/>
            <a:r>
              <a:rPr lang="en-US" dirty="0" smtClean="0"/>
              <a:t>Avoiding empty buffers (extremely expensive)</a:t>
            </a:r>
          </a:p>
          <a:p>
            <a:pPr lvl="2"/>
            <a:r>
              <a:rPr lang="en-US" dirty="0" smtClean="0"/>
              <a:t>AND avoiding sequence dependent set-up times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Too </a:t>
            </a:r>
            <a:r>
              <a:rPr lang="en-US" i="1" dirty="0" smtClean="0"/>
              <a:t>greedy</a:t>
            </a:r>
            <a:r>
              <a:rPr lang="en-US" dirty="0" smtClean="0"/>
              <a:t>: no place left in buffer for large seq. dep. </a:t>
            </a:r>
            <a:r>
              <a:rPr lang="en-US" dirty="0" err="1" smtClean="0"/>
              <a:t>s.t.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i="1" dirty="0" smtClean="0"/>
              <a:t>greedy</a:t>
            </a:r>
            <a:r>
              <a:rPr lang="en-US" dirty="0" smtClean="0"/>
              <a:t> enough: buffer is left empty, penalty waiting on next sheet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Weighted ranking-heuristic imposes (almost) total ordering</a:t>
            </a:r>
          </a:p>
          <a:p>
            <a:pPr lvl="1"/>
            <a:r>
              <a:rPr lang="en-US" dirty="0" smtClean="0"/>
              <a:t>Pareto-heuristic takes into account partial ordering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06686" y="1736270"/>
                <a:ext cx="40567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𝑡𝑖𝑜𝑛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𝑡𝑖𝑜𝑛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6" y="1736270"/>
                <a:ext cx="405675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507" y="1012379"/>
            <a:ext cx="699185" cy="37911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103" y="5761006"/>
            <a:ext cx="937765" cy="400791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err="1" smtClean="0">
                <a:solidFill>
                  <a:schemeClr val="tx1"/>
                </a:solidFill>
              </a:rPr>
              <a:t>Unload</a:t>
            </a:r>
            <a:endParaRPr lang="nl-NL" b="1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4" y="651179"/>
            <a:ext cx="6825169" cy="5673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1074" y="591831"/>
            <a:ext cx="1054294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46939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201278" y="584710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328953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477136" y="584709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036188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154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786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3422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4031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5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956301" y="805411"/>
            <a:ext cx="3940487" cy="985079"/>
          </a:xfrm>
          <a:prstGeom prst="wedgeRoundRectCallout">
            <a:avLst>
              <a:gd name="adj1" fmla="val -3172"/>
              <a:gd name="adj2" fmla="val 131224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on the first print time of </a:t>
            </a:r>
            <a:r>
              <a:rPr lang="nl-NL" dirty="0" err="1" smtClean="0"/>
              <a:t>this</a:t>
            </a:r>
            <a:r>
              <a:rPr lang="nl-NL" dirty="0" smtClean="0"/>
              <a:t> sheet;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delayed</a:t>
            </a:r>
            <a:r>
              <a:rPr lang="nl-NL" dirty="0" smtClean="0"/>
              <a:t> more</a:t>
            </a:r>
            <a:endParaRPr lang="nl-NL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787900" y="2921000"/>
            <a:ext cx="1866900" cy="12700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87900" y="2921000"/>
            <a:ext cx="2971800" cy="13589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38700" y="2816860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6300" y="2810510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10550" y="2816860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09710" y="3073400"/>
            <a:ext cx="0" cy="1054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4133" y="4178299"/>
            <a:ext cx="1363134" cy="348199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Second pass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07831" y="2555611"/>
            <a:ext cx="1167870" cy="39424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First pass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672467" y="1764043"/>
            <a:ext cx="3216587" cy="985079"/>
          </a:xfrm>
          <a:prstGeom prst="wedgeRoundRectCallout">
            <a:avLst>
              <a:gd name="adj1" fmla="val 37254"/>
              <a:gd name="adj2" fmla="val 191819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No </a:t>
            </a:r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delay the start time of O</a:t>
            </a:r>
            <a:r>
              <a:rPr lang="nl-NL" baseline="-25000" dirty="0" smtClean="0"/>
              <a:t>0,2 </a:t>
            </a:r>
            <a:r>
              <a:rPr lang="nl-NL" dirty="0" err="1" smtClean="0"/>
              <a:t>anymore</a:t>
            </a:r>
            <a:endParaRPr lang="nl-NL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03074" y="2825206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4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13" y="659465"/>
            <a:ext cx="6794919" cy="5648277"/>
          </a:xfrm>
        </p:spPr>
      </p:pic>
      <p:grpSp>
        <p:nvGrpSpPr>
          <p:cNvPr id="13" name="Group 12"/>
          <p:cNvGrpSpPr/>
          <p:nvPr/>
        </p:nvGrpSpPr>
        <p:grpSpPr>
          <a:xfrm>
            <a:off x="3997251" y="777209"/>
            <a:ext cx="5410848" cy="5472537"/>
            <a:chOff x="8038631" y="2138148"/>
            <a:chExt cx="3977989" cy="4023342"/>
          </a:xfrm>
        </p:grpSpPr>
        <p:sp>
          <p:nvSpPr>
            <p:cNvPr id="37" name="Rectangle 36"/>
            <p:cNvSpPr/>
            <p:nvPr/>
          </p:nvSpPr>
          <p:spPr>
            <a:xfrm>
              <a:off x="8038631" y="2138148"/>
              <a:ext cx="1590477" cy="4023342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24136" y="2138148"/>
              <a:ext cx="1442051" cy="19018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724136" y="4313872"/>
              <a:ext cx="2292484" cy="1830846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77032" y="2144620"/>
              <a:ext cx="691621" cy="189537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31507" y="1012379"/>
            <a:ext cx="699185" cy="37911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89103" y="5761006"/>
            <a:ext cx="937765" cy="400791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err="1" smtClean="0">
                <a:solidFill>
                  <a:schemeClr val="tx1"/>
                </a:solidFill>
              </a:rPr>
              <a:t>Unload</a:t>
            </a:r>
            <a:endParaRPr lang="nl-NL" b="1" dirty="0" smtClean="0">
              <a:solidFill>
                <a:schemeClr val="tx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01074" y="591831"/>
            <a:ext cx="1054294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5046939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6201278" y="584710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7328953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8477136" y="584709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036188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1154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36786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3422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24031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5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956301" y="805411"/>
            <a:ext cx="3940487" cy="985079"/>
          </a:xfrm>
          <a:prstGeom prst="wedgeRoundRectCallout">
            <a:avLst>
              <a:gd name="adj1" fmla="val -3172"/>
              <a:gd name="adj2" fmla="val 131224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on the first print time of </a:t>
            </a:r>
            <a:r>
              <a:rPr lang="nl-NL" dirty="0" err="1" smtClean="0"/>
              <a:t>this</a:t>
            </a:r>
            <a:r>
              <a:rPr lang="nl-NL" dirty="0" smtClean="0"/>
              <a:t> sheet;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delayed</a:t>
            </a:r>
            <a:r>
              <a:rPr lang="nl-NL" dirty="0" smtClean="0"/>
              <a:t> more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87900" y="2921000"/>
            <a:ext cx="1866900" cy="12700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55221" y="2921000"/>
            <a:ext cx="1804479" cy="12700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38700" y="2816860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6300" y="2810510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10550" y="2816860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109710" y="3073400"/>
            <a:ext cx="0" cy="1054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44133" y="4178299"/>
            <a:ext cx="1363134" cy="348199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Second pass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7831" y="2555611"/>
            <a:ext cx="1167870" cy="39424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First pass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672467" y="1764043"/>
            <a:ext cx="3216587" cy="985079"/>
          </a:xfrm>
          <a:prstGeom prst="wedgeRoundRectCallout">
            <a:avLst>
              <a:gd name="adj1" fmla="val 71999"/>
              <a:gd name="adj2" fmla="val 196403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No </a:t>
            </a:r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delay </a:t>
            </a:r>
            <a:r>
              <a:rPr lang="nl-NL" dirty="0" err="1" smtClean="0"/>
              <a:t>the</a:t>
            </a:r>
            <a:r>
              <a:rPr lang="nl-NL" dirty="0" smtClean="0"/>
              <a:t> start </a:t>
            </a:r>
            <a:r>
              <a:rPr lang="nl-NL" dirty="0" smtClean="0"/>
              <a:t>time of O</a:t>
            </a:r>
            <a:r>
              <a:rPr lang="nl-NL" baseline="-25000" dirty="0" smtClean="0"/>
              <a:t>0,2</a:t>
            </a:r>
            <a:r>
              <a:rPr lang="nl-NL" dirty="0" smtClean="0"/>
              <a:t> </a:t>
            </a:r>
            <a:r>
              <a:rPr lang="nl-NL" dirty="0" err="1" smtClean="0"/>
              <a:t>anymore</a:t>
            </a:r>
            <a:endParaRPr lang="nl-NL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7539388" y="5293664"/>
            <a:ext cx="3940487" cy="985079"/>
          </a:xfrm>
          <a:prstGeom prst="wedgeRoundRectCallout">
            <a:avLst>
              <a:gd name="adj1" fmla="val -60899"/>
              <a:gd name="adj2" fmla="val -142953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These re-</a:t>
            </a:r>
            <a:r>
              <a:rPr lang="nl-NL" dirty="0" err="1" smtClean="0"/>
              <a:t>entrant</a:t>
            </a:r>
            <a:r>
              <a:rPr lang="nl-NL" dirty="0" smtClean="0"/>
              <a:t> operations </a:t>
            </a:r>
          </a:p>
          <a:p>
            <a:pPr algn="ctr"/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executed</a:t>
            </a:r>
            <a:r>
              <a:rPr lang="nl-NL" dirty="0" smtClean="0"/>
              <a:t> !</a:t>
            </a:r>
            <a:endParaRPr lang="nl-NL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837779" y="4380371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Trade-offs in sequences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25" y="1362075"/>
            <a:ext cx="8138587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507" y="1012379"/>
            <a:ext cx="699185" cy="37911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103" y="5761006"/>
            <a:ext cx="937765" cy="400791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err="1" smtClean="0">
                <a:solidFill>
                  <a:schemeClr val="tx1"/>
                </a:solidFill>
              </a:rPr>
              <a:t>Unload</a:t>
            </a:r>
            <a:endParaRPr lang="nl-NL" b="1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4" y="651179"/>
            <a:ext cx="6825169" cy="5673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1074" y="591831"/>
            <a:ext cx="1054294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46939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201278" y="584710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328953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477136" y="584709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036188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154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786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3422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4031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69117" y="3073400"/>
            <a:ext cx="736333" cy="11048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38700" y="437472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630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1055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94155" y="3073400"/>
            <a:ext cx="0" cy="1054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4133" y="4178299"/>
            <a:ext cx="1363134" cy="348199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Second pass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07831" y="2555611"/>
            <a:ext cx="1167870" cy="39424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First pass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672467" y="1764043"/>
            <a:ext cx="3216587" cy="985079"/>
          </a:xfrm>
          <a:prstGeom prst="wedgeRoundRectCallout">
            <a:avLst>
              <a:gd name="adj1" fmla="val 37254"/>
              <a:gd name="adj2" fmla="val 191819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F</a:t>
            </a:r>
            <a:r>
              <a:rPr lang="nl-NL" dirty="0" err="1" smtClean="0"/>
              <a:t>uture</a:t>
            </a:r>
            <a:r>
              <a:rPr lang="nl-NL" dirty="0" smtClean="0"/>
              <a:t> </a:t>
            </a:r>
            <a:r>
              <a:rPr lang="nl-NL" dirty="0" err="1" smtClean="0"/>
              <a:t>decisions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delay </a:t>
            </a:r>
            <a:r>
              <a:rPr lang="nl-NL" dirty="0" smtClean="0"/>
              <a:t>the start time of </a:t>
            </a:r>
            <a:r>
              <a:rPr lang="nl-NL" dirty="0" smtClean="0"/>
              <a:t>O</a:t>
            </a:r>
            <a:r>
              <a:rPr lang="nl-NL" baseline="-25000" dirty="0" smtClean="0"/>
              <a:t>0,2</a:t>
            </a:r>
            <a:endParaRPr lang="nl-NL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03074" y="438857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38700" y="2822152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5955221" y="108882"/>
            <a:ext cx="4069312" cy="985079"/>
          </a:xfrm>
          <a:prstGeom prst="wedgeRoundRectCallout">
            <a:avLst>
              <a:gd name="adj1" fmla="val -54697"/>
              <a:gd name="adj2" fmla="val 197549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Unlikely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smtClean="0"/>
              <a:t>O</a:t>
            </a:r>
            <a:r>
              <a:rPr lang="nl-NL" baseline="-25000" dirty="0" smtClean="0"/>
              <a:t>1,1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delayed</a:t>
            </a:r>
            <a:r>
              <a:rPr lang="nl-NL" dirty="0" smtClean="0"/>
              <a:t> more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27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507" y="1012379"/>
            <a:ext cx="699185" cy="37911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103" y="5761006"/>
            <a:ext cx="937765" cy="400791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err="1" smtClean="0">
                <a:solidFill>
                  <a:schemeClr val="tx1"/>
                </a:solidFill>
              </a:rPr>
              <a:t>Unload</a:t>
            </a:r>
            <a:endParaRPr lang="nl-NL" b="1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4" y="651179"/>
            <a:ext cx="6825169" cy="5673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1074" y="591831"/>
            <a:ext cx="1054294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046939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201278" y="584710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328953" y="584711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477136" y="584709"/>
            <a:ext cx="1032496" cy="5665037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4036188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154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786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3422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4031" y="482600"/>
            <a:ext cx="784067" cy="2808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t">
            <a:normAutofit fontScale="85000" lnSpcReduction="2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Sheet 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69117" y="3073400"/>
            <a:ext cx="736333" cy="11048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38700" y="437472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630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10550" y="4385593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4133" y="4178299"/>
            <a:ext cx="1363134" cy="348199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Second pass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07831" y="2555611"/>
            <a:ext cx="1167870" cy="39424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nl-NL" b="1" dirty="0" smtClean="0">
                <a:solidFill>
                  <a:schemeClr val="tx1"/>
                </a:solidFill>
              </a:rPr>
              <a:t>First pass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03074" y="4388577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38700" y="2822152"/>
            <a:ext cx="6667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55368" y="2949860"/>
            <a:ext cx="1667682" cy="12284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55222" y="2822152"/>
            <a:ext cx="66782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06574" y="3132687"/>
            <a:ext cx="993609" cy="101027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01425" y="3073401"/>
            <a:ext cx="1456354" cy="10804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09301" y="3375378"/>
            <a:ext cx="5009" cy="76758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09662" y="3420534"/>
            <a:ext cx="648117" cy="75776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563C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oranje.pot [Read-Only] [Compatibility Mode]" id="{6A656845-EC6D-4095-B131-7EAFDFD1E1B6}" vid="{3BA278B1-D339-455B-AF98-F30E18E4E3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tue-def-ppt-16x9-okergeel</Template>
  <TotalTime>22358</TotalTime>
  <Words>643</Words>
  <Application>Microsoft Office PowerPoint</Application>
  <PresentationFormat>Widescreen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Flow-shop scheduling metrics</vt:lpstr>
      <vt:lpstr>HCS Algorithm overview</vt:lpstr>
      <vt:lpstr>Generating options</vt:lpstr>
      <vt:lpstr>Ranking</vt:lpstr>
      <vt:lpstr>PowerPoint Presentation</vt:lpstr>
      <vt:lpstr>PowerPoint Presentation</vt:lpstr>
      <vt:lpstr>Trade-offs in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Homogeneous case</vt:lpstr>
      <vt:lpstr>Booklet case  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Scheduling of  2-Re-entrant Flexible Manufacturing Systems</dc:title>
  <dc:creator>Pinxten, J.H.H. van</dc:creator>
  <cp:lastModifiedBy>Pinxten, J.H.H. van</cp:lastModifiedBy>
  <cp:revision>475</cp:revision>
  <dcterms:created xsi:type="dcterms:W3CDTF">2017-09-14T13:45:44Z</dcterms:created>
  <dcterms:modified xsi:type="dcterms:W3CDTF">2018-04-18T13:41:32Z</dcterms:modified>
</cp:coreProperties>
</file>