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3" r:id="rId4"/>
    <p:sldId id="259" r:id="rId5"/>
    <p:sldId id="285" r:id="rId6"/>
    <p:sldId id="282" r:id="rId7"/>
    <p:sldId id="260" r:id="rId8"/>
    <p:sldId id="261" r:id="rId9"/>
    <p:sldId id="262" r:id="rId10"/>
    <p:sldId id="263" r:id="rId11"/>
    <p:sldId id="264" r:id="rId12"/>
    <p:sldId id="265" r:id="rId13"/>
    <p:sldId id="266" r:id="rId14"/>
    <p:sldId id="267" r:id="rId15"/>
    <p:sldId id="284"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2T09:47:05.577"/>
    </inkml:context>
    <inkml:brush xml:id="br0">
      <inkml:brushProperty name="width" value="0.05292" units="cm"/>
      <inkml:brushProperty name="height" value="0.05292" units="cm"/>
      <inkml:brushProperty name="color" value="#FF0000"/>
    </inkml:brush>
  </inkml:definitions>
  <inkml:trace contextRef="#ctx0" brushRef="#br0">9648 4251 0,'-35'35'79,"18"1"-64,-1-19 1,18 1-16,-35 70 15,17-53 1,18 1 0,0-19-1,35-34 79,1-1-78,-19 0-16,1-17 15,17-18 1,0 53 0,1-18-1,-36 1 1,17-1 46,-17-17-46,0 0 0,0 17-1,0 0 1,-17 1 31,17-1-32,-18 0 17,-17 18-1,-1 0-16,19 0-15,-18 0 16,17 0 15,0 0-15,1 18 0,-19 0-1</inkml:trace>
  <inkml:trace contextRef="#ctx0" brushRef="#br0" timeOffset="407.79">9984 4551 0</inkml:trace>
  <inkml:trace contextRef="#ctx0" brushRef="#br0" timeOffset="1385.24">10389 3704 0,'-17'0'0,"-19"18"16,19-1-1,-19 19 1,36 17 0,-35 0-1,18-1-15,-1 19 16,18 17-1,0-17 1,0-18 15,0 17-15,0-34 0,0 16-1,0 1 1,18-17-1,-18-1 1,17 0 0,18-17-1,-17-1 17,53-17-17,-36 0 1,35-17-1,-34-18 1,-19-1-16,-17 19 31,0-72-15,0 54 0,0 18-1,-17-1 1,-54 0 15,54 18-15,-36 0-1,17 0 1,-17 0 0,36 18-1,-1-18 1</inkml:trace>
  <inkml:trace contextRef="#ctx0" brushRef="#br0" timeOffset="2943.51">10848 3845 0,'0'-17'15,"-53"-19"1,35 36 0,-52-17-1,35 17 1,17 0 0,0 17 15,18 89-16,0-18 1,0 1 15,0-37-31,0 19 32,18-71-32,0 35 15,-1 18 1,36 0-1,-35-35 1,17 17 0,-17 0-1,17-17 1,-17 35 15,-1-35 0,-17 17-15,0 0 0,0-17-16,0-1 15,0 36 1,0-35 0,0 0-1,-17-1 1,-54-17-1,36 0 17,17 0-32,-17 0 15,17 0 1,1 0 31,-1 0-16,18-53-31,0 36 16,0-36-1,0 17 17,0 1-17,0 18-15,18-1 16,-18-17-1,35-1 1,-18 19 0,36-54-1,-53 54 1,36-1 0,-19 0-1,1 1 1,0-36-1,-1 35 1,1 0 15,-18 1 16,0-54-31,0 1-1,0 34 1,0 19 0,0-19-1,0 1 1,0 18 15,-35-19 47,35 19-62,-18-1 0,0 0-1</inkml:trace>
  <inkml:trace contextRef="#ctx0" brushRef="#br0" timeOffset="4591.56">9719 9895 0,'-35'36'47,"17"-19"-47,0 1 16,1 0-1,-1-1-15,18 54 16,0-36 0,0 0-1,0 1 1,18-1 15,17 0-31,-35 0 16,53-17-1,-35 0 1,-1-1 0,19-17-1,-1 0 1,35-88 0,-17 0-1,-17-35 1,-36 70-1,0 17 1,0 1 15,0 0-15,-36 17 0,36 0-1,-17 1 16,-1 17-15,0 0 0,1 0-1,-1 0 1</inkml:trace>
  <inkml:trace contextRef="#ctx0" brushRef="#br0" timeOffset="5007.42">10319 10389 0</inkml:trace>
  <inkml:trace contextRef="#ctx0" brushRef="#br0" timeOffset="5710.05">11183 9507 0,'-88'53'31,"53"35"-31,-1-52 16,-34 70 0,34 17-1,36-88-15,-17 36 16,-1-18-1,18 17 1,0 1 15,0 35-15,53-18 0,-35-53-1,17-17 16,-17-18-15,35 17 0,-36-17-1,-17-70 1,0 17-16,0-18 16,0 54 15,0-1-16,-35 18 1,-18-17 0,35 17-1</inkml:trace>
  <inkml:trace contextRef="#ctx0" brushRef="#br0" timeOffset="6495.79">11553 9366 0,'-35'0'31,"-18"88"-15,-17 36 0,17-54-1,18 36 1,-1 0 0,36-53-16,0 71 15,0-1 1,0-52-1,0 34 1,0-69 0,0-1-1,0 0 17,18 36-17,17-71 1,-17 17-1,-18 1 1,17-18 0,19 0-1,-1-88 1,-35 35 0,18-18-1,-18 54 1,0-1-1,0 0 1,-18 18 0,-17-17 15,17 17 0,-17 0-15</inkml:trace>
  <inkml:trace contextRef="#ctx0" brushRef="#br0" timeOffset="7775.06">11448 9543 0,'70'0'78,"-35"0"-78,1 0 15,34 17 1,-70 1 0,36-18-1,-19 18 1,1-1-1,17-17 1,-17 71 0,-1-18-1,-17-18 1,0-17 0,0 17-1,0-18 1,-35 36-1,0-35 1,17-18 0,-17 0-1,17 18 1,1-18 15,-19 0-31,72 17 125,-1-17-125,18 18 16,17 0-1,-17-1 1,0 36 0,18 53 15,-54-35-31,19-1 31,-36 18-15,0-70-1,0 17 1,-36 0 0,1-17-1,0 0 1,0-18 0,-1 0-1,19 0-15,-36 0 16,35 0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2T09:49:19.010"/>
    </inkml:context>
    <inkml:brush xml:id="br0">
      <inkml:brushProperty name="width" value="0.05292" units="cm"/>
      <inkml:brushProperty name="height" value="0.05292" units="cm"/>
      <inkml:brushProperty name="color" value="#FF0000"/>
    </inkml:brush>
  </inkml:definitions>
  <inkml:trace contextRef="#ctx0" brushRef="#br0">15663 9102 0,'0'17'16,"-17"19"-1,-1-19 1,18 18-1,0-17 1,-18 35 0,18 0-1,18 18 1,17-1 15,1-17-15,-36-18-1,17-17 1,1 0 0,-18-1-1,18-17 1,34 0 0,-52-17-1,53-72 1,-17 19-1,-36 35 1,0-18 0,0 17-1,-18-17 1,18 36 0,0-1-1,-35-17 1,17 17-1,18-17 1,-18 0 15,1 35 63,-1 0-78,1 0-1,-19 0 17,19 0-17,-1 0 16</inkml:trace>
  <inkml:trace contextRef="#ctx0" brushRef="#br0" timeOffset="524.67">16140 9613 0</inkml:trace>
  <inkml:trace contextRef="#ctx0" brushRef="#br0" timeOffset="1449.45">16880 8784 0,'-17'0'31,"-19"0"-15,-16 18 0,-19 70-1,36-17 1,-1 52-1,1 0 1,-18 19 0,-17 16-1,70-87 1,0 17 0,0-35-1,0 35 1,17-35-1,1 0 1,0-53-16,-18 18 16,17-1-1,1 1 17,0-18-1,17 0-16,-18-71 1,19 36 0,-36 0-1,0-18 1,0 35 0,0 1-1,-36-19 1,19 19-1,-1-19 1,-17 19 0,0-1-1</inkml:trace>
  <inkml:trace contextRef="#ctx0" brushRef="#br0" timeOffset="3075.71">17286 9013 0,'0'0'15,"-18"-35"-15,1 35 0,-36-70 16,18 52 0,17-17-1,-70 70 63,70-17-62,-17-1-16,17 19 16,-17 16-1,35 1 1,-35 18 0,35-36-16,-18 18 15,18-18 1,0-17-1,0 0 17,18-1-32,35 54 31,17-36-15,-35-35 15,-17 0-16,35 0 1,-35 0-16,35-70 16,-18 34-1,0 1 1,-17-18 0,-18 0 124,17 159 173,-17-53-313,0 0 15,0 53 1,0 0 0,0-1-1,0-52 1,0-17-1,0-1-15,0 0 16,0 18 0,0 0-1,0-18 1,0 18 0,0-18 15,0 1-16,0 17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5T07:11:02.216"/>
    </inkml:context>
    <inkml:brush xml:id="br0">
      <inkml:brushProperty name="width" value="0.05292" units="cm"/>
      <inkml:brushProperty name="height" value="0.05292" units="cm"/>
      <inkml:brushProperty name="color" value="#FF0000"/>
    </inkml:brush>
  </inkml:definitions>
  <inkml:trace contextRef="#ctx0" brushRef="#br0">9825 2716 0,'0'18'78,"-35"17"-62,17 1 0,-17 16-1,-1-16 1,-17 52-1,1-17 1,52-19 0,0-34-16,0 17 15,0-17 1,0 0 0,17 17-1,1-17 1,-1-1 15,36 18-15,-17-17-1,52-18 17,-18 0-17,1-18 1,17-70-1,-53 53 1,-17-18 0,-18 0-1,0 18 1,-18-18 0,1 18-1,-18-1 1,17 19-1,0-1 1,1-17 15,-1 35-15,-17-35 0,17 17-1,0 0 16,1 18-15,-1 0 0</inkml:trace>
  <inkml:trace contextRef="#ctx0" brushRef="#br0" timeOffset="439.63">10442 3157 0</inkml:trace>
  <inkml:trace contextRef="#ctx0" brushRef="#br0" timeOffset="1466">11165 2611 0,'0'-18'15,"0"0"1,-17 18 15,-1 0 16,0 0-31,-70 88-1,88-70 1,-53 53 0,0 52-1,-17-52 1,52 35-1,1-36 17,17-17-32,0 18 31,0-19-15,0 1-1,0-17 1,17-19-1,1-17 17,17 0-1,0-53-15,-35-35-1,0-35 1,0 35-1,0 70 1,-17-17 0,-1 35-1,18-18 17,-35 18 14,0 0-30,17 0 0</inkml:trace>
  <inkml:trace contextRef="#ctx0" brushRef="#br0" timeOffset="2956.43">11659 2752 0,'-17'-18'47,"-19"0"-32,-34 1 1,35-1-1,-36 18 1,18 0 0,0 0-16,18 0 15,0 18 1,-1 35 0,19 0-1,17-36 1,0 89 15,17-71-15,-17 1-1,36-19 1,17 71 0,-36-52-1,18-1 1,-17 18-1,17 0 1,-17-18 0,0 0-1,-18 18 1,0 0 0,0 18-1,-53-54 1,17-17 15,1 0-15,0 0 15,17 0-31,1 0 16,-19 0-1,1 0 1,17 0-1,1-17 1,-19-1 0,19 0-1,-18 18 1,-1-70 0,36 52 15,36 1 0,16-36-15,-34 17-1,106-69 1,-1 52 0,-52 53-1,34-18 1,-34-17-1,-36 17 1,53-35 0,-70 36-1,0-1 17,-18 0 14,0 1-30,0-1 0,0 0-1,-36 1 1,1-1 0,35 0-1,-17 18 1,-1 0 15,0 0-15</inkml:trace>
  <inkml:trace contextRef="#ctx0" brushRef="#br0" timeOffset="4286.85">9790 8326 0,'-18'35'31,"-17"18"-15,-1-18-16,19 36 15,17-54 1,0 18-1,0-17 1,35 17 15,0 18-15,36 0 0,-36-17-1,36 16 1,-1-16-1,-34-36 1,-19 0-16,36-106 16,-18 18-1,-35-71 1,0 53 0,0 18-1,0 53 1,-35 17-1,35 0 17,-18 1-17,1-1 17,-1 18-17,1 0-15,-19-18 16,-34 18-1,34 0 17,1 0-17,0 0 1,17 18 0,1 17-1,-19-17 1,36 0-1,0-1 1</inkml:trace>
  <inkml:trace contextRef="#ctx0" brushRef="#br0" timeOffset="4759.92">10248 8590 0</inkml:trace>
  <inkml:trace contextRef="#ctx0" brushRef="#br0" timeOffset="5839.55">10901 7973 0,'-71'106'93,"36"-53"-77,35-36-16,-35 36 16,-1-18-1,19 36 1,-1-1-1,1-17 1,17-17 15,0 52-15,0-35-16,0-36 16,0 54-1,0-53-15,17-1 16,1 1-1,-1 0 1,1-1 0,0 1-1,-1-1 1,-17 1 15,36-36-15,-1-211-1,-17 159 1,-1 52 0,-17 0 15,0 1-31,-17-19 16,-1 19-1,0 17 16,1-36-15,-1 19 0,0 17 15,1 0 0,-19 0-15</inkml:trace>
  <inkml:trace contextRef="#ctx0" brushRef="#br0" timeOffset="7429.79">11130 8026 0,'0'0'0,"35"0"16,-17 0-1,35 17 1,18 19 0,-54-19 15,1-17-15,-1 18-1,-17 0 1,-17 52 78,-1-70-79,-17 35 1,35-17-16,-35-18 15,17 18 1,-17-1 0,17 1-1,0-18 17,1 0-17,-1 0 16,18 18 63,35 34-78,-17-52-1,17 18 1,-17 0 0,17-18-16,-17 0 31,17 17-15,0 72-1,-17-54 1,-18-18-1,0 1 17,-18 0 15,1-1-16,-1-17-16,1 0 1,-19 0 0,19 18-1,-19-18 1,19 0 0,-1 0-1,0 0 1,1 0-1,-1 0 1,0 0 0</inkml:trace>
  <inkml:trace contextRef="#ctx0" brushRef="#br0" timeOffset="9273.79">11624 7990 0,'88'36'141,"-35"-19"-126,-18 1-15,18 0 16,0-1 0,-35 1-1,17 0 17,-52 34 77,-19-16-109,1-1 16,17-35-16,1 18 15,-1-1 1,0-17-1,1 0 1,-1 0 0,0 0 15,1 0-15,-1 0-1,1 0 1,17 18 46,17 35 32,18-36-78,1 1-16,-1 0 15,0 17 17,18-17-17,-53 17 141,0 0-156,0-17 16,-17-1-16,-19 1 16,19-18-1,-1 0 1,0 0 15,1 0-15,-19 18 15,19-18-15,-1 0 31,1 0 78,-54 0-110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AF6DB-6314-4F34-9B9C-DDCC9C4384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9CA7E8-187A-42EF-8427-5222915D9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0AAAC7-8319-4271-9566-B134B15DBEE2}"/>
              </a:ext>
            </a:extLst>
          </p:cNvPr>
          <p:cNvSpPr>
            <a:spLocks noGrp="1"/>
          </p:cNvSpPr>
          <p:nvPr>
            <p:ph type="dt" sz="half" idx="10"/>
          </p:nvPr>
        </p:nvSpPr>
        <p:spPr/>
        <p:txBody>
          <a:bodyPr/>
          <a:lstStyle/>
          <a:p>
            <a:fld id="{A8D2C782-1247-44A0-B54F-8C7A33534CF6}" type="datetimeFigureOut">
              <a:rPr lang="zh-CN" altLang="en-US" smtClean="0"/>
              <a:t>2020/10/15</a:t>
            </a:fld>
            <a:endParaRPr lang="zh-CN" altLang="en-US"/>
          </a:p>
        </p:txBody>
      </p:sp>
      <p:sp>
        <p:nvSpPr>
          <p:cNvPr id="5" name="页脚占位符 4">
            <a:extLst>
              <a:ext uri="{FF2B5EF4-FFF2-40B4-BE49-F238E27FC236}">
                <a16:creationId xmlns:a16="http://schemas.microsoft.com/office/drawing/2014/main" id="{D31E42CA-2FF6-4B00-B7E5-18E5B732FB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ABED1E-96A5-43DB-A6B7-6FCF3A2C64CF}"/>
              </a:ext>
            </a:extLst>
          </p:cNvPr>
          <p:cNvSpPr>
            <a:spLocks noGrp="1"/>
          </p:cNvSpPr>
          <p:nvPr>
            <p:ph type="sldNum" sz="quarter" idx="12"/>
          </p:nvPr>
        </p:nvSpPr>
        <p:spPr/>
        <p:txBody>
          <a:bodyPr/>
          <a:lstStyle/>
          <a:p>
            <a:fld id="{5DBF9FB2-59E6-484C-9FE7-0F0A66E77C87}" type="slidenum">
              <a:rPr lang="zh-CN" altLang="en-US" smtClean="0"/>
              <a:t>‹#›</a:t>
            </a:fld>
            <a:endParaRPr lang="zh-CN" altLang="en-US"/>
          </a:p>
        </p:txBody>
      </p:sp>
    </p:spTree>
    <p:extLst>
      <p:ext uri="{BB962C8B-B14F-4D97-AF65-F5344CB8AC3E}">
        <p14:creationId xmlns:p14="http://schemas.microsoft.com/office/powerpoint/2010/main" val="2464445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6F3F5-208B-4D57-B078-63A7CA77F53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5DB5440-A553-481A-8966-80F4120B4F5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6C4977-630E-450E-ABF1-AACFFF6730E9}"/>
              </a:ext>
            </a:extLst>
          </p:cNvPr>
          <p:cNvSpPr>
            <a:spLocks noGrp="1"/>
          </p:cNvSpPr>
          <p:nvPr>
            <p:ph type="dt" sz="half" idx="10"/>
          </p:nvPr>
        </p:nvSpPr>
        <p:spPr/>
        <p:txBody>
          <a:bodyPr/>
          <a:lstStyle/>
          <a:p>
            <a:fld id="{A8D2C782-1247-44A0-B54F-8C7A33534CF6}" type="datetimeFigureOut">
              <a:rPr lang="zh-CN" altLang="en-US" smtClean="0"/>
              <a:t>2020/10/15</a:t>
            </a:fld>
            <a:endParaRPr lang="zh-CN" altLang="en-US"/>
          </a:p>
        </p:txBody>
      </p:sp>
      <p:sp>
        <p:nvSpPr>
          <p:cNvPr id="5" name="页脚占位符 4">
            <a:extLst>
              <a:ext uri="{FF2B5EF4-FFF2-40B4-BE49-F238E27FC236}">
                <a16:creationId xmlns:a16="http://schemas.microsoft.com/office/drawing/2014/main" id="{D94D01A1-4F37-493B-8D9C-7602A599A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83EC45-C8DD-43A6-AABC-11EDF06A18B2}"/>
              </a:ext>
            </a:extLst>
          </p:cNvPr>
          <p:cNvSpPr>
            <a:spLocks noGrp="1"/>
          </p:cNvSpPr>
          <p:nvPr>
            <p:ph type="sldNum" sz="quarter" idx="12"/>
          </p:nvPr>
        </p:nvSpPr>
        <p:spPr/>
        <p:txBody>
          <a:bodyPr/>
          <a:lstStyle/>
          <a:p>
            <a:fld id="{5DBF9FB2-59E6-484C-9FE7-0F0A66E77C87}" type="slidenum">
              <a:rPr lang="zh-CN" altLang="en-US" smtClean="0"/>
              <a:t>‹#›</a:t>
            </a:fld>
            <a:endParaRPr lang="zh-CN" altLang="en-US"/>
          </a:p>
        </p:txBody>
      </p:sp>
    </p:spTree>
    <p:extLst>
      <p:ext uri="{BB962C8B-B14F-4D97-AF65-F5344CB8AC3E}">
        <p14:creationId xmlns:p14="http://schemas.microsoft.com/office/powerpoint/2010/main" val="365603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F9605B-D7AC-40CE-ABD1-B53FCAD2D55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E63A6C3-DDE1-4732-9BBC-041DE8AEE1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122834-6B1E-42B8-AB0C-33BC8AAF5D5E}"/>
              </a:ext>
            </a:extLst>
          </p:cNvPr>
          <p:cNvSpPr>
            <a:spLocks noGrp="1"/>
          </p:cNvSpPr>
          <p:nvPr>
            <p:ph type="dt" sz="half" idx="10"/>
          </p:nvPr>
        </p:nvSpPr>
        <p:spPr/>
        <p:txBody>
          <a:bodyPr/>
          <a:lstStyle/>
          <a:p>
            <a:fld id="{A8D2C782-1247-44A0-B54F-8C7A33534CF6}" type="datetimeFigureOut">
              <a:rPr lang="zh-CN" altLang="en-US" smtClean="0"/>
              <a:t>2020/10/15</a:t>
            </a:fld>
            <a:endParaRPr lang="zh-CN" altLang="en-US"/>
          </a:p>
        </p:txBody>
      </p:sp>
      <p:sp>
        <p:nvSpPr>
          <p:cNvPr id="5" name="页脚占位符 4">
            <a:extLst>
              <a:ext uri="{FF2B5EF4-FFF2-40B4-BE49-F238E27FC236}">
                <a16:creationId xmlns:a16="http://schemas.microsoft.com/office/drawing/2014/main" id="{70CAC698-03DB-4055-A6FC-09639430B3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256EC9-1CCA-46EB-B092-2314DA017292}"/>
              </a:ext>
            </a:extLst>
          </p:cNvPr>
          <p:cNvSpPr>
            <a:spLocks noGrp="1"/>
          </p:cNvSpPr>
          <p:nvPr>
            <p:ph type="sldNum" sz="quarter" idx="12"/>
          </p:nvPr>
        </p:nvSpPr>
        <p:spPr/>
        <p:txBody>
          <a:bodyPr/>
          <a:lstStyle/>
          <a:p>
            <a:fld id="{5DBF9FB2-59E6-484C-9FE7-0F0A66E77C87}" type="slidenum">
              <a:rPr lang="zh-CN" altLang="en-US" smtClean="0"/>
              <a:t>‹#›</a:t>
            </a:fld>
            <a:endParaRPr lang="zh-CN" altLang="en-US"/>
          </a:p>
        </p:txBody>
      </p:sp>
    </p:spTree>
    <p:extLst>
      <p:ext uri="{BB962C8B-B14F-4D97-AF65-F5344CB8AC3E}">
        <p14:creationId xmlns:p14="http://schemas.microsoft.com/office/powerpoint/2010/main" val="99751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551EF-86D9-4AE5-A1CF-C8E4224F32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E47894-6235-4DF6-8644-95EEB267A87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ED6814-EEB1-4C09-9FB4-8D4D174EEE23}"/>
              </a:ext>
            </a:extLst>
          </p:cNvPr>
          <p:cNvSpPr>
            <a:spLocks noGrp="1"/>
          </p:cNvSpPr>
          <p:nvPr>
            <p:ph type="dt" sz="half" idx="10"/>
          </p:nvPr>
        </p:nvSpPr>
        <p:spPr/>
        <p:txBody>
          <a:bodyPr/>
          <a:lstStyle/>
          <a:p>
            <a:fld id="{A8D2C782-1247-44A0-B54F-8C7A33534CF6}" type="datetimeFigureOut">
              <a:rPr lang="zh-CN" altLang="en-US" smtClean="0"/>
              <a:t>2020/10/15</a:t>
            </a:fld>
            <a:endParaRPr lang="zh-CN" altLang="en-US"/>
          </a:p>
        </p:txBody>
      </p:sp>
      <p:sp>
        <p:nvSpPr>
          <p:cNvPr id="5" name="页脚占位符 4">
            <a:extLst>
              <a:ext uri="{FF2B5EF4-FFF2-40B4-BE49-F238E27FC236}">
                <a16:creationId xmlns:a16="http://schemas.microsoft.com/office/drawing/2014/main" id="{EE2D32D0-9585-4C2F-82D9-74AA0610BA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04814B-4557-497F-B1EB-5EED44CF89DD}"/>
              </a:ext>
            </a:extLst>
          </p:cNvPr>
          <p:cNvSpPr>
            <a:spLocks noGrp="1"/>
          </p:cNvSpPr>
          <p:nvPr>
            <p:ph type="sldNum" sz="quarter" idx="12"/>
          </p:nvPr>
        </p:nvSpPr>
        <p:spPr/>
        <p:txBody>
          <a:bodyPr/>
          <a:lstStyle/>
          <a:p>
            <a:fld id="{5DBF9FB2-59E6-484C-9FE7-0F0A66E77C87}" type="slidenum">
              <a:rPr lang="zh-CN" altLang="en-US" smtClean="0"/>
              <a:t>‹#›</a:t>
            </a:fld>
            <a:endParaRPr lang="zh-CN" altLang="en-US"/>
          </a:p>
        </p:txBody>
      </p:sp>
    </p:spTree>
    <p:extLst>
      <p:ext uri="{BB962C8B-B14F-4D97-AF65-F5344CB8AC3E}">
        <p14:creationId xmlns:p14="http://schemas.microsoft.com/office/powerpoint/2010/main" val="159994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A4241-70E6-4531-9A30-A08E51AC32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17C5465-3230-46B5-BE05-C642101D6C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AC4BFFF-C1E5-4821-A30D-D83DC52621A8}"/>
              </a:ext>
            </a:extLst>
          </p:cNvPr>
          <p:cNvSpPr>
            <a:spLocks noGrp="1"/>
          </p:cNvSpPr>
          <p:nvPr>
            <p:ph type="dt" sz="half" idx="10"/>
          </p:nvPr>
        </p:nvSpPr>
        <p:spPr/>
        <p:txBody>
          <a:bodyPr/>
          <a:lstStyle/>
          <a:p>
            <a:fld id="{A8D2C782-1247-44A0-B54F-8C7A33534CF6}" type="datetimeFigureOut">
              <a:rPr lang="zh-CN" altLang="en-US" smtClean="0"/>
              <a:t>2020/10/15</a:t>
            </a:fld>
            <a:endParaRPr lang="zh-CN" altLang="en-US"/>
          </a:p>
        </p:txBody>
      </p:sp>
      <p:sp>
        <p:nvSpPr>
          <p:cNvPr id="5" name="页脚占位符 4">
            <a:extLst>
              <a:ext uri="{FF2B5EF4-FFF2-40B4-BE49-F238E27FC236}">
                <a16:creationId xmlns:a16="http://schemas.microsoft.com/office/drawing/2014/main" id="{91A226E1-6842-4E14-B412-6994A706DE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420B1A-CA10-4CA3-A2BA-4B14F4D94B0F}"/>
              </a:ext>
            </a:extLst>
          </p:cNvPr>
          <p:cNvSpPr>
            <a:spLocks noGrp="1"/>
          </p:cNvSpPr>
          <p:nvPr>
            <p:ph type="sldNum" sz="quarter" idx="12"/>
          </p:nvPr>
        </p:nvSpPr>
        <p:spPr/>
        <p:txBody>
          <a:bodyPr/>
          <a:lstStyle/>
          <a:p>
            <a:fld id="{5DBF9FB2-59E6-484C-9FE7-0F0A66E77C87}" type="slidenum">
              <a:rPr lang="zh-CN" altLang="en-US" smtClean="0"/>
              <a:t>‹#›</a:t>
            </a:fld>
            <a:endParaRPr lang="zh-CN" altLang="en-US"/>
          </a:p>
        </p:txBody>
      </p:sp>
    </p:spTree>
    <p:extLst>
      <p:ext uri="{BB962C8B-B14F-4D97-AF65-F5344CB8AC3E}">
        <p14:creationId xmlns:p14="http://schemas.microsoft.com/office/powerpoint/2010/main" val="3356675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9FCFA-A943-4074-AFED-C86199F789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6786F4-62A3-4CBF-8556-765001A7A4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D2AC465-90B5-47F2-BBCC-8B352C0AC3F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0362B58-C74A-40CC-94A9-85D647DBF533}"/>
              </a:ext>
            </a:extLst>
          </p:cNvPr>
          <p:cNvSpPr>
            <a:spLocks noGrp="1"/>
          </p:cNvSpPr>
          <p:nvPr>
            <p:ph type="dt" sz="half" idx="10"/>
          </p:nvPr>
        </p:nvSpPr>
        <p:spPr/>
        <p:txBody>
          <a:bodyPr/>
          <a:lstStyle/>
          <a:p>
            <a:fld id="{A8D2C782-1247-44A0-B54F-8C7A33534CF6}" type="datetimeFigureOut">
              <a:rPr lang="zh-CN" altLang="en-US" smtClean="0"/>
              <a:t>2020/10/15</a:t>
            </a:fld>
            <a:endParaRPr lang="zh-CN" altLang="en-US"/>
          </a:p>
        </p:txBody>
      </p:sp>
      <p:sp>
        <p:nvSpPr>
          <p:cNvPr id="6" name="页脚占位符 5">
            <a:extLst>
              <a:ext uri="{FF2B5EF4-FFF2-40B4-BE49-F238E27FC236}">
                <a16:creationId xmlns:a16="http://schemas.microsoft.com/office/drawing/2014/main" id="{FC6EA6A2-EC05-4A0C-8828-36D1201D9B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D8D744-A7D8-4954-B62B-2FF2A72FA172}"/>
              </a:ext>
            </a:extLst>
          </p:cNvPr>
          <p:cNvSpPr>
            <a:spLocks noGrp="1"/>
          </p:cNvSpPr>
          <p:nvPr>
            <p:ph type="sldNum" sz="quarter" idx="12"/>
          </p:nvPr>
        </p:nvSpPr>
        <p:spPr/>
        <p:txBody>
          <a:bodyPr/>
          <a:lstStyle/>
          <a:p>
            <a:fld id="{5DBF9FB2-59E6-484C-9FE7-0F0A66E77C87}" type="slidenum">
              <a:rPr lang="zh-CN" altLang="en-US" smtClean="0"/>
              <a:t>‹#›</a:t>
            </a:fld>
            <a:endParaRPr lang="zh-CN" altLang="en-US"/>
          </a:p>
        </p:txBody>
      </p:sp>
    </p:spTree>
    <p:extLst>
      <p:ext uri="{BB962C8B-B14F-4D97-AF65-F5344CB8AC3E}">
        <p14:creationId xmlns:p14="http://schemas.microsoft.com/office/powerpoint/2010/main" val="258168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2C119-50AA-46D6-BC96-10D7EBAC56D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E41DC4-283E-4934-82F2-E83586AA5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255088-B735-4A71-91AC-FB030D8C169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5AA7781-9499-4F0E-A7D1-B49FB842E3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056FC21-D56D-4501-8B96-FD86B0A4BEC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0982561-40B6-4201-9104-224C8D173F58}"/>
              </a:ext>
            </a:extLst>
          </p:cNvPr>
          <p:cNvSpPr>
            <a:spLocks noGrp="1"/>
          </p:cNvSpPr>
          <p:nvPr>
            <p:ph type="dt" sz="half" idx="10"/>
          </p:nvPr>
        </p:nvSpPr>
        <p:spPr/>
        <p:txBody>
          <a:bodyPr/>
          <a:lstStyle/>
          <a:p>
            <a:fld id="{A8D2C782-1247-44A0-B54F-8C7A33534CF6}" type="datetimeFigureOut">
              <a:rPr lang="zh-CN" altLang="en-US" smtClean="0"/>
              <a:t>2020/10/15</a:t>
            </a:fld>
            <a:endParaRPr lang="zh-CN" altLang="en-US"/>
          </a:p>
        </p:txBody>
      </p:sp>
      <p:sp>
        <p:nvSpPr>
          <p:cNvPr id="8" name="页脚占位符 7">
            <a:extLst>
              <a:ext uri="{FF2B5EF4-FFF2-40B4-BE49-F238E27FC236}">
                <a16:creationId xmlns:a16="http://schemas.microsoft.com/office/drawing/2014/main" id="{88CA336E-3435-435D-A4F0-139ED618217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F41E400-AB28-4515-B56C-AEE556995D3A}"/>
              </a:ext>
            </a:extLst>
          </p:cNvPr>
          <p:cNvSpPr>
            <a:spLocks noGrp="1"/>
          </p:cNvSpPr>
          <p:nvPr>
            <p:ph type="sldNum" sz="quarter" idx="12"/>
          </p:nvPr>
        </p:nvSpPr>
        <p:spPr/>
        <p:txBody>
          <a:bodyPr/>
          <a:lstStyle/>
          <a:p>
            <a:fld id="{5DBF9FB2-59E6-484C-9FE7-0F0A66E77C87}" type="slidenum">
              <a:rPr lang="zh-CN" altLang="en-US" smtClean="0"/>
              <a:t>‹#›</a:t>
            </a:fld>
            <a:endParaRPr lang="zh-CN" altLang="en-US"/>
          </a:p>
        </p:txBody>
      </p:sp>
    </p:spTree>
    <p:extLst>
      <p:ext uri="{BB962C8B-B14F-4D97-AF65-F5344CB8AC3E}">
        <p14:creationId xmlns:p14="http://schemas.microsoft.com/office/powerpoint/2010/main" val="19160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5DEE7-A311-4B0F-8A51-DA9F63B9B5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AD8A03-545C-4DC4-859C-AB5C5DC66955}"/>
              </a:ext>
            </a:extLst>
          </p:cNvPr>
          <p:cNvSpPr>
            <a:spLocks noGrp="1"/>
          </p:cNvSpPr>
          <p:nvPr>
            <p:ph type="dt" sz="half" idx="10"/>
          </p:nvPr>
        </p:nvSpPr>
        <p:spPr/>
        <p:txBody>
          <a:bodyPr/>
          <a:lstStyle/>
          <a:p>
            <a:fld id="{A8D2C782-1247-44A0-B54F-8C7A33534CF6}" type="datetimeFigureOut">
              <a:rPr lang="zh-CN" altLang="en-US" smtClean="0"/>
              <a:t>2020/10/15</a:t>
            </a:fld>
            <a:endParaRPr lang="zh-CN" altLang="en-US"/>
          </a:p>
        </p:txBody>
      </p:sp>
      <p:sp>
        <p:nvSpPr>
          <p:cNvPr id="4" name="页脚占位符 3">
            <a:extLst>
              <a:ext uri="{FF2B5EF4-FFF2-40B4-BE49-F238E27FC236}">
                <a16:creationId xmlns:a16="http://schemas.microsoft.com/office/drawing/2014/main" id="{98A1181F-AAFC-46C9-BB56-72841DDBF1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DD90C02-79F3-4D3F-B2EE-096E000B8539}"/>
              </a:ext>
            </a:extLst>
          </p:cNvPr>
          <p:cNvSpPr>
            <a:spLocks noGrp="1"/>
          </p:cNvSpPr>
          <p:nvPr>
            <p:ph type="sldNum" sz="quarter" idx="12"/>
          </p:nvPr>
        </p:nvSpPr>
        <p:spPr/>
        <p:txBody>
          <a:bodyPr/>
          <a:lstStyle/>
          <a:p>
            <a:fld id="{5DBF9FB2-59E6-484C-9FE7-0F0A66E77C87}" type="slidenum">
              <a:rPr lang="zh-CN" altLang="en-US" smtClean="0"/>
              <a:t>‹#›</a:t>
            </a:fld>
            <a:endParaRPr lang="zh-CN" altLang="en-US"/>
          </a:p>
        </p:txBody>
      </p:sp>
    </p:spTree>
    <p:extLst>
      <p:ext uri="{BB962C8B-B14F-4D97-AF65-F5344CB8AC3E}">
        <p14:creationId xmlns:p14="http://schemas.microsoft.com/office/powerpoint/2010/main" val="536876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6088D0-C2F9-452B-A208-6214A0B242C6}"/>
              </a:ext>
            </a:extLst>
          </p:cNvPr>
          <p:cNvSpPr>
            <a:spLocks noGrp="1"/>
          </p:cNvSpPr>
          <p:nvPr>
            <p:ph type="dt" sz="half" idx="10"/>
          </p:nvPr>
        </p:nvSpPr>
        <p:spPr/>
        <p:txBody>
          <a:bodyPr/>
          <a:lstStyle/>
          <a:p>
            <a:fld id="{A8D2C782-1247-44A0-B54F-8C7A33534CF6}" type="datetimeFigureOut">
              <a:rPr lang="zh-CN" altLang="en-US" smtClean="0"/>
              <a:t>2020/10/15</a:t>
            </a:fld>
            <a:endParaRPr lang="zh-CN" altLang="en-US"/>
          </a:p>
        </p:txBody>
      </p:sp>
      <p:sp>
        <p:nvSpPr>
          <p:cNvPr id="3" name="页脚占位符 2">
            <a:extLst>
              <a:ext uri="{FF2B5EF4-FFF2-40B4-BE49-F238E27FC236}">
                <a16:creationId xmlns:a16="http://schemas.microsoft.com/office/drawing/2014/main" id="{049CE9B1-E082-4D81-8B05-DB1F3BBB6A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103ED9-B9AA-48FF-9ACA-9F0D6490EF73}"/>
              </a:ext>
            </a:extLst>
          </p:cNvPr>
          <p:cNvSpPr>
            <a:spLocks noGrp="1"/>
          </p:cNvSpPr>
          <p:nvPr>
            <p:ph type="sldNum" sz="quarter" idx="12"/>
          </p:nvPr>
        </p:nvSpPr>
        <p:spPr/>
        <p:txBody>
          <a:bodyPr/>
          <a:lstStyle/>
          <a:p>
            <a:fld id="{5DBF9FB2-59E6-484C-9FE7-0F0A66E77C87}" type="slidenum">
              <a:rPr lang="zh-CN" altLang="en-US" smtClean="0"/>
              <a:t>‹#›</a:t>
            </a:fld>
            <a:endParaRPr lang="zh-CN" altLang="en-US"/>
          </a:p>
        </p:txBody>
      </p:sp>
    </p:spTree>
    <p:extLst>
      <p:ext uri="{BB962C8B-B14F-4D97-AF65-F5344CB8AC3E}">
        <p14:creationId xmlns:p14="http://schemas.microsoft.com/office/powerpoint/2010/main" val="2482545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D6946-F745-4920-9D09-254809B8E4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5EF5627-BB7A-488D-B25A-8103DF2420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4432F4-1BB8-43D1-857D-9A2D3A372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8FDB70-11E7-4990-8593-B37FE9F14D69}"/>
              </a:ext>
            </a:extLst>
          </p:cNvPr>
          <p:cNvSpPr>
            <a:spLocks noGrp="1"/>
          </p:cNvSpPr>
          <p:nvPr>
            <p:ph type="dt" sz="half" idx="10"/>
          </p:nvPr>
        </p:nvSpPr>
        <p:spPr/>
        <p:txBody>
          <a:bodyPr/>
          <a:lstStyle/>
          <a:p>
            <a:fld id="{A8D2C782-1247-44A0-B54F-8C7A33534CF6}" type="datetimeFigureOut">
              <a:rPr lang="zh-CN" altLang="en-US" smtClean="0"/>
              <a:t>2020/10/15</a:t>
            </a:fld>
            <a:endParaRPr lang="zh-CN" altLang="en-US"/>
          </a:p>
        </p:txBody>
      </p:sp>
      <p:sp>
        <p:nvSpPr>
          <p:cNvPr id="6" name="页脚占位符 5">
            <a:extLst>
              <a:ext uri="{FF2B5EF4-FFF2-40B4-BE49-F238E27FC236}">
                <a16:creationId xmlns:a16="http://schemas.microsoft.com/office/drawing/2014/main" id="{8E17EAE7-6EF4-4DC0-B42D-C4325D9660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C60810-2455-46C4-B061-A96B356AB6F3}"/>
              </a:ext>
            </a:extLst>
          </p:cNvPr>
          <p:cNvSpPr>
            <a:spLocks noGrp="1"/>
          </p:cNvSpPr>
          <p:nvPr>
            <p:ph type="sldNum" sz="quarter" idx="12"/>
          </p:nvPr>
        </p:nvSpPr>
        <p:spPr/>
        <p:txBody>
          <a:bodyPr/>
          <a:lstStyle/>
          <a:p>
            <a:fld id="{5DBF9FB2-59E6-484C-9FE7-0F0A66E77C87}" type="slidenum">
              <a:rPr lang="zh-CN" altLang="en-US" smtClean="0"/>
              <a:t>‹#›</a:t>
            </a:fld>
            <a:endParaRPr lang="zh-CN" altLang="en-US"/>
          </a:p>
        </p:txBody>
      </p:sp>
    </p:spTree>
    <p:extLst>
      <p:ext uri="{BB962C8B-B14F-4D97-AF65-F5344CB8AC3E}">
        <p14:creationId xmlns:p14="http://schemas.microsoft.com/office/powerpoint/2010/main" val="218182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4A0E2-8B0E-47E9-8762-F755B5FC19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5FD7C81-FCBE-457B-9AD3-F934A08F13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381B13B-71FF-4C32-8A2B-0F340FB51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18652C-1BBE-41FC-88EF-30ABB4F5AC4D}"/>
              </a:ext>
            </a:extLst>
          </p:cNvPr>
          <p:cNvSpPr>
            <a:spLocks noGrp="1"/>
          </p:cNvSpPr>
          <p:nvPr>
            <p:ph type="dt" sz="half" idx="10"/>
          </p:nvPr>
        </p:nvSpPr>
        <p:spPr/>
        <p:txBody>
          <a:bodyPr/>
          <a:lstStyle/>
          <a:p>
            <a:fld id="{A8D2C782-1247-44A0-B54F-8C7A33534CF6}" type="datetimeFigureOut">
              <a:rPr lang="zh-CN" altLang="en-US" smtClean="0"/>
              <a:t>2020/10/15</a:t>
            </a:fld>
            <a:endParaRPr lang="zh-CN" altLang="en-US"/>
          </a:p>
        </p:txBody>
      </p:sp>
      <p:sp>
        <p:nvSpPr>
          <p:cNvPr id="6" name="页脚占位符 5">
            <a:extLst>
              <a:ext uri="{FF2B5EF4-FFF2-40B4-BE49-F238E27FC236}">
                <a16:creationId xmlns:a16="http://schemas.microsoft.com/office/drawing/2014/main" id="{EEB82A60-3E21-4366-BFC2-5DE4197728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51E021-133A-47AE-A4DC-97DD9A8F7F02}"/>
              </a:ext>
            </a:extLst>
          </p:cNvPr>
          <p:cNvSpPr>
            <a:spLocks noGrp="1"/>
          </p:cNvSpPr>
          <p:nvPr>
            <p:ph type="sldNum" sz="quarter" idx="12"/>
          </p:nvPr>
        </p:nvSpPr>
        <p:spPr/>
        <p:txBody>
          <a:bodyPr/>
          <a:lstStyle/>
          <a:p>
            <a:fld id="{5DBF9FB2-59E6-484C-9FE7-0F0A66E77C87}" type="slidenum">
              <a:rPr lang="zh-CN" altLang="en-US" smtClean="0"/>
              <a:t>‹#›</a:t>
            </a:fld>
            <a:endParaRPr lang="zh-CN" altLang="en-US"/>
          </a:p>
        </p:txBody>
      </p:sp>
    </p:spTree>
    <p:extLst>
      <p:ext uri="{BB962C8B-B14F-4D97-AF65-F5344CB8AC3E}">
        <p14:creationId xmlns:p14="http://schemas.microsoft.com/office/powerpoint/2010/main" val="210642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DC18D3-D615-4440-BB38-6944976CF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7054E77-E98C-4762-ACC7-ED0563136F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823854-C126-42AD-BBC6-074F8527C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2C782-1247-44A0-B54F-8C7A33534CF6}" type="datetimeFigureOut">
              <a:rPr lang="zh-CN" altLang="en-US" smtClean="0"/>
              <a:t>2020/10/15</a:t>
            </a:fld>
            <a:endParaRPr lang="zh-CN" altLang="en-US"/>
          </a:p>
        </p:txBody>
      </p:sp>
      <p:sp>
        <p:nvSpPr>
          <p:cNvPr id="5" name="页脚占位符 4">
            <a:extLst>
              <a:ext uri="{FF2B5EF4-FFF2-40B4-BE49-F238E27FC236}">
                <a16:creationId xmlns:a16="http://schemas.microsoft.com/office/drawing/2014/main" id="{50678E2F-2571-47DC-BCDA-4DF1C25EBE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4C75134-DF11-46EE-9C7C-C7D78767B2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BF9FB2-59E6-484C-9FE7-0F0A66E77C87}" type="slidenum">
              <a:rPr lang="zh-CN" altLang="en-US" smtClean="0"/>
              <a:t>‹#›</a:t>
            </a:fld>
            <a:endParaRPr lang="zh-CN" altLang="en-US"/>
          </a:p>
        </p:txBody>
      </p:sp>
    </p:spTree>
    <p:extLst>
      <p:ext uri="{BB962C8B-B14F-4D97-AF65-F5344CB8AC3E}">
        <p14:creationId xmlns:p14="http://schemas.microsoft.com/office/powerpoint/2010/main" val="2810418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zhuanlan.zhihu.com/p/109822533" TargetMode="External"/><Relationship Id="rId2" Type="http://schemas.openxmlformats.org/officeDocument/2006/relationships/hyperlink" Target="https://zhuanlan.zhihu.com/p/40729383" TargetMode="External"/><Relationship Id="rId1" Type="http://schemas.openxmlformats.org/officeDocument/2006/relationships/slideLayout" Target="../slideLayouts/slideLayout7.xml"/><Relationship Id="rId6" Type="http://schemas.openxmlformats.org/officeDocument/2006/relationships/hyperlink" Target="https://blog.csdn.net/fanxin_i/article/details/80212906" TargetMode="External"/><Relationship Id="rId5" Type="http://schemas.openxmlformats.org/officeDocument/2006/relationships/hyperlink" Target="https://blog.csdn.net/nanhuaibeian/article/details/100184893" TargetMode="External"/><Relationship Id="rId4" Type="http://schemas.openxmlformats.org/officeDocument/2006/relationships/hyperlink" Target="https://zhuanlan.zhihu.com/p/24801814"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4.emf"/><Relationship Id="rId5" Type="http://schemas.openxmlformats.org/officeDocument/2006/relationships/customXml" Target="../ink/ink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4.png"/><Relationship Id="rId7" Type="http://schemas.openxmlformats.org/officeDocument/2006/relationships/customXml" Target="../ink/ink3.xml"/><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7.emf"/><Relationship Id="rId5" Type="http://schemas.openxmlformats.org/officeDocument/2006/relationships/customXml" Target="../ink/ink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6CE1D9-524C-4DEA-867F-ADC9609D23E6}"/>
              </a:ext>
            </a:extLst>
          </p:cNvPr>
          <p:cNvSpPr txBox="1"/>
          <p:nvPr/>
        </p:nvSpPr>
        <p:spPr>
          <a:xfrm>
            <a:off x="1414021" y="735291"/>
            <a:ext cx="10369484" cy="4524315"/>
          </a:xfrm>
          <a:prstGeom prst="rect">
            <a:avLst/>
          </a:prstGeom>
          <a:noFill/>
        </p:spPr>
        <p:txBody>
          <a:bodyPr wrap="square" rtlCol="0">
            <a:spAutoFit/>
          </a:bodyPr>
          <a:lstStyle/>
          <a:p>
            <a:r>
              <a:rPr lang="en-US" altLang="zh-CN" dirty="0"/>
              <a:t>bp</a:t>
            </a:r>
            <a:r>
              <a:rPr lang="zh-CN" altLang="en-US" dirty="0"/>
              <a:t>神经网络</a:t>
            </a:r>
            <a:endParaRPr lang="en-US" altLang="zh-CN" dirty="0"/>
          </a:p>
          <a:p>
            <a:r>
              <a:rPr lang="en-US" altLang="zh-CN" dirty="0">
                <a:hlinkClick r:id="rId2"/>
              </a:rPr>
              <a:t>https://zhuanlan.zhihu.com/p/40729383</a:t>
            </a:r>
            <a:endParaRPr lang="en-US" altLang="zh-CN" dirty="0"/>
          </a:p>
          <a:p>
            <a:r>
              <a:rPr lang="en-US" altLang="zh-CN" dirty="0">
                <a:hlinkClick r:id="rId3"/>
              </a:rPr>
              <a:t>https://zhuanlan.zhihu.com/p/109822533</a:t>
            </a:r>
            <a:endParaRPr lang="en-US" altLang="zh-CN" dirty="0"/>
          </a:p>
          <a:p>
            <a:r>
              <a:rPr lang="en-US" altLang="zh-CN" dirty="0">
                <a:hlinkClick r:id="rId4"/>
              </a:rPr>
              <a:t>https://zhuanlan.zhihu.com/p/24801814</a:t>
            </a:r>
            <a:endParaRPr lang="en-US" altLang="zh-CN" dirty="0"/>
          </a:p>
          <a:p>
            <a:endParaRPr lang="en-US" altLang="zh-CN" dirty="0"/>
          </a:p>
          <a:p>
            <a:r>
              <a:rPr lang="en-US" altLang="zh-CN" dirty="0">
                <a:hlinkClick r:id="rId5"/>
              </a:rPr>
              <a:t>https://blog.csdn.net/nanhuaibeian/article/details/100184893</a:t>
            </a:r>
            <a:r>
              <a:rPr lang="zh-CN" altLang="en-US" dirty="0"/>
              <a:t>梯度下降</a:t>
            </a:r>
            <a:endParaRPr lang="en-US" altLang="zh-CN" dirty="0"/>
          </a:p>
          <a:p>
            <a:endParaRPr lang="en-US" altLang="zh-CN" dirty="0"/>
          </a:p>
          <a:p>
            <a:r>
              <a:rPr lang="en-US" altLang="zh-CN" dirty="0">
                <a:hlinkClick r:id="rId6"/>
              </a:rPr>
              <a:t>https://blog.csdn.net/fanxin_i/article/details/80212906</a:t>
            </a:r>
            <a:endParaRPr lang="en-US" altLang="zh-CN" dirty="0"/>
          </a:p>
          <a:p>
            <a:r>
              <a:rPr lang="en-US" altLang="zh-CN" dirty="0"/>
              <a:t>https://blog.csdn.net/u014303046/article/details/78200010?utm_medium=distribute.pc_relevant.none-task-blog-BlogCommendFromMachineLearnPai2-2.channel_param&amp;depth_1-utm_source=distribute.pc_relevant.none-task-blog-BlogCommendFromMachineLearnPai2-2.channel_param</a:t>
            </a:r>
          </a:p>
          <a:p>
            <a:r>
              <a:rPr lang="en-US" altLang="zh-CN" dirty="0"/>
              <a:t>https://blog.csdn.net/weixin_39441762/article/details/80446692?utm_medium=distribute.pc_relevant_t0.none-task-blog-BlogCommendFromMachineLearnPai2-1.channel_param&amp;depth_1-utm_source=distribute.pc_relevant_t0.none-task-blog-BlogCommendFromMachineLearnPai2-1.channel_param</a:t>
            </a:r>
            <a:endParaRPr lang="zh-CN" altLang="en-US" dirty="0"/>
          </a:p>
        </p:txBody>
      </p:sp>
    </p:spTree>
    <p:extLst>
      <p:ext uri="{BB962C8B-B14F-4D97-AF65-F5344CB8AC3E}">
        <p14:creationId xmlns:p14="http://schemas.microsoft.com/office/powerpoint/2010/main" val="3655289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81CDF6-13C6-4DD7-B01F-0F14C7E1CA8D}"/>
              </a:ext>
            </a:extLst>
          </p:cNvPr>
          <p:cNvSpPr txBox="1"/>
          <p:nvPr/>
        </p:nvSpPr>
        <p:spPr>
          <a:xfrm>
            <a:off x="377072" y="211260"/>
            <a:ext cx="5137608" cy="369332"/>
          </a:xfrm>
          <a:prstGeom prst="rect">
            <a:avLst/>
          </a:prstGeom>
          <a:noFill/>
        </p:spPr>
        <p:txBody>
          <a:bodyPr wrap="square" rtlCol="0">
            <a:spAutoFit/>
          </a:bodyPr>
          <a:lstStyle/>
          <a:p>
            <a:r>
              <a:rPr lang="zh-CN" altLang="en-US" dirty="0"/>
              <a:t>梯度下降公式</a:t>
            </a:r>
          </a:p>
        </p:txBody>
      </p:sp>
      <p:pic>
        <p:nvPicPr>
          <p:cNvPr id="6146" name="Picture 2" descr="å¨è¿éæå¥å¾çæè¿°">
            <a:extLst>
              <a:ext uri="{FF2B5EF4-FFF2-40B4-BE49-F238E27FC236}">
                <a16:creationId xmlns:a16="http://schemas.microsoft.com/office/drawing/2014/main" id="{A733C7C8-B921-4282-A365-F20A81A9C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475" y="543847"/>
            <a:ext cx="7777114" cy="77994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7A24C37-22E6-4E7A-B1C1-D05C904358B5}"/>
              </a:ext>
            </a:extLst>
          </p:cNvPr>
          <p:cNvSpPr txBox="1"/>
          <p:nvPr/>
        </p:nvSpPr>
        <p:spPr>
          <a:xfrm>
            <a:off x="377069" y="1469116"/>
            <a:ext cx="11236751" cy="1296445"/>
          </a:xfrm>
          <a:prstGeom prst="rect">
            <a:avLst/>
          </a:prstGeom>
          <a:noFill/>
        </p:spPr>
        <p:txBody>
          <a:bodyPr wrap="square">
            <a:spAutoFit/>
          </a:bodyPr>
          <a:lstStyle/>
          <a:p>
            <a:pPr>
              <a:lnSpc>
                <a:spcPct val="150000"/>
              </a:lnSpc>
            </a:pPr>
            <a:r>
              <a:rPr lang="zh-CN" altLang="en-US" b="0" i="0" dirty="0">
                <a:solidFill>
                  <a:srgbClr val="4D4D4D"/>
                </a:solidFill>
                <a:effectLst/>
                <a:latin typeface="-apple-system"/>
              </a:rPr>
              <a:t>此公式的意义是：</a:t>
            </a:r>
            <a:r>
              <a:rPr lang="en-US" altLang="zh-CN" b="0" i="0" dirty="0">
                <a:solidFill>
                  <a:srgbClr val="4D4D4D"/>
                </a:solidFill>
                <a:effectLst/>
                <a:latin typeface="-apple-system"/>
              </a:rPr>
              <a:t>J</a:t>
            </a:r>
            <a:r>
              <a:rPr lang="zh-CN" altLang="en-US" b="0" i="0" dirty="0">
                <a:solidFill>
                  <a:srgbClr val="4D4D4D"/>
                </a:solidFill>
                <a:effectLst/>
                <a:latin typeface="-apple-system"/>
              </a:rPr>
              <a:t>是关于</a:t>
            </a:r>
            <a:r>
              <a:rPr lang="en-US" altLang="zh-CN" b="0" i="0" dirty="0">
                <a:solidFill>
                  <a:srgbClr val="4D4D4D"/>
                </a:solidFill>
                <a:effectLst/>
                <a:latin typeface="-apple-system"/>
              </a:rPr>
              <a:t>Θ</a:t>
            </a:r>
            <a:r>
              <a:rPr lang="zh-CN" altLang="en-US" b="0" i="0" dirty="0">
                <a:solidFill>
                  <a:srgbClr val="4D4D4D"/>
                </a:solidFill>
                <a:effectLst/>
                <a:latin typeface="-apple-system"/>
              </a:rPr>
              <a:t>的一个函数，我们当前所处的位置为</a:t>
            </a:r>
            <a:r>
              <a:rPr lang="en-US" altLang="zh-CN" b="0" i="0" dirty="0">
                <a:solidFill>
                  <a:srgbClr val="4D4D4D"/>
                </a:solidFill>
                <a:effectLst/>
                <a:latin typeface="-apple-system"/>
              </a:rPr>
              <a:t>Θ0</a:t>
            </a:r>
            <a:r>
              <a:rPr lang="zh-CN" altLang="en-US" b="0" i="0" dirty="0">
                <a:solidFill>
                  <a:srgbClr val="4D4D4D"/>
                </a:solidFill>
                <a:effectLst/>
                <a:latin typeface="-apple-system"/>
              </a:rPr>
              <a:t>点，要从这个点走到</a:t>
            </a:r>
            <a:r>
              <a:rPr lang="en-US" altLang="zh-CN" b="0" i="0" dirty="0">
                <a:solidFill>
                  <a:srgbClr val="4D4D4D"/>
                </a:solidFill>
                <a:effectLst/>
                <a:latin typeface="-apple-system"/>
              </a:rPr>
              <a:t>J</a:t>
            </a:r>
            <a:r>
              <a:rPr lang="zh-CN" altLang="en-US" b="0" i="0" dirty="0">
                <a:solidFill>
                  <a:srgbClr val="4D4D4D"/>
                </a:solidFill>
                <a:effectLst/>
                <a:latin typeface="-apple-system"/>
              </a:rPr>
              <a:t>的最小值点，也就是山底。首先我们先确定前进的方向，也就是梯度的反向，然后走一段距离的步长，也就是</a:t>
            </a:r>
            <a:r>
              <a:rPr lang="en-US" altLang="zh-CN" b="0" i="0" dirty="0">
                <a:solidFill>
                  <a:srgbClr val="4D4D4D"/>
                </a:solidFill>
                <a:effectLst/>
                <a:latin typeface="-apple-system"/>
              </a:rPr>
              <a:t>α</a:t>
            </a:r>
            <a:r>
              <a:rPr lang="zh-CN" altLang="en-US" b="0" i="0" dirty="0">
                <a:solidFill>
                  <a:srgbClr val="4D4D4D"/>
                </a:solidFill>
                <a:effectLst/>
                <a:latin typeface="-apple-system"/>
              </a:rPr>
              <a:t>，走完这个段步长，就到达了</a:t>
            </a:r>
            <a:r>
              <a:rPr lang="en-US" altLang="zh-CN" b="0" i="0" dirty="0">
                <a:solidFill>
                  <a:srgbClr val="4D4D4D"/>
                </a:solidFill>
                <a:effectLst/>
                <a:latin typeface="-apple-system"/>
              </a:rPr>
              <a:t>Θ1</a:t>
            </a:r>
            <a:r>
              <a:rPr lang="zh-CN" altLang="en-US" b="0" i="0" dirty="0">
                <a:solidFill>
                  <a:srgbClr val="4D4D4D"/>
                </a:solidFill>
                <a:effectLst/>
                <a:latin typeface="-apple-system"/>
              </a:rPr>
              <a:t>这个点！</a:t>
            </a:r>
            <a:endParaRPr lang="zh-CN" altLang="en-US" dirty="0"/>
          </a:p>
        </p:txBody>
      </p:sp>
      <p:sp>
        <p:nvSpPr>
          <p:cNvPr id="7" name="文本框 6">
            <a:extLst>
              <a:ext uri="{FF2B5EF4-FFF2-40B4-BE49-F238E27FC236}">
                <a16:creationId xmlns:a16="http://schemas.microsoft.com/office/drawing/2014/main" id="{33D5C4F8-A56F-4EA0-9402-3983E236CBA0}"/>
              </a:ext>
            </a:extLst>
          </p:cNvPr>
          <p:cNvSpPr txBox="1"/>
          <p:nvPr/>
        </p:nvSpPr>
        <p:spPr>
          <a:xfrm>
            <a:off x="377069" y="2795803"/>
            <a:ext cx="11236751" cy="1296637"/>
          </a:xfrm>
          <a:prstGeom prst="rect">
            <a:avLst/>
          </a:prstGeom>
          <a:noFill/>
        </p:spPr>
        <p:txBody>
          <a:bodyPr wrap="square">
            <a:spAutoFit/>
          </a:bodyPr>
          <a:lstStyle/>
          <a:p>
            <a:pPr>
              <a:lnSpc>
                <a:spcPct val="150000"/>
              </a:lnSpc>
            </a:pPr>
            <a:r>
              <a:rPr lang="en-US" altLang="zh-CN" dirty="0"/>
              <a:t>α </a:t>
            </a:r>
            <a:r>
              <a:rPr lang="zh-CN" altLang="en-US" dirty="0"/>
              <a:t>在梯度下降算法中被称作为学习率</a:t>
            </a:r>
            <a:r>
              <a:rPr lang="en-US" altLang="zh-CN" dirty="0"/>
              <a:t>(</a:t>
            </a:r>
            <a:r>
              <a:rPr lang="en-US" altLang="zh-CN" dirty="0" err="1"/>
              <a:t>learning_rate</a:t>
            </a:r>
            <a:r>
              <a:rPr lang="en-US" altLang="zh-CN" dirty="0"/>
              <a:t>)</a:t>
            </a:r>
            <a:r>
              <a:rPr lang="zh-CN" altLang="en-US" dirty="0"/>
              <a:t>或者步长</a:t>
            </a:r>
            <a:r>
              <a:rPr lang="zh-CN" altLang="en-US" b="0" i="0" dirty="0">
                <a:solidFill>
                  <a:srgbClr val="4D4D4D"/>
                </a:solidFill>
                <a:effectLst/>
                <a:latin typeface="-apple-system"/>
              </a:rPr>
              <a:t>，意味着我们可以通过</a:t>
            </a:r>
            <a:r>
              <a:rPr lang="en-US" altLang="zh-CN" b="0" i="0" dirty="0">
                <a:solidFill>
                  <a:srgbClr val="4D4D4D"/>
                </a:solidFill>
                <a:effectLst/>
                <a:latin typeface="-apple-system"/>
              </a:rPr>
              <a:t>α</a:t>
            </a:r>
            <a:r>
              <a:rPr lang="zh-CN" altLang="en-US" b="0" i="0" dirty="0">
                <a:solidFill>
                  <a:srgbClr val="4D4D4D"/>
                </a:solidFill>
                <a:effectLst/>
                <a:latin typeface="-apple-system"/>
              </a:rPr>
              <a:t>来控制每一步走的距离，</a:t>
            </a:r>
            <a:r>
              <a:rPr lang="en-US" altLang="zh-CN" b="0" i="0" dirty="0">
                <a:solidFill>
                  <a:srgbClr val="4D4D4D"/>
                </a:solidFill>
                <a:effectLst/>
                <a:latin typeface="-apple-system"/>
              </a:rPr>
              <a:t>α</a:t>
            </a:r>
            <a:r>
              <a:rPr lang="zh-CN" altLang="en-US" b="0" i="0" dirty="0">
                <a:solidFill>
                  <a:srgbClr val="4D4D4D"/>
                </a:solidFill>
                <a:effectLst/>
                <a:latin typeface="-apple-system"/>
              </a:rPr>
              <a:t>的选择在梯度下降法中往往是很重要的！</a:t>
            </a:r>
            <a:r>
              <a:rPr lang="en-US" altLang="zh-CN" b="0" i="0" dirty="0">
                <a:solidFill>
                  <a:srgbClr val="4D4D4D"/>
                </a:solidFill>
                <a:effectLst/>
                <a:latin typeface="-apple-system"/>
              </a:rPr>
              <a:t>α</a:t>
            </a:r>
            <a:r>
              <a:rPr lang="zh-CN" altLang="en-US" b="0" i="0" dirty="0">
                <a:solidFill>
                  <a:srgbClr val="4D4D4D"/>
                </a:solidFill>
                <a:effectLst/>
                <a:latin typeface="-apple-system"/>
              </a:rPr>
              <a:t>不能太大也不能太小，太小的话，可能导致迟迟走不到最低点，太大的话，会导致错过最低点！</a:t>
            </a:r>
            <a:endParaRPr lang="zh-CN" altLang="en-US" dirty="0"/>
          </a:p>
        </p:txBody>
      </p:sp>
      <p:pic>
        <p:nvPicPr>
          <p:cNvPr id="6148" name="Picture 4" descr="å¨è¿éæå¥å¾çæè¿°">
            <a:extLst>
              <a:ext uri="{FF2B5EF4-FFF2-40B4-BE49-F238E27FC236}">
                <a16:creationId xmlns:a16="http://schemas.microsoft.com/office/drawing/2014/main" id="{4BEF3618-152F-4842-B61E-85AE53904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7418" y="4147714"/>
            <a:ext cx="5415699" cy="2466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73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å¨è¿éæå¥å¾çæè¿°">
            <a:extLst>
              <a:ext uri="{FF2B5EF4-FFF2-40B4-BE49-F238E27FC236}">
                <a16:creationId xmlns:a16="http://schemas.microsoft.com/office/drawing/2014/main" id="{E3DB4FC6-5B25-429B-AC07-4835256EC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35613" cy="685826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å¨è¿éæå¥å¾çæè¿°">
            <a:extLst>
              <a:ext uri="{FF2B5EF4-FFF2-40B4-BE49-F238E27FC236}">
                <a16:creationId xmlns:a16="http://schemas.microsoft.com/office/drawing/2014/main" id="{FE99A337-1EFE-4C81-81AB-A5EEB6972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241" y="0"/>
            <a:ext cx="5498742" cy="4424361"/>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å¨è¿éæå¥å¾çæè¿°">
            <a:extLst>
              <a:ext uri="{FF2B5EF4-FFF2-40B4-BE49-F238E27FC236}">
                <a16:creationId xmlns:a16="http://schemas.microsoft.com/office/drawing/2014/main" id="{1F49D263-CB65-4186-B244-7BFEBA6E7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8322" y="1695900"/>
            <a:ext cx="4763678" cy="473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83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19F6525-BE87-4B8A-8F5D-1B6DA84B8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40" y="1328540"/>
            <a:ext cx="10163175" cy="298132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F16500A8-2EBA-4D0D-A1DB-1971E4829549}"/>
              </a:ext>
            </a:extLst>
          </p:cNvPr>
          <p:cNvPicPr>
            <a:picLocks noChangeAspect="1"/>
          </p:cNvPicPr>
          <p:nvPr/>
        </p:nvPicPr>
        <p:blipFill>
          <a:blip r:embed="rId3"/>
          <a:stretch>
            <a:fillRect/>
          </a:stretch>
        </p:blipFill>
        <p:spPr>
          <a:xfrm>
            <a:off x="284031" y="80765"/>
            <a:ext cx="3724275" cy="1247775"/>
          </a:xfrm>
          <a:prstGeom prst="rect">
            <a:avLst/>
          </a:prstGeom>
        </p:spPr>
      </p:pic>
      <p:pic>
        <p:nvPicPr>
          <p:cNvPr id="8196" name="Picture 4">
            <a:extLst>
              <a:ext uri="{FF2B5EF4-FFF2-40B4-BE49-F238E27FC236}">
                <a16:creationId xmlns:a16="http://schemas.microsoft.com/office/drawing/2014/main" id="{044B88E6-62B8-4F7F-8C4F-0C31949CCF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218" y="4600772"/>
            <a:ext cx="5915025" cy="18573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F07E672C-C2E8-4204-9CF3-70EEF7E9C610}"/>
              </a:ext>
            </a:extLst>
          </p:cNvPr>
          <p:cNvSpPr txBox="1"/>
          <p:nvPr/>
        </p:nvSpPr>
        <p:spPr>
          <a:xfrm>
            <a:off x="284031" y="4710748"/>
            <a:ext cx="3259071" cy="923330"/>
          </a:xfrm>
          <a:prstGeom prst="rect">
            <a:avLst/>
          </a:prstGeom>
          <a:noFill/>
        </p:spPr>
        <p:txBody>
          <a:bodyPr wrap="square">
            <a:spAutoFit/>
          </a:bodyPr>
          <a:lstStyle/>
          <a:p>
            <a:r>
              <a:rPr lang="zh-CN" altLang="en-US" b="0" i="0" dirty="0">
                <a:solidFill>
                  <a:srgbClr val="121212"/>
                </a:solidFill>
                <a:effectLst/>
                <a:latin typeface="-apple-system"/>
              </a:rPr>
              <a:t>这样我们就可以得到损失函数对</a:t>
            </a:r>
            <a:r>
              <a:rPr lang="en-US" altLang="zh-CN" b="0" i="0" dirty="0">
                <a:solidFill>
                  <a:srgbClr val="121212"/>
                </a:solidFill>
                <a:effectLst/>
                <a:latin typeface="-apple-system"/>
              </a:rPr>
              <a:t>w5</a:t>
            </a:r>
            <a:r>
              <a:rPr lang="zh-CN" altLang="en-US" b="0" i="0" dirty="0">
                <a:solidFill>
                  <a:srgbClr val="121212"/>
                </a:solidFill>
                <a:effectLst/>
                <a:latin typeface="-apple-system"/>
              </a:rPr>
              <a:t>的偏导数了，同样</a:t>
            </a:r>
            <a:r>
              <a:rPr lang="en-US" altLang="zh-CN" b="0" i="0" dirty="0">
                <a:solidFill>
                  <a:srgbClr val="121212"/>
                </a:solidFill>
                <a:effectLst/>
                <a:latin typeface="-apple-system"/>
              </a:rPr>
              <a:t>w6</a:t>
            </a:r>
            <a:r>
              <a:rPr lang="zh-CN" altLang="en-US" b="0" i="0" dirty="0">
                <a:solidFill>
                  <a:srgbClr val="121212"/>
                </a:solidFill>
                <a:effectLst/>
                <a:latin typeface="-apple-system"/>
              </a:rPr>
              <a:t>的偏导数形式类似</a:t>
            </a:r>
            <a:endParaRPr lang="zh-CN" altLang="en-US" dirty="0"/>
          </a:p>
        </p:txBody>
      </p:sp>
    </p:spTree>
    <p:extLst>
      <p:ext uri="{BB962C8B-B14F-4D97-AF65-F5344CB8AC3E}">
        <p14:creationId xmlns:p14="http://schemas.microsoft.com/office/powerpoint/2010/main" val="259702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92ECEE20-3652-4D10-8327-71E6ACCEB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274" y="486167"/>
            <a:ext cx="6835782" cy="280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313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AD897B-AF5C-48D6-A043-65A3E56966BC}"/>
              </a:ext>
            </a:extLst>
          </p:cNvPr>
          <p:cNvSpPr>
            <a:spLocks noChangeArrowheads="1"/>
          </p:cNvSpPr>
          <p:nvPr/>
        </p:nvSpPr>
        <p:spPr bwMode="auto">
          <a:xfrm>
            <a:off x="509048" y="28846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121212"/>
                </a:solidFill>
                <a:effectLst/>
                <a:latin typeface="Arial" panose="020B0604020202020204" pitchFamily="34" charset="0"/>
                <a:ea typeface="-apple-system"/>
              </a:rPr>
              <a:t>有了权值的梯度，我们就可以按照梯度下降法更新我们的权值了：</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  </a:t>
            </a:r>
            <a:r>
              <a:rPr kumimoji="0" lang="zh-CN" altLang="zh-CN" sz="14700" b="0" i="0" u="none" strike="noStrike" cap="none" normalizeH="0" baseline="0" dirty="0">
                <a:ln>
                  <a:noFill/>
                </a:ln>
                <a:solidFill>
                  <a:schemeClr val="tx1"/>
                </a:solidFill>
                <a:effectLst/>
                <a:latin typeface="Arial" panose="020B0604020202020204" pitchFamily="34" charset="0"/>
              </a:rPr>
              <a:t>            </a:t>
            </a: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pic>
        <p:nvPicPr>
          <p:cNvPr id="10242" name="Picture 2">
            <a:extLst>
              <a:ext uri="{FF2B5EF4-FFF2-40B4-BE49-F238E27FC236}">
                <a16:creationId xmlns:a16="http://schemas.microsoft.com/office/drawing/2014/main" id="{5CAF4808-1E2C-4C9E-B374-52582021B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29" y="2627803"/>
            <a:ext cx="6010275"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20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E96B9952-4827-4D18-8F4D-5B4BFD6E7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662" y="1202806"/>
            <a:ext cx="8009984" cy="4452387"/>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BD31D57-2BE2-41D5-9BB6-249FE19830DA}"/>
              </a:ext>
            </a:extLst>
          </p:cNvPr>
          <p:cNvSpPr txBox="1"/>
          <p:nvPr/>
        </p:nvSpPr>
        <p:spPr>
          <a:xfrm>
            <a:off x="688156" y="433633"/>
            <a:ext cx="5750351" cy="369332"/>
          </a:xfrm>
          <a:prstGeom prst="rect">
            <a:avLst/>
          </a:prstGeom>
          <a:noFill/>
        </p:spPr>
        <p:txBody>
          <a:bodyPr wrap="square" rtlCol="0">
            <a:spAutoFit/>
          </a:bodyPr>
          <a:lstStyle/>
          <a:p>
            <a:r>
              <a:rPr lang="zh-CN" altLang="en-US" dirty="0"/>
              <a:t>实例：</a:t>
            </a:r>
          </a:p>
        </p:txBody>
      </p:sp>
    </p:spTree>
    <p:extLst>
      <p:ext uri="{BB962C8B-B14F-4D97-AF65-F5344CB8AC3E}">
        <p14:creationId xmlns:p14="http://schemas.microsoft.com/office/powerpoint/2010/main" val="267321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2D84B1BF-BAA3-4475-896E-56BEF81C6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93" y="1307379"/>
            <a:ext cx="6429375" cy="37719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B9A4C5A9-F4A7-48A8-B583-140A54A00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7681" y="1609039"/>
            <a:ext cx="4009387" cy="363992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C4EB9E6A-5D2B-499C-BB4D-B734A0C7A3E7}"/>
              </a:ext>
            </a:extLst>
          </p:cNvPr>
          <p:cNvSpPr txBox="1"/>
          <p:nvPr/>
        </p:nvSpPr>
        <p:spPr>
          <a:xfrm>
            <a:off x="6855644" y="767441"/>
            <a:ext cx="6094428" cy="369332"/>
          </a:xfrm>
          <a:prstGeom prst="rect">
            <a:avLst/>
          </a:prstGeom>
          <a:noFill/>
        </p:spPr>
        <p:txBody>
          <a:bodyPr wrap="square">
            <a:spAutoFit/>
          </a:bodyPr>
          <a:lstStyle/>
          <a:p>
            <a:r>
              <a:rPr lang="zh-CN" altLang="en-US" b="0" i="0" dirty="0">
                <a:solidFill>
                  <a:srgbClr val="121212"/>
                </a:solidFill>
                <a:effectLst/>
                <a:latin typeface="-apple-system"/>
              </a:rPr>
              <a:t>其中对应的矩阵表示如下：</a:t>
            </a:r>
            <a:endParaRPr lang="zh-CN" altLang="en-US" dirty="0"/>
          </a:p>
        </p:txBody>
      </p:sp>
    </p:spTree>
    <p:extLst>
      <p:ext uri="{BB962C8B-B14F-4D97-AF65-F5344CB8AC3E}">
        <p14:creationId xmlns:p14="http://schemas.microsoft.com/office/powerpoint/2010/main" val="2278935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0D943FAF-A57F-4A61-8E35-48D13554D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726" y="644685"/>
            <a:ext cx="4069384" cy="278431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B61751A2-8B0D-40D0-B484-C42AEB36C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93" y="1307379"/>
            <a:ext cx="6429375" cy="37719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A274BC2-0AC1-4989-9A34-A432F80A10DD}"/>
              </a:ext>
            </a:extLst>
          </p:cNvPr>
          <p:cNvSpPr txBox="1"/>
          <p:nvPr/>
        </p:nvSpPr>
        <p:spPr>
          <a:xfrm>
            <a:off x="7098384" y="131976"/>
            <a:ext cx="3610466" cy="369332"/>
          </a:xfrm>
          <a:prstGeom prst="rect">
            <a:avLst/>
          </a:prstGeom>
          <a:noFill/>
        </p:spPr>
        <p:txBody>
          <a:bodyPr wrap="square" rtlCol="0">
            <a:spAutoFit/>
          </a:bodyPr>
          <a:lstStyle/>
          <a:p>
            <a:r>
              <a:rPr lang="zh-CN" altLang="en-US" dirty="0"/>
              <a:t>正向传播</a:t>
            </a:r>
          </a:p>
        </p:txBody>
      </p:sp>
      <p:pic>
        <p:nvPicPr>
          <p:cNvPr id="12292" name="Picture 4">
            <a:extLst>
              <a:ext uri="{FF2B5EF4-FFF2-40B4-BE49-F238E27FC236}">
                <a16:creationId xmlns:a16="http://schemas.microsoft.com/office/drawing/2014/main" id="{14DA2063-31E1-4DA1-8030-FADEADFA95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7617" y="4011973"/>
            <a:ext cx="4572000" cy="2590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5" name="墨迹 4">
                <a:extLst>
                  <a:ext uri="{FF2B5EF4-FFF2-40B4-BE49-F238E27FC236}">
                    <a16:creationId xmlns:a16="http://schemas.microsoft.com/office/drawing/2014/main" id="{995A025B-16DF-4A1B-B6A3-6C3364C289B7}"/>
                  </a:ext>
                </a:extLst>
              </p14:cNvPr>
              <p14:cNvContentPartPr/>
              <p14:nvPr/>
            </p14:nvContentPartPr>
            <p14:xfrm>
              <a:off x="3422520" y="1333440"/>
              <a:ext cx="908640" cy="2464200"/>
            </p14:xfrm>
          </p:contentPart>
        </mc:Choice>
        <mc:Fallback xmlns="">
          <p:pic>
            <p:nvPicPr>
              <p:cNvPr id="5" name="墨迹 4">
                <a:extLst>
                  <a:ext uri="{FF2B5EF4-FFF2-40B4-BE49-F238E27FC236}">
                    <a16:creationId xmlns:a16="http://schemas.microsoft.com/office/drawing/2014/main" id="{995A025B-16DF-4A1B-B6A3-6C3364C289B7}"/>
                  </a:ext>
                </a:extLst>
              </p:cNvPr>
              <p:cNvPicPr/>
              <p:nvPr/>
            </p:nvPicPr>
            <p:blipFill>
              <a:blip r:embed="rId6"/>
              <a:stretch>
                <a:fillRect/>
              </a:stretch>
            </p:blipFill>
            <p:spPr>
              <a:xfrm>
                <a:off x="3413160" y="1324080"/>
                <a:ext cx="927360" cy="2482920"/>
              </a:xfrm>
              <a:prstGeom prst="rect">
                <a:avLst/>
              </a:prstGeom>
            </p:spPr>
          </p:pic>
        </mc:Fallback>
      </mc:AlternateContent>
    </p:spTree>
    <p:extLst>
      <p:ext uri="{BB962C8B-B14F-4D97-AF65-F5344CB8AC3E}">
        <p14:creationId xmlns:p14="http://schemas.microsoft.com/office/powerpoint/2010/main" val="185585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B35CC9B-5CDE-4EE0-8DC9-61CB1856D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5" y="845465"/>
            <a:ext cx="6429375" cy="37719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72934E7-13D5-422E-BCA6-57EA8F38BE02}"/>
              </a:ext>
            </a:extLst>
          </p:cNvPr>
          <p:cNvPicPr>
            <a:picLocks noChangeAspect="1"/>
          </p:cNvPicPr>
          <p:nvPr/>
        </p:nvPicPr>
        <p:blipFill>
          <a:blip r:embed="rId3"/>
          <a:stretch>
            <a:fillRect/>
          </a:stretch>
        </p:blipFill>
        <p:spPr>
          <a:xfrm>
            <a:off x="7060676" y="832193"/>
            <a:ext cx="3179877" cy="1669935"/>
          </a:xfrm>
          <a:prstGeom prst="rect">
            <a:avLst/>
          </a:prstGeom>
        </p:spPr>
      </p:pic>
      <p:pic>
        <p:nvPicPr>
          <p:cNvPr id="7" name="图片 6">
            <a:extLst>
              <a:ext uri="{FF2B5EF4-FFF2-40B4-BE49-F238E27FC236}">
                <a16:creationId xmlns:a16="http://schemas.microsoft.com/office/drawing/2014/main" id="{E81C486C-9F22-48A0-928C-AD4EF263A355}"/>
              </a:ext>
            </a:extLst>
          </p:cNvPr>
          <p:cNvPicPr>
            <a:picLocks noChangeAspect="1"/>
          </p:cNvPicPr>
          <p:nvPr/>
        </p:nvPicPr>
        <p:blipFill>
          <a:blip r:embed="rId4"/>
          <a:stretch>
            <a:fillRect/>
          </a:stretch>
        </p:blipFill>
        <p:spPr>
          <a:xfrm>
            <a:off x="6873613" y="3079521"/>
            <a:ext cx="4591050" cy="1962150"/>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墨迹 7">
                <a:extLst>
                  <a:ext uri="{FF2B5EF4-FFF2-40B4-BE49-F238E27FC236}">
                    <a16:creationId xmlns:a16="http://schemas.microsoft.com/office/drawing/2014/main" id="{D4FB7419-C93D-4B08-A0C1-0A1B4F576C13}"/>
                  </a:ext>
                </a:extLst>
              </p14:cNvPr>
              <p14:cNvContentPartPr/>
              <p14:nvPr/>
            </p14:nvContentPartPr>
            <p14:xfrm>
              <a:off x="5619600" y="3162240"/>
              <a:ext cx="616320" cy="502200"/>
            </p14:xfrm>
          </p:contentPart>
        </mc:Choice>
        <mc:Fallback xmlns="">
          <p:pic>
            <p:nvPicPr>
              <p:cNvPr id="8" name="墨迹 7">
                <a:extLst>
                  <a:ext uri="{FF2B5EF4-FFF2-40B4-BE49-F238E27FC236}">
                    <a16:creationId xmlns:a16="http://schemas.microsoft.com/office/drawing/2014/main" id="{D4FB7419-C93D-4B08-A0C1-0A1B4F576C13}"/>
                  </a:ext>
                </a:extLst>
              </p:cNvPr>
              <p:cNvPicPr/>
              <p:nvPr/>
            </p:nvPicPr>
            <p:blipFill>
              <a:blip r:embed="rId6"/>
              <a:stretch>
                <a:fillRect/>
              </a:stretch>
            </p:blipFill>
            <p:spPr>
              <a:xfrm>
                <a:off x="5610240" y="3152880"/>
                <a:ext cx="635040" cy="520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墨迹 2">
                <a:extLst>
                  <a:ext uri="{FF2B5EF4-FFF2-40B4-BE49-F238E27FC236}">
                    <a16:creationId xmlns:a16="http://schemas.microsoft.com/office/drawing/2014/main" id="{52A1FFD1-CABC-47A5-8E72-32F5E4BF75D5}"/>
                  </a:ext>
                </a:extLst>
              </p14:cNvPr>
              <p14:cNvContentPartPr/>
              <p14:nvPr/>
            </p14:nvContentPartPr>
            <p14:xfrm>
              <a:off x="3454560" y="927000"/>
              <a:ext cx="851040" cy="2261160"/>
            </p14:xfrm>
          </p:contentPart>
        </mc:Choice>
        <mc:Fallback xmlns="">
          <p:pic>
            <p:nvPicPr>
              <p:cNvPr id="3" name="墨迹 2">
                <a:extLst>
                  <a:ext uri="{FF2B5EF4-FFF2-40B4-BE49-F238E27FC236}">
                    <a16:creationId xmlns:a16="http://schemas.microsoft.com/office/drawing/2014/main" id="{52A1FFD1-CABC-47A5-8E72-32F5E4BF75D5}"/>
                  </a:ext>
                </a:extLst>
              </p:cNvPr>
              <p:cNvPicPr/>
              <p:nvPr/>
            </p:nvPicPr>
            <p:blipFill>
              <a:blip r:embed="rId8"/>
              <a:stretch>
                <a:fillRect/>
              </a:stretch>
            </p:blipFill>
            <p:spPr>
              <a:xfrm>
                <a:off x="3445200" y="917640"/>
                <a:ext cx="869760" cy="2279880"/>
              </a:xfrm>
              <a:prstGeom prst="rect">
                <a:avLst/>
              </a:prstGeom>
            </p:spPr>
          </p:pic>
        </mc:Fallback>
      </mc:AlternateContent>
    </p:spTree>
    <p:extLst>
      <p:ext uri="{BB962C8B-B14F-4D97-AF65-F5344CB8AC3E}">
        <p14:creationId xmlns:p14="http://schemas.microsoft.com/office/powerpoint/2010/main" val="473614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E175873E-2561-4D6D-A675-3432CC189463}"/>
              </a:ext>
            </a:extLst>
          </p:cNvPr>
          <p:cNvGrpSpPr/>
          <p:nvPr/>
        </p:nvGrpSpPr>
        <p:grpSpPr>
          <a:xfrm>
            <a:off x="6096000" y="976704"/>
            <a:ext cx="5981700" cy="4764220"/>
            <a:chOff x="324243" y="505364"/>
            <a:chExt cx="5981700" cy="4764220"/>
          </a:xfrm>
        </p:grpSpPr>
        <p:pic>
          <p:nvPicPr>
            <p:cNvPr id="5" name="图片 4">
              <a:extLst>
                <a:ext uri="{FF2B5EF4-FFF2-40B4-BE49-F238E27FC236}">
                  <a16:creationId xmlns:a16="http://schemas.microsoft.com/office/drawing/2014/main" id="{2BF5EC8F-C1DE-4952-B321-2D0DA68321E2}"/>
                </a:ext>
              </a:extLst>
            </p:cNvPr>
            <p:cNvPicPr>
              <a:picLocks noChangeAspect="1"/>
            </p:cNvPicPr>
            <p:nvPr/>
          </p:nvPicPr>
          <p:blipFill>
            <a:blip r:embed="rId2"/>
            <a:stretch>
              <a:fillRect/>
            </a:stretch>
          </p:blipFill>
          <p:spPr>
            <a:xfrm>
              <a:off x="324243" y="505364"/>
              <a:ext cx="5981700" cy="1171575"/>
            </a:xfrm>
            <a:prstGeom prst="rect">
              <a:avLst/>
            </a:prstGeom>
          </p:spPr>
        </p:pic>
        <p:pic>
          <p:nvPicPr>
            <p:cNvPr id="7" name="图片 6">
              <a:extLst>
                <a:ext uri="{FF2B5EF4-FFF2-40B4-BE49-F238E27FC236}">
                  <a16:creationId xmlns:a16="http://schemas.microsoft.com/office/drawing/2014/main" id="{948A388E-1F74-4446-B18B-33AD1DC09CA7}"/>
                </a:ext>
              </a:extLst>
            </p:cNvPr>
            <p:cNvPicPr>
              <a:picLocks noChangeAspect="1"/>
            </p:cNvPicPr>
            <p:nvPr/>
          </p:nvPicPr>
          <p:blipFill>
            <a:blip r:embed="rId3"/>
            <a:stretch>
              <a:fillRect/>
            </a:stretch>
          </p:blipFill>
          <p:spPr>
            <a:xfrm>
              <a:off x="324243" y="1984587"/>
              <a:ext cx="5279814" cy="3284997"/>
            </a:xfrm>
            <a:prstGeom prst="rect">
              <a:avLst/>
            </a:prstGeom>
          </p:spPr>
        </p:pic>
      </p:grpSp>
      <p:pic>
        <p:nvPicPr>
          <p:cNvPr id="9" name="Picture 2">
            <a:extLst>
              <a:ext uri="{FF2B5EF4-FFF2-40B4-BE49-F238E27FC236}">
                <a16:creationId xmlns:a16="http://schemas.microsoft.com/office/drawing/2014/main" id="{DCAE2D9C-7CC1-4BE5-9B6F-3D95B61D3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18" y="1357459"/>
            <a:ext cx="5235290" cy="307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46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0D02700-D58F-442E-9CEF-94A118A6B554}"/>
              </a:ext>
            </a:extLst>
          </p:cNvPr>
          <p:cNvSpPr txBox="1"/>
          <p:nvPr/>
        </p:nvSpPr>
        <p:spPr>
          <a:xfrm>
            <a:off x="970960" y="2415694"/>
            <a:ext cx="9907572" cy="1711944"/>
          </a:xfrm>
          <a:prstGeom prst="rect">
            <a:avLst/>
          </a:prstGeom>
          <a:noFill/>
        </p:spPr>
        <p:txBody>
          <a:bodyPr wrap="square">
            <a:spAutoFit/>
          </a:bodyPr>
          <a:lstStyle/>
          <a:p>
            <a:pPr>
              <a:lnSpc>
                <a:spcPct val="150000"/>
              </a:lnSpc>
            </a:pPr>
            <a:r>
              <a:rPr lang="zh-CN" altLang="en-US" b="1" i="0" dirty="0">
                <a:solidFill>
                  <a:srgbClr val="4D4D4D"/>
                </a:solidFill>
                <a:effectLst/>
                <a:latin typeface="-apple-system"/>
              </a:rPr>
              <a:t>神经网络</a:t>
            </a:r>
            <a:r>
              <a:rPr lang="zh-CN" altLang="en-US" b="0" i="0" dirty="0">
                <a:solidFill>
                  <a:srgbClr val="4D4D4D"/>
                </a:solidFill>
                <a:effectLst/>
                <a:latin typeface="-apple-system"/>
              </a:rPr>
              <a:t>就是一个</a:t>
            </a:r>
            <a:r>
              <a:rPr lang="zh-CN" altLang="en-US" b="0" i="0" dirty="0">
                <a:solidFill>
                  <a:srgbClr val="FF0000"/>
                </a:solidFill>
                <a:effectLst/>
                <a:latin typeface="-apple-system"/>
              </a:rPr>
              <a:t>”万能的模型</a:t>
            </a:r>
            <a:r>
              <a:rPr lang="en-US" altLang="zh-CN" b="0" i="0" dirty="0">
                <a:solidFill>
                  <a:srgbClr val="FF0000"/>
                </a:solidFill>
                <a:effectLst/>
                <a:latin typeface="-apple-system"/>
              </a:rPr>
              <a:t>+</a:t>
            </a:r>
            <a:r>
              <a:rPr lang="zh-CN" altLang="en-US" b="0" i="0" dirty="0">
                <a:solidFill>
                  <a:srgbClr val="FF0000"/>
                </a:solidFill>
                <a:effectLst/>
                <a:latin typeface="-apple-system"/>
              </a:rPr>
              <a:t>误差修正函数“</a:t>
            </a:r>
            <a:r>
              <a:rPr lang="zh-CN" altLang="en-US" b="0" i="0" dirty="0">
                <a:solidFill>
                  <a:srgbClr val="4D4D4D"/>
                </a:solidFill>
                <a:effectLst/>
                <a:latin typeface="-apple-system"/>
              </a:rPr>
              <a:t>，每次根据训练得到的结果与预想结果进行误差分析，进而修改权值，一步一步得到能输出和预想结果一致的模型。举一个例子：比如某厂商生产一种产品，投放到市场之后得到了消费者的反馈，根据消费者的反馈，厂商对产品进一步升级，优化，从而生产出让消费者更满意的产品。</a:t>
            </a:r>
            <a:r>
              <a:rPr lang="zh-CN" altLang="en-US" b="1" i="0" dirty="0">
                <a:solidFill>
                  <a:srgbClr val="4D4D4D"/>
                </a:solidFill>
                <a:effectLst/>
                <a:latin typeface="-apple-system"/>
              </a:rPr>
              <a:t>这就是神经网络的核心</a:t>
            </a:r>
            <a:r>
              <a:rPr lang="zh-CN" altLang="en-US" b="0" i="0" dirty="0">
                <a:solidFill>
                  <a:srgbClr val="4D4D4D"/>
                </a:solidFill>
                <a:effectLst/>
                <a:latin typeface="-apple-system"/>
              </a:rPr>
              <a:t>。</a:t>
            </a:r>
            <a:endParaRPr lang="zh-CN" altLang="en-US" dirty="0"/>
          </a:p>
        </p:txBody>
      </p:sp>
    </p:spTree>
    <p:extLst>
      <p:ext uri="{BB962C8B-B14F-4D97-AF65-F5344CB8AC3E}">
        <p14:creationId xmlns:p14="http://schemas.microsoft.com/office/powerpoint/2010/main" val="995507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8DD0839-B10F-4AED-857E-29561FBE25A0}"/>
              </a:ext>
            </a:extLst>
          </p:cNvPr>
          <p:cNvPicPr>
            <a:picLocks noChangeAspect="1"/>
          </p:cNvPicPr>
          <p:nvPr/>
        </p:nvPicPr>
        <p:blipFill>
          <a:blip r:embed="rId2"/>
          <a:stretch>
            <a:fillRect/>
          </a:stretch>
        </p:blipFill>
        <p:spPr>
          <a:xfrm>
            <a:off x="6208729" y="753408"/>
            <a:ext cx="5562600" cy="2428875"/>
          </a:xfrm>
          <a:prstGeom prst="rect">
            <a:avLst/>
          </a:prstGeom>
        </p:spPr>
      </p:pic>
      <p:pic>
        <p:nvPicPr>
          <p:cNvPr id="5" name="图片 4">
            <a:extLst>
              <a:ext uri="{FF2B5EF4-FFF2-40B4-BE49-F238E27FC236}">
                <a16:creationId xmlns:a16="http://schemas.microsoft.com/office/drawing/2014/main" id="{A3D36DA2-3017-4611-9625-A32F6B65CC4F}"/>
              </a:ext>
            </a:extLst>
          </p:cNvPr>
          <p:cNvPicPr>
            <a:picLocks noChangeAspect="1"/>
          </p:cNvPicPr>
          <p:nvPr/>
        </p:nvPicPr>
        <p:blipFill>
          <a:blip r:embed="rId3"/>
          <a:stretch>
            <a:fillRect/>
          </a:stretch>
        </p:blipFill>
        <p:spPr>
          <a:xfrm>
            <a:off x="6096000" y="3894792"/>
            <a:ext cx="5600700" cy="2209800"/>
          </a:xfrm>
          <a:prstGeom prst="rect">
            <a:avLst/>
          </a:prstGeom>
        </p:spPr>
      </p:pic>
      <p:pic>
        <p:nvPicPr>
          <p:cNvPr id="7" name="Picture 2">
            <a:extLst>
              <a:ext uri="{FF2B5EF4-FFF2-40B4-BE49-F238E27FC236}">
                <a16:creationId xmlns:a16="http://schemas.microsoft.com/office/drawing/2014/main" id="{8C27E66B-A145-44F5-961A-4C4D21568A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646598"/>
            <a:ext cx="5235290" cy="307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59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BC16E95-0D4F-41F3-8F5C-2E10297F0EE9}"/>
              </a:ext>
            </a:extLst>
          </p:cNvPr>
          <p:cNvPicPr>
            <a:picLocks noChangeAspect="1"/>
          </p:cNvPicPr>
          <p:nvPr/>
        </p:nvPicPr>
        <p:blipFill>
          <a:blip r:embed="rId2"/>
          <a:stretch>
            <a:fillRect/>
          </a:stretch>
        </p:blipFill>
        <p:spPr>
          <a:xfrm>
            <a:off x="5766994" y="432208"/>
            <a:ext cx="6219825" cy="6219825"/>
          </a:xfrm>
          <a:prstGeom prst="rect">
            <a:avLst/>
          </a:prstGeom>
        </p:spPr>
      </p:pic>
      <p:pic>
        <p:nvPicPr>
          <p:cNvPr id="5" name="Picture 2">
            <a:extLst>
              <a:ext uri="{FF2B5EF4-FFF2-40B4-BE49-F238E27FC236}">
                <a16:creationId xmlns:a16="http://schemas.microsoft.com/office/drawing/2014/main" id="{BF91388A-7C99-42AE-8ADE-4C8A66A64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646598"/>
            <a:ext cx="5235290" cy="307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4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9B35C7-B774-45AF-AC4B-73FCB9C91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9" y="1656025"/>
            <a:ext cx="5235290" cy="307137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591AA121-56E0-4212-9030-E10A35DDF14F}"/>
              </a:ext>
            </a:extLst>
          </p:cNvPr>
          <p:cNvPicPr>
            <a:picLocks noChangeAspect="1"/>
          </p:cNvPicPr>
          <p:nvPr/>
        </p:nvPicPr>
        <p:blipFill>
          <a:blip r:embed="rId3"/>
          <a:stretch>
            <a:fillRect/>
          </a:stretch>
        </p:blipFill>
        <p:spPr>
          <a:xfrm>
            <a:off x="5843146" y="1353336"/>
            <a:ext cx="5162550" cy="4000500"/>
          </a:xfrm>
          <a:prstGeom prst="rect">
            <a:avLst/>
          </a:prstGeom>
        </p:spPr>
      </p:pic>
    </p:spTree>
    <p:extLst>
      <p:ext uri="{BB962C8B-B14F-4D97-AF65-F5344CB8AC3E}">
        <p14:creationId xmlns:p14="http://schemas.microsoft.com/office/powerpoint/2010/main" val="4182509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86ED968-058D-4A35-B104-A8078B85AAAF}"/>
              </a:ext>
            </a:extLst>
          </p:cNvPr>
          <p:cNvPicPr>
            <a:picLocks noChangeAspect="1"/>
          </p:cNvPicPr>
          <p:nvPr/>
        </p:nvPicPr>
        <p:blipFill>
          <a:blip r:embed="rId2"/>
          <a:stretch>
            <a:fillRect/>
          </a:stretch>
        </p:blipFill>
        <p:spPr>
          <a:xfrm>
            <a:off x="3005821" y="2980827"/>
            <a:ext cx="9061507" cy="3877173"/>
          </a:xfrm>
          <a:prstGeom prst="rect">
            <a:avLst/>
          </a:prstGeom>
        </p:spPr>
      </p:pic>
      <p:pic>
        <p:nvPicPr>
          <p:cNvPr id="5" name="Picture 2">
            <a:extLst>
              <a:ext uri="{FF2B5EF4-FFF2-40B4-BE49-F238E27FC236}">
                <a16:creationId xmlns:a16="http://schemas.microsoft.com/office/drawing/2014/main" id="{A3683B30-F489-4650-8FE8-F61021856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03" y="185444"/>
            <a:ext cx="4764857" cy="2795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18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C672431-C140-4807-B198-E76EB21DD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776" y="1120367"/>
            <a:ext cx="7629525"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70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BC17DFA-F92D-4E28-B6E3-022F579B6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36" y="428625"/>
            <a:ext cx="7610475" cy="30003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862C0803-84D0-4129-8CB1-98C984B6F10E}"/>
              </a:ext>
            </a:extLst>
          </p:cNvPr>
          <p:cNvSpPr txBox="1"/>
          <p:nvPr/>
        </p:nvSpPr>
        <p:spPr>
          <a:xfrm>
            <a:off x="605672" y="3447119"/>
            <a:ext cx="8981387" cy="881139"/>
          </a:xfrm>
          <a:prstGeom prst="rect">
            <a:avLst/>
          </a:prstGeom>
          <a:noFill/>
        </p:spPr>
        <p:txBody>
          <a:bodyPr wrap="square">
            <a:spAutoFit/>
          </a:bodyPr>
          <a:lstStyle/>
          <a:p>
            <a:pPr>
              <a:lnSpc>
                <a:spcPct val="150000"/>
              </a:lnSpc>
            </a:pPr>
            <a:r>
              <a:rPr lang="zh-CN" altLang="en-US" b="0" i="0" dirty="0">
                <a:solidFill>
                  <a:srgbClr val="121212"/>
                </a:solidFill>
                <a:effectLst/>
                <a:latin typeface="-apple-system"/>
              </a:rPr>
              <a:t>图中每一个圆形代表一个神经元，这里只要把神经元看作一个函数就行，神经元把接受到的数值通过自身的函数（</a:t>
            </a:r>
            <a:r>
              <a:rPr lang="zh-CN" altLang="en-US" b="0" i="0" dirty="0">
                <a:solidFill>
                  <a:srgbClr val="FF0000"/>
                </a:solidFill>
                <a:effectLst/>
                <a:latin typeface="-apple-system"/>
              </a:rPr>
              <a:t>激活函数</a:t>
            </a:r>
            <a:r>
              <a:rPr lang="zh-CN" altLang="en-US" b="0" i="0" dirty="0">
                <a:solidFill>
                  <a:srgbClr val="121212"/>
                </a:solidFill>
                <a:effectLst/>
                <a:latin typeface="-apple-system"/>
              </a:rPr>
              <a:t>）运算之后输出。</a:t>
            </a:r>
            <a:endParaRPr lang="zh-CN" altLang="en-US" dirty="0"/>
          </a:p>
        </p:txBody>
      </p:sp>
    </p:spTree>
    <p:extLst>
      <p:ext uri="{BB962C8B-B14F-4D97-AF65-F5344CB8AC3E}">
        <p14:creationId xmlns:p14="http://schemas.microsoft.com/office/powerpoint/2010/main" val="128665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BA262ED-6E6B-48BB-B67B-3F4702CDC60F}"/>
              </a:ext>
            </a:extLst>
          </p:cNvPr>
          <p:cNvSpPr txBox="1"/>
          <p:nvPr/>
        </p:nvSpPr>
        <p:spPr>
          <a:xfrm>
            <a:off x="285160" y="156162"/>
            <a:ext cx="10282287" cy="1712135"/>
          </a:xfrm>
          <a:prstGeom prst="rect">
            <a:avLst/>
          </a:prstGeom>
          <a:noFill/>
        </p:spPr>
        <p:txBody>
          <a:bodyPr wrap="square">
            <a:spAutoFit/>
          </a:bodyPr>
          <a:lstStyle/>
          <a:p>
            <a:pPr algn="l">
              <a:lnSpc>
                <a:spcPct val="150000"/>
              </a:lnSpc>
            </a:pPr>
            <a:r>
              <a:rPr lang="zh-CN" altLang="en-US" b="0" i="0" dirty="0">
                <a:solidFill>
                  <a:srgbClr val="000000"/>
                </a:solidFill>
                <a:effectLst/>
                <a:latin typeface="PingFang SC"/>
              </a:rPr>
              <a:t>如果不用</a:t>
            </a:r>
            <a:r>
              <a:rPr lang="zh-CN" altLang="en-US" dirty="0">
                <a:solidFill>
                  <a:srgbClr val="000000"/>
                </a:solidFill>
                <a:latin typeface="PingFang SC"/>
              </a:rPr>
              <a:t>激活</a:t>
            </a:r>
            <a:r>
              <a:rPr lang="zh-CN" altLang="en-US" b="0" i="0" dirty="0">
                <a:solidFill>
                  <a:srgbClr val="000000"/>
                </a:solidFill>
                <a:effectLst/>
                <a:latin typeface="PingFang SC"/>
              </a:rPr>
              <a:t>函数，每一层输出都是上层输入的线性函数，无论神经网络有多少层，输出都是输入的线性组合</a:t>
            </a:r>
          </a:p>
          <a:p>
            <a:pPr algn="l">
              <a:lnSpc>
                <a:spcPct val="150000"/>
              </a:lnSpc>
            </a:pPr>
            <a:r>
              <a:rPr lang="zh-CN" altLang="en-US" b="0" i="0" dirty="0">
                <a:solidFill>
                  <a:srgbClr val="000000"/>
                </a:solidFill>
                <a:effectLst/>
                <a:latin typeface="PingFang SC"/>
              </a:rPr>
              <a:t>如果使用的话，激活函数给神经元引入了非线性因素，使得神经网络可以任意逼近任何非线性函数，这样神经网络就可以应用到众多的非线性模型中</a:t>
            </a:r>
            <a:endParaRPr lang="zh-CN" altLang="en-US" dirty="0"/>
          </a:p>
        </p:txBody>
      </p:sp>
      <p:sp>
        <p:nvSpPr>
          <p:cNvPr id="9" name="文本框 8">
            <a:extLst>
              <a:ext uri="{FF2B5EF4-FFF2-40B4-BE49-F238E27FC236}">
                <a16:creationId xmlns:a16="http://schemas.microsoft.com/office/drawing/2014/main" id="{7FCBC1D1-0F3B-4D78-ACA7-DCDB3BCFED94}"/>
              </a:ext>
            </a:extLst>
          </p:cNvPr>
          <p:cNvSpPr txBox="1"/>
          <p:nvPr/>
        </p:nvSpPr>
        <p:spPr>
          <a:xfrm>
            <a:off x="285160" y="2016146"/>
            <a:ext cx="11224968" cy="1477328"/>
          </a:xfrm>
          <a:prstGeom prst="rect">
            <a:avLst/>
          </a:prstGeom>
          <a:noFill/>
        </p:spPr>
        <p:txBody>
          <a:bodyPr wrap="square">
            <a:spAutoFit/>
          </a:bodyPr>
          <a:lstStyle/>
          <a:p>
            <a:pPr algn="l"/>
            <a:r>
              <a:rPr lang="zh-CN" altLang="en-US" b="1" i="0" dirty="0">
                <a:solidFill>
                  <a:srgbClr val="4F4F4F"/>
                </a:solidFill>
                <a:effectLst/>
                <a:latin typeface="PingFang SC"/>
              </a:rPr>
              <a:t>如果没有激活函数会怎么样？</a:t>
            </a:r>
          </a:p>
          <a:p>
            <a:pPr algn="l"/>
            <a:r>
              <a:rPr lang="en-US" altLang="zh-CN" b="0" i="0" dirty="0">
                <a:solidFill>
                  <a:srgbClr val="4F4F4F"/>
                </a:solidFill>
                <a:effectLst/>
                <a:latin typeface="-apple-system"/>
              </a:rPr>
              <a:t>1. </a:t>
            </a:r>
            <a:r>
              <a:rPr lang="zh-CN" altLang="en-US" b="0" i="0" dirty="0">
                <a:solidFill>
                  <a:srgbClr val="4F4F4F"/>
                </a:solidFill>
                <a:effectLst/>
                <a:latin typeface="-apple-system"/>
              </a:rPr>
              <a:t>对于</a:t>
            </a:r>
            <a:r>
              <a:rPr lang="en-US" altLang="zh-CN" b="0" i="0" dirty="0">
                <a:solidFill>
                  <a:srgbClr val="4F4F4F"/>
                </a:solidFill>
                <a:effectLst/>
                <a:latin typeface="-apple-system"/>
              </a:rPr>
              <a:t>y=</a:t>
            </a:r>
            <a:r>
              <a:rPr lang="en-US" altLang="zh-CN" b="0" i="0" dirty="0" err="1">
                <a:solidFill>
                  <a:srgbClr val="4F4F4F"/>
                </a:solidFill>
                <a:effectLst/>
                <a:latin typeface="-apple-system"/>
              </a:rPr>
              <a:t>ax+b</a:t>
            </a:r>
            <a:r>
              <a:rPr lang="en-US" altLang="zh-CN" b="0" i="0" dirty="0">
                <a:solidFill>
                  <a:srgbClr val="4F4F4F"/>
                </a:solidFill>
                <a:effectLst/>
                <a:latin typeface="-apple-system"/>
              </a:rPr>
              <a:t> </a:t>
            </a:r>
            <a:r>
              <a:rPr lang="zh-CN" altLang="en-US" b="0" i="0" dirty="0">
                <a:solidFill>
                  <a:srgbClr val="4F4F4F"/>
                </a:solidFill>
                <a:effectLst/>
                <a:latin typeface="-apple-system"/>
              </a:rPr>
              <a:t>这样的函数，当</a:t>
            </a:r>
            <a:r>
              <a:rPr lang="en-US" altLang="zh-CN" b="0" i="0" dirty="0">
                <a:solidFill>
                  <a:srgbClr val="4F4F4F"/>
                </a:solidFill>
                <a:effectLst/>
                <a:latin typeface="-apple-system"/>
              </a:rPr>
              <a:t>x</a:t>
            </a:r>
            <a:r>
              <a:rPr lang="zh-CN" altLang="en-US" b="0" i="0" dirty="0">
                <a:solidFill>
                  <a:srgbClr val="4F4F4F"/>
                </a:solidFill>
                <a:effectLst/>
                <a:latin typeface="-apple-system"/>
              </a:rPr>
              <a:t>的输入很大时，</a:t>
            </a:r>
            <a:r>
              <a:rPr lang="en-US" altLang="zh-CN" b="0" i="0" dirty="0">
                <a:solidFill>
                  <a:srgbClr val="4F4F4F"/>
                </a:solidFill>
                <a:effectLst/>
                <a:latin typeface="-apple-system"/>
              </a:rPr>
              <a:t>y</a:t>
            </a:r>
            <a:r>
              <a:rPr lang="zh-CN" altLang="en-US" b="0" i="0" dirty="0">
                <a:solidFill>
                  <a:srgbClr val="4F4F4F"/>
                </a:solidFill>
                <a:effectLst/>
                <a:latin typeface="-apple-system"/>
              </a:rPr>
              <a:t>的输出也是无限大小的，经过多层网络叠加后，值更加膨胀的没边了，这显然不符合我们的预期，很多情况下我们希望的输出是一个概率</a:t>
            </a:r>
          </a:p>
          <a:p>
            <a:pPr algn="l"/>
            <a:r>
              <a:rPr lang="en-US" altLang="zh-CN" b="0" i="0" dirty="0">
                <a:solidFill>
                  <a:srgbClr val="4F4F4F"/>
                </a:solidFill>
                <a:effectLst/>
                <a:latin typeface="-apple-system"/>
              </a:rPr>
              <a:t>2. </a:t>
            </a:r>
            <a:r>
              <a:rPr lang="zh-CN" altLang="en-US" b="0" i="0" dirty="0">
                <a:solidFill>
                  <a:srgbClr val="4F4F4F"/>
                </a:solidFill>
                <a:effectLst/>
                <a:latin typeface="-apple-system"/>
              </a:rPr>
              <a:t>线性的表达能力太有限了，即使经过多层网络的叠加，</a:t>
            </a:r>
            <a:r>
              <a:rPr lang="en-US" altLang="zh-CN" b="0" i="0" dirty="0">
                <a:solidFill>
                  <a:srgbClr val="4F4F4F"/>
                </a:solidFill>
                <a:effectLst/>
                <a:latin typeface="-apple-system"/>
              </a:rPr>
              <a:t>y=</a:t>
            </a:r>
            <a:r>
              <a:rPr lang="en-US" altLang="zh-CN" b="0" i="0" dirty="0" err="1">
                <a:solidFill>
                  <a:srgbClr val="4F4F4F"/>
                </a:solidFill>
                <a:effectLst/>
                <a:latin typeface="-apple-system"/>
              </a:rPr>
              <a:t>ax+b</a:t>
            </a:r>
            <a:r>
              <a:rPr lang="zh-CN" altLang="en-US" b="0" i="0" dirty="0">
                <a:solidFill>
                  <a:srgbClr val="4F4F4F"/>
                </a:solidFill>
                <a:effectLst/>
                <a:latin typeface="-apple-system"/>
              </a:rPr>
              <a:t>无论叠加多少层最后仍然是线性的，增加网络的深度根本没有意义。线性回归连下面这个最简单的情况，都无法拟合：</a:t>
            </a:r>
          </a:p>
        </p:txBody>
      </p:sp>
      <p:pic>
        <p:nvPicPr>
          <p:cNvPr id="12" name="图片 11">
            <a:extLst>
              <a:ext uri="{FF2B5EF4-FFF2-40B4-BE49-F238E27FC236}">
                <a16:creationId xmlns:a16="http://schemas.microsoft.com/office/drawing/2014/main" id="{C90191A2-25F6-47A9-934A-403007D1C955}"/>
              </a:ext>
            </a:extLst>
          </p:cNvPr>
          <p:cNvPicPr>
            <a:picLocks noChangeAspect="1"/>
          </p:cNvPicPr>
          <p:nvPr/>
        </p:nvPicPr>
        <p:blipFill>
          <a:blip r:embed="rId2"/>
          <a:stretch>
            <a:fillRect/>
          </a:stretch>
        </p:blipFill>
        <p:spPr>
          <a:xfrm>
            <a:off x="8203333" y="3493474"/>
            <a:ext cx="3571875" cy="2686050"/>
          </a:xfrm>
          <a:prstGeom prst="rect">
            <a:avLst/>
          </a:prstGeom>
        </p:spPr>
      </p:pic>
      <p:sp>
        <p:nvSpPr>
          <p:cNvPr id="14" name="文本框 13">
            <a:extLst>
              <a:ext uri="{FF2B5EF4-FFF2-40B4-BE49-F238E27FC236}">
                <a16:creationId xmlns:a16="http://schemas.microsoft.com/office/drawing/2014/main" id="{E6B890E8-B16B-405D-8E3F-D157F9D2FB62}"/>
              </a:ext>
            </a:extLst>
          </p:cNvPr>
          <p:cNvSpPr txBox="1"/>
          <p:nvPr/>
        </p:nvSpPr>
        <p:spPr>
          <a:xfrm>
            <a:off x="285160" y="3871200"/>
            <a:ext cx="6094428" cy="2308324"/>
          </a:xfrm>
          <a:prstGeom prst="rect">
            <a:avLst/>
          </a:prstGeom>
          <a:noFill/>
        </p:spPr>
        <p:txBody>
          <a:bodyPr wrap="square">
            <a:spAutoFit/>
          </a:bodyPr>
          <a:lstStyle/>
          <a:p>
            <a:pPr algn="l"/>
            <a:r>
              <a:rPr lang="zh-CN" altLang="en-US" b="1" i="0" dirty="0">
                <a:solidFill>
                  <a:srgbClr val="4F4F4F"/>
                </a:solidFill>
                <a:effectLst/>
                <a:latin typeface="PingFang SC"/>
              </a:rPr>
              <a:t>所以需要对线性输出做非线变换</a:t>
            </a:r>
          </a:p>
          <a:p>
            <a:pPr algn="l"/>
            <a:r>
              <a:rPr lang="zh-CN" altLang="en-US" b="1" i="0" dirty="0">
                <a:solidFill>
                  <a:srgbClr val="7C79E5"/>
                </a:solidFill>
                <a:effectLst/>
                <a:latin typeface="PingFang SC"/>
              </a:rPr>
              <a:t>激活函数的作用</a:t>
            </a:r>
            <a:r>
              <a:rPr lang="en-US" altLang="zh-CN" b="1" i="0" dirty="0">
                <a:solidFill>
                  <a:srgbClr val="7C79E5"/>
                </a:solidFill>
                <a:effectLst/>
                <a:latin typeface="PingFang SC"/>
              </a:rPr>
              <a:t>:</a:t>
            </a:r>
            <a:r>
              <a:rPr lang="zh-CN" altLang="en-US" b="0" i="0" dirty="0">
                <a:solidFill>
                  <a:srgbClr val="7C79E5"/>
                </a:solidFill>
                <a:effectLst/>
                <a:latin typeface="PingFang SC"/>
              </a:rPr>
              <a:t>激活函数是用来加入非线性因素的，因为线性模型的表达能力不够。</a:t>
            </a:r>
            <a:endParaRPr lang="zh-CN" altLang="en-US" b="1" i="0" dirty="0">
              <a:solidFill>
                <a:srgbClr val="4F4F4F"/>
              </a:solidFill>
              <a:effectLst/>
              <a:latin typeface="PingFang SC"/>
            </a:endParaRPr>
          </a:p>
          <a:p>
            <a:pPr algn="l"/>
            <a:r>
              <a:rPr lang="zh-CN" altLang="en-US" b="0" i="0" dirty="0">
                <a:solidFill>
                  <a:srgbClr val="4F4F4F"/>
                </a:solidFill>
                <a:effectLst/>
                <a:latin typeface="-apple-system"/>
              </a:rPr>
              <a:t>这个变换要满足什么条件？</a:t>
            </a:r>
          </a:p>
          <a:p>
            <a:pPr algn="l">
              <a:buFont typeface="+mj-lt"/>
              <a:buAutoNum type="arabicPeriod"/>
            </a:pPr>
            <a:r>
              <a:rPr lang="zh-CN" altLang="en-US" b="0" i="0" dirty="0">
                <a:solidFill>
                  <a:srgbClr val="4F4F4F"/>
                </a:solidFill>
                <a:effectLst/>
                <a:latin typeface="-apple-system"/>
              </a:rPr>
              <a:t>非线性，这样增加网络的深度才有意义</a:t>
            </a:r>
          </a:p>
          <a:p>
            <a:pPr algn="l">
              <a:buFont typeface="+mj-lt"/>
              <a:buAutoNum type="arabicPeriod"/>
            </a:pPr>
            <a:r>
              <a:rPr lang="zh-CN" altLang="en-US" b="0" i="0" dirty="0">
                <a:solidFill>
                  <a:srgbClr val="4F4F4F"/>
                </a:solidFill>
                <a:effectLst/>
                <a:latin typeface="-apple-system"/>
              </a:rPr>
              <a:t>可导的，不然怎么做梯度下降</a:t>
            </a:r>
          </a:p>
          <a:p>
            <a:pPr algn="l">
              <a:buFont typeface="+mj-lt"/>
              <a:buAutoNum type="arabicPeriod"/>
            </a:pPr>
            <a:r>
              <a:rPr lang="zh-CN" altLang="en-US" b="0" i="0" dirty="0">
                <a:solidFill>
                  <a:srgbClr val="4F4F4F"/>
                </a:solidFill>
                <a:effectLst/>
                <a:latin typeface="-apple-system"/>
              </a:rPr>
              <a:t>易于计算的</a:t>
            </a:r>
          </a:p>
          <a:p>
            <a:pPr algn="l">
              <a:buFont typeface="+mj-lt"/>
              <a:buAutoNum type="arabicPeriod"/>
            </a:pPr>
            <a:r>
              <a:rPr lang="zh-CN" altLang="en-US" b="0" i="0" dirty="0">
                <a:solidFill>
                  <a:srgbClr val="4F4F4F"/>
                </a:solidFill>
                <a:effectLst/>
                <a:latin typeface="-apple-system"/>
              </a:rPr>
              <a:t>输出空间最好是有限的</a:t>
            </a:r>
          </a:p>
        </p:txBody>
      </p:sp>
    </p:spTree>
    <p:extLst>
      <p:ext uri="{BB962C8B-B14F-4D97-AF65-F5344CB8AC3E}">
        <p14:creationId xmlns:p14="http://schemas.microsoft.com/office/powerpoint/2010/main" val="15782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EFC0930-17F1-45B9-A000-53451F0B5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211" y="594674"/>
            <a:ext cx="9479241" cy="421299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59684DDD-797B-40B7-9DC7-49B5545784DC}"/>
              </a:ext>
            </a:extLst>
          </p:cNvPr>
          <p:cNvSpPr txBox="1"/>
          <p:nvPr/>
        </p:nvSpPr>
        <p:spPr>
          <a:xfrm>
            <a:off x="772210" y="4971076"/>
            <a:ext cx="9823517" cy="880947"/>
          </a:xfrm>
          <a:prstGeom prst="rect">
            <a:avLst/>
          </a:prstGeom>
          <a:noFill/>
        </p:spPr>
        <p:txBody>
          <a:bodyPr wrap="square">
            <a:spAutoFit/>
          </a:bodyPr>
          <a:lstStyle/>
          <a:p>
            <a:pPr>
              <a:lnSpc>
                <a:spcPct val="150000"/>
              </a:lnSpc>
            </a:pPr>
            <a:r>
              <a:rPr lang="zh-CN" altLang="en-US" b="0" i="0" dirty="0">
                <a:solidFill>
                  <a:srgbClr val="121212"/>
                </a:solidFill>
                <a:effectLst/>
                <a:latin typeface="-apple-system"/>
              </a:rPr>
              <a:t>神经网络的输出可能不是我们想要的数值，这个时候就要对我们的神经网络进行训练，把神经网络里面的每一个权值</a:t>
            </a:r>
            <a:r>
              <a:rPr lang="en-US" altLang="zh-CN" b="0" i="0" dirty="0">
                <a:solidFill>
                  <a:srgbClr val="121212"/>
                </a:solidFill>
                <a:effectLst/>
                <a:latin typeface="-apple-system"/>
              </a:rPr>
              <a:t>w</a:t>
            </a:r>
            <a:r>
              <a:rPr lang="zh-CN" altLang="en-US" b="0" i="0" dirty="0">
                <a:solidFill>
                  <a:srgbClr val="121212"/>
                </a:solidFill>
                <a:effectLst/>
                <a:latin typeface="-apple-system"/>
              </a:rPr>
              <a:t>都修正为合适的值，使得神经网络的输出值为我们的预期值。</a:t>
            </a:r>
            <a:endParaRPr lang="zh-CN" altLang="en-US" dirty="0"/>
          </a:p>
        </p:txBody>
      </p:sp>
    </p:spTree>
    <p:extLst>
      <p:ext uri="{BB962C8B-B14F-4D97-AF65-F5344CB8AC3E}">
        <p14:creationId xmlns:p14="http://schemas.microsoft.com/office/powerpoint/2010/main" val="347556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3742C7D-38B4-4ED5-9740-C055CF4ACE99}"/>
              </a:ext>
            </a:extLst>
          </p:cNvPr>
          <p:cNvSpPr txBox="1"/>
          <p:nvPr/>
        </p:nvSpPr>
        <p:spPr>
          <a:xfrm>
            <a:off x="520831" y="347602"/>
            <a:ext cx="9876934" cy="1296637"/>
          </a:xfrm>
          <a:prstGeom prst="rect">
            <a:avLst/>
          </a:prstGeom>
          <a:noFill/>
        </p:spPr>
        <p:txBody>
          <a:bodyPr wrap="square">
            <a:spAutoFit/>
          </a:bodyPr>
          <a:lstStyle/>
          <a:p>
            <a:pPr>
              <a:lnSpc>
                <a:spcPct val="150000"/>
              </a:lnSpc>
            </a:pPr>
            <a:r>
              <a:rPr lang="zh-CN" altLang="en-US" b="0" i="0" dirty="0">
                <a:solidFill>
                  <a:srgbClr val="121212"/>
                </a:solidFill>
                <a:effectLst/>
                <a:latin typeface="-apple-system"/>
              </a:rPr>
              <a:t>如何对神经网络进行训练呢？这就要定义神经网络的的损失函数了，如下公式所示是一个比较常见的损失函数的形式，这个函数的数值越小说明我们的神经网络输出的值越接近我们的期望值，所以我们只要调整神经网络的权值，使损失函数达到极小值就行了。</a:t>
            </a:r>
            <a:endParaRPr lang="zh-CN" altLang="en-US" dirty="0"/>
          </a:p>
        </p:txBody>
      </p:sp>
      <p:pic>
        <p:nvPicPr>
          <p:cNvPr id="4100" name="Picture 4">
            <a:extLst>
              <a:ext uri="{FF2B5EF4-FFF2-40B4-BE49-F238E27FC236}">
                <a16:creationId xmlns:a16="http://schemas.microsoft.com/office/drawing/2014/main" id="{5880AED3-C121-41B8-868E-BDA22513D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31" y="3158667"/>
            <a:ext cx="10353675"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49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5E811A8-A6AD-416B-9F91-ED7ED71BB651}"/>
              </a:ext>
            </a:extLst>
          </p:cNvPr>
          <p:cNvSpPr txBox="1"/>
          <p:nvPr/>
        </p:nvSpPr>
        <p:spPr>
          <a:xfrm>
            <a:off x="662233" y="213619"/>
            <a:ext cx="10913882" cy="465448"/>
          </a:xfrm>
          <a:prstGeom prst="rect">
            <a:avLst/>
          </a:prstGeom>
          <a:noFill/>
        </p:spPr>
        <p:txBody>
          <a:bodyPr wrap="square">
            <a:spAutoFit/>
          </a:bodyPr>
          <a:lstStyle/>
          <a:p>
            <a:pPr>
              <a:lnSpc>
                <a:spcPct val="150000"/>
              </a:lnSpc>
            </a:pPr>
            <a:r>
              <a:rPr lang="zh-CN" altLang="en-US" b="0" i="0" dirty="0">
                <a:solidFill>
                  <a:srgbClr val="000000"/>
                </a:solidFill>
                <a:effectLst/>
                <a:latin typeface="-apple-system"/>
              </a:rPr>
              <a:t>梯度下降法作用就是，在反向传播过程中，找到最佳的降低残差（</a:t>
            </a:r>
            <a:r>
              <a:rPr lang="en-US" altLang="zh-CN" b="0" i="0" dirty="0">
                <a:solidFill>
                  <a:srgbClr val="000000"/>
                </a:solidFill>
                <a:effectLst/>
                <a:latin typeface="-apple-system"/>
              </a:rPr>
              <a:t>loss</a:t>
            </a:r>
            <a:r>
              <a:rPr lang="zh-CN" altLang="en-US" b="0" i="0" dirty="0">
                <a:solidFill>
                  <a:srgbClr val="000000"/>
                </a:solidFill>
                <a:effectLst/>
                <a:latin typeface="-apple-system"/>
              </a:rPr>
              <a:t>），更好的实现参数的更新（</a:t>
            </a:r>
            <a:r>
              <a:rPr lang="en-US" altLang="zh-CN" b="0" i="0" dirty="0" err="1">
                <a:solidFill>
                  <a:srgbClr val="000000"/>
                </a:solidFill>
                <a:effectLst/>
                <a:latin typeface="-apple-system"/>
              </a:rPr>
              <a:t>w,b</a:t>
            </a:r>
            <a:r>
              <a:rPr lang="zh-CN" altLang="en-US" b="0" i="0" dirty="0">
                <a:solidFill>
                  <a:srgbClr val="000000"/>
                </a:solidFill>
                <a:effectLst/>
                <a:latin typeface="-apple-system"/>
              </a:rPr>
              <a:t>）</a:t>
            </a:r>
            <a:endParaRPr lang="zh-CN" altLang="en-US" dirty="0"/>
          </a:p>
        </p:txBody>
      </p:sp>
      <p:sp>
        <p:nvSpPr>
          <p:cNvPr id="5" name="文本框 4">
            <a:extLst>
              <a:ext uri="{FF2B5EF4-FFF2-40B4-BE49-F238E27FC236}">
                <a16:creationId xmlns:a16="http://schemas.microsoft.com/office/drawing/2014/main" id="{909DBBF9-A5BD-4A73-9B98-4DAD5DF265D0}"/>
              </a:ext>
            </a:extLst>
          </p:cNvPr>
          <p:cNvSpPr txBox="1"/>
          <p:nvPr/>
        </p:nvSpPr>
        <p:spPr>
          <a:xfrm>
            <a:off x="662233" y="679067"/>
            <a:ext cx="10913882" cy="2543132"/>
          </a:xfrm>
          <a:prstGeom prst="rect">
            <a:avLst/>
          </a:prstGeom>
          <a:noFill/>
        </p:spPr>
        <p:txBody>
          <a:bodyPr wrap="square">
            <a:spAutoFit/>
          </a:bodyPr>
          <a:lstStyle/>
          <a:p>
            <a:pPr>
              <a:lnSpc>
                <a:spcPct val="150000"/>
              </a:lnSpc>
            </a:pPr>
            <a:r>
              <a:rPr lang="zh-CN" altLang="en-US" b="0" i="0" dirty="0">
                <a:solidFill>
                  <a:srgbClr val="4D4D4D"/>
                </a:solidFill>
                <a:effectLst/>
                <a:latin typeface="-apple-system"/>
              </a:rPr>
              <a:t>梯度度下降法的基本思想可以类比为一个下山的过程。假设这样一个场景：一个人被困在山上，需要从山上下来。但此时山上的浓雾很大，导致可视度很低。因此，下山的路径就无法确定，他必须利用自己周围的信息去找到下山的路径。这个时候，他就可以利用梯度下降算法来帮助自己下山。具体来说就是，以他当前的所处的位置为基准，寻找这个位置</a:t>
            </a:r>
            <a:r>
              <a:rPr lang="zh-CN" altLang="en-US" b="0" i="0" dirty="0">
                <a:solidFill>
                  <a:srgbClr val="FF0000"/>
                </a:solidFill>
                <a:effectLst/>
                <a:latin typeface="-apple-system"/>
              </a:rPr>
              <a:t>最陡峭</a:t>
            </a:r>
            <a:r>
              <a:rPr lang="zh-CN" altLang="en-US" b="0" i="0" dirty="0">
                <a:solidFill>
                  <a:srgbClr val="4D4D4D"/>
                </a:solidFill>
                <a:effectLst/>
                <a:latin typeface="-apple-system"/>
              </a:rPr>
              <a:t>的地方，然后朝着山的高度下降的地方走，同理，如果我们的目标是上山，也就是爬到山顶，那么此时应该是朝着最陡峭的方向往上走。然后每走一段距离，都反复采用同一个方法，最后就能成功的抵达山谷。</a:t>
            </a:r>
            <a:endParaRPr lang="zh-CN" altLang="en-US" dirty="0"/>
          </a:p>
        </p:txBody>
      </p:sp>
      <p:pic>
        <p:nvPicPr>
          <p:cNvPr id="5122" name="Picture 2" descr="å¨è¿éæå¥å¾çæè¿°">
            <a:extLst>
              <a:ext uri="{FF2B5EF4-FFF2-40B4-BE49-F238E27FC236}">
                <a16:creationId xmlns:a16="http://schemas.microsoft.com/office/drawing/2014/main" id="{18367385-71DD-4518-98B0-83447C359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654" y="3222199"/>
            <a:ext cx="4710113" cy="26384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A3DD5046-C268-47BE-9EE2-F3CF551EAAE2}"/>
              </a:ext>
            </a:extLst>
          </p:cNvPr>
          <p:cNvSpPr txBox="1"/>
          <p:nvPr/>
        </p:nvSpPr>
        <p:spPr>
          <a:xfrm>
            <a:off x="570003" y="3153266"/>
            <a:ext cx="6341881" cy="3789627"/>
          </a:xfrm>
          <a:prstGeom prst="rect">
            <a:avLst/>
          </a:prstGeom>
          <a:noFill/>
        </p:spPr>
        <p:txBody>
          <a:bodyPr wrap="square">
            <a:spAutoFit/>
          </a:bodyPr>
          <a:lstStyle/>
          <a:p>
            <a:pPr>
              <a:lnSpc>
                <a:spcPct val="150000"/>
              </a:lnSpc>
            </a:pPr>
            <a:r>
              <a:rPr lang="zh-CN" altLang="en-US" dirty="0"/>
              <a:t>梯度下降的基本过程就和下山的场景很类似</a:t>
            </a:r>
            <a:br>
              <a:rPr lang="zh-CN" altLang="en-US" dirty="0"/>
            </a:br>
            <a:r>
              <a:rPr lang="zh-CN" altLang="en-US" b="0" i="0" dirty="0">
                <a:solidFill>
                  <a:srgbClr val="4D4D4D"/>
                </a:solidFill>
                <a:effectLst/>
                <a:latin typeface="-apple-system"/>
              </a:rPr>
              <a:t>首先，我们有一个可微分的函数。这个函数就代表着一座山。我们的目标就是找到这个函数的最小值，最快的方式就是找到当前位置最陡峭的方向，然后沿着此方向向下走，对应到函数中，就是找到给定点的梯度 ，然后朝着梯度相反的方向，就能让函数值下降的最快！</a:t>
            </a:r>
            <a:br>
              <a:rPr lang="zh-CN" altLang="en-US" dirty="0"/>
            </a:br>
            <a:r>
              <a:rPr lang="zh-CN" altLang="en-US" b="0" i="0" dirty="0">
                <a:solidFill>
                  <a:srgbClr val="4D4D4D"/>
                </a:solidFill>
                <a:effectLst/>
                <a:latin typeface="-apple-system"/>
              </a:rPr>
              <a:t>所以，我们重复利用这个方法，反复求取梯度，最后就能到达局部的最小值。求取梯度就确定了最陡峭的方向，也就是场景中测量方向的手段。</a:t>
            </a:r>
            <a:endParaRPr lang="zh-CN" altLang="en-US" dirty="0"/>
          </a:p>
        </p:txBody>
      </p:sp>
    </p:spTree>
    <p:extLst>
      <p:ext uri="{BB962C8B-B14F-4D97-AF65-F5344CB8AC3E}">
        <p14:creationId xmlns:p14="http://schemas.microsoft.com/office/powerpoint/2010/main" val="390877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A473D6-D92F-4C7E-822B-865FBF1F9CB0}"/>
              </a:ext>
            </a:extLst>
          </p:cNvPr>
          <p:cNvSpPr txBox="1"/>
          <p:nvPr/>
        </p:nvSpPr>
        <p:spPr>
          <a:xfrm>
            <a:off x="285160" y="3070510"/>
            <a:ext cx="10885601" cy="3373937"/>
          </a:xfrm>
          <a:prstGeom prst="rect">
            <a:avLst/>
          </a:prstGeom>
          <a:noFill/>
        </p:spPr>
        <p:txBody>
          <a:bodyPr wrap="square">
            <a:spAutoFit/>
          </a:bodyPr>
          <a:lstStyle/>
          <a:p>
            <a:pPr algn="l">
              <a:lnSpc>
                <a:spcPct val="150000"/>
              </a:lnSpc>
            </a:pPr>
            <a:r>
              <a:rPr lang="zh-CN" altLang="en-US" b="0" i="0" dirty="0">
                <a:solidFill>
                  <a:srgbClr val="4D4D4D"/>
                </a:solidFill>
                <a:effectLst/>
                <a:latin typeface="-apple-system"/>
              </a:rPr>
              <a:t>梯度就是分别对每个变量进行微分，然后用逗号分割开，梯度是用</a:t>
            </a:r>
            <a:r>
              <a:rPr lang="en-US" altLang="zh-CN" b="0" i="0" dirty="0">
                <a:solidFill>
                  <a:srgbClr val="4D4D4D"/>
                </a:solidFill>
                <a:effectLst/>
                <a:latin typeface="-apple-system"/>
              </a:rPr>
              <a:t>&lt;&gt;</a:t>
            </a:r>
            <a:r>
              <a:rPr lang="zh-CN" altLang="en-US" b="0" i="0" dirty="0">
                <a:solidFill>
                  <a:srgbClr val="4D4D4D"/>
                </a:solidFill>
                <a:effectLst/>
                <a:latin typeface="-apple-system"/>
              </a:rPr>
              <a:t>包括起来，说明梯度其实一个向量</a:t>
            </a:r>
            <a:br>
              <a:rPr lang="zh-CN" altLang="en-US" b="0" i="0" dirty="0">
                <a:solidFill>
                  <a:srgbClr val="4D4D4D"/>
                </a:solidFill>
                <a:effectLst/>
                <a:latin typeface="-apple-system"/>
              </a:rPr>
            </a:br>
            <a:r>
              <a:rPr lang="zh-CN" altLang="en-US" b="0" i="0" dirty="0">
                <a:solidFill>
                  <a:srgbClr val="4D4D4D"/>
                </a:solidFill>
                <a:effectLst/>
                <a:latin typeface="-apple-system"/>
              </a:rPr>
              <a:t>梯度是微积分中一个很重要的概念，</a:t>
            </a:r>
            <a:endParaRPr lang="en-US" altLang="zh-CN" b="0" i="0" dirty="0">
              <a:solidFill>
                <a:srgbClr val="4D4D4D"/>
              </a:solidFill>
              <a:effectLst/>
              <a:latin typeface="-apple-system"/>
            </a:endParaRPr>
          </a:p>
          <a:p>
            <a:pPr algn="l">
              <a:lnSpc>
                <a:spcPct val="150000"/>
              </a:lnSpc>
            </a:pPr>
            <a:r>
              <a:rPr lang="zh-CN" altLang="en-US" b="0" i="0" dirty="0">
                <a:solidFill>
                  <a:srgbClr val="4D4D4D"/>
                </a:solidFill>
                <a:effectLst/>
                <a:latin typeface="-apple-system"/>
              </a:rPr>
              <a:t>在单变量的函数中，梯度其实就是函数的微分，代表着函数在某个给定点的切线的斜率</a:t>
            </a:r>
            <a:br>
              <a:rPr lang="zh-CN" altLang="en-US" b="0" i="0" dirty="0">
                <a:solidFill>
                  <a:srgbClr val="4D4D4D"/>
                </a:solidFill>
                <a:effectLst/>
                <a:latin typeface="-apple-system"/>
              </a:rPr>
            </a:br>
            <a:r>
              <a:rPr lang="zh-CN" altLang="en-US" b="0" i="0" dirty="0">
                <a:solidFill>
                  <a:srgbClr val="4D4D4D"/>
                </a:solidFill>
                <a:effectLst/>
                <a:latin typeface="-apple-system"/>
              </a:rPr>
              <a:t>在多变量函数中，梯度是一个向量，向量有方向，梯度的方向就指出了函数在给定点的上升最快的方向</a:t>
            </a:r>
          </a:p>
          <a:p>
            <a:pPr algn="l">
              <a:lnSpc>
                <a:spcPct val="150000"/>
              </a:lnSpc>
            </a:pPr>
            <a:r>
              <a:rPr lang="zh-CN" altLang="en-US" b="0" i="0" dirty="0">
                <a:solidFill>
                  <a:srgbClr val="4D4D4D"/>
                </a:solidFill>
                <a:effectLst/>
                <a:latin typeface="-apple-system"/>
              </a:rPr>
              <a:t>这也就说明了为什么我们需要千方百计的求取梯度！我们需要到达山底，就需要在每一步观测到此时最陡峭的地方，梯度就恰巧告诉了我们这个方向。梯度的方向是函数在给定点上升最快的方向，那么梯度的反方向就是函数在给定点下降最快的方向，这正是我们所需要的。所以我们只要沿着梯度的方向一直走，就能走到局部的最低点！</a:t>
            </a:r>
          </a:p>
        </p:txBody>
      </p:sp>
      <p:pic>
        <p:nvPicPr>
          <p:cNvPr id="5" name="图片 4">
            <a:extLst>
              <a:ext uri="{FF2B5EF4-FFF2-40B4-BE49-F238E27FC236}">
                <a16:creationId xmlns:a16="http://schemas.microsoft.com/office/drawing/2014/main" id="{671741E6-A5D2-4DB8-96D8-F36AF19EE5EC}"/>
              </a:ext>
            </a:extLst>
          </p:cNvPr>
          <p:cNvPicPr>
            <a:picLocks noChangeAspect="1"/>
          </p:cNvPicPr>
          <p:nvPr/>
        </p:nvPicPr>
        <p:blipFill>
          <a:blip r:embed="rId2"/>
          <a:stretch>
            <a:fillRect/>
          </a:stretch>
        </p:blipFill>
        <p:spPr>
          <a:xfrm>
            <a:off x="452487" y="307001"/>
            <a:ext cx="5903044" cy="2575391"/>
          </a:xfrm>
          <a:prstGeom prst="rect">
            <a:avLst/>
          </a:prstGeom>
        </p:spPr>
      </p:pic>
      <p:pic>
        <p:nvPicPr>
          <p:cNvPr id="7" name="图片 6">
            <a:extLst>
              <a:ext uri="{FF2B5EF4-FFF2-40B4-BE49-F238E27FC236}">
                <a16:creationId xmlns:a16="http://schemas.microsoft.com/office/drawing/2014/main" id="{D9802FE6-A6F8-423C-9A4B-3B171E9123F6}"/>
              </a:ext>
            </a:extLst>
          </p:cNvPr>
          <p:cNvPicPr>
            <a:picLocks noChangeAspect="1"/>
          </p:cNvPicPr>
          <p:nvPr/>
        </p:nvPicPr>
        <p:blipFill>
          <a:blip r:embed="rId3"/>
          <a:stretch>
            <a:fillRect/>
          </a:stretch>
        </p:blipFill>
        <p:spPr>
          <a:xfrm>
            <a:off x="5727960" y="396367"/>
            <a:ext cx="5248275" cy="2486025"/>
          </a:xfrm>
          <a:prstGeom prst="rect">
            <a:avLst/>
          </a:prstGeom>
        </p:spPr>
      </p:pic>
    </p:spTree>
    <p:extLst>
      <p:ext uri="{BB962C8B-B14F-4D97-AF65-F5344CB8AC3E}">
        <p14:creationId xmlns:p14="http://schemas.microsoft.com/office/powerpoint/2010/main" val="1532513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1370</Words>
  <Application>Microsoft Office PowerPoint</Application>
  <PresentationFormat>宽屏</PresentationFormat>
  <Paragraphs>41</Paragraphs>
  <Slides>23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-apple-system</vt:lpstr>
      <vt:lpstr>PingFang SC</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mingtao geng</dc:creator>
  <cp:lastModifiedBy>mingtao geng</cp:lastModifiedBy>
  <cp:revision>16</cp:revision>
  <dcterms:created xsi:type="dcterms:W3CDTF">2020-10-11T09:05:27Z</dcterms:created>
  <dcterms:modified xsi:type="dcterms:W3CDTF">2020-10-15T11:32:10Z</dcterms:modified>
</cp:coreProperties>
</file>