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81AF4CB-8AB5-49CC-BA8A-25BD6AF4957A}" type="datetimeFigureOut">
              <a:rPr lang="en-US" smtClean="0"/>
              <a:t>11/24/2019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13E0639-D2BB-4CB6-BE8D-9B75E3606C8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81AF4CB-8AB5-49CC-BA8A-25BD6AF4957A}" type="datetimeFigureOut">
              <a:rPr lang="en-US" smtClean="0"/>
              <a:t>11/24/2019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13E0639-D2BB-4CB6-BE8D-9B75E3606C8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81AF4CB-8AB5-49CC-BA8A-25BD6AF4957A}" type="datetimeFigureOut">
              <a:rPr lang="en-US" smtClean="0"/>
              <a:t>11/24/2019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13E0639-D2BB-4CB6-BE8D-9B75E3606C8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81AF4CB-8AB5-49CC-BA8A-25BD6AF4957A}" type="datetimeFigureOut">
              <a:rPr lang="en-US" smtClean="0"/>
              <a:t>11/24/2019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13E0639-D2BB-4CB6-BE8D-9B75E3606C89}"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81AF4CB-8AB5-49CC-BA8A-25BD6AF4957A}" type="datetimeFigureOut">
              <a:rPr lang="en-US" smtClean="0"/>
              <a:t>11/24/2019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13E0639-D2BB-4CB6-BE8D-9B75E3606C89}"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81AF4CB-8AB5-49CC-BA8A-25BD6AF4957A}" type="datetimeFigureOut">
              <a:rPr lang="en-US" smtClean="0"/>
              <a:t>11/24/2019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13E0639-D2BB-4CB6-BE8D-9B75E3606C89}"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81AF4CB-8AB5-49CC-BA8A-25BD6AF4957A}" type="datetimeFigureOut">
              <a:rPr lang="en-US" smtClean="0"/>
              <a:t>11/24/2019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813E0639-D2BB-4CB6-BE8D-9B75E3606C8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A81AF4CB-8AB5-49CC-BA8A-25BD6AF4957A}" type="datetimeFigureOut">
              <a:rPr lang="en-US" smtClean="0"/>
              <a:t>11/24/2019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13E0639-D2BB-4CB6-BE8D-9B75E3606C89}"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81AF4CB-8AB5-49CC-BA8A-25BD6AF4957A}" type="datetimeFigureOut">
              <a:rPr lang="en-US" smtClean="0"/>
              <a:t>11/24/2019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813E0639-D2BB-4CB6-BE8D-9B75E3606C8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A81AF4CB-8AB5-49CC-BA8A-25BD6AF4957A}" type="datetimeFigureOut">
              <a:rPr lang="en-US" smtClean="0"/>
              <a:t>11/24/2019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13E0639-D2BB-4CB6-BE8D-9B75E3606C8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81AF4CB-8AB5-49CC-BA8A-25BD6AF4957A}" type="datetimeFigureOut">
              <a:rPr lang="en-US" smtClean="0"/>
              <a:t>11/24/2019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13E0639-D2BB-4CB6-BE8D-9B75E3606C89}"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81AF4CB-8AB5-49CC-BA8A-25BD6AF4957A}" type="datetimeFigureOut">
              <a:rPr lang="en-US" smtClean="0"/>
              <a:t>11/24/2019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13E0639-D2BB-4CB6-BE8D-9B75E3606C8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package" Target="../embeddings/Microsoft_Word_Document1.docx"/></Relationships>
</file>

<file path=ppt/slides/_rels/slide8.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oleObject" Target="../embeddings/oleObject2.bin"/><Relationship Id="rId7" Type="http://schemas.openxmlformats.org/officeDocument/2006/relationships/package" Target="../embeddings/Microsoft_Word_Document3.docx"/><Relationship Id="rId2" Type="http://schemas.openxmlformats.org/officeDocument/2006/relationships/slideLayout" Target="../slideLayouts/slideLayout8.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6.emf"/><Relationship Id="rId4" Type="http://schemas.openxmlformats.org/officeDocument/2006/relationships/package" Target="../embeddings/Microsoft_Word_Document2.docx"/></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package" Target="../embeddings/Microsoft_Word_Document4.doc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0048" y="3933057"/>
            <a:ext cx="8063904" cy="3600400"/>
          </a:xfrm>
        </p:spPr>
        <p:txBody>
          <a:bodyPr>
            <a:normAutofit fontScale="90000"/>
          </a:bodyPr>
          <a:lstStyle/>
          <a:p>
            <a:pPr algn="ctr"/>
            <a:r>
              <a:rPr lang="en-US" sz="3200" dirty="0" smtClean="0">
                <a:solidFill>
                  <a:srgbClr val="FF0000"/>
                </a:solidFill>
              </a:rPr>
              <a:t>		</a:t>
            </a:r>
            <a:r>
              <a:rPr lang="en-US" sz="3200" dirty="0" smtClean="0">
                <a:solidFill>
                  <a:schemeClr val="tx1"/>
                </a:solidFill>
              </a:rPr>
              <a:t>	</a:t>
            </a:r>
            <a:br>
              <a:rPr lang="en-US" sz="3200" dirty="0" smtClean="0">
                <a:solidFill>
                  <a:schemeClr val="tx1"/>
                </a:solidFill>
              </a:rPr>
            </a:br>
            <a:r>
              <a:rPr lang="en-US" sz="3200" dirty="0">
                <a:solidFill>
                  <a:schemeClr val="tx1"/>
                </a:solidFill>
              </a:rPr>
              <a:t/>
            </a:r>
            <a:br>
              <a:rPr lang="en-US" sz="3200" dirty="0">
                <a:solidFill>
                  <a:schemeClr val="tx1"/>
                </a:solidFill>
              </a:rPr>
            </a:br>
            <a:r>
              <a:rPr lang="en-US" sz="3200" dirty="0" smtClean="0">
                <a:solidFill>
                  <a:schemeClr val="tx1"/>
                </a:solidFill>
              </a:rPr>
              <a:t/>
            </a:r>
            <a:br>
              <a:rPr lang="en-US" sz="3200" dirty="0" smtClean="0">
                <a:solidFill>
                  <a:schemeClr val="tx1"/>
                </a:solidFill>
              </a:rPr>
            </a:br>
            <a:r>
              <a:rPr lang="en-US" sz="3200" dirty="0">
                <a:solidFill>
                  <a:schemeClr val="tx1"/>
                </a:solidFill>
              </a:rPr>
              <a:t/>
            </a:r>
            <a:br>
              <a:rPr lang="en-US" sz="3200" dirty="0">
                <a:solidFill>
                  <a:schemeClr val="tx1"/>
                </a:solidFill>
              </a:rPr>
            </a:br>
            <a:r>
              <a:rPr lang="en-US" sz="3200" dirty="0" smtClean="0">
                <a:solidFill>
                  <a:schemeClr val="tx1"/>
                </a:solidFill>
              </a:rPr>
              <a:t/>
            </a:r>
            <a:br>
              <a:rPr lang="en-US" sz="3200" dirty="0" smtClean="0">
                <a:solidFill>
                  <a:schemeClr val="tx1"/>
                </a:solidFill>
              </a:rPr>
            </a:br>
            <a:r>
              <a:rPr lang="en-US" sz="3200" dirty="0">
                <a:solidFill>
                  <a:schemeClr val="tx1"/>
                </a:solidFill>
              </a:rPr>
              <a:t/>
            </a:r>
            <a:br>
              <a:rPr lang="en-US" sz="3200" dirty="0">
                <a:solidFill>
                  <a:schemeClr val="tx1"/>
                </a:solidFill>
              </a:rPr>
            </a:br>
            <a:r>
              <a:rPr lang="en-US" sz="3200" dirty="0" err="1" smtClean="0">
                <a:solidFill>
                  <a:srgbClr val="FF0000"/>
                </a:solidFill>
              </a:rPr>
              <a:t>Disusun</a:t>
            </a:r>
            <a:r>
              <a:rPr lang="en-US" sz="3200" dirty="0" smtClean="0">
                <a:solidFill>
                  <a:srgbClr val="FF0000"/>
                </a:solidFill>
              </a:rPr>
              <a:t> </a:t>
            </a:r>
            <a:r>
              <a:rPr lang="en-US" sz="3200" dirty="0" err="1" smtClean="0">
                <a:solidFill>
                  <a:srgbClr val="FF0000"/>
                </a:solidFill>
              </a:rPr>
              <a:t>oleh</a:t>
            </a:r>
            <a:r>
              <a:rPr lang="en-US" sz="3200" dirty="0" smtClean="0">
                <a:solidFill>
                  <a:srgbClr val="FF0000"/>
                </a:solidFill>
              </a:rPr>
              <a:t>: </a:t>
            </a:r>
            <a:br>
              <a:rPr lang="en-US" sz="3200" dirty="0" smtClean="0">
                <a:solidFill>
                  <a:srgbClr val="FF0000"/>
                </a:solidFill>
              </a:rPr>
            </a:br>
            <a:r>
              <a:rPr lang="en-US" sz="3200" dirty="0" err="1" smtClean="0">
                <a:solidFill>
                  <a:srgbClr val="FF0000"/>
                </a:solidFill>
              </a:rPr>
              <a:t>Weri</a:t>
            </a:r>
            <a:r>
              <a:rPr lang="en-US" sz="3200" dirty="0" smtClean="0">
                <a:solidFill>
                  <a:srgbClr val="FF0000"/>
                </a:solidFill>
              </a:rPr>
              <a:t> </a:t>
            </a:r>
            <a:r>
              <a:rPr lang="en-US" sz="3200" dirty="0" err="1" smtClean="0">
                <a:solidFill>
                  <a:srgbClr val="FF0000"/>
                </a:solidFill>
              </a:rPr>
              <a:t>Mertiwi</a:t>
            </a:r>
            <a:r>
              <a:rPr lang="en-US" sz="3200" dirty="0" smtClean="0">
                <a:solidFill>
                  <a:srgbClr val="FF0000"/>
                </a:solidFill>
              </a:rPr>
              <a:t> </a:t>
            </a:r>
            <a:r>
              <a:rPr lang="en-US" sz="3200" dirty="0" err="1" smtClean="0">
                <a:solidFill>
                  <a:srgbClr val="FF0000"/>
                </a:solidFill>
              </a:rPr>
              <a:t>Affifah</a:t>
            </a:r>
            <a:r>
              <a:rPr lang="en-US" sz="3200" dirty="0" smtClean="0">
                <a:solidFill>
                  <a:srgbClr val="FF0000"/>
                </a:solidFill>
              </a:rPr>
              <a:t> (3311811058)</a:t>
            </a:r>
            <a:br>
              <a:rPr lang="en-US" sz="3200" dirty="0" smtClean="0">
                <a:solidFill>
                  <a:srgbClr val="FF0000"/>
                </a:solidFill>
              </a:rPr>
            </a:br>
            <a:r>
              <a:rPr lang="en-US" sz="3200" dirty="0" err="1" smtClean="0">
                <a:solidFill>
                  <a:srgbClr val="FF0000"/>
                </a:solidFill>
              </a:rPr>
              <a:t>Raden</a:t>
            </a:r>
            <a:r>
              <a:rPr lang="en-US" sz="3200" dirty="0" smtClean="0">
                <a:solidFill>
                  <a:srgbClr val="FF0000"/>
                </a:solidFill>
              </a:rPr>
              <a:t> </a:t>
            </a:r>
            <a:r>
              <a:rPr lang="en-US" sz="3200" dirty="0" err="1" smtClean="0">
                <a:solidFill>
                  <a:srgbClr val="FF0000"/>
                </a:solidFill>
              </a:rPr>
              <a:t>Muhamad</a:t>
            </a:r>
            <a:r>
              <a:rPr lang="en-US" sz="3200" dirty="0" smtClean="0">
                <a:solidFill>
                  <a:srgbClr val="FF0000"/>
                </a:solidFill>
              </a:rPr>
              <a:t> Amir (3311811062) </a:t>
            </a:r>
            <a:br>
              <a:rPr lang="en-US" sz="3200" dirty="0" smtClean="0">
                <a:solidFill>
                  <a:srgbClr val="FF0000"/>
                </a:solidFill>
              </a:rPr>
            </a:br>
            <a:r>
              <a:rPr lang="en-US" sz="3200" dirty="0" smtClean="0">
                <a:solidFill>
                  <a:srgbClr val="FF0000"/>
                </a:solidFill>
              </a:rPr>
              <a:t>Toto </a:t>
            </a:r>
            <a:r>
              <a:rPr lang="en-US" sz="3200" dirty="0" err="1" smtClean="0">
                <a:solidFill>
                  <a:srgbClr val="FF0000"/>
                </a:solidFill>
              </a:rPr>
              <a:t>Sugiarto</a:t>
            </a:r>
            <a:r>
              <a:rPr lang="en-US" sz="3200" dirty="0" smtClean="0">
                <a:solidFill>
                  <a:srgbClr val="FF0000"/>
                </a:solidFill>
              </a:rPr>
              <a:t> (3311811067)</a:t>
            </a:r>
            <a:br>
              <a:rPr lang="en-US" sz="3200" dirty="0" smtClean="0">
                <a:solidFill>
                  <a:srgbClr val="FF0000"/>
                </a:solidFill>
              </a:rPr>
            </a:br>
            <a:r>
              <a:rPr lang="en-US" sz="3200" dirty="0" smtClean="0">
                <a:solidFill>
                  <a:schemeClr val="tx1"/>
                </a:solidFill>
              </a:rPr>
              <a:t/>
            </a:r>
            <a:br>
              <a:rPr lang="en-US" sz="3200" dirty="0" smtClean="0">
                <a:solidFill>
                  <a:schemeClr val="tx1"/>
                </a:solidFill>
              </a:rPr>
            </a:br>
            <a:r>
              <a:rPr lang="en-US" sz="1800" b="1" dirty="0" smtClean="0">
                <a:solidFill>
                  <a:schemeClr val="tx1"/>
                </a:solidFill>
                <a:effectLst/>
              </a:rPr>
              <a:t>PROGRAM </a:t>
            </a:r>
            <a:r>
              <a:rPr lang="en-US" sz="1800" b="1" dirty="0">
                <a:solidFill>
                  <a:schemeClr val="tx1"/>
                </a:solidFill>
                <a:effectLst/>
              </a:rPr>
              <a:t>STUDI TEKNIK INFORMATIKA</a:t>
            </a:r>
            <a:r>
              <a:rPr lang="en-US" sz="1800" dirty="0">
                <a:solidFill>
                  <a:schemeClr val="tx1"/>
                </a:solidFill>
                <a:effectLst/>
              </a:rPr>
              <a:t/>
            </a:r>
            <a:br>
              <a:rPr lang="en-US" sz="1800" dirty="0">
                <a:solidFill>
                  <a:schemeClr val="tx1"/>
                </a:solidFill>
                <a:effectLst/>
              </a:rPr>
            </a:br>
            <a:r>
              <a:rPr lang="en-US" sz="1800" b="1" dirty="0">
                <a:solidFill>
                  <a:schemeClr val="tx1"/>
                </a:solidFill>
                <a:effectLst/>
              </a:rPr>
              <a:t>JURUSAN TEKNIK INFORMATIKA 3B </a:t>
            </a:r>
            <a:r>
              <a:rPr lang="en-US" sz="1800" b="1" dirty="0" err="1">
                <a:solidFill>
                  <a:schemeClr val="tx1"/>
                </a:solidFill>
                <a:effectLst/>
              </a:rPr>
              <a:t>Karyawan</a:t>
            </a:r>
            <a:r>
              <a:rPr lang="en-US" sz="1800" dirty="0">
                <a:solidFill>
                  <a:schemeClr val="tx1"/>
                </a:solidFill>
                <a:effectLst/>
              </a:rPr>
              <a:t/>
            </a:r>
            <a:br>
              <a:rPr lang="en-US" sz="1800" dirty="0">
                <a:solidFill>
                  <a:schemeClr val="tx1"/>
                </a:solidFill>
                <a:effectLst/>
              </a:rPr>
            </a:br>
            <a:r>
              <a:rPr lang="en-US" sz="1800" b="1" dirty="0">
                <a:solidFill>
                  <a:schemeClr val="tx1"/>
                </a:solidFill>
                <a:effectLst/>
              </a:rPr>
              <a:t>POLITEKNIK NEGERI BATAM</a:t>
            </a:r>
            <a:r>
              <a:rPr lang="en-US" sz="1800" dirty="0">
                <a:solidFill>
                  <a:schemeClr val="tx1"/>
                </a:solidFill>
                <a:effectLst/>
              </a:rPr>
              <a:t/>
            </a:r>
            <a:br>
              <a:rPr lang="en-US" sz="1800" dirty="0">
                <a:solidFill>
                  <a:schemeClr val="tx1"/>
                </a:solidFill>
                <a:effectLst/>
              </a:rPr>
            </a:br>
            <a:r>
              <a:rPr lang="en-US" sz="1800" b="1" dirty="0" err="1">
                <a:solidFill>
                  <a:schemeClr val="tx1"/>
                </a:solidFill>
                <a:effectLst/>
              </a:rPr>
              <a:t>BATAM</a:t>
            </a:r>
            <a:r>
              <a:rPr lang="en-US" sz="1800" dirty="0">
                <a:solidFill>
                  <a:schemeClr val="tx1"/>
                </a:solidFill>
                <a:effectLst/>
              </a:rPr>
              <a:t/>
            </a:r>
            <a:br>
              <a:rPr lang="en-US" sz="1800" dirty="0">
                <a:solidFill>
                  <a:schemeClr val="tx1"/>
                </a:solidFill>
                <a:effectLst/>
              </a:rPr>
            </a:br>
            <a:r>
              <a:rPr lang="en-US" sz="1800" b="1" dirty="0">
                <a:solidFill>
                  <a:schemeClr val="tx1"/>
                </a:solidFill>
                <a:effectLst/>
              </a:rPr>
              <a:t>2019</a:t>
            </a:r>
            <a:r>
              <a:rPr lang="en-US" sz="1800" dirty="0">
                <a:effectLst/>
              </a:rPr>
              <a:t/>
            </a:r>
            <a:br>
              <a:rPr lang="en-US" sz="1800" dirty="0">
                <a:effectLst/>
              </a:rPr>
            </a:br>
            <a:r>
              <a:rPr lang="en-US" sz="1800" dirty="0" smtClean="0">
                <a:solidFill>
                  <a:srgbClr val="FF0000"/>
                </a:solidFill>
              </a:rPr>
              <a:t/>
            </a:r>
            <a:br>
              <a:rPr lang="en-US" sz="1800" dirty="0" smtClean="0">
                <a:solidFill>
                  <a:srgbClr val="FF0000"/>
                </a:solidFill>
              </a:rPr>
            </a:br>
            <a:r>
              <a:rPr lang="en-US" sz="3200" dirty="0" smtClean="0">
                <a:solidFill>
                  <a:srgbClr val="FF0000"/>
                </a:solidFill>
              </a:rPr>
              <a:t>  </a:t>
            </a:r>
            <a:endParaRPr lang="en-US" sz="3200" dirty="0">
              <a:solidFill>
                <a:srgbClr val="FF0000"/>
              </a:solidFill>
            </a:endParaRPr>
          </a:p>
        </p:txBody>
      </p:sp>
      <p:sp>
        <p:nvSpPr>
          <p:cNvPr id="3" name="Subtitle 2"/>
          <p:cNvSpPr>
            <a:spLocks noGrp="1"/>
          </p:cNvSpPr>
          <p:nvPr>
            <p:ph type="subTitle" idx="1"/>
          </p:nvPr>
        </p:nvSpPr>
        <p:spPr>
          <a:xfrm>
            <a:off x="540544" y="404665"/>
            <a:ext cx="8062912" cy="1584176"/>
          </a:xfrm>
        </p:spPr>
        <p:txBody>
          <a:bodyPr/>
          <a:lstStyle/>
          <a:p>
            <a:pPr algn="ctr"/>
            <a:r>
              <a:rPr lang="en-US" b="1" dirty="0" err="1">
                <a:solidFill>
                  <a:srgbClr val="FFFF00"/>
                </a:solidFill>
              </a:rPr>
              <a:t>Sistem</a:t>
            </a:r>
            <a:r>
              <a:rPr lang="en-US" b="1" dirty="0">
                <a:solidFill>
                  <a:srgbClr val="FFFF00"/>
                </a:solidFill>
              </a:rPr>
              <a:t> Order </a:t>
            </a:r>
            <a:r>
              <a:rPr lang="en-US" b="1" dirty="0" err="1">
                <a:solidFill>
                  <a:srgbClr val="FFFF00"/>
                </a:solidFill>
              </a:rPr>
              <a:t>Barang</a:t>
            </a:r>
            <a:r>
              <a:rPr lang="en-US" b="1" dirty="0">
                <a:solidFill>
                  <a:srgbClr val="FFFF00"/>
                </a:solidFill>
              </a:rPr>
              <a:t> </a:t>
            </a:r>
            <a:r>
              <a:rPr lang="en-US" b="1" dirty="0" err="1">
                <a:solidFill>
                  <a:srgbClr val="FFFF00"/>
                </a:solidFill>
              </a:rPr>
              <a:t>Menggunakan</a:t>
            </a:r>
            <a:r>
              <a:rPr lang="en-US" b="1" dirty="0">
                <a:solidFill>
                  <a:srgbClr val="FFFF00"/>
                </a:solidFill>
              </a:rPr>
              <a:t> </a:t>
            </a:r>
            <a:r>
              <a:rPr lang="en-US" b="1" dirty="0" err="1">
                <a:solidFill>
                  <a:srgbClr val="FFFF00"/>
                </a:solidFill>
              </a:rPr>
              <a:t>Metode</a:t>
            </a:r>
            <a:r>
              <a:rPr lang="en-US" b="1" dirty="0">
                <a:solidFill>
                  <a:srgbClr val="FFFF00"/>
                </a:solidFill>
              </a:rPr>
              <a:t> Unified </a:t>
            </a:r>
            <a:r>
              <a:rPr lang="en-US" b="1" dirty="0" err="1">
                <a:solidFill>
                  <a:srgbClr val="FFFF00"/>
                </a:solidFill>
              </a:rPr>
              <a:t>Modelling</a:t>
            </a:r>
            <a:r>
              <a:rPr lang="en-US" b="1" dirty="0">
                <a:solidFill>
                  <a:srgbClr val="FFFF00"/>
                </a:solidFill>
              </a:rPr>
              <a:t> Language (UML)</a:t>
            </a:r>
            <a:r>
              <a:rPr lang="en-US" b="1" dirty="0"/>
              <a:t> </a:t>
            </a:r>
          </a:p>
        </p:txBody>
      </p:sp>
      <p:pic>
        <p:nvPicPr>
          <p:cNvPr id="4" name="image1.jpeg"/>
          <p:cNvPicPr/>
          <p:nvPr/>
        </p:nvPicPr>
        <p:blipFill>
          <a:blip r:embed="rId2" cstate="print"/>
          <a:stretch>
            <a:fillRect/>
          </a:stretch>
        </p:blipFill>
        <p:spPr>
          <a:xfrm>
            <a:off x="3675536" y="2060849"/>
            <a:ext cx="1726565" cy="1119505"/>
          </a:xfrm>
          <a:prstGeom prst="rect">
            <a:avLst/>
          </a:prstGeom>
        </p:spPr>
      </p:pic>
    </p:spTree>
    <p:extLst>
      <p:ext uri="{BB962C8B-B14F-4D97-AF65-F5344CB8AC3E}">
        <p14:creationId xmlns:p14="http://schemas.microsoft.com/office/powerpoint/2010/main" val="2804166689"/>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916832"/>
            <a:ext cx="3970784" cy="1786210"/>
          </a:xfrm>
        </p:spPr>
        <p:style>
          <a:lnRef idx="1">
            <a:schemeClr val="accent4"/>
          </a:lnRef>
          <a:fillRef idx="3">
            <a:schemeClr val="accent4"/>
          </a:fillRef>
          <a:effectRef idx="2">
            <a:schemeClr val="accent4"/>
          </a:effectRef>
          <a:fontRef idx="minor">
            <a:schemeClr val="lt1"/>
          </a:fontRef>
        </p:style>
        <p:txBody>
          <a:bodyPr/>
          <a:lstStyle/>
          <a:p>
            <a:pPr lvl="1"/>
            <a:r>
              <a:rPr lang="en-US" b="1" dirty="0" smtClean="0"/>
              <a:t>Activity </a:t>
            </a:r>
            <a:r>
              <a:rPr lang="en-US" b="1" dirty="0"/>
              <a:t>diagram</a:t>
            </a:r>
            <a:br>
              <a:rPr lang="en-US" b="1" dirty="0"/>
            </a:br>
            <a:r>
              <a:rPr lang="en-US" dirty="0"/>
              <a:t>Activity diagram </a:t>
            </a:r>
            <a:r>
              <a:rPr lang="en-US" dirty="0" err="1"/>
              <a:t>merupakan</a:t>
            </a:r>
            <a:r>
              <a:rPr lang="en-US" dirty="0"/>
              <a:t> </a:t>
            </a:r>
            <a:r>
              <a:rPr lang="en-US" dirty="0" err="1"/>
              <a:t>representasi</a:t>
            </a:r>
            <a:r>
              <a:rPr lang="en-US" dirty="0"/>
              <a:t> </a:t>
            </a:r>
            <a:r>
              <a:rPr lang="en-US" dirty="0" err="1"/>
              <a:t>grafis</a:t>
            </a:r>
            <a:r>
              <a:rPr lang="en-US" dirty="0"/>
              <a:t> </a:t>
            </a:r>
            <a:r>
              <a:rPr lang="en-US" dirty="0" err="1"/>
              <a:t>dari</a:t>
            </a:r>
            <a:r>
              <a:rPr lang="en-US" dirty="0"/>
              <a:t> </a:t>
            </a:r>
            <a:r>
              <a:rPr lang="en-US" dirty="0" err="1"/>
              <a:t>seluruh</a:t>
            </a:r>
            <a:r>
              <a:rPr lang="en-US" dirty="0"/>
              <a:t> </a:t>
            </a:r>
            <a:r>
              <a:rPr lang="en-US" dirty="0" err="1"/>
              <a:t>tahapan</a:t>
            </a:r>
            <a:r>
              <a:rPr lang="en-US" dirty="0"/>
              <a:t> </a:t>
            </a:r>
            <a:r>
              <a:rPr lang="en-US" dirty="0" err="1"/>
              <a:t>alur</a:t>
            </a:r>
            <a:r>
              <a:rPr lang="en-US" dirty="0"/>
              <a:t> </a:t>
            </a:r>
            <a:r>
              <a:rPr lang="en-US" dirty="0" err="1"/>
              <a:t>kerja</a:t>
            </a:r>
            <a:r>
              <a:rPr lang="en-US" dirty="0"/>
              <a:t>. </a:t>
            </a:r>
            <a:r>
              <a:rPr lang="en-US" dirty="0" err="1"/>
              <a:t>Berikut</a:t>
            </a:r>
            <a:r>
              <a:rPr lang="en-US" dirty="0"/>
              <a:t> </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3" y="78904"/>
            <a:ext cx="4230911" cy="6700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9850088"/>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2776"/>
            <a:ext cx="8229600" cy="1143000"/>
          </a:xfrm>
        </p:spPr>
        <p:txBody>
          <a:bodyPr>
            <a:normAutofit fontScale="90000"/>
          </a:bodyPr>
          <a:lstStyle/>
          <a:p>
            <a:r>
              <a:rPr lang="en-US" sz="2200" dirty="0" smtClean="0"/>
              <a:t>	</a:t>
            </a:r>
            <a:r>
              <a:rPr lang="en-US" sz="2200" dirty="0" smtClean="0">
                <a:solidFill>
                  <a:srgbClr val="FFFF00"/>
                </a:solidFill>
              </a:rPr>
              <a:t>		Sequence </a:t>
            </a:r>
            <a:r>
              <a:rPr lang="en-US" sz="2200" dirty="0">
                <a:solidFill>
                  <a:srgbClr val="FFFF00"/>
                </a:solidFill>
              </a:rPr>
              <a:t>diagram</a:t>
            </a:r>
            <a:br>
              <a:rPr lang="en-US" sz="2200" dirty="0">
                <a:solidFill>
                  <a:srgbClr val="FFFF00"/>
                </a:solidFill>
              </a:rPr>
            </a:br>
            <a:r>
              <a:rPr lang="en-US" sz="2200" dirty="0">
                <a:solidFill>
                  <a:srgbClr val="FFFF00"/>
                </a:solidFill>
              </a:rPr>
              <a:t>Sequence diagram </a:t>
            </a:r>
            <a:r>
              <a:rPr lang="en-US" sz="2200" dirty="0" err="1">
                <a:solidFill>
                  <a:srgbClr val="FFFF00"/>
                </a:solidFill>
              </a:rPr>
              <a:t>merupakan</a:t>
            </a:r>
            <a:r>
              <a:rPr lang="en-US" sz="2200" dirty="0">
                <a:solidFill>
                  <a:srgbClr val="FFFF00"/>
                </a:solidFill>
              </a:rPr>
              <a:t> </a:t>
            </a:r>
            <a:r>
              <a:rPr lang="en-US" sz="2200" dirty="0" err="1">
                <a:solidFill>
                  <a:srgbClr val="FFFF00"/>
                </a:solidFill>
              </a:rPr>
              <a:t>suatu</a:t>
            </a:r>
            <a:r>
              <a:rPr lang="en-US" sz="2200" dirty="0">
                <a:solidFill>
                  <a:srgbClr val="FFFF00"/>
                </a:solidFill>
              </a:rPr>
              <a:t> diagram yang </a:t>
            </a:r>
            <a:r>
              <a:rPr lang="en-US" sz="2200" dirty="0" err="1">
                <a:solidFill>
                  <a:srgbClr val="FFFF00"/>
                </a:solidFill>
              </a:rPr>
              <a:t>memperlihatkan</a:t>
            </a:r>
            <a:r>
              <a:rPr lang="en-US" sz="2200" dirty="0">
                <a:solidFill>
                  <a:srgbClr val="FFFF00"/>
                </a:solidFill>
              </a:rPr>
              <a:t> </a:t>
            </a:r>
            <a:r>
              <a:rPr lang="en-US" sz="2200" dirty="0" err="1">
                <a:solidFill>
                  <a:srgbClr val="FFFF00"/>
                </a:solidFill>
              </a:rPr>
              <a:t>atau</a:t>
            </a:r>
            <a:r>
              <a:rPr lang="en-US" sz="2200" dirty="0">
                <a:solidFill>
                  <a:srgbClr val="FFFF00"/>
                </a:solidFill>
              </a:rPr>
              <a:t> </a:t>
            </a:r>
            <a:r>
              <a:rPr lang="en-US" sz="2200" dirty="0" err="1">
                <a:solidFill>
                  <a:srgbClr val="FFFF00"/>
                </a:solidFill>
              </a:rPr>
              <a:t>menampilkan</a:t>
            </a:r>
            <a:r>
              <a:rPr lang="en-US" sz="2200" dirty="0">
                <a:solidFill>
                  <a:srgbClr val="FFFF00"/>
                </a:solidFill>
              </a:rPr>
              <a:t> </a:t>
            </a:r>
            <a:r>
              <a:rPr lang="en-US" sz="2200" dirty="0" err="1">
                <a:solidFill>
                  <a:srgbClr val="FFFF00"/>
                </a:solidFill>
              </a:rPr>
              <a:t>interaksi-interaksi</a:t>
            </a:r>
            <a:r>
              <a:rPr lang="en-US" sz="2200" dirty="0">
                <a:solidFill>
                  <a:srgbClr val="FFFF00"/>
                </a:solidFill>
              </a:rPr>
              <a:t> </a:t>
            </a:r>
            <a:r>
              <a:rPr lang="en-US" sz="2200" dirty="0" err="1">
                <a:solidFill>
                  <a:srgbClr val="FFFF00"/>
                </a:solidFill>
              </a:rPr>
              <a:t>antar</a:t>
            </a:r>
            <a:r>
              <a:rPr lang="en-US" sz="2200" dirty="0">
                <a:solidFill>
                  <a:srgbClr val="FFFF00"/>
                </a:solidFill>
              </a:rPr>
              <a:t> </a:t>
            </a:r>
            <a:r>
              <a:rPr lang="en-US" sz="2200" dirty="0" err="1">
                <a:solidFill>
                  <a:srgbClr val="FFFF00"/>
                </a:solidFill>
              </a:rPr>
              <a:t>objek</a:t>
            </a:r>
            <a:r>
              <a:rPr lang="en-US" sz="2200" dirty="0">
                <a:solidFill>
                  <a:srgbClr val="FFFF00"/>
                </a:solidFill>
              </a:rPr>
              <a:t> </a:t>
            </a:r>
            <a:r>
              <a:rPr lang="en-US" sz="2200" dirty="0" err="1">
                <a:solidFill>
                  <a:srgbClr val="FFFF00"/>
                </a:solidFill>
              </a:rPr>
              <a:t>didalam</a:t>
            </a:r>
            <a:r>
              <a:rPr lang="en-US" sz="2200" dirty="0">
                <a:solidFill>
                  <a:srgbClr val="FFFF00"/>
                </a:solidFill>
              </a:rPr>
              <a:t> </a:t>
            </a:r>
            <a:r>
              <a:rPr lang="en-US" sz="2200" dirty="0" err="1">
                <a:solidFill>
                  <a:srgbClr val="FFFF00"/>
                </a:solidFill>
              </a:rPr>
              <a:t>suatu</a:t>
            </a:r>
            <a:r>
              <a:rPr lang="en-US" sz="2200" dirty="0">
                <a:solidFill>
                  <a:srgbClr val="FFFF00"/>
                </a:solidFill>
              </a:rPr>
              <a:t> </a:t>
            </a:r>
            <a:r>
              <a:rPr lang="en-US" sz="2200" dirty="0" err="1">
                <a:solidFill>
                  <a:srgbClr val="FFFF00"/>
                </a:solidFill>
              </a:rPr>
              <a:t>sisem</a:t>
            </a:r>
            <a:r>
              <a:rPr lang="en-US" sz="2200" dirty="0">
                <a:solidFill>
                  <a:srgbClr val="FFFF00"/>
                </a:solidFill>
              </a:rPr>
              <a:t> yang </a:t>
            </a:r>
            <a:r>
              <a:rPr lang="en-US" sz="2200" dirty="0" err="1">
                <a:solidFill>
                  <a:srgbClr val="FFFF00"/>
                </a:solidFill>
              </a:rPr>
              <a:t>disusun</a:t>
            </a:r>
            <a:r>
              <a:rPr lang="en-US" sz="2200" dirty="0">
                <a:solidFill>
                  <a:srgbClr val="FFFF00"/>
                </a:solidFill>
              </a:rPr>
              <a:t> </a:t>
            </a:r>
            <a:r>
              <a:rPr lang="en-US" sz="2200" dirty="0" err="1">
                <a:solidFill>
                  <a:srgbClr val="FFFF00"/>
                </a:solidFill>
              </a:rPr>
              <a:t>pada</a:t>
            </a:r>
            <a:r>
              <a:rPr lang="en-US" sz="2200" dirty="0">
                <a:solidFill>
                  <a:srgbClr val="FFFF00"/>
                </a:solidFill>
              </a:rPr>
              <a:t> </a:t>
            </a:r>
            <a:r>
              <a:rPr lang="en-US" sz="2200" dirty="0" err="1">
                <a:solidFill>
                  <a:srgbClr val="FFFF00"/>
                </a:solidFill>
              </a:rPr>
              <a:t>sebuah</a:t>
            </a:r>
            <a:r>
              <a:rPr lang="en-US" sz="2200" dirty="0">
                <a:solidFill>
                  <a:srgbClr val="FFFF00"/>
                </a:solidFill>
              </a:rPr>
              <a:t> </a:t>
            </a:r>
            <a:r>
              <a:rPr lang="en-US" sz="2200" dirty="0" err="1">
                <a:solidFill>
                  <a:srgbClr val="FFFF00"/>
                </a:solidFill>
              </a:rPr>
              <a:t>urutan</a:t>
            </a:r>
            <a:r>
              <a:rPr lang="en-US" sz="2200" dirty="0">
                <a:solidFill>
                  <a:srgbClr val="FFFF00"/>
                </a:solidFill>
              </a:rPr>
              <a:t> </a:t>
            </a:r>
            <a:r>
              <a:rPr lang="en-US" sz="2200" dirty="0" err="1">
                <a:solidFill>
                  <a:srgbClr val="FFFF00"/>
                </a:solidFill>
              </a:rPr>
              <a:t>atau</a:t>
            </a:r>
            <a:r>
              <a:rPr lang="en-US" sz="2200" dirty="0">
                <a:solidFill>
                  <a:srgbClr val="FFFF00"/>
                </a:solidFill>
              </a:rPr>
              <a:t> </a:t>
            </a:r>
            <a:r>
              <a:rPr lang="en-US" sz="2200" dirty="0" err="1">
                <a:solidFill>
                  <a:srgbClr val="FFFF00"/>
                </a:solidFill>
              </a:rPr>
              <a:t>rangkaian</a:t>
            </a:r>
            <a:r>
              <a:rPr lang="en-US" sz="2200" dirty="0">
                <a:solidFill>
                  <a:srgbClr val="FFFF00"/>
                </a:solidFill>
              </a:rPr>
              <a:t> </a:t>
            </a:r>
            <a:r>
              <a:rPr lang="en-US" sz="2200" dirty="0" err="1">
                <a:solidFill>
                  <a:srgbClr val="FFFF00"/>
                </a:solidFill>
              </a:rPr>
              <a:t>waktu</a:t>
            </a:r>
            <a:r>
              <a:rPr lang="en-US" sz="2200" dirty="0">
                <a:solidFill>
                  <a:srgbClr val="FFFF00"/>
                </a:solidFill>
              </a:rPr>
              <a:t>. </a:t>
            </a:r>
            <a:r>
              <a:rPr lang="en-US" sz="2200" dirty="0" err="1">
                <a:solidFill>
                  <a:srgbClr val="FFFF00"/>
                </a:solidFill>
              </a:rPr>
              <a:t>Berikut</a:t>
            </a:r>
            <a:r>
              <a:rPr lang="en-US" sz="2200" dirty="0">
                <a:solidFill>
                  <a:srgbClr val="FFFF00"/>
                </a:solidFill>
              </a:rPr>
              <a:t> sequence diagram </a:t>
            </a:r>
            <a:r>
              <a:rPr lang="en-US" sz="2200" dirty="0" err="1">
                <a:solidFill>
                  <a:srgbClr val="FFFF00"/>
                </a:solidFill>
              </a:rPr>
              <a:t>perancangan</a:t>
            </a:r>
            <a:r>
              <a:rPr lang="en-US" sz="2200" dirty="0">
                <a:solidFill>
                  <a:srgbClr val="FFFF00"/>
                </a:solidFill>
              </a:rPr>
              <a:t> </a:t>
            </a:r>
            <a:r>
              <a:rPr lang="en-US" sz="2200" dirty="0" err="1">
                <a:solidFill>
                  <a:srgbClr val="FFFF00"/>
                </a:solidFill>
              </a:rPr>
              <a:t>pemesanan</a:t>
            </a:r>
            <a:r>
              <a:rPr lang="en-US" sz="2200" dirty="0">
                <a:solidFill>
                  <a:srgbClr val="FFFF00"/>
                </a:solidFill>
              </a:rPr>
              <a:t> </a:t>
            </a:r>
            <a:r>
              <a:rPr lang="en-US" sz="2200" dirty="0" err="1">
                <a:solidFill>
                  <a:srgbClr val="FFFF00"/>
                </a:solidFill>
              </a:rPr>
              <a:t>barang</a:t>
            </a:r>
            <a:r>
              <a:rPr lang="en-US" sz="2200" dirty="0">
                <a:solidFill>
                  <a:srgbClr val="FFFF00"/>
                </a:solidFill>
              </a:rPr>
              <a:t>. </a:t>
            </a:r>
            <a:r>
              <a:rPr lang="en-US" sz="2200" dirty="0"/>
              <a:t/>
            </a:r>
            <a:br>
              <a:rPr lang="en-US" sz="2200" dirty="0"/>
            </a:br>
            <a:r>
              <a:rPr lang="en-US" sz="2200" dirty="0"/>
              <a:t/>
            </a:r>
            <a:br>
              <a:rPr lang="en-US" sz="2200" dirty="0"/>
            </a:br>
            <a:r>
              <a:rPr lang="en-US" sz="2200" dirty="0" smtClean="0"/>
              <a:t>a)Sequence </a:t>
            </a:r>
            <a:r>
              <a:rPr lang="en-US" sz="2200" dirty="0" err="1"/>
              <a:t>melakukan</a:t>
            </a:r>
            <a:r>
              <a:rPr lang="en-US" sz="2200" dirty="0"/>
              <a:t> </a:t>
            </a:r>
            <a:r>
              <a:rPr lang="en-US" sz="2200" dirty="0" err="1"/>
              <a:t>pencarian</a:t>
            </a:r>
            <a:r>
              <a:rPr lang="en-US" sz="2200" dirty="0"/>
              <a:t> catalog</a:t>
            </a:r>
            <a:r>
              <a:rPr lang="en-US" dirty="0"/>
              <a:t/>
            </a:r>
            <a:br>
              <a:rPr lang="en-US" dirty="0"/>
            </a:b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980750"/>
            <a:ext cx="6997483"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575764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88641"/>
            <a:ext cx="7772400" cy="864096"/>
          </a:xfrm>
        </p:spPr>
        <p:txBody>
          <a:bodyPr>
            <a:normAutofit/>
          </a:bodyPr>
          <a:lstStyle/>
          <a:p>
            <a:r>
              <a:rPr lang="en-US" sz="4400" dirty="0" smtClean="0"/>
              <a:t>b)Sequence </a:t>
            </a:r>
            <a:r>
              <a:rPr lang="en-US" sz="4400" dirty="0"/>
              <a:t>order </a:t>
            </a:r>
            <a:r>
              <a:rPr lang="en-US" sz="4400" dirty="0" err="1"/>
              <a:t>barang</a:t>
            </a:r>
            <a:endParaRPr lang="en-US" sz="44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40768"/>
            <a:ext cx="8964488" cy="3840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2398379"/>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normAutofit/>
          </a:bodyPr>
          <a:lstStyle/>
          <a:p>
            <a:r>
              <a:rPr lang="en-US" sz="3600" dirty="0" smtClean="0"/>
              <a:t>c)Sequence </a:t>
            </a:r>
            <a:r>
              <a:rPr lang="en-US" sz="3600" dirty="0" err="1"/>
              <a:t>melakukan</a:t>
            </a:r>
            <a:r>
              <a:rPr lang="en-US" sz="3600" dirty="0"/>
              <a:t> </a:t>
            </a:r>
            <a:r>
              <a:rPr lang="en-US" sz="3600" dirty="0" err="1"/>
              <a:t>pembayaran</a:t>
            </a:r>
            <a:endParaRPr lang="en-US" sz="36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796" y="1628799"/>
            <a:ext cx="8504407" cy="4081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971915"/>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7504" y="1916832"/>
            <a:ext cx="2232248" cy="778098"/>
          </a:xfrm>
        </p:spPr>
        <p:style>
          <a:lnRef idx="0">
            <a:schemeClr val="accent1"/>
          </a:lnRef>
          <a:fillRef idx="3">
            <a:schemeClr val="accent1"/>
          </a:fillRef>
          <a:effectRef idx="3">
            <a:schemeClr val="accent1"/>
          </a:effectRef>
          <a:fontRef idx="minor">
            <a:schemeClr val="lt1"/>
          </a:fontRef>
        </p:style>
        <p:txBody>
          <a:bodyPr>
            <a:normAutofit/>
          </a:bodyPr>
          <a:lstStyle/>
          <a:p>
            <a:r>
              <a:rPr lang="en-US" sz="1800" dirty="0" smtClean="0"/>
              <a:t>8.Class </a:t>
            </a:r>
            <a:r>
              <a:rPr lang="en-US" sz="1800" dirty="0"/>
              <a:t>diagram</a:t>
            </a:r>
          </a:p>
        </p:txBody>
      </p:sp>
      <p:pic>
        <p:nvPicPr>
          <p:cNvPr id="1126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1760" y="0"/>
            <a:ext cx="670417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3338020"/>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6473874"/>
          </a:xfrm>
        </p:spPr>
        <p:txBody>
          <a:bodyPr>
            <a:normAutofit/>
          </a:bodyPr>
          <a:lstStyle/>
          <a:p>
            <a:r>
              <a:rPr lang="en-US" sz="2700" dirty="0" smtClean="0"/>
              <a:t>	</a:t>
            </a:r>
            <a:r>
              <a:rPr lang="en-US" sz="2700" dirty="0" smtClean="0">
                <a:solidFill>
                  <a:srgbClr val="FF0000"/>
                </a:solidFill>
              </a:rPr>
              <a:t>	</a:t>
            </a:r>
            <a:r>
              <a:rPr lang="en-US" sz="2700" dirty="0" smtClean="0">
                <a:solidFill>
                  <a:srgbClr val="FFFF00"/>
                </a:solidFill>
              </a:rPr>
              <a:t>	</a:t>
            </a:r>
            <a:r>
              <a:rPr lang="en-US" sz="2700" b="1" dirty="0" err="1" smtClean="0">
                <a:solidFill>
                  <a:srgbClr val="FFFF00"/>
                </a:solidFill>
              </a:rPr>
              <a:t>Sistem</a:t>
            </a:r>
            <a:r>
              <a:rPr lang="en-US" sz="2700" b="1" dirty="0" smtClean="0">
                <a:solidFill>
                  <a:srgbClr val="FFFF00"/>
                </a:solidFill>
              </a:rPr>
              <a:t> </a:t>
            </a:r>
            <a:r>
              <a:rPr lang="en-US" sz="2700" b="1" dirty="0">
                <a:solidFill>
                  <a:srgbClr val="FFFF00"/>
                </a:solidFill>
              </a:rPr>
              <a:t>Order </a:t>
            </a:r>
            <a:r>
              <a:rPr lang="en-US" sz="2700" b="1" dirty="0" err="1">
                <a:solidFill>
                  <a:srgbClr val="FFFF00"/>
                </a:solidFill>
              </a:rPr>
              <a:t>Barang</a:t>
            </a:r>
            <a:r>
              <a:rPr lang="en-US" sz="2700" dirty="0">
                <a:solidFill>
                  <a:srgbClr val="FFFF00"/>
                </a:solidFill>
              </a:rPr>
              <a:t/>
            </a:r>
            <a:br>
              <a:rPr lang="en-US" sz="2700" dirty="0">
                <a:solidFill>
                  <a:srgbClr val="FFFF00"/>
                </a:solidFill>
              </a:rPr>
            </a:br>
            <a:r>
              <a:rPr lang="en-US" sz="2700" dirty="0">
                <a:solidFill>
                  <a:srgbClr val="FFFF00"/>
                </a:solidFill>
              </a:rPr>
              <a:t/>
            </a:r>
            <a:br>
              <a:rPr lang="en-US" sz="2700" dirty="0">
                <a:solidFill>
                  <a:srgbClr val="FFFF00"/>
                </a:solidFill>
              </a:rPr>
            </a:br>
            <a:r>
              <a:rPr lang="en-US" sz="2700" dirty="0">
                <a:solidFill>
                  <a:srgbClr val="FFFF00"/>
                </a:solidFill>
              </a:rPr>
              <a:t>	</a:t>
            </a:r>
            <a:r>
              <a:rPr lang="en-US" sz="2700" dirty="0" err="1" smtClean="0">
                <a:solidFill>
                  <a:srgbClr val="FFFF00"/>
                </a:solidFill>
              </a:rPr>
              <a:t>Gambaran</a:t>
            </a:r>
            <a:r>
              <a:rPr lang="en-US" sz="2700" dirty="0" smtClean="0">
                <a:solidFill>
                  <a:srgbClr val="FFFF00"/>
                </a:solidFill>
              </a:rPr>
              <a:t> </a:t>
            </a:r>
            <a:r>
              <a:rPr lang="en-US" sz="2700" dirty="0" err="1">
                <a:solidFill>
                  <a:srgbClr val="FFFF00"/>
                </a:solidFill>
              </a:rPr>
              <a:t>Umum</a:t>
            </a:r>
            <a:r>
              <a:rPr lang="en-US" sz="2700" dirty="0">
                <a:solidFill>
                  <a:srgbClr val="FFFF00"/>
                </a:solidFill>
              </a:rPr>
              <a:t> </a:t>
            </a:r>
            <a:r>
              <a:rPr lang="en-US" sz="2700" dirty="0" err="1">
                <a:solidFill>
                  <a:srgbClr val="FFFF00"/>
                </a:solidFill>
              </a:rPr>
              <a:t>Perangkat</a:t>
            </a:r>
            <a:r>
              <a:rPr lang="en-US" sz="2700" dirty="0">
                <a:solidFill>
                  <a:srgbClr val="FFFF00"/>
                </a:solidFill>
              </a:rPr>
              <a:t> </a:t>
            </a:r>
            <a:r>
              <a:rPr lang="en-US" sz="2700" dirty="0" err="1">
                <a:solidFill>
                  <a:srgbClr val="FFFF00"/>
                </a:solidFill>
              </a:rPr>
              <a:t>Lunak</a:t>
            </a:r>
            <a:r>
              <a:rPr lang="en-US" sz="2700" dirty="0">
                <a:solidFill>
                  <a:srgbClr val="FFFF00"/>
                </a:solidFill>
              </a:rPr>
              <a:t/>
            </a:r>
            <a:br>
              <a:rPr lang="en-US" sz="2700" dirty="0">
                <a:solidFill>
                  <a:srgbClr val="FFFF00"/>
                </a:solidFill>
              </a:rPr>
            </a:br>
            <a:r>
              <a:rPr lang="en-US" sz="2700" dirty="0" smtClean="0">
                <a:solidFill>
                  <a:srgbClr val="FFFF00"/>
                </a:solidFill>
              </a:rPr>
              <a:t>	</a:t>
            </a:r>
            <a:r>
              <a:rPr lang="en-US" sz="2700" dirty="0" err="1" smtClean="0">
                <a:solidFill>
                  <a:srgbClr val="FFFF00"/>
                </a:solidFill>
              </a:rPr>
              <a:t>Sistem</a:t>
            </a:r>
            <a:r>
              <a:rPr lang="en-US" sz="2700" dirty="0" smtClean="0">
                <a:solidFill>
                  <a:srgbClr val="FFFF00"/>
                </a:solidFill>
              </a:rPr>
              <a:t> </a:t>
            </a:r>
            <a:r>
              <a:rPr lang="en-US" sz="2700" dirty="0">
                <a:solidFill>
                  <a:srgbClr val="FFFF00"/>
                </a:solidFill>
              </a:rPr>
              <a:t>order </a:t>
            </a:r>
            <a:r>
              <a:rPr lang="en-US" sz="2700" dirty="0" err="1">
                <a:solidFill>
                  <a:srgbClr val="FFFF00"/>
                </a:solidFill>
              </a:rPr>
              <a:t>barang</a:t>
            </a:r>
            <a:r>
              <a:rPr lang="en-US" sz="2700" dirty="0">
                <a:solidFill>
                  <a:srgbClr val="FFFF00"/>
                </a:solidFill>
              </a:rPr>
              <a:t> </a:t>
            </a:r>
            <a:r>
              <a:rPr lang="en-US" sz="2700" dirty="0" err="1">
                <a:solidFill>
                  <a:srgbClr val="FFFF00"/>
                </a:solidFill>
              </a:rPr>
              <a:t>adalah</a:t>
            </a:r>
            <a:r>
              <a:rPr lang="en-US" sz="2700" dirty="0">
                <a:solidFill>
                  <a:srgbClr val="FFFF00"/>
                </a:solidFill>
              </a:rPr>
              <a:t> </a:t>
            </a:r>
            <a:r>
              <a:rPr lang="en-US" sz="2700" dirty="0" err="1">
                <a:solidFill>
                  <a:srgbClr val="FFFF00"/>
                </a:solidFill>
              </a:rPr>
              <a:t>aplikasi</a:t>
            </a:r>
            <a:r>
              <a:rPr lang="en-US" sz="2700" dirty="0">
                <a:solidFill>
                  <a:srgbClr val="FFFF00"/>
                </a:solidFill>
              </a:rPr>
              <a:t> yang </a:t>
            </a:r>
            <a:r>
              <a:rPr lang="en-US" sz="2700" dirty="0" smtClean="0">
                <a:solidFill>
                  <a:srgbClr val="FFFF00"/>
                </a:solidFill>
              </a:rPr>
              <a:t>	</a:t>
            </a:r>
            <a:r>
              <a:rPr lang="en-US" sz="2700" dirty="0" err="1" smtClean="0">
                <a:solidFill>
                  <a:srgbClr val="FFFF00"/>
                </a:solidFill>
              </a:rPr>
              <a:t>dapat</a:t>
            </a:r>
            <a:r>
              <a:rPr lang="en-US" sz="2700" dirty="0" smtClean="0">
                <a:solidFill>
                  <a:srgbClr val="FFFF00"/>
                </a:solidFill>
              </a:rPr>
              <a:t> </a:t>
            </a:r>
            <a:r>
              <a:rPr lang="en-US" sz="2700" dirty="0" err="1">
                <a:solidFill>
                  <a:srgbClr val="FFFF00"/>
                </a:solidFill>
              </a:rPr>
              <a:t>mepermudah</a:t>
            </a:r>
            <a:r>
              <a:rPr lang="en-US" sz="2700" dirty="0">
                <a:solidFill>
                  <a:srgbClr val="FFFF00"/>
                </a:solidFill>
              </a:rPr>
              <a:t> customer </a:t>
            </a:r>
            <a:r>
              <a:rPr lang="en-US" sz="2700" dirty="0" err="1">
                <a:solidFill>
                  <a:srgbClr val="FFFF00"/>
                </a:solidFill>
              </a:rPr>
              <a:t>dalam</a:t>
            </a:r>
            <a:r>
              <a:rPr lang="en-US" sz="2700" dirty="0">
                <a:solidFill>
                  <a:srgbClr val="FFFF00"/>
                </a:solidFill>
              </a:rPr>
              <a:t> </a:t>
            </a:r>
            <a:r>
              <a:rPr lang="en-US" sz="2700" dirty="0" smtClean="0">
                <a:solidFill>
                  <a:srgbClr val="FFFF00"/>
                </a:solidFill>
              </a:rPr>
              <a:t>	</a:t>
            </a:r>
            <a:r>
              <a:rPr lang="en-US" sz="2700" dirty="0" err="1" smtClean="0">
                <a:solidFill>
                  <a:srgbClr val="FFFF00"/>
                </a:solidFill>
              </a:rPr>
              <a:t>melakukan</a:t>
            </a:r>
            <a:r>
              <a:rPr lang="en-US" sz="2700" dirty="0" smtClean="0">
                <a:solidFill>
                  <a:srgbClr val="FFFF00"/>
                </a:solidFill>
              </a:rPr>
              <a:t> </a:t>
            </a:r>
            <a:r>
              <a:rPr lang="en-US" sz="2700" dirty="0">
                <a:solidFill>
                  <a:srgbClr val="FFFF00"/>
                </a:solidFill>
              </a:rPr>
              <a:t>order </a:t>
            </a:r>
            <a:r>
              <a:rPr lang="en-US" sz="2700" dirty="0" err="1">
                <a:solidFill>
                  <a:srgbClr val="FFFF00"/>
                </a:solidFill>
              </a:rPr>
              <a:t>barang</a:t>
            </a:r>
            <a:r>
              <a:rPr lang="en-US" sz="2700" dirty="0">
                <a:solidFill>
                  <a:srgbClr val="FFFF00"/>
                </a:solidFill>
              </a:rPr>
              <a:t> </a:t>
            </a:r>
            <a:r>
              <a:rPr lang="en-US" sz="2700" dirty="0" err="1">
                <a:solidFill>
                  <a:srgbClr val="FFFF00"/>
                </a:solidFill>
              </a:rPr>
              <a:t>dan</a:t>
            </a:r>
            <a:r>
              <a:rPr lang="en-US" sz="2700" dirty="0">
                <a:solidFill>
                  <a:srgbClr val="FFFF00"/>
                </a:solidFill>
              </a:rPr>
              <a:t> </a:t>
            </a:r>
            <a:r>
              <a:rPr lang="en-US" sz="2700" dirty="0" err="1">
                <a:solidFill>
                  <a:srgbClr val="FFFF00"/>
                </a:solidFill>
              </a:rPr>
              <a:t>dapat</a:t>
            </a:r>
            <a:r>
              <a:rPr lang="en-US" sz="2700" dirty="0">
                <a:solidFill>
                  <a:srgbClr val="FFFF00"/>
                </a:solidFill>
              </a:rPr>
              <a:t> </a:t>
            </a:r>
            <a:r>
              <a:rPr lang="en-US" sz="2700" dirty="0" smtClean="0">
                <a:solidFill>
                  <a:srgbClr val="FFFF00"/>
                </a:solidFill>
              </a:rPr>
              <a:t>	</a:t>
            </a:r>
            <a:r>
              <a:rPr lang="en-US" sz="2700" dirty="0" err="1" smtClean="0">
                <a:solidFill>
                  <a:srgbClr val="FFFF00"/>
                </a:solidFill>
              </a:rPr>
              <a:t>memberikan</a:t>
            </a:r>
            <a:r>
              <a:rPr lang="en-US" sz="2700" dirty="0" smtClean="0">
                <a:solidFill>
                  <a:srgbClr val="FFFF00"/>
                </a:solidFill>
              </a:rPr>
              <a:t> </a:t>
            </a:r>
            <a:r>
              <a:rPr lang="en-US" sz="2700" dirty="0" err="1">
                <a:solidFill>
                  <a:srgbClr val="FFFF00"/>
                </a:solidFill>
              </a:rPr>
              <a:t>infomasi</a:t>
            </a:r>
            <a:r>
              <a:rPr lang="en-US" sz="2700" dirty="0">
                <a:solidFill>
                  <a:srgbClr val="FFFF00"/>
                </a:solidFill>
              </a:rPr>
              <a:t> </a:t>
            </a:r>
            <a:r>
              <a:rPr lang="en-US" sz="2700" dirty="0" err="1">
                <a:solidFill>
                  <a:srgbClr val="FFFF00"/>
                </a:solidFill>
              </a:rPr>
              <a:t>secara</a:t>
            </a:r>
            <a:r>
              <a:rPr lang="en-US" sz="2700" dirty="0">
                <a:solidFill>
                  <a:srgbClr val="FFFF00"/>
                </a:solidFill>
              </a:rPr>
              <a:t> detail </a:t>
            </a:r>
            <a:r>
              <a:rPr lang="en-US" sz="2700" dirty="0" smtClean="0">
                <a:solidFill>
                  <a:srgbClr val="FFFF00"/>
                </a:solidFill>
              </a:rPr>
              <a:t>	</a:t>
            </a:r>
            <a:r>
              <a:rPr lang="en-US" sz="2700" dirty="0" err="1" smtClean="0">
                <a:solidFill>
                  <a:srgbClr val="FFFF00"/>
                </a:solidFill>
              </a:rPr>
              <a:t>mengenai</a:t>
            </a:r>
            <a:r>
              <a:rPr lang="en-US" sz="2700" dirty="0" smtClean="0">
                <a:solidFill>
                  <a:srgbClr val="FFFF00"/>
                </a:solidFill>
              </a:rPr>
              <a:t> </a:t>
            </a:r>
            <a:r>
              <a:rPr lang="en-US" sz="2700" dirty="0" err="1">
                <a:solidFill>
                  <a:srgbClr val="FFFF00"/>
                </a:solidFill>
              </a:rPr>
              <a:t>barang</a:t>
            </a:r>
            <a:r>
              <a:rPr lang="en-US" sz="2700" dirty="0">
                <a:solidFill>
                  <a:srgbClr val="FFFF00"/>
                </a:solidFill>
              </a:rPr>
              <a:t> </a:t>
            </a:r>
            <a:r>
              <a:rPr lang="en-US" sz="2700" dirty="0" err="1">
                <a:solidFill>
                  <a:srgbClr val="FFFF00"/>
                </a:solidFill>
              </a:rPr>
              <a:t>seperti</a:t>
            </a:r>
            <a:r>
              <a:rPr lang="en-US" sz="2700" dirty="0">
                <a:solidFill>
                  <a:srgbClr val="FFFF00"/>
                </a:solidFill>
              </a:rPr>
              <a:t> </a:t>
            </a:r>
            <a:r>
              <a:rPr lang="en-US" sz="2700" dirty="0" err="1">
                <a:solidFill>
                  <a:srgbClr val="FFFF00"/>
                </a:solidFill>
              </a:rPr>
              <a:t>harga</a:t>
            </a:r>
            <a:r>
              <a:rPr lang="en-US" sz="2700" dirty="0">
                <a:solidFill>
                  <a:srgbClr val="FFFF00"/>
                </a:solidFill>
              </a:rPr>
              <a:t> </a:t>
            </a:r>
            <a:r>
              <a:rPr lang="en-US" sz="2700" dirty="0" err="1">
                <a:solidFill>
                  <a:srgbClr val="FFFF00"/>
                </a:solidFill>
              </a:rPr>
              <a:t>barang</a:t>
            </a:r>
            <a:r>
              <a:rPr lang="en-US" sz="2700" dirty="0">
                <a:solidFill>
                  <a:srgbClr val="FFFF00"/>
                </a:solidFill>
              </a:rPr>
              <a:t>, </a:t>
            </a:r>
            <a:r>
              <a:rPr lang="en-US" sz="2700" dirty="0" smtClean="0">
                <a:solidFill>
                  <a:srgbClr val="FFFF00"/>
                </a:solidFill>
              </a:rPr>
              <a:t>	</a:t>
            </a:r>
            <a:r>
              <a:rPr lang="en-US" sz="2700" dirty="0" err="1" smtClean="0">
                <a:solidFill>
                  <a:srgbClr val="FFFF00"/>
                </a:solidFill>
              </a:rPr>
              <a:t>jenis</a:t>
            </a:r>
            <a:r>
              <a:rPr lang="en-US" sz="2700" dirty="0" smtClean="0">
                <a:solidFill>
                  <a:srgbClr val="FFFF00"/>
                </a:solidFill>
              </a:rPr>
              <a:t> </a:t>
            </a:r>
            <a:r>
              <a:rPr lang="en-US" sz="2700" dirty="0" err="1">
                <a:solidFill>
                  <a:srgbClr val="FFFF00"/>
                </a:solidFill>
              </a:rPr>
              <a:t>barang</a:t>
            </a:r>
            <a:r>
              <a:rPr lang="en-US" sz="2700" dirty="0">
                <a:solidFill>
                  <a:srgbClr val="FFFF00"/>
                </a:solidFill>
              </a:rPr>
              <a:t>, </a:t>
            </a:r>
            <a:r>
              <a:rPr lang="en-US" sz="2700" dirty="0" err="1">
                <a:solidFill>
                  <a:srgbClr val="FFFF00"/>
                </a:solidFill>
              </a:rPr>
              <a:t>dan</a:t>
            </a:r>
            <a:r>
              <a:rPr lang="en-US" sz="2700" dirty="0">
                <a:solidFill>
                  <a:srgbClr val="FFFF00"/>
                </a:solidFill>
              </a:rPr>
              <a:t> </a:t>
            </a:r>
            <a:r>
              <a:rPr lang="en-US" sz="2700" dirty="0" err="1">
                <a:solidFill>
                  <a:srgbClr val="FFFF00"/>
                </a:solidFill>
              </a:rPr>
              <a:t>stok</a:t>
            </a:r>
            <a:r>
              <a:rPr lang="en-US" sz="2700" dirty="0">
                <a:solidFill>
                  <a:srgbClr val="FFFF00"/>
                </a:solidFill>
              </a:rPr>
              <a:t> </a:t>
            </a:r>
            <a:r>
              <a:rPr lang="en-US" sz="2700" dirty="0" err="1">
                <a:solidFill>
                  <a:srgbClr val="FFFF00"/>
                </a:solidFill>
              </a:rPr>
              <a:t>barang</a:t>
            </a:r>
            <a:r>
              <a:rPr lang="en-US" sz="2700" dirty="0">
                <a:solidFill>
                  <a:srgbClr val="FFFF00"/>
                </a:solidFill>
              </a:rPr>
              <a:t> yang </a:t>
            </a:r>
            <a:r>
              <a:rPr lang="en-US" sz="2700" dirty="0" smtClean="0">
                <a:solidFill>
                  <a:srgbClr val="FFFF00"/>
                </a:solidFill>
              </a:rPr>
              <a:t>	</a:t>
            </a:r>
            <a:r>
              <a:rPr lang="en-US" sz="2800" dirty="0" err="1" smtClean="0">
                <a:solidFill>
                  <a:srgbClr val="FFFF00"/>
                </a:solidFill>
              </a:rPr>
              <a:t>tersedia</a:t>
            </a:r>
            <a:r>
              <a:rPr lang="en-US" sz="2800" dirty="0">
                <a:solidFill>
                  <a:srgbClr val="FFFF00"/>
                </a:solidFill>
              </a:rPr>
              <a:t>. </a:t>
            </a:r>
            <a:r>
              <a:rPr lang="en-US" dirty="0"/>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231674180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err="1" smtClean="0"/>
              <a:t>Kebutuhan</a:t>
            </a:r>
            <a:r>
              <a:rPr lang="en-US" dirty="0" smtClean="0"/>
              <a:t> </a:t>
            </a:r>
            <a:r>
              <a:rPr lang="en-US" dirty="0" err="1"/>
              <a:t>fungsional</a:t>
            </a:r>
            <a:r>
              <a:rPr lang="en-US" dirty="0"/>
              <a:t> </a:t>
            </a:r>
            <a:r>
              <a:rPr lang="en-US" dirty="0" err="1"/>
              <a:t>adalah</a:t>
            </a:r>
            <a:r>
              <a:rPr lang="en-US" dirty="0"/>
              <a:t> </a:t>
            </a:r>
            <a:r>
              <a:rPr lang="en-US" dirty="0" err="1"/>
              <a:t>kebutuhan-kebutuhan</a:t>
            </a:r>
            <a:r>
              <a:rPr lang="en-US" dirty="0"/>
              <a:t> yang </a:t>
            </a:r>
            <a:r>
              <a:rPr lang="en-US" dirty="0" err="1"/>
              <a:t>memiliki</a:t>
            </a:r>
            <a:r>
              <a:rPr lang="en-US" dirty="0"/>
              <a:t> </a:t>
            </a:r>
            <a:r>
              <a:rPr lang="en-US" dirty="0" err="1"/>
              <a:t>keterkaitan</a:t>
            </a:r>
            <a:r>
              <a:rPr lang="en-US" dirty="0"/>
              <a:t> </a:t>
            </a:r>
            <a:r>
              <a:rPr lang="en-US" dirty="0" err="1"/>
              <a:t>langsung</a:t>
            </a:r>
            <a:r>
              <a:rPr lang="en-US" dirty="0"/>
              <a:t> </a:t>
            </a:r>
            <a:r>
              <a:rPr lang="en-US" dirty="0" err="1"/>
              <a:t>dengan</a:t>
            </a:r>
            <a:r>
              <a:rPr lang="en-US" dirty="0"/>
              <a:t> </a:t>
            </a:r>
            <a:r>
              <a:rPr lang="en-US" dirty="0" err="1"/>
              <a:t>sistem</a:t>
            </a:r>
            <a:r>
              <a:rPr lang="en-US" dirty="0"/>
              <a:t>. </a:t>
            </a:r>
            <a:r>
              <a:rPr lang="en-US" dirty="0" err="1"/>
              <a:t>Kebutuhan</a:t>
            </a:r>
            <a:r>
              <a:rPr lang="en-US" dirty="0"/>
              <a:t> </a:t>
            </a:r>
            <a:r>
              <a:rPr lang="en-US" dirty="0" err="1"/>
              <a:t>fungsional</a:t>
            </a:r>
            <a:r>
              <a:rPr lang="en-US" dirty="0"/>
              <a:t> </a:t>
            </a:r>
            <a:r>
              <a:rPr lang="en-US" dirty="0" err="1"/>
              <a:t>dari</a:t>
            </a:r>
            <a:r>
              <a:rPr lang="en-US" dirty="0"/>
              <a:t> </a:t>
            </a:r>
            <a:r>
              <a:rPr lang="en-US" dirty="0" err="1"/>
              <a:t>aplikasi</a:t>
            </a:r>
            <a:r>
              <a:rPr lang="en-US" dirty="0"/>
              <a:t> </a:t>
            </a:r>
            <a:r>
              <a:rPr lang="en-US" dirty="0" err="1"/>
              <a:t>ini</a:t>
            </a:r>
            <a:r>
              <a:rPr lang="en-US" dirty="0"/>
              <a:t> </a:t>
            </a:r>
            <a:r>
              <a:rPr lang="en-US" dirty="0" err="1"/>
              <a:t>meliputi</a:t>
            </a:r>
            <a:r>
              <a:rPr lang="en-US" dirty="0"/>
              <a:t> :</a:t>
            </a:r>
          </a:p>
          <a:p>
            <a:r>
              <a:rPr lang="en-US" dirty="0"/>
              <a:t>F001 administrator </a:t>
            </a:r>
            <a:r>
              <a:rPr lang="en-US" dirty="0" err="1"/>
              <a:t>berhak</a:t>
            </a:r>
            <a:r>
              <a:rPr lang="en-US" dirty="0"/>
              <a:t> </a:t>
            </a:r>
            <a:r>
              <a:rPr lang="en-US" dirty="0" err="1"/>
              <a:t>menghapus</a:t>
            </a:r>
            <a:r>
              <a:rPr lang="en-US" dirty="0"/>
              <a:t> </a:t>
            </a:r>
            <a:r>
              <a:rPr lang="en-US" dirty="0" err="1"/>
              <a:t>dan</a:t>
            </a:r>
            <a:r>
              <a:rPr lang="en-US" dirty="0"/>
              <a:t> </a:t>
            </a:r>
            <a:r>
              <a:rPr lang="en-US" dirty="0" err="1"/>
              <a:t>mengelola</a:t>
            </a:r>
            <a:r>
              <a:rPr lang="en-US" dirty="0"/>
              <a:t> data </a:t>
            </a:r>
            <a:r>
              <a:rPr lang="en-US" dirty="0" err="1"/>
              <a:t>barang</a:t>
            </a:r>
            <a:endParaRPr lang="en-US" dirty="0"/>
          </a:p>
          <a:p>
            <a:r>
              <a:rPr lang="en-US" dirty="0"/>
              <a:t>F002 </a:t>
            </a:r>
            <a:r>
              <a:rPr lang="en-US" dirty="0" err="1"/>
              <a:t>pengguna</a:t>
            </a:r>
            <a:r>
              <a:rPr lang="en-US" dirty="0"/>
              <a:t> </a:t>
            </a:r>
            <a:r>
              <a:rPr lang="en-US" dirty="0" err="1"/>
              <a:t>bisa</a:t>
            </a:r>
            <a:r>
              <a:rPr lang="en-US" dirty="0"/>
              <a:t> </a:t>
            </a:r>
            <a:r>
              <a:rPr lang="en-US" dirty="0" err="1"/>
              <a:t>memperoleh</a:t>
            </a:r>
            <a:r>
              <a:rPr lang="en-US" dirty="0"/>
              <a:t> </a:t>
            </a:r>
            <a:r>
              <a:rPr lang="en-US" dirty="0" err="1"/>
              <a:t>informasi</a:t>
            </a:r>
            <a:r>
              <a:rPr lang="en-US" dirty="0"/>
              <a:t> </a:t>
            </a:r>
            <a:r>
              <a:rPr lang="en-US" dirty="0" err="1"/>
              <a:t>secara</a:t>
            </a:r>
            <a:r>
              <a:rPr lang="en-US" dirty="0"/>
              <a:t> detail </a:t>
            </a:r>
            <a:r>
              <a:rPr lang="en-US" dirty="0" err="1"/>
              <a:t>mengenai</a:t>
            </a:r>
            <a:r>
              <a:rPr lang="en-US" dirty="0"/>
              <a:t> </a:t>
            </a:r>
            <a:r>
              <a:rPr lang="en-US" dirty="0" err="1"/>
              <a:t>barang</a:t>
            </a:r>
            <a:r>
              <a:rPr lang="en-US" dirty="0"/>
              <a:t> yang </a:t>
            </a:r>
            <a:r>
              <a:rPr lang="en-US" dirty="0" err="1"/>
              <a:t>akan</a:t>
            </a:r>
            <a:r>
              <a:rPr lang="en-US" dirty="0"/>
              <a:t> di </a:t>
            </a:r>
            <a:r>
              <a:rPr lang="en-US" dirty="0" err="1"/>
              <a:t>beli</a:t>
            </a:r>
            <a:endParaRPr lang="en-US" dirty="0"/>
          </a:p>
          <a:p>
            <a:r>
              <a:rPr lang="en-US" dirty="0"/>
              <a:t>F003 </a:t>
            </a:r>
            <a:r>
              <a:rPr lang="en-US" dirty="0" err="1"/>
              <a:t>pengguna</a:t>
            </a:r>
            <a:r>
              <a:rPr lang="en-US" dirty="0"/>
              <a:t> </a:t>
            </a:r>
            <a:r>
              <a:rPr lang="en-US" dirty="0" err="1"/>
              <a:t>bisa</a:t>
            </a:r>
            <a:r>
              <a:rPr lang="en-US" dirty="0"/>
              <a:t> </a:t>
            </a:r>
            <a:r>
              <a:rPr lang="en-US" dirty="0" err="1"/>
              <a:t>mengirim</a:t>
            </a:r>
            <a:r>
              <a:rPr lang="en-US" dirty="0"/>
              <a:t> </a:t>
            </a:r>
            <a:r>
              <a:rPr lang="en-US" dirty="0" err="1"/>
              <a:t>dan</a:t>
            </a:r>
            <a:r>
              <a:rPr lang="en-US" dirty="0"/>
              <a:t> </a:t>
            </a:r>
            <a:r>
              <a:rPr lang="en-US" dirty="0" err="1"/>
              <a:t>menerima</a:t>
            </a:r>
            <a:r>
              <a:rPr lang="en-US" dirty="0"/>
              <a:t> </a:t>
            </a:r>
            <a:r>
              <a:rPr lang="en-US" dirty="0" err="1"/>
              <a:t>pesan</a:t>
            </a:r>
            <a:r>
              <a:rPr lang="en-US" dirty="0"/>
              <a:t> </a:t>
            </a:r>
            <a:r>
              <a:rPr lang="en-US" dirty="0" err="1"/>
              <a:t>dari</a:t>
            </a:r>
            <a:r>
              <a:rPr lang="en-US" dirty="0"/>
              <a:t> seller </a:t>
            </a:r>
          </a:p>
          <a:p>
            <a:r>
              <a:rPr lang="en-US" dirty="0"/>
              <a:t>F004 </a:t>
            </a:r>
            <a:r>
              <a:rPr lang="en-US" dirty="0" err="1"/>
              <a:t>pengguna</a:t>
            </a:r>
            <a:r>
              <a:rPr lang="en-US" dirty="0"/>
              <a:t> </a:t>
            </a:r>
            <a:r>
              <a:rPr lang="en-US" dirty="0" err="1"/>
              <a:t>bisa</a:t>
            </a:r>
            <a:r>
              <a:rPr lang="en-US" dirty="0"/>
              <a:t> </a:t>
            </a:r>
            <a:r>
              <a:rPr lang="en-US" dirty="0" err="1"/>
              <a:t>melihat</a:t>
            </a:r>
            <a:r>
              <a:rPr lang="en-US" dirty="0"/>
              <a:t> </a:t>
            </a:r>
            <a:r>
              <a:rPr lang="en-US" dirty="0" err="1"/>
              <a:t>stok</a:t>
            </a:r>
            <a:r>
              <a:rPr lang="en-US" dirty="0"/>
              <a:t> </a:t>
            </a:r>
            <a:r>
              <a:rPr lang="en-US" dirty="0" err="1"/>
              <a:t>barang</a:t>
            </a:r>
            <a:r>
              <a:rPr lang="en-US" dirty="0"/>
              <a:t> yang </a:t>
            </a:r>
            <a:r>
              <a:rPr lang="en-US" dirty="0" err="1"/>
              <a:t>tersedia</a:t>
            </a:r>
            <a:r>
              <a:rPr lang="en-US" dirty="0"/>
              <a:t> </a:t>
            </a:r>
          </a:p>
          <a:p>
            <a:r>
              <a:rPr lang="en-US" dirty="0"/>
              <a:t>F005	</a:t>
            </a:r>
            <a:r>
              <a:rPr lang="en-US" dirty="0" err="1"/>
              <a:t>pengguna</a:t>
            </a:r>
            <a:r>
              <a:rPr lang="en-US" dirty="0"/>
              <a:t> </a:t>
            </a:r>
            <a:r>
              <a:rPr lang="en-US" dirty="0" err="1"/>
              <a:t>bisa</a:t>
            </a:r>
            <a:r>
              <a:rPr lang="en-US" dirty="0"/>
              <a:t> </a:t>
            </a:r>
            <a:r>
              <a:rPr lang="en-US" dirty="0" err="1"/>
              <a:t>melaporkan</a:t>
            </a:r>
            <a:r>
              <a:rPr lang="en-US" dirty="0"/>
              <a:t> </a:t>
            </a:r>
            <a:r>
              <a:rPr lang="en-US" dirty="0" err="1"/>
              <a:t>kesalahan</a:t>
            </a:r>
            <a:r>
              <a:rPr lang="en-US" dirty="0"/>
              <a:t> </a:t>
            </a:r>
            <a:r>
              <a:rPr lang="en-US" dirty="0" err="1"/>
              <a:t>atau</a:t>
            </a:r>
            <a:r>
              <a:rPr lang="en-US" dirty="0"/>
              <a:t> </a:t>
            </a:r>
            <a:r>
              <a:rPr lang="en-US" dirty="0" err="1"/>
              <a:t>bantuan</a:t>
            </a:r>
            <a:r>
              <a:rPr lang="en-US" dirty="0"/>
              <a:t> </a:t>
            </a:r>
            <a:r>
              <a:rPr lang="en-US" dirty="0" err="1"/>
              <a:t>oleh</a:t>
            </a:r>
            <a:r>
              <a:rPr lang="en-US" dirty="0"/>
              <a:t> </a:t>
            </a:r>
            <a:r>
              <a:rPr lang="en-US" dirty="0" err="1"/>
              <a:t>sistem</a:t>
            </a:r>
            <a:r>
              <a:rPr lang="en-US" dirty="0"/>
              <a:t> administrator.</a:t>
            </a:r>
          </a:p>
          <a:p>
            <a:endParaRPr lang="en-US" dirty="0"/>
          </a:p>
        </p:txBody>
      </p:sp>
      <p:sp>
        <p:nvSpPr>
          <p:cNvPr id="3" name="Title 2"/>
          <p:cNvSpPr>
            <a:spLocks noGrp="1"/>
          </p:cNvSpPr>
          <p:nvPr>
            <p:ph type="title"/>
          </p:nvPr>
        </p:nvSpPr>
        <p:spPr>
          <a:xfrm>
            <a:off x="1691680" y="332656"/>
            <a:ext cx="6048672" cy="936104"/>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pPr lvl="1" algn="ctr" rtl="0">
              <a:spcBef>
                <a:spcPct val="0"/>
              </a:spcBef>
            </a:pPr>
            <a:r>
              <a:rPr lang="en-US" sz="4000" b="1" dirty="0" err="1"/>
              <a:t>Kebutuhan</a:t>
            </a:r>
            <a:r>
              <a:rPr lang="en-US" sz="4000" b="1" dirty="0"/>
              <a:t> </a:t>
            </a:r>
            <a:r>
              <a:rPr lang="en-US" sz="4000" b="1" dirty="0" err="1"/>
              <a:t>Fungsional</a:t>
            </a:r>
            <a:r>
              <a:rPr lang="en-US" b="1" dirty="0"/>
              <a:t/>
            </a:r>
            <a:br>
              <a:rPr lang="en-US" b="1" dirty="0"/>
            </a:br>
            <a:endParaRPr lang="en-US" dirty="0"/>
          </a:p>
        </p:txBody>
      </p:sp>
    </p:spTree>
    <p:extLst>
      <p:ext uri="{BB962C8B-B14F-4D97-AF65-F5344CB8AC3E}">
        <p14:creationId xmlns:p14="http://schemas.microsoft.com/office/powerpoint/2010/main" val="3726994625"/>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6672"/>
            <a:ext cx="7772400" cy="1829761"/>
          </a:xfrm>
        </p:spPr>
        <p:txBody>
          <a:bodyPr>
            <a:noAutofit/>
          </a:bodyPr>
          <a:lstStyle/>
          <a:p>
            <a:pPr algn="l"/>
            <a:r>
              <a:rPr lang="en-US" sz="2400" dirty="0"/>
              <a:t>	</a:t>
            </a:r>
            <a:r>
              <a:rPr lang="en-US" sz="2400" dirty="0" smtClean="0">
                <a:solidFill>
                  <a:srgbClr val="0070C0"/>
                </a:solidFill>
              </a:rPr>
              <a:t>	</a:t>
            </a:r>
            <a:r>
              <a:rPr lang="en-US" sz="2400" dirty="0" err="1" smtClean="0">
                <a:solidFill>
                  <a:srgbClr val="0070C0"/>
                </a:solidFill>
              </a:rPr>
              <a:t>Kebutuhan</a:t>
            </a:r>
            <a:r>
              <a:rPr lang="en-US" sz="2400" dirty="0" smtClean="0">
                <a:solidFill>
                  <a:srgbClr val="0070C0"/>
                </a:solidFill>
              </a:rPr>
              <a:t> </a:t>
            </a:r>
            <a:r>
              <a:rPr lang="en-US" sz="2400" dirty="0" err="1">
                <a:solidFill>
                  <a:srgbClr val="0070C0"/>
                </a:solidFill>
              </a:rPr>
              <a:t>NonFungsional</a:t>
            </a:r>
            <a:r>
              <a:rPr lang="en-US" sz="2400" dirty="0">
                <a:solidFill>
                  <a:srgbClr val="0070C0"/>
                </a:solidFill>
              </a:rPr>
              <a:t/>
            </a:r>
            <a:br>
              <a:rPr lang="en-US" sz="2400" dirty="0">
                <a:solidFill>
                  <a:srgbClr val="0070C0"/>
                </a:solidFill>
              </a:rPr>
            </a:br>
            <a:r>
              <a:rPr lang="en-US" sz="2400" dirty="0" err="1">
                <a:solidFill>
                  <a:srgbClr val="0070C0"/>
                </a:solidFill>
              </a:rPr>
              <a:t>Kebutuhan</a:t>
            </a:r>
            <a:r>
              <a:rPr lang="en-US" sz="2400" dirty="0">
                <a:solidFill>
                  <a:srgbClr val="0070C0"/>
                </a:solidFill>
              </a:rPr>
              <a:t> non-</a:t>
            </a:r>
            <a:r>
              <a:rPr lang="en-US" sz="2400" dirty="0" err="1">
                <a:solidFill>
                  <a:srgbClr val="0070C0"/>
                </a:solidFill>
              </a:rPr>
              <a:t>fungional</a:t>
            </a:r>
            <a:r>
              <a:rPr lang="en-US" sz="2400" dirty="0">
                <a:solidFill>
                  <a:srgbClr val="0070C0"/>
                </a:solidFill>
              </a:rPr>
              <a:t> </a:t>
            </a:r>
            <a:r>
              <a:rPr lang="en-US" sz="2400" dirty="0" err="1">
                <a:solidFill>
                  <a:srgbClr val="0070C0"/>
                </a:solidFill>
              </a:rPr>
              <a:t>adalah</a:t>
            </a:r>
            <a:r>
              <a:rPr lang="en-US" sz="2400" dirty="0">
                <a:solidFill>
                  <a:srgbClr val="0070C0"/>
                </a:solidFill>
              </a:rPr>
              <a:t> </a:t>
            </a:r>
            <a:r>
              <a:rPr lang="en-US" sz="2400" dirty="0" err="1">
                <a:solidFill>
                  <a:srgbClr val="0070C0"/>
                </a:solidFill>
              </a:rPr>
              <a:t>kebutuhan</a:t>
            </a:r>
            <a:r>
              <a:rPr lang="en-US" sz="2400" dirty="0">
                <a:solidFill>
                  <a:srgbClr val="0070C0"/>
                </a:solidFill>
              </a:rPr>
              <a:t> yang </a:t>
            </a:r>
            <a:r>
              <a:rPr lang="en-US" sz="2400" dirty="0" err="1">
                <a:solidFill>
                  <a:srgbClr val="0070C0"/>
                </a:solidFill>
              </a:rPr>
              <a:t>tidak</a:t>
            </a:r>
            <a:r>
              <a:rPr lang="en-US" sz="2400" dirty="0">
                <a:solidFill>
                  <a:srgbClr val="0070C0"/>
                </a:solidFill>
              </a:rPr>
              <a:t> </a:t>
            </a:r>
            <a:r>
              <a:rPr lang="en-US" sz="2400" dirty="0" err="1">
                <a:solidFill>
                  <a:srgbClr val="0070C0"/>
                </a:solidFill>
              </a:rPr>
              <a:t>secara</a:t>
            </a:r>
            <a:r>
              <a:rPr lang="en-US" sz="2400" dirty="0">
                <a:solidFill>
                  <a:srgbClr val="0070C0"/>
                </a:solidFill>
              </a:rPr>
              <a:t> </a:t>
            </a:r>
            <a:r>
              <a:rPr lang="en-US" sz="2400" dirty="0" err="1">
                <a:solidFill>
                  <a:srgbClr val="0070C0"/>
                </a:solidFill>
              </a:rPr>
              <a:t>langsung</a:t>
            </a:r>
            <a:r>
              <a:rPr lang="en-US" sz="2400" dirty="0">
                <a:solidFill>
                  <a:srgbClr val="0070C0"/>
                </a:solidFill>
              </a:rPr>
              <a:t> </a:t>
            </a:r>
            <a:r>
              <a:rPr lang="en-US" sz="2400" dirty="0" err="1">
                <a:solidFill>
                  <a:srgbClr val="0070C0"/>
                </a:solidFill>
              </a:rPr>
              <a:t>terkait</a:t>
            </a:r>
            <a:r>
              <a:rPr lang="en-US" sz="2400" dirty="0">
                <a:solidFill>
                  <a:srgbClr val="0070C0"/>
                </a:solidFill>
              </a:rPr>
              <a:t> </a:t>
            </a:r>
            <a:r>
              <a:rPr lang="en-US" sz="2400" dirty="0" err="1">
                <a:solidFill>
                  <a:srgbClr val="0070C0"/>
                </a:solidFill>
              </a:rPr>
              <a:t>dengan</a:t>
            </a:r>
            <a:r>
              <a:rPr lang="en-US" sz="2400" dirty="0">
                <a:solidFill>
                  <a:srgbClr val="0070C0"/>
                </a:solidFill>
              </a:rPr>
              <a:t> </a:t>
            </a:r>
            <a:r>
              <a:rPr lang="en-US" sz="2400" dirty="0" err="1">
                <a:solidFill>
                  <a:srgbClr val="0070C0"/>
                </a:solidFill>
              </a:rPr>
              <a:t>fitur</a:t>
            </a:r>
            <a:r>
              <a:rPr lang="en-US" sz="2400" dirty="0">
                <a:solidFill>
                  <a:srgbClr val="0070C0"/>
                </a:solidFill>
              </a:rPr>
              <a:t> </a:t>
            </a:r>
            <a:r>
              <a:rPr lang="en-US" sz="2400" dirty="0" err="1">
                <a:solidFill>
                  <a:srgbClr val="0070C0"/>
                </a:solidFill>
              </a:rPr>
              <a:t>tertentu</a:t>
            </a:r>
            <a:r>
              <a:rPr lang="en-US" sz="2400" dirty="0">
                <a:solidFill>
                  <a:srgbClr val="0070C0"/>
                </a:solidFill>
              </a:rPr>
              <a:t> di </a:t>
            </a:r>
            <a:r>
              <a:rPr lang="en-US" sz="2400" dirty="0" err="1">
                <a:solidFill>
                  <a:srgbClr val="0070C0"/>
                </a:solidFill>
              </a:rPr>
              <a:t>dalam</a:t>
            </a:r>
            <a:r>
              <a:rPr lang="en-US" sz="2400" dirty="0">
                <a:solidFill>
                  <a:srgbClr val="0070C0"/>
                </a:solidFill>
              </a:rPr>
              <a:t> </a:t>
            </a:r>
            <a:r>
              <a:rPr lang="en-US" sz="2400" dirty="0" err="1">
                <a:solidFill>
                  <a:srgbClr val="0070C0"/>
                </a:solidFill>
              </a:rPr>
              <a:t>sistem</a:t>
            </a:r>
            <a:r>
              <a:rPr lang="en-US" sz="2400" dirty="0">
                <a:solidFill>
                  <a:srgbClr val="0070C0"/>
                </a:solidFill>
              </a:rPr>
              <a:t>, </a:t>
            </a:r>
            <a:r>
              <a:rPr lang="en-US" sz="2400" dirty="0" err="1">
                <a:solidFill>
                  <a:srgbClr val="0070C0"/>
                </a:solidFill>
              </a:rPr>
              <a:t>yaitu</a:t>
            </a:r>
            <a:r>
              <a:rPr lang="en-US" sz="2400" dirty="0">
                <a:solidFill>
                  <a:srgbClr val="0070C0"/>
                </a:solidFill>
              </a:rPr>
              <a:t> :</a:t>
            </a:r>
            <a:r>
              <a:rPr lang="en-US" sz="2400" dirty="0"/>
              <a:t/>
            </a:r>
            <a:br>
              <a:rPr lang="en-US" sz="2400" dirty="0"/>
            </a:br>
            <a:endParaRPr lang="en-US" sz="2400" dirty="0"/>
          </a:p>
        </p:txBody>
      </p:sp>
      <p:sp>
        <p:nvSpPr>
          <p:cNvPr id="3" name="Subtitle 2"/>
          <p:cNvSpPr>
            <a:spLocks noGrp="1"/>
          </p:cNvSpPr>
          <p:nvPr>
            <p:ph type="subTitle" idx="1"/>
          </p:nvPr>
        </p:nvSpPr>
        <p:spPr>
          <a:xfrm>
            <a:off x="685800" y="2348880"/>
            <a:ext cx="7772400" cy="3456383"/>
          </a:xfrm>
        </p:spPr>
        <p:txBody>
          <a:bodyPr>
            <a:normAutofit lnSpcReduction="10000"/>
          </a:bodyPr>
          <a:lstStyle/>
          <a:p>
            <a:pPr algn="l"/>
            <a:r>
              <a:rPr lang="en-US" dirty="0">
                <a:solidFill>
                  <a:schemeClr val="accent2">
                    <a:lumMod val="50000"/>
                  </a:schemeClr>
                </a:solidFill>
              </a:rPr>
              <a:t>a)	Internal Requirements</a:t>
            </a:r>
          </a:p>
          <a:p>
            <a:pPr algn="l"/>
            <a:r>
              <a:rPr lang="en-US" dirty="0">
                <a:solidFill>
                  <a:schemeClr val="accent2">
                    <a:lumMod val="50000"/>
                  </a:schemeClr>
                </a:solidFill>
              </a:rPr>
              <a:t>NF001 </a:t>
            </a:r>
            <a:r>
              <a:rPr lang="en-US" dirty="0" err="1">
                <a:solidFill>
                  <a:schemeClr val="accent2">
                    <a:lumMod val="50000"/>
                  </a:schemeClr>
                </a:solidFill>
              </a:rPr>
              <a:t>aplikasi</a:t>
            </a:r>
            <a:r>
              <a:rPr lang="en-US" dirty="0">
                <a:solidFill>
                  <a:schemeClr val="accent2">
                    <a:lumMod val="50000"/>
                  </a:schemeClr>
                </a:solidFill>
              </a:rPr>
              <a:t> order </a:t>
            </a:r>
            <a:r>
              <a:rPr lang="en-US" dirty="0" err="1">
                <a:solidFill>
                  <a:schemeClr val="accent2">
                    <a:lumMod val="50000"/>
                  </a:schemeClr>
                </a:solidFill>
              </a:rPr>
              <a:t>barang</a:t>
            </a:r>
            <a:r>
              <a:rPr lang="en-US" dirty="0">
                <a:solidFill>
                  <a:schemeClr val="accent2">
                    <a:lumMod val="50000"/>
                  </a:schemeClr>
                </a:solidFill>
              </a:rPr>
              <a:t> </a:t>
            </a:r>
            <a:r>
              <a:rPr lang="en-US" dirty="0" err="1">
                <a:solidFill>
                  <a:schemeClr val="accent2">
                    <a:lumMod val="50000"/>
                  </a:schemeClr>
                </a:solidFill>
              </a:rPr>
              <a:t>ini</a:t>
            </a:r>
            <a:r>
              <a:rPr lang="en-US" dirty="0">
                <a:solidFill>
                  <a:schemeClr val="accent2">
                    <a:lumMod val="50000"/>
                  </a:schemeClr>
                </a:solidFill>
              </a:rPr>
              <a:t> </a:t>
            </a:r>
            <a:r>
              <a:rPr lang="en-US" dirty="0" err="1">
                <a:solidFill>
                  <a:schemeClr val="accent2">
                    <a:lumMod val="50000"/>
                  </a:schemeClr>
                </a:solidFill>
              </a:rPr>
              <a:t>dapat</a:t>
            </a:r>
            <a:r>
              <a:rPr lang="en-US" dirty="0">
                <a:solidFill>
                  <a:schemeClr val="accent2">
                    <a:lumMod val="50000"/>
                  </a:schemeClr>
                </a:solidFill>
              </a:rPr>
              <a:t> </a:t>
            </a:r>
            <a:r>
              <a:rPr lang="en-US" dirty="0" err="1">
                <a:solidFill>
                  <a:schemeClr val="accent2">
                    <a:lumMod val="50000"/>
                  </a:schemeClr>
                </a:solidFill>
              </a:rPr>
              <a:t>diakses</a:t>
            </a:r>
            <a:r>
              <a:rPr lang="en-US" dirty="0">
                <a:solidFill>
                  <a:schemeClr val="accent2">
                    <a:lumMod val="50000"/>
                  </a:schemeClr>
                </a:solidFill>
              </a:rPr>
              <a:t> </a:t>
            </a:r>
            <a:r>
              <a:rPr lang="en-US" dirty="0" err="1">
                <a:solidFill>
                  <a:schemeClr val="accent2">
                    <a:lumMod val="50000"/>
                  </a:schemeClr>
                </a:solidFill>
              </a:rPr>
              <a:t>melalui</a:t>
            </a:r>
            <a:r>
              <a:rPr lang="en-US" dirty="0">
                <a:solidFill>
                  <a:schemeClr val="accent2">
                    <a:lumMod val="50000"/>
                  </a:schemeClr>
                </a:solidFill>
              </a:rPr>
              <a:t> web </a:t>
            </a:r>
            <a:r>
              <a:rPr lang="en-US" dirty="0" err="1">
                <a:solidFill>
                  <a:schemeClr val="accent2">
                    <a:lumMod val="50000"/>
                  </a:schemeClr>
                </a:solidFill>
              </a:rPr>
              <a:t>atau</a:t>
            </a:r>
            <a:r>
              <a:rPr lang="en-US" dirty="0">
                <a:solidFill>
                  <a:schemeClr val="accent2">
                    <a:lumMod val="50000"/>
                  </a:schemeClr>
                </a:solidFill>
              </a:rPr>
              <a:t> mobile.</a:t>
            </a:r>
          </a:p>
          <a:p>
            <a:pPr algn="l"/>
            <a:r>
              <a:rPr lang="en-US" dirty="0">
                <a:solidFill>
                  <a:schemeClr val="accent2">
                    <a:lumMod val="50000"/>
                  </a:schemeClr>
                </a:solidFill>
              </a:rPr>
              <a:t>NF002 </a:t>
            </a:r>
            <a:r>
              <a:rPr lang="en-US" dirty="0" err="1">
                <a:solidFill>
                  <a:schemeClr val="accent2">
                    <a:lumMod val="50000"/>
                  </a:schemeClr>
                </a:solidFill>
              </a:rPr>
              <a:t>untuk</a:t>
            </a:r>
            <a:r>
              <a:rPr lang="en-US" dirty="0">
                <a:solidFill>
                  <a:schemeClr val="accent2">
                    <a:lumMod val="50000"/>
                  </a:schemeClr>
                </a:solidFill>
              </a:rPr>
              <a:t> </a:t>
            </a:r>
            <a:r>
              <a:rPr lang="en-US" dirty="0" err="1">
                <a:solidFill>
                  <a:schemeClr val="accent2">
                    <a:lumMod val="50000"/>
                  </a:schemeClr>
                </a:solidFill>
              </a:rPr>
              <a:t>pengguna</a:t>
            </a:r>
            <a:r>
              <a:rPr lang="en-US" dirty="0">
                <a:solidFill>
                  <a:schemeClr val="accent2">
                    <a:lumMod val="50000"/>
                  </a:schemeClr>
                </a:solidFill>
              </a:rPr>
              <a:t> mobile minimal </a:t>
            </a:r>
            <a:r>
              <a:rPr lang="en-US" dirty="0" err="1">
                <a:solidFill>
                  <a:schemeClr val="accent2">
                    <a:lumMod val="50000"/>
                  </a:schemeClr>
                </a:solidFill>
              </a:rPr>
              <a:t>resolusi</a:t>
            </a:r>
            <a:r>
              <a:rPr lang="en-US" dirty="0">
                <a:solidFill>
                  <a:schemeClr val="accent2">
                    <a:lumMod val="50000"/>
                  </a:schemeClr>
                </a:solidFill>
              </a:rPr>
              <a:t> </a:t>
            </a:r>
            <a:r>
              <a:rPr lang="en-US" dirty="0" err="1">
                <a:solidFill>
                  <a:schemeClr val="accent2">
                    <a:lumMod val="50000"/>
                  </a:schemeClr>
                </a:solidFill>
              </a:rPr>
              <a:t>layar</a:t>
            </a:r>
            <a:r>
              <a:rPr lang="en-US" dirty="0">
                <a:solidFill>
                  <a:schemeClr val="accent2">
                    <a:lumMod val="50000"/>
                  </a:schemeClr>
                </a:solidFill>
              </a:rPr>
              <a:t> 320x240 pixel. </a:t>
            </a:r>
          </a:p>
          <a:p>
            <a:pPr algn="l"/>
            <a:r>
              <a:rPr lang="en-US" dirty="0">
                <a:solidFill>
                  <a:schemeClr val="accent2">
                    <a:lumMod val="50000"/>
                  </a:schemeClr>
                </a:solidFill>
              </a:rPr>
              <a:t>b)	External Requirements</a:t>
            </a:r>
          </a:p>
          <a:p>
            <a:pPr algn="l"/>
            <a:r>
              <a:rPr lang="en-US" dirty="0">
                <a:solidFill>
                  <a:schemeClr val="accent2">
                    <a:lumMod val="50000"/>
                  </a:schemeClr>
                </a:solidFill>
              </a:rPr>
              <a:t>NF001 </a:t>
            </a:r>
            <a:r>
              <a:rPr lang="en-US" dirty="0" err="1">
                <a:solidFill>
                  <a:schemeClr val="accent2">
                    <a:lumMod val="50000"/>
                  </a:schemeClr>
                </a:solidFill>
              </a:rPr>
              <a:t>sistem</a:t>
            </a:r>
            <a:r>
              <a:rPr lang="en-US" dirty="0">
                <a:solidFill>
                  <a:schemeClr val="accent2">
                    <a:lumMod val="50000"/>
                  </a:schemeClr>
                </a:solidFill>
              </a:rPr>
              <a:t> </a:t>
            </a:r>
            <a:r>
              <a:rPr lang="en-US" dirty="0" err="1">
                <a:solidFill>
                  <a:schemeClr val="accent2">
                    <a:lumMod val="50000"/>
                  </a:schemeClr>
                </a:solidFill>
              </a:rPr>
              <a:t>aplikasi</a:t>
            </a:r>
            <a:r>
              <a:rPr lang="en-US" dirty="0">
                <a:solidFill>
                  <a:schemeClr val="accent2">
                    <a:lumMod val="50000"/>
                  </a:schemeClr>
                </a:solidFill>
              </a:rPr>
              <a:t> </a:t>
            </a:r>
            <a:r>
              <a:rPr lang="en-US" dirty="0" err="1">
                <a:solidFill>
                  <a:schemeClr val="accent2">
                    <a:lumMod val="50000"/>
                  </a:schemeClr>
                </a:solidFill>
              </a:rPr>
              <a:t>harus</a:t>
            </a:r>
            <a:r>
              <a:rPr lang="en-US" dirty="0">
                <a:solidFill>
                  <a:schemeClr val="accent2">
                    <a:lumMod val="50000"/>
                  </a:schemeClr>
                </a:solidFill>
              </a:rPr>
              <a:t> </a:t>
            </a:r>
            <a:r>
              <a:rPr lang="en-US" dirty="0" err="1">
                <a:solidFill>
                  <a:schemeClr val="accent2">
                    <a:lumMod val="50000"/>
                  </a:schemeClr>
                </a:solidFill>
              </a:rPr>
              <a:t>dapat</a:t>
            </a:r>
            <a:r>
              <a:rPr lang="en-US" dirty="0">
                <a:solidFill>
                  <a:schemeClr val="accent2">
                    <a:lumMod val="50000"/>
                  </a:schemeClr>
                </a:solidFill>
              </a:rPr>
              <a:t> </a:t>
            </a:r>
            <a:r>
              <a:rPr lang="en-US" dirty="0" err="1">
                <a:solidFill>
                  <a:schemeClr val="accent2">
                    <a:lumMod val="50000"/>
                  </a:schemeClr>
                </a:solidFill>
              </a:rPr>
              <a:t>mengamankan</a:t>
            </a:r>
            <a:r>
              <a:rPr lang="en-US" dirty="0">
                <a:solidFill>
                  <a:schemeClr val="accent2">
                    <a:lumMod val="50000"/>
                  </a:schemeClr>
                </a:solidFill>
              </a:rPr>
              <a:t> data-data </a:t>
            </a:r>
            <a:r>
              <a:rPr lang="en-US" dirty="0" err="1">
                <a:solidFill>
                  <a:schemeClr val="accent2">
                    <a:lumMod val="50000"/>
                  </a:schemeClr>
                </a:solidFill>
              </a:rPr>
              <a:t>privasi</a:t>
            </a:r>
            <a:r>
              <a:rPr lang="en-US" dirty="0">
                <a:solidFill>
                  <a:schemeClr val="accent2">
                    <a:lumMod val="50000"/>
                  </a:schemeClr>
                </a:solidFill>
              </a:rPr>
              <a:t> </a:t>
            </a:r>
            <a:r>
              <a:rPr lang="en-US" dirty="0" err="1">
                <a:solidFill>
                  <a:schemeClr val="accent2">
                    <a:lumMod val="50000"/>
                  </a:schemeClr>
                </a:solidFill>
              </a:rPr>
              <a:t>penggun</a:t>
            </a:r>
            <a:endParaRPr lang="en-US" dirty="0">
              <a:solidFill>
                <a:schemeClr val="accent2">
                  <a:lumMod val="50000"/>
                </a:schemeClr>
              </a:solidFill>
            </a:endParaRPr>
          </a:p>
          <a:p>
            <a:endParaRPr lang="en-US" dirty="0"/>
          </a:p>
        </p:txBody>
      </p:sp>
    </p:spTree>
    <p:extLst>
      <p:ext uri="{BB962C8B-B14F-4D97-AF65-F5344CB8AC3E}">
        <p14:creationId xmlns:p14="http://schemas.microsoft.com/office/powerpoint/2010/main" val="594045860"/>
      </p:ext>
    </p:extLst>
  </p:cSld>
  <p:clrMapOvr>
    <a:masterClrMapping/>
  </p:clrMapOvr>
  <p:transition spd="slow">
    <p:wheel spokes="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0"/>
          </a:xfrm>
        </p:spPr>
        <p:txBody>
          <a:bodyPr>
            <a:normAutofit/>
          </a:bodyPr>
          <a:lstStyle/>
          <a:p>
            <a:r>
              <a:rPr lang="en-US" sz="3200" dirty="0" smtClean="0">
                <a:solidFill>
                  <a:srgbClr val="FFFF00"/>
                </a:solidFill>
              </a:rPr>
              <a:t>USE CASE</a:t>
            </a:r>
            <a:endParaRPr lang="en-US" sz="3200" dirty="0">
              <a:solidFill>
                <a:srgbClr val="FFFF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4152" y="980728"/>
            <a:ext cx="6264696" cy="5724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2061161"/>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60648"/>
            <a:ext cx="9239850" cy="1143000"/>
          </a:xfrm>
        </p:spPr>
        <p:txBody>
          <a:bodyPr>
            <a:normAutofit fontScale="90000"/>
          </a:bodyPr>
          <a:lstStyle/>
          <a:p>
            <a:r>
              <a:rPr lang="en-US" dirty="0" smtClean="0"/>
              <a:t>			</a:t>
            </a:r>
            <a:r>
              <a:rPr lang="en-US" dirty="0" err="1" smtClean="0">
                <a:solidFill>
                  <a:srgbClr val="FF0000"/>
                </a:solidFill>
              </a:rPr>
              <a:t>Skenario</a:t>
            </a:r>
            <a:r>
              <a:rPr lang="en-US" dirty="0" smtClean="0">
                <a:solidFill>
                  <a:srgbClr val="FF0000"/>
                </a:solidFill>
              </a:rPr>
              <a:t> use </a:t>
            </a:r>
            <a:r>
              <a:rPr lang="en-US" dirty="0" err="1" smtClean="0">
                <a:solidFill>
                  <a:srgbClr val="FF0000"/>
                </a:solidFill>
              </a:rPr>
              <a:t>cse</a:t>
            </a:r>
            <a:r>
              <a:rPr lang="en-US" dirty="0" smtClean="0">
                <a:solidFill>
                  <a:srgbClr val="FF0000"/>
                </a:solidFill>
              </a:rPr>
              <a:t/>
            </a:r>
            <a:br>
              <a:rPr lang="en-US" dirty="0" smtClean="0">
                <a:solidFill>
                  <a:srgbClr val="FF0000"/>
                </a:solidFill>
              </a:rPr>
            </a:br>
            <a:r>
              <a:rPr lang="en-US" dirty="0" err="1">
                <a:solidFill>
                  <a:srgbClr val="FFC000"/>
                </a:solidFill>
              </a:rPr>
              <a:t>a</a:t>
            </a:r>
            <a:r>
              <a:rPr lang="en-US" dirty="0" err="1" smtClean="0">
                <a:solidFill>
                  <a:srgbClr val="FFC000"/>
                </a:solidFill>
              </a:rPr>
              <a:t>.skenario</a:t>
            </a:r>
            <a:r>
              <a:rPr lang="en-US" dirty="0" smtClean="0">
                <a:solidFill>
                  <a:srgbClr val="FFC000"/>
                </a:solidFill>
              </a:rPr>
              <a:t> use case </a:t>
            </a:r>
            <a:r>
              <a:rPr lang="en-US" dirty="0" err="1" smtClean="0">
                <a:solidFill>
                  <a:srgbClr val="FFC000"/>
                </a:solidFill>
              </a:rPr>
              <a:t>pencarian</a:t>
            </a:r>
            <a:r>
              <a:rPr lang="en-US" dirty="0" smtClean="0">
                <a:solidFill>
                  <a:srgbClr val="FFC000"/>
                </a:solidFill>
              </a:rPr>
              <a:t> </a:t>
            </a:r>
            <a:r>
              <a:rPr lang="en-US" dirty="0" err="1" smtClean="0">
                <a:solidFill>
                  <a:srgbClr val="FFC000"/>
                </a:solidFill>
              </a:rPr>
              <a:t>katalog</a:t>
            </a:r>
            <a:endParaRPr lang="en-US" dirty="0">
              <a:solidFill>
                <a:srgbClr val="FFC00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556792"/>
            <a:ext cx="8280920"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51917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38138"/>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en-US" dirty="0"/>
              <a:t/>
            </a:r>
            <a:br>
              <a:rPr lang="en-US" dirty="0"/>
            </a:br>
            <a:r>
              <a:rPr lang="en-US" sz="3600" dirty="0" smtClean="0"/>
              <a:t>b)</a:t>
            </a:r>
            <a:r>
              <a:rPr lang="en-US" sz="3600" dirty="0" err="1" smtClean="0"/>
              <a:t>Skenario</a:t>
            </a:r>
            <a:r>
              <a:rPr lang="en-US" sz="3600" dirty="0" smtClean="0"/>
              <a:t> </a:t>
            </a:r>
            <a:r>
              <a:rPr lang="en-US" sz="3600" dirty="0" err="1"/>
              <a:t>usecase</a:t>
            </a:r>
            <a:r>
              <a:rPr lang="en-US" sz="3600" dirty="0"/>
              <a:t> </a:t>
            </a:r>
            <a:r>
              <a:rPr lang="en-US" sz="3600" dirty="0" err="1"/>
              <a:t>memilih</a:t>
            </a:r>
            <a:r>
              <a:rPr lang="en-US" sz="3600" dirty="0"/>
              <a:t> </a:t>
            </a:r>
            <a:r>
              <a:rPr lang="en-US" sz="3600" dirty="0" err="1"/>
              <a:t>barang</a:t>
            </a:r>
            <a:r>
              <a:rPr lang="en-US" dirty="0"/>
              <a:t/>
            </a:r>
            <a:br>
              <a:rPr lang="en-US" dirty="0"/>
            </a:b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90338856"/>
              </p:ext>
            </p:extLst>
          </p:nvPr>
        </p:nvGraphicFramePr>
        <p:xfrm>
          <a:off x="334497" y="1628800"/>
          <a:ext cx="8475006" cy="3888432"/>
        </p:xfrm>
        <a:graphic>
          <a:graphicData uri="http://schemas.openxmlformats.org/presentationml/2006/ole">
            <mc:AlternateContent xmlns:mc="http://schemas.openxmlformats.org/markup-compatibility/2006">
              <mc:Choice xmlns:v="urn:schemas-microsoft-com:vml" Requires="v">
                <p:oleObj spid="_x0000_s4101" name="Document" r:id="rId4" imgW="6033245" imgH="2226600" progId="Word.Document.12">
                  <p:embed/>
                </p:oleObj>
              </mc:Choice>
              <mc:Fallback>
                <p:oleObj name="Document" r:id="rId4" imgW="6033245" imgH="2226600" progId="Word.Document.12">
                  <p:embed/>
                  <p:pic>
                    <p:nvPicPr>
                      <p:cNvPr id="0" name=""/>
                      <p:cNvPicPr/>
                      <p:nvPr/>
                    </p:nvPicPr>
                    <p:blipFill>
                      <a:blip r:embed="rId5"/>
                      <a:stretch>
                        <a:fillRect/>
                      </a:stretch>
                    </p:blipFill>
                    <p:spPr>
                      <a:xfrm>
                        <a:off x="334497" y="1628800"/>
                        <a:ext cx="8475006" cy="3888432"/>
                      </a:xfrm>
                      <a:prstGeom prst="rect">
                        <a:avLst/>
                      </a:prstGeom>
                    </p:spPr>
                  </p:pic>
                </p:oleObj>
              </mc:Fallback>
            </mc:AlternateContent>
          </a:graphicData>
        </a:graphic>
      </p:graphicFrame>
    </p:spTree>
    <p:extLst>
      <p:ext uri="{BB962C8B-B14F-4D97-AF65-F5344CB8AC3E}">
        <p14:creationId xmlns:p14="http://schemas.microsoft.com/office/powerpoint/2010/main" val="3154760545"/>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200400"/>
            <a:ext cx="7625792" cy="457200"/>
          </a:xfrm>
        </p:spPr>
        <p:style>
          <a:lnRef idx="1">
            <a:schemeClr val="accent3"/>
          </a:lnRef>
          <a:fillRef idx="2">
            <a:schemeClr val="accent3"/>
          </a:fillRef>
          <a:effectRef idx="1">
            <a:schemeClr val="accent3"/>
          </a:effectRef>
          <a:fontRef idx="minor">
            <a:schemeClr val="dk1"/>
          </a:fontRef>
        </p:style>
        <p:txBody>
          <a:bodyPr/>
          <a:lstStyle/>
          <a:p>
            <a:pPr algn="l"/>
            <a:r>
              <a:rPr lang="en-US" dirty="0" smtClean="0">
                <a:solidFill>
                  <a:schemeClr val="accent2">
                    <a:lumMod val="75000"/>
                  </a:schemeClr>
                </a:solidFill>
              </a:rPr>
              <a:t>d)</a:t>
            </a:r>
            <a:r>
              <a:rPr lang="en-US" sz="2000" dirty="0" err="1" smtClean="0">
                <a:solidFill>
                  <a:schemeClr val="accent2">
                    <a:lumMod val="75000"/>
                  </a:schemeClr>
                </a:solidFill>
              </a:rPr>
              <a:t>Skenario</a:t>
            </a:r>
            <a:r>
              <a:rPr lang="en-US" sz="2000" dirty="0" smtClean="0">
                <a:solidFill>
                  <a:schemeClr val="accent2">
                    <a:lumMod val="75000"/>
                  </a:schemeClr>
                </a:solidFill>
              </a:rPr>
              <a:t> </a:t>
            </a:r>
            <a:r>
              <a:rPr lang="en-US" sz="2000" dirty="0" err="1">
                <a:solidFill>
                  <a:schemeClr val="accent2">
                    <a:lumMod val="75000"/>
                  </a:schemeClr>
                </a:solidFill>
              </a:rPr>
              <a:t>usecase</a:t>
            </a:r>
            <a:r>
              <a:rPr lang="en-US" sz="2000" dirty="0">
                <a:solidFill>
                  <a:schemeClr val="accent2">
                    <a:lumMod val="75000"/>
                  </a:schemeClr>
                </a:solidFill>
              </a:rPr>
              <a:t> Form </a:t>
            </a:r>
            <a:r>
              <a:rPr lang="en-US" sz="2000" dirty="0" err="1">
                <a:solidFill>
                  <a:schemeClr val="accent2">
                    <a:lumMod val="75000"/>
                  </a:schemeClr>
                </a:solidFill>
              </a:rPr>
              <a:t>rincian</a:t>
            </a:r>
            <a:r>
              <a:rPr lang="en-US" sz="2000" dirty="0">
                <a:solidFill>
                  <a:schemeClr val="accent2">
                    <a:lumMod val="75000"/>
                  </a:schemeClr>
                </a:solidFill>
              </a:rPr>
              <a:t> </a:t>
            </a:r>
            <a:r>
              <a:rPr lang="en-US" sz="2000" dirty="0" err="1">
                <a:solidFill>
                  <a:schemeClr val="accent2">
                    <a:lumMod val="75000"/>
                  </a:schemeClr>
                </a:solidFill>
              </a:rPr>
              <a:t>biaya</a:t>
            </a:r>
            <a:endParaRPr lang="en-US" sz="2000" dirty="0">
              <a:solidFill>
                <a:schemeClr val="accent2">
                  <a:lumMod val="75000"/>
                </a:schemeClr>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018194582"/>
              </p:ext>
            </p:extLst>
          </p:nvPr>
        </p:nvGraphicFramePr>
        <p:xfrm>
          <a:off x="194405" y="1268760"/>
          <a:ext cx="8755189" cy="1800200"/>
        </p:xfrm>
        <a:graphic>
          <a:graphicData uri="http://schemas.openxmlformats.org/presentationml/2006/ole">
            <mc:AlternateContent xmlns:mc="http://schemas.openxmlformats.org/markup-compatibility/2006">
              <mc:Choice xmlns:v="urn:schemas-microsoft-com:vml" Requires="v">
                <p:oleObj spid="_x0000_s5128" name="Document" r:id="rId4" imgW="6033245" imgH="957960" progId="Word.Document.12">
                  <p:embed/>
                </p:oleObj>
              </mc:Choice>
              <mc:Fallback>
                <p:oleObj name="Document" r:id="rId4" imgW="6033245" imgH="957960" progId="Word.Document.12">
                  <p:embed/>
                  <p:pic>
                    <p:nvPicPr>
                      <p:cNvPr id="0" name=""/>
                      <p:cNvPicPr/>
                      <p:nvPr/>
                    </p:nvPicPr>
                    <p:blipFill>
                      <a:blip r:embed="rId5"/>
                      <a:stretch>
                        <a:fillRect/>
                      </a:stretch>
                    </p:blipFill>
                    <p:spPr>
                      <a:xfrm>
                        <a:off x="194405" y="1268760"/>
                        <a:ext cx="8755189" cy="18002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236360736"/>
              </p:ext>
            </p:extLst>
          </p:nvPr>
        </p:nvGraphicFramePr>
        <p:xfrm>
          <a:off x="26043" y="3861048"/>
          <a:ext cx="9145866" cy="1903785"/>
        </p:xfrm>
        <a:graphic>
          <a:graphicData uri="http://schemas.openxmlformats.org/presentationml/2006/ole">
            <mc:AlternateContent xmlns:mc="http://schemas.openxmlformats.org/markup-compatibility/2006">
              <mc:Choice xmlns:v="urn:schemas-microsoft-com:vml" Requires="v">
                <p:oleObj spid="_x0000_s5129" name="Document" r:id="rId7" imgW="6033245" imgH="1256400" progId="Word.Document.12">
                  <p:embed/>
                </p:oleObj>
              </mc:Choice>
              <mc:Fallback>
                <p:oleObj name="Document" r:id="rId7" imgW="6033245" imgH="1256400" progId="Word.Document.12">
                  <p:embed/>
                  <p:pic>
                    <p:nvPicPr>
                      <p:cNvPr id="0" name=""/>
                      <p:cNvPicPr/>
                      <p:nvPr/>
                    </p:nvPicPr>
                    <p:blipFill>
                      <a:blip r:embed="rId8"/>
                      <a:stretch>
                        <a:fillRect/>
                      </a:stretch>
                    </p:blipFill>
                    <p:spPr>
                      <a:xfrm>
                        <a:off x="26043" y="3861048"/>
                        <a:ext cx="9145866" cy="1903785"/>
                      </a:xfrm>
                      <a:prstGeom prst="rect">
                        <a:avLst/>
                      </a:prstGeom>
                    </p:spPr>
                  </p:pic>
                </p:oleObj>
              </mc:Fallback>
            </mc:AlternateContent>
          </a:graphicData>
        </a:graphic>
      </p:graphicFrame>
      <p:sp>
        <p:nvSpPr>
          <p:cNvPr id="4" name="Content Placeholder 3"/>
          <p:cNvSpPr>
            <a:spLocks noGrp="1"/>
          </p:cNvSpPr>
          <p:nvPr>
            <p:ph sz="half" idx="1"/>
          </p:nvPr>
        </p:nvSpPr>
        <p:spPr>
          <a:xfrm>
            <a:off x="251520" y="404664"/>
            <a:ext cx="8280920" cy="418376"/>
          </a:xfrm>
        </p:spPr>
        <p:style>
          <a:lnRef idx="1">
            <a:schemeClr val="accent5"/>
          </a:lnRef>
          <a:fillRef idx="2">
            <a:schemeClr val="accent5"/>
          </a:fillRef>
          <a:effectRef idx="1">
            <a:schemeClr val="accent5"/>
          </a:effectRef>
          <a:fontRef idx="minor">
            <a:schemeClr val="dk1"/>
          </a:fontRef>
        </p:style>
        <p:txBody>
          <a:bodyPr>
            <a:normAutofit/>
          </a:bodyPr>
          <a:lstStyle/>
          <a:p>
            <a:pPr marL="109728" indent="0">
              <a:buNone/>
            </a:pPr>
            <a:r>
              <a:rPr lang="it-IT" sz="2000" dirty="0" smtClean="0"/>
              <a:t>c)Skenario </a:t>
            </a:r>
            <a:r>
              <a:rPr lang="it-IT" sz="2000" dirty="0"/>
              <a:t>usecase Informasi pengiriman barang (sales)</a:t>
            </a:r>
            <a:endParaRPr lang="en-US" sz="2000" dirty="0"/>
          </a:p>
        </p:txBody>
      </p:sp>
    </p:spTree>
    <p:extLst>
      <p:ext uri="{BB962C8B-B14F-4D97-AF65-F5344CB8AC3E}">
        <p14:creationId xmlns:p14="http://schemas.microsoft.com/office/powerpoint/2010/main" val="186477923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6"/>
          </a:fillRef>
          <a:effectRef idx="1">
            <a:schemeClr val="accent6"/>
          </a:effectRef>
          <a:fontRef idx="minor">
            <a:schemeClr val="lt1"/>
          </a:fontRef>
        </p:style>
        <p:txBody>
          <a:bodyPr>
            <a:normAutofit/>
          </a:bodyPr>
          <a:lstStyle/>
          <a:p>
            <a:r>
              <a:rPr lang="en-US" sz="3200" dirty="0" smtClean="0"/>
              <a:t>e)</a:t>
            </a:r>
            <a:r>
              <a:rPr lang="en-US" sz="3200" dirty="0" err="1" smtClean="0"/>
              <a:t>Skenario</a:t>
            </a:r>
            <a:r>
              <a:rPr lang="en-US" sz="3200" dirty="0" smtClean="0"/>
              <a:t> </a:t>
            </a:r>
            <a:r>
              <a:rPr lang="en-US" sz="3200" dirty="0" err="1"/>
              <a:t>usecase</a:t>
            </a:r>
            <a:r>
              <a:rPr lang="en-US" sz="3200" dirty="0"/>
              <a:t> </a:t>
            </a:r>
            <a:r>
              <a:rPr lang="en-US" sz="3200" dirty="0" err="1"/>
              <a:t>Faktur</a:t>
            </a:r>
            <a:r>
              <a:rPr lang="en-US" sz="3200" dirty="0"/>
              <a:t> </a:t>
            </a:r>
            <a:r>
              <a:rPr lang="en-US" sz="3200" dirty="0" err="1"/>
              <a:t>pembelian</a:t>
            </a:r>
            <a:endParaRPr lang="en-US" sz="3200" dirty="0"/>
          </a:p>
        </p:txBody>
      </p:sp>
      <p:sp>
        <p:nvSpPr>
          <p:cNvPr id="4" name="Rectangle 3"/>
          <p:cNvSpPr/>
          <p:nvPr/>
        </p:nvSpPr>
        <p:spPr>
          <a:xfrm>
            <a:off x="147134" y="1664804"/>
            <a:ext cx="8856984" cy="352839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28449299"/>
              </p:ext>
            </p:extLst>
          </p:nvPr>
        </p:nvGraphicFramePr>
        <p:xfrm>
          <a:off x="111932" y="1989311"/>
          <a:ext cx="8754638" cy="2087290"/>
        </p:xfrm>
        <a:graphic>
          <a:graphicData uri="http://schemas.openxmlformats.org/presentationml/2006/ole">
            <mc:AlternateContent xmlns:mc="http://schemas.openxmlformats.org/markup-compatibility/2006">
              <mc:Choice xmlns:v="urn:schemas-microsoft-com:vml" Requires="v">
                <p:oleObj spid="_x0000_s9220" name="Document" r:id="rId4" imgW="6033245" imgH="1438200" progId="Word.Document.12">
                  <p:embed/>
                </p:oleObj>
              </mc:Choice>
              <mc:Fallback>
                <p:oleObj name="Document" r:id="rId4" imgW="6033245" imgH="1438200" progId="Word.Document.12">
                  <p:embed/>
                  <p:pic>
                    <p:nvPicPr>
                      <p:cNvPr id="0" name=""/>
                      <p:cNvPicPr/>
                      <p:nvPr/>
                    </p:nvPicPr>
                    <p:blipFill>
                      <a:blip r:embed="rId5"/>
                      <a:stretch>
                        <a:fillRect/>
                      </a:stretch>
                    </p:blipFill>
                    <p:spPr>
                      <a:xfrm>
                        <a:off x="111932" y="1989311"/>
                        <a:ext cx="8754638" cy="2087290"/>
                      </a:xfrm>
                      <a:prstGeom prst="rect">
                        <a:avLst/>
                      </a:prstGeom>
                    </p:spPr>
                  </p:pic>
                </p:oleObj>
              </mc:Fallback>
            </mc:AlternateContent>
          </a:graphicData>
        </a:graphic>
      </p:graphicFrame>
    </p:spTree>
    <p:extLst>
      <p:ext uri="{BB962C8B-B14F-4D97-AF65-F5344CB8AC3E}">
        <p14:creationId xmlns:p14="http://schemas.microsoft.com/office/powerpoint/2010/main" val="2264628124"/>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72</TotalTime>
  <Words>101</Words>
  <Application>Microsoft Office PowerPoint</Application>
  <PresentationFormat>On-screen Show (4:3)</PresentationFormat>
  <Paragraphs>27</Paragraphs>
  <Slides>14</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6" baseType="lpstr">
      <vt:lpstr>Concourse</vt:lpstr>
      <vt:lpstr>Document</vt:lpstr>
      <vt:lpstr>         Disusun oleh:  Weri Mertiwi Affifah (3311811058) Raden Muhamad Amir (3311811062)  Toto Sugiarto (3311811067)  PROGRAM STUDI TEKNIK INFORMATIKA JURUSAN TEKNIK INFORMATIKA 3B Karyawan POLITEKNIK NEGERI BATAM BATAM 2019    </vt:lpstr>
      <vt:lpstr>   Sistem Order Barang   Gambaran Umum Perangkat Lunak  Sistem order barang adalah aplikasi yang  dapat mepermudah customer dalam  melakukan order barang dan dapat  memberikan infomasi secara detail  mengenai barang seperti harga barang,  jenis barang, dan stok barang yang  tersedia.    </vt:lpstr>
      <vt:lpstr>Kebutuhan Fungsional </vt:lpstr>
      <vt:lpstr>  Kebutuhan NonFungsional Kebutuhan non-fungional adalah kebutuhan yang tidak secara langsung terkait dengan fitur tertentu di dalam sistem, yaitu : </vt:lpstr>
      <vt:lpstr>USE CASE</vt:lpstr>
      <vt:lpstr>   Skenario use cse a.skenario use case pencarian katalog</vt:lpstr>
      <vt:lpstr> b)Skenario usecase memilih barang </vt:lpstr>
      <vt:lpstr>d)Skenario usecase Form rincian biaya</vt:lpstr>
      <vt:lpstr>e)Skenario usecase Faktur pembelian</vt:lpstr>
      <vt:lpstr>Activity diagram Activity diagram merupakan representasi grafis dari seluruh tahapan alur kerja. Berikut </vt:lpstr>
      <vt:lpstr>   Sequence diagram Sequence diagram merupakan suatu diagram yang memperlihatkan atau menampilkan interaksi-interaksi antar objek didalam suatu sisem yang disusun pada sebuah urutan atau rangkaian waktu. Berikut sequence diagram perancangan pemesanan barang.   a)Sequence melakukan pencarian catalog </vt:lpstr>
      <vt:lpstr>b)Sequence order barang</vt:lpstr>
      <vt:lpstr>c)Sequence melakukan pembayaran</vt:lpstr>
      <vt:lpstr>8.Class diagram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Disusun oleh:  Weri Mertiwi Affifah (3311811058) Raden Muhamad Amir (3311811062) Toto Sugiarto (3311811067)</dc:title>
  <dc:creator>Acer</dc:creator>
  <cp:lastModifiedBy>Acer</cp:lastModifiedBy>
  <cp:revision>8</cp:revision>
  <dcterms:created xsi:type="dcterms:W3CDTF">2019-11-24T13:36:39Z</dcterms:created>
  <dcterms:modified xsi:type="dcterms:W3CDTF">2019-11-24T14:55:27Z</dcterms:modified>
</cp:coreProperties>
</file>