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C6D6"/>
    <a:srgbClr val="2B2B35"/>
    <a:srgbClr val="B5B4B6"/>
    <a:srgbClr val="363641"/>
    <a:srgbClr val="A8D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/>
    <p:restoredTop sz="96405"/>
  </p:normalViewPr>
  <p:slideViewPr>
    <p:cSldViewPr snapToGrid="0" snapToObjects="1">
      <p:cViewPr>
        <p:scale>
          <a:sx n="182" d="100"/>
          <a:sy n="182" d="100"/>
        </p:scale>
        <p:origin x="-1136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E832-6EFB-204B-B0A1-D65B5634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78470-3A41-C447-8D46-6EBC2E0B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B11C-A703-184E-9F12-E0DD73F3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53A1C-243B-9B46-B218-48786B49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0D39-DE69-3D49-994E-2A915CC9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37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B18E-EEC3-1F46-B418-EA2BBF9C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3FA4D-E7DD-C94D-99A2-3C281498B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F68F-B41B-D441-9C2E-50338745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71D9-05A0-A14F-906A-B0C6567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7B7B-1702-9642-BC77-D043AE8B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5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3DFB6-9864-F34B-8AE1-D6D8DEC03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B6C37-7B16-314A-A851-A8616AB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C263-FC21-BD40-8D6C-F8CC0504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2891-DA63-584E-A565-A74998A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A0B2-08E1-4740-B34C-248125F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2479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2280-6E0D-B94B-93FE-0FC94F00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864B-3401-9044-BF8A-733C917D1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09D8-D0D2-574E-BD01-8B780429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C525-62B7-4D41-BD3E-389FA120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557F8-D38E-4840-9970-73C50CDE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625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705B-7F11-1941-98CF-4FD9FFC0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522A1-98CA-FA42-9CFB-BDDE671A0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6E1D-E826-5C45-84B6-555278F9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F7AD-AB01-2C43-B290-C2BA063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A2CD-C7D4-C741-BBE6-054F55A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954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719A-0575-DF4C-8192-80854011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A703-1051-F941-AB97-19C6A51A7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B2B4-4A49-404F-90D4-EE96C96F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1207E-597C-0A49-9C38-7C9A78CE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55AF1-745C-BD41-8B9D-CEB07761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A776-EAEA-C847-B768-B78BE20E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74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C03B-61D5-214C-9DBC-5562BCD4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ADD42-E713-BB49-B974-064AE481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C9735-C4D0-A344-88A5-37602CB3A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82185-3C9E-6E48-824B-0476C6278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87F79-38D4-B945-BFF4-6EB3119CE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20D37-C5EB-2D47-9C56-A1E798B2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A94F-9AC4-D047-A048-43F94AE9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5EB8F-7553-1244-9981-94B36FA3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194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C6AE-48D6-FC48-ABF6-C10E2C62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42470-DCD6-164B-A1DB-AC56276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9114F-04B1-D44C-9DAD-539D95C9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57402-CB0D-8044-8D01-78C71670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155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9AF4D-144A-C746-8DD7-96524729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394EC-9E79-B74D-8891-D5530DDB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E56C-ED3F-E142-83D5-152919C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56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E4BF-ECF2-8A40-ABB4-D8CAF35D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2B3D-9360-F945-AD9C-93D0C278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2B4F-3B00-4748-992F-994D2A11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11C26-090A-AD4D-A832-29B72F6B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71E41-A4CB-1F4D-B716-F9CD20D0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C9D0-766A-4847-AECA-E772EDBF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ED0A-08FA-A44C-9D30-00572046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A1F08-006C-2249-98BF-CDF31A105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39DE6-ACCB-D44B-AC6A-9AEFBFD1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8337-5CFF-FC4D-BA6E-53A6DB7C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6016B-D9ED-AB45-9D64-6F868CA5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7F987-101E-6B4E-8765-B7D314DA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418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4877A-E83C-CC40-92CE-D0ACFDEF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24A91-4635-4A4B-87DC-622A542E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527D-DDFE-FF45-AF9A-A63E1F69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F4D6-769B-7742-8F50-F68284E9753B}" type="datetimeFigureOut">
              <a:rPr lang="en-DE" smtClean="0"/>
              <a:t>15.02.21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F9E5-3A68-BC4F-A76A-49E24F369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B9B0A-D578-614A-B78B-2B0EBFE3F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3CD9A-4D4F-4045-9F72-B2D1E92A1D0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662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6DCEC03-43C2-0B4E-84C9-2F146D85D0FE}"/>
              </a:ext>
            </a:extLst>
          </p:cNvPr>
          <p:cNvSpPr/>
          <p:nvPr/>
        </p:nvSpPr>
        <p:spPr>
          <a:xfrm>
            <a:off x="3966597" y="1919686"/>
            <a:ext cx="3960000" cy="39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DE" dirty="0">
                <a:solidFill>
                  <a:srgbClr val="2DC6D6"/>
                </a:solidFill>
              </a:rPr>
              <a:t>One thrid of the value</a:t>
            </a:r>
            <a:r>
              <a:rPr lang="en-DE" dirty="0"/>
              <a:t> of the products you buy comes from intangibles such as technology and branding.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B28C7AD-1F1E-2E4C-AB1C-41458E5AB6F4}"/>
              </a:ext>
            </a:extLst>
          </p:cNvPr>
          <p:cNvSpPr/>
          <p:nvPr/>
        </p:nvSpPr>
        <p:spPr>
          <a:xfrm rot="2211497">
            <a:off x="2167268" y="318519"/>
            <a:ext cx="2963974" cy="5149233"/>
          </a:xfrm>
          <a:custGeom>
            <a:avLst/>
            <a:gdLst>
              <a:gd name="connsiteX0" fmla="*/ 1354958 w 2963974"/>
              <a:gd name="connsiteY0" fmla="*/ 502760 h 5149233"/>
              <a:gd name="connsiteX1" fmla="*/ 1302214 w 2963974"/>
              <a:gd name="connsiteY1" fmla="*/ 630030 h 5149233"/>
              <a:gd name="connsiteX2" fmla="*/ 1482180 w 2963974"/>
              <a:gd name="connsiteY2" fmla="*/ 810063 h 5149233"/>
              <a:gd name="connsiteX3" fmla="*/ 1662214 w 2963974"/>
              <a:gd name="connsiteY3" fmla="*/ 630096 h 5149233"/>
              <a:gd name="connsiteX4" fmla="*/ 1482247 w 2963974"/>
              <a:gd name="connsiteY4" fmla="*/ 450063 h 5149233"/>
              <a:gd name="connsiteX5" fmla="*/ 1354958 w 2963974"/>
              <a:gd name="connsiteY5" fmla="*/ 502760 h 5149233"/>
              <a:gd name="connsiteX6" fmla="*/ 903360 w 2963974"/>
              <a:gd name="connsiteY6" fmla="*/ 0 h 5149233"/>
              <a:gd name="connsiteX7" fmla="*/ 2060614 w 2963974"/>
              <a:gd name="connsiteY7" fmla="*/ 0 h 5149233"/>
              <a:gd name="connsiteX8" fmla="*/ 2963974 w 2963974"/>
              <a:gd name="connsiteY8" fmla="*/ 903360 h 5149233"/>
              <a:gd name="connsiteX9" fmla="*/ 2963974 w 2963974"/>
              <a:gd name="connsiteY9" fmla="*/ 5149233 h 5149233"/>
              <a:gd name="connsiteX10" fmla="*/ 0 w 2963974"/>
              <a:gd name="connsiteY10" fmla="*/ 5149233 h 5149233"/>
              <a:gd name="connsiteX11" fmla="*/ 0 w 2963974"/>
              <a:gd name="connsiteY11" fmla="*/ 903360 h 514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63974" h="5149233">
                <a:moveTo>
                  <a:pt x="1354958" y="502760"/>
                </a:moveTo>
                <a:cubicBezTo>
                  <a:pt x="1322378" y="535328"/>
                  <a:pt x="1302223" y="580324"/>
                  <a:pt x="1302214" y="630030"/>
                </a:cubicBezTo>
                <a:cubicBezTo>
                  <a:pt x="1302195" y="729441"/>
                  <a:pt x="1382769" y="810045"/>
                  <a:pt x="1482180" y="810063"/>
                </a:cubicBezTo>
                <a:cubicBezTo>
                  <a:pt x="1581591" y="810081"/>
                  <a:pt x="1662195" y="729507"/>
                  <a:pt x="1662214" y="630096"/>
                </a:cubicBezTo>
                <a:cubicBezTo>
                  <a:pt x="1662232" y="530685"/>
                  <a:pt x="1581658" y="450081"/>
                  <a:pt x="1482247" y="450063"/>
                </a:cubicBezTo>
                <a:cubicBezTo>
                  <a:pt x="1432541" y="450054"/>
                  <a:pt x="1387538" y="470193"/>
                  <a:pt x="1354958" y="502760"/>
                </a:cubicBezTo>
                <a:close/>
                <a:moveTo>
                  <a:pt x="903360" y="0"/>
                </a:moveTo>
                <a:lnTo>
                  <a:pt x="2060614" y="0"/>
                </a:lnTo>
                <a:lnTo>
                  <a:pt x="2963974" y="903360"/>
                </a:lnTo>
                <a:lnTo>
                  <a:pt x="2963974" y="5149233"/>
                </a:lnTo>
                <a:lnTo>
                  <a:pt x="0" y="5149233"/>
                </a:lnTo>
                <a:lnTo>
                  <a:pt x="0" y="9033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D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A740B2-4812-E340-986C-7B1B28B6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0" y="-1863050"/>
            <a:ext cx="5473700" cy="299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C771C2-8591-D245-BB27-820A2CE37644}"/>
              </a:ext>
            </a:extLst>
          </p:cNvPr>
          <p:cNvSpPr txBox="1"/>
          <p:nvPr/>
        </p:nvSpPr>
        <p:spPr>
          <a:xfrm>
            <a:off x="2575646" y="1394355"/>
            <a:ext cx="15828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3900" b="1" dirty="0">
                <a:solidFill>
                  <a:srgbClr val="B5B4B6"/>
                </a:solidFill>
                <a:latin typeface="Syntax LT" panose="02000503020000020004" pitchFamily="2" charset="0"/>
              </a:rPr>
              <a:t>$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0EB5E06-C0D5-1342-A461-56EAE7D7906E}"/>
              </a:ext>
            </a:extLst>
          </p:cNvPr>
          <p:cNvSpPr/>
          <p:nvPr/>
        </p:nvSpPr>
        <p:spPr>
          <a:xfrm rot="2211497">
            <a:off x="1434227" y="2518385"/>
            <a:ext cx="2963974" cy="2705101"/>
          </a:xfrm>
          <a:custGeom>
            <a:avLst/>
            <a:gdLst>
              <a:gd name="connsiteX0" fmla="*/ 0 w 2963974"/>
              <a:gd name="connsiteY0" fmla="*/ 2222042 h 2705101"/>
              <a:gd name="connsiteX1" fmla="*/ 2963974 w 2963974"/>
              <a:gd name="connsiteY1" fmla="*/ 0 h 2705101"/>
              <a:gd name="connsiteX2" fmla="*/ 2963974 w 2963974"/>
              <a:gd name="connsiteY2" fmla="*/ 2705101 h 2705101"/>
              <a:gd name="connsiteX3" fmla="*/ 0 w 2963974"/>
              <a:gd name="connsiteY3" fmla="*/ 2705101 h 270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3974" h="2705101">
                <a:moveTo>
                  <a:pt x="0" y="2222042"/>
                </a:moveTo>
                <a:lnTo>
                  <a:pt x="2963974" y="0"/>
                </a:lnTo>
                <a:lnTo>
                  <a:pt x="2963974" y="2705101"/>
                </a:lnTo>
                <a:lnTo>
                  <a:pt x="0" y="2705101"/>
                </a:lnTo>
                <a:close/>
              </a:path>
            </a:pathLst>
          </a:custGeom>
          <a:solidFill>
            <a:srgbClr val="2B2B35">
              <a:alpha val="4980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DE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41B0163-7087-1245-86CC-D04976228305}"/>
              </a:ext>
            </a:extLst>
          </p:cNvPr>
          <p:cNvSpPr/>
          <p:nvPr/>
        </p:nvSpPr>
        <p:spPr>
          <a:xfrm>
            <a:off x="465611" y="3677509"/>
            <a:ext cx="4447684" cy="991459"/>
          </a:xfrm>
          <a:custGeom>
            <a:avLst/>
            <a:gdLst>
              <a:gd name="connsiteX0" fmla="*/ 743280 w 4447684"/>
              <a:gd name="connsiteY0" fmla="*/ 0 h 991459"/>
              <a:gd name="connsiteX1" fmla="*/ 4447684 w 4447684"/>
              <a:gd name="connsiteY1" fmla="*/ 0 h 991459"/>
              <a:gd name="connsiteX2" fmla="*/ 3704404 w 4447684"/>
              <a:gd name="connsiteY2" fmla="*/ 991459 h 991459"/>
              <a:gd name="connsiteX3" fmla="*/ 0 w 4447684"/>
              <a:gd name="connsiteY3" fmla="*/ 991459 h 99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7684" h="991459">
                <a:moveTo>
                  <a:pt x="743280" y="0"/>
                </a:moveTo>
                <a:lnTo>
                  <a:pt x="4447684" y="0"/>
                </a:lnTo>
                <a:lnTo>
                  <a:pt x="3704404" y="991459"/>
                </a:lnTo>
                <a:lnTo>
                  <a:pt x="0" y="991459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36000" tIns="72000" rtlCol="0" anchor="t">
            <a:noAutofit/>
          </a:bodyPr>
          <a:lstStyle/>
          <a:p>
            <a:r>
              <a:rPr lang="en-DE" dirty="0">
                <a:solidFill>
                  <a:srgbClr val="2DC6D6"/>
                </a:solidFill>
                <a:latin typeface="Syntax LT" panose="02000503020000020004" pitchFamily="2" charset="0"/>
              </a:rPr>
              <a:t>Intangible capital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Technology, design and brand value as well as 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workers’s skills and managerial know-how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336C6C8-C1D7-C341-B87E-FA8383665979}"/>
              </a:ext>
            </a:extLst>
          </p:cNvPr>
          <p:cNvSpPr/>
          <p:nvPr/>
        </p:nvSpPr>
        <p:spPr>
          <a:xfrm>
            <a:off x="1209023" y="2686050"/>
            <a:ext cx="4447684" cy="991459"/>
          </a:xfrm>
          <a:custGeom>
            <a:avLst/>
            <a:gdLst>
              <a:gd name="connsiteX0" fmla="*/ 743280 w 4447684"/>
              <a:gd name="connsiteY0" fmla="*/ 0 h 991459"/>
              <a:gd name="connsiteX1" fmla="*/ 4447684 w 4447684"/>
              <a:gd name="connsiteY1" fmla="*/ 0 h 991459"/>
              <a:gd name="connsiteX2" fmla="*/ 3704404 w 4447684"/>
              <a:gd name="connsiteY2" fmla="*/ 991459 h 991459"/>
              <a:gd name="connsiteX3" fmla="*/ 0 w 4447684"/>
              <a:gd name="connsiteY3" fmla="*/ 991459 h 99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7684" h="991459">
                <a:moveTo>
                  <a:pt x="743280" y="0"/>
                </a:moveTo>
                <a:lnTo>
                  <a:pt x="4447684" y="0"/>
                </a:lnTo>
                <a:lnTo>
                  <a:pt x="3704404" y="991459"/>
                </a:lnTo>
                <a:lnTo>
                  <a:pt x="0" y="991459"/>
                </a:lnTo>
                <a:close/>
              </a:path>
            </a:pathLst>
          </a:custGeom>
          <a:solidFill>
            <a:srgbClr val="A8D6F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64000" rtlCol="0" anchor="ctr">
            <a:noAutofit/>
          </a:bodyPr>
          <a:lstStyle/>
          <a:p>
            <a:r>
              <a:rPr lang="en-DE" b="1" dirty="0">
                <a:solidFill>
                  <a:srgbClr val="2DC6D6"/>
                </a:solidFill>
                <a:latin typeface="Syntax LT" panose="02000503020000020004" pitchFamily="2" charset="0"/>
              </a:rPr>
              <a:t>Tangible Capital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Things that go into production, like machines, 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buildings, warehouses, vehicles transporting goods…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DB16E58-BF33-DD4A-BAB0-AFC396830A59}"/>
              </a:ext>
            </a:extLst>
          </p:cNvPr>
          <p:cNvSpPr/>
          <p:nvPr/>
        </p:nvSpPr>
        <p:spPr>
          <a:xfrm>
            <a:off x="1948505" y="1694590"/>
            <a:ext cx="4447684" cy="991459"/>
          </a:xfrm>
          <a:custGeom>
            <a:avLst/>
            <a:gdLst>
              <a:gd name="connsiteX0" fmla="*/ 743280 w 4447684"/>
              <a:gd name="connsiteY0" fmla="*/ 0 h 991459"/>
              <a:gd name="connsiteX1" fmla="*/ 4447684 w 4447684"/>
              <a:gd name="connsiteY1" fmla="*/ 0 h 991459"/>
              <a:gd name="connsiteX2" fmla="*/ 3704404 w 4447684"/>
              <a:gd name="connsiteY2" fmla="*/ 991459 h 991459"/>
              <a:gd name="connsiteX3" fmla="*/ 0 w 4447684"/>
              <a:gd name="connsiteY3" fmla="*/ 991459 h 99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7684" h="991459">
                <a:moveTo>
                  <a:pt x="743280" y="0"/>
                </a:moveTo>
                <a:lnTo>
                  <a:pt x="4447684" y="0"/>
                </a:lnTo>
                <a:lnTo>
                  <a:pt x="3704404" y="991459"/>
                </a:lnTo>
                <a:lnTo>
                  <a:pt x="0" y="991459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4000" bIns="144000" rtlCol="0" anchor="b">
            <a:noAutofit/>
          </a:bodyPr>
          <a:lstStyle/>
          <a:p>
            <a:r>
              <a:rPr lang="en-DE" b="1" dirty="0">
                <a:solidFill>
                  <a:srgbClr val="2DC6D6"/>
                </a:solidFill>
                <a:latin typeface="Syntax LT" panose="02000503020000020004" pitchFamily="2" charset="0"/>
              </a:rPr>
              <a:t>Labor</a:t>
            </a:r>
          </a:p>
          <a:p>
            <a:r>
              <a:rPr lang="en-DE" sz="1000" i="1" dirty="0">
                <a:solidFill>
                  <a:srgbClr val="2DC6D6"/>
                </a:solidFill>
                <a:latin typeface="Syntax LT" panose="02000503020000020004" pitchFamily="2" charset="0"/>
              </a:rPr>
              <a:t>Wages and other compensation to workers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AB9720-F2D8-D74A-9E99-02622087C0EF}"/>
              </a:ext>
            </a:extLst>
          </p:cNvPr>
          <p:cNvSpPr txBox="1"/>
          <p:nvPr/>
        </p:nvSpPr>
        <p:spPr>
          <a:xfrm>
            <a:off x="5652777" y="2463878"/>
            <a:ext cx="13756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0" b="1" dirty="0">
                <a:solidFill>
                  <a:srgbClr val="2DC6D6"/>
                </a:solidFill>
                <a:latin typeface="Syntax LT" panose="02000503020000020004" pitchFamily="2" charset="0"/>
              </a:rPr>
              <a:t>⅓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1E4A20F-8B33-FE4D-90EF-EC593B5622F6}"/>
              </a:ext>
            </a:extLst>
          </p:cNvPr>
          <p:cNvSpPr/>
          <p:nvPr/>
        </p:nvSpPr>
        <p:spPr>
          <a:xfrm>
            <a:off x="4742540" y="174171"/>
            <a:ext cx="1992089" cy="1233715"/>
          </a:xfrm>
          <a:custGeom>
            <a:avLst/>
            <a:gdLst>
              <a:gd name="connsiteX0" fmla="*/ 47174 w 1992089"/>
              <a:gd name="connsiteY0" fmla="*/ 1233715 h 1233715"/>
              <a:gd name="connsiteX1" fmla="*/ 206831 w 1992089"/>
              <a:gd name="connsiteY1" fmla="*/ 537029 h 1233715"/>
              <a:gd name="connsiteX2" fmla="*/ 1687289 w 1992089"/>
              <a:gd name="connsiteY2" fmla="*/ 696686 h 1233715"/>
              <a:gd name="connsiteX3" fmla="*/ 1992089 w 1992089"/>
              <a:gd name="connsiteY3" fmla="*/ 0 h 123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2089" h="1233715">
                <a:moveTo>
                  <a:pt x="47174" y="1233715"/>
                </a:moveTo>
                <a:cubicBezTo>
                  <a:pt x="-9674" y="930124"/>
                  <a:pt x="-66521" y="626534"/>
                  <a:pt x="206831" y="537029"/>
                </a:cubicBezTo>
                <a:cubicBezTo>
                  <a:pt x="480183" y="447524"/>
                  <a:pt x="1389746" y="786191"/>
                  <a:pt x="1687289" y="696686"/>
                </a:cubicBezTo>
                <a:cubicBezTo>
                  <a:pt x="1984832" y="607181"/>
                  <a:pt x="1988460" y="303590"/>
                  <a:pt x="1992089" y="0"/>
                </a:cubicBezTo>
              </a:path>
            </a:pathLst>
          </a:custGeom>
          <a:noFill/>
          <a:ln w="412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28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669C7E-9FB4-BD4F-9E21-C280EC2AC6BE}"/>
              </a:ext>
            </a:extLst>
          </p:cNvPr>
          <p:cNvSpPr/>
          <p:nvPr/>
        </p:nvSpPr>
        <p:spPr>
          <a:xfrm>
            <a:off x="3942276" y="1989000"/>
            <a:ext cx="3600000" cy="288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F9AF20-1702-7441-8484-F652A3403E3E}"/>
              </a:ext>
            </a:extLst>
          </p:cNvPr>
          <p:cNvGrpSpPr/>
          <p:nvPr/>
        </p:nvGrpSpPr>
        <p:grpSpPr>
          <a:xfrm>
            <a:off x="4976107" y="2590280"/>
            <a:ext cx="1620000" cy="1620000"/>
            <a:chOff x="180959" y="3248978"/>
            <a:chExt cx="2853615" cy="261266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4EB9EB-6C18-F24B-9BAB-B4F446A00348}"/>
                </a:ext>
              </a:extLst>
            </p:cNvPr>
            <p:cNvCxnSpPr/>
            <p:nvPr/>
          </p:nvCxnSpPr>
          <p:spPr>
            <a:xfrm>
              <a:off x="1974603" y="3248978"/>
              <a:ext cx="0" cy="261266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64AE37-8F60-9447-89EB-C62EC7C40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959" y="4555312"/>
              <a:ext cx="2853615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CE4898-1C1D-6045-995F-02E4DEB74358}"/>
                </a:ext>
              </a:extLst>
            </p:cNvPr>
            <p:cNvSpPr/>
            <p:nvPr/>
          </p:nvSpPr>
          <p:spPr>
            <a:xfrm>
              <a:off x="1880311" y="339299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6E161D-BD78-6847-95C4-1D595DEE161E}"/>
                </a:ext>
              </a:extLst>
            </p:cNvPr>
            <p:cNvSpPr/>
            <p:nvPr/>
          </p:nvSpPr>
          <p:spPr>
            <a:xfrm>
              <a:off x="2329166" y="44560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FE969F-27F8-BC46-8576-23D2E7C9AB11}"/>
                </a:ext>
              </a:extLst>
            </p:cNvPr>
            <p:cNvSpPr/>
            <p:nvPr/>
          </p:nvSpPr>
          <p:spPr>
            <a:xfrm>
              <a:off x="1880311" y="507619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38D931-05C4-AD40-970F-D7CB9E434BFC}"/>
                </a:ext>
              </a:extLst>
            </p:cNvPr>
            <p:cNvSpPr/>
            <p:nvPr/>
          </p:nvSpPr>
          <p:spPr>
            <a:xfrm>
              <a:off x="647564" y="44449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3529282-41C0-BB45-B3E5-D6B10FA5F035}"/>
                </a:ext>
              </a:extLst>
            </p:cNvPr>
            <p:cNvSpPr/>
            <p:nvPr/>
          </p:nvSpPr>
          <p:spPr>
            <a:xfrm>
              <a:off x="725864" y="3478491"/>
              <a:ext cx="1687398" cy="1696824"/>
            </a:xfrm>
            <a:custGeom>
              <a:avLst/>
              <a:gdLst>
                <a:gd name="connsiteX0" fmla="*/ 1234911 w 1687398"/>
                <a:gd name="connsiteY0" fmla="*/ 0 h 1696824"/>
                <a:gd name="connsiteX1" fmla="*/ 1687398 w 1687398"/>
                <a:gd name="connsiteY1" fmla="*/ 1055802 h 1696824"/>
                <a:gd name="connsiteX2" fmla="*/ 1234911 w 1687398"/>
                <a:gd name="connsiteY2" fmla="*/ 1696824 h 1696824"/>
                <a:gd name="connsiteX3" fmla="*/ 0 w 1687398"/>
                <a:gd name="connsiteY3" fmla="*/ 1055802 h 1696824"/>
                <a:gd name="connsiteX4" fmla="*/ 1234911 w 1687398"/>
                <a:gd name="connsiteY4" fmla="*/ 0 h 169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398" h="1696824">
                  <a:moveTo>
                    <a:pt x="1234911" y="0"/>
                  </a:moveTo>
                  <a:lnTo>
                    <a:pt x="1687398" y="1055802"/>
                  </a:lnTo>
                  <a:lnTo>
                    <a:pt x="1234911" y="1696824"/>
                  </a:lnTo>
                  <a:lnTo>
                    <a:pt x="0" y="1055802"/>
                  </a:lnTo>
                  <a:lnTo>
                    <a:pt x="1234911" y="0"/>
                  </a:lnTo>
                  <a:close/>
                </a:path>
              </a:pathLst>
            </a:custGeom>
            <a:solidFill>
              <a:srgbClr val="4BBECF">
                <a:alpha val="50196"/>
              </a:srgbClr>
            </a:solidFill>
            <a:ln>
              <a:solidFill>
                <a:srgbClr val="4BBEC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AA30BF-E529-CF4A-8836-7EA51D4106C0}"/>
              </a:ext>
            </a:extLst>
          </p:cNvPr>
          <p:cNvSpPr txBox="1"/>
          <p:nvPr/>
        </p:nvSpPr>
        <p:spPr>
          <a:xfrm>
            <a:off x="5391439" y="2054267"/>
            <a:ext cx="1200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25 %</a:t>
            </a:r>
          </a:p>
          <a:p>
            <a:r>
              <a:rPr lang="de-DE" sz="1400" dirty="0">
                <a:solidFill>
                  <a:schemeClr val="bg1"/>
                </a:solidFill>
                <a:latin typeface="Syntax LT" panose="02000503020000020004" pitchFamily="2" charset="0"/>
              </a:rPr>
              <a:t>Code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DED9F-90CD-5A4B-AF21-A6599AE4DBBB}"/>
              </a:ext>
            </a:extLst>
          </p:cNvPr>
          <p:cNvSpPr txBox="1"/>
          <p:nvPr/>
        </p:nvSpPr>
        <p:spPr>
          <a:xfrm>
            <a:off x="6635749" y="3150815"/>
            <a:ext cx="6351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15 %</a:t>
            </a:r>
          </a:p>
          <a:p>
            <a:r>
              <a:rPr lang="de-DE" sz="1400" dirty="0" err="1">
                <a:solidFill>
                  <a:schemeClr val="bg1"/>
                </a:solidFill>
                <a:latin typeface="Syntax LT" panose="02000503020000020004" pitchFamily="2" charset="0"/>
              </a:rPr>
              <a:t>Issues</a:t>
            </a:r>
            <a:endParaRPr lang="de-DE" sz="1400" dirty="0">
              <a:solidFill>
                <a:schemeClr val="bg1"/>
              </a:solidFill>
              <a:latin typeface="Syntax LT" panose="0200050302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9008D-CD80-C94B-9C5F-05723D237937}"/>
              </a:ext>
            </a:extLst>
          </p:cNvPr>
          <p:cNvSpPr txBox="1"/>
          <p:nvPr/>
        </p:nvSpPr>
        <p:spPr>
          <a:xfrm>
            <a:off x="5395348" y="4234904"/>
            <a:ext cx="1200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17 %</a:t>
            </a:r>
          </a:p>
          <a:p>
            <a:r>
              <a:rPr lang="de-DE" sz="1400" dirty="0">
                <a:solidFill>
                  <a:schemeClr val="bg1"/>
                </a:solidFill>
                <a:latin typeface="Syntax LT" panose="02000503020000020004" pitchFamily="2" charset="0"/>
              </a:rPr>
              <a:t>Pull </a:t>
            </a:r>
            <a:r>
              <a:rPr lang="de-DE" sz="1400" dirty="0" err="1">
                <a:solidFill>
                  <a:schemeClr val="bg1"/>
                </a:solidFill>
                <a:latin typeface="Syntax LT" panose="02000503020000020004" pitchFamily="2" charset="0"/>
              </a:rPr>
              <a:t>Requests</a:t>
            </a:r>
            <a:endParaRPr lang="de-DE" sz="1400" dirty="0">
              <a:solidFill>
                <a:schemeClr val="bg1"/>
              </a:solidFill>
              <a:latin typeface="Syntax LT" panose="0200050302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8EC4F-84AE-1745-B112-D78D1229CAB6}"/>
              </a:ext>
            </a:extLst>
          </p:cNvPr>
          <p:cNvSpPr txBox="1"/>
          <p:nvPr/>
        </p:nvSpPr>
        <p:spPr>
          <a:xfrm>
            <a:off x="4190975" y="3192384"/>
            <a:ext cx="8723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Syntax LT" panose="02000503020000020004" pitchFamily="2" charset="0"/>
              </a:rPr>
              <a:t>43 %</a:t>
            </a:r>
          </a:p>
          <a:p>
            <a:r>
              <a:rPr lang="de-DE" sz="1400" dirty="0" err="1">
                <a:solidFill>
                  <a:schemeClr val="bg1"/>
                </a:solidFill>
                <a:latin typeface="Syntax LT" panose="02000503020000020004" pitchFamily="2" charset="0"/>
              </a:rPr>
              <a:t>Commits</a:t>
            </a:r>
            <a:endParaRPr lang="de-DE" sz="1400" dirty="0">
              <a:solidFill>
                <a:schemeClr val="bg1"/>
              </a:solidFill>
              <a:latin typeface="Syntax LT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77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Syntax LT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Joschka Schwarz</dc:creator>
  <cp:lastModifiedBy>Joschka Schwarz</cp:lastModifiedBy>
  <cp:revision>9</cp:revision>
  <dcterms:created xsi:type="dcterms:W3CDTF">2021-02-15T16:14:45Z</dcterms:created>
  <dcterms:modified xsi:type="dcterms:W3CDTF">2021-02-16T14:07:12Z</dcterms:modified>
</cp:coreProperties>
</file>