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40" d="100"/>
          <a:sy n="40" d="100"/>
        </p:scale>
        <p:origin x="996" y="-3460"/>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5/26/2025</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Times New Roman" panose="02020603050405020304" pitchFamily="18" charset="0"/>
                <a:cs typeface="Times New Roman" panose="02020603050405020304" pitchFamily="18" charset="0"/>
              </a:rPr>
              <a:t>Fine-Tuning HateBERT for Hate Speech Classification</a:t>
            </a:r>
          </a:p>
        </p:txBody>
      </p:sp>
      <p:sp>
        <p:nvSpPr>
          <p:cNvPr id="5" name="Text Box 123"/>
          <p:cNvSpPr txBox="1">
            <a:spLocks noChangeArrowheads="1"/>
          </p:cNvSpPr>
          <p:nvPr/>
        </p:nvSpPr>
        <p:spPr bwMode="auto">
          <a:xfrm>
            <a:off x="4570801" y="2870255"/>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Victor-Andrei C</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ă</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bulea</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Marian Fl</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ă</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m</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î</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nzanu-Mateiuc</a:t>
            </a:r>
            <a:endParaRPr lang="ro-RO" sz="4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algn="ctr" eaLnBrk="1" hangingPunct="1"/>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Technical University Gheorghe </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Asachi</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Iasi</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Faculty of Automatic Control and Computer Engineering</a:t>
            </a:r>
          </a:p>
        </p:txBody>
      </p:sp>
      <p:sp>
        <p:nvSpPr>
          <p:cNvPr id="24" name="TextBox 23"/>
          <p:cNvSpPr txBox="1"/>
          <p:nvPr/>
        </p:nvSpPr>
        <p:spPr>
          <a:xfrm>
            <a:off x="1261136" y="39049741"/>
            <a:ext cx="12138914" cy="2396144"/>
          </a:xfrm>
          <a:prstGeom prst="rect">
            <a:avLst/>
          </a:prstGeom>
          <a:solidFill>
            <a:schemeClr val="accent1">
              <a:lumMod val="40000"/>
              <a:lumOff val="60000"/>
            </a:schemeClr>
          </a:solidFill>
        </p:spPr>
        <p:txBody>
          <a:bodyPr wrap="none" lIns="86970" tIns="43485" rIns="86970" bIns="43485" rtlCol="0">
            <a:spAutoFit/>
          </a:bodyPr>
          <a:lstStyle/>
          <a:p>
            <a:r>
              <a:rPr lang="en-US" sz="3000" dirty="0"/>
              <a:t>Victor-Andrei Căbulea, Marian Flămînzanu-Mateiuc</a:t>
            </a:r>
          </a:p>
          <a:p>
            <a:r>
              <a:rPr lang="en-US" sz="3000" dirty="0"/>
              <a:t>Technical University Gheorghe </a:t>
            </a:r>
            <a:r>
              <a:rPr lang="en-US" sz="3000" dirty="0" err="1"/>
              <a:t>Asachi</a:t>
            </a:r>
            <a:r>
              <a:rPr lang="en-US" sz="3000" dirty="0"/>
              <a:t> Iasi, </a:t>
            </a:r>
          </a:p>
          <a:p>
            <a:r>
              <a:rPr lang="en-US" sz="3000" dirty="0"/>
              <a:t>Faculty of Automatic Control and Computer Engineering</a:t>
            </a:r>
          </a:p>
          <a:p>
            <a:r>
              <a:rPr lang="en-US" sz="3000" dirty="0"/>
              <a:t>Email: {victor-</a:t>
            </a:r>
            <a:r>
              <a:rPr lang="en-US" sz="3000" dirty="0" err="1"/>
              <a:t>andrei.cabulea</a:t>
            </a:r>
            <a:r>
              <a:rPr lang="en-US" sz="3000" dirty="0"/>
              <a:t>, </a:t>
            </a:r>
            <a:r>
              <a:rPr lang="en-US" sz="3000" dirty="0" err="1"/>
              <a:t>marian.flaminzanu-mateiuc</a:t>
            </a:r>
            <a:r>
              <a:rPr lang="en-US" sz="3000" dirty="0"/>
              <a:t>}@student.tuiasi.ro</a:t>
            </a:r>
          </a:p>
          <a:p>
            <a:endParaRPr lang="en-US" sz="3000" dirty="0"/>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129352" y="38890211"/>
            <a:ext cx="13452122" cy="3660308"/>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1600" dirty="0"/>
              <a:t>Y. Liu et al., “RoBERTa: A robustly optimized BERT </a:t>
            </a:r>
            <a:r>
              <a:rPr lang="en-US" sz="1600" dirty="0" err="1"/>
              <a:t>pretrainingapproach</a:t>
            </a:r>
            <a:r>
              <a:rPr lang="en-US" sz="1600" dirty="0"/>
              <a:t>,” </a:t>
            </a:r>
            <a:r>
              <a:rPr lang="en-US" sz="1600" dirty="0" err="1"/>
              <a:t>arXiv</a:t>
            </a:r>
            <a:r>
              <a:rPr lang="en-US" sz="1600" dirty="0"/>
              <a:t> preprint arXiv:1907.11692, 2019.</a:t>
            </a:r>
          </a:p>
          <a:p>
            <a:pPr marL="434850" indent="-434850">
              <a:buFont typeface="+mj-lt"/>
              <a:buAutoNum type="arabicPeriod"/>
            </a:pPr>
            <a:r>
              <a:rPr lang="en-US" sz="1600" dirty="0"/>
              <a:t> T. Caselli, V. Basile, J. </a:t>
            </a:r>
            <a:r>
              <a:rPr lang="en-US" sz="1600" dirty="0" err="1"/>
              <a:t>Mitrovi´c</a:t>
            </a:r>
            <a:r>
              <a:rPr lang="en-US" sz="1600" dirty="0"/>
              <a:t>, L. Kallmeyer, and J. Bos, “</a:t>
            </a:r>
            <a:r>
              <a:rPr lang="en-US" sz="1600" dirty="0" err="1"/>
              <a:t>HateBERT:Retraining</a:t>
            </a:r>
            <a:r>
              <a:rPr lang="en-US" sz="1600" dirty="0"/>
              <a:t> BERT for abusive language detection in English,” in Proc.5th Workshop on Online Abuse and Harms (WOAH), 2021.</a:t>
            </a:r>
          </a:p>
          <a:p>
            <a:pPr marL="434850" indent="-434850">
              <a:buFont typeface="+mj-lt"/>
              <a:buAutoNum type="arabicPeriod"/>
            </a:pPr>
            <a:r>
              <a:rPr lang="en-US" sz="1600" dirty="0"/>
              <a:t>Z. Zhang, D. Robinson, and J. Tepper, “Detecting hate speech on </a:t>
            </a:r>
            <a:r>
              <a:rPr lang="en-US" sz="1600" dirty="0" err="1"/>
              <a:t>socialmedia</a:t>
            </a:r>
            <a:r>
              <a:rPr lang="en-US" sz="1600" dirty="0"/>
              <a:t>: An analysis of model performance and robustness,” in Proc. 14thInt. AAAI Conf. Web Social Media, 2018.</a:t>
            </a:r>
          </a:p>
          <a:p>
            <a:pPr marL="434850" indent="-434850">
              <a:buFont typeface="+mj-lt"/>
              <a:buAutoNum type="arabicPeriod"/>
            </a:pPr>
            <a:r>
              <a:rPr lang="en-US" sz="1600" dirty="0"/>
              <a:t>C. Li, D. Jin, X. Ren, and Q. Yu, “Towards explainable hate </a:t>
            </a:r>
            <a:r>
              <a:rPr lang="en-US" sz="1600" dirty="0" err="1"/>
              <a:t>speechdetection</a:t>
            </a:r>
            <a:r>
              <a:rPr lang="en-US" sz="1600" dirty="0"/>
              <a:t> with hybrid CNN-LSTM and attention mechanisms,” </a:t>
            </a:r>
            <a:r>
              <a:rPr lang="en-US" sz="1600" dirty="0" err="1"/>
              <a:t>IEEETrans</a:t>
            </a:r>
            <a:r>
              <a:rPr lang="en-US" sz="1600" dirty="0"/>
              <a:t>. </a:t>
            </a:r>
            <a:r>
              <a:rPr lang="en-US" sz="1600" dirty="0" err="1"/>
              <a:t>Comput</a:t>
            </a:r>
            <a:r>
              <a:rPr lang="en-US" sz="1600" dirty="0"/>
              <a:t>. Social Syst., 2021.</a:t>
            </a:r>
          </a:p>
          <a:p>
            <a:pPr marL="434850" indent="-434850">
              <a:buFont typeface="+mj-lt"/>
              <a:buAutoNum type="arabicPeriod"/>
            </a:pPr>
            <a:r>
              <a:rPr lang="en-US" sz="1600" dirty="0"/>
              <a:t>B. Mathew, P. Saha, S. M. Yimam, C. Biemann, P. Goyal, </a:t>
            </a:r>
            <a:r>
              <a:rPr lang="en-US" sz="1600" dirty="0" err="1"/>
              <a:t>andA</a:t>
            </a:r>
            <a:r>
              <a:rPr lang="en-US" sz="1600" dirty="0"/>
              <a:t>. Mukherjee, “HateXplain: A benchmark dataset for explainable </a:t>
            </a:r>
            <a:r>
              <a:rPr lang="en-US" sz="1600" dirty="0" err="1"/>
              <a:t>hatespeech</a:t>
            </a:r>
            <a:r>
              <a:rPr lang="en-US" sz="1600" dirty="0"/>
              <a:t> detection,” in Proc. AAAI Conf. on Artificial Intelligence, 2021. </a:t>
            </a:r>
          </a:p>
          <a:p>
            <a:pPr marL="434850" indent="-434850">
              <a:buFont typeface="+mj-lt"/>
              <a:buAutoNum type="arabicPeriod"/>
            </a:pPr>
            <a:r>
              <a:rPr lang="en-US" sz="1600" dirty="0"/>
              <a:t> T. Davidson, D. Warmsley, M. Macy, and I. Weber, “Automated </a:t>
            </a:r>
            <a:r>
              <a:rPr lang="en-US" sz="1600" dirty="0" err="1"/>
              <a:t>hatespeech</a:t>
            </a:r>
            <a:r>
              <a:rPr lang="en-US" sz="1600" dirty="0"/>
              <a:t> detection and the problem of offensive language,” in Proc. 11thInt. AAAI Conf. on Web and Social Media (ICWSM), Montreal, Canada,2017, pp. 512–515.</a:t>
            </a:r>
          </a:p>
          <a:p>
            <a:pPr marL="434850" indent="-434850">
              <a:buFont typeface="+mj-lt"/>
              <a:buAutoNum type="arabicPeriod"/>
            </a:pPr>
            <a:r>
              <a:rPr lang="en-US" sz="1600" dirty="0"/>
              <a:t> M. Sap, S. Gabriel, L. Qin, D. </a:t>
            </a:r>
            <a:r>
              <a:rPr lang="en-US" sz="1600" dirty="0" err="1"/>
              <a:t>Jurafsky</a:t>
            </a:r>
            <a:r>
              <a:rPr lang="en-US" sz="1600" dirty="0"/>
              <a:t>, N. A. Smith, and Y. </a:t>
            </a:r>
            <a:r>
              <a:rPr lang="en-US" sz="1600" dirty="0" err="1"/>
              <a:t>Choi,“Social</a:t>
            </a:r>
            <a:r>
              <a:rPr lang="en-US" sz="1600" dirty="0"/>
              <a:t> bias frames: Reasoning about social and power implications </a:t>
            </a:r>
            <a:r>
              <a:rPr lang="en-US" sz="1600" dirty="0" err="1"/>
              <a:t>oflanguage</a:t>
            </a:r>
            <a:r>
              <a:rPr lang="en-US" sz="1600" dirty="0"/>
              <a:t>,” in Proc. 58th Annu. Meeting of the Assoc. for </a:t>
            </a:r>
            <a:r>
              <a:rPr lang="en-US" sz="1600" dirty="0" err="1"/>
              <a:t>ComputationalLinguistics</a:t>
            </a:r>
            <a:r>
              <a:rPr lang="en-US" sz="1600" dirty="0"/>
              <a:t> (ACL), Online, 2020, pp. 5477–5490.</a:t>
            </a:r>
          </a:p>
          <a:p>
            <a:pPr marL="434850" indent="-434850">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46237" y="7003763"/>
            <a:ext cx="8595360" cy="293660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This study examines the benefits of further fine-tuning the HateBERT model for hate speech classification. While it increases computational cost, fine-tuning can significantly boost the accuracy, demonstrating the value of task-specific adaptation of pre-trained language models for nuanced NLP tasks like hate speech detection.</a:t>
            </a:r>
          </a:p>
        </p:txBody>
      </p:sp>
      <p:sp>
        <p:nvSpPr>
          <p:cNvPr id="32" name="Rectangle 31"/>
          <p:cNvSpPr/>
          <p:nvPr/>
        </p:nvSpPr>
        <p:spPr>
          <a:xfrm>
            <a:off x="1646237" y="6112216"/>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33" name="Rectangle 32"/>
          <p:cNvSpPr/>
          <p:nvPr/>
        </p:nvSpPr>
        <p:spPr>
          <a:xfrm>
            <a:off x="1646237" y="10652083"/>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46237" y="11543630"/>
            <a:ext cx="8595360" cy="767635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Online platforms enable communication but are challenged by hate speech such as harmful, discriminatory language, making effective automated detection truly important. This project fine-tunes HateBERT to build a reliable binary hate speech classifier for social platforms, aiming to reduce harmful content and protect vulnerable users. </a:t>
            </a:r>
          </a:p>
          <a:p>
            <a:pPr algn="just" eaLnBrk="1" hangingPunct="1"/>
            <a:r>
              <a:rPr lang="en-US" sz="2800" dirty="0">
                <a:latin typeface="Times New Roman" panose="02020603050405020304" pitchFamily="18" charset="0"/>
                <a:cs typeface="Times New Roman" panose="02020603050405020304" pitchFamily="18" charset="0"/>
              </a:rPr>
              <a:t>Detection has evolved from traditional machine learning to deep learning, with transformers like BERT improving context understanding. Advanced models such as RoBERTa, ALBERT, and HateBERT enhance accuracy, while hybrid models with CNNs or RNNs can better capture semantics. Models like ToxicBERT and T5 support more nuanced moderation [1],[2],[3],[4]. </a:t>
            </a:r>
          </a:p>
          <a:p>
            <a:pPr algn="just" eaLnBrk="1" hangingPunct="1"/>
            <a:r>
              <a:rPr lang="en-US" sz="2800" dirty="0">
                <a:latin typeface="Times New Roman" panose="02020603050405020304" pitchFamily="18" charset="0"/>
                <a:cs typeface="Times New Roman" panose="02020603050405020304" pitchFamily="18" charset="0"/>
              </a:rPr>
              <a:t>While improvements have been made, there are still key challenges, such as reducing bias, and improving cross-domain generalization.</a:t>
            </a:r>
          </a:p>
        </p:txBody>
      </p:sp>
      <p:sp>
        <p:nvSpPr>
          <p:cNvPr id="51" name="Text Box 180"/>
          <p:cNvSpPr txBox="1">
            <a:spLocks noChangeArrowheads="1"/>
          </p:cNvSpPr>
          <p:nvPr/>
        </p:nvSpPr>
        <p:spPr bwMode="auto">
          <a:xfrm>
            <a:off x="20370792" y="23119015"/>
            <a:ext cx="812929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Original HateBERT Confusion Matrix on testing dataset</a:t>
            </a:r>
          </a:p>
        </p:txBody>
      </p:sp>
      <p:sp>
        <p:nvSpPr>
          <p:cNvPr id="52" name="Text Box 181"/>
          <p:cNvSpPr txBox="1">
            <a:spLocks noChangeArrowheads="1"/>
          </p:cNvSpPr>
          <p:nvPr/>
        </p:nvSpPr>
        <p:spPr bwMode="auto">
          <a:xfrm>
            <a:off x="20193431" y="30678353"/>
            <a:ext cx="867469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Test Confusion Matrix for the Fine-Tuned HateBERT Model.</a:t>
            </a:r>
          </a:p>
        </p:txBody>
      </p:sp>
      <p:sp>
        <p:nvSpPr>
          <p:cNvPr id="30" name="Rectangle 265"/>
          <p:cNvSpPr>
            <a:spLocks noChangeAspect="1" noChangeArrowheads="1"/>
          </p:cNvSpPr>
          <p:nvPr/>
        </p:nvSpPr>
        <p:spPr bwMode="auto">
          <a:xfrm>
            <a:off x="840758" y="1515630"/>
            <a:ext cx="2688303" cy="2139712"/>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sp>
        <p:nvSpPr>
          <p:cNvPr id="31" name="Rectangle 265"/>
          <p:cNvSpPr>
            <a:spLocks noChangeAspect="1" noChangeArrowheads="1"/>
          </p:cNvSpPr>
          <p:nvPr/>
        </p:nvSpPr>
        <p:spPr bwMode="auto">
          <a:xfrm>
            <a:off x="26736094" y="1515630"/>
            <a:ext cx="2688304" cy="2139712"/>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pic>
        <p:nvPicPr>
          <p:cNvPr id="2" name="Picture 2" descr="Universitatea Tehnică „Gheorghe Asachi” din Iași - Wikipedia">
            <a:extLst>
              <a:ext uri="{FF2B5EF4-FFF2-40B4-BE49-F238E27FC236}">
                <a16:creationId xmlns:a16="http://schemas.microsoft.com/office/drawing/2014/main" id="{34FFECA2-06F8-72FC-435F-F16307C67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84189"/>
            <a:ext cx="3611772" cy="48481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acultatea de Automatică și Calculatoare – ACum îți programezi viitorul!">
            <a:extLst>
              <a:ext uri="{FF2B5EF4-FFF2-40B4-BE49-F238E27FC236}">
                <a16:creationId xmlns:a16="http://schemas.microsoft.com/office/drawing/2014/main" id="{5C6F0B9D-5732-AE4A-D85B-F19A04B37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6157" y="644524"/>
            <a:ext cx="3886479" cy="388647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92">
            <a:extLst>
              <a:ext uri="{FF2B5EF4-FFF2-40B4-BE49-F238E27FC236}">
                <a16:creationId xmlns:a16="http://schemas.microsoft.com/office/drawing/2014/main" id="{88625002-AF1B-3BCB-3BDD-11A213F7CDDA}"/>
              </a:ext>
            </a:extLst>
          </p:cNvPr>
          <p:cNvSpPr txBox="1">
            <a:spLocks noChangeArrowheads="1"/>
          </p:cNvSpPr>
          <p:nvPr/>
        </p:nvSpPr>
        <p:spPr bwMode="auto">
          <a:xfrm>
            <a:off x="1646237" y="20787170"/>
            <a:ext cx="8595360" cy="810724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We integrated four hate speech and offensive language datasets: </a:t>
            </a:r>
            <a:r>
              <a:rPr lang="en-US" sz="2800" b="1" dirty="0">
                <a:latin typeface="Times New Roman" panose="02020603050405020304" pitchFamily="18" charset="0"/>
                <a:cs typeface="Times New Roman" panose="02020603050405020304" pitchFamily="18" charset="0"/>
              </a:rPr>
              <a:t>HateXplain, Davidson, OLID, and SBIC </a:t>
            </a:r>
            <a:r>
              <a:rPr lang="en-US" sz="2800" dirty="0">
                <a:latin typeface="Times New Roman" panose="02020603050405020304" pitchFamily="18" charset="0"/>
                <a:cs typeface="Times New Roman" panose="02020603050405020304" pitchFamily="18" charset="0"/>
              </a:rPr>
              <a:t>[5][6],[7]. We applied operations such as deduplication, lowercasing, Unicode normalization, and removal of non-ASCII characters and special tokens (usernames, URLs, hashtags, hyperlinks). Common contractions were expanded, and regex-based replacements standardized informal language and slang. Character repetitions were normalized using a vocabulary-aware method that preserved valid English words from NLTK. Irrelevant punctuation, extra whitespace, and malformed characters were removed, retaining basic punctuation for clarity. WordNet-based synonym replacement augmented data by substituting contextually appropriate synonyms. Text was tokenized using the WordPiece tokenizer, splitting into semantically meaningful subwords. </a:t>
            </a:r>
            <a:r>
              <a:rPr lang="en-US" sz="2800" b="1" dirty="0">
                <a:latin typeface="Times New Roman" panose="02020603050405020304" pitchFamily="18" charset="0"/>
                <a:cs typeface="Times New Roman" panose="02020603050405020304" pitchFamily="18" charset="0"/>
              </a:rPr>
              <a:t>Inputs were truncated or padded to a fixed length of 128 tokens </a:t>
            </a:r>
            <a:r>
              <a:rPr lang="en-US" sz="2800" dirty="0">
                <a:latin typeface="Times New Roman" panose="02020603050405020304" pitchFamily="18" charset="0"/>
                <a:cs typeface="Times New Roman" panose="02020603050405020304" pitchFamily="18" charset="0"/>
              </a:rPr>
              <a:t>for balanced efficiency and coverage.</a:t>
            </a:r>
          </a:p>
        </p:txBody>
      </p:sp>
      <p:sp>
        <p:nvSpPr>
          <p:cNvPr id="9" name="Rectangle 8">
            <a:extLst>
              <a:ext uri="{FF2B5EF4-FFF2-40B4-BE49-F238E27FC236}">
                <a16:creationId xmlns:a16="http://schemas.microsoft.com/office/drawing/2014/main" id="{86D167EC-6FD7-CF7C-C1C8-EAD1E15E18C8}"/>
              </a:ext>
            </a:extLst>
          </p:cNvPr>
          <p:cNvSpPr/>
          <p:nvPr/>
        </p:nvSpPr>
        <p:spPr>
          <a:xfrm>
            <a:off x="1646237" y="19895623"/>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 Preprocessing</a:t>
            </a:r>
          </a:p>
        </p:txBody>
      </p:sp>
      <p:sp>
        <p:nvSpPr>
          <p:cNvPr id="16" name="Text Box 194">
            <a:extLst>
              <a:ext uri="{FF2B5EF4-FFF2-40B4-BE49-F238E27FC236}">
                <a16:creationId xmlns:a16="http://schemas.microsoft.com/office/drawing/2014/main" id="{C1AF2FBE-6443-D5E9-E2CB-818714A76547}"/>
              </a:ext>
            </a:extLst>
          </p:cNvPr>
          <p:cNvSpPr txBox="1">
            <a:spLocks noChangeArrowheads="1"/>
          </p:cNvSpPr>
          <p:nvPr/>
        </p:nvSpPr>
        <p:spPr bwMode="auto">
          <a:xfrm>
            <a:off x="1646237" y="30540134"/>
            <a:ext cx="8595360" cy="552192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Mistral-7B-Instruct-v0.1</a:t>
            </a:r>
            <a:r>
              <a:rPr lang="en-US" sz="2800" dirty="0">
                <a:latin typeface="Times New Roman" panose="02020603050405020304" pitchFamily="18" charset="0"/>
                <a:cs typeface="Times New Roman" panose="02020603050405020304" pitchFamily="18" charset="0"/>
              </a:rPr>
              <a:t> model, a state-of-the-art open-weight language model, is used to post-evaluate classifier outputs. A tailored prompt includes the input text, predicted label, and hate probability, framing the model as a hate speech expert with structured input and clear instructions. It assesses classification accuracy, considers tone and context, explains its reasoning, and delivers a final verdict: ‘HATE’ or ‘NOT HATE’. This natural-language explanation enhances transparency, accountability, and trust. Inference uses </a:t>
            </a:r>
            <a:r>
              <a:rPr lang="en-US" sz="2800" b="1" dirty="0">
                <a:latin typeface="Times New Roman" panose="02020603050405020304" pitchFamily="18" charset="0"/>
                <a:cs typeface="Times New Roman" panose="02020603050405020304" pitchFamily="18" charset="0"/>
              </a:rPr>
              <a:t>temperature = 0.7 </a:t>
            </a:r>
            <a:r>
              <a:rPr lang="en-US" sz="2800" dirty="0">
                <a:latin typeface="Times New Roman" panose="02020603050405020304" pitchFamily="18" charset="0"/>
                <a:cs typeface="Times New Roman" panose="02020603050405020304" pitchFamily="18" charset="0"/>
              </a:rPr>
              <a:t>to control randomness and </a:t>
            </a:r>
            <a:r>
              <a:rPr lang="en-US" sz="2800" b="1" dirty="0">
                <a:latin typeface="Times New Roman" panose="02020603050405020304" pitchFamily="18" charset="0"/>
                <a:cs typeface="Times New Roman" panose="02020603050405020304" pitchFamily="18" charset="0"/>
              </a:rPr>
              <a:t>top_p = 0.9 </a:t>
            </a:r>
            <a:r>
              <a:rPr lang="en-US" sz="2800" dirty="0">
                <a:latin typeface="Times New Roman" panose="02020603050405020304" pitchFamily="18" charset="0"/>
                <a:cs typeface="Times New Roman" panose="02020603050405020304" pitchFamily="18" charset="0"/>
              </a:rPr>
              <a:t>to ensure coherent yet diverse responses via nucleus sampling.</a:t>
            </a:r>
          </a:p>
        </p:txBody>
      </p:sp>
      <p:sp>
        <p:nvSpPr>
          <p:cNvPr id="17" name="Rectangle 16">
            <a:extLst>
              <a:ext uri="{FF2B5EF4-FFF2-40B4-BE49-F238E27FC236}">
                <a16:creationId xmlns:a16="http://schemas.microsoft.com/office/drawing/2014/main" id="{A4D5F8D8-895E-5AAA-C8D9-3D7D3FC07EF0}"/>
              </a:ext>
            </a:extLst>
          </p:cNvPr>
          <p:cNvSpPr/>
          <p:nvPr/>
        </p:nvSpPr>
        <p:spPr>
          <a:xfrm>
            <a:off x="1646237" y="29648587"/>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Mistral Model as a Judge</a:t>
            </a:r>
          </a:p>
        </p:txBody>
      </p:sp>
      <p:sp>
        <p:nvSpPr>
          <p:cNvPr id="18" name="Text Box 192">
            <a:extLst>
              <a:ext uri="{FF2B5EF4-FFF2-40B4-BE49-F238E27FC236}">
                <a16:creationId xmlns:a16="http://schemas.microsoft.com/office/drawing/2014/main" id="{59E9F51F-3505-E4C6-F383-312D21F69B04}"/>
              </a:ext>
            </a:extLst>
          </p:cNvPr>
          <p:cNvSpPr txBox="1">
            <a:spLocks noChangeArrowheads="1"/>
          </p:cNvSpPr>
          <p:nvPr/>
        </p:nvSpPr>
        <p:spPr bwMode="auto">
          <a:xfrm>
            <a:off x="10919834" y="26142754"/>
            <a:ext cx="8595360" cy="1069257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When tested using the test set (which contains </a:t>
            </a:r>
            <a:r>
              <a:rPr lang="en-US" sz="2800">
                <a:latin typeface="Times New Roman" panose="02020603050405020304" pitchFamily="18" charset="0"/>
                <a:cs typeface="Times New Roman" panose="02020603050405020304" pitchFamily="18" charset="0"/>
              </a:rPr>
              <a:t>33,508 samples), </a:t>
            </a:r>
            <a:r>
              <a:rPr lang="en-US" sz="2800" dirty="0">
                <a:latin typeface="Times New Roman" panose="02020603050405020304" pitchFamily="18" charset="0"/>
                <a:cs typeface="Times New Roman" panose="02020603050405020304" pitchFamily="18" charset="0"/>
              </a:rPr>
              <a:t>the model achieved an overall </a:t>
            </a:r>
            <a:r>
              <a:rPr lang="en-US" sz="2800" b="1" dirty="0">
                <a:latin typeface="Times New Roman" panose="02020603050405020304" pitchFamily="18" charset="0"/>
                <a:cs typeface="Times New Roman" panose="02020603050405020304" pitchFamily="18" charset="0"/>
              </a:rPr>
              <a:t>accuracy of 81%</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macro F1-score of 0.8062</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PR AUC of 0.8711</a:t>
            </a:r>
            <a:r>
              <a:rPr lang="en-US" sz="2800" dirty="0">
                <a:latin typeface="Times New Roman" panose="02020603050405020304" pitchFamily="18" charset="0"/>
                <a:cs typeface="Times New Roman" panose="02020603050405020304" pitchFamily="18" charset="0"/>
              </a:rPr>
              <a:t>, and a </a:t>
            </a:r>
            <a:r>
              <a:rPr lang="en-US" sz="2800" b="1" dirty="0">
                <a:latin typeface="Times New Roman" panose="02020603050405020304" pitchFamily="18" charset="0"/>
                <a:cs typeface="Times New Roman" panose="02020603050405020304" pitchFamily="18" charset="0"/>
              </a:rPr>
              <a:t>ROC AUC of 0.8967</a:t>
            </a:r>
            <a:r>
              <a:rPr lang="en-US" sz="2800" dirty="0">
                <a:latin typeface="Times New Roman" panose="02020603050405020304" pitchFamily="18" charset="0"/>
                <a:cs typeface="Times New Roman" panose="02020603050405020304" pitchFamily="18" charset="0"/>
              </a:rPr>
              <a:t>, indicating strong discriminative performance. </a:t>
            </a:r>
          </a:p>
          <a:p>
            <a:pPr algn="just" eaLnBrk="1" hangingPunct="1"/>
            <a:endParaRPr lang="en-US" sz="2800"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The following sentence was used as an example: </a:t>
            </a:r>
          </a:p>
          <a:p>
            <a:pPr algn="just" eaLnBrk="1" hangingPunct="1"/>
            <a:r>
              <a:rPr lang="en-US" sz="2800" b="1" i="1" dirty="0">
                <a:latin typeface="Times New Roman" panose="02020603050405020304" pitchFamily="18" charset="0"/>
                <a:cs typeface="Times New Roman" panose="02020603050405020304" pitchFamily="18" charset="0"/>
              </a:rPr>
              <a:t>‘I genuinely despise everything you stand for --- your presence, your opinions, your entire way of life disgusts me to my core’. </a:t>
            </a:r>
          </a:p>
          <a:p>
            <a:pPr algn="just" eaLnBrk="1" hangingPunct="1"/>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fine-tuned version of HateBERT </a:t>
            </a:r>
            <a:r>
              <a:rPr lang="en-US" sz="2800" dirty="0">
                <a:latin typeface="Times New Roman" panose="02020603050405020304" pitchFamily="18" charset="0"/>
                <a:cs typeface="Times New Roman" panose="02020603050405020304" pitchFamily="18" charset="0"/>
              </a:rPr>
              <a:t>classified this sentence as hateful speech, assigning a </a:t>
            </a:r>
            <a:r>
              <a:rPr lang="en-US" sz="2800" b="1" dirty="0">
                <a:latin typeface="Times New Roman" panose="02020603050405020304" pitchFamily="18" charset="0"/>
                <a:cs typeface="Times New Roman" panose="02020603050405020304" pitchFamily="18" charset="0"/>
              </a:rPr>
              <a:t>hate probability of 86.82%</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original HateBERT </a:t>
            </a:r>
            <a:r>
              <a:rPr lang="en-US" sz="2800" dirty="0">
                <a:latin typeface="Times New Roman" panose="02020603050405020304" pitchFamily="18" charset="0"/>
                <a:cs typeface="Times New Roman" panose="02020603050405020304" pitchFamily="18" charset="0"/>
              </a:rPr>
              <a:t>also labeled it as ‘Hate’, but with a lower </a:t>
            </a:r>
            <a:r>
              <a:rPr lang="en-US" sz="2800" b="1" dirty="0">
                <a:latin typeface="Times New Roman" panose="02020603050405020304" pitchFamily="18" charset="0"/>
                <a:cs typeface="Times New Roman" panose="02020603050405020304" pitchFamily="18" charset="0"/>
              </a:rPr>
              <a:t>hate probability of 59.67%</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p>
          <a:p>
            <a:pPr algn="just" eaLnBrk="1" hangingPunct="1"/>
            <a:endParaRPr lang="en-US" sz="2800" b="1"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The Mistral model was used as a judge and provided the following explanation: </a:t>
            </a:r>
          </a:p>
          <a:p>
            <a:pPr algn="just" eaLnBrk="1" hangingPunct="1"/>
            <a:r>
              <a:rPr lang="en-US" sz="2800" b="1" i="1" dirty="0">
                <a:latin typeface="Times New Roman" panose="02020603050405020304" pitchFamily="18" charset="0"/>
                <a:cs typeface="Times New Roman" panose="02020603050405020304" pitchFamily="18" charset="0"/>
              </a:rPr>
              <a:t>‘The prediction is accurate as the text expresses strong negative emotions towards the speaker's opinions and way of life, indicating a potential for hate speech. The use of the word ‘despise’ and phrases like ‘our presence’ and ‘your entire way of life’ suggest a deep-seated hatred. Based on these factors, this text meets the criteria for hate speech.’</a:t>
            </a:r>
          </a:p>
        </p:txBody>
      </p:sp>
      <p:sp>
        <p:nvSpPr>
          <p:cNvPr id="19" name="Rectangle 18">
            <a:extLst>
              <a:ext uri="{FF2B5EF4-FFF2-40B4-BE49-F238E27FC236}">
                <a16:creationId xmlns:a16="http://schemas.microsoft.com/office/drawing/2014/main" id="{5C524DF2-6A8C-FA6D-8BFB-E86B2DBB38AD}"/>
              </a:ext>
            </a:extLst>
          </p:cNvPr>
          <p:cNvSpPr/>
          <p:nvPr/>
        </p:nvSpPr>
        <p:spPr>
          <a:xfrm>
            <a:off x="10919834" y="25251207"/>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20" name="Text Box 192">
            <a:extLst>
              <a:ext uri="{FF2B5EF4-FFF2-40B4-BE49-F238E27FC236}">
                <a16:creationId xmlns:a16="http://schemas.microsoft.com/office/drawing/2014/main" id="{7D4F6AAF-6988-2F7A-52A4-A1B04358BF26}"/>
              </a:ext>
            </a:extLst>
          </p:cNvPr>
          <p:cNvSpPr txBox="1">
            <a:spLocks noChangeArrowheads="1"/>
          </p:cNvSpPr>
          <p:nvPr/>
        </p:nvSpPr>
        <p:spPr bwMode="auto">
          <a:xfrm>
            <a:off x="20275262" y="32610257"/>
            <a:ext cx="8595360" cy="422926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This project highlights the effectiveness of transformer-based models for hate speech detection by fine-tuning HateBERT on domain-specific data and comparing it to the original version. Fine-tuning significantly improved the model’s ability to detect nuanced hateful language, yielding superior classification performance. These results confirm that combining domain-adaptive pretraining with targeted fine-tuning improves both the robustness and accuracy of hate speech detection models.</a:t>
            </a:r>
          </a:p>
        </p:txBody>
      </p:sp>
      <p:sp>
        <p:nvSpPr>
          <p:cNvPr id="21" name="Rectangle 20">
            <a:extLst>
              <a:ext uri="{FF2B5EF4-FFF2-40B4-BE49-F238E27FC236}">
                <a16:creationId xmlns:a16="http://schemas.microsoft.com/office/drawing/2014/main" id="{9007D21B-49F6-8425-2684-F45E6EC4148C}"/>
              </a:ext>
            </a:extLst>
          </p:cNvPr>
          <p:cNvSpPr/>
          <p:nvPr/>
        </p:nvSpPr>
        <p:spPr>
          <a:xfrm>
            <a:off x="20275262" y="31718710"/>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a:t>
            </a:r>
          </a:p>
        </p:txBody>
      </p:sp>
      <p:sp>
        <p:nvSpPr>
          <p:cNvPr id="42" name="Text Box 180">
            <a:extLst>
              <a:ext uri="{FF2B5EF4-FFF2-40B4-BE49-F238E27FC236}">
                <a16:creationId xmlns:a16="http://schemas.microsoft.com/office/drawing/2014/main" id="{F0ACEF20-F25B-44C4-BC30-11740DE2FA0A}"/>
              </a:ext>
            </a:extLst>
          </p:cNvPr>
          <p:cNvSpPr txBox="1">
            <a:spLocks noChangeArrowheads="1"/>
          </p:cNvSpPr>
          <p:nvPr/>
        </p:nvSpPr>
        <p:spPr bwMode="auto">
          <a:xfrm>
            <a:off x="20193431" y="15208873"/>
            <a:ext cx="669941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2.</a:t>
            </a:r>
            <a:r>
              <a:rPr lang="en-US" sz="2400" dirty="0">
                <a:latin typeface="Calibri" pitchFamily="34" charset="0"/>
              </a:rPr>
              <a:t> Evolution of the metrics during the training.</a:t>
            </a:r>
          </a:p>
        </p:txBody>
      </p:sp>
      <p:pic>
        <p:nvPicPr>
          <p:cNvPr id="43" name="Picture 42" descr="A graph of different colored lines&#10;&#10;AI-generated content may be incorrect.">
            <a:extLst>
              <a:ext uri="{FF2B5EF4-FFF2-40B4-BE49-F238E27FC236}">
                <a16:creationId xmlns:a16="http://schemas.microsoft.com/office/drawing/2014/main" id="{FF32E692-BA21-7D82-60C5-6E2D3D177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5144" y="10744301"/>
            <a:ext cx="8778240" cy="4389120"/>
          </a:xfrm>
          <a:prstGeom prst="rect">
            <a:avLst/>
          </a:prstGeom>
        </p:spPr>
      </p:pic>
      <p:pic>
        <p:nvPicPr>
          <p:cNvPr id="46" name="Picture 45" descr="A graph with a red line&#10;&#10;AI-generated content may be incorrect.">
            <a:extLst>
              <a:ext uri="{FF2B5EF4-FFF2-40B4-BE49-F238E27FC236}">
                <a16:creationId xmlns:a16="http://schemas.microsoft.com/office/drawing/2014/main" id="{CA7A3A46-BD53-9848-2B11-9F65DBD90E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55144" y="5969134"/>
            <a:ext cx="8778240" cy="4389120"/>
          </a:xfrm>
          <a:prstGeom prst="rect">
            <a:avLst/>
          </a:prstGeom>
        </p:spPr>
      </p:pic>
      <p:sp>
        <p:nvSpPr>
          <p:cNvPr id="47" name="Text Box 180">
            <a:extLst>
              <a:ext uri="{FF2B5EF4-FFF2-40B4-BE49-F238E27FC236}">
                <a16:creationId xmlns:a16="http://schemas.microsoft.com/office/drawing/2014/main" id="{6A03FE2E-2ADE-EA87-7775-4538FB45DD9C}"/>
              </a:ext>
            </a:extLst>
          </p:cNvPr>
          <p:cNvSpPr txBox="1">
            <a:spLocks noChangeArrowheads="1"/>
          </p:cNvSpPr>
          <p:nvPr/>
        </p:nvSpPr>
        <p:spPr bwMode="auto">
          <a:xfrm>
            <a:off x="20195018" y="10096305"/>
            <a:ext cx="450336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Evolution of the train loss.</a:t>
            </a:r>
          </a:p>
        </p:txBody>
      </p:sp>
      <p:sp>
        <p:nvSpPr>
          <p:cNvPr id="57" name="Text Box 192">
            <a:extLst>
              <a:ext uri="{FF2B5EF4-FFF2-40B4-BE49-F238E27FC236}">
                <a16:creationId xmlns:a16="http://schemas.microsoft.com/office/drawing/2014/main" id="{EA84B2B0-3545-F5E9-5272-5AD08C675126}"/>
              </a:ext>
            </a:extLst>
          </p:cNvPr>
          <p:cNvSpPr txBox="1">
            <a:spLocks noChangeArrowheads="1"/>
          </p:cNvSpPr>
          <p:nvPr/>
        </p:nvSpPr>
        <p:spPr bwMode="auto">
          <a:xfrm>
            <a:off x="10919834" y="7003763"/>
            <a:ext cx="8595360" cy="1758676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The model is initialized with the pretrained HateBERT architecture, configured for binary classification. </a:t>
            </a:r>
            <a:r>
              <a:rPr lang="en-US" sz="2800" b="1" dirty="0">
                <a:latin typeface="Times New Roman" panose="02020603050405020304" pitchFamily="18" charset="0"/>
                <a:cs typeface="Times New Roman" panose="02020603050405020304" pitchFamily="18" charset="0"/>
              </a:rPr>
              <a:t>Dropout rates of 0.2 </a:t>
            </a:r>
            <a:r>
              <a:rPr lang="en-US" sz="2800" dirty="0">
                <a:latin typeface="Times New Roman" panose="02020603050405020304" pitchFamily="18" charset="0"/>
                <a:cs typeface="Times New Roman" panose="02020603050405020304" pitchFamily="18" charset="0"/>
              </a:rPr>
              <a:t>are applied to both attention and hidden layers to reduce overfitting. Initially, all transformer encoder layers except the last (12th) are frozen to preserve general language understanding, while the final and embedding layers remain trainable for task-specific adaptation. Training uses the AdamW optimizer with a </a:t>
            </a:r>
            <a:r>
              <a:rPr lang="en-US" sz="2800" b="1" dirty="0">
                <a:latin typeface="Times New Roman" panose="02020603050405020304" pitchFamily="18" charset="0"/>
                <a:cs typeface="Times New Roman" panose="02020603050405020304" pitchFamily="18" charset="0"/>
              </a:rPr>
              <a:t>learning rate of 2e-5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weight decay of 1e-4 </a:t>
            </a:r>
            <a:r>
              <a:rPr lang="en-US" sz="2800" dirty="0">
                <a:latin typeface="Times New Roman" panose="02020603050405020304" pitchFamily="18" charset="0"/>
                <a:cs typeface="Times New Roman" panose="02020603050405020304" pitchFamily="18" charset="0"/>
              </a:rPr>
              <a:t>for regularization. A linear learning rate schedule with </a:t>
            </a:r>
            <a:r>
              <a:rPr lang="en-US" sz="2800" b="1" dirty="0">
                <a:latin typeface="Times New Roman" panose="02020603050405020304" pitchFamily="18" charset="0"/>
                <a:cs typeface="Times New Roman" panose="02020603050405020304" pitchFamily="18" charset="0"/>
              </a:rPr>
              <a:t>warm-up over the first 10%</a:t>
            </a:r>
            <a:r>
              <a:rPr lang="en-US" sz="2800" dirty="0">
                <a:latin typeface="Times New Roman" panose="02020603050405020304" pitchFamily="18" charset="0"/>
                <a:cs typeface="Times New Roman" panose="02020603050405020304" pitchFamily="18" charset="0"/>
              </a:rPr>
              <a:t> of steps gradually increases the rate from zero to the base value, then decays it to stabilize training. Batches of size 32 are used with gradient accumulation equal to 2, simulating an effective </a:t>
            </a:r>
            <a:r>
              <a:rPr lang="en-US" sz="2800" b="1" dirty="0">
                <a:latin typeface="Times New Roman" panose="02020603050405020304" pitchFamily="18" charset="0"/>
                <a:cs typeface="Times New Roman" panose="02020603050405020304" pitchFamily="18" charset="0"/>
              </a:rPr>
              <a:t>batch size of 64 </a:t>
            </a:r>
            <a:r>
              <a:rPr lang="en-US" sz="2800" dirty="0">
                <a:latin typeface="Times New Roman" panose="02020603050405020304" pitchFamily="18" charset="0"/>
                <a:cs typeface="Times New Roman" panose="02020603050405020304" pitchFamily="18" charset="0"/>
              </a:rPr>
              <a:t>within hardware limits. </a:t>
            </a:r>
            <a:r>
              <a:rPr lang="en-US" sz="2800" b="1" dirty="0">
                <a:latin typeface="Times New Roman" panose="02020603050405020304" pitchFamily="18" charset="0"/>
                <a:cs typeface="Times New Roman" panose="02020603050405020304" pitchFamily="18" charset="0"/>
              </a:rPr>
              <a:t>Gradient clipping with a max norm of 1.0 </a:t>
            </a:r>
            <a:r>
              <a:rPr lang="en-US" sz="2800" dirty="0">
                <a:latin typeface="Times New Roman" panose="02020603050405020304" pitchFamily="18" charset="0"/>
                <a:cs typeface="Times New Roman" panose="02020603050405020304" pitchFamily="18" charset="0"/>
              </a:rPr>
              <a:t>prevents exploding gradients. </a:t>
            </a:r>
            <a:r>
              <a:rPr lang="en-US" sz="2800" b="1" dirty="0">
                <a:latin typeface="Times New Roman" panose="02020603050405020304" pitchFamily="18" charset="0"/>
                <a:cs typeface="Times New Roman" panose="02020603050405020304" pitchFamily="18" charset="0"/>
              </a:rPr>
              <a:t>Early stopping with a patience of 3 epochs </a:t>
            </a:r>
            <a:r>
              <a:rPr lang="en-US" sz="2800" dirty="0">
                <a:latin typeface="Times New Roman" panose="02020603050405020304" pitchFamily="18" charset="0"/>
                <a:cs typeface="Times New Roman" panose="02020603050405020304" pitchFamily="18" charset="0"/>
              </a:rPr>
              <a:t>halts training when validation performance plateaus. </a:t>
            </a:r>
          </a:p>
          <a:p>
            <a:pPr algn="just" eaLnBrk="1" hangingPunct="1"/>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gradual unfreezing strategy </a:t>
            </a:r>
            <a:r>
              <a:rPr lang="en-US" sz="2800" dirty="0">
                <a:latin typeface="Times New Roman" panose="02020603050405020304" pitchFamily="18" charset="0"/>
                <a:cs typeface="Times New Roman" panose="02020603050405020304" pitchFamily="18" charset="0"/>
              </a:rPr>
              <a:t>incrementally unlocks transformer layers to prevent catastrophic forgetting and overfitting, enabling deeper adaptation over time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During fine-tuning, validation is performed after each epoch using metrics such as macro F1-score, ROC AUC, and Precision-Recall AUC. Final evaluation on a held-out test set assesses generalization. </a:t>
            </a:r>
          </a:p>
          <a:p>
            <a:pPr algn="just" eaLnBrk="1" hangingPunct="1"/>
            <a:r>
              <a:rPr lang="en-US" sz="2800" dirty="0">
                <a:latin typeface="Times New Roman" panose="02020603050405020304" pitchFamily="18" charset="0"/>
                <a:cs typeface="Times New Roman" panose="02020603050405020304" pitchFamily="18" charset="0"/>
              </a:rPr>
              <a:t>To address class imbalance, a </a:t>
            </a:r>
            <a:r>
              <a:rPr lang="en-US" sz="2800" b="1" dirty="0">
                <a:latin typeface="Times New Roman" panose="02020603050405020304" pitchFamily="18" charset="0"/>
                <a:cs typeface="Times New Roman" panose="02020603050405020304" pitchFamily="18" charset="0"/>
              </a:rPr>
              <a:t>custom Focal Loss function (α = 0.25, γ = 2.0)</a:t>
            </a:r>
            <a:r>
              <a:rPr lang="en-US" sz="2800" dirty="0">
                <a:latin typeface="Times New Roman" panose="02020603050405020304" pitchFamily="18" charset="0"/>
                <a:cs typeface="Times New Roman" panose="02020603050405020304" pitchFamily="18" charset="0"/>
              </a:rPr>
              <a:t> is used, focusing on hard-to-classify examples, unlike standard cross-entropy which assumes balanced classes. </a:t>
            </a:r>
          </a:p>
          <a:p>
            <a:pPr algn="just" eaLnBrk="1" hangingPunct="1"/>
            <a:r>
              <a:rPr lang="en-US" sz="2800" dirty="0">
                <a:latin typeface="Times New Roman" panose="02020603050405020304" pitchFamily="18" charset="0"/>
                <a:cs typeface="Times New Roman" panose="02020603050405020304" pitchFamily="18" charset="0"/>
              </a:rPr>
              <a:t>The classification is realized by tokenizing the input using a pretrained subword tokenizer with </a:t>
            </a:r>
            <a:r>
              <a:rPr lang="en-US" sz="2800" b="1" dirty="0">
                <a:latin typeface="Times New Roman" panose="02020603050405020304" pitchFamily="18" charset="0"/>
                <a:cs typeface="Times New Roman" panose="02020603050405020304" pitchFamily="18" charset="0"/>
              </a:rPr>
              <a:t>truncation and padding to 128 tokens</a:t>
            </a:r>
            <a:r>
              <a:rPr lang="en-US" sz="2800" dirty="0">
                <a:latin typeface="Times New Roman" panose="02020603050405020304" pitchFamily="18" charset="0"/>
                <a:cs typeface="Times New Roman" panose="02020603050405020304" pitchFamily="18" charset="0"/>
              </a:rPr>
              <a:t>, balancing memory efficiency and context retention. In the forward pass, the model outputs logits—raw confidence scores—which are scaled by a </a:t>
            </a:r>
            <a:r>
              <a:rPr lang="en-US" sz="2800" b="1" dirty="0">
                <a:latin typeface="Times New Roman" panose="02020603050405020304" pitchFamily="18" charset="0"/>
                <a:cs typeface="Times New Roman" panose="02020603050405020304" pitchFamily="18" charset="0"/>
              </a:rPr>
              <a:t>temperature of 0.7 </a:t>
            </a:r>
            <a:r>
              <a:rPr lang="en-US" sz="2800" dirty="0">
                <a:latin typeface="Times New Roman" panose="02020603050405020304" pitchFamily="18" charset="0"/>
                <a:cs typeface="Times New Roman" panose="02020603050405020304" pitchFamily="18" charset="0"/>
              </a:rPr>
              <a:t>to sharpen the probability distribution for clearer decisions in sensitive cases. The softmax function converts logits into class probabilities. A binary decision is made using a </a:t>
            </a:r>
            <a:r>
              <a:rPr lang="en-US" sz="2800" b="1" dirty="0">
                <a:latin typeface="Times New Roman" panose="02020603050405020304" pitchFamily="18" charset="0"/>
                <a:cs typeface="Times New Roman" panose="02020603050405020304" pitchFamily="18" charset="0"/>
              </a:rPr>
              <a:t>threshold of 0.5</a:t>
            </a:r>
            <a:r>
              <a:rPr lang="en-US" sz="2800" dirty="0">
                <a:latin typeface="Times New Roman" panose="02020603050405020304" pitchFamily="18" charset="0"/>
                <a:cs typeface="Times New Roman" panose="02020603050405020304" pitchFamily="18" charset="0"/>
              </a:rPr>
              <a:t>: if the hate probability exceeds this value, the instance is labeled ‘Hate’; otherwise, ‘Not Hate’.</a:t>
            </a:r>
          </a:p>
        </p:txBody>
      </p:sp>
      <p:sp>
        <p:nvSpPr>
          <p:cNvPr id="58" name="Rectangle 57">
            <a:extLst>
              <a:ext uri="{FF2B5EF4-FFF2-40B4-BE49-F238E27FC236}">
                <a16:creationId xmlns:a16="http://schemas.microsoft.com/office/drawing/2014/main" id="{AC65AA31-5865-B36F-4586-7E5B183652E4}"/>
              </a:ext>
            </a:extLst>
          </p:cNvPr>
          <p:cNvSpPr/>
          <p:nvPr/>
        </p:nvSpPr>
        <p:spPr>
          <a:xfrm>
            <a:off x="10919834" y="6112216"/>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Fine-Tuning Process</a:t>
            </a:r>
          </a:p>
        </p:txBody>
      </p:sp>
      <p:pic>
        <p:nvPicPr>
          <p:cNvPr id="6" name="Picture 5" descr="A blue squares with numbers and labels&#10;&#10;AI-generated content may be incorrect.">
            <a:extLst>
              <a:ext uri="{FF2B5EF4-FFF2-40B4-BE49-F238E27FC236}">
                <a16:creationId xmlns:a16="http://schemas.microsoft.com/office/drawing/2014/main" id="{E782CC2A-400A-D5ED-D238-B3041CD7F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45846" y="23564907"/>
            <a:ext cx="9387840" cy="7040880"/>
          </a:xfrm>
          <a:prstGeom prst="rect">
            <a:avLst/>
          </a:prstGeom>
        </p:spPr>
      </p:pic>
      <p:pic>
        <p:nvPicPr>
          <p:cNvPr id="13" name="Picture 12" descr="A blue squares with numbers and labels&#10;&#10;AI-generated content may be incorrect.">
            <a:extLst>
              <a:ext uri="{FF2B5EF4-FFF2-40B4-BE49-F238E27FC236}">
                <a16:creationId xmlns:a16="http://schemas.microsoft.com/office/drawing/2014/main" id="{A5CEC627-BA09-8008-67B0-E5FD856E0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53783" y="15680518"/>
            <a:ext cx="9387840" cy="704088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2755</TotalTime>
  <Words>1522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Victor-Andrei Căbulea</cp:lastModifiedBy>
  <cp:revision>66</cp:revision>
  <cp:lastPrinted>2013-02-12T02:21:55Z</cp:lastPrinted>
  <dcterms:created xsi:type="dcterms:W3CDTF">2013-02-10T21:14:48Z</dcterms:created>
  <dcterms:modified xsi:type="dcterms:W3CDTF">2025-05-26T14:22:37Z</dcterms:modified>
</cp:coreProperties>
</file>