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67275" cy="42794238"/>
  <p:notesSz cx="7315200" cy="9601200"/>
  <p:defaultText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9">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50" d="100"/>
          <a:sy n="50" d="100"/>
        </p:scale>
        <p:origin x="-2333" y="-3341"/>
      </p:cViewPr>
      <p:guideLst>
        <p:guide orient="horz" pos="13479"/>
        <p:guide pos="953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ectangle 10"/>
          <p:cNvSpPr/>
          <p:nvPr userDrawn="1"/>
        </p:nvSpPr>
        <p:spPr>
          <a:xfrm>
            <a:off x="29426517"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10" name="Rectangle 9"/>
          <p:cNvSpPr/>
          <p:nvPr userDrawn="1"/>
        </p:nvSpPr>
        <p:spPr>
          <a:xfrm>
            <a:off x="0" y="0"/>
            <a:ext cx="840758" cy="42794238"/>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7" name="Rectangle 6"/>
          <p:cNvSpPr/>
          <p:nvPr userDrawn="1"/>
        </p:nvSpPr>
        <p:spPr>
          <a:xfrm>
            <a:off x="0" y="0"/>
            <a:ext cx="30267275" cy="534927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8" name="Rectangle 7"/>
          <p:cNvSpPr/>
          <p:nvPr userDrawn="1"/>
        </p:nvSpPr>
        <p:spPr>
          <a:xfrm>
            <a:off x="0" y="37444959"/>
            <a:ext cx="30267275" cy="5349279"/>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endParaRPr lang="en-US" dirty="0"/>
          </a:p>
        </p:txBody>
      </p:sp>
      <p:sp>
        <p:nvSpPr>
          <p:cNvPr id="9" name="Instructions"/>
          <p:cNvSpPr/>
          <p:nvPr userDrawn="1"/>
        </p:nvSpPr>
        <p:spPr>
          <a:xfrm>
            <a:off x="-12611365" y="0"/>
            <a:ext cx="11770607" cy="4279423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17425" tIns="217425" rIns="217425" bIns="217425"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rgbClr val="7F7F7F"/>
                </a:solidFill>
                <a:latin typeface="Calibri" pitchFamily="34" charset="0"/>
                <a:cs typeface="Calibri" panose="020F0502020204030204" pitchFamily="34" charset="0"/>
              </a:rPr>
              <a:t>Poster Print Size:</a:t>
            </a:r>
            <a:endParaRPr sz="88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This poster template is set up for A0</a:t>
            </a:r>
            <a:r>
              <a:rPr lang="en-US" sz="6000" baseline="0" dirty="0">
                <a:solidFill>
                  <a:srgbClr val="7F7F7F"/>
                </a:solidFill>
                <a:latin typeface="Calibri" pitchFamily="34" charset="0"/>
                <a:cs typeface="Calibri" panose="020F0502020204030204" pitchFamily="34" charset="0"/>
              </a:rPr>
              <a:t> international paper size of 1189 mm x 841 mm</a:t>
            </a:r>
            <a:r>
              <a:rPr lang="en-US" sz="6000" dirty="0">
                <a:solidFill>
                  <a:srgbClr val="7F7F7F"/>
                </a:solidFill>
                <a:latin typeface="Calibri" pitchFamily="34" charset="0"/>
                <a:cs typeface="Calibri" panose="020F0502020204030204" pitchFamily="34" charset="0"/>
              </a:rPr>
              <a:t> (46.8” high by 33.1” wide). It can be printed at</a:t>
            </a:r>
            <a:r>
              <a:rPr lang="en-US" sz="6000" baseline="0" dirty="0">
                <a:solidFill>
                  <a:srgbClr val="7F7F7F"/>
                </a:solidFill>
                <a:latin typeface="Calibri" pitchFamily="34" charset="0"/>
                <a:cs typeface="Calibri" panose="020F0502020204030204" pitchFamily="34" charset="0"/>
              </a:rPr>
              <a:t> 70.6% for an A1 poster of 841 mm x 594 mm.</a:t>
            </a:r>
            <a:endParaRPr lang="en-US" sz="6000" dirty="0">
              <a:solidFill>
                <a:srgbClr val="7F7F7F"/>
              </a:solidFill>
              <a:latin typeface="Calibri" pitchFamily="34" charset="0"/>
              <a:cs typeface="Calibri" panose="020F0502020204030204" pitchFamily="34" charset="0"/>
            </a:endParaRPr>
          </a:p>
          <a:p>
            <a:pPr lvl="0">
              <a:spcBef>
                <a:spcPts val="0"/>
              </a:spcBef>
              <a:spcAft>
                <a:spcPts val="2282"/>
              </a:spcAft>
            </a:pPr>
            <a:r>
              <a:rPr lang="en-US" sz="8800" dirty="0">
                <a:solidFill>
                  <a:srgbClr val="7F7F7F"/>
                </a:solidFill>
                <a:latin typeface="Calibri" pitchFamily="34" charset="0"/>
                <a:cs typeface="Calibri" panose="020F0502020204030204" pitchFamily="34" charset="0"/>
              </a:rPr>
              <a:t>Placeholders</a:t>
            </a:r>
            <a:r>
              <a:rPr sz="8800" dirty="0">
                <a:solidFill>
                  <a:srgbClr val="7F7F7F"/>
                </a:solidFill>
                <a:latin typeface="Calibri" pitchFamily="34" charset="0"/>
                <a:cs typeface="Calibri" panose="020F0502020204030204" pitchFamily="34" charset="0"/>
              </a:rPr>
              <a:t>:</a:t>
            </a:r>
          </a:p>
          <a:p>
            <a:pPr lvl="0">
              <a:spcBef>
                <a:spcPts val="0"/>
              </a:spcBef>
              <a:spcAft>
                <a:spcPts val="2282"/>
              </a:spcAft>
            </a:pPr>
            <a:r>
              <a:rPr sz="6000" dirty="0">
                <a:solidFill>
                  <a:srgbClr val="7F7F7F"/>
                </a:solidFill>
                <a:latin typeface="Calibri" pitchFamily="34" charset="0"/>
                <a:cs typeface="Calibri" panose="020F0502020204030204" pitchFamily="34" charset="0"/>
              </a:rPr>
              <a:t>The </a:t>
            </a:r>
            <a:r>
              <a:rPr lang="en-US" sz="6000" dirty="0">
                <a:solidFill>
                  <a:srgbClr val="7F7F7F"/>
                </a:solidFill>
                <a:latin typeface="Calibri" pitchFamily="34" charset="0"/>
                <a:cs typeface="Calibri" panose="020F0502020204030204" pitchFamily="34" charset="0"/>
              </a:rPr>
              <a:t>various elements included</a:t>
            </a:r>
            <a:r>
              <a:rPr sz="6000" dirty="0">
                <a:solidFill>
                  <a:srgbClr val="7F7F7F"/>
                </a:solidFill>
                <a:latin typeface="Calibri" pitchFamily="34" charset="0"/>
                <a:cs typeface="Calibri" panose="020F0502020204030204" pitchFamily="34" charset="0"/>
              </a:rPr>
              <a:t> in this </a:t>
            </a:r>
            <a:r>
              <a:rPr lang="en-US" sz="6000" dirty="0">
                <a:solidFill>
                  <a:srgbClr val="7F7F7F"/>
                </a:solidFill>
                <a:latin typeface="Calibri" pitchFamily="34" charset="0"/>
                <a:cs typeface="Calibri" panose="020F0502020204030204" pitchFamily="34" charset="0"/>
              </a:rPr>
              <a:t>poster are ones</a:t>
            </a:r>
            <a:r>
              <a:rPr lang="en-US" sz="6000" baseline="0" dirty="0">
                <a:solidFill>
                  <a:srgbClr val="7F7F7F"/>
                </a:solidFill>
                <a:latin typeface="Calibri" pitchFamily="34" charset="0"/>
                <a:cs typeface="Calibri" panose="020F0502020204030204" pitchFamily="34" charset="0"/>
              </a:rPr>
              <a:t> we often see in medical, research, and scientific posters.</a:t>
            </a:r>
            <a:r>
              <a:rPr sz="6000" dirty="0">
                <a:solidFill>
                  <a:srgbClr val="7F7F7F"/>
                </a:solidFill>
                <a:latin typeface="Calibri" pitchFamily="34" charset="0"/>
                <a:cs typeface="Calibri" panose="020F0502020204030204" pitchFamily="34" charset="0"/>
              </a:rPr>
              <a:t> </a:t>
            </a:r>
            <a:r>
              <a:rPr lang="en-US" sz="6000" dirty="0">
                <a:solidFill>
                  <a:srgbClr val="7F7F7F"/>
                </a:solidFill>
                <a:latin typeface="Calibri" pitchFamily="34" charset="0"/>
                <a:cs typeface="Calibri" panose="020F0502020204030204" pitchFamily="34" charset="0"/>
              </a:rPr>
              <a:t>Feel</a:t>
            </a:r>
            <a:r>
              <a:rPr lang="en-US" sz="60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2282"/>
              </a:spcAft>
            </a:pPr>
            <a:r>
              <a:rPr lang="en-US" sz="8800" dirty="0">
                <a:solidFill>
                  <a:srgbClr val="7F7F7F"/>
                </a:solidFill>
                <a:latin typeface="Calibri" pitchFamily="34" charset="0"/>
                <a:cs typeface="Calibri" panose="020F0502020204030204" pitchFamily="34" charset="0"/>
              </a:rPr>
              <a:t>Image</a:t>
            </a:r>
            <a:r>
              <a:rPr lang="en-US" sz="8800" baseline="0" dirty="0">
                <a:solidFill>
                  <a:srgbClr val="7F7F7F"/>
                </a:solidFill>
                <a:latin typeface="Calibri" pitchFamily="34" charset="0"/>
                <a:cs typeface="Calibri" panose="020F0502020204030204" pitchFamily="34" charset="0"/>
              </a:rPr>
              <a:t> Quality</a:t>
            </a:r>
            <a:r>
              <a:rPr lang="en-US" sz="8800" dirty="0">
                <a:solidFill>
                  <a:srgbClr val="7F7F7F"/>
                </a:solidFill>
                <a:latin typeface="Calibri" pitchFamily="34" charset="0"/>
                <a:cs typeface="Calibri" panose="020F0502020204030204" pitchFamily="34" charset="0"/>
              </a:rPr>
              <a:t>:</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You can place digital photos or logo art in your poster file by selecting the </a:t>
            </a:r>
            <a:r>
              <a:rPr lang="en-US" sz="6000" b="1" dirty="0">
                <a:solidFill>
                  <a:srgbClr val="7F7F7F"/>
                </a:solidFill>
                <a:latin typeface="Calibri" pitchFamily="34" charset="0"/>
                <a:cs typeface="Calibri" panose="020F0502020204030204" pitchFamily="34" charset="0"/>
              </a:rPr>
              <a:t>Insert, Picture</a:t>
            </a:r>
            <a:r>
              <a:rPr lang="en-US" sz="60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6000" b="1" dirty="0">
                <a:solidFill>
                  <a:srgbClr val="7F7F7F"/>
                </a:solidFill>
                <a:latin typeface="Calibri" pitchFamily="34" charset="0"/>
                <a:cs typeface="Calibri" panose="020F0502020204030204" pitchFamily="34" charset="0"/>
              </a:rPr>
              <a:t>150-200 pixels per inch in their final printed size</a:t>
            </a:r>
            <a:r>
              <a:rPr lang="en-US" sz="6000" dirty="0">
                <a:solidFill>
                  <a:srgbClr val="7F7F7F"/>
                </a:solidFill>
                <a:latin typeface="Calibri" pitchFamily="34" charset="0"/>
                <a:cs typeface="Calibri" panose="020F0502020204030204" pitchFamily="34" charset="0"/>
              </a:rPr>
              <a:t>. For instance, a 1600 x 1200 pixel</a:t>
            </a:r>
            <a:r>
              <a:rPr lang="en-US" sz="6000" baseline="0" dirty="0">
                <a:solidFill>
                  <a:srgbClr val="7F7F7F"/>
                </a:solidFill>
                <a:latin typeface="Calibri" pitchFamily="34" charset="0"/>
                <a:cs typeface="Calibri" panose="020F0502020204030204" pitchFamily="34" charset="0"/>
              </a:rPr>
              <a:t> photo will usually look fine up to </a:t>
            </a:r>
            <a:r>
              <a:rPr lang="en-US" sz="6000" dirty="0">
                <a:solidFill>
                  <a:srgbClr val="7F7F7F"/>
                </a:solidFill>
                <a:latin typeface="Calibri" pitchFamily="34" charset="0"/>
                <a:cs typeface="Calibri" panose="020F0502020204030204" pitchFamily="34" charset="0"/>
              </a:rPr>
              <a:t>8“-10” wide on your printed poster.</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2282"/>
              </a:spcAft>
            </a:pPr>
            <a:r>
              <a:rPr lang="en-US" sz="60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2282"/>
              </a:spcAft>
            </a:pPr>
            <a:br>
              <a:rPr lang="en-US" sz="4400" dirty="0">
                <a:solidFill>
                  <a:srgbClr val="7F7F7F"/>
                </a:solidFill>
                <a:latin typeface="Calibri" pitchFamily="34" charset="0"/>
                <a:cs typeface="Calibri" panose="020F0502020204030204" pitchFamily="34" charset="0"/>
              </a:rPr>
            </a:br>
            <a:r>
              <a:rPr lang="en-US" sz="4400" dirty="0">
                <a:solidFill>
                  <a:srgbClr val="7F7F7F"/>
                </a:solidFill>
                <a:latin typeface="Calibri" pitchFamily="34" charset="0"/>
                <a:cs typeface="Calibri" panose="020F0502020204030204" pitchFamily="34" charset="0"/>
              </a:rPr>
              <a:t>[This sidebar area does not print.]</a:t>
            </a:r>
          </a:p>
        </p:txBody>
      </p:sp>
      <p:grpSp>
        <p:nvGrpSpPr>
          <p:cNvPr id="2" name="Group 1"/>
          <p:cNvGrpSpPr/>
          <p:nvPr userDrawn="1"/>
        </p:nvGrpSpPr>
        <p:grpSpPr>
          <a:xfrm>
            <a:off x="31108033" y="0"/>
            <a:ext cx="11770607" cy="42794238"/>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Change</a:t>
              </a:r>
              <a:r>
                <a:rPr lang="en-US" sz="8800" baseline="0" dirty="0">
                  <a:solidFill>
                    <a:schemeClr val="bg1">
                      <a:lumMod val="50000"/>
                    </a:schemeClr>
                  </a:solidFill>
                  <a:latin typeface="Calibri" pitchFamily="34" charset="0"/>
                  <a:cs typeface="Calibri" panose="020F0502020204030204" pitchFamily="34" charset="0"/>
                </a:rPr>
                <a:t> Color Theme</a:t>
              </a:r>
              <a:r>
                <a:rPr lang="en-US" sz="8800" dirty="0">
                  <a:solidFill>
                    <a:schemeClr val="bg1">
                      <a:lumMod val="50000"/>
                    </a:schemeClr>
                  </a:solidFill>
                  <a:latin typeface="Calibri" pitchFamily="34" charset="0"/>
                  <a:cs typeface="Calibri" panose="020F0502020204030204" pitchFamily="34" charset="0"/>
                </a:rPr>
                <a:t>:</a:t>
              </a:r>
              <a:endParaRPr sz="880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60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To change the color theme, select the </a:t>
              </a:r>
              <a:r>
                <a:rPr lang="en-US" sz="6000" b="1" baseline="0" dirty="0">
                  <a:solidFill>
                    <a:schemeClr val="bg1">
                      <a:lumMod val="50000"/>
                    </a:schemeClr>
                  </a:solidFill>
                  <a:latin typeface="Calibri" pitchFamily="34" charset="0"/>
                  <a:cs typeface="Calibri" panose="020F0502020204030204" pitchFamily="34" charset="0"/>
                </a:rPr>
                <a:t>Design</a:t>
              </a:r>
              <a:r>
                <a:rPr lang="en-US" sz="6000" baseline="0" dirty="0">
                  <a:solidFill>
                    <a:schemeClr val="bg1">
                      <a:lumMod val="50000"/>
                    </a:schemeClr>
                  </a:solidFill>
                  <a:latin typeface="Calibri" pitchFamily="34" charset="0"/>
                  <a:cs typeface="Calibri" panose="020F0502020204030204" pitchFamily="34" charset="0"/>
                </a:rPr>
                <a:t> tab, then select the </a:t>
              </a:r>
              <a:r>
                <a:rPr lang="en-US" sz="6000" b="1" baseline="0" dirty="0">
                  <a:solidFill>
                    <a:schemeClr val="bg1">
                      <a:lumMod val="50000"/>
                    </a:schemeClr>
                  </a:solidFill>
                  <a:latin typeface="Calibri" pitchFamily="34" charset="0"/>
                  <a:cs typeface="Calibri" panose="020F0502020204030204" pitchFamily="34" charset="0"/>
                </a:rPr>
                <a:t>Colors</a:t>
              </a:r>
              <a:r>
                <a:rPr lang="en-US" sz="60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endParaRPr lang="en-US" sz="60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2282"/>
                </a:spcAft>
              </a:pPr>
              <a:r>
                <a:rPr lang="en-US" sz="88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2282"/>
                </a:spcAft>
              </a:pPr>
              <a:r>
                <a:rPr lang="en-US" sz="6000" dirty="0">
                  <a:solidFill>
                    <a:schemeClr val="bg1">
                      <a:lumMod val="50000"/>
                    </a:schemeClr>
                  </a:solidFill>
                  <a:latin typeface="Calibri" pitchFamily="34" charset="0"/>
                  <a:cs typeface="Calibri" panose="020F0502020204030204" pitchFamily="34" charset="0"/>
                </a:rPr>
                <a:t>Once your poster file is ready, visit</a:t>
              </a:r>
              <a:r>
                <a:rPr lang="en-US" sz="6000" baseline="0" dirty="0">
                  <a:solidFill>
                    <a:schemeClr val="bg1">
                      <a:lumMod val="50000"/>
                    </a:schemeClr>
                  </a:solidFill>
                  <a:latin typeface="Calibri" pitchFamily="34" charset="0"/>
                  <a:cs typeface="Calibri" panose="020F0502020204030204" pitchFamily="34" charset="0"/>
                </a:rPr>
                <a:t> </a:t>
              </a:r>
              <a:r>
                <a:rPr lang="en-US" sz="6000" b="1" baseline="0" dirty="0">
                  <a:solidFill>
                    <a:schemeClr val="bg1">
                      <a:lumMod val="50000"/>
                    </a:schemeClr>
                  </a:solidFill>
                  <a:latin typeface="Calibri" pitchFamily="34" charset="0"/>
                  <a:cs typeface="Calibri" panose="020F0502020204030204" pitchFamily="34" charset="0"/>
                </a:rPr>
                <a:t>www.genigraphics.com</a:t>
              </a:r>
              <a:r>
                <a:rPr lang="en-US" sz="60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delivery as fast as next business day within the US and Canada. </a:t>
              </a:r>
            </a:p>
            <a:p>
              <a:pPr lvl="0">
                <a:spcBef>
                  <a:spcPts val="0"/>
                </a:spcBef>
                <a:spcAft>
                  <a:spcPts val="2282"/>
                </a:spcAft>
              </a:pPr>
              <a:r>
                <a:rPr lang="en-US" sz="60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60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US and Canada:  1-800-790-4001</a:t>
              </a:r>
            </a:p>
            <a:p>
              <a:pPr lvl="0" algn="ctr">
                <a:spcBef>
                  <a:spcPts val="0"/>
                </a:spcBef>
                <a:spcAft>
                  <a:spcPts val="0"/>
                </a:spcAft>
              </a:pPr>
              <a:r>
                <a:rPr lang="en-US" sz="6000" baseline="0" dirty="0">
                  <a:solidFill>
                    <a:schemeClr val="bg1">
                      <a:lumMod val="50000"/>
                    </a:schemeClr>
                  </a:solidFill>
                  <a:latin typeface="Calibri" pitchFamily="34" charset="0"/>
                  <a:cs typeface="Calibri" panose="020F0502020204030204" pitchFamily="34" charset="0"/>
                </a:rPr>
                <a:t>International: +(1) 913-441-1410</a:t>
              </a:r>
              <a:br>
                <a:rPr lang="en-US" sz="6000" baseline="0" dirty="0">
                  <a:solidFill>
                    <a:schemeClr val="bg1">
                      <a:lumMod val="50000"/>
                    </a:schemeClr>
                  </a:solidFill>
                  <a:latin typeface="Calibri" pitchFamily="34" charset="0"/>
                  <a:cs typeface="Calibri" panose="020F0502020204030204" pitchFamily="34" charset="0"/>
                </a:rPr>
              </a:br>
              <a:r>
                <a:rPr lang="en-US" sz="60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4400" dirty="0">
                  <a:solidFill>
                    <a:schemeClr val="bg1">
                      <a:lumMod val="50000"/>
                    </a:schemeClr>
                  </a:solidFill>
                  <a:latin typeface="Calibri" pitchFamily="34" charset="0"/>
                  <a:cs typeface="Calibri" panose="020F0502020204030204" pitchFamily="34" charset="0"/>
                </a:rPr>
              </a:br>
              <a:r>
                <a:rPr lang="en-US" sz="44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8425085"/>
              <a:ext cx="11904515" cy="10246926"/>
            </a:xfrm>
            <a:prstGeom prst="rect">
              <a:avLst/>
            </a:prstGeom>
          </p:spPr>
        </p:pic>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4811037" y="42504519"/>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13364" y="1713754"/>
            <a:ext cx="27240548" cy="7132373"/>
          </a:xfrm>
          <a:prstGeom prst="rect">
            <a:avLst/>
          </a:prstGeom>
        </p:spPr>
        <p:txBody>
          <a:bodyPr vert="horz" lIns="417456" tIns="208727" rIns="417456" bIns="208727" rtlCol="0" anchor="ctr">
            <a:normAutofit/>
          </a:bodyPr>
          <a:lstStyle/>
          <a:p>
            <a:r>
              <a:rPr lang="en-US" dirty="0"/>
              <a:t>Click to edit Master title style</a:t>
            </a:r>
          </a:p>
        </p:txBody>
      </p:sp>
      <p:sp>
        <p:nvSpPr>
          <p:cNvPr id="3" name="Text Placeholder 2"/>
          <p:cNvSpPr>
            <a:spLocks noGrp="1"/>
          </p:cNvSpPr>
          <p:nvPr>
            <p:ph type="body" idx="1"/>
          </p:nvPr>
        </p:nvSpPr>
        <p:spPr>
          <a:xfrm>
            <a:off x="1513364" y="9985326"/>
            <a:ext cx="27240548" cy="28242219"/>
          </a:xfrm>
          <a:prstGeom prst="rect">
            <a:avLst/>
          </a:prstGeom>
        </p:spPr>
        <p:txBody>
          <a:bodyPr vert="horz" lIns="417456" tIns="208727" rIns="417456" bIns="208727"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13364" y="39663922"/>
            <a:ext cx="7062364" cy="2278397"/>
          </a:xfrm>
          <a:prstGeom prst="rect">
            <a:avLst/>
          </a:prstGeom>
        </p:spPr>
        <p:txBody>
          <a:bodyPr vert="horz" lIns="417456" tIns="208727" rIns="417456" bIns="208727" rtlCol="0" anchor="ctr"/>
          <a:lstStyle>
            <a:lvl1pPr algn="l">
              <a:defRPr sz="5500">
                <a:solidFill>
                  <a:schemeClr val="tx1">
                    <a:tint val="75000"/>
                  </a:schemeClr>
                </a:solidFill>
              </a:defRPr>
            </a:lvl1pPr>
          </a:lstStyle>
          <a:p>
            <a:fld id="{985D6BDF-9D0E-4E2B-85B8-D8F4790360C9}" type="datetimeFigureOut">
              <a:rPr lang="en-US" smtClean="0"/>
              <a:t>5/26/2025</a:t>
            </a:fld>
            <a:endParaRPr lang="en-US" dirty="0"/>
          </a:p>
        </p:txBody>
      </p:sp>
      <p:sp>
        <p:nvSpPr>
          <p:cNvPr id="5" name="Footer Placeholder 4"/>
          <p:cNvSpPr>
            <a:spLocks noGrp="1"/>
          </p:cNvSpPr>
          <p:nvPr>
            <p:ph type="ftr" sz="quarter" idx="3"/>
          </p:nvPr>
        </p:nvSpPr>
        <p:spPr>
          <a:xfrm>
            <a:off x="10341319" y="39663922"/>
            <a:ext cx="9584637" cy="2278397"/>
          </a:xfrm>
          <a:prstGeom prst="rect">
            <a:avLst/>
          </a:prstGeom>
        </p:spPr>
        <p:txBody>
          <a:bodyPr vert="horz" lIns="417456" tIns="208727" rIns="417456" bIns="208727" rtlCol="0" anchor="ctr"/>
          <a:lstStyle>
            <a:lvl1pPr algn="ctr">
              <a:defRPr sz="55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691547" y="39663922"/>
            <a:ext cx="7062364" cy="2278397"/>
          </a:xfrm>
          <a:prstGeom prst="rect">
            <a:avLst/>
          </a:prstGeom>
        </p:spPr>
        <p:txBody>
          <a:bodyPr vert="horz" lIns="417456" tIns="208727" rIns="417456" bIns="208727" rtlCol="0" anchor="ctr"/>
          <a:lstStyle>
            <a:lvl1pPr algn="r">
              <a:defRPr sz="55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4174556" rtl="0" eaLnBrk="1" latinLnBrk="0" hangingPunct="1">
        <a:spcBef>
          <a:spcPct val="0"/>
        </a:spcBef>
        <a:buNone/>
        <a:defRPr sz="7600" kern="1200">
          <a:solidFill>
            <a:schemeClr val="tx1"/>
          </a:solidFill>
          <a:latin typeface="+mj-lt"/>
          <a:ea typeface="+mj-ea"/>
          <a:cs typeface="+mj-cs"/>
        </a:defRPr>
      </a:lvl1pPr>
    </p:titleStyle>
    <p:bodyStyle>
      <a:lvl1pPr marL="434850"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1pPr>
      <a:lvl2pPr marL="86969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2pPr>
      <a:lvl3pPr marL="1304549"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173939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4pPr>
      <a:lvl5pPr marL="2174248" indent="-434850" algn="l" defTabSz="4174556" rtl="0" eaLnBrk="1" latinLnBrk="0" hangingPunct="1">
        <a:spcBef>
          <a:spcPct val="20000"/>
        </a:spcBef>
        <a:buFont typeface="Arial" pitchFamily="34" charset="0"/>
        <a:buChar char="»"/>
        <a:defRPr sz="3400" kern="1200">
          <a:solidFill>
            <a:schemeClr val="tx1"/>
          </a:solidFill>
          <a:latin typeface="+mn-lt"/>
          <a:ea typeface="+mn-ea"/>
          <a:cs typeface="+mn-cs"/>
        </a:defRPr>
      </a:lvl5pPr>
      <a:lvl6pPr marL="11480029"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67307"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4585"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1863" indent="-1043639" algn="l" defTabSz="4174556"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4556" rtl="0" eaLnBrk="1" latinLnBrk="0" hangingPunct="1">
        <a:defRPr sz="8200" kern="1200">
          <a:solidFill>
            <a:schemeClr val="tx1"/>
          </a:solidFill>
          <a:latin typeface="+mn-lt"/>
          <a:ea typeface="+mn-ea"/>
          <a:cs typeface="+mn-cs"/>
        </a:defRPr>
      </a:lvl1pPr>
      <a:lvl2pPr marL="2087278" algn="l" defTabSz="4174556" rtl="0" eaLnBrk="1" latinLnBrk="0" hangingPunct="1">
        <a:defRPr sz="8200" kern="1200">
          <a:solidFill>
            <a:schemeClr val="tx1"/>
          </a:solidFill>
          <a:latin typeface="+mn-lt"/>
          <a:ea typeface="+mn-ea"/>
          <a:cs typeface="+mn-cs"/>
        </a:defRPr>
      </a:lvl2pPr>
      <a:lvl3pPr marL="4174556" algn="l" defTabSz="4174556" rtl="0" eaLnBrk="1" latinLnBrk="0" hangingPunct="1">
        <a:defRPr sz="8200" kern="1200">
          <a:solidFill>
            <a:schemeClr val="tx1"/>
          </a:solidFill>
          <a:latin typeface="+mn-lt"/>
          <a:ea typeface="+mn-ea"/>
          <a:cs typeface="+mn-cs"/>
        </a:defRPr>
      </a:lvl3pPr>
      <a:lvl4pPr marL="6261834" algn="l" defTabSz="4174556" rtl="0" eaLnBrk="1" latinLnBrk="0" hangingPunct="1">
        <a:defRPr sz="8200" kern="1200">
          <a:solidFill>
            <a:schemeClr val="tx1"/>
          </a:solidFill>
          <a:latin typeface="+mn-lt"/>
          <a:ea typeface="+mn-ea"/>
          <a:cs typeface="+mn-cs"/>
        </a:defRPr>
      </a:lvl4pPr>
      <a:lvl5pPr marL="8349113" algn="l" defTabSz="4174556" rtl="0" eaLnBrk="1" latinLnBrk="0" hangingPunct="1">
        <a:defRPr sz="8200" kern="1200">
          <a:solidFill>
            <a:schemeClr val="tx1"/>
          </a:solidFill>
          <a:latin typeface="+mn-lt"/>
          <a:ea typeface="+mn-ea"/>
          <a:cs typeface="+mn-cs"/>
        </a:defRPr>
      </a:lvl5pPr>
      <a:lvl6pPr marL="10436390" algn="l" defTabSz="4174556" rtl="0" eaLnBrk="1" latinLnBrk="0" hangingPunct="1">
        <a:defRPr sz="8200" kern="1200">
          <a:solidFill>
            <a:schemeClr val="tx1"/>
          </a:solidFill>
          <a:latin typeface="+mn-lt"/>
          <a:ea typeface="+mn-ea"/>
          <a:cs typeface="+mn-cs"/>
        </a:defRPr>
      </a:lvl6pPr>
      <a:lvl7pPr marL="12523668" algn="l" defTabSz="4174556" rtl="0" eaLnBrk="1" latinLnBrk="0" hangingPunct="1">
        <a:defRPr sz="8200" kern="1200">
          <a:solidFill>
            <a:schemeClr val="tx1"/>
          </a:solidFill>
          <a:latin typeface="+mn-lt"/>
          <a:ea typeface="+mn-ea"/>
          <a:cs typeface="+mn-cs"/>
        </a:defRPr>
      </a:lvl7pPr>
      <a:lvl8pPr marL="14610946" algn="l" defTabSz="4174556" rtl="0" eaLnBrk="1" latinLnBrk="0" hangingPunct="1">
        <a:defRPr sz="8200" kern="1200">
          <a:solidFill>
            <a:schemeClr val="tx1"/>
          </a:solidFill>
          <a:latin typeface="+mn-lt"/>
          <a:ea typeface="+mn-ea"/>
          <a:cs typeface="+mn-cs"/>
        </a:defRPr>
      </a:lvl8pPr>
      <a:lvl9pPr marL="16698224" algn="l" defTabSz="4174556"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570801" y="84189"/>
            <a:ext cx="21117102" cy="3217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434850" rIns="173940" bIns="43485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7600" b="1" dirty="0">
                <a:solidFill>
                  <a:schemeClr val="accent3">
                    <a:lumMod val="20000"/>
                    <a:lumOff val="80000"/>
                  </a:schemeClr>
                </a:solidFill>
                <a:latin typeface="+mn-lt"/>
              </a:rPr>
              <a:t>Text-to-Tile: Fine-Tuning Stable Diffusion 3.5 for</a:t>
            </a:r>
          </a:p>
          <a:p>
            <a:pPr algn="ctr" eaLnBrk="1" hangingPunct="1"/>
            <a:r>
              <a:rPr lang="en-US" sz="7600" b="1" dirty="0">
                <a:solidFill>
                  <a:schemeClr val="accent3">
                    <a:lumMod val="20000"/>
                    <a:lumOff val="80000"/>
                  </a:schemeClr>
                </a:solidFill>
                <a:latin typeface="+mn-lt"/>
              </a:rPr>
              <a:t>2D Game Tile Generation</a:t>
            </a:r>
          </a:p>
        </p:txBody>
      </p:sp>
      <p:sp>
        <p:nvSpPr>
          <p:cNvPr id="5" name="Text Box 123"/>
          <p:cNvSpPr txBox="1">
            <a:spLocks noChangeArrowheads="1"/>
          </p:cNvSpPr>
          <p:nvPr/>
        </p:nvSpPr>
        <p:spPr bwMode="auto">
          <a:xfrm>
            <a:off x="4570801" y="3120414"/>
            <a:ext cx="21117102" cy="2228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73940" tIns="173940" rIns="173940" bIns="17394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600" dirty="0" err="1">
                <a:solidFill>
                  <a:schemeClr val="accent3">
                    <a:lumMod val="20000"/>
                    <a:lumOff val="80000"/>
                  </a:schemeClr>
                </a:solidFill>
                <a:latin typeface="+mn-lt"/>
              </a:rPr>
              <a:t>Nejneriu</a:t>
            </a:r>
            <a:r>
              <a:rPr lang="en-US" sz="4600" dirty="0">
                <a:solidFill>
                  <a:schemeClr val="accent3">
                    <a:lumMod val="20000"/>
                    <a:lumOff val="80000"/>
                  </a:schemeClr>
                </a:solidFill>
                <a:latin typeface="+mn-lt"/>
              </a:rPr>
              <a:t> Mihai |Adrian </a:t>
            </a:r>
            <a:r>
              <a:rPr lang="en-US" sz="4600" dirty="0" err="1">
                <a:solidFill>
                  <a:schemeClr val="accent3">
                    <a:lumMod val="20000"/>
                    <a:lumOff val="80000"/>
                  </a:schemeClr>
                </a:solidFill>
                <a:latin typeface="+mn-lt"/>
              </a:rPr>
              <a:t>Nazîru</a:t>
            </a:r>
            <a:endParaRPr lang="en-US" sz="4600" dirty="0">
              <a:solidFill>
                <a:schemeClr val="accent3">
                  <a:lumMod val="20000"/>
                  <a:lumOff val="80000"/>
                </a:schemeClr>
              </a:solidFill>
              <a:latin typeface="+mn-lt"/>
            </a:endParaRPr>
          </a:p>
          <a:p>
            <a:pPr algn="ctr" eaLnBrk="1" hangingPunct="1"/>
            <a:r>
              <a:rPr lang="en-US" sz="4600" dirty="0">
                <a:solidFill>
                  <a:schemeClr val="accent3">
                    <a:lumMod val="20000"/>
                    <a:lumOff val="80000"/>
                  </a:schemeClr>
                </a:solidFill>
                <a:latin typeface="+mn-lt"/>
              </a:rPr>
              <a:t>Gheorghe </a:t>
            </a:r>
            <a:r>
              <a:rPr lang="en-US" sz="4600" dirty="0" err="1">
                <a:solidFill>
                  <a:schemeClr val="accent3">
                    <a:lumMod val="20000"/>
                    <a:lumOff val="80000"/>
                  </a:schemeClr>
                </a:solidFill>
                <a:latin typeface="+mn-lt"/>
              </a:rPr>
              <a:t>Asachi</a:t>
            </a:r>
            <a:r>
              <a:rPr lang="en-US" sz="4600" dirty="0">
                <a:solidFill>
                  <a:schemeClr val="accent3">
                    <a:lumMod val="20000"/>
                    <a:lumOff val="80000"/>
                  </a:schemeClr>
                </a:solidFill>
                <a:latin typeface="+mn-lt"/>
              </a:rPr>
              <a:t> Technical University, Faculty of Automatic and Computer Engineering</a:t>
            </a:r>
          </a:p>
        </p:txBody>
      </p:sp>
      <p:sp>
        <p:nvSpPr>
          <p:cNvPr id="24" name="TextBox 23"/>
          <p:cNvSpPr txBox="1"/>
          <p:nvPr/>
        </p:nvSpPr>
        <p:spPr>
          <a:xfrm>
            <a:off x="1261136" y="39049741"/>
            <a:ext cx="7397231" cy="1011149"/>
          </a:xfrm>
          <a:prstGeom prst="rect">
            <a:avLst/>
          </a:prstGeom>
          <a:solidFill>
            <a:schemeClr val="accent1">
              <a:lumMod val="40000"/>
              <a:lumOff val="60000"/>
            </a:schemeClr>
          </a:solidFill>
        </p:spPr>
        <p:txBody>
          <a:bodyPr wrap="none" lIns="86970" tIns="43485" rIns="86970" bIns="43485" rtlCol="0">
            <a:spAutoFit/>
          </a:bodyPr>
          <a:lstStyle/>
          <a:p>
            <a:r>
              <a:rPr lang="en-US" sz="3000" dirty="0"/>
              <a:t>Email: mihai.nejneriu@student.tuiasi.ro</a:t>
            </a:r>
          </a:p>
          <a:p>
            <a:r>
              <a:rPr lang="en-US" sz="3000" dirty="0"/>
              <a:t>Email: adrian-marian.naziru@student.tuiasi.ro</a:t>
            </a:r>
          </a:p>
        </p:txBody>
      </p:sp>
      <p:sp>
        <p:nvSpPr>
          <p:cNvPr id="25" name="TextBox 24"/>
          <p:cNvSpPr txBox="1"/>
          <p:nvPr/>
        </p:nvSpPr>
        <p:spPr>
          <a:xfrm>
            <a:off x="1261136" y="37890733"/>
            <a:ext cx="2385859" cy="918816"/>
          </a:xfrm>
          <a:prstGeom prst="rect">
            <a:avLst/>
          </a:prstGeom>
          <a:noFill/>
        </p:spPr>
        <p:txBody>
          <a:bodyPr wrap="none" lIns="86970" tIns="43485" rIns="86970" bIns="43485" rtlCol="0">
            <a:spAutoFit/>
          </a:bodyPr>
          <a:lstStyle/>
          <a:p>
            <a:r>
              <a:rPr lang="en-US" sz="5400" b="1" dirty="0"/>
              <a:t>Contact</a:t>
            </a:r>
          </a:p>
        </p:txBody>
      </p:sp>
      <p:sp>
        <p:nvSpPr>
          <p:cNvPr id="26" name="TextBox 25"/>
          <p:cNvSpPr txBox="1"/>
          <p:nvPr/>
        </p:nvSpPr>
        <p:spPr>
          <a:xfrm>
            <a:off x="15133638" y="39049741"/>
            <a:ext cx="13452122" cy="2852949"/>
          </a:xfrm>
          <a:prstGeom prst="rect">
            <a:avLst/>
          </a:prstGeom>
          <a:noFill/>
        </p:spPr>
        <p:txBody>
          <a:bodyPr wrap="square" lIns="86970" tIns="86970" rIns="86970" bIns="86970" numCol="1" spcCol="434850" rtlCol="0">
            <a:noAutofit/>
          </a:bodyPr>
          <a:lstStyle/>
          <a:p>
            <a:pPr marL="434850" indent="-434850">
              <a:buFont typeface="+mj-lt"/>
              <a:buAutoNum type="arabicPeriod"/>
            </a:pPr>
            <a:r>
              <a:rPr lang="en-US" sz="1600" dirty="0"/>
              <a:t> Stability AI, Stable Diffusion 3.5 Medium – Model Card.” Hug-</a:t>
            </a:r>
            <a:r>
              <a:rPr lang="en-US" sz="1600" dirty="0" err="1"/>
              <a:t>ging</a:t>
            </a:r>
            <a:r>
              <a:rPr lang="en-US" sz="1600" dirty="0"/>
              <a:t> Face, 2024. [Online]. Available: https://huggingface.co/stabilityai/stable-diffusion-3.5-medium.</a:t>
            </a:r>
          </a:p>
          <a:p>
            <a:pPr marL="434850" indent="-434850">
              <a:buFont typeface="+mj-lt"/>
              <a:buAutoNum type="arabicPeriod"/>
            </a:pPr>
            <a:r>
              <a:rPr lang="en-US" sz="1600" dirty="0"/>
              <a:t> Hugging Face, </a:t>
            </a:r>
            <a:r>
              <a:rPr lang="en-US" sz="1600" dirty="0" err="1"/>
              <a:t>LoRA</a:t>
            </a:r>
            <a:r>
              <a:rPr lang="en-US" sz="1600" dirty="0"/>
              <a:t> Training.” Diffusers Documentation, 2023. [On-line]. Available: https://huggingface.co/docs/diffusers/main/en/tutorials /</a:t>
            </a:r>
            <a:r>
              <a:rPr lang="en-US" sz="1600" dirty="0" err="1"/>
              <a:t>using_peft_for_inference</a:t>
            </a:r>
            <a:r>
              <a:rPr lang="en-US" sz="1600" dirty="0"/>
              <a:t>.  </a:t>
            </a:r>
          </a:p>
          <a:p>
            <a:pPr marL="434850" indent="-434850">
              <a:buFont typeface="+mj-lt"/>
              <a:buAutoNum type="arabicPeriod"/>
            </a:pPr>
            <a:r>
              <a:rPr lang="en-US" sz="1600" dirty="0" err="1"/>
              <a:t>StabilityAI</a:t>
            </a:r>
            <a:r>
              <a:rPr lang="en-US" sz="1600" dirty="0"/>
              <a:t> REST API (v2beta) - Stability AI Developer Platform. [On-line]. Available: https://platform.stability.ai/docs/api-reference.</a:t>
            </a:r>
          </a:p>
          <a:p>
            <a:pPr marL="434850" indent="-434850">
              <a:buFont typeface="+mj-lt"/>
              <a:buAutoNum type="arabicPeriod"/>
            </a:pPr>
            <a:r>
              <a:rPr lang="en-US" sz="1600" dirty="0" err="1"/>
              <a:t>Stabilityai</a:t>
            </a:r>
            <a:r>
              <a:rPr lang="en-US" sz="1600" dirty="0"/>
              <a:t>/stable-diffusion-3.5-medium (Hugging Face repository).[Online]. Available: https://huggingface.co/stabilityai/stablediffusion-3.5-medium</a:t>
            </a:r>
          </a:p>
          <a:p>
            <a:pPr marL="434850" indent="-434850">
              <a:buFont typeface="+mj-lt"/>
              <a:buAutoNum type="arabicPeriod"/>
            </a:pPr>
            <a:r>
              <a:rPr lang="en-US" sz="1600" dirty="0"/>
              <a:t>O. Mishra, “Stable Diffusion Explained. How does Stable </a:t>
            </a:r>
            <a:r>
              <a:rPr lang="en-US" sz="1600" dirty="0" err="1"/>
              <a:t>diffusionwork</a:t>
            </a:r>
            <a:r>
              <a:rPr lang="en-US" sz="1600" dirty="0"/>
              <a:t>...”, Medium, Jun. 8, 2023. [Online]. Available: https://medium.com/@onkarmishra/stablediffusion-explained-1f101284484d.</a:t>
            </a:r>
          </a:p>
          <a:p>
            <a:pPr marL="434850" indent="-434850">
              <a:buFont typeface="+mj-lt"/>
              <a:buAutoNum type="arabicPeriod"/>
            </a:pPr>
            <a:r>
              <a:rPr lang="en-US" sz="1600" dirty="0" err="1"/>
              <a:t>LoRA</a:t>
            </a:r>
            <a:r>
              <a:rPr lang="en-US" sz="1600" dirty="0"/>
              <a:t> (Low-Rank Adaptation) in Diffusers. [Online]. </a:t>
            </a:r>
            <a:r>
              <a:rPr lang="en-US" sz="1600" dirty="0" err="1"/>
              <a:t>Available:https</a:t>
            </a:r>
            <a:r>
              <a:rPr lang="en-US" sz="1600" dirty="0"/>
              <a:t>://huggingface.co/docs/diffusers/main/</a:t>
            </a:r>
            <a:r>
              <a:rPr lang="en-US" sz="1600" dirty="0" err="1"/>
              <a:t>en</a:t>
            </a:r>
            <a:r>
              <a:rPr lang="en-US" sz="1600" dirty="0"/>
              <a:t>/tutorials/</a:t>
            </a:r>
            <a:r>
              <a:rPr lang="en-US" sz="1600" dirty="0" err="1"/>
              <a:t>using_peft_for_inference</a:t>
            </a:r>
            <a:r>
              <a:rPr lang="en-US" sz="1600" dirty="0"/>
              <a:t>.  </a:t>
            </a:r>
          </a:p>
          <a:p>
            <a:pPr marL="434850" indent="-434850">
              <a:buFont typeface="+mj-lt"/>
              <a:buAutoNum type="arabicPeriod"/>
            </a:pPr>
            <a:endParaRPr lang="en-US" sz="1600" dirty="0"/>
          </a:p>
        </p:txBody>
      </p:sp>
      <p:sp>
        <p:nvSpPr>
          <p:cNvPr id="27" name="TextBox 26"/>
          <p:cNvSpPr txBox="1"/>
          <p:nvPr/>
        </p:nvSpPr>
        <p:spPr>
          <a:xfrm>
            <a:off x="15133638" y="37890733"/>
            <a:ext cx="3325668" cy="918816"/>
          </a:xfrm>
          <a:prstGeom prst="rect">
            <a:avLst/>
          </a:prstGeom>
          <a:noFill/>
        </p:spPr>
        <p:txBody>
          <a:bodyPr wrap="none" lIns="86970" tIns="43485" rIns="86970" bIns="43485" rtlCol="0">
            <a:spAutoFit/>
          </a:bodyPr>
          <a:lstStyle/>
          <a:p>
            <a:r>
              <a:rPr lang="en-US" sz="5400" b="1" dirty="0"/>
              <a:t>References</a:t>
            </a:r>
          </a:p>
        </p:txBody>
      </p:sp>
      <p:sp>
        <p:nvSpPr>
          <p:cNvPr id="10" name="Text Box 189"/>
          <p:cNvSpPr txBox="1">
            <a:spLocks noChangeArrowheads="1"/>
          </p:cNvSpPr>
          <p:nvPr/>
        </p:nvSpPr>
        <p:spPr bwMode="auto">
          <a:xfrm>
            <a:off x="1681515" y="7132373"/>
            <a:ext cx="8407576" cy="912290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Generating 2D game tiles from text prompts is a key challenge combining computer vision and natural language processing. Small tiles (e.g., 16×16 pixels) form terrains, floors, and decorations in pixel art games. While models like Stable Diffusion generate high-quality images, they are not specialized for minimal, seamless pixel art textures.</a:t>
            </a:r>
          </a:p>
          <a:p>
            <a:pPr eaLnBrk="1" hangingPunct="1"/>
            <a:endParaRPr lang="en-US" sz="3000" dirty="0">
              <a:latin typeface="Calibri" pitchFamily="34" charset="0"/>
            </a:endParaRPr>
          </a:p>
          <a:p>
            <a:pPr eaLnBrk="1" hangingPunct="1"/>
            <a:r>
              <a:rPr lang="en-US" sz="3000" dirty="0">
                <a:latin typeface="Calibri" pitchFamily="34" charset="0"/>
              </a:rPr>
              <a:t>In this project (Text-to-Tile), we fine-tune Stable Diffusion 3.5 Medium using </a:t>
            </a:r>
            <a:r>
              <a:rPr lang="en-US" sz="3000" dirty="0" err="1">
                <a:latin typeface="Calibri" pitchFamily="34" charset="0"/>
              </a:rPr>
              <a:t>LoRA</a:t>
            </a:r>
            <a:r>
              <a:rPr lang="en-US" sz="3000" dirty="0">
                <a:latin typeface="Calibri" pitchFamily="34" charset="0"/>
              </a:rPr>
              <a:t> (Low-Rank Adaptation) for pixel art tile generation. We build a custom pixel art dataset with captions and upscale small tiles to fit the model’s input, enabling efficient fine-tuning without full retraining.</a:t>
            </a:r>
          </a:p>
          <a:p>
            <a:pPr eaLnBrk="1" hangingPunct="1"/>
            <a:endParaRPr lang="en-US" sz="3000" dirty="0">
              <a:latin typeface="Calibri" pitchFamily="34" charset="0"/>
            </a:endParaRPr>
          </a:p>
          <a:p>
            <a:pPr eaLnBrk="1" hangingPunct="1"/>
            <a:r>
              <a:rPr lang="en-US" sz="3000" dirty="0">
                <a:latin typeface="Calibri" pitchFamily="34" charset="0"/>
              </a:rPr>
              <a:t>This poster presents the architecture, fine-tuning process, and results, showing how generative models can help game developers create assets faster and more creatively.</a:t>
            </a:r>
          </a:p>
        </p:txBody>
      </p:sp>
      <p:sp>
        <p:nvSpPr>
          <p:cNvPr id="32" name="Rectangle 31"/>
          <p:cNvSpPr/>
          <p:nvPr/>
        </p:nvSpPr>
        <p:spPr>
          <a:xfrm>
            <a:off x="1681515"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Abstract</a:t>
            </a:r>
          </a:p>
        </p:txBody>
      </p:sp>
      <p:sp>
        <p:nvSpPr>
          <p:cNvPr id="15" name="Text Box 194"/>
          <p:cNvSpPr txBox="1">
            <a:spLocks noChangeArrowheads="1"/>
          </p:cNvSpPr>
          <p:nvPr/>
        </p:nvSpPr>
        <p:spPr bwMode="auto">
          <a:xfrm>
            <a:off x="10929850" y="17385160"/>
            <a:ext cx="8407576" cy="11431234"/>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evaluated the fine-tuned Stable Diffusion 3.5 model using qualitative and functional comparisons against the base model. A custom </a:t>
            </a:r>
            <a:r>
              <a:rPr lang="en-US" sz="3000" dirty="0" err="1">
                <a:latin typeface="Calibri" pitchFamily="34" charset="0"/>
              </a:rPr>
              <a:t>Tkinter</a:t>
            </a:r>
            <a:r>
              <a:rPr lang="en-US" sz="3000" dirty="0">
                <a:latin typeface="Calibri" pitchFamily="34" charset="0"/>
              </a:rPr>
              <a:t> GUI was built to input prompts and generate paired outputs (base vs. fine-tuned), enabling side-by-side visual assessment.</a:t>
            </a:r>
          </a:p>
          <a:p>
            <a:pPr eaLnBrk="1" hangingPunct="1"/>
            <a:endParaRPr lang="en-US" sz="3000" dirty="0">
              <a:latin typeface="Calibri" pitchFamily="34" charset="0"/>
            </a:endParaRPr>
          </a:p>
          <a:p>
            <a:pPr eaLnBrk="1" hangingPunct="1"/>
            <a:r>
              <a:rPr lang="en-US" sz="3000" dirty="0">
                <a:latin typeface="Calibri" pitchFamily="34" charset="0"/>
              </a:rPr>
              <a:t>Test prompts included domain-specific descriptions such as “snow tile, pixel art, top-down” and “stone or rock tile, pixel art, top-down.” The fine-tuned model consistently produced simpler, </a:t>
            </a:r>
            <a:r>
              <a:rPr lang="en-US" sz="3000" dirty="0" err="1">
                <a:latin typeface="Calibri" pitchFamily="34" charset="0"/>
              </a:rPr>
              <a:t>tileable</a:t>
            </a:r>
            <a:r>
              <a:rPr lang="en-US" sz="3000" dirty="0">
                <a:latin typeface="Calibri" pitchFamily="34" charset="0"/>
              </a:rPr>
              <a:t> textures, avoiding non-repeating patterns and photorealistic artifacts seen in the base model.</a:t>
            </a:r>
          </a:p>
          <a:p>
            <a:pPr eaLnBrk="1" hangingPunct="1"/>
            <a:endParaRPr lang="en-US" sz="3000" dirty="0">
              <a:latin typeface="Calibri" pitchFamily="34" charset="0"/>
            </a:endParaRPr>
          </a:p>
          <a:p>
            <a:pPr eaLnBrk="1" hangingPunct="1"/>
            <a:r>
              <a:rPr lang="en-US" sz="3000" dirty="0">
                <a:latin typeface="Calibri" pitchFamily="34" charset="0"/>
              </a:rPr>
              <a:t>Key improvements were observed in spatial consistency, prompt alignment, and pixel art fidelity, especially for simple materials like dirt, snow, and water. The model showed enhanced control over visual style with minimal parameter overhead, validating the effectiveness of </a:t>
            </a:r>
            <a:r>
              <a:rPr lang="en-US" sz="3000" dirty="0" err="1">
                <a:latin typeface="Calibri" pitchFamily="34" charset="0"/>
              </a:rPr>
              <a:t>LoRA</a:t>
            </a:r>
            <a:r>
              <a:rPr lang="en-US" sz="3000" dirty="0">
                <a:latin typeface="Calibri" pitchFamily="34" charset="0"/>
              </a:rPr>
              <a:t> adaptations.</a:t>
            </a:r>
          </a:p>
          <a:p>
            <a:pPr eaLnBrk="1" hangingPunct="1"/>
            <a:endParaRPr lang="en-US" sz="3000" dirty="0">
              <a:latin typeface="Calibri" pitchFamily="34" charset="0"/>
            </a:endParaRPr>
          </a:p>
          <a:p>
            <a:pPr eaLnBrk="1" hangingPunct="1"/>
            <a:r>
              <a:rPr lang="en-US" sz="3000" dirty="0">
                <a:latin typeface="Calibri" pitchFamily="34" charset="0"/>
              </a:rPr>
              <a:t>Future quantitative evaluations (e.g., texture tiling coherence scores or user preference studies) are planned to further benchmark performance.</a:t>
            </a:r>
          </a:p>
        </p:txBody>
      </p:sp>
      <p:sp>
        <p:nvSpPr>
          <p:cNvPr id="33" name="Rectangle 32"/>
          <p:cNvSpPr/>
          <p:nvPr/>
        </p:nvSpPr>
        <p:spPr>
          <a:xfrm>
            <a:off x="1681515"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Introduction</a:t>
            </a:r>
          </a:p>
        </p:txBody>
      </p:sp>
      <p:sp>
        <p:nvSpPr>
          <p:cNvPr id="13" name="Text Box 192"/>
          <p:cNvSpPr txBox="1">
            <a:spLocks noChangeArrowheads="1"/>
          </p:cNvSpPr>
          <p:nvPr/>
        </p:nvSpPr>
        <p:spPr bwMode="auto">
          <a:xfrm>
            <a:off x="10929850" y="7132373"/>
            <a:ext cx="8407576" cy="9122909"/>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fine-tune a latent diffusion model by modifying only low-rank attention components: query, key, value, and output projections. This selective adaptation lowers training cost while effectively specializing the model for pixel art generation.</a:t>
            </a:r>
          </a:p>
          <a:p>
            <a:pPr eaLnBrk="1" hangingPunct="1"/>
            <a:endParaRPr lang="en-US" sz="3000" dirty="0">
              <a:latin typeface="Calibri" pitchFamily="34" charset="0"/>
            </a:endParaRPr>
          </a:p>
          <a:p>
            <a:pPr eaLnBrk="1" hangingPunct="1"/>
            <a:r>
              <a:rPr lang="en-US" sz="3000" dirty="0">
                <a:latin typeface="Calibri" pitchFamily="34" charset="0"/>
              </a:rPr>
              <a:t>The dataset contains over 1000 pixel art tiles, each paired with a caption. To match input resolution, 16×16 tiles are upscaled to 512×512 using nearest-neighbor interpolation, preserving clarity.</a:t>
            </a:r>
          </a:p>
          <a:p>
            <a:pPr eaLnBrk="1" hangingPunct="1"/>
            <a:endParaRPr lang="en-US" sz="3000" dirty="0">
              <a:latin typeface="Calibri" pitchFamily="34" charset="0"/>
            </a:endParaRPr>
          </a:p>
          <a:p>
            <a:pPr eaLnBrk="1" hangingPunct="1"/>
            <a:r>
              <a:rPr lang="en-US" sz="3000" dirty="0">
                <a:latin typeface="Calibri" pitchFamily="34" charset="0"/>
              </a:rPr>
              <a:t>Training uses </a:t>
            </a:r>
            <a:r>
              <a:rPr lang="en-US" sz="3000" dirty="0" err="1">
                <a:latin typeface="Calibri" pitchFamily="34" charset="0"/>
              </a:rPr>
              <a:t>PyTorch</a:t>
            </a:r>
            <a:r>
              <a:rPr lang="en-US" sz="3000" dirty="0">
                <a:latin typeface="Calibri" pitchFamily="34" charset="0"/>
              </a:rPr>
              <a:t> with Hugging Face Diffusers and PEFT for efficient updates. We train 50 epochs using the </a:t>
            </a:r>
            <a:r>
              <a:rPr lang="en-US" sz="3000" dirty="0" err="1">
                <a:latin typeface="Calibri" pitchFamily="34" charset="0"/>
              </a:rPr>
              <a:t>AdamW</a:t>
            </a:r>
            <a:r>
              <a:rPr lang="en-US" sz="3000" dirty="0">
                <a:latin typeface="Calibri" pitchFamily="34" charset="0"/>
              </a:rPr>
              <a:t> optimizer at a 1e-4 learning rate with mixed-precision (fp16).</a:t>
            </a:r>
          </a:p>
          <a:p>
            <a:pPr eaLnBrk="1" hangingPunct="1"/>
            <a:endParaRPr lang="en-US" sz="3000" dirty="0">
              <a:latin typeface="Calibri" pitchFamily="34" charset="0"/>
            </a:endParaRPr>
          </a:p>
          <a:p>
            <a:pPr eaLnBrk="1" hangingPunct="1"/>
            <a:r>
              <a:rPr lang="en-US" sz="3000" dirty="0">
                <a:latin typeface="Calibri" pitchFamily="34" charset="0"/>
              </a:rPr>
              <a:t>Evaluation uses side-by-side comparisons, assessing prompt alignment, texture consistency, and tiling performance for game use.</a:t>
            </a:r>
          </a:p>
        </p:txBody>
      </p:sp>
      <p:sp>
        <p:nvSpPr>
          <p:cNvPr id="34" name="Rectangle 33"/>
          <p:cNvSpPr/>
          <p:nvPr/>
        </p:nvSpPr>
        <p:spPr>
          <a:xfrm>
            <a:off x="10929850" y="6240826"/>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Methods</a:t>
            </a:r>
          </a:p>
        </p:txBody>
      </p:sp>
      <p:sp>
        <p:nvSpPr>
          <p:cNvPr id="12" name="Text Box 191"/>
          <p:cNvSpPr txBox="1">
            <a:spLocks noChangeArrowheads="1"/>
          </p:cNvSpPr>
          <p:nvPr/>
        </p:nvSpPr>
        <p:spPr bwMode="auto">
          <a:xfrm>
            <a:off x="20239037" y="15080221"/>
            <a:ext cx="8407576" cy="496792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This study used a simplified loss function (pixel-level reconstruction) instead of the full diffusion noise objective, which may limit the fidelity of learned textures. </a:t>
            </a:r>
          </a:p>
          <a:p>
            <a:pPr eaLnBrk="1" hangingPunct="1"/>
            <a:endParaRPr lang="en-US" sz="3000" dirty="0">
              <a:latin typeface="Calibri" pitchFamily="34" charset="0"/>
            </a:endParaRPr>
          </a:p>
          <a:p>
            <a:pPr eaLnBrk="1" hangingPunct="1"/>
            <a:r>
              <a:rPr lang="en-US" sz="3000" dirty="0">
                <a:latin typeface="Calibri" pitchFamily="34" charset="0"/>
              </a:rPr>
              <a:t>The dataset was relatively small and focused on a narrow style, potentially constraining generalization. No quantitative evaluations were conducted, so assessments rely on qualitative side-by-side visual comparisons.</a:t>
            </a:r>
          </a:p>
        </p:txBody>
      </p:sp>
      <p:sp>
        <p:nvSpPr>
          <p:cNvPr id="35" name="Rectangle 34"/>
          <p:cNvSpPr/>
          <p:nvPr/>
        </p:nvSpPr>
        <p:spPr>
          <a:xfrm>
            <a:off x="20239037" y="14188674"/>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Limitations</a:t>
            </a:r>
          </a:p>
        </p:txBody>
      </p:sp>
      <p:sp>
        <p:nvSpPr>
          <p:cNvPr id="14" name="Text Box 193"/>
          <p:cNvSpPr txBox="1">
            <a:spLocks noChangeArrowheads="1"/>
          </p:cNvSpPr>
          <p:nvPr/>
        </p:nvSpPr>
        <p:spPr bwMode="auto">
          <a:xfrm>
            <a:off x="20239036" y="27788680"/>
            <a:ext cx="8407576" cy="8199580"/>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We adapted Stable Diffusion 3.5 to generate pixel art tiles by applying </a:t>
            </a:r>
            <a:r>
              <a:rPr lang="en-US" sz="3000" dirty="0" err="1">
                <a:latin typeface="Calibri" pitchFamily="34" charset="0"/>
              </a:rPr>
              <a:t>LoRA</a:t>
            </a:r>
            <a:r>
              <a:rPr lang="en-US" sz="3000" dirty="0">
                <a:latin typeface="Calibri" pitchFamily="34" charset="0"/>
              </a:rPr>
              <a:t> fine-tuning on a focused dataset. The fine-tuned model produces </a:t>
            </a:r>
            <a:r>
              <a:rPr lang="en-US" sz="3000" dirty="0" err="1">
                <a:latin typeface="Calibri" pitchFamily="34" charset="0"/>
              </a:rPr>
              <a:t>tileable</a:t>
            </a:r>
            <a:r>
              <a:rPr lang="en-US" sz="3000" dirty="0">
                <a:latin typeface="Calibri" pitchFamily="34" charset="0"/>
              </a:rPr>
              <a:t>, stylized textures aligned with text prompts, addressing limitations of the base model.</a:t>
            </a:r>
          </a:p>
          <a:p>
            <a:pPr eaLnBrk="1" hangingPunct="1"/>
            <a:endParaRPr lang="en-US" sz="3000" dirty="0">
              <a:latin typeface="Calibri" pitchFamily="34" charset="0"/>
            </a:endParaRPr>
          </a:p>
          <a:p>
            <a:pPr eaLnBrk="1" hangingPunct="1"/>
            <a:r>
              <a:rPr lang="en-US" sz="3000" dirty="0">
                <a:latin typeface="Calibri" pitchFamily="34" charset="0"/>
              </a:rPr>
              <a:t>This work demonstrates how lightweight fine-tuning can transform a general model into a specialized creative tool, enabling adaptation for narrow domains like game development.</a:t>
            </a:r>
          </a:p>
          <a:p>
            <a:pPr eaLnBrk="1" hangingPunct="1"/>
            <a:endParaRPr lang="en-US" sz="3000" dirty="0">
              <a:latin typeface="Calibri" pitchFamily="34" charset="0"/>
            </a:endParaRPr>
          </a:p>
          <a:p>
            <a:pPr eaLnBrk="1" hangingPunct="1"/>
            <a:r>
              <a:rPr lang="en-US" sz="3000" dirty="0">
                <a:latin typeface="Calibri" pitchFamily="34" charset="0"/>
              </a:rPr>
              <a:t>Future improvements include using better training objectives, enforcing seamless tiling, and expanding the dataset. This approach provides developers with faster, scalable tools for generating consistent, high-quality game assets and opens new possibilities for artists and designers.</a:t>
            </a:r>
          </a:p>
        </p:txBody>
      </p:sp>
      <p:sp>
        <p:nvSpPr>
          <p:cNvPr id="36" name="Rectangle 35"/>
          <p:cNvSpPr/>
          <p:nvPr/>
        </p:nvSpPr>
        <p:spPr>
          <a:xfrm>
            <a:off x="20239037" y="26900691"/>
            <a:ext cx="8407575"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Conclusions</a:t>
            </a:r>
          </a:p>
        </p:txBody>
      </p:sp>
      <p:sp>
        <p:nvSpPr>
          <p:cNvPr id="11" name="Text Box 190"/>
          <p:cNvSpPr txBox="1">
            <a:spLocks noChangeArrowheads="1"/>
          </p:cNvSpPr>
          <p:nvPr/>
        </p:nvSpPr>
        <p:spPr bwMode="auto">
          <a:xfrm>
            <a:off x="1681515" y="17385160"/>
            <a:ext cx="8407576" cy="15124552"/>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Generating pixel art tiles from text involves transforming language inputs into low-resolution visual outputs that meet constraints like seamless tiling, minimal complexity, and consistent style. Unlike photorealistic image generation, pixel art requires precise control over local pixel arrangements and repeatable edges suitable for game use.</a:t>
            </a:r>
          </a:p>
          <a:p>
            <a:pPr eaLnBrk="1" hangingPunct="1"/>
            <a:endParaRPr lang="en-US" sz="3000" dirty="0">
              <a:latin typeface="+mn-lt"/>
            </a:endParaRPr>
          </a:p>
          <a:p>
            <a:pPr eaLnBrk="1" hangingPunct="1"/>
            <a:r>
              <a:rPr lang="en-US" sz="3000" dirty="0">
                <a:latin typeface="+mn-lt"/>
              </a:rPr>
              <a:t>The system models the conditional relationship between an input text description and the corresponding image, where the output is a structured 16×16 pixel grid that must align semantically with the input while maintaining spatial regularity. Standard image generation models, built for high-resolution or complex outputs, are not optimized for such small, pattern-driven tasks.</a:t>
            </a:r>
          </a:p>
          <a:p>
            <a:pPr eaLnBrk="1" hangingPunct="1"/>
            <a:endParaRPr lang="en-US" sz="3000" dirty="0">
              <a:latin typeface="+mn-lt"/>
            </a:endParaRPr>
          </a:p>
          <a:p>
            <a:pPr eaLnBrk="1" hangingPunct="1"/>
            <a:r>
              <a:rPr lang="en-US" sz="3000" dirty="0">
                <a:latin typeface="+mn-lt"/>
              </a:rPr>
              <a:t>This work addresses the challenge by fine-tuning only the attention layer components, adjusting cross-modal interactions with minimal added parameters. This approach allows targeted adaptation without full-model retraining, balancing specialization and computational efficiency.</a:t>
            </a:r>
          </a:p>
          <a:p>
            <a:pPr eaLnBrk="1" hangingPunct="1"/>
            <a:endParaRPr lang="en-US" sz="3000" dirty="0">
              <a:latin typeface="+mn-lt"/>
            </a:endParaRPr>
          </a:p>
          <a:p>
            <a:pPr eaLnBrk="1" hangingPunct="1"/>
            <a:r>
              <a:rPr lang="en-US" sz="3000" dirty="0">
                <a:latin typeface="+mn-lt"/>
              </a:rPr>
              <a:t>Our contributions include a customized dataset preparation pipeline, an optimized training process, and an evaluation framework assessing coherence, tiling consistency, and alignment with input prompts, showing how large generative models can be specialized for narrow, structured visual tasks.</a:t>
            </a:r>
          </a:p>
        </p:txBody>
      </p:sp>
      <p:sp>
        <p:nvSpPr>
          <p:cNvPr id="45" name="Rectangle 44"/>
          <p:cNvSpPr/>
          <p:nvPr/>
        </p:nvSpPr>
        <p:spPr>
          <a:xfrm>
            <a:off x="10929850" y="16493613"/>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Results and evaluation</a:t>
            </a:r>
          </a:p>
        </p:txBody>
      </p:sp>
      <p:sp>
        <p:nvSpPr>
          <p:cNvPr id="51" name="Text Box 180"/>
          <p:cNvSpPr txBox="1">
            <a:spLocks noChangeArrowheads="1"/>
          </p:cNvSpPr>
          <p:nvPr/>
        </p:nvSpPr>
        <p:spPr bwMode="auto">
          <a:xfrm>
            <a:off x="1737285" y="36232100"/>
            <a:ext cx="3220275"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1.</a:t>
            </a:r>
            <a:r>
              <a:rPr lang="en-US" sz="2400" dirty="0">
                <a:latin typeface="Calibri" pitchFamily="34" charset="0"/>
              </a:rPr>
              <a:t> Base Model</a:t>
            </a:r>
          </a:p>
          <a:p>
            <a:pPr eaLnBrk="1" hangingPunct="1"/>
            <a:r>
              <a:rPr lang="en-US" sz="2400" dirty="0">
                <a:latin typeface="Calibri" pitchFamily="34" charset="0"/>
              </a:rPr>
              <a:t> Output Example</a:t>
            </a:r>
          </a:p>
        </p:txBody>
      </p:sp>
      <p:sp>
        <p:nvSpPr>
          <p:cNvPr id="52" name="Text Box 181"/>
          <p:cNvSpPr txBox="1">
            <a:spLocks noChangeArrowheads="1"/>
          </p:cNvSpPr>
          <p:nvPr/>
        </p:nvSpPr>
        <p:spPr bwMode="auto">
          <a:xfrm>
            <a:off x="6550867" y="36266295"/>
            <a:ext cx="3454088" cy="76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2400" b="1" dirty="0">
                <a:latin typeface="Calibri" pitchFamily="34" charset="0"/>
              </a:rPr>
              <a:t>Figure 2.</a:t>
            </a:r>
            <a:r>
              <a:rPr lang="en-US" sz="2400" dirty="0">
                <a:latin typeface="Calibri" pitchFamily="34" charset="0"/>
              </a:rPr>
              <a:t> </a:t>
            </a:r>
            <a:r>
              <a:rPr lang="en-US" sz="2000" dirty="0"/>
              <a:t>Fine-Tuned Model</a:t>
            </a:r>
          </a:p>
          <a:p>
            <a:pPr eaLnBrk="1" hangingPunct="1"/>
            <a:r>
              <a:rPr lang="en-US" sz="2000" dirty="0"/>
              <a:t> Output Example</a:t>
            </a:r>
            <a:endParaRPr lang="en-US" sz="2400" dirty="0">
              <a:latin typeface="Calibri" pitchFamily="34" charset="0"/>
            </a:endParaRPr>
          </a:p>
        </p:txBody>
      </p:sp>
      <p:sp>
        <p:nvSpPr>
          <p:cNvPr id="53" name="Text Box 180"/>
          <p:cNvSpPr txBox="1">
            <a:spLocks noChangeArrowheads="1"/>
          </p:cNvSpPr>
          <p:nvPr/>
        </p:nvSpPr>
        <p:spPr bwMode="auto">
          <a:xfrm>
            <a:off x="10790237" y="29130694"/>
            <a:ext cx="7414928" cy="45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3.</a:t>
            </a:r>
            <a:r>
              <a:rPr lang="en-US" sz="2400" dirty="0">
                <a:latin typeface="Calibri" pitchFamily="34" charset="0"/>
              </a:rPr>
              <a:t> Qualitative Comparison Between Model Outputs</a:t>
            </a:r>
          </a:p>
        </p:txBody>
      </p:sp>
      <p:sp>
        <p:nvSpPr>
          <p:cNvPr id="37" name="Text Box 180"/>
          <p:cNvSpPr txBox="1">
            <a:spLocks noChangeArrowheads="1"/>
          </p:cNvSpPr>
          <p:nvPr/>
        </p:nvSpPr>
        <p:spPr bwMode="auto">
          <a:xfrm>
            <a:off x="20086636" y="13266660"/>
            <a:ext cx="9337761" cy="826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6970" tIns="43485" rIns="86970" bIns="43485">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Figure 3. </a:t>
            </a:r>
            <a:r>
              <a:rPr lang="en-US" sz="2400" dirty="0">
                <a:latin typeface="Calibri" pitchFamily="34" charset="0"/>
              </a:rPr>
              <a:t>Fine-tuning improves </a:t>
            </a:r>
            <a:r>
              <a:rPr lang="en-US" sz="2400" dirty="0" err="1">
                <a:latin typeface="Calibri" pitchFamily="34" charset="0"/>
              </a:rPr>
              <a:t>tileability</a:t>
            </a:r>
            <a:r>
              <a:rPr lang="en-US" sz="2400" dirty="0">
                <a:latin typeface="Calibri" pitchFamily="34" charset="0"/>
              </a:rPr>
              <a:t>, structure and prompt alignment:</a:t>
            </a:r>
          </a:p>
          <a:p>
            <a:pPr algn="ctr" eaLnBrk="1" hangingPunct="1"/>
            <a:r>
              <a:rPr lang="en-US" sz="2400" dirty="0">
                <a:latin typeface="Calibri" pitchFamily="34" charset="0"/>
              </a:rPr>
              <a:t> Base model (left) vs. Fine tuned model (right)</a:t>
            </a:r>
          </a:p>
        </p:txBody>
      </p:sp>
      <p:sp>
        <p:nvSpPr>
          <p:cNvPr id="30" name="Rectangle 265"/>
          <p:cNvSpPr>
            <a:spLocks noChangeAspect="1" noChangeArrowheads="1"/>
          </p:cNvSpPr>
          <p:nvPr/>
        </p:nvSpPr>
        <p:spPr bwMode="auto">
          <a:xfrm>
            <a:off x="840758" y="1515629"/>
            <a:ext cx="2762062" cy="2198419"/>
          </a:xfrm>
          <a:prstGeom prst="rect">
            <a:avLst/>
          </a:prstGeom>
          <a:blipFill>
            <a:blip r:embed="rId2">
              <a:extLst>
                <a:ext uri="{28A0092B-C50C-407E-A947-70E740481C1C}">
                  <a14:useLocalDpi xmlns:a14="http://schemas.microsoft.com/office/drawing/2010/main" val="0"/>
                </a:ext>
              </a:extLst>
            </a:blip>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endParaRPr lang="en-US" sz="1900" b="1" dirty="0">
              <a:latin typeface="Calibri" pitchFamily="34" charset="0"/>
            </a:endParaRPr>
          </a:p>
        </p:txBody>
      </p:sp>
      <p:sp>
        <p:nvSpPr>
          <p:cNvPr id="31" name="Rectangle 265"/>
          <p:cNvSpPr>
            <a:spLocks noChangeAspect="1" noChangeArrowheads="1"/>
          </p:cNvSpPr>
          <p:nvPr/>
        </p:nvSpPr>
        <p:spPr bwMode="auto">
          <a:xfrm>
            <a:off x="26736094" y="1515630"/>
            <a:ext cx="2688304" cy="2139712"/>
          </a:xfrm>
          <a:prstGeom prst="rect">
            <a:avLst/>
          </a:prstGeom>
          <a:blipFill>
            <a:blip r:embed="rId3">
              <a:extLst>
                <a:ext uri="{28A0092B-C50C-407E-A947-70E740481C1C}">
                  <a14:useLocalDpi xmlns:a14="http://schemas.microsoft.com/office/drawing/2010/main" val="0"/>
                </a:ext>
              </a:extLst>
            </a:blip>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79717" tIns="39858" rIns="79717" bIns="39858" anchor="ctr"/>
          <a:lstStyle/>
          <a:p>
            <a:pPr algn="ctr" defTabSz="3826073"/>
            <a:endParaRPr lang="en-US" sz="1900" b="1" dirty="0">
              <a:latin typeface="Calibri" pitchFamily="34" charset="0"/>
            </a:endParaRPr>
          </a:p>
        </p:txBody>
      </p:sp>
      <p:pic>
        <p:nvPicPr>
          <p:cNvPr id="49" name="Picture 178"/>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681747" y="32767983"/>
            <a:ext cx="3498312" cy="3498312"/>
          </a:xfrm>
          <a:prstGeom prst="rect">
            <a:avLst/>
          </a:prstGeom>
          <a:noFill/>
          <a:ln w="9525">
            <a:solidFill>
              <a:schemeClr val="tx2">
                <a:lumMod val="50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50" name="Picture 179"/>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6550867" y="32728071"/>
            <a:ext cx="3538224" cy="353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15">
            <a:extLst>
              <a:ext uri="{FF2B5EF4-FFF2-40B4-BE49-F238E27FC236}">
                <a16:creationId xmlns:a16="http://schemas.microsoft.com/office/drawing/2014/main" id="{A5291918-1B7C-7958-C4C4-35DF07840E81}"/>
              </a:ext>
            </a:extLst>
          </p:cNvPr>
          <p:cNvSpPr/>
          <p:nvPr/>
        </p:nvSpPr>
        <p:spPr>
          <a:xfrm>
            <a:off x="20239037" y="20478251"/>
            <a:ext cx="8407576" cy="891547"/>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400" b="1" dirty="0">
                <a:solidFill>
                  <a:schemeClr val="accent3">
                    <a:lumMod val="20000"/>
                    <a:lumOff val="80000"/>
                  </a:schemeClr>
                </a:solidFill>
              </a:rPr>
              <a:t>Application Impact</a:t>
            </a:r>
          </a:p>
        </p:txBody>
      </p:sp>
      <p:sp>
        <p:nvSpPr>
          <p:cNvPr id="17" name="Text Box 191">
            <a:extLst>
              <a:ext uri="{FF2B5EF4-FFF2-40B4-BE49-F238E27FC236}">
                <a16:creationId xmlns:a16="http://schemas.microsoft.com/office/drawing/2014/main" id="{411432C4-CEB6-E81D-9988-57A8364E8C8F}"/>
              </a:ext>
            </a:extLst>
          </p:cNvPr>
          <p:cNvSpPr txBox="1">
            <a:spLocks noChangeArrowheads="1"/>
          </p:cNvSpPr>
          <p:nvPr/>
        </p:nvSpPr>
        <p:spPr bwMode="auto">
          <a:xfrm>
            <a:off x="20241845" y="21369798"/>
            <a:ext cx="8407576" cy="4967926"/>
          </a:xfrm>
          <a:prstGeom prst="rect">
            <a:avLst/>
          </a:prstGeom>
          <a:solidFill>
            <a:schemeClr val="bg1"/>
          </a:solidFill>
          <a:ln w="12700">
            <a:solidFill>
              <a:schemeClr val="accent1">
                <a:lumMod val="75000"/>
              </a:schemeClr>
            </a:solidFill>
          </a:ln>
          <a:effectLst/>
        </p:spPr>
        <p:txBody>
          <a:bodyPr lIns="173940" tIns="173940" rIns="173940" bIns="17394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Calibri" pitchFamily="34" charset="0"/>
              </a:rPr>
              <a:t>Adapting large diffusion models for pixel art unlocks new opportunities for developers, artists, and designers.</a:t>
            </a:r>
          </a:p>
          <a:p>
            <a:pPr eaLnBrk="1" hangingPunct="1"/>
            <a:endParaRPr lang="en-US" sz="3000" dirty="0">
              <a:latin typeface="Calibri" pitchFamily="34" charset="0"/>
            </a:endParaRPr>
          </a:p>
          <a:p>
            <a:pPr eaLnBrk="1" hangingPunct="1"/>
            <a:r>
              <a:rPr lang="en-US" sz="3000" dirty="0">
                <a:latin typeface="Calibri" pitchFamily="34" charset="0"/>
              </a:rPr>
              <a:t>This approach speeds up asset pipelines, reduces manual work, and provides scalable tools for generating consistent textures. It also shows the potential of combining low-rank fine-tuning with diffusion models for niche creative tasks in gaming and media.</a:t>
            </a:r>
          </a:p>
        </p:txBody>
      </p:sp>
      <p:pic>
        <p:nvPicPr>
          <p:cNvPr id="8" name="Picture 7">
            <a:extLst>
              <a:ext uri="{FF2B5EF4-FFF2-40B4-BE49-F238E27FC236}">
                <a16:creationId xmlns:a16="http://schemas.microsoft.com/office/drawing/2014/main" id="{D0BCF5D5-46DE-4D56-AB73-5DF0E9F7DD3D}"/>
              </a:ext>
            </a:extLst>
          </p:cNvPr>
          <p:cNvPicPr>
            <a:picLocks noChangeAspect="1"/>
          </p:cNvPicPr>
          <p:nvPr/>
        </p:nvPicPr>
        <p:blipFill>
          <a:blip r:embed="rId6">
            <a:extLst>
              <a:ext uri="{28A0092B-C50C-407E-A947-70E740481C1C}">
                <a14:useLocalDpi xmlns:a14="http://schemas.microsoft.com/office/drawing/2010/main" val="0"/>
              </a:ext>
            </a:extLst>
          </a:blip>
          <a:srcRect t="9677" b="9677"/>
          <a:stretch/>
        </p:blipFill>
        <p:spPr>
          <a:xfrm>
            <a:off x="10925019" y="29707941"/>
            <a:ext cx="8412405" cy="5862378"/>
          </a:xfrm>
          <a:prstGeom prst="rect">
            <a:avLst/>
          </a:prstGeom>
        </p:spPr>
      </p:pic>
      <p:pic>
        <p:nvPicPr>
          <p:cNvPr id="6" name="Picture 5">
            <a:extLst>
              <a:ext uri="{FF2B5EF4-FFF2-40B4-BE49-F238E27FC236}">
                <a16:creationId xmlns:a16="http://schemas.microsoft.com/office/drawing/2014/main" id="{0524FC7A-757F-978D-1015-C7DCE575A37D}"/>
              </a:ext>
            </a:extLst>
          </p:cNvPr>
          <p:cNvPicPr>
            <a:picLocks noChangeAspect="1"/>
          </p:cNvPicPr>
          <p:nvPr/>
        </p:nvPicPr>
        <p:blipFill rotWithShape="1">
          <a:blip r:embed="rId7">
            <a:extLst>
              <a:ext uri="{28A0092B-C50C-407E-A947-70E740481C1C}">
                <a14:useLocalDpi xmlns:a14="http://schemas.microsoft.com/office/drawing/2010/main" val="0"/>
              </a:ext>
            </a:extLst>
          </a:blip>
          <a:srcRect b="11729"/>
          <a:stretch/>
        </p:blipFill>
        <p:spPr>
          <a:xfrm>
            <a:off x="20086637" y="6291764"/>
            <a:ext cx="9061147" cy="6923947"/>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2643</TotalTime>
  <Words>1148</Words>
  <Application>Microsoft Office PowerPoint</Application>
  <PresentationFormat>Custom</PresentationFormat>
  <Paragraphs>65</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A0/A1</dc:title>
  <dc:creator>Jay Larson</dc:creator>
  <dc:description>Quality poster printing
www.genigraphics.com
1-800-790-4001</dc:description>
  <cp:lastModifiedBy>adrian</cp:lastModifiedBy>
  <cp:revision>130</cp:revision>
  <cp:lastPrinted>2025-05-25T21:17:49Z</cp:lastPrinted>
  <dcterms:created xsi:type="dcterms:W3CDTF">2013-02-10T21:14:48Z</dcterms:created>
  <dcterms:modified xsi:type="dcterms:W3CDTF">2025-05-26T08:25:32Z</dcterms:modified>
</cp:coreProperties>
</file>