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Amatic SC"/>
      <p:regular r:id="rId33"/>
      <p:bold r:id="rId34"/>
    </p:embeddedFont>
    <p:embeddedFont>
      <p:font typeface="PT Sans Narrow"/>
      <p:regular r:id="rId35"/>
      <p:bold r:id="rId36"/>
    </p:embeddedFont>
    <p:embeddedFont>
      <p:font typeface="Source Code Pro"/>
      <p:regular r:id="rId37"/>
      <p:bold r:id="rId38"/>
    </p:embeddedFont>
    <p:embeddedFont>
      <p:font typeface="Quicksand"/>
      <p:regular r:id="rId39"/>
      <p:bold r:id="rId40"/>
    </p:embeddedFont>
    <p:embeddedFont>
      <p:font typeface="Spectral"/>
      <p:regular r:id="rId41"/>
      <p:bold r:id="rId42"/>
      <p:italic r:id="rId43"/>
      <p:boldItalic r:id="rId44"/>
    </p:embeddedFont>
    <p:embeddedFont>
      <p:font typeface="Bree Serif"/>
      <p:regular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icksand-bold.fntdata"/><Relationship Id="rId42" Type="http://schemas.openxmlformats.org/officeDocument/2006/relationships/font" Target="fonts/Spectral-bold.fntdata"/><Relationship Id="rId41" Type="http://schemas.openxmlformats.org/officeDocument/2006/relationships/font" Target="fonts/Spectral-regular.fntdata"/><Relationship Id="rId44" Type="http://schemas.openxmlformats.org/officeDocument/2006/relationships/font" Target="fonts/Spectral-boldItalic.fntdata"/><Relationship Id="rId43" Type="http://schemas.openxmlformats.org/officeDocument/2006/relationships/font" Target="fonts/Spectral-italic.fntdata"/><Relationship Id="rId46" Type="http://schemas.openxmlformats.org/officeDocument/2006/relationships/font" Target="fonts/OpenSans-regular.fntdata"/><Relationship Id="rId45" Type="http://schemas.openxmlformats.org/officeDocument/2006/relationships/font" Target="fonts/BreeSerif-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AmaticSC-regular.fntdata"/><Relationship Id="rId32" Type="http://schemas.openxmlformats.org/officeDocument/2006/relationships/slide" Target="slides/slide27.xml"/><Relationship Id="rId35" Type="http://schemas.openxmlformats.org/officeDocument/2006/relationships/font" Target="fonts/PTSansNarrow-regular.fntdata"/><Relationship Id="rId34" Type="http://schemas.openxmlformats.org/officeDocument/2006/relationships/font" Target="fonts/AmaticSC-bold.fntdata"/><Relationship Id="rId37" Type="http://schemas.openxmlformats.org/officeDocument/2006/relationships/font" Target="fonts/SourceCodePro-regular.fntdata"/><Relationship Id="rId36" Type="http://schemas.openxmlformats.org/officeDocument/2006/relationships/font" Target="fonts/PTSansNarrow-bold.fntdata"/><Relationship Id="rId39" Type="http://schemas.openxmlformats.org/officeDocument/2006/relationships/font" Target="fonts/Quicksand-regular.fntdata"/><Relationship Id="rId38" Type="http://schemas.openxmlformats.org/officeDocument/2006/relationships/font" Target="fonts/SourceCodePr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641200f2d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641200f2d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641200f2d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641200f2d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helko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641200f2d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641200f2d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641200f2d_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641200f2d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641200f2d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641200f2d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641200f2d_1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641200f2d_1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641200f2d_5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641200f2d_5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641200f2d_1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641200f2d_1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641200f2d_1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641200f2d_1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641200f2d_0_2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641200f2d_0_2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641200f2d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641200f2d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641200f2d_0_2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641200f2d_0_2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641200f2d_0_2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641200f2d_0_2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641200f2d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641200f2d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641200f2d_0_2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641200f2d_0_2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641200f2d_0_2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641200f2d_0_2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precision when incorporating both spatial and temporal influence is high for important time slots like evening and morning from 7:00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641200f2d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641200f2d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641200f2d_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641200f2d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641200f2d_7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641200f2d_7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641200f2d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641200f2d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641200f2d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641200f2d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641200f2d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641200f2d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641200f2d_1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641200f2d_1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641200f2d_1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641200f2d_1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641200f2d_1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641200f2d_1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641200f2d_1_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641200f2d_1_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6">
  <p:cSld name="AUTOLAYOUT_16">
    <p:bg>
      <p:bgPr>
        <a:solidFill>
          <a:srgbClr val="FFFFFF"/>
        </a:solidFill>
      </p:bgPr>
    </p:bg>
    <p:spTree>
      <p:nvGrpSpPr>
        <p:cNvPr id="52" name="Shape 52"/>
        <p:cNvGrpSpPr/>
        <p:nvPr/>
      </p:nvGrpSpPr>
      <p:grpSpPr>
        <a:xfrm>
          <a:off x="0" y="0"/>
          <a:ext cx="0" cy="0"/>
          <a:chOff x="0" y="0"/>
          <a:chExt cx="0" cy="0"/>
        </a:xfrm>
      </p:grpSpPr>
      <p:sp>
        <p:nvSpPr>
          <p:cNvPr id="53" name="Google Shape;53;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13"/>
          <p:cNvGrpSpPr/>
          <p:nvPr/>
        </p:nvGrpSpPr>
        <p:grpSpPr>
          <a:xfrm>
            <a:off x="10350" y="10500"/>
            <a:ext cx="9123300" cy="5122500"/>
            <a:chOff x="10350" y="10500"/>
            <a:chExt cx="9123300" cy="5122500"/>
          </a:xfrm>
        </p:grpSpPr>
        <p:sp>
          <p:nvSpPr>
            <p:cNvPr id="55" name="Google Shape;55;p13"/>
            <p:cNvSpPr/>
            <p:nvPr/>
          </p:nvSpPr>
          <p:spPr>
            <a:xfrm>
              <a:off x="10350" y="10500"/>
              <a:ext cx="9123300" cy="5122500"/>
            </a:xfrm>
            <a:prstGeom prst="rect">
              <a:avLst/>
            </a:prstGeom>
            <a:solidFill>
              <a:schemeClr val="accent3"/>
            </a:solidFill>
            <a:ln cap="flat" cmpd="sng" w="1905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81125" y="181125"/>
              <a:ext cx="8795400" cy="478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13"/>
          <p:cNvSpPr txBox="1"/>
          <p:nvPr>
            <p:ph type="title"/>
          </p:nvPr>
        </p:nvSpPr>
        <p:spPr>
          <a:xfrm>
            <a:off x="811650" y="645325"/>
            <a:ext cx="5482500" cy="1656300"/>
          </a:xfrm>
          <a:prstGeom prst="rect">
            <a:avLst/>
          </a:prstGeom>
          <a:noFill/>
        </p:spPr>
        <p:txBody>
          <a:bodyPr anchorCtr="0" anchor="b" bIns="91425" lIns="91425" spcFirstLastPara="1" rIns="91425" wrap="square" tIns="91425"/>
          <a:lstStyle>
            <a:lvl1pPr lvl="0" rtl="0" algn="l">
              <a:lnSpc>
                <a:spcPct val="100000"/>
              </a:lnSpc>
              <a:spcBef>
                <a:spcPts val="0"/>
              </a:spcBef>
              <a:spcAft>
                <a:spcPts val="0"/>
              </a:spcAft>
              <a:buClr>
                <a:schemeClr val="dk1"/>
              </a:buClr>
              <a:buSzPts val="4800"/>
              <a:buNone/>
              <a:defRPr sz="4800">
                <a:solidFill>
                  <a:schemeClr val="accent3"/>
                </a:solidFill>
              </a:defRPr>
            </a:lvl1pPr>
            <a:lvl2pPr lvl="1" rtl="0" algn="l">
              <a:lnSpc>
                <a:spcPct val="100000"/>
              </a:lnSpc>
              <a:spcBef>
                <a:spcPts val="0"/>
              </a:spcBef>
              <a:spcAft>
                <a:spcPts val="0"/>
              </a:spcAft>
              <a:buClr>
                <a:schemeClr val="dk1"/>
              </a:buClr>
              <a:buSzPts val="4800"/>
              <a:buNone/>
              <a:defRPr sz="4800">
                <a:solidFill>
                  <a:schemeClr val="accent3"/>
                </a:solidFill>
              </a:defRPr>
            </a:lvl2pPr>
            <a:lvl3pPr lvl="2" rtl="0" algn="l">
              <a:lnSpc>
                <a:spcPct val="100000"/>
              </a:lnSpc>
              <a:spcBef>
                <a:spcPts val="0"/>
              </a:spcBef>
              <a:spcAft>
                <a:spcPts val="0"/>
              </a:spcAft>
              <a:buClr>
                <a:schemeClr val="dk1"/>
              </a:buClr>
              <a:buSzPts val="4800"/>
              <a:buNone/>
              <a:defRPr sz="4800">
                <a:solidFill>
                  <a:schemeClr val="accent3"/>
                </a:solidFill>
              </a:defRPr>
            </a:lvl3pPr>
            <a:lvl4pPr lvl="3" rtl="0" algn="l">
              <a:lnSpc>
                <a:spcPct val="100000"/>
              </a:lnSpc>
              <a:spcBef>
                <a:spcPts val="0"/>
              </a:spcBef>
              <a:spcAft>
                <a:spcPts val="0"/>
              </a:spcAft>
              <a:buClr>
                <a:schemeClr val="dk1"/>
              </a:buClr>
              <a:buSzPts val="4800"/>
              <a:buNone/>
              <a:defRPr sz="4800">
                <a:solidFill>
                  <a:schemeClr val="accent3"/>
                </a:solidFill>
              </a:defRPr>
            </a:lvl4pPr>
            <a:lvl5pPr lvl="4" rtl="0" algn="l">
              <a:lnSpc>
                <a:spcPct val="100000"/>
              </a:lnSpc>
              <a:spcBef>
                <a:spcPts val="0"/>
              </a:spcBef>
              <a:spcAft>
                <a:spcPts val="0"/>
              </a:spcAft>
              <a:buClr>
                <a:schemeClr val="dk1"/>
              </a:buClr>
              <a:buSzPts val="4800"/>
              <a:buNone/>
              <a:defRPr sz="4800">
                <a:solidFill>
                  <a:schemeClr val="accent3"/>
                </a:solidFill>
              </a:defRPr>
            </a:lvl5pPr>
            <a:lvl6pPr lvl="5" rtl="0" algn="l">
              <a:lnSpc>
                <a:spcPct val="100000"/>
              </a:lnSpc>
              <a:spcBef>
                <a:spcPts val="0"/>
              </a:spcBef>
              <a:spcAft>
                <a:spcPts val="0"/>
              </a:spcAft>
              <a:buClr>
                <a:schemeClr val="dk1"/>
              </a:buClr>
              <a:buSzPts val="4800"/>
              <a:buNone/>
              <a:defRPr sz="4800">
                <a:solidFill>
                  <a:schemeClr val="accent3"/>
                </a:solidFill>
              </a:defRPr>
            </a:lvl6pPr>
            <a:lvl7pPr lvl="6" rtl="0" algn="l">
              <a:lnSpc>
                <a:spcPct val="100000"/>
              </a:lnSpc>
              <a:spcBef>
                <a:spcPts val="0"/>
              </a:spcBef>
              <a:spcAft>
                <a:spcPts val="0"/>
              </a:spcAft>
              <a:buClr>
                <a:schemeClr val="dk1"/>
              </a:buClr>
              <a:buSzPts val="4800"/>
              <a:buNone/>
              <a:defRPr sz="4800">
                <a:solidFill>
                  <a:schemeClr val="accent3"/>
                </a:solidFill>
              </a:defRPr>
            </a:lvl7pPr>
            <a:lvl8pPr lvl="7" rtl="0" algn="l">
              <a:lnSpc>
                <a:spcPct val="100000"/>
              </a:lnSpc>
              <a:spcBef>
                <a:spcPts val="0"/>
              </a:spcBef>
              <a:spcAft>
                <a:spcPts val="0"/>
              </a:spcAft>
              <a:buClr>
                <a:schemeClr val="dk1"/>
              </a:buClr>
              <a:buSzPts val="4800"/>
              <a:buNone/>
              <a:defRPr sz="4800">
                <a:solidFill>
                  <a:schemeClr val="accent3"/>
                </a:solidFill>
              </a:defRPr>
            </a:lvl8pPr>
            <a:lvl9pPr lvl="8" rtl="0" algn="l">
              <a:lnSpc>
                <a:spcPct val="100000"/>
              </a:lnSpc>
              <a:spcBef>
                <a:spcPts val="0"/>
              </a:spcBef>
              <a:spcAft>
                <a:spcPts val="0"/>
              </a:spcAft>
              <a:buClr>
                <a:schemeClr val="dk1"/>
              </a:buClr>
              <a:buSzPts val="4800"/>
              <a:buNone/>
              <a:defRPr sz="4800">
                <a:solidFill>
                  <a:schemeClr val="accent3"/>
                </a:solidFill>
              </a:defRPr>
            </a:lvl9pPr>
          </a:lstStyle>
          <a:p/>
        </p:txBody>
      </p:sp>
      <p:sp>
        <p:nvSpPr>
          <p:cNvPr id="58" name="Google Shape;58;p13"/>
          <p:cNvSpPr txBox="1"/>
          <p:nvPr>
            <p:ph idx="1" type="body"/>
          </p:nvPr>
        </p:nvSpPr>
        <p:spPr>
          <a:xfrm>
            <a:off x="811650" y="2530150"/>
            <a:ext cx="2465100" cy="1930200"/>
          </a:xfrm>
          <a:prstGeom prst="rect">
            <a:avLst/>
          </a:prstGeom>
          <a:noFill/>
        </p:spPr>
        <p:txBody>
          <a:bodyPr anchorCtr="0" anchor="t" bIns="91425" lIns="91425" spcFirstLastPara="1" rIns="91425" wrap="square" tIns="91425"/>
          <a:lstStyle>
            <a:lvl1pPr indent="-317500" lvl="0" marL="457200" rtl="0" algn="l">
              <a:lnSpc>
                <a:spcPct val="115000"/>
              </a:lnSpc>
              <a:spcBef>
                <a:spcPts val="0"/>
              </a:spcBef>
              <a:spcAft>
                <a:spcPts val="0"/>
              </a:spcAft>
              <a:buClr>
                <a:schemeClr val="dk2"/>
              </a:buClr>
              <a:buSzPts val="1400"/>
              <a:buChar char="●"/>
              <a:defRPr sz="1400">
                <a:solidFill>
                  <a:schemeClr val="dk2"/>
                </a:solidFill>
              </a:defRPr>
            </a:lvl1pPr>
            <a:lvl2pPr indent="-304800" lvl="1" marL="914400" rtl="0" algn="l">
              <a:lnSpc>
                <a:spcPct val="115000"/>
              </a:lnSpc>
              <a:spcBef>
                <a:spcPts val="1600"/>
              </a:spcBef>
              <a:spcAft>
                <a:spcPts val="0"/>
              </a:spcAft>
              <a:buClr>
                <a:schemeClr val="dk2"/>
              </a:buClr>
              <a:buSzPts val="1200"/>
              <a:buChar char="○"/>
              <a:defRPr sz="1200">
                <a:solidFill>
                  <a:schemeClr val="dk2"/>
                </a:solidFill>
              </a:defRPr>
            </a:lvl2pPr>
            <a:lvl3pPr indent="-304800" lvl="2" marL="1371600" rtl="0" algn="l">
              <a:lnSpc>
                <a:spcPct val="115000"/>
              </a:lnSpc>
              <a:spcBef>
                <a:spcPts val="1600"/>
              </a:spcBef>
              <a:spcAft>
                <a:spcPts val="0"/>
              </a:spcAft>
              <a:buClr>
                <a:schemeClr val="dk2"/>
              </a:buClr>
              <a:buSzPts val="1200"/>
              <a:buChar char="■"/>
              <a:defRPr sz="1200">
                <a:solidFill>
                  <a:schemeClr val="dk2"/>
                </a:solidFill>
              </a:defRPr>
            </a:lvl3pPr>
            <a:lvl4pPr indent="-304800" lvl="3" marL="1828800" rtl="0" algn="l">
              <a:lnSpc>
                <a:spcPct val="115000"/>
              </a:lnSpc>
              <a:spcBef>
                <a:spcPts val="1600"/>
              </a:spcBef>
              <a:spcAft>
                <a:spcPts val="0"/>
              </a:spcAft>
              <a:buClr>
                <a:schemeClr val="dk2"/>
              </a:buClr>
              <a:buSzPts val="1200"/>
              <a:buChar char="●"/>
              <a:defRPr sz="1200">
                <a:solidFill>
                  <a:schemeClr val="dk2"/>
                </a:solidFill>
              </a:defRPr>
            </a:lvl4pPr>
            <a:lvl5pPr indent="-304800" lvl="4" marL="2286000" rtl="0" algn="l">
              <a:lnSpc>
                <a:spcPct val="115000"/>
              </a:lnSpc>
              <a:spcBef>
                <a:spcPts val="1600"/>
              </a:spcBef>
              <a:spcAft>
                <a:spcPts val="0"/>
              </a:spcAft>
              <a:buClr>
                <a:schemeClr val="dk2"/>
              </a:buClr>
              <a:buSzPts val="1200"/>
              <a:buChar char="○"/>
              <a:defRPr sz="1200">
                <a:solidFill>
                  <a:schemeClr val="dk2"/>
                </a:solidFill>
              </a:defRPr>
            </a:lvl5pPr>
            <a:lvl6pPr indent="-304800" lvl="5" marL="2743200" rtl="0" algn="l">
              <a:lnSpc>
                <a:spcPct val="115000"/>
              </a:lnSpc>
              <a:spcBef>
                <a:spcPts val="1600"/>
              </a:spcBef>
              <a:spcAft>
                <a:spcPts val="0"/>
              </a:spcAft>
              <a:buClr>
                <a:schemeClr val="dk2"/>
              </a:buClr>
              <a:buSzPts val="1200"/>
              <a:buChar char="■"/>
              <a:defRPr sz="1200">
                <a:solidFill>
                  <a:schemeClr val="dk2"/>
                </a:solidFill>
              </a:defRPr>
            </a:lvl6pPr>
            <a:lvl7pPr indent="-304800" lvl="6" marL="3200400" rtl="0" algn="l">
              <a:lnSpc>
                <a:spcPct val="115000"/>
              </a:lnSpc>
              <a:spcBef>
                <a:spcPts val="1600"/>
              </a:spcBef>
              <a:spcAft>
                <a:spcPts val="0"/>
              </a:spcAft>
              <a:buClr>
                <a:schemeClr val="dk2"/>
              </a:buClr>
              <a:buSzPts val="1200"/>
              <a:buChar char="●"/>
              <a:defRPr sz="1200">
                <a:solidFill>
                  <a:schemeClr val="dk2"/>
                </a:solidFill>
              </a:defRPr>
            </a:lvl7pPr>
            <a:lvl8pPr indent="-304800" lvl="7" marL="3657600" rtl="0" algn="l">
              <a:lnSpc>
                <a:spcPct val="115000"/>
              </a:lnSpc>
              <a:spcBef>
                <a:spcPts val="1600"/>
              </a:spcBef>
              <a:spcAft>
                <a:spcPts val="0"/>
              </a:spcAft>
              <a:buClr>
                <a:schemeClr val="dk2"/>
              </a:buClr>
              <a:buSzPts val="1200"/>
              <a:buChar char="○"/>
              <a:defRPr sz="1200">
                <a:solidFill>
                  <a:schemeClr val="dk2"/>
                </a:solidFill>
              </a:defRPr>
            </a:lvl8pPr>
            <a:lvl9pPr indent="-304800" lvl="8" marL="4114800" rtl="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59" name="Google Shape;59;p13"/>
          <p:cNvSpPr txBox="1"/>
          <p:nvPr>
            <p:ph idx="2" type="body"/>
          </p:nvPr>
        </p:nvSpPr>
        <p:spPr>
          <a:xfrm>
            <a:off x="3346263" y="2530150"/>
            <a:ext cx="2465100" cy="1930200"/>
          </a:xfrm>
          <a:prstGeom prst="rect">
            <a:avLst/>
          </a:prstGeom>
          <a:noFill/>
        </p:spPr>
        <p:txBody>
          <a:bodyPr anchorCtr="0" anchor="t" bIns="91425" lIns="91425" spcFirstLastPara="1" rIns="91425" wrap="square" tIns="91425"/>
          <a:lstStyle>
            <a:lvl1pPr indent="-317500" lvl="0" marL="457200" rtl="0" algn="l">
              <a:lnSpc>
                <a:spcPct val="115000"/>
              </a:lnSpc>
              <a:spcBef>
                <a:spcPts val="0"/>
              </a:spcBef>
              <a:spcAft>
                <a:spcPts val="0"/>
              </a:spcAft>
              <a:buClr>
                <a:schemeClr val="dk2"/>
              </a:buClr>
              <a:buSzPts val="1400"/>
              <a:buChar char="●"/>
              <a:defRPr sz="1400">
                <a:solidFill>
                  <a:schemeClr val="dk2"/>
                </a:solidFill>
              </a:defRPr>
            </a:lvl1pPr>
            <a:lvl2pPr indent="-304800" lvl="1" marL="914400" rtl="0" algn="l">
              <a:lnSpc>
                <a:spcPct val="115000"/>
              </a:lnSpc>
              <a:spcBef>
                <a:spcPts val="1600"/>
              </a:spcBef>
              <a:spcAft>
                <a:spcPts val="0"/>
              </a:spcAft>
              <a:buClr>
                <a:schemeClr val="dk2"/>
              </a:buClr>
              <a:buSzPts val="1200"/>
              <a:buChar char="○"/>
              <a:defRPr sz="1200">
                <a:solidFill>
                  <a:schemeClr val="dk2"/>
                </a:solidFill>
              </a:defRPr>
            </a:lvl2pPr>
            <a:lvl3pPr indent="-304800" lvl="2" marL="1371600" rtl="0" algn="l">
              <a:lnSpc>
                <a:spcPct val="115000"/>
              </a:lnSpc>
              <a:spcBef>
                <a:spcPts val="1600"/>
              </a:spcBef>
              <a:spcAft>
                <a:spcPts val="0"/>
              </a:spcAft>
              <a:buClr>
                <a:schemeClr val="dk2"/>
              </a:buClr>
              <a:buSzPts val="1200"/>
              <a:buChar char="■"/>
              <a:defRPr sz="1200">
                <a:solidFill>
                  <a:schemeClr val="dk2"/>
                </a:solidFill>
              </a:defRPr>
            </a:lvl3pPr>
            <a:lvl4pPr indent="-304800" lvl="3" marL="1828800" rtl="0" algn="l">
              <a:lnSpc>
                <a:spcPct val="115000"/>
              </a:lnSpc>
              <a:spcBef>
                <a:spcPts val="1600"/>
              </a:spcBef>
              <a:spcAft>
                <a:spcPts val="0"/>
              </a:spcAft>
              <a:buClr>
                <a:schemeClr val="dk2"/>
              </a:buClr>
              <a:buSzPts val="1200"/>
              <a:buChar char="●"/>
              <a:defRPr sz="1200">
                <a:solidFill>
                  <a:schemeClr val="dk2"/>
                </a:solidFill>
              </a:defRPr>
            </a:lvl4pPr>
            <a:lvl5pPr indent="-304800" lvl="4" marL="2286000" rtl="0" algn="l">
              <a:lnSpc>
                <a:spcPct val="115000"/>
              </a:lnSpc>
              <a:spcBef>
                <a:spcPts val="1600"/>
              </a:spcBef>
              <a:spcAft>
                <a:spcPts val="0"/>
              </a:spcAft>
              <a:buClr>
                <a:schemeClr val="dk2"/>
              </a:buClr>
              <a:buSzPts val="1200"/>
              <a:buChar char="○"/>
              <a:defRPr sz="1200">
                <a:solidFill>
                  <a:schemeClr val="dk2"/>
                </a:solidFill>
              </a:defRPr>
            </a:lvl5pPr>
            <a:lvl6pPr indent="-304800" lvl="5" marL="2743200" rtl="0" algn="l">
              <a:lnSpc>
                <a:spcPct val="115000"/>
              </a:lnSpc>
              <a:spcBef>
                <a:spcPts val="1600"/>
              </a:spcBef>
              <a:spcAft>
                <a:spcPts val="0"/>
              </a:spcAft>
              <a:buClr>
                <a:schemeClr val="dk2"/>
              </a:buClr>
              <a:buSzPts val="1200"/>
              <a:buChar char="■"/>
              <a:defRPr sz="1200">
                <a:solidFill>
                  <a:schemeClr val="dk2"/>
                </a:solidFill>
              </a:defRPr>
            </a:lvl6pPr>
            <a:lvl7pPr indent="-304800" lvl="6" marL="3200400" rtl="0" algn="l">
              <a:lnSpc>
                <a:spcPct val="115000"/>
              </a:lnSpc>
              <a:spcBef>
                <a:spcPts val="1600"/>
              </a:spcBef>
              <a:spcAft>
                <a:spcPts val="0"/>
              </a:spcAft>
              <a:buClr>
                <a:schemeClr val="dk2"/>
              </a:buClr>
              <a:buSzPts val="1200"/>
              <a:buChar char="●"/>
              <a:defRPr sz="1200">
                <a:solidFill>
                  <a:schemeClr val="dk2"/>
                </a:solidFill>
              </a:defRPr>
            </a:lvl7pPr>
            <a:lvl8pPr indent="-304800" lvl="7" marL="3657600" rtl="0" algn="l">
              <a:lnSpc>
                <a:spcPct val="115000"/>
              </a:lnSpc>
              <a:spcBef>
                <a:spcPts val="1600"/>
              </a:spcBef>
              <a:spcAft>
                <a:spcPts val="0"/>
              </a:spcAft>
              <a:buClr>
                <a:schemeClr val="dk2"/>
              </a:buClr>
              <a:buSzPts val="1200"/>
              <a:buChar char="○"/>
              <a:defRPr sz="1200">
                <a:solidFill>
                  <a:schemeClr val="dk2"/>
                </a:solidFill>
              </a:defRPr>
            </a:lvl8pPr>
            <a:lvl9pPr indent="-304800" lvl="8" marL="4114800" rtl="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60" name="Google Shape;60;p13"/>
          <p:cNvSpPr txBox="1"/>
          <p:nvPr>
            <p:ph idx="3" type="body"/>
          </p:nvPr>
        </p:nvSpPr>
        <p:spPr>
          <a:xfrm>
            <a:off x="5880875" y="2530813"/>
            <a:ext cx="2465100" cy="1930200"/>
          </a:xfrm>
          <a:prstGeom prst="rect">
            <a:avLst/>
          </a:prstGeom>
          <a:noFill/>
        </p:spPr>
        <p:txBody>
          <a:bodyPr anchorCtr="0" anchor="t" bIns="91425" lIns="91425" spcFirstLastPara="1" rIns="91425" wrap="square" tIns="91425"/>
          <a:lstStyle>
            <a:lvl1pPr indent="-317500" lvl="0" marL="457200" rtl="0" algn="l">
              <a:lnSpc>
                <a:spcPct val="115000"/>
              </a:lnSpc>
              <a:spcBef>
                <a:spcPts val="0"/>
              </a:spcBef>
              <a:spcAft>
                <a:spcPts val="0"/>
              </a:spcAft>
              <a:buClr>
                <a:schemeClr val="dk2"/>
              </a:buClr>
              <a:buSzPts val="1400"/>
              <a:buChar char="●"/>
              <a:defRPr sz="1400">
                <a:solidFill>
                  <a:schemeClr val="dk2"/>
                </a:solidFill>
              </a:defRPr>
            </a:lvl1pPr>
            <a:lvl2pPr indent="-304800" lvl="1" marL="914400" rtl="0" algn="l">
              <a:lnSpc>
                <a:spcPct val="115000"/>
              </a:lnSpc>
              <a:spcBef>
                <a:spcPts val="1600"/>
              </a:spcBef>
              <a:spcAft>
                <a:spcPts val="0"/>
              </a:spcAft>
              <a:buClr>
                <a:schemeClr val="dk2"/>
              </a:buClr>
              <a:buSzPts val="1200"/>
              <a:buChar char="○"/>
              <a:defRPr sz="1200">
                <a:solidFill>
                  <a:schemeClr val="dk2"/>
                </a:solidFill>
              </a:defRPr>
            </a:lvl2pPr>
            <a:lvl3pPr indent="-304800" lvl="2" marL="1371600" rtl="0" algn="l">
              <a:lnSpc>
                <a:spcPct val="115000"/>
              </a:lnSpc>
              <a:spcBef>
                <a:spcPts val="1600"/>
              </a:spcBef>
              <a:spcAft>
                <a:spcPts val="0"/>
              </a:spcAft>
              <a:buClr>
                <a:schemeClr val="dk2"/>
              </a:buClr>
              <a:buSzPts val="1200"/>
              <a:buChar char="■"/>
              <a:defRPr sz="1200">
                <a:solidFill>
                  <a:schemeClr val="dk2"/>
                </a:solidFill>
              </a:defRPr>
            </a:lvl3pPr>
            <a:lvl4pPr indent="-304800" lvl="3" marL="1828800" rtl="0" algn="l">
              <a:lnSpc>
                <a:spcPct val="115000"/>
              </a:lnSpc>
              <a:spcBef>
                <a:spcPts val="1600"/>
              </a:spcBef>
              <a:spcAft>
                <a:spcPts val="0"/>
              </a:spcAft>
              <a:buClr>
                <a:schemeClr val="dk2"/>
              </a:buClr>
              <a:buSzPts val="1200"/>
              <a:buChar char="●"/>
              <a:defRPr sz="1200">
                <a:solidFill>
                  <a:schemeClr val="dk2"/>
                </a:solidFill>
              </a:defRPr>
            </a:lvl4pPr>
            <a:lvl5pPr indent="-304800" lvl="4" marL="2286000" rtl="0" algn="l">
              <a:lnSpc>
                <a:spcPct val="115000"/>
              </a:lnSpc>
              <a:spcBef>
                <a:spcPts val="1600"/>
              </a:spcBef>
              <a:spcAft>
                <a:spcPts val="0"/>
              </a:spcAft>
              <a:buClr>
                <a:schemeClr val="dk2"/>
              </a:buClr>
              <a:buSzPts val="1200"/>
              <a:buChar char="○"/>
              <a:defRPr sz="1200">
                <a:solidFill>
                  <a:schemeClr val="dk2"/>
                </a:solidFill>
              </a:defRPr>
            </a:lvl5pPr>
            <a:lvl6pPr indent="-304800" lvl="5" marL="2743200" rtl="0" algn="l">
              <a:lnSpc>
                <a:spcPct val="115000"/>
              </a:lnSpc>
              <a:spcBef>
                <a:spcPts val="1600"/>
              </a:spcBef>
              <a:spcAft>
                <a:spcPts val="0"/>
              </a:spcAft>
              <a:buClr>
                <a:schemeClr val="dk2"/>
              </a:buClr>
              <a:buSzPts val="1200"/>
              <a:buChar char="■"/>
              <a:defRPr sz="1200">
                <a:solidFill>
                  <a:schemeClr val="dk2"/>
                </a:solidFill>
              </a:defRPr>
            </a:lvl6pPr>
            <a:lvl7pPr indent="-304800" lvl="6" marL="3200400" rtl="0" algn="l">
              <a:lnSpc>
                <a:spcPct val="115000"/>
              </a:lnSpc>
              <a:spcBef>
                <a:spcPts val="1600"/>
              </a:spcBef>
              <a:spcAft>
                <a:spcPts val="0"/>
              </a:spcAft>
              <a:buClr>
                <a:schemeClr val="dk2"/>
              </a:buClr>
              <a:buSzPts val="1200"/>
              <a:buChar char="●"/>
              <a:defRPr sz="1200">
                <a:solidFill>
                  <a:schemeClr val="dk2"/>
                </a:solidFill>
              </a:defRPr>
            </a:lvl7pPr>
            <a:lvl8pPr indent="-304800" lvl="7" marL="3657600" rtl="0" algn="l">
              <a:lnSpc>
                <a:spcPct val="115000"/>
              </a:lnSpc>
              <a:spcBef>
                <a:spcPts val="1600"/>
              </a:spcBef>
              <a:spcAft>
                <a:spcPts val="0"/>
              </a:spcAft>
              <a:buClr>
                <a:schemeClr val="dk2"/>
              </a:buClr>
              <a:buSzPts val="1200"/>
              <a:buChar char="○"/>
              <a:defRPr sz="1200">
                <a:solidFill>
                  <a:schemeClr val="dk2"/>
                </a:solidFill>
              </a:defRPr>
            </a:lvl8pPr>
            <a:lvl9pPr indent="-304800" lvl="8" marL="4114800" rtl="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61" name="Google Shape;61;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7">
  <p:cSld name="AUTOLAYOUT_7">
    <p:bg>
      <p:bgPr>
        <a:solidFill>
          <a:srgbClr val="FFFFFF"/>
        </a:solidFill>
      </p:bgPr>
    </p:bg>
    <p:spTree>
      <p:nvGrpSpPr>
        <p:cNvPr id="62" name="Shape 62"/>
        <p:cNvGrpSpPr/>
        <p:nvPr/>
      </p:nvGrpSpPr>
      <p:grpSpPr>
        <a:xfrm>
          <a:off x="0" y="0"/>
          <a:ext cx="0" cy="0"/>
          <a:chOff x="0" y="0"/>
          <a:chExt cx="0" cy="0"/>
        </a:xfrm>
      </p:grpSpPr>
      <p:sp>
        <p:nvSpPr>
          <p:cNvPr id="63" name="Google Shape;63;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8">
  <p:cSld name="AUTOLAYOUT_15">
    <p:bg>
      <p:bgPr>
        <a:solidFill>
          <a:srgbClr val="FFFFFF"/>
        </a:solidFill>
      </p:bgPr>
    </p:bg>
    <p:spTree>
      <p:nvGrpSpPr>
        <p:cNvPr id="65" name="Shape 65"/>
        <p:cNvGrpSpPr/>
        <p:nvPr/>
      </p:nvGrpSpPr>
      <p:grpSpPr>
        <a:xfrm>
          <a:off x="0" y="0"/>
          <a:ext cx="0" cy="0"/>
          <a:chOff x="0" y="0"/>
          <a:chExt cx="0" cy="0"/>
        </a:xfrm>
      </p:grpSpPr>
      <p:sp>
        <p:nvSpPr>
          <p:cNvPr id="66" name="Google Shape;66;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5">
  <p:cSld name="AUTOLAYOUT_14">
    <p:bg>
      <p:bgPr>
        <a:solidFill>
          <a:srgbClr val="FFFFFF"/>
        </a:solidFill>
      </p:bgPr>
    </p:bg>
    <p:spTree>
      <p:nvGrpSpPr>
        <p:cNvPr id="68" name="Shape 68"/>
        <p:cNvGrpSpPr/>
        <p:nvPr/>
      </p:nvGrpSpPr>
      <p:grpSpPr>
        <a:xfrm>
          <a:off x="0" y="0"/>
          <a:ext cx="0" cy="0"/>
          <a:chOff x="0" y="0"/>
          <a:chExt cx="0" cy="0"/>
        </a:xfrm>
      </p:grpSpPr>
      <p:sp>
        <p:nvSpPr>
          <p:cNvPr id="69" name="Google Shape;69;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11">
    <p:bg>
      <p:bgPr>
        <a:solidFill>
          <a:srgbClr val="FFFFFF"/>
        </a:solidFill>
      </p:bgPr>
    </p:bg>
    <p:spTree>
      <p:nvGrpSpPr>
        <p:cNvPr id="71" name="Shape 71"/>
        <p:cNvGrpSpPr/>
        <p:nvPr/>
      </p:nvGrpSpPr>
      <p:grpSpPr>
        <a:xfrm>
          <a:off x="0" y="0"/>
          <a:ext cx="0" cy="0"/>
          <a:chOff x="0" y="0"/>
          <a:chExt cx="0" cy="0"/>
        </a:xfrm>
      </p:grpSpPr>
      <p:sp>
        <p:nvSpPr>
          <p:cNvPr id="72" name="Google Shape;72;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9">
  <p:cSld name="AUTOLAYOUT_10">
    <p:bg>
      <p:bgPr>
        <a:solidFill>
          <a:srgbClr val="FFFFFF"/>
        </a:solidFill>
      </p:bgPr>
    </p:bg>
    <p:spTree>
      <p:nvGrpSpPr>
        <p:cNvPr id="74" name="Shape 74"/>
        <p:cNvGrpSpPr/>
        <p:nvPr/>
      </p:nvGrpSpPr>
      <p:grpSpPr>
        <a:xfrm>
          <a:off x="0" y="0"/>
          <a:ext cx="0" cy="0"/>
          <a:chOff x="0" y="0"/>
          <a:chExt cx="0" cy="0"/>
        </a:xfrm>
      </p:grpSpPr>
      <p:sp>
        <p:nvSpPr>
          <p:cNvPr id="75" name="Google Shape;75;p18"/>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3">
    <p:bg>
      <p:bgPr>
        <a:solidFill>
          <a:srgbClr val="FFFFFF"/>
        </a:solidFill>
      </p:bgPr>
    </p:bg>
    <p:spTree>
      <p:nvGrpSpPr>
        <p:cNvPr id="77" name="Shape 77"/>
        <p:cNvGrpSpPr/>
        <p:nvPr/>
      </p:nvGrpSpPr>
      <p:grpSpPr>
        <a:xfrm>
          <a:off x="0" y="0"/>
          <a:ext cx="0" cy="0"/>
          <a:chOff x="0" y="0"/>
          <a:chExt cx="0" cy="0"/>
        </a:xfrm>
      </p:grpSpPr>
      <p:sp>
        <p:nvSpPr>
          <p:cNvPr id="78" name="Google Shape;78;p19"/>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4">
  <p:cSld name="AUTOLAYOUT_4">
    <p:bg>
      <p:bgPr>
        <a:solidFill>
          <a:srgbClr val="FFFFFF"/>
        </a:solidFill>
      </p:bgPr>
    </p:bg>
    <p:spTree>
      <p:nvGrpSpPr>
        <p:cNvPr id="80" name="Shape 80"/>
        <p:cNvGrpSpPr/>
        <p:nvPr/>
      </p:nvGrpSpPr>
      <p:grpSpPr>
        <a:xfrm>
          <a:off x="0" y="0"/>
          <a:ext cx="0" cy="0"/>
          <a:chOff x="0" y="0"/>
          <a:chExt cx="0" cy="0"/>
        </a:xfrm>
      </p:grpSpPr>
      <p:sp>
        <p:nvSpPr>
          <p:cNvPr id="81" name="Google Shape;81;p2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12">
    <p:bg>
      <p:bgPr>
        <a:solidFill>
          <a:srgbClr val="FFFFFF"/>
        </a:solidFill>
      </p:bgPr>
    </p:bg>
    <p:spTree>
      <p:nvGrpSpPr>
        <p:cNvPr id="83" name="Shape 83"/>
        <p:cNvGrpSpPr/>
        <p:nvPr/>
      </p:nvGrpSpPr>
      <p:grpSpPr>
        <a:xfrm>
          <a:off x="0" y="0"/>
          <a:ext cx="0" cy="0"/>
          <a:chOff x="0" y="0"/>
          <a:chExt cx="0" cy="0"/>
        </a:xfrm>
      </p:grpSpPr>
      <p:sp>
        <p:nvSpPr>
          <p:cNvPr id="84" name="Google Shape;84;p21"/>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_9">
    <p:bg>
      <p:bgPr>
        <a:solidFill>
          <a:srgbClr val="FFFFFF"/>
        </a:solidFill>
      </p:bgPr>
    </p:bg>
    <p:spTree>
      <p:nvGrpSpPr>
        <p:cNvPr id="86" name="Shape 86"/>
        <p:cNvGrpSpPr/>
        <p:nvPr/>
      </p:nvGrpSpPr>
      <p:grpSpPr>
        <a:xfrm>
          <a:off x="0" y="0"/>
          <a:ext cx="0" cy="0"/>
          <a:chOff x="0" y="0"/>
          <a:chExt cx="0" cy="0"/>
        </a:xfrm>
      </p:grpSpPr>
      <p:sp>
        <p:nvSpPr>
          <p:cNvPr id="87" name="Google Shape;87;p2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0">
  <p:cSld name="AUTOLAYOUT_17">
    <p:bg>
      <p:bgPr>
        <a:solidFill>
          <a:srgbClr val="FFFFFF"/>
        </a:solidFill>
      </p:bgPr>
    </p:bg>
    <p:spTree>
      <p:nvGrpSpPr>
        <p:cNvPr id="89" name="Shape 89"/>
        <p:cNvGrpSpPr/>
        <p:nvPr/>
      </p:nvGrpSpPr>
      <p:grpSpPr>
        <a:xfrm>
          <a:off x="0" y="0"/>
          <a:ext cx="0" cy="0"/>
          <a:chOff x="0" y="0"/>
          <a:chExt cx="0" cy="0"/>
        </a:xfrm>
      </p:grpSpPr>
      <p:sp>
        <p:nvSpPr>
          <p:cNvPr id="90" name="Google Shape;90;p23"/>
          <p:cNvSpPr/>
          <p:nvPr/>
        </p:nvSpPr>
        <p:spPr>
          <a:xfrm>
            <a:off x="0" y="0"/>
            <a:ext cx="9144000" cy="5143500"/>
          </a:xfrm>
          <a:prstGeom prst="rect">
            <a:avLst/>
          </a:pr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3"/>
          <p:cNvSpPr/>
          <p:nvPr/>
        </p:nvSpPr>
        <p:spPr>
          <a:xfrm>
            <a:off x="2448225" y="447900"/>
            <a:ext cx="4247700" cy="42477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3"/>
          <p:cNvSpPr/>
          <p:nvPr/>
        </p:nvSpPr>
        <p:spPr>
          <a:xfrm>
            <a:off x="2571825" y="571500"/>
            <a:ext cx="4000500" cy="4000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3"/>
          <p:cNvSpPr txBox="1"/>
          <p:nvPr>
            <p:ph type="title"/>
          </p:nvPr>
        </p:nvSpPr>
        <p:spPr>
          <a:xfrm>
            <a:off x="3019425" y="1662150"/>
            <a:ext cx="3105300" cy="1819200"/>
          </a:xfrm>
          <a:prstGeom prst="rect">
            <a:avLst/>
          </a:prstGeom>
          <a:noFill/>
        </p:spPr>
        <p:txBody>
          <a:bodyPr anchorCtr="0" anchor="ctr" bIns="91425" lIns="91425" spcFirstLastPara="1" rIns="91425" wrap="square" tIns="91425"/>
          <a:lstStyle>
            <a:lvl1pPr lvl="0" rtl="0" algn="ctr">
              <a:lnSpc>
                <a:spcPct val="100000"/>
              </a:lnSpc>
              <a:spcBef>
                <a:spcPts val="0"/>
              </a:spcBef>
              <a:spcAft>
                <a:spcPts val="0"/>
              </a:spcAft>
              <a:buNone/>
              <a:defRPr b="1" sz="4000">
                <a:solidFill>
                  <a:srgbClr val="455A64"/>
                </a:solidFill>
              </a:defRPr>
            </a:lvl1pPr>
            <a:lvl2pPr lvl="1" rtl="0" algn="ctr">
              <a:lnSpc>
                <a:spcPct val="100000"/>
              </a:lnSpc>
              <a:spcBef>
                <a:spcPts val="0"/>
              </a:spcBef>
              <a:spcAft>
                <a:spcPts val="0"/>
              </a:spcAft>
              <a:buNone/>
              <a:defRPr b="1" sz="2800">
                <a:solidFill>
                  <a:srgbClr val="455A64"/>
                </a:solidFill>
              </a:defRPr>
            </a:lvl2pPr>
            <a:lvl3pPr lvl="2" rtl="0" algn="ctr">
              <a:lnSpc>
                <a:spcPct val="100000"/>
              </a:lnSpc>
              <a:spcBef>
                <a:spcPts val="0"/>
              </a:spcBef>
              <a:spcAft>
                <a:spcPts val="0"/>
              </a:spcAft>
              <a:buNone/>
              <a:defRPr b="1" sz="2800">
                <a:solidFill>
                  <a:srgbClr val="455A64"/>
                </a:solidFill>
              </a:defRPr>
            </a:lvl3pPr>
            <a:lvl4pPr lvl="3" rtl="0" algn="ctr">
              <a:lnSpc>
                <a:spcPct val="100000"/>
              </a:lnSpc>
              <a:spcBef>
                <a:spcPts val="0"/>
              </a:spcBef>
              <a:spcAft>
                <a:spcPts val="0"/>
              </a:spcAft>
              <a:buNone/>
              <a:defRPr b="1" sz="2800">
                <a:solidFill>
                  <a:srgbClr val="455A64"/>
                </a:solidFill>
              </a:defRPr>
            </a:lvl4pPr>
            <a:lvl5pPr lvl="4" rtl="0" algn="ctr">
              <a:lnSpc>
                <a:spcPct val="100000"/>
              </a:lnSpc>
              <a:spcBef>
                <a:spcPts val="0"/>
              </a:spcBef>
              <a:spcAft>
                <a:spcPts val="0"/>
              </a:spcAft>
              <a:buNone/>
              <a:defRPr b="1" sz="2800">
                <a:solidFill>
                  <a:srgbClr val="455A64"/>
                </a:solidFill>
              </a:defRPr>
            </a:lvl5pPr>
            <a:lvl6pPr lvl="5" rtl="0" algn="ctr">
              <a:lnSpc>
                <a:spcPct val="100000"/>
              </a:lnSpc>
              <a:spcBef>
                <a:spcPts val="0"/>
              </a:spcBef>
              <a:spcAft>
                <a:spcPts val="0"/>
              </a:spcAft>
              <a:buNone/>
              <a:defRPr b="1" sz="2800">
                <a:solidFill>
                  <a:srgbClr val="455A64"/>
                </a:solidFill>
              </a:defRPr>
            </a:lvl6pPr>
            <a:lvl7pPr lvl="6" rtl="0" algn="ctr">
              <a:lnSpc>
                <a:spcPct val="100000"/>
              </a:lnSpc>
              <a:spcBef>
                <a:spcPts val="0"/>
              </a:spcBef>
              <a:spcAft>
                <a:spcPts val="0"/>
              </a:spcAft>
              <a:buNone/>
              <a:defRPr b="1" sz="2800">
                <a:solidFill>
                  <a:srgbClr val="455A64"/>
                </a:solidFill>
              </a:defRPr>
            </a:lvl7pPr>
            <a:lvl8pPr lvl="7" rtl="0" algn="ctr">
              <a:lnSpc>
                <a:spcPct val="100000"/>
              </a:lnSpc>
              <a:spcBef>
                <a:spcPts val="0"/>
              </a:spcBef>
              <a:spcAft>
                <a:spcPts val="0"/>
              </a:spcAft>
              <a:buNone/>
              <a:defRPr b="1" sz="2800">
                <a:solidFill>
                  <a:srgbClr val="455A64"/>
                </a:solidFill>
              </a:defRPr>
            </a:lvl8pPr>
            <a:lvl9pPr lvl="8" rtl="0" algn="ctr">
              <a:lnSpc>
                <a:spcPct val="100000"/>
              </a:lnSpc>
              <a:spcBef>
                <a:spcPts val="0"/>
              </a:spcBef>
              <a:spcAft>
                <a:spcPts val="0"/>
              </a:spcAft>
              <a:buNone/>
              <a:defRPr b="1" sz="2800">
                <a:solidFill>
                  <a:srgbClr val="455A64"/>
                </a:solidFill>
              </a:defRPr>
            </a:lvl9pPr>
          </a:lstStyle>
          <a:p/>
        </p:txBody>
      </p:sp>
      <p:sp>
        <p:nvSpPr>
          <p:cNvPr id="94" name="Google Shape;94;p2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4"/>
          <p:cNvSpPr txBox="1"/>
          <p:nvPr>
            <p:ph type="ctrTitle"/>
          </p:nvPr>
        </p:nvSpPr>
        <p:spPr>
          <a:xfrm>
            <a:off x="0" y="898475"/>
            <a:ext cx="9021000" cy="161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Time-aware Point-of-interest Recommendation</a:t>
            </a:r>
            <a:endParaRPr sz="4800"/>
          </a:p>
          <a:p>
            <a:pPr indent="0" lvl="0" marL="0" rtl="0" algn="ctr">
              <a:spcBef>
                <a:spcPts val="0"/>
              </a:spcBef>
              <a:spcAft>
                <a:spcPts val="0"/>
              </a:spcAft>
              <a:buNone/>
            </a:pPr>
            <a:r>
              <a:rPr lang="en" sz="4800"/>
              <a:t>CS6670-Topics in Data Mining</a:t>
            </a:r>
            <a:endParaRPr sz="4800"/>
          </a:p>
        </p:txBody>
      </p:sp>
      <p:sp>
        <p:nvSpPr>
          <p:cNvPr id="100" name="Google Shape;100;p24"/>
          <p:cNvSpPr txBox="1"/>
          <p:nvPr>
            <p:ph idx="1" type="subTitle"/>
          </p:nvPr>
        </p:nvSpPr>
        <p:spPr>
          <a:xfrm>
            <a:off x="3980850" y="3501625"/>
            <a:ext cx="5105400" cy="15552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800"/>
              <a:t>Group#11</a:t>
            </a:r>
            <a:endParaRPr sz="1800"/>
          </a:p>
          <a:p>
            <a:pPr indent="-342900" lvl="0" marL="457200" rtl="0" algn="just">
              <a:spcBef>
                <a:spcPts val="0"/>
              </a:spcBef>
              <a:spcAft>
                <a:spcPts val="0"/>
              </a:spcAft>
              <a:buSzPts val="1800"/>
              <a:buChar char="●"/>
            </a:pPr>
            <a:r>
              <a:rPr lang="en" sz="1800"/>
              <a:t>T.Ujjieve - CS16BTECH11039 </a:t>
            </a:r>
            <a:endParaRPr sz="1800"/>
          </a:p>
          <a:p>
            <a:pPr indent="-342900" lvl="0" marL="457200" rtl="0" algn="just">
              <a:spcBef>
                <a:spcPts val="0"/>
              </a:spcBef>
              <a:spcAft>
                <a:spcPts val="0"/>
              </a:spcAft>
              <a:buSzPts val="1800"/>
              <a:buChar char="●"/>
            </a:pPr>
            <a:r>
              <a:rPr lang="en" sz="1800"/>
              <a:t>P.Ramkishan - CS16BTECH11029</a:t>
            </a:r>
            <a:endParaRPr sz="1800"/>
          </a:p>
          <a:p>
            <a:pPr indent="-342900" lvl="0" marL="457200" rtl="0" algn="just">
              <a:spcBef>
                <a:spcPts val="0"/>
              </a:spcBef>
              <a:spcAft>
                <a:spcPts val="0"/>
              </a:spcAft>
              <a:buSzPts val="1800"/>
              <a:buChar char="●"/>
            </a:pPr>
            <a:r>
              <a:rPr lang="en" sz="1800"/>
              <a:t>A B S Harsha - CS16BTECH11002</a:t>
            </a:r>
            <a:endParaRPr sz="1800"/>
          </a:p>
          <a:p>
            <a:pPr indent="-342900" lvl="0" marL="457200" rtl="0" algn="just">
              <a:spcBef>
                <a:spcPts val="0"/>
              </a:spcBef>
              <a:spcAft>
                <a:spcPts val="0"/>
              </a:spcAft>
              <a:buSzPts val="1800"/>
              <a:buChar char="●"/>
            </a:pPr>
            <a:r>
              <a:rPr lang="en" sz="1800"/>
              <a:t>S.Shanmukha Rao - CS16BTECH11034  </a:t>
            </a:r>
            <a:endParaRPr sz="1800"/>
          </a:p>
        </p:txBody>
      </p:sp>
      <p:sp>
        <p:nvSpPr>
          <p:cNvPr id="101" name="Google Shape;10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3"/>
          <p:cNvSpPr txBox="1"/>
          <p:nvPr/>
        </p:nvSpPr>
        <p:spPr>
          <a:xfrm>
            <a:off x="966275" y="564900"/>
            <a:ext cx="6139500" cy="35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9900"/>
                </a:solidFill>
                <a:latin typeface="Spectral"/>
                <a:ea typeface="Spectral"/>
                <a:cs typeface="Spectral"/>
                <a:sym typeface="Spectral"/>
              </a:rPr>
              <a:t>User-based Collaborative filtering:</a:t>
            </a:r>
            <a:endParaRPr sz="2500">
              <a:latin typeface="Spectral"/>
              <a:ea typeface="Spectral"/>
              <a:cs typeface="Spectral"/>
              <a:sym typeface="Spectral"/>
            </a:endParaRPr>
          </a:p>
          <a:p>
            <a:pPr indent="0" lvl="0" marL="0" rtl="0" algn="l">
              <a:spcBef>
                <a:spcPts val="0"/>
              </a:spcBef>
              <a:spcAft>
                <a:spcPts val="0"/>
              </a:spcAft>
              <a:buNone/>
            </a:pPr>
            <a:r>
              <a:t/>
            </a:r>
            <a:endParaRPr sz="2500">
              <a:latin typeface="Spectral"/>
              <a:ea typeface="Spectral"/>
              <a:cs typeface="Spectral"/>
              <a:sym typeface="Spectral"/>
            </a:endParaRPr>
          </a:p>
          <a:p>
            <a:pPr indent="0" lvl="0" marL="0" rtl="0" algn="l">
              <a:spcBef>
                <a:spcPts val="0"/>
              </a:spcBef>
              <a:spcAft>
                <a:spcPts val="0"/>
              </a:spcAft>
              <a:buNone/>
            </a:pPr>
            <a:r>
              <a:t/>
            </a:r>
            <a:endParaRPr sz="2500">
              <a:latin typeface="Spectral"/>
              <a:ea typeface="Spectral"/>
              <a:cs typeface="Spectral"/>
              <a:sym typeface="Spectral"/>
            </a:endParaRPr>
          </a:p>
          <a:p>
            <a:pPr indent="0" lvl="0" marL="0" rtl="0" algn="l">
              <a:spcBef>
                <a:spcPts val="0"/>
              </a:spcBef>
              <a:spcAft>
                <a:spcPts val="0"/>
              </a:spcAft>
              <a:buNone/>
            </a:pPr>
            <a:r>
              <a:t/>
            </a:r>
            <a:endParaRPr sz="2500">
              <a:latin typeface="Spectral"/>
              <a:ea typeface="Spectral"/>
              <a:cs typeface="Spectral"/>
              <a:sym typeface="Spectral"/>
            </a:endParaRPr>
          </a:p>
        </p:txBody>
      </p:sp>
      <p:pic>
        <p:nvPicPr>
          <p:cNvPr id="166" name="Google Shape;166;p33"/>
          <p:cNvPicPr preferRelativeResize="0"/>
          <p:nvPr/>
        </p:nvPicPr>
        <p:blipFill>
          <a:blip r:embed="rId3">
            <a:alphaModFix/>
          </a:blip>
          <a:stretch>
            <a:fillRect/>
          </a:stretch>
        </p:blipFill>
        <p:spPr>
          <a:xfrm>
            <a:off x="1016099" y="2634575"/>
            <a:ext cx="3046540" cy="1393725"/>
          </a:xfrm>
          <a:prstGeom prst="rect">
            <a:avLst/>
          </a:prstGeom>
          <a:noFill/>
          <a:ln>
            <a:noFill/>
          </a:ln>
        </p:spPr>
      </p:pic>
      <p:pic>
        <p:nvPicPr>
          <p:cNvPr id="167" name="Google Shape;167;p33"/>
          <p:cNvPicPr preferRelativeResize="0"/>
          <p:nvPr/>
        </p:nvPicPr>
        <p:blipFill>
          <a:blip r:embed="rId4">
            <a:alphaModFix/>
          </a:blip>
          <a:stretch>
            <a:fillRect/>
          </a:stretch>
        </p:blipFill>
        <p:spPr>
          <a:xfrm>
            <a:off x="4381625" y="2634563"/>
            <a:ext cx="2724150" cy="1028700"/>
          </a:xfrm>
          <a:prstGeom prst="rect">
            <a:avLst/>
          </a:prstGeom>
          <a:noFill/>
          <a:ln>
            <a:noFill/>
          </a:ln>
        </p:spPr>
      </p:pic>
      <p:sp>
        <p:nvSpPr>
          <p:cNvPr id="168" name="Google Shape;168;p33"/>
          <p:cNvSpPr txBox="1"/>
          <p:nvPr/>
        </p:nvSpPr>
        <p:spPr>
          <a:xfrm>
            <a:off x="966275" y="1240775"/>
            <a:ext cx="7353000" cy="1393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Spectral"/>
              <a:buChar char="●"/>
            </a:pPr>
            <a:r>
              <a:rPr lang="en" sz="2000">
                <a:latin typeface="Spectral"/>
                <a:ea typeface="Spectral"/>
                <a:cs typeface="Spectral"/>
                <a:sym typeface="Spectral"/>
              </a:rPr>
              <a:t>It’s the recommendation score that u will check-in a POI l that u have not visited before.</a:t>
            </a:r>
            <a:endParaRPr sz="2000">
              <a:latin typeface="Spectral"/>
              <a:ea typeface="Spectral"/>
              <a:cs typeface="Spectral"/>
              <a:sym typeface="Spectral"/>
            </a:endParaRPr>
          </a:p>
          <a:p>
            <a:pPr indent="-355600" lvl="0" marL="457200" rtl="0" algn="l">
              <a:spcBef>
                <a:spcPts val="0"/>
              </a:spcBef>
              <a:spcAft>
                <a:spcPts val="0"/>
              </a:spcAft>
              <a:buSzPts val="2000"/>
              <a:buFont typeface="Spectral"/>
              <a:buChar char="●"/>
            </a:pPr>
            <a:r>
              <a:rPr lang="en" sz="2000">
                <a:latin typeface="Spectral"/>
                <a:ea typeface="Spectral"/>
                <a:cs typeface="Spectral"/>
                <a:sym typeface="Spectral"/>
              </a:rPr>
              <a:t>It’s the weighted average of check-in for a users at POI l with weights as cosine similarity of that user and u.</a:t>
            </a:r>
            <a:endParaRPr sz="2000">
              <a:latin typeface="Spectral"/>
              <a:ea typeface="Spectral"/>
              <a:cs typeface="Spectral"/>
              <a:sym typeface="Spectral"/>
            </a:endParaRPr>
          </a:p>
          <a:p>
            <a:pPr indent="0" lvl="0" marL="457200" rtl="0" algn="l">
              <a:spcBef>
                <a:spcPts val="0"/>
              </a:spcBef>
              <a:spcAft>
                <a:spcPts val="0"/>
              </a:spcAft>
              <a:buNone/>
            </a:pPr>
            <a:r>
              <a:t/>
            </a:r>
            <a:endParaRPr sz="2000">
              <a:latin typeface="Spectral"/>
              <a:ea typeface="Spectral"/>
              <a:cs typeface="Spectral"/>
              <a:sym typeface="Spectral"/>
            </a:endParaRPr>
          </a:p>
        </p:txBody>
      </p:sp>
      <p:sp>
        <p:nvSpPr>
          <p:cNvPr id="169" name="Google Shape;169;p33"/>
          <p:cNvSpPr txBox="1"/>
          <p:nvPr/>
        </p:nvSpPr>
        <p:spPr>
          <a:xfrm>
            <a:off x="1016100" y="3810925"/>
            <a:ext cx="7303200" cy="7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Where</a:t>
            </a:r>
            <a:endParaRPr>
              <a:latin typeface="Open Sans"/>
              <a:ea typeface="Open Sans"/>
              <a:cs typeface="Open Sans"/>
              <a:sym typeface="Open Sans"/>
            </a:endParaRPr>
          </a:p>
          <a:p>
            <a:pPr indent="457200" lvl="0" marL="0" rtl="0" algn="l">
              <a:spcBef>
                <a:spcPts val="0"/>
              </a:spcBef>
              <a:spcAft>
                <a:spcPts val="0"/>
              </a:spcAft>
              <a:buNone/>
            </a:pPr>
            <a:r>
              <a:rPr lang="en">
                <a:latin typeface="Open Sans"/>
                <a:ea typeface="Open Sans"/>
                <a:cs typeface="Open Sans"/>
                <a:sym typeface="Open Sans"/>
              </a:rPr>
              <a:t>Ĉu,l is the user collaborative score</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Wu,l is the weight for user v</a:t>
            </a:r>
            <a:endParaRPr>
              <a:latin typeface="Open Sans"/>
              <a:ea typeface="Open Sans"/>
              <a:cs typeface="Open Sans"/>
              <a:sym typeface="Open Sans"/>
            </a:endParaRPr>
          </a:p>
        </p:txBody>
      </p:sp>
      <p:sp>
        <p:nvSpPr>
          <p:cNvPr id="170" name="Google Shape;17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4"/>
          <p:cNvSpPr txBox="1"/>
          <p:nvPr/>
        </p:nvSpPr>
        <p:spPr>
          <a:xfrm>
            <a:off x="1067775" y="281250"/>
            <a:ext cx="73338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9900"/>
                </a:solidFill>
                <a:latin typeface="Spectral"/>
                <a:ea typeface="Spectral"/>
                <a:cs typeface="Spectral"/>
                <a:sym typeface="Spectral"/>
              </a:rPr>
              <a:t>Incorporating Temporal Influence:</a:t>
            </a:r>
            <a:endParaRPr b="1" sz="2000">
              <a:solidFill>
                <a:srgbClr val="FF9900"/>
              </a:solidFill>
              <a:latin typeface="Spectral"/>
              <a:ea typeface="Spectral"/>
              <a:cs typeface="Spectral"/>
              <a:sym typeface="Spectral"/>
            </a:endParaRPr>
          </a:p>
          <a:p>
            <a:pPr indent="0" lvl="0" marL="0" rtl="0" algn="l">
              <a:spcBef>
                <a:spcPts val="0"/>
              </a:spcBef>
              <a:spcAft>
                <a:spcPts val="0"/>
              </a:spcAft>
              <a:buNone/>
            </a:pPr>
            <a:r>
              <a:t/>
            </a:r>
            <a:endParaRPr b="1" sz="2000">
              <a:solidFill>
                <a:srgbClr val="FF9900"/>
              </a:solidFill>
              <a:latin typeface="Spectral"/>
              <a:ea typeface="Spectral"/>
              <a:cs typeface="Spectral"/>
              <a:sym typeface="Spectral"/>
            </a:endParaRPr>
          </a:p>
          <a:p>
            <a:pPr indent="0" lvl="0" marL="0" rtl="0" algn="l">
              <a:spcBef>
                <a:spcPts val="0"/>
              </a:spcBef>
              <a:spcAft>
                <a:spcPts val="0"/>
              </a:spcAft>
              <a:buNone/>
            </a:pPr>
            <a:r>
              <a:t/>
            </a:r>
            <a:endParaRPr b="1" sz="2000">
              <a:solidFill>
                <a:srgbClr val="FF9900"/>
              </a:solidFill>
              <a:latin typeface="Spectral"/>
              <a:ea typeface="Spectral"/>
              <a:cs typeface="Spectral"/>
              <a:sym typeface="Spectral"/>
            </a:endParaRPr>
          </a:p>
        </p:txBody>
      </p:sp>
      <p:pic>
        <p:nvPicPr>
          <p:cNvPr id="176" name="Google Shape;176;p34"/>
          <p:cNvPicPr preferRelativeResize="0"/>
          <p:nvPr/>
        </p:nvPicPr>
        <p:blipFill>
          <a:blip r:embed="rId3">
            <a:alphaModFix/>
          </a:blip>
          <a:stretch>
            <a:fillRect/>
          </a:stretch>
        </p:blipFill>
        <p:spPr>
          <a:xfrm>
            <a:off x="606175" y="1136850"/>
            <a:ext cx="4514151" cy="2085975"/>
          </a:xfrm>
          <a:prstGeom prst="rect">
            <a:avLst/>
          </a:prstGeom>
          <a:noFill/>
          <a:ln>
            <a:noFill/>
          </a:ln>
        </p:spPr>
      </p:pic>
      <p:sp>
        <p:nvSpPr>
          <p:cNvPr id="177" name="Google Shape;177;p34"/>
          <p:cNvSpPr txBox="1"/>
          <p:nvPr/>
        </p:nvSpPr>
        <p:spPr>
          <a:xfrm>
            <a:off x="5907825" y="899475"/>
            <a:ext cx="2954700" cy="34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Where                 is similarity  between time slots  , </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C</a:t>
            </a:r>
            <a:r>
              <a:rPr i="1" lang="en">
                <a:latin typeface="Open Sans"/>
                <a:ea typeface="Open Sans"/>
                <a:cs typeface="Open Sans"/>
                <a:sym typeface="Open Sans"/>
              </a:rPr>
              <a:t>ut’l  </a:t>
            </a:r>
            <a:r>
              <a:rPr lang="en">
                <a:latin typeface="Open Sans"/>
                <a:ea typeface="Open Sans"/>
                <a:cs typeface="Open Sans"/>
                <a:sym typeface="Open Sans"/>
              </a:rPr>
              <a:t>is checkIn Value by user u at </a:t>
            </a:r>
            <a:r>
              <a:rPr lang="en">
                <a:latin typeface="Open Sans"/>
                <a:ea typeface="Open Sans"/>
                <a:cs typeface="Open Sans"/>
                <a:sym typeface="Open Sans"/>
              </a:rPr>
              <a:t>time Slot</a:t>
            </a:r>
            <a:r>
              <a:rPr lang="en">
                <a:latin typeface="Open Sans"/>
                <a:ea typeface="Open Sans"/>
                <a:cs typeface="Open Sans"/>
                <a:sym typeface="Open Sans"/>
              </a:rPr>
              <a:t> t’ at location l</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W</a:t>
            </a:r>
            <a:r>
              <a:rPr i="1" lang="en">
                <a:latin typeface="Open Sans"/>
                <a:ea typeface="Open Sans"/>
                <a:cs typeface="Open Sans"/>
                <a:sym typeface="Open Sans"/>
              </a:rPr>
              <a:t>u,v</a:t>
            </a:r>
            <a:r>
              <a:rPr lang="en">
                <a:latin typeface="Open Sans"/>
                <a:ea typeface="Open Sans"/>
                <a:cs typeface="Open Sans"/>
                <a:sym typeface="Open Sans"/>
              </a:rPr>
              <a:t>    is similarity matrix between users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Is  final recommendation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Score </a:t>
            </a:r>
            <a:endParaRPr>
              <a:latin typeface="Open Sans"/>
              <a:ea typeface="Open Sans"/>
              <a:cs typeface="Open Sans"/>
              <a:sym typeface="Open Sans"/>
            </a:endParaRPr>
          </a:p>
        </p:txBody>
      </p:sp>
      <p:pic>
        <p:nvPicPr>
          <p:cNvPr id="178" name="Google Shape;178;p34"/>
          <p:cNvPicPr preferRelativeResize="0"/>
          <p:nvPr/>
        </p:nvPicPr>
        <p:blipFill>
          <a:blip r:embed="rId4">
            <a:alphaModFix/>
          </a:blip>
          <a:stretch>
            <a:fillRect/>
          </a:stretch>
        </p:blipFill>
        <p:spPr>
          <a:xfrm>
            <a:off x="6730000" y="996525"/>
            <a:ext cx="381000" cy="238125"/>
          </a:xfrm>
          <a:prstGeom prst="rect">
            <a:avLst/>
          </a:prstGeom>
          <a:noFill/>
          <a:ln>
            <a:noFill/>
          </a:ln>
        </p:spPr>
      </p:pic>
      <p:pic>
        <p:nvPicPr>
          <p:cNvPr id="179" name="Google Shape;179;p34"/>
          <p:cNvPicPr preferRelativeResize="0"/>
          <p:nvPr/>
        </p:nvPicPr>
        <p:blipFill>
          <a:blip r:embed="rId5">
            <a:alphaModFix/>
          </a:blip>
          <a:stretch>
            <a:fillRect/>
          </a:stretch>
        </p:blipFill>
        <p:spPr>
          <a:xfrm>
            <a:off x="1263050" y="3405050"/>
            <a:ext cx="3200400" cy="1066800"/>
          </a:xfrm>
          <a:prstGeom prst="rect">
            <a:avLst/>
          </a:prstGeom>
          <a:noFill/>
          <a:ln>
            <a:noFill/>
          </a:ln>
        </p:spPr>
      </p:pic>
      <p:pic>
        <p:nvPicPr>
          <p:cNvPr id="180" name="Google Shape;180;p34"/>
          <p:cNvPicPr preferRelativeResize="0"/>
          <p:nvPr/>
        </p:nvPicPr>
        <p:blipFill>
          <a:blip r:embed="rId6">
            <a:alphaModFix/>
          </a:blip>
          <a:stretch>
            <a:fillRect/>
          </a:stretch>
        </p:blipFill>
        <p:spPr>
          <a:xfrm>
            <a:off x="5952950" y="2822775"/>
            <a:ext cx="447675" cy="400050"/>
          </a:xfrm>
          <a:prstGeom prst="rect">
            <a:avLst/>
          </a:prstGeom>
          <a:noFill/>
          <a:ln>
            <a:noFill/>
          </a:ln>
        </p:spPr>
      </p:pic>
      <p:sp>
        <p:nvSpPr>
          <p:cNvPr id="181" name="Google Shape;181;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35"/>
          <p:cNvPicPr preferRelativeResize="0"/>
          <p:nvPr/>
        </p:nvPicPr>
        <p:blipFill rotWithShape="1">
          <a:blip r:embed="rId3">
            <a:alphaModFix/>
          </a:blip>
          <a:srcRect b="4395" l="0" r="0" t="4404"/>
          <a:stretch/>
        </p:blipFill>
        <p:spPr>
          <a:xfrm>
            <a:off x="0" y="0"/>
            <a:ext cx="9144000" cy="5143500"/>
          </a:xfrm>
          <a:prstGeom prst="rect">
            <a:avLst/>
          </a:prstGeom>
          <a:noFill/>
          <a:ln>
            <a:noFill/>
          </a:ln>
        </p:spPr>
      </p:pic>
      <p:sp>
        <p:nvSpPr>
          <p:cNvPr id="187" name="Google Shape;18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Google Shape;192;p36"/>
          <p:cNvPicPr preferRelativeResize="0"/>
          <p:nvPr/>
        </p:nvPicPr>
        <p:blipFill rotWithShape="1">
          <a:blip r:embed="rId3">
            <a:alphaModFix/>
          </a:blip>
          <a:srcRect b="4521" l="0" r="0" t="4511"/>
          <a:stretch/>
        </p:blipFill>
        <p:spPr>
          <a:xfrm>
            <a:off x="0" y="0"/>
            <a:ext cx="9144000" cy="5143500"/>
          </a:xfrm>
          <a:prstGeom prst="rect">
            <a:avLst/>
          </a:prstGeom>
          <a:noFill/>
          <a:ln>
            <a:noFill/>
          </a:ln>
        </p:spPr>
      </p:pic>
      <p:sp>
        <p:nvSpPr>
          <p:cNvPr id="193" name="Google Shape;193;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37"/>
          <p:cNvPicPr preferRelativeResize="0"/>
          <p:nvPr/>
        </p:nvPicPr>
        <p:blipFill>
          <a:blip r:embed="rId3">
            <a:alphaModFix/>
          </a:blip>
          <a:stretch>
            <a:fillRect/>
          </a:stretch>
        </p:blipFill>
        <p:spPr>
          <a:xfrm>
            <a:off x="454325" y="875275"/>
            <a:ext cx="1676400" cy="438150"/>
          </a:xfrm>
          <a:prstGeom prst="rect">
            <a:avLst/>
          </a:prstGeom>
          <a:noFill/>
          <a:ln>
            <a:noFill/>
          </a:ln>
        </p:spPr>
      </p:pic>
      <p:pic>
        <p:nvPicPr>
          <p:cNvPr id="199" name="Google Shape;199;p37"/>
          <p:cNvPicPr preferRelativeResize="0"/>
          <p:nvPr/>
        </p:nvPicPr>
        <p:blipFill>
          <a:blip r:embed="rId4">
            <a:alphaModFix/>
          </a:blip>
          <a:stretch>
            <a:fillRect/>
          </a:stretch>
        </p:blipFill>
        <p:spPr>
          <a:xfrm>
            <a:off x="517000" y="1558700"/>
            <a:ext cx="3848100" cy="2981325"/>
          </a:xfrm>
          <a:prstGeom prst="rect">
            <a:avLst/>
          </a:prstGeom>
          <a:noFill/>
          <a:ln>
            <a:noFill/>
          </a:ln>
        </p:spPr>
      </p:pic>
      <p:sp>
        <p:nvSpPr>
          <p:cNvPr id="200" name="Google Shape;200;p37"/>
          <p:cNvSpPr txBox="1"/>
          <p:nvPr/>
        </p:nvSpPr>
        <p:spPr>
          <a:xfrm>
            <a:off x="4948175" y="794325"/>
            <a:ext cx="3848100" cy="37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pectral"/>
                <a:ea typeface="Spectral"/>
                <a:cs typeface="Spectral"/>
                <a:sym typeface="Spectral"/>
              </a:rPr>
              <a:t>The willingness is calculated by dividing the distances into regions and incrementing the count for each poi lying in the region.</a:t>
            </a:r>
            <a:endParaRPr>
              <a:latin typeface="Spectral"/>
              <a:ea typeface="Spectral"/>
              <a:cs typeface="Spectral"/>
              <a:sym typeface="Spectral"/>
            </a:endParaRPr>
          </a:p>
          <a:p>
            <a:pPr indent="0" lvl="0" marL="0" rtl="0" algn="l">
              <a:spcBef>
                <a:spcPts val="0"/>
              </a:spcBef>
              <a:spcAft>
                <a:spcPts val="0"/>
              </a:spcAft>
              <a:buNone/>
            </a:pPr>
            <a:r>
              <a:t/>
            </a:r>
            <a:endParaRPr>
              <a:latin typeface="Spectral"/>
              <a:ea typeface="Spectral"/>
              <a:cs typeface="Spectral"/>
              <a:sym typeface="Spectral"/>
            </a:endParaRPr>
          </a:p>
          <a:p>
            <a:pPr indent="0" lvl="0" marL="0" rtl="0" algn="l">
              <a:spcBef>
                <a:spcPts val="0"/>
              </a:spcBef>
              <a:spcAft>
                <a:spcPts val="0"/>
              </a:spcAft>
              <a:buNone/>
            </a:pPr>
            <a:r>
              <a:t/>
            </a:r>
            <a:endParaRPr>
              <a:latin typeface="Spectral"/>
              <a:ea typeface="Spectral"/>
              <a:cs typeface="Spectral"/>
              <a:sym typeface="Spectral"/>
            </a:endParaRPr>
          </a:p>
          <a:p>
            <a:pPr indent="0" lvl="0" marL="0" rtl="0" algn="l">
              <a:spcBef>
                <a:spcPts val="0"/>
              </a:spcBef>
              <a:spcAft>
                <a:spcPts val="0"/>
              </a:spcAft>
              <a:buNone/>
            </a:pPr>
            <a:r>
              <a:t/>
            </a:r>
            <a:endParaRPr>
              <a:latin typeface="Spectral"/>
              <a:ea typeface="Spectral"/>
              <a:cs typeface="Spectral"/>
              <a:sym typeface="Spectral"/>
            </a:endParaRPr>
          </a:p>
          <a:p>
            <a:pPr indent="0" lvl="0" marL="0" rtl="0" algn="l">
              <a:spcBef>
                <a:spcPts val="0"/>
              </a:spcBef>
              <a:spcAft>
                <a:spcPts val="0"/>
              </a:spcAft>
              <a:buNone/>
            </a:pPr>
            <a:r>
              <a:rPr lang="en">
                <a:latin typeface="Spectral"/>
                <a:ea typeface="Spectral"/>
                <a:cs typeface="Spectral"/>
                <a:sym typeface="Spectral"/>
              </a:rPr>
              <a:t>The count is instantiated with 2. </a:t>
            </a:r>
            <a:endParaRPr>
              <a:latin typeface="Spectral"/>
              <a:ea typeface="Spectral"/>
              <a:cs typeface="Spectral"/>
              <a:sym typeface="Spectral"/>
            </a:endParaRPr>
          </a:p>
          <a:p>
            <a:pPr indent="0" lvl="0" marL="0" rtl="0" algn="l">
              <a:spcBef>
                <a:spcPts val="0"/>
              </a:spcBef>
              <a:spcAft>
                <a:spcPts val="0"/>
              </a:spcAft>
              <a:buNone/>
            </a:pPr>
            <a:r>
              <a:t/>
            </a:r>
            <a:endParaRPr>
              <a:latin typeface="Spectral"/>
              <a:ea typeface="Spectral"/>
              <a:cs typeface="Spectral"/>
              <a:sym typeface="Spectral"/>
            </a:endParaRPr>
          </a:p>
          <a:p>
            <a:pPr indent="0" lvl="0" marL="0" rtl="0" algn="l">
              <a:spcBef>
                <a:spcPts val="0"/>
              </a:spcBef>
              <a:spcAft>
                <a:spcPts val="0"/>
              </a:spcAft>
              <a:buNone/>
            </a:pPr>
            <a:r>
              <a:t/>
            </a:r>
            <a:endParaRPr>
              <a:latin typeface="Spectral"/>
              <a:ea typeface="Spectral"/>
              <a:cs typeface="Spectral"/>
              <a:sym typeface="Spectral"/>
            </a:endParaRPr>
          </a:p>
          <a:p>
            <a:pPr indent="0" lvl="0" marL="0" rtl="0" algn="l">
              <a:spcBef>
                <a:spcPts val="0"/>
              </a:spcBef>
              <a:spcAft>
                <a:spcPts val="0"/>
              </a:spcAft>
              <a:buNone/>
            </a:pPr>
            <a:r>
              <a:rPr lang="en">
                <a:latin typeface="Spectral"/>
                <a:ea typeface="Spectral"/>
                <a:cs typeface="Spectral"/>
                <a:sym typeface="Spectral"/>
              </a:rPr>
              <a:t>Least square regression method is applied </a:t>
            </a:r>
            <a:endParaRPr>
              <a:latin typeface="Spectral"/>
              <a:ea typeface="Spectral"/>
              <a:cs typeface="Spectral"/>
              <a:sym typeface="Spectral"/>
            </a:endParaRPr>
          </a:p>
          <a:p>
            <a:pPr indent="0" lvl="0" marL="0" rtl="0" algn="l">
              <a:spcBef>
                <a:spcPts val="0"/>
              </a:spcBef>
              <a:spcAft>
                <a:spcPts val="0"/>
              </a:spcAft>
              <a:buNone/>
            </a:pPr>
            <a:r>
              <a:t/>
            </a:r>
            <a:endParaRPr>
              <a:latin typeface="Spectral"/>
              <a:ea typeface="Spectral"/>
              <a:cs typeface="Spectral"/>
              <a:sym typeface="Spectral"/>
            </a:endParaRPr>
          </a:p>
          <a:p>
            <a:pPr indent="0" lvl="0" marL="0" rtl="0" algn="l">
              <a:spcBef>
                <a:spcPts val="0"/>
              </a:spcBef>
              <a:spcAft>
                <a:spcPts val="0"/>
              </a:spcAft>
              <a:buNone/>
            </a:pPr>
            <a:r>
              <a:rPr lang="en">
                <a:latin typeface="Spectral"/>
                <a:ea typeface="Spectral"/>
                <a:cs typeface="Spectral"/>
                <a:sym typeface="Spectral"/>
              </a:rPr>
              <a:t>Value of K obtained : </a:t>
            </a:r>
            <a:r>
              <a:rPr lang="en">
                <a:solidFill>
                  <a:srgbClr val="212121"/>
                </a:solidFill>
                <a:highlight>
                  <a:srgbClr val="FFFFFF"/>
                </a:highlight>
                <a:latin typeface="Spectral"/>
                <a:ea typeface="Spectral"/>
                <a:cs typeface="Spectral"/>
                <a:sym typeface="Spectral"/>
              </a:rPr>
              <a:t>[-2.23069687]</a:t>
            </a:r>
            <a:endParaRPr>
              <a:solidFill>
                <a:srgbClr val="212121"/>
              </a:solidFill>
              <a:highlight>
                <a:srgbClr val="FFFFFF"/>
              </a:highlight>
              <a:latin typeface="Spectral"/>
              <a:ea typeface="Spectral"/>
              <a:cs typeface="Spectral"/>
              <a:sym typeface="Spectral"/>
            </a:endParaRPr>
          </a:p>
          <a:p>
            <a:pPr indent="0" lvl="0" marL="0" rtl="0" algn="l">
              <a:spcBef>
                <a:spcPts val="0"/>
              </a:spcBef>
              <a:spcAft>
                <a:spcPts val="0"/>
              </a:spcAft>
              <a:buNone/>
            </a:pPr>
            <a:r>
              <a:t/>
            </a:r>
            <a:endParaRPr sz="1050">
              <a:solidFill>
                <a:srgbClr val="212121"/>
              </a:solidFill>
              <a:highlight>
                <a:srgbClr val="FFFFFF"/>
              </a:highlight>
              <a:latin typeface="Spectral"/>
              <a:ea typeface="Spectral"/>
              <a:cs typeface="Spectral"/>
              <a:sym typeface="Spectral"/>
            </a:endParaRPr>
          </a:p>
          <a:p>
            <a:pPr indent="0" lvl="0" marL="0" rtl="0" algn="l">
              <a:spcBef>
                <a:spcPts val="0"/>
              </a:spcBef>
              <a:spcAft>
                <a:spcPts val="0"/>
              </a:spcAft>
              <a:buNone/>
            </a:pPr>
            <a:r>
              <a:rPr lang="en">
                <a:solidFill>
                  <a:srgbClr val="212121"/>
                </a:solidFill>
                <a:highlight>
                  <a:srgbClr val="FFFFFF"/>
                </a:highlight>
                <a:latin typeface="Spectral"/>
                <a:ea typeface="Spectral"/>
                <a:cs typeface="Spectral"/>
                <a:sym typeface="Spectral"/>
              </a:rPr>
              <a:t>Value of A : 10.40793976121805</a:t>
            </a:r>
            <a:endParaRPr>
              <a:solidFill>
                <a:srgbClr val="212121"/>
              </a:solidFill>
              <a:highlight>
                <a:srgbClr val="FFFFFF"/>
              </a:highlight>
              <a:latin typeface="Spectral"/>
              <a:ea typeface="Spectral"/>
              <a:cs typeface="Spectral"/>
              <a:sym typeface="Spectral"/>
            </a:endParaRPr>
          </a:p>
        </p:txBody>
      </p:sp>
      <p:sp>
        <p:nvSpPr>
          <p:cNvPr id="201" name="Google Shape;201;p37"/>
          <p:cNvSpPr txBox="1"/>
          <p:nvPr/>
        </p:nvSpPr>
        <p:spPr>
          <a:xfrm>
            <a:off x="507850" y="156250"/>
            <a:ext cx="82884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CALCULATION OF WILLINGNESS</a:t>
            </a:r>
            <a:endParaRPr sz="1800">
              <a:latin typeface="Open Sans"/>
              <a:ea typeface="Open Sans"/>
              <a:cs typeface="Open Sans"/>
              <a:sym typeface="Open Sans"/>
            </a:endParaRPr>
          </a:p>
        </p:txBody>
      </p:sp>
      <p:sp>
        <p:nvSpPr>
          <p:cNvPr id="202" name="Google Shape;202;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Google Shape;207;p38"/>
          <p:cNvPicPr preferRelativeResize="0"/>
          <p:nvPr/>
        </p:nvPicPr>
        <p:blipFill>
          <a:blip r:embed="rId3">
            <a:alphaModFix/>
          </a:blip>
          <a:stretch>
            <a:fillRect/>
          </a:stretch>
        </p:blipFill>
        <p:spPr>
          <a:xfrm>
            <a:off x="2147888" y="952500"/>
            <a:ext cx="4848225" cy="3238500"/>
          </a:xfrm>
          <a:prstGeom prst="rect">
            <a:avLst/>
          </a:prstGeom>
          <a:noFill/>
          <a:ln>
            <a:noFill/>
          </a:ln>
        </p:spPr>
      </p:pic>
      <p:sp>
        <p:nvSpPr>
          <p:cNvPr id="208" name="Google Shape;208;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283500"/>
            <a:ext cx="85206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rgbClr val="FF9900"/>
                </a:solidFill>
                <a:latin typeface="Spectral"/>
                <a:ea typeface="Spectral"/>
                <a:cs typeface="Spectral"/>
                <a:sym typeface="Spectral"/>
              </a:rPr>
              <a:t>Spatial</a:t>
            </a:r>
            <a:r>
              <a:rPr b="1" lang="en" sz="2000">
                <a:solidFill>
                  <a:srgbClr val="FF9900"/>
                </a:solidFill>
                <a:latin typeface="Spectral"/>
                <a:ea typeface="Spectral"/>
                <a:cs typeface="Spectral"/>
                <a:sym typeface="Spectral"/>
              </a:rPr>
              <a:t> Influence:</a:t>
            </a:r>
            <a:endParaRPr/>
          </a:p>
        </p:txBody>
      </p:sp>
      <p:pic>
        <p:nvPicPr>
          <p:cNvPr id="214" name="Google Shape;214;p39"/>
          <p:cNvPicPr preferRelativeResize="0"/>
          <p:nvPr/>
        </p:nvPicPr>
        <p:blipFill>
          <a:blip r:embed="rId3">
            <a:alphaModFix/>
          </a:blip>
          <a:stretch>
            <a:fillRect/>
          </a:stretch>
        </p:blipFill>
        <p:spPr>
          <a:xfrm>
            <a:off x="152400" y="1465825"/>
            <a:ext cx="2962275" cy="809625"/>
          </a:xfrm>
          <a:prstGeom prst="rect">
            <a:avLst/>
          </a:prstGeom>
          <a:noFill/>
          <a:ln>
            <a:noFill/>
          </a:ln>
        </p:spPr>
      </p:pic>
      <p:pic>
        <p:nvPicPr>
          <p:cNvPr id="215" name="Google Shape;215;p39"/>
          <p:cNvPicPr preferRelativeResize="0"/>
          <p:nvPr/>
        </p:nvPicPr>
        <p:blipFill>
          <a:blip r:embed="rId4">
            <a:alphaModFix/>
          </a:blip>
          <a:stretch>
            <a:fillRect/>
          </a:stretch>
        </p:blipFill>
        <p:spPr>
          <a:xfrm>
            <a:off x="152400" y="2427850"/>
            <a:ext cx="3714750" cy="781050"/>
          </a:xfrm>
          <a:prstGeom prst="rect">
            <a:avLst/>
          </a:prstGeom>
          <a:noFill/>
          <a:ln>
            <a:noFill/>
          </a:ln>
        </p:spPr>
      </p:pic>
      <p:pic>
        <p:nvPicPr>
          <p:cNvPr id="216" name="Google Shape;216;p39"/>
          <p:cNvPicPr preferRelativeResize="0"/>
          <p:nvPr/>
        </p:nvPicPr>
        <p:blipFill>
          <a:blip r:embed="rId5">
            <a:alphaModFix/>
          </a:blip>
          <a:stretch>
            <a:fillRect/>
          </a:stretch>
        </p:blipFill>
        <p:spPr>
          <a:xfrm>
            <a:off x="601325" y="3700400"/>
            <a:ext cx="1971675" cy="723900"/>
          </a:xfrm>
          <a:prstGeom prst="rect">
            <a:avLst/>
          </a:prstGeom>
          <a:noFill/>
          <a:ln>
            <a:noFill/>
          </a:ln>
        </p:spPr>
      </p:pic>
      <p:sp>
        <p:nvSpPr>
          <p:cNvPr id="217" name="Google Shape;217;p39"/>
          <p:cNvSpPr txBox="1"/>
          <p:nvPr/>
        </p:nvSpPr>
        <p:spPr>
          <a:xfrm>
            <a:off x="5131450" y="813225"/>
            <a:ext cx="2962200" cy="3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pectral"/>
                <a:ea typeface="Spectral"/>
                <a:cs typeface="Spectral"/>
                <a:sym typeface="Spectral"/>
              </a:rPr>
              <a:t>wi </a:t>
            </a:r>
            <a:r>
              <a:rPr lang="en">
                <a:latin typeface="Spectral"/>
                <a:ea typeface="Spectral"/>
                <a:cs typeface="Spectral"/>
                <a:sym typeface="Spectral"/>
              </a:rPr>
              <a:t>is willingness of user to visit a dis far away POI</a:t>
            </a:r>
            <a:endParaRPr>
              <a:latin typeface="Spectral"/>
              <a:ea typeface="Spectral"/>
              <a:cs typeface="Spectral"/>
              <a:sym typeface="Spectral"/>
            </a:endParaRPr>
          </a:p>
          <a:p>
            <a:pPr indent="0" lvl="0" marL="0" rtl="0" algn="l">
              <a:spcBef>
                <a:spcPts val="0"/>
              </a:spcBef>
              <a:spcAft>
                <a:spcPts val="0"/>
              </a:spcAft>
              <a:buNone/>
            </a:pPr>
            <a:r>
              <a:t/>
            </a:r>
            <a:endParaRPr>
              <a:latin typeface="Spectral"/>
              <a:ea typeface="Spectral"/>
              <a:cs typeface="Spectral"/>
              <a:sym typeface="Spectral"/>
            </a:endParaRPr>
          </a:p>
          <a:p>
            <a:pPr indent="0" lvl="0" marL="0" rtl="0" algn="l">
              <a:spcBef>
                <a:spcPts val="0"/>
              </a:spcBef>
              <a:spcAft>
                <a:spcPts val="0"/>
              </a:spcAft>
              <a:buNone/>
            </a:pPr>
            <a:r>
              <a:rPr b="1" lang="en">
                <a:latin typeface="Spectral"/>
                <a:ea typeface="Spectral"/>
                <a:cs typeface="Spectral"/>
                <a:sym typeface="Spectral"/>
              </a:rPr>
              <a:t>P</a:t>
            </a:r>
            <a:r>
              <a:rPr lang="en">
                <a:latin typeface="Spectral"/>
                <a:ea typeface="Spectral"/>
                <a:cs typeface="Spectral"/>
                <a:sym typeface="Spectral"/>
              </a:rPr>
              <a:t>( Lj | Li ) is prob that a user visited Li will visit Lj after visiting Li</a:t>
            </a:r>
            <a:endParaRPr>
              <a:latin typeface="Spectral"/>
              <a:ea typeface="Spectral"/>
              <a:cs typeface="Spectral"/>
              <a:sym typeface="Spectral"/>
            </a:endParaRPr>
          </a:p>
          <a:p>
            <a:pPr indent="0" lvl="0" marL="0" rtl="0" algn="l">
              <a:spcBef>
                <a:spcPts val="0"/>
              </a:spcBef>
              <a:spcAft>
                <a:spcPts val="0"/>
              </a:spcAft>
              <a:buNone/>
            </a:pPr>
            <a:r>
              <a:t/>
            </a:r>
            <a:endParaRPr>
              <a:latin typeface="Spectral"/>
              <a:ea typeface="Spectral"/>
              <a:cs typeface="Spectral"/>
              <a:sym typeface="Spectral"/>
            </a:endParaRPr>
          </a:p>
          <a:p>
            <a:pPr indent="0" lvl="0" marL="0" rtl="0" algn="l">
              <a:spcBef>
                <a:spcPts val="0"/>
              </a:spcBef>
              <a:spcAft>
                <a:spcPts val="0"/>
              </a:spcAft>
              <a:buNone/>
            </a:pPr>
            <a:r>
              <a:rPr lang="en">
                <a:latin typeface="Spectral"/>
                <a:ea typeface="Spectral"/>
                <a:cs typeface="Spectral"/>
                <a:sym typeface="Spectral"/>
              </a:rPr>
              <a:t>Beta is tunable parameter</a:t>
            </a:r>
            <a:endParaRPr>
              <a:latin typeface="Spectral"/>
              <a:ea typeface="Spectral"/>
              <a:cs typeface="Spectral"/>
              <a:sym typeface="Spectral"/>
            </a:endParaRPr>
          </a:p>
          <a:p>
            <a:pPr indent="0" lvl="0" marL="0" rtl="0" algn="l">
              <a:spcBef>
                <a:spcPts val="0"/>
              </a:spcBef>
              <a:spcAft>
                <a:spcPts val="0"/>
              </a:spcAft>
              <a:buNone/>
            </a:pPr>
            <a:r>
              <a:t/>
            </a:r>
            <a:endParaRPr>
              <a:latin typeface="Spectral"/>
              <a:ea typeface="Spectral"/>
              <a:cs typeface="Spectral"/>
              <a:sym typeface="Spectral"/>
            </a:endParaRPr>
          </a:p>
          <a:p>
            <a:pPr indent="0" lvl="0" marL="0" rtl="0" algn="l">
              <a:spcBef>
                <a:spcPts val="0"/>
              </a:spcBef>
              <a:spcAft>
                <a:spcPts val="0"/>
              </a:spcAft>
              <a:buNone/>
            </a:pPr>
            <a:r>
              <a:rPr b="1" lang="en">
                <a:latin typeface="Spectral"/>
                <a:ea typeface="Spectral"/>
                <a:cs typeface="Spectral"/>
                <a:sym typeface="Spectral"/>
              </a:rPr>
              <a:t>P</a:t>
            </a:r>
            <a:r>
              <a:rPr lang="en">
                <a:latin typeface="Spectral"/>
                <a:ea typeface="Spectral"/>
                <a:cs typeface="Spectral"/>
                <a:sym typeface="Spectral"/>
              </a:rPr>
              <a:t>t( L ) = prob that user visits Location L at timeSlot t </a:t>
            </a:r>
            <a:endParaRPr>
              <a:latin typeface="Spectral"/>
              <a:ea typeface="Spectral"/>
              <a:cs typeface="Spectral"/>
              <a:sym typeface="Spectral"/>
            </a:endParaRPr>
          </a:p>
          <a:p>
            <a:pPr indent="0" lvl="0" marL="0" rtl="0" algn="l">
              <a:spcBef>
                <a:spcPts val="0"/>
              </a:spcBef>
              <a:spcAft>
                <a:spcPts val="0"/>
              </a:spcAft>
              <a:buNone/>
            </a:pPr>
            <a:r>
              <a:t/>
            </a:r>
            <a:endParaRPr>
              <a:latin typeface="Spectral"/>
              <a:ea typeface="Spectral"/>
              <a:cs typeface="Spectral"/>
              <a:sym typeface="Spectral"/>
            </a:endParaRPr>
          </a:p>
          <a:p>
            <a:pPr indent="0" lvl="0" marL="0" rtl="0" algn="l">
              <a:spcBef>
                <a:spcPts val="0"/>
              </a:spcBef>
              <a:spcAft>
                <a:spcPts val="0"/>
              </a:spcAft>
              <a:buNone/>
            </a:pPr>
            <a:r>
              <a:rPr lang="en">
                <a:latin typeface="Spectral"/>
                <a:ea typeface="Spectral"/>
                <a:cs typeface="Spectral"/>
                <a:sym typeface="Spectral"/>
              </a:rPr>
              <a:t>              </a:t>
            </a:r>
            <a:endParaRPr>
              <a:latin typeface="Spectral"/>
              <a:ea typeface="Spectral"/>
              <a:cs typeface="Spectral"/>
              <a:sym typeface="Spectral"/>
            </a:endParaRPr>
          </a:p>
          <a:p>
            <a:pPr indent="0" lvl="0" marL="457200" rtl="0" algn="l">
              <a:spcBef>
                <a:spcPts val="0"/>
              </a:spcBef>
              <a:spcAft>
                <a:spcPts val="0"/>
              </a:spcAft>
              <a:buNone/>
            </a:pPr>
            <a:r>
              <a:rPr lang="en">
                <a:latin typeface="Spectral"/>
                <a:ea typeface="Spectral"/>
                <a:cs typeface="Spectral"/>
                <a:sym typeface="Spectral"/>
              </a:rPr>
              <a:t> Is final recomendation score with spatial Influence</a:t>
            </a:r>
            <a:endParaRPr>
              <a:latin typeface="Spectral"/>
              <a:ea typeface="Spectral"/>
              <a:cs typeface="Spectral"/>
              <a:sym typeface="Spectral"/>
            </a:endParaRPr>
          </a:p>
        </p:txBody>
      </p:sp>
      <p:pic>
        <p:nvPicPr>
          <p:cNvPr id="218" name="Google Shape;218;p39"/>
          <p:cNvPicPr preferRelativeResize="0"/>
          <p:nvPr/>
        </p:nvPicPr>
        <p:blipFill>
          <a:blip r:embed="rId6">
            <a:alphaModFix/>
          </a:blip>
          <a:stretch>
            <a:fillRect/>
          </a:stretch>
        </p:blipFill>
        <p:spPr>
          <a:xfrm>
            <a:off x="5131450" y="3377600"/>
            <a:ext cx="529445" cy="438150"/>
          </a:xfrm>
          <a:prstGeom prst="rect">
            <a:avLst/>
          </a:prstGeom>
          <a:noFill/>
          <a:ln>
            <a:noFill/>
          </a:ln>
        </p:spPr>
      </p:pic>
      <p:sp>
        <p:nvSpPr>
          <p:cNvPr id="219" name="Google Shape;219;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id="224" name="Google Shape;224;p40"/>
          <p:cNvPicPr preferRelativeResize="0"/>
          <p:nvPr/>
        </p:nvPicPr>
        <p:blipFill rotWithShape="1">
          <a:blip r:embed="rId3">
            <a:alphaModFix/>
          </a:blip>
          <a:srcRect b="4521" l="0" r="0" t="4511"/>
          <a:stretch/>
        </p:blipFill>
        <p:spPr>
          <a:xfrm>
            <a:off x="0" y="0"/>
            <a:ext cx="9144000" cy="5143500"/>
          </a:xfrm>
          <a:prstGeom prst="rect">
            <a:avLst/>
          </a:prstGeom>
          <a:noFill/>
          <a:ln>
            <a:noFill/>
          </a:ln>
        </p:spPr>
      </p:pic>
      <p:sp>
        <p:nvSpPr>
          <p:cNvPr id="225" name="Google Shape;225;p40"/>
          <p:cNvSpPr txBox="1"/>
          <p:nvPr/>
        </p:nvSpPr>
        <p:spPr>
          <a:xfrm>
            <a:off x="2955875" y="820500"/>
            <a:ext cx="1132800" cy="2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Alpha = 0.8</a:t>
            </a:r>
            <a:endParaRPr>
              <a:latin typeface="Open Sans"/>
              <a:ea typeface="Open Sans"/>
              <a:cs typeface="Open Sans"/>
              <a:sym typeface="Open Sans"/>
            </a:endParaRPr>
          </a:p>
        </p:txBody>
      </p:sp>
      <p:sp>
        <p:nvSpPr>
          <p:cNvPr id="226" name="Google Shape;226;p40"/>
          <p:cNvSpPr txBox="1"/>
          <p:nvPr/>
        </p:nvSpPr>
        <p:spPr>
          <a:xfrm>
            <a:off x="4961225" y="866100"/>
            <a:ext cx="1132800" cy="1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Alpha = 1</a:t>
            </a:r>
            <a:endParaRPr>
              <a:latin typeface="Open Sans"/>
              <a:ea typeface="Open Sans"/>
              <a:cs typeface="Open Sans"/>
              <a:sym typeface="Open Sans"/>
            </a:endParaRPr>
          </a:p>
        </p:txBody>
      </p:sp>
      <p:sp>
        <p:nvSpPr>
          <p:cNvPr id="227" name="Google Shape;227;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Score :</a:t>
            </a:r>
            <a:endParaRPr/>
          </a:p>
        </p:txBody>
      </p:sp>
      <p:sp>
        <p:nvSpPr>
          <p:cNvPr id="233" name="Google Shape;233;p4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Unified </a:t>
            </a:r>
            <a:r>
              <a:rPr lang="en"/>
              <a:t>Framework</a:t>
            </a:r>
            <a:r>
              <a:rPr lang="en"/>
              <a:t> of Collaborative </a:t>
            </a:r>
            <a:r>
              <a:rPr lang="en"/>
              <a:t>Recommendation</a:t>
            </a:r>
            <a:r>
              <a:rPr lang="en"/>
              <a:t> enhancing temporal Behaviour and </a:t>
            </a:r>
            <a:r>
              <a:rPr lang="en"/>
              <a:t>naive</a:t>
            </a:r>
            <a:r>
              <a:rPr lang="en"/>
              <a:t> Bayes  </a:t>
            </a:r>
            <a:r>
              <a:rPr lang="en"/>
              <a:t>approach</a:t>
            </a:r>
            <a:r>
              <a:rPr lang="en"/>
              <a:t> for Spatial behaviour</a:t>
            </a:r>
            <a:endParaRPr/>
          </a:p>
          <a:p>
            <a:pPr indent="0" lvl="0" marL="0" rtl="0" algn="l">
              <a:spcBef>
                <a:spcPts val="1600"/>
              </a:spcBef>
              <a:spcAft>
                <a:spcPts val="0"/>
              </a:spcAft>
              <a:buNone/>
            </a:pPr>
            <a:r>
              <a:rPr lang="en"/>
              <a:t>SE = Spatial Influence based </a:t>
            </a:r>
            <a:r>
              <a:rPr lang="en"/>
              <a:t>recommendation</a:t>
            </a:r>
            <a:r>
              <a:rPr lang="en"/>
              <a:t> with Popularity Enhancement</a:t>
            </a:r>
            <a:endParaRPr/>
          </a:p>
          <a:p>
            <a:pPr indent="0" lvl="0" marL="0" rtl="0" algn="l">
              <a:spcBef>
                <a:spcPts val="1600"/>
              </a:spcBef>
              <a:spcAft>
                <a:spcPts val="0"/>
              </a:spcAft>
              <a:buNone/>
            </a:pPr>
            <a:r>
              <a:rPr lang="en"/>
              <a:t>alpha  = tunable parameter ranges in  [0,1]</a:t>
            </a:r>
            <a:endParaRPr/>
          </a:p>
          <a:p>
            <a:pPr indent="0" lvl="0" marL="0" rtl="0" algn="l">
              <a:spcBef>
                <a:spcPts val="1600"/>
              </a:spcBef>
              <a:spcAft>
                <a:spcPts val="1600"/>
              </a:spcAft>
              <a:buNone/>
            </a:pPr>
            <a:r>
              <a:rPr lang="en"/>
              <a:t>Unified Score =  alpha * UTE + (1-alpha) * SE</a:t>
            </a:r>
            <a:endParaRPr/>
          </a:p>
        </p:txBody>
      </p:sp>
      <p:sp>
        <p:nvSpPr>
          <p:cNvPr id="234" name="Google Shape;234;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2"/>
          <p:cNvSpPr txBox="1"/>
          <p:nvPr/>
        </p:nvSpPr>
        <p:spPr>
          <a:xfrm>
            <a:off x="898475" y="502350"/>
            <a:ext cx="4153800" cy="10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9900"/>
                </a:solidFill>
              </a:rPr>
              <a:t>Unified Framework:</a:t>
            </a:r>
            <a:endParaRPr b="1" sz="2000">
              <a:solidFill>
                <a:srgbClr val="FF9900"/>
              </a:solidFill>
            </a:endParaRPr>
          </a:p>
        </p:txBody>
      </p:sp>
      <p:pic>
        <p:nvPicPr>
          <p:cNvPr id="240" name="Google Shape;240;p42"/>
          <p:cNvPicPr preferRelativeResize="0"/>
          <p:nvPr/>
        </p:nvPicPr>
        <p:blipFill>
          <a:blip r:embed="rId3">
            <a:alphaModFix/>
          </a:blip>
          <a:stretch>
            <a:fillRect/>
          </a:stretch>
        </p:blipFill>
        <p:spPr>
          <a:xfrm>
            <a:off x="898475" y="1136600"/>
            <a:ext cx="4896100" cy="2222250"/>
          </a:xfrm>
          <a:prstGeom prst="rect">
            <a:avLst/>
          </a:prstGeom>
          <a:noFill/>
          <a:ln>
            <a:noFill/>
          </a:ln>
        </p:spPr>
      </p:pic>
      <p:pic>
        <p:nvPicPr>
          <p:cNvPr id="241" name="Google Shape;241;p42"/>
          <p:cNvPicPr preferRelativeResize="0"/>
          <p:nvPr/>
        </p:nvPicPr>
        <p:blipFill>
          <a:blip r:embed="rId4">
            <a:alphaModFix/>
          </a:blip>
          <a:stretch>
            <a:fillRect/>
          </a:stretch>
        </p:blipFill>
        <p:spPr>
          <a:xfrm>
            <a:off x="898475" y="3444775"/>
            <a:ext cx="5351850" cy="859850"/>
          </a:xfrm>
          <a:prstGeom prst="rect">
            <a:avLst/>
          </a:prstGeom>
          <a:noFill/>
          <a:ln>
            <a:noFill/>
          </a:ln>
        </p:spPr>
      </p:pic>
      <p:sp>
        <p:nvSpPr>
          <p:cNvPr id="242" name="Google Shape;242;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7" name="Google Shape;107;p25"/>
          <p:cNvSpPr txBox="1"/>
          <p:nvPr>
            <p:ph idx="1" type="body"/>
          </p:nvPr>
        </p:nvSpPr>
        <p:spPr>
          <a:xfrm>
            <a:off x="311700" y="1266325"/>
            <a:ext cx="8520600" cy="1819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Quicksand"/>
              <a:buChar char="●"/>
            </a:pPr>
            <a:r>
              <a:rPr lang="en" sz="2000">
                <a:latin typeface="Quicksand"/>
                <a:ea typeface="Quicksand"/>
                <a:cs typeface="Quicksand"/>
                <a:sym typeface="Quicksand"/>
              </a:rPr>
              <a:t>A point of interest (POI) is a specific point location that someone may find interesting and be willing to check in.</a:t>
            </a:r>
            <a:endParaRPr sz="2000">
              <a:latin typeface="Quicksand"/>
              <a:ea typeface="Quicksand"/>
              <a:cs typeface="Quicksand"/>
              <a:sym typeface="Quicksand"/>
            </a:endParaRPr>
          </a:p>
          <a:p>
            <a:pPr indent="-355600" lvl="0" marL="457200" rtl="0" algn="l">
              <a:spcBef>
                <a:spcPts val="0"/>
              </a:spcBef>
              <a:spcAft>
                <a:spcPts val="0"/>
              </a:spcAft>
              <a:buSzPts val="2000"/>
              <a:buFont typeface="Quicksand"/>
              <a:buChar char="●"/>
            </a:pPr>
            <a:r>
              <a:rPr lang="en" sz="2000">
                <a:latin typeface="Quicksand"/>
                <a:ea typeface="Quicksand"/>
                <a:cs typeface="Quicksand"/>
                <a:sym typeface="Quicksand"/>
              </a:rPr>
              <a:t>Objective of POI recommendation is to discover new places.</a:t>
            </a:r>
            <a:endParaRPr sz="2000">
              <a:latin typeface="Quicksand"/>
              <a:ea typeface="Quicksand"/>
              <a:cs typeface="Quicksand"/>
              <a:sym typeface="Quicksand"/>
            </a:endParaRPr>
          </a:p>
          <a:p>
            <a:pPr indent="0" lvl="0" marL="457200" rtl="0" algn="l">
              <a:spcBef>
                <a:spcPts val="1600"/>
              </a:spcBef>
              <a:spcAft>
                <a:spcPts val="0"/>
              </a:spcAft>
              <a:buNone/>
            </a:pPr>
            <a:r>
              <a:t/>
            </a:r>
            <a:endParaRPr sz="2000">
              <a:latin typeface="Quicksand"/>
              <a:ea typeface="Quicksand"/>
              <a:cs typeface="Quicksand"/>
              <a:sym typeface="Quicksand"/>
            </a:endParaRPr>
          </a:p>
          <a:p>
            <a:pPr indent="0" lvl="0" marL="457200" rtl="0" algn="l">
              <a:spcBef>
                <a:spcPts val="1600"/>
              </a:spcBef>
              <a:spcAft>
                <a:spcPts val="1600"/>
              </a:spcAft>
              <a:buNone/>
            </a:pPr>
            <a:r>
              <a:t/>
            </a:r>
            <a:endParaRPr sz="2400">
              <a:latin typeface="Quicksand"/>
              <a:ea typeface="Quicksand"/>
              <a:cs typeface="Quicksand"/>
              <a:sym typeface="Quicksand"/>
            </a:endParaRPr>
          </a:p>
        </p:txBody>
      </p:sp>
      <p:pic>
        <p:nvPicPr>
          <p:cNvPr id="108" name="Google Shape;108;p25"/>
          <p:cNvPicPr preferRelativeResize="0"/>
          <p:nvPr/>
        </p:nvPicPr>
        <p:blipFill>
          <a:blip r:embed="rId3">
            <a:alphaModFix/>
          </a:blip>
          <a:stretch>
            <a:fillRect/>
          </a:stretch>
        </p:blipFill>
        <p:spPr>
          <a:xfrm>
            <a:off x="2346225" y="2717675"/>
            <a:ext cx="4451541" cy="1752575"/>
          </a:xfrm>
          <a:prstGeom prst="rect">
            <a:avLst/>
          </a:prstGeom>
          <a:noFill/>
          <a:ln>
            <a:noFill/>
          </a:ln>
        </p:spPr>
      </p:pic>
      <p:sp>
        <p:nvSpPr>
          <p:cNvPr id="109" name="Google Shape;109;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3"/>
          <p:cNvSpPr txBox="1"/>
          <p:nvPr/>
        </p:nvSpPr>
        <p:spPr>
          <a:xfrm>
            <a:off x="1471425" y="442725"/>
            <a:ext cx="6380700" cy="1002600"/>
          </a:xfrm>
          <a:prstGeom prst="rect">
            <a:avLst/>
          </a:prstGeom>
          <a:noFill/>
          <a:ln>
            <a:noFill/>
          </a:ln>
        </p:spPr>
        <p:txBody>
          <a:bodyPr anchorCtr="0" anchor="t" bIns="91425" lIns="91425" spcFirstLastPara="1" rIns="0" wrap="square" tIns="91425">
            <a:noAutofit/>
          </a:bodyPr>
          <a:lstStyle/>
          <a:p>
            <a:pPr indent="-857250" lvl="0" marL="0" marR="0" rtl="0" algn="l">
              <a:spcBef>
                <a:spcPts val="0"/>
              </a:spcBef>
              <a:spcAft>
                <a:spcPts val="0"/>
              </a:spcAft>
              <a:buNone/>
            </a:pPr>
            <a:r>
              <a:rPr b="1" lang="en" sz="2500">
                <a:solidFill>
                  <a:srgbClr val="FF9900"/>
                </a:solidFill>
                <a:latin typeface="Open Sans"/>
                <a:ea typeface="Open Sans"/>
                <a:cs typeface="Open Sans"/>
                <a:sym typeface="Open Sans"/>
              </a:rPr>
              <a:t>Experiments:</a:t>
            </a:r>
            <a:r>
              <a:rPr b="1" lang="en" sz="2500">
                <a:solidFill>
                  <a:srgbClr val="FF9900"/>
                </a:solidFill>
                <a:latin typeface="Spectral"/>
                <a:ea typeface="Spectral"/>
                <a:cs typeface="Spectral"/>
                <a:sym typeface="Spectral"/>
              </a:rPr>
              <a:t> </a:t>
            </a:r>
            <a:endParaRPr sz="2500">
              <a:latin typeface="Open Sans"/>
              <a:ea typeface="Open Sans"/>
              <a:cs typeface="Open Sans"/>
              <a:sym typeface="Open Sans"/>
            </a:endParaRPr>
          </a:p>
        </p:txBody>
      </p:sp>
      <p:pic>
        <p:nvPicPr>
          <p:cNvPr id="248" name="Google Shape;248;p43"/>
          <p:cNvPicPr preferRelativeResize="0"/>
          <p:nvPr/>
        </p:nvPicPr>
        <p:blipFill>
          <a:blip r:embed="rId3">
            <a:alphaModFix/>
          </a:blip>
          <a:stretch>
            <a:fillRect/>
          </a:stretch>
        </p:blipFill>
        <p:spPr>
          <a:xfrm>
            <a:off x="-3" y="3437613"/>
            <a:ext cx="3905625" cy="1337050"/>
          </a:xfrm>
          <a:prstGeom prst="rect">
            <a:avLst/>
          </a:prstGeom>
          <a:noFill/>
          <a:ln>
            <a:noFill/>
          </a:ln>
        </p:spPr>
      </p:pic>
      <p:pic>
        <p:nvPicPr>
          <p:cNvPr id="249" name="Google Shape;249;p43"/>
          <p:cNvPicPr preferRelativeResize="0"/>
          <p:nvPr/>
        </p:nvPicPr>
        <p:blipFill>
          <a:blip r:embed="rId4">
            <a:alphaModFix/>
          </a:blip>
          <a:stretch>
            <a:fillRect/>
          </a:stretch>
        </p:blipFill>
        <p:spPr>
          <a:xfrm>
            <a:off x="5562600" y="3263125"/>
            <a:ext cx="3581400" cy="1447800"/>
          </a:xfrm>
          <a:prstGeom prst="rect">
            <a:avLst/>
          </a:prstGeom>
          <a:noFill/>
          <a:ln>
            <a:noFill/>
          </a:ln>
        </p:spPr>
      </p:pic>
      <p:sp>
        <p:nvSpPr>
          <p:cNvPr id="250" name="Google Shape;250;p43"/>
          <p:cNvSpPr txBox="1"/>
          <p:nvPr/>
        </p:nvSpPr>
        <p:spPr>
          <a:xfrm>
            <a:off x="0" y="1914150"/>
            <a:ext cx="41799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Spectral"/>
                <a:ea typeface="Spectral"/>
                <a:cs typeface="Spectral"/>
                <a:sym typeface="Spectral"/>
              </a:rPr>
              <a:t>The precision and recall for time slot t are calculated as follows:</a:t>
            </a:r>
            <a:endParaRPr sz="2000">
              <a:latin typeface="Spectral"/>
              <a:ea typeface="Spectral"/>
              <a:cs typeface="Spectral"/>
              <a:sym typeface="Spectral"/>
            </a:endParaRPr>
          </a:p>
        </p:txBody>
      </p:sp>
      <p:sp>
        <p:nvSpPr>
          <p:cNvPr id="251" name="Google Shape;251;p43"/>
          <p:cNvSpPr txBox="1"/>
          <p:nvPr/>
        </p:nvSpPr>
        <p:spPr>
          <a:xfrm>
            <a:off x="5325800" y="1080800"/>
            <a:ext cx="3528900" cy="17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latin typeface="Spectral"/>
                <a:ea typeface="Spectral"/>
                <a:cs typeface="Spectral"/>
                <a:sym typeface="Spectral"/>
              </a:rPr>
              <a:t>The overall precision and recall are calculated by averaging the pre-</a:t>
            </a:r>
            <a:endParaRPr sz="2000">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2000">
                <a:latin typeface="Spectral"/>
                <a:ea typeface="Spectral"/>
                <a:cs typeface="Spectral"/>
                <a:sym typeface="Spectral"/>
              </a:rPr>
              <a:t>cision and recall values over all time slots, respectively:</a:t>
            </a:r>
            <a:endParaRPr sz="2000">
              <a:latin typeface="Spectral"/>
              <a:ea typeface="Spectral"/>
              <a:cs typeface="Spectral"/>
              <a:sym typeface="Spectral"/>
            </a:endParaRPr>
          </a:p>
          <a:p>
            <a:pPr indent="0" lvl="0" marL="0" rtl="0" algn="l">
              <a:spcBef>
                <a:spcPts val="0"/>
              </a:spcBef>
              <a:spcAft>
                <a:spcPts val="0"/>
              </a:spcAft>
              <a:buNone/>
            </a:pPr>
            <a:r>
              <a:t/>
            </a:r>
            <a:endParaRPr sz="2000">
              <a:latin typeface="Spectral"/>
              <a:ea typeface="Spectral"/>
              <a:cs typeface="Spectral"/>
              <a:sym typeface="Spectral"/>
            </a:endParaRPr>
          </a:p>
        </p:txBody>
      </p:sp>
      <p:cxnSp>
        <p:nvCxnSpPr>
          <p:cNvPr id="252" name="Google Shape;252;p43"/>
          <p:cNvCxnSpPr/>
          <p:nvPr/>
        </p:nvCxnSpPr>
        <p:spPr>
          <a:xfrm>
            <a:off x="4661700" y="937550"/>
            <a:ext cx="39000" cy="3463500"/>
          </a:xfrm>
          <a:prstGeom prst="straightConnector1">
            <a:avLst/>
          </a:prstGeom>
          <a:noFill/>
          <a:ln cap="flat" cmpd="sng" w="9525">
            <a:solidFill>
              <a:schemeClr val="dk2"/>
            </a:solidFill>
            <a:prstDash val="solid"/>
            <a:round/>
            <a:headEnd len="med" w="med" type="none"/>
            <a:tailEnd len="med" w="med" type="none"/>
          </a:ln>
        </p:spPr>
      </p:cxnSp>
      <p:sp>
        <p:nvSpPr>
          <p:cNvPr id="253" name="Google Shape;253;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Google Shape;258;p44"/>
          <p:cNvPicPr preferRelativeResize="0"/>
          <p:nvPr/>
        </p:nvPicPr>
        <p:blipFill rotWithShape="1">
          <a:blip r:embed="rId3">
            <a:alphaModFix/>
          </a:blip>
          <a:srcRect b="4521" l="0" r="0" t="4511"/>
          <a:stretch/>
        </p:blipFill>
        <p:spPr>
          <a:xfrm>
            <a:off x="1388975" y="781300"/>
            <a:ext cx="7755026" cy="4362200"/>
          </a:xfrm>
          <a:prstGeom prst="rect">
            <a:avLst/>
          </a:prstGeom>
          <a:noFill/>
          <a:ln>
            <a:noFill/>
          </a:ln>
        </p:spPr>
      </p:pic>
      <p:sp>
        <p:nvSpPr>
          <p:cNvPr id="259" name="Google Shape;259;p44"/>
          <p:cNvSpPr txBox="1"/>
          <p:nvPr/>
        </p:nvSpPr>
        <p:spPr>
          <a:xfrm>
            <a:off x="338550" y="104175"/>
            <a:ext cx="83208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AVERAGE RECALL </a:t>
            </a:r>
            <a:endParaRPr>
              <a:latin typeface="Open Sans"/>
              <a:ea typeface="Open Sans"/>
              <a:cs typeface="Open Sans"/>
              <a:sym typeface="Open Sans"/>
            </a:endParaRPr>
          </a:p>
        </p:txBody>
      </p:sp>
      <p:sp>
        <p:nvSpPr>
          <p:cNvPr id="260" name="Google Shape;260;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pic>
        <p:nvPicPr>
          <p:cNvPr id="265" name="Google Shape;265;p45"/>
          <p:cNvPicPr preferRelativeResize="0"/>
          <p:nvPr/>
        </p:nvPicPr>
        <p:blipFill rotWithShape="1">
          <a:blip r:embed="rId3">
            <a:alphaModFix/>
          </a:blip>
          <a:srcRect b="4521" l="0" r="0" t="4511"/>
          <a:stretch/>
        </p:blipFill>
        <p:spPr>
          <a:xfrm>
            <a:off x="1226925" y="690150"/>
            <a:ext cx="7917075" cy="4453350"/>
          </a:xfrm>
          <a:prstGeom prst="rect">
            <a:avLst/>
          </a:prstGeom>
          <a:noFill/>
          <a:ln>
            <a:noFill/>
          </a:ln>
        </p:spPr>
      </p:pic>
      <p:sp>
        <p:nvSpPr>
          <p:cNvPr id="266" name="Google Shape;266;p45"/>
          <p:cNvSpPr txBox="1"/>
          <p:nvPr/>
        </p:nvSpPr>
        <p:spPr>
          <a:xfrm>
            <a:off x="208350" y="78125"/>
            <a:ext cx="45576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AVERAGE PRECISION</a:t>
            </a:r>
            <a:endParaRPr>
              <a:latin typeface="Open Sans"/>
              <a:ea typeface="Open Sans"/>
              <a:cs typeface="Open Sans"/>
              <a:sym typeface="Open Sans"/>
            </a:endParaRPr>
          </a:p>
        </p:txBody>
      </p:sp>
      <p:sp>
        <p:nvSpPr>
          <p:cNvPr id="267" name="Google Shape;267;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pic>
        <p:nvPicPr>
          <p:cNvPr id="272" name="Google Shape;272;p46"/>
          <p:cNvPicPr preferRelativeResize="0"/>
          <p:nvPr/>
        </p:nvPicPr>
        <p:blipFill rotWithShape="1">
          <a:blip r:embed="rId3">
            <a:alphaModFix/>
          </a:blip>
          <a:srcRect b="4521" l="0" r="0" t="4511"/>
          <a:stretch/>
        </p:blipFill>
        <p:spPr>
          <a:xfrm>
            <a:off x="0" y="0"/>
            <a:ext cx="9144000" cy="5143500"/>
          </a:xfrm>
          <a:prstGeom prst="rect">
            <a:avLst/>
          </a:prstGeom>
          <a:noFill/>
          <a:ln>
            <a:noFill/>
          </a:ln>
        </p:spPr>
      </p:pic>
      <p:sp>
        <p:nvSpPr>
          <p:cNvPr id="273" name="Google Shape;273;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pic>
        <p:nvPicPr>
          <p:cNvPr id="278" name="Google Shape;278;p47"/>
          <p:cNvPicPr preferRelativeResize="0"/>
          <p:nvPr/>
        </p:nvPicPr>
        <p:blipFill rotWithShape="1">
          <a:blip r:embed="rId3">
            <a:alphaModFix/>
          </a:blip>
          <a:srcRect b="4521" l="0" r="0" t="4511"/>
          <a:stretch/>
        </p:blipFill>
        <p:spPr>
          <a:xfrm>
            <a:off x="0" y="0"/>
            <a:ext cx="6015950" cy="3383975"/>
          </a:xfrm>
          <a:prstGeom prst="rect">
            <a:avLst/>
          </a:prstGeom>
          <a:noFill/>
          <a:ln>
            <a:noFill/>
          </a:ln>
        </p:spPr>
      </p:pic>
      <p:sp>
        <p:nvSpPr>
          <p:cNvPr id="279" name="Google Shape;279;p47"/>
          <p:cNvSpPr txBox="1"/>
          <p:nvPr/>
        </p:nvSpPr>
        <p:spPr>
          <a:xfrm>
            <a:off x="6250325" y="415050"/>
            <a:ext cx="2604300" cy="40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OBSERVATION:</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The precision for midnight slots is very less given the lesser no. of check Ins for those time slots.</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The precision for evening slots is high since most activity happens and more check Ins available</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280" name="Google Shape;280;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pic>
        <p:nvPicPr>
          <p:cNvPr id="285" name="Google Shape;285;p48"/>
          <p:cNvPicPr preferRelativeResize="0"/>
          <p:nvPr/>
        </p:nvPicPr>
        <p:blipFill rotWithShape="1">
          <a:blip r:embed="rId3">
            <a:alphaModFix/>
          </a:blip>
          <a:srcRect b="4521" l="0" r="0" t="4511"/>
          <a:stretch/>
        </p:blipFill>
        <p:spPr>
          <a:xfrm>
            <a:off x="1435250" y="807325"/>
            <a:ext cx="7708751" cy="4336175"/>
          </a:xfrm>
          <a:prstGeom prst="rect">
            <a:avLst/>
          </a:prstGeom>
          <a:noFill/>
          <a:ln>
            <a:noFill/>
          </a:ln>
        </p:spPr>
      </p:pic>
      <p:sp>
        <p:nvSpPr>
          <p:cNvPr id="286" name="Google Shape;286;p48"/>
          <p:cNvSpPr txBox="1"/>
          <p:nvPr/>
        </p:nvSpPr>
        <p:spPr>
          <a:xfrm>
            <a:off x="169275" y="91150"/>
            <a:ext cx="49743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AVERAGE RECALL</a:t>
            </a:r>
            <a:endParaRPr>
              <a:latin typeface="Open Sans"/>
              <a:ea typeface="Open Sans"/>
              <a:cs typeface="Open Sans"/>
              <a:sym typeface="Open Sans"/>
            </a:endParaRPr>
          </a:p>
        </p:txBody>
      </p:sp>
      <p:sp>
        <p:nvSpPr>
          <p:cNvPr id="287" name="Google Shape;287;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pic>
        <p:nvPicPr>
          <p:cNvPr id="292" name="Google Shape;292;p49"/>
          <p:cNvPicPr preferRelativeResize="0"/>
          <p:nvPr/>
        </p:nvPicPr>
        <p:blipFill rotWithShape="1">
          <a:blip r:embed="rId3">
            <a:alphaModFix/>
          </a:blip>
          <a:srcRect b="4521" l="0" r="0" t="4511"/>
          <a:stretch/>
        </p:blipFill>
        <p:spPr>
          <a:xfrm>
            <a:off x="1296350" y="729200"/>
            <a:ext cx="7847651" cy="4414300"/>
          </a:xfrm>
          <a:prstGeom prst="rect">
            <a:avLst/>
          </a:prstGeom>
          <a:noFill/>
          <a:ln>
            <a:noFill/>
          </a:ln>
        </p:spPr>
      </p:pic>
      <p:sp>
        <p:nvSpPr>
          <p:cNvPr id="293" name="Google Shape;293;p49"/>
          <p:cNvSpPr txBox="1"/>
          <p:nvPr/>
        </p:nvSpPr>
        <p:spPr>
          <a:xfrm>
            <a:off x="143225" y="78125"/>
            <a:ext cx="4049700" cy="5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AVERAGE PRECISION</a:t>
            </a:r>
            <a:endParaRPr>
              <a:latin typeface="Open Sans"/>
              <a:ea typeface="Open Sans"/>
              <a:cs typeface="Open Sans"/>
              <a:sym typeface="Open Sans"/>
            </a:endParaRPr>
          </a:p>
        </p:txBody>
      </p:sp>
      <p:sp>
        <p:nvSpPr>
          <p:cNvPr id="294" name="Google Shape;294;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0"/>
          <p:cNvSpPr txBox="1"/>
          <p:nvPr>
            <p:ph type="title"/>
          </p:nvPr>
        </p:nvSpPr>
        <p:spPr>
          <a:xfrm>
            <a:off x="3019425" y="1662150"/>
            <a:ext cx="3105300" cy="181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THANK YOU !!</a:t>
            </a:r>
            <a:endParaRPr b="1"/>
          </a:p>
        </p:txBody>
      </p:sp>
      <p:sp>
        <p:nvSpPr>
          <p:cNvPr id="300" name="Google Shape;300;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6"/>
          <p:cNvSpPr txBox="1"/>
          <p:nvPr>
            <p:ph type="title"/>
          </p:nvPr>
        </p:nvSpPr>
        <p:spPr>
          <a:xfrm>
            <a:off x="311700" y="177025"/>
            <a:ext cx="8520600" cy="97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FF9900"/>
                </a:solidFill>
                <a:latin typeface="Bree Serif"/>
                <a:ea typeface="Bree Serif"/>
                <a:cs typeface="Bree Serif"/>
                <a:sym typeface="Bree Serif"/>
              </a:rPr>
              <a:t>U</a:t>
            </a:r>
            <a:r>
              <a:rPr lang="en">
                <a:solidFill>
                  <a:srgbClr val="FF9900"/>
                </a:solidFill>
                <a:latin typeface="Bree Serif"/>
                <a:ea typeface="Bree Serif"/>
                <a:cs typeface="Bree Serif"/>
                <a:sym typeface="Bree Serif"/>
              </a:rPr>
              <a:t>sed two real-world datasets</a:t>
            </a:r>
            <a:endParaRPr>
              <a:solidFill>
                <a:srgbClr val="FF9900"/>
              </a:solidFill>
              <a:latin typeface="Bree Serif"/>
              <a:ea typeface="Bree Serif"/>
              <a:cs typeface="Bree Serif"/>
              <a:sym typeface="Bree Serif"/>
            </a:endParaRPr>
          </a:p>
        </p:txBody>
      </p:sp>
      <p:sp>
        <p:nvSpPr>
          <p:cNvPr id="115" name="Google Shape;115;p26"/>
          <p:cNvSpPr txBox="1"/>
          <p:nvPr>
            <p:ph idx="1" type="body"/>
          </p:nvPr>
        </p:nvSpPr>
        <p:spPr>
          <a:xfrm>
            <a:off x="409750" y="1017725"/>
            <a:ext cx="5304000" cy="369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PT Sans Narrow"/>
                <a:ea typeface="PT Sans Narrow"/>
                <a:cs typeface="PT Sans Narrow"/>
                <a:sym typeface="PT Sans Narrow"/>
              </a:rPr>
              <a:t>Foursquare (Singapore)</a:t>
            </a:r>
            <a:endParaRPr b="1">
              <a:solidFill>
                <a:srgbClr val="000000"/>
              </a:solidFill>
              <a:latin typeface="PT Sans Narrow"/>
              <a:ea typeface="PT Sans Narrow"/>
              <a:cs typeface="PT Sans Narrow"/>
              <a:sym typeface="PT Sans Narrow"/>
            </a:endParaRPr>
          </a:p>
          <a:p>
            <a:pPr indent="-342900" lvl="0" marL="457200" rtl="0" algn="l">
              <a:spcBef>
                <a:spcPts val="1600"/>
              </a:spcBef>
              <a:spcAft>
                <a:spcPts val="0"/>
              </a:spcAft>
              <a:buClr>
                <a:srgbClr val="000000"/>
              </a:buClr>
              <a:buSzPts val="1800"/>
              <a:buFont typeface="PT Sans Narrow"/>
              <a:buChar char="●"/>
            </a:pPr>
            <a:r>
              <a:rPr lang="en">
                <a:solidFill>
                  <a:srgbClr val="000000"/>
                </a:solidFill>
                <a:latin typeface="PT Sans Narrow"/>
                <a:ea typeface="PT Sans Narrow"/>
                <a:cs typeface="PT Sans Narrow"/>
                <a:sym typeface="PT Sans Narrow"/>
              </a:rPr>
              <a:t>Number of Users : 2353</a:t>
            </a:r>
            <a:endParaRPr>
              <a:solidFill>
                <a:srgbClr val="000000"/>
              </a:solidFill>
              <a:latin typeface="PT Sans Narrow"/>
              <a:ea typeface="PT Sans Narrow"/>
              <a:cs typeface="PT Sans Narrow"/>
              <a:sym typeface="PT Sans Narrow"/>
            </a:endParaRPr>
          </a:p>
          <a:p>
            <a:pPr indent="-342900" lvl="0" marL="457200" rtl="0" algn="l">
              <a:spcBef>
                <a:spcPts val="0"/>
              </a:spcBef>
              <a:spcAft>
                <a:spcPts val="0"/>
              </a:spcAft>
              <a:buClr>
                <a:srgbClr val="000000"/>
              </a:buClr>
              <a:buSzPts val="1800"/>
              <a:buFont typeface="PT Sans Narrow"/>
              <a:buChar char="●"/>
            </a:pPr>
            <a:r>
              <a:rPr lang="en">
                <a:solidFill>
                  <a:srgbClr val="000000"/>
                </a:solidFill>
                <a:latin typeface="PT Sans Narrow"/>
                <a:ea typeface="PT Sans Narrow"/>
                <a:cs typeface="PT Sans Narrow"/>
                <a:sym typeface="PT Sans Narrow"/>
              </a:rPr>
              <a:t>Number of Interested Places  : 5000</a:t>
            </a:r>
            <a:endParaRPr>
              <a:solidFill>
                <a:srgbClr val="000000"/>
              </a:solidFill>
              <a:latin typeface="PT Sans Narrow"/>
              <a:ea typeface="PT Sans Narrow"/>
              <a:cs typeface="PT Sans Narrow"/>
              <a:sym typeface="PT Sans Narrow"/>
            </a:endParaRPr>
          </a:p>
          <a:p>
            <a:pPr indent="-342900" lvl="0" marL="457200" rtl="0" algn="l">
              <a:spcBef>
                <a:spcPts val="0"/>
              </a:spcBef>
              <a:spcAft>
                <a:spcPts val="0"/>
              </a:spcAft>
              <a:buClr>
                <a:srgbClr val="000000"/>
              </a:buClr>
              <a:buSzPts val="1800"/>
              <a:buFont typeface="PT Sans Narrow"/>
              <a:buChar char="●"/>
            </a:pPr>
            <a:r>
              <a:rPr lang="en">
                <a:solidFill>
                  <a:srgbClr val="000000"/>
                </a:solidFill>
                <a:latin typeface="PT Sans Narrow"/>
                <a:ea typeface="PT Sans Narrow"/>
                <a:cs typeface="PT Sans Narrow"/>
                <a:sym typeface="PT Sans Narrow"/>
              </a:rPr>
              <a:t>Number of Total Check INs : 194,108</a:t>
            </a:r>
            <a:endParaRPr>
              <a:solidFill>
                <a:srgbClr val="000000"/>
              </a:solidFill>
              <a:latin typeface="PT Sans Narrow"/>
              <a:ea typeface="PT Sans Narrow"/>
              <a:cs typeface="PT Sans Narrow"/>
              <a:sym typeface="PT Sans Narrow"/>
            </a:endParaRPr>
          </a:p>
          <a:p>
            <a:pPr indent="0" lvl="0" marL="0" rtl="0" algn="l">
              <a:spcBef>
                <a:spcPts val="1600"/>
              </a:spcBef>
              <a:spcAft>
                <a:spcPts val="0"/>
              </a:spcAft>
              <a:buNone/>
            </a:pPr>
            <a:r>
              <a:rPr b="1" lang="en" sz="2400">
                <a:solidFill>
                  <a:srgbClr val="000000"/>
                </a:solidFill>
                <a:latin typeface="PT Sans Narrow"/>
                <a:ea typeface="PT Sans Narrow"/>
                <a:cs typeface="PT Sans Narrow"/>
                <a:sym typeface="PT Sans Narrow"/>
              </a:rPr>
              <a:t>Gowalla (california,Nevada)</a:t>
            </a:r>
            <a:endParaRPr b="1" sz="2400">
              <a:solidFill>
                <a:srgbClr val="000000"/>
              </a:solidFill>
              <a:latin typeface="PT Sans Narrow"/>
              <a:ea typeface="PT Sans Narrow"/>
              <a:cs typeface="PT Sans Narrow"/>
              <a:sym typeface="PT Sans Narrow"/>
            </a:endParaRPr>
          </a:p>
          <a:p>
            <a:pPr indent="-342900" lvl="0" marL="457200" rtl="0" algn="l">
              <a:spcBef>
                <a:spcPts val="1600"/>
              </a:spcBef>
              <a:spcAft>
                <a:spcPts val="0"/>
              </a:spcAft>
              <a:buClr>
                <a:srgbClr val="000000"/>
              </a:buClr>
              <a:buSzPts val="1800"/>
              <a:buFont typeface="PT Sans Narrow"/>
              <a:buChar char="●"/>
            </a:pPr>
            <a:r>
              <a:rPr lang="en">
                <a:solidFill>
                  <a:srgbClr val="000000"/>
                </a:solidFill>
                <a:latin typeface="PT Sans Narrow"/>
                <a:ea typeface="PT Sans Narrow"/>
                <a:cs typeface="PT Sans Narrow"/>
                <a:sym typeface="PT Sans Narrow"/>
              </a:rPr>
              <a:t> Number of Users : 10,162</a:t>
            </a:r>
            <a:endParaRPr>
              <a:solidFill>
                <a:srgbClr val="000000"/>
              </a:solidFill>
              <a:latin typeface="PT Sans Narrow"/>
              <a:ea typeface="PT Sans Narrow"/>
              <a:cs typeface="PT Sans Narrow"/>
              <a:sym typeface="PT Sans Narrow"/>
            </a:endParaRPr>
          </a:p>
          <a:p>
            <a:pPr indent="-342900" lvl="0" marL="457200" rtl="0" algn="l">
              <a:spcBef>
                <a:spcPts val="0"/>
              </a:spcBef>
              <a:spcAft>
                <a:spcPts val="0"/>
              </a:spcAft>
              <a:buClr>
                <a:srgbClr val="000000"/>
              </a:buClr>
              <a:buSzPts val="1800"/>
              <a:buFont typeface="PT Sans Narrow"/>
              <a:buChar char="●"/>
            </a:pPr>
            <a:r>
              <a:rPr lang="en">
                <a:solidFill>
                  <a:srgbClr val="000000"/>
                </a:solidFill>
                <a:latin typeface="PT Sans Narrow"/>
                <a:ea typeface="PT Sans Narrow"/>
                <a:cs typeface="PT Sans Narrow"/>
                <a:sym typeface="PT Sans Narrow"/>
              </a:rPr>
              <a:t> Number of Interested places : 24,250</a:t>
            </a:r>
            <a:endParaRPr>
              <a:solidFill>
                <a:srgbClr val="000000"/>
              </a:solidFill>
              <a:latin typeface="PT Sans Narrow"/>
              <a:ea typeface="PT Sans Narrow"/>
              <a:cs typeface="PT Sans Narrow"/>
              <a:sym typeface="PT Sans Narrow"/>
            </a:endParaRPr>
          </a:p>
          <a:p>
            <a:pPr indent="-342900" lvl="0" marL="457200" rtl="0" algn="l">
              <a:spcBef>
                <a:spcPts val="0"/>
              </a:spcBef>
              <a:spcAft>
                <a:spcPts val="0"/>
              </a:spcAft>
              <a:buClr>
                <a:srgbClr val="000000"/>
              </a:buClr>
              <a:buSzPts val="1800"/>
              <a:buFont typeface="PT Sans Narrow"/>
              <a:buChar char="●"/>
            </a:pPr>
            <a:r>
              <a:rPr lang="en">
                <a:solidFill>
                  <a:srgbClr val="000000"/>
                </a:solidFill>
                <a:latin typeface="PT Sans Narrow"/>
                <a:ea typeface="PT Sans Narrow"/>
                <a:cs typeface="PT Sans Narrow"/>
                <a:sym typeface="PT Sans Narrow"/>
              </a:rPr>
              <a:t>Number of Total Check INs : 456,988</a:t>
            </a:r>
            <a:endParaRPr>
              <a:solidFill>
                <a:srgbClr val="000000"/>
              </a:solidFill>
              <a:latin typeface="PT Sans Narrow"/>
              <a:ea typeface="PT Sans Narrow"/>
              <a:cs typeface="PT Sans Narrow"/>
              <a:sym typeface="PT Sans Narrow"/>
            </a:endParaRPr>
          </a:p>
        </p:txBody>
      </p:sp>
      <p:pic>
        <p:nvPicPr>
          <p:cNvPr id="116" name="Google Shape;116;p26"/>
          <p:cNvPicPr preferRelativeResize="0"/>
          <p:nvPr/>
        </p:nvPicPr>
        <p:blipFill>
          <a:blip r:embed="rId3">
            <a:alphaModFix/>
          </a:blip>
          <a:stretch>
            <a:fillRect/>
          </a:stretch>
        </p:blipFill>
        <p:spPr>
          <a:xfrm>
            <a:off x="5585625" y="1147225"/>
            <a:ext cx="2921250" cy="1391750"/>
          </a:xfrm>
          <a:prstGeom prst="rect">
            <a:avLst/>
          </a:prstGeom>
          <a:noFill/>
          <a:ln>
            <a:noFill/>
          </a:ln>
        </p:spPr>
      </p:pic>
      <p:pic>
        <p:nvPicPr>
          <p:cNvPr id="117" name="Google Shape;117;p26"/>
          <p:cNvPicPr preferRelativeResize="0"/>
          <p:nvPr/>
        </p:nvPicPr>
        <p:blipFill>
          <a:blip r:embed="rId4">
            <a:alphaModFix/>
          </a:blip>
          <a:stretch>
            <a:fillRect/>
          </a:stretch>
        </p:blipFill>
        <p:spPr>
          <a:xfrm>
            <a:off x="6177425" y="2571750"/>
            <a:ext cx="1844825" cy="1844825"/>
          </a:xfrm>
          <a:prstGeom prst="rect">
            <a:avLst/>
          </a:prstGeom>
          <a:noFill/>
          <a:ln>
            <a:noFill/>
          </a:ln>
        </p:spPr>
      </p:pic>
      <p:sp>
        <p:nvSpPr>
          <p:cNvPr id="118" name="Google Shape;11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2" name="Shape 122"/>
        <p:cNvGrpSpPr/>
        <p:nvPr/>
      </p:nvGrpSpPr>
      <p:grpSpPr>
        <a:xfrm>
          <a:off x="0" y="0"/>
          <a:ext cx="0" cy="0"/>
          <a:chOff x="0" y="0"/>
          <a:chExt cx="0" cy="0"/>
        </a:xfrm>
      </p:grpSpPr>
      <p:sp>
        <p:nvSpPr>
          <p:cNvPr id="123" name="Google Shape;123;p27"/>
          <p:cNvSpPr txBox="1"/>
          <p:nvPr>
            <p:ph idx="1" type="body"/>
          </p:nvPr>
        </p:nvSpPr>
        <p:spPr>
          <a:xfrm>
            <a:off x="311700" y="416700"/>
            <a:ext cx="8520600" cy="41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000000"/>
                </a:solidFill>
              </a:rPr>
              <a:t>Foursquare :</a:t>
            </a:r>
            <a:endParaRPr b="1" sz="2500">
              <a:solidFill>
                <a:srgbClr val="000000"/>
              </a:solidFill>
            </a:endParaRPr>
          </a:p>
          <a:p>
            <a:pPr indent="0" lvl="0" marL="457200" rtl="0" algn="l">
              <a:spcBef>
                <a:spcPts val="1600"/>
              </a:spcBef>
              <a:spcAft>
                <a:spcPts val="0"/>
              </a:spcAft>
              <a:buNone/>
            </a:pPr>
            <a:r>
              <a:rPr lang="en">
                <a:solidFill>
                  <a:srgbClr val="222222"/>
                </a:solidFill>
                <a:highlight>
                  <a:srgbClr val="FFFFFF"/>
                </a:highlight>
                <a:latin typeface="Spectral"/>
                <a:ea typeface="Spectral"/>
                <a:cs typeface="Spectral"/>
                <a:sym typeface="Spectral"/>
              </a:rPr>
              <a:t>The foursquare contains 3 datasets:</a:t>
            </a:r>
            <a:endParaRPr>
              <a:solidFill>
                <a:srgbClr val="222222"/>
              </a:solidFill>
              <a:highlight>
                <a:srgbClr val="FFFFFF"/>
              </a:highlight>
              <a:latin typeface="Spectral"/>
              <a:ea typeface="Spectral"/>
              <a:cs typeface="Spectral"/>
              <a:sym typeface="Spectral"/>
            </a:endParaRPr>
          </a:p>
          <a:p>
            <a:pPr indent="-330200" lvl="1" marL="914400" rtl="0" algn="l">
              <a:spcBef>
                <a:spcPts val="1600"/>
              </a:spcBef>
              <a:spcAft>
                <a:spcPts val="0"/>
              </a:spcAft>
              <a:buClr>
                <a:srgbClr val="222222"/>
              </a:buClr>
              <a:buSzPts val="1600"/>
              <a:buFont typeface="Spectral"/>
              <a:buChar char="○"/>
            </a:pPr>
            <a:r>
              <a:rPr lang="en" sz="1600">
                <a:solidFill>
                  <a:srgbClr val="222222"/>
                </a:solidFill>
                <a:latin typeface="Spectral"/>
                <a:ea typeface="Spectral"/>
                <a:cs typeface="Spectral"/>
                <a:sym typeface="Spectral"/>
              </a:rPr>
              <a:t>The first dataset is about restaurants in NYC. It contains 3112 users and 3298 venues with 27149 check-ins and 10377 tips .</a:t>
            </a:r>
            <a:endParaRPr sz="1600">
              <a:solidFill>
                <a:srgbClr val="222222"/>
              </a:solidFill>
              <a:latin typeface="Spectral"/>
              <a:ea typeface="Spectral"/>
              <a:cs typeface="Spectral"/>
              <a:sym typeface="Spectral"/>
            </a:endParaRPr>
          </a:p>
          <a:p>
            <a:pPr indent="-330200" lvl="1" marL="914400" marR="279400" rtl="0" algn="l">
              <a:spcBef>
                <a:spcPts val="0"/>
              </a:spcBef>
              <a:spcAft>
                <a:spcPts val="0"/>
              </a:spcAft>
              <a:buClr>
                <a:srgbClr val="222222"/>
              </a:buClr>
              <a:buSzPts val="1600"/>
              <a:buFont typeface="Spectral"/>
              <a:buChar char="○"/>
            </a:pPr>
            <a:r>
              <a:rPr lang="en" sz="1600">
                <a:solidFill>
                  <a:srgbClr val="222222"/>
                </a:solidFill>
                <a:latin typeface="Spectral"/>
                <a:ea typeface="Spectral"/>
                <a:cs typeface="Spectral"/>
                <a:sym typeface="Spectral"/>
              </a:rPr>
              <a:t>The second dataset is about NYC and Tokyo check-ins. t contains 227,428 check-ins in New York city and 573,703 check-ins in Tokyo</a:t>
            </a:r>
            <a:endParaRPr sz="1600">
              <a:solidFill>
                <a:srgbClr val="222222"/>
              </a:solidFill>
              <a:latin typeface="Spectral"/>
              <a:ea typeface="Spectral"/>
              <a:cs typeface="Spectral"/>
              <a:sym typeface="Spectral"/>
            </a:endParaRPr>
          </a:p>
          <a:p>
            <a:pPr indent="-330200" lvl="1" marL="914400" rtl="0" algn="l">
              <a:spcBef>
                <a:spcPts val="0"/>
              </a:spcBef>
              <a:spcAft>
                <a:spcPts val="0"/>
              </a:spcAft>
              <a:buClr>
                <a:srgbClr val="222222"/>
              </a:buClr>
              <a:buSzPts val="1600"/>
              <a:buFont typeface="Spectral"/>
              <a:buChar char="○"/>
            </a:pPr>
            <a:r>
              <a:rPr lang="en" sz="1600">
                <a:solidFill>
                  <a:srgbClr val="222222"/>
                </a:solidFill>
                <a:latin typeface="Spectral"/>
                <a:ea typeface="Spectral"/>
                <a:cs typeface="Spectral"/>
                <a:sym typeface="Spectral"/>
              </a:rPr>
              <a:t>The third dataset is about a global check-in dataset. It contains 33,278,683 checkins by 266,909 users on 3,680,126 venues (in 415 cities in 77 countries). Those 415 cities are the most checked 415 cities by Foursquare users in the world, each of which contains at least 10K check-ins).</a:t>
            </a:r>
            <a:endParaRPr sz="1600">
              <a:solidFill>
                <a:srgbClr val="222222"/>
              </a:solidFill>
              <a:latin typeface="Spectral"/>
              <a:ea typeface="Spectral"/>
              <a:cs typeface="Spectral"/>
              <a:sym typeface="Spectral"/>
            </a:endParaRPr>
          </a:p>
          <a:p>
            <a:pPr indent="0" lvl="0" marL="0" rtl="0" algn="l">
              <a:spcBef>
                <a:spcPts val="1600"/>
              </a:spcBef>
              <a:spcAft>
                <a:spcPts val="1600"/>
              </a:spcAft>
              <a:buNone/>
            </a:pPr>
            <a:r>
              <a:t/>
            </a:r>
            <a:endParaRPr sz="1600">
              <a:solidFill>
                <a:srgbClr val="000000"/>
              </a:solidFill>
              <a:latin typeface="Spectral"/>
              <a:ea typeface="Spectral"/>
              <a:cs typeface="Spectral"/>
              <a:sym typeface="Spectral"/>
            </a:endParaRPr>
          </a:p>
        </p:txBody>
      </p:sp>
      <p:sp>
        <p:nvSpPr>
          <p:cNvPr id="124" name="Google Shape;12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8" name="Shape 128"/>
        <p:cNvGrpSpPr/>
        <p:nvPr/>
      </p:nvGrpSpPr>
      <p:grpSpPr>
        <a:xfrm>
          <a:off x="0" y="0"/>
          <a:ext cx="0" cy="0"/>
          <a:chOff x="0" y="0"/>
          <a:chExt cx="0" cy="0"/>
        </a:xfrm>
      </p:grpSpPr>
      <p:sp>
        <p:nvSpPr>
          <p:cNvPr id="129" name="Google Shape;129;p28"/>
          <p:cNvSpPr txBox="1"/>
          <p:nvPr/>
        </p:nvSpPr>
        <p:spPr>
          <a:xfrm>
            <a:off x="0" y="0"/>
            <a:ext cx="8594100" cy="420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500">
                <a:latin typeface="Open Sans"/>
                <a:ea typeface="Open Sans"/>
                <a:cs typeface="Open Sans"/>
                <a:sym typeface="Open Sans"/>
              </a:rPr>
              <a:t>Gowalla:</a:t>
            </a:r>
            <a:endParaRPr b="1" sz="2500">
              <a:latin typeface="Open Sans"/>
              <a:ea typeface="Open Sans"/>
              <a:cs typeface="Open Sans"/>
              <a:sym typeface="Open Sans"/>
            </a:endParaRPr>
          </a:p>
          <a:p>
            <a:pPr indent="-355600" lvl="0" marL="457200" rtl="0" algn="l">
              <a:lnSpc>
                <a:spcPct val="115000"/>
              </a:lnSpc>
              <a:spcBef>
                <a:spcPts val="1600"/>
              </a:spcBef>
              <a:spcAft>
                <a:spcPts val="0"/>
              </a:spcAft>
              <a:buClr>
                <a:srgbClr val="222222"/>
              </a:buClr>
              <a:buSzPts val="2000"/>
              <a:buFont typeface="Spectral"/>
              <a:buChar char="●"/>
            </a:pPr>
            <a:r>
              <a:rPr lang="en" sz="2000">
                <a:solidFill>
                  <a:schemeClr val="dk1"/>
                </a:solidFill>
                <a:highlight>
                  <a:srgbClr val="FFFFFF"/>
                </a:highlight>
                <a:latin typeface="Spectral"/>
                <a:ea typeface="Spectral"/>
                <a:cs typeface="Spectral"/>
                <a:sym typeface="Spectral"/>
              </a:rPr>
              <a:t>This dataset was collected from Gowalla, a popular location-based social network, which has more than 600,000 users since November 2010 and was acquired by Facebook in December 2011. </a:t>
            </a:r>
            <a:endParaRPr sz="2000">
              <a:solidFill>
                <a:schemeClr val="dk1"/>
              </a:solidFill>
              <a:highlight>
                <a:srgbClr val="FFFFFF"/>
              </a:highlight>
              <a:latin typeface="Spectral"/>
              <a:ea typeface="Spectral"/>
              <a:cs typeface="Spectral"/>
              <a:sym typeface="Spectral"/>
            </a:endParaRPr>
          </a:p>
          <a:p>
            <a:pPr indent="-355600" lvl="0" marL="457200" rtl="0" algn="l">
              <a:lnSpc>
                <a:spcPct val="115000"/>
              </a:lnSpc>
              <a:spcBef>
                <a:spcPts val="0"/>
              </a:spcBef>
              <a:spcAft>
                <a:spcPts val="0"/>
              </a:spcAft>
              <a:buClr>
                <a:srgbClr val="222222"/>
              </a:buClr>
              <a:buSzPts val="2000"/>
              <a:buFont typeface="Spectral"/>
              <a:buChar char="●"/>
            </a:pPr>
            <a:r>
              <a:rPr lang="en" sz="2000">
                <a:solidFill>
                  <a:schemeClr val="dk1"/>
                </a:solidFill>
                <a:highlight>
                  <a:srgbClr val="FFFFFF"/>
                </a:highlight>
                <a:latin typeface="Spectral"/>
                <a:ea typeface="Spectral"/>
                <a:cs typeface="Spectral"/>
                <a:sym typeface="Spectral"/>
              </a:rPr>
              <a:t>In practice, we used the Gowalla APIs to collect the user profiles, user friendship, location profiles, and users’ check-in history made before June 1, 2011. </a:t>
            </a:r>
            <a:endParaRPr sz="2000">
              <a:solidFill>
                <a:schemeClr val="dk1"/>
              </a:solidFill>
              <a:highlight>
                <a:srgbClr val="FFFFFF"/>
              </a:highlight>
              <a:latin typeface="Spectral"/>
              <a:ea typeface="Spectral"/>
              <a:cs typeface="Spectral"/>
              <a:sym typeface="Spectral"/>
            </a:endParaRPr>
          </a:p>
          <a:p>
            <a:pPr indent="-355600" lvl="0" marL="457200" rtl="0" algn="l">
              <a:lnSpc>
                <a:spcPct val="115000"/>
              </a:lnSpc>
              <a:spcBef>
                <a:spcPts val="0"/>
              </a:spcBef>
              <a:spcAft>
                <a:spcPts val="0"/>
              </a:spcAft>
              <a:buClr>
                <a:srgbClr val="222222"/>
              </a:buClr>
              <a:buSzPts val="2000"/>
              <a:buFont typeface="Spectral"/>
              <a:buChar char="●"/>
            </a:pPr>
            <a:r>
              <a:rPr lang="en" sz="2000">
                <a:solidFill>
                  <a:schemeClr val="dk1"/>
                </a:solidFill>
                <a:highlight>
                  <a:srgbClr val="FFFFFF"/>
                </a:highlight>
                <a:latin typeface="Spectral"/>
                <a:ea typeface="Spectral"/>
                <a:cs typeface="Spectral"/>
                <a:sym typeface="Spectral"/>
              </a:rPr>
              <a:t>Finally, we have obtained 36,001,959 check-ins made by 319,063 users over 2,844,076 locations. The locations in Gowalla are grouped into 7 main categories, i.e., Community, Entertainment, Food, Nightlife, Outdoors, Shopping and Travel, and each main category consists of several subcategories.</a:t>
            </a:r>
            <a:endParaRPr sz="2000">
              <a:latin typeface="Spectral"/>
              <a:ea typeface="Spectral"/>
              <a:cs typeface="Spectral"/>
              <a:sym typeface="Spectral"/>
            </a:endParaRPr>
          </a:p>
        </p:txBody>
      </p:sp>
      <p:sp>
        <p:nvSpPr>
          <p:cNvPr id="130" name="Google Shape;13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a:t>
            </a:r>
            <a:r>
              <a:rPr lang="en"/>
              <a:t>recommend</a:t>
            </a:r>
            <a:r>
              <a:rPr lang="en"/>
              <a:t> Places to Users ?</a:t>
            </a:r>
            <a:endParaRPr/>
          </a:p>
        </p:txBody>
      </p:sp>
      <p:sp>
        <p:nvSpPr>
          <p:cNvPr id="136" name="Google Shape;136;p2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2000">
                <a:solidFill>
                  <a:srgbClr val="666666"/>
                </a:solidFill>
                <a:latin typeface="Spectral"/>
                <a:ea typeface="Spectral"/>
                <a:cs typeface="Spectral"/>
                <a:sym typeface="Spectral"/>
              </a:rPr>
              <a:t>Content based</a:t>
            </a:r>
            <a:r>
              <a:rPr lang="en" sz="2000">
                <a:solidFill>
                  <a:srgbClr val="999999"/>
                </a:solidFill>
                <a:latin typeface="Spectral"/>
                <a:ea typeface="Spectral"/>
                <a:cs typeface="Spectral"/>
                <a:sym typeface="Spectral"/>
              </a:rPr>
              <a:t> </a:t>
            </a:r>
            <a:r>
              <a:rPr lang="en" sz="2000">
                <a:latin typeface="Spectral"/>
                <a:ea typeface="Spectral"/>
                <a:cs typeface="Spectral"/>
                <a:sym typeface="Spectral"/>
              </a:rPr>
              <a:t>recommendation</a:t>
            </a:r>
            <a:r>
              <a:rPr lang="en" sz="2000">
                <a:solidFill>
                  <a:srgbClr val="666666"/>
                </a:solidFill>
                <a:latin typeface="Spectral"/>
                <a:ea typeface="Spectral"/>
                <a:cs typeface="Spectral"/>
                <a:sym typeface="Spectral"/>
              </a:rPr>
              <a:t>  :</a:t>
            </a:r>
            <a:endParaRPr sz="2000">
              <a:solidFill>
                <a:srgbClr val="666666"/>
              </a:solidFill>
              <a:latin typeface="Spectral"/>
              <a:ea typeface="Spectral"/>
              <a:cs typeface="Spectral"/>
              <a:sym typeface="Spectral"/>
            </a:endParaRPr>
          </a:p>
          <a:p>
            <a:pPr indent="-355600" lvl="1" marL="914400" rtl="0" algn="l">
              <a:lnSpc>
                <a:spcPct val="100000"/>
              </a:lnSpc>
              <a:spcBef>
                <a:spcPts val="0"/>
              </a:spcBef>
              <a:spcAft>
                <a:spcPts val="0"/>
              </a:spcAft>
              <a:buSzPts val="2000"/>
              <a:buFont typeface="Spectral"/>
              <a:buChar char="○"/>
            </a:pPr>
            <a:r>
              <a:rPr lang="en" sz="2000">
                <a:latin typeface="Spectral"/>
                <a:ea typeface="Spectral"/>
                <a:cs typeface="Spectral"/>
                <a:sym typeface="Spectral"/>
              </a:rPr>
              <a:t>Where </a:t>
            </a:r>
            <a:r>
              <a:rPr lang="en" sz="2000">
                <a:latin typeface="Spectral"/>
                <a:ea typeface="Spectral"/>
                <a:cs typeface="Spectral"/>
                <a:sym typeface="Spectral"/>
              </a:rPr>
              <a:t>recommendations</a:t>
            </a:r>
            <a:r>
              <a:rPr lang="en" sz="2000">
                <a:latin typeface="Spectral"/>
                <a:ea typeface="Spectral"/>
                <a:cs typeface="Spectral"/>
                <a:sym typeface="Spectral"/>
              </a:rPr>
              <a:t> are based on context of places user visits </a:t>
            </a:r>
            <a:endParaRPr sz="2000">
              <a:latin typeface="Spectral"/>
              <a:ea typeface="Spectral"/>
              <a:cs typeface="Spectral"/>
              <a:sym typeface="Spectral"/>
            </a:endParaRPr>
          </a:p>
          <a:p>
            <a:pPr indent="-355600" lvl="1" marL="914400" rtl="0" algn="l">
              <a:lnSpc>
                <a:spcPct val="100000"/>
              </a:lnSpc>
              <a:spcBef>
                <a:spcPts val="0"/>
              </a:spcBef>
              <a:spcAft>
                <a:spcPts val="0"/>
              </a:spcAft>
              <a:buSzPts val="2000"/>
              <a:buFont typeface="Spectral"/>
              <a:buChar char="○"/>
            </a:pPr>
            <a:r>
              <a:rPr lang="en" sz="2000">
                <a:latin typeface="Spectral"/>
                <a:ea typeface="Spectral"/>
                <a:cs typeface="Spectral"/>
                <a:sym typeface="Spectral"/>
              </a:rPr>
              <a:t>Which may not be used in POI </a:t>
            </a:r>
            <a:r>
              <a:rPr lang="en" sz="2000">
                <a:latin typeface="Spectral"/>
                <a:ea typeface="Spectral"/>
                <a:cs typeface="Spectral"/>
                <a:sym typeface="Spectral"/>
              </a:rPr>
              <a:t>recommendations</a:t>
            </a:r>
            <a:r>
              <a:rPr lang="en" sz="2000">
                <a:latin typeface="Spectral"/>
                <a:ea typeface="Spectral"/>
                <a:cs typeface="Spectral"/>
                <a:sym typeface="Spectral"/>
              </a:rPr>
              <a:t> because</a:t>
            </a:r>
            <a:endParaRPr sz="2000">
              <a:latin typeface="Spectral"/>
              <a:ea typeface="Spectral"/>
              <a:cs typeface="Spectral"/>
              <a:sym typeface="Spectral"/>
            </a:endParaRPr>
          </a:p>
          <a:p>
            <a:pPr indent="-355600" lvl="2" marL="1371600" rtl="0" algn="l">
              <a:lnSpc>
                <a:spcPct val="100000"/>
              </a:lnSpc>
              <a:spcBef>
                <a:spcPts val="0"/>
              </a:spcBef>
              <a:spcAft>
                <a:spcPts val="0"/>
              </a:spcAft>
              <a:buSzPts val="2000"/>
              <a:buFont typeface="Spectral"/>
              <a:buChar char="■"/>
            </a:pPr>
            <a:r>
              <a:rPr lang="en" sz="2000">
                <a:latin typeface="Spectral"/>
                <a:ea typeface="Spectral"/>
                <a:cs typeface="Spectral"/>
                <a:sym typeface="Spectral"/>
              </a:rPr>
              <a:t>It's</a:t>
            </a:r>
            <a:r>
              <a:rPr lang="en" sz="2000">
                <a:latin typeface="Spectral"/>
                <a:ea typeface="Spectral"/>
                <a:cs typeface="Spectral"/>
                <a:sym typeface="Spectral"/>
              </a:rPr>
              <a:t> hard to carefully hand pick attributes for each place for all the users</a:t>
            </a:r>
            <a:endParaRPr sz="2000">
              <a:latin typeface="Spectral"/>
              <a:ea typeface="Spectral"/>
              <a:cs typeface="Spectral"/>
              <a:sym typeface="Spectral"/>
            </a:endParaRPr>
          </a:p>
          <a:p>
            <a:pPr indent="-355600" lvl="0" marL="457200" rtl="0" algn="l">
              <a:lnSpc>
                <a:spcPct val="100000"/>
              </a:lnSpc>
              <a:spcBef>
                <a:spcPts val="0"/>
              </a:spcBef>
              <a:spcAft>
                <a:spcPts val="0"/>
              </a:spcAft>
              <a:buSzPts val="2000"/>
              <a:buFont typeface="Spectral"/>
              <a:buChar char="●"/>
            </a:pPr>
            <a:r>
              <a:rPr lang="en" sz="2000">
                <a:latin typeface="Spectral"/>
                <a:ea typeface="Spectral"/>
                <a:cs typeface="Spectral"/>
                <a:sym typeface="Spectral"/>
              </a:rPr>
              <a:t>Collaborative</a:t>
            </a:r>
            <a:r>
              <a:rPr lang="en" sz="2000">
                <a:latin typeface="Spectral"/>
                <a:ea typeface="Spectral"/>
                <a:cs typeface="Spectral"/>
                <a:sym typeface="Spectral"/>
              </a:rPr>
              <a:t> based </a:t>
            </a:r>
            <a:r>
              <a:rPr lang="en" sz="2000">
                <a:latin typeface="Spectral"/>
                <a:ea typeface="Spectral"/>
                <a:cs typeface="Spectral"/>
                <a:sym typeface="Spectral"/>
              </a:rPr>
              <a:t>recommendation</a:t>
            </a:r>
            <a:r>
              <a:rPr lang="en" sz="2000">
                <a:latin typeface="Spectral"/>
                <a:ea typeface="Spectral"/>
                <a:cs typeface="Spectral"/>
                <a:sym typeface="Spectral"/>
              </a:rPr>
              <a:t> :</a:t>
            </a:r>
            <a:endParaRPr sz="2000">
              <a:latin typeface="Spectral"/>
              <a:ea typeface="Spectral"/>
              <a:cs typeface="Spectral"/>
              <a:sym typeface="Spectral"/>
            </a:endParaRPr>
          </a:p>
          <a:p>
            <a:pPr indent="-355600" lvl="1" marL="914400" rtl="0" algn="l">
              <a:lnSpc>
                <a:spcPct val="100000"/>
              </a:lnSpc>
              <a:spcBef>
                <a:spcPts val="0"/>
              </a:spcBef>
              <a:spcAft>
                <a:spcPts val="0"/>
              </a:spcAft>
              <a:buSzPts val="2000"/>
              <a:buFont typeface="Spectral"/>
              <a:buChar char="○"/>
            </a:pPr>
            <a:r>
              <a:rPr lang="en" sz="2000">
                <a:latin typeface="Spectral"/>
                <a:ea typeface="Spectral"/>
                <a:cs typeface="Spectral"/>
                <a:sym typeface="Spectral"/>
              </a:rPr>
              <a:t>Item - Item </a:t>
            </a:r>
            <a:r>
              <a:rPr lang="en" sz="2000">
                <a:latin typeface="Spectral"/>
                <a:ea typeface="Spectral"/>
                <a:cs typeface="Spectral"/>
                <a:sym typeface="Spectral"/>
              </a:rPr>
              <a:t>recommendation</a:t>
            </a:r>
            <a:r>
              <a:rPr lang="en" sz="2000">
                <a:latin typeface="Spectral"/>
                <a:ea typeface="Spectral"/>
                <a:cs typeface="Spectral"/>
                <a:sym typeface="Spectral"/>
              </a:rPr>
              <a:t> (Place -Place </a:t>
            </a:r>
            <a:r>
              <a:rPr lang="en" sz="2000">
                <a:latin typeface="Spectral"/>
                <a:ea typeface="Spectral"/>
                <a:cs typeface="Spectral"/>
                <a:sym typeface="Spectral"/>
              </a:rPr>
              <a:t>recommendation</a:t>
            </a:r>
            <a:r>
              <a:rPr lang="en" sz="2000">
                <a:latin typeface="Spectral"/>
                <a:ea typeface="Spectral"/>
                <a:cs typeface="Spectral"/>
                <a:sym typeface="Spectral"/>
              </a:rPr>
              <a:t>) </a:t>
            </a:r>
            <a:endParaRPr sz="2000">
              <a:latin typeface="Spectral"/>
              <a:ea typeface="Spectral"/>
              <a:cs typeface="Spectral"/>
              <a:sym typeface="Spectral"/>
            </a:endParaRPr>
          </a:p>
          <a:p>
            <a:pPr indent="-355600" lvl="1" marL="914400" rtl="0" algn="l">
              <a:lnSpc>
                <a:spcPct val="100000"/>
              </a:lnSpc>
              <a:spcBef>
                <a:spcPts val="0"/>
              </a:spcBef>
              <a:spcAft>
                <a:spcPts val="0"/>
              </a:spcAft>
              <a:buSzPts val="2000"/>
              <a:buFont typeface="Spectral"/>
              <a:buChar char="○"/>
            </a:pPr>
            <a:r>
              <a:rPr lang="en" sz="2000">
                <a:latin typeface="Spectral"/>
                <a:ea typeface="Spectral"/>
                <a:cs typeface="Spectral"/>
                <a:sym typeface="Spectral"/>
              </a:rPr>
              <a:t>User - User  </a:t>
            </a:r>
            <a:r>
              <a:rPr lang="en" sz="2000">
                <a:latin typeface="Spectral"/>
                <a:ea typeface="Spectral"/>
                <a:cs typeface="Spectral"/>
                <a:sym typeface="Spectral"/>
              </a:rPr>
              <a:t>recommendations</a:t>
            </a:r>
            <a:endParaRPr sz="2000">
              <a:latin typeface="Spectral"/>
              <a:ea typeface="Spectral"/>
              <a:cs typeface="Spectral"/>
              <a:sym typeface="Spectral"/>
            </a:endParaRPr>
          </a:p>
          <a:p>
            <a:pPr indent="-355600" lvl="2" marL="1371600" rtl="0" algn="l">
              <a:lnSpc>
                <a:spcPct val="100000"/>
              </a:lnSpc>
              <a:spcBef>
                <a:spcPts val="0"/>
              </a:spcBef>
              <a:spcAft>
                <a:spcPts val="0"/>
              </a:spcAft>
              <a:buSzPts val="2000"/>
              <a:buFont typeface="Spectral"/>
              <a:buChar char="■"/>
            </a:pPr>
            <a:r>
              <a:rPr lang="en" sz="2000">
                <a:latin typeface="Spectral"/>
                <a:ea typeface="Spectral"/>
                <a:cs typeface="Spectral"/>
                <a:sym typeface="Spectral"/>
              </a:rPr>
              <a:t>Based on user user similarity , predictions are made </a:t>
            </a:r>
            <a:endParaRPr sz="2000">
              <a:latin typeface="Spectral"/>
              <a:ea typeface="Spectral"/>
              <a:cs typeface="Spectral"/>
              <a:sym typeface="Spectral"/>
            </a:endParaRPr>
          </a:p>
          <a:p>
            <a:pPr indent="-355600" lvl="2" marL="1371600" rtl="0" algn="l">
              <a:lnSpc>
                <a:spcPct val="100000"/>
              </a:lnSpc>
              <a:spcBef>
                <a:spcPts val="0"/>
              </a:spcBef>
              <a:spcAft>
                <a:spcPts val="0"/>
              </a:spcAft>
              <a:buSzPts val="2000"/>
              <a:buFont typeface="Spectral"/>
              <a:buChar char="■"/>
            </a:pPr>
            <a:r>
              <a:rPr lang="en" sz="2000">
                <a:latin typeface="Spectral"/>
                <a:ea typeface="Spectral"/>
                <a:cs typeface="Spectral"/>
                <a:sym typeface="Spectral"/>
              </a:rPr>
              <a:t>Its Performance is better than item-item and contentBased</a:t>
            </a:r>
            <a:endParaRPr sz="2000">
              <a:latin typeface="Spectral"/>
              <a:ea typeface="Spectral"/>
              <a:cs typeface="Spectral"/>
              <a:sym typeface="Spectral"/>
            </a:endParaRPr>
          </a:p>
        </p:txBody>
      </p:sp>
      <p:sp>
        <p:nvSpPr>
          <p:cNvPr id="137" name="Google Shape;13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0"/>
          <p:cNvSpPr txBox="1"/>
          <p:nvPr>
            <p:ph idx="1" type="body"/>
          </p:nvPr>
        </p:nvSpPr>
        <p:spPr>
          <a:xfrm>
            <a:off x="311700" y="405725"/>
            <a:ext cx="8520600" cy="427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Problems with existing methods</a:t>
            </a:r>
            <a:endParaRPr sz="2400"/>
          </a:p>
          <a:p>
            <a:pPr indent="-381000" lvl="0" marL="457200" rtl="0" algn="l">
              <a:spcBef>
                <a:spcPts val="1600"/>
              </a:spcBef>
              <a:spcAft>
                <a:spcPts val="0"/>
              </a:spcAft>
              <a:buSzPts val="2400"/>
              <a:buChar char="●"/>
            </a:pPr>
            <a:r>
              <a:rPr lang="en" sz="2400"/>
              <a:t>It is observed that users tend to follow a pattern according to time slots i.e its best to recommend a dinner at night rather than morning and gym at morning , evening rather than afternoon </a:t>
            </a:r>
            <a:endParaRPr sz="2400"/>
          </a:p>
          <a:p>
            <a:pPr indent="-381000" lvl="0" marL="457200" rtl="0" algn="l">
              <a:spcBef>
                <a:spcPts val="0"/>
              </a:spcBef>
              <a:spcAft>
                <a:spcPts val="0"/>
              </a:spcAft>
              <a:buSzPts val="2400"/>
              <a:buChar char="●"/>
            </a:pPr>
            <a:r>
              <a:rPr lang="en" sz="2400"/>
              <a:t>Existing methods fail to capture those time aware patterns of users.</a:t>
            </a:r>
            <a:endParaRPr sz="2400"/>
          </a:p>
          <a:p>
            <a:pPr indent="0" lvl="0" marL="0" rtl="0" algn="l">
              <a:spcBef>
                <a:spcPts val="1600"/>
              </a:spcBef>
              <a:spcAft>
                <a:spcPts val="1600"/>
              </a:spcAft>
              <a:buNone/>
            </a:pPr>
            <a:r>
              <a:rPr lang="en" sz="2400"/>
              <a:t>	</a:t>
            </a:r>
            <a:r>
              <a:rPr b="1" lang="en" sz="2400">
                <a:solidFill>
                  <a:srgbClr val="FF0000"/>
                </a:solidFill>
              </a:rPr>
              <a:t>THEREFORE A NEW APPROACH IS TAKEN </a:t>
            </a:r>
            <a:endParaRPr b="1" sz="2400">
              <a:solidFill>
                <a:srgbClr val="FF0000"/>
              </a:solidFill>
            </a:endParaRPr>
          </a:p>
        </p:txBody>
      </p:sp>
      <p:sp>
        <p:nvSpPr>
          <p:cNvPr id="143" name="Google Shape;143;p30"/>
          <p:cNvSpPr/>
          <p:nvPr/>
        </p:nvSpPr>
        <p:spPr>
          <a:xfrm>
            <a:off x="6964550" y="3573675"/>
            <a:ext cx="1056600" cy="938100"/>
          </a:xfrm>
          <a:prstGeom prst="smileyFace">
            <a:avLst>
              <a:gd fmla="val 4653"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1"/>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Observations</a:t>
            </a:r>
            <a:endParaRPr>
              <a:solidFill>
                <a:srgbClr val="000000"/>
              </a:solidFill>
            </a:endParaRPr>
          </a:p>
        </p:txBody>
      </p:sp>
      <p:sp>
        <p:nvSpPr>
          <p:cNvPr id="150" name="Google Shape;150;p31"/>
          <p:cNvSpPr txBox="1"/>
          <p:nvPr>
            <p:ph idx="4294967295" type="body"/>
          </p:nvPr>
        </p:nvSpPr>
        <p:spPr>
          <a:xfrm>
            <a:off x="311700" y="1152475"/>
            <a:ext cx="8520600" cy="322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b="1" lang="en">
                <a:solidFill>
                  <a:srgbClr val="434343"/>
                </a:solidFill>
              </a:rPr>
              <a:t>Temporal Behavior </a:t>
            </a:r>
            <a:r>
              <a:rPr lang="en">
                <a:solidFill>
                  <a:srgbClr val="434343"/>
                </a:solidFill>
              </a:rPr>
              <a:t>:</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Time based pattern mining</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Eg :</a:t>
            </a:r>
            <a:r>
              <a:rPr lang="en">
                <a:solidFill>
                  <a:srgbClr val="434343"/>
                </a:solidFill>
              </a:rPr>
              <a:t>many users visit a pub at midnight but very few users visit a library at the same time, then the pub should be given a higher priority than the library when we recommend POIs for a user to visit at midnight.</a:t>
            </a:r>
            <a:endParaRPr>
              <a:solidFill>
                <a:srgbClr val="434343"/>
              </a:solidFill>
            </a:endParaRPr>
          </a:p>
          <a:p>
            <a:pPr indent="0" lvl="0" marL="0" rtl="0" algn="l">
              <a:spcBef>
                <a:spcPts val="1600"/>
              </a:spcBef>
              <a:spcAft>
                <a:spcPts val="0"/>
              </a:spcAft>
              <a:buNone/>
            </a:pPr>
            <a:r>
              <a:t/>
            </a:r>
            <a:endParaRPr>
              <a:solidFill>
                <a:srgbClr val="434343"/>
              </a:solidFill>
            </a:endParaRPr>
          </a:p>
          <a:p>
            <a:pPr indent="-342900" lvl="0" marL="457200" rtl="0" algn="l">
              <a:spcBef>
                <a:spcPts val="1600"/>
              </a:spcBef>
              <a:spcAft>
                <a:spcPts val="0"/>
              </a:spcAft>
              <a:buClr>
                <a:srgbClr val="434343"/>
              </a:buClr>
              <a:buSzPts val="1800"/>
              <a:buChar char="●"/>
            </a:pPr>
            <a:r>
              <a:rPr b="1" lang="en">
                <a:solidFill>
                  <a:srgbClr val="434343"/>
                </a:solidFill>
              </a:rPr>
              <a:t>Spatial Influence</a:t>
            </a:r>
            <a:r>
              <a:rPr lang="en">
                <a:solidFill>
                  <a:srgbClr val="434343"/>
                </a:solidFill>
              </a:rPr>
              <a:t> (Including temporal popularity):</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users tend to visit nearby POIs, and thus the POIs visited by users often form spatial clusters , this information should be used to enhance POI </a:t>
            </a:r>
            <a:r>
              <a:rPr lang="en">
                <a:solidFill>
                  <a:srgbClr val="434343"/>
                </a:solidFill>
              </a:rPr>
              <a:t>recommendations</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Users tend to visit popular POI’s</a:t>
            </a:r>
            <a:endParaRPr>
              <a:solidFill>
                <a:srgbClr val="434343"/>
              </a:solidFill>
            </a:endParaRPr>
          </a:p>
        </p:txBody>
      </p:sp>
      <p:sp>
        <p:nvSpPr>
          <p:cNvPr id="151" name="Google Shape;15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latin typeface="Source Code Pro"/>
                <a:ea typeface="Source Code Pro"/>
                <a:cs typeface="Source Code Pro"/>
                <a:sym typeface="Source Code Pro"/>
              </a:rPr>
              <a:t>‹#›</a:t>
            </a:fld>
            <a:endParaRPr>
              <a:solidFill>
                <a:schemeClr val="accent1"/>
              </a:solidFill>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811650" y="645325"/>
            <a:ext cx="5482500" cy="165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Data PreProcessing</a:t>
            </a:r>
            <a:endParaRPr>
              <a:solidFill>
                <a:schemeClr val="dk2"/>
              </a:solidFill>
            </a:endParaRPr>
          </a:p>
        </p:txBody>
      </p:sp>
      <p:sp>
        <p:nvSpPr>
          <p:cNvPr id="157" name="Google Shape;157;p32"/>
          <p:cNvSpPr txBox="1"/>
          <p:nvPr>
            <p:ph idx="1" type="body"/>
          </p:nvPr>
        </p:nvSpPr>
        <p:spPr>
          <a:xfrm>
            <a:off x="811650" y="2530150"/>
            <a:ext cx="2465100" cy="193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Converting each checkIn to UTP cube</a:t>
            </a:r>
            <a:endParaRPr/>
          </a:p>
        </p:txBody>
      </p:sp>
      <p:sp>
        <p:nvSpPr>
          <p:cNvPr id="158" name="Google Shape;158;p32"/>
          <p:cNvSpPr txBox="1"/>
          <p:nvPr>
            <p:ph idx="2" type="body"/>
          </p:nvPr>
        </p:nvSpPr>
        <p:spPr>
          <a:xfrm>
            <a:off x="3346263" y="2530150"/>
            <a:ext cx="2465100" cy="193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Shape of dataMatrix is (#Users , #Locations , #timeSlots)</a:t>
            </a:r>
            <a:endParaRPr/>
          </a:p>
        </p:txBody>
      </p:sp>
      <p:sp>
        <p:nvSpPr>
          <p:cNvPr id="159" name="Google Shape;159;p32"/>
          <p:cNvSpPr txBox="1"/>
          <p:nvPr>
            <p:ph idx="3" type="body"/>
          </p:nvPr>
        </p:nvSpPr>
        <p:spPr>
          <a:xfrm>
            <a:off x="5880875" y="2530813"/>
            <a:ext cx="2465100" cy="193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Dividing into 24 time slots and binning it on the basis of hour (not minutes 19:59 goes to 19 slot)</a:t>
            </a:r>
            <a:endParaRPr/>
          </a:p>
        </p:txBody>
      </p:sp>
      <p:sp>
        <p:nvSpPr>
          <p:cNvPr id="160" name="Google Shape;16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