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94656"/>
  </p:normalViewPr>
  <p:slideViewPr>
    <p:cSldViewPr snapToGrid="0">
      <p:cViewPr varScale="1">
        <p:scale>
          <a:sx n="66" d="100"/>
          <a:sy n="66" d="100"/>
        </p:scale>
        <p:origin x="8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8/1/2021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870857" y="2380343"/>
            <a:ext cx="5998758" cy="2769989"/>
          </a:xfrm>
          <a:prstGeom prst="rect">
            <a:avLst/>
          </a:prstGeom>
          <a:solidFill>
            <a:srgbClr val="3B3B3B"/>
          </a:solidFill>
        </p:spPr>
        <p:txBody>
          <a:bodyPr wrap="none" rtlCol="0">
            <a:spAutoFit/>
          </a:bodyPr>
          <a:lstStyle/>
          <a:p>
            <a:r>
              <a:rPr lang="en-US" sz="6600" dirty="0" smtClean="0">
                <a:solidFill>
                  <a:srgbClr val="FF6600"/>
                </a:solidFill>
              </a:rPr>
              <a:t>GM2 Case Study </a:t>
            </a:r>
            <a:endParaRPr lang="en-US" sz="6600" dirty="0">
              <a:solidFill>
                <a:srgbClr val="FF6600"/>
              </a:solidFill>
            </a:endParaRPr>
          </a:p>
          <a:p>
            <a:r>
              <a:rPr lang="en-US" sz="4000" dirty="0" smtClean="0">
                <a:solidFill>
                  <a:schemeClr val="bg1"/>
                </a:solidFill>
              </a:rPr>
              <a:t>Cab </a:t>
            </a:r>
            <a:r>
              <a:rPr lang="en-US" sz="4000" dirty="0">
                <a:solidFill>
                  <a:schemeClr val="bg1"/>
                </a:solidFill>
              </a:rPr>
              <a:t>Investment </a:t>
            </a:r>
            <a:r>
              <a:rPr lang="en-US" sz="4000" dirty="0" smtClean="0">
                <a:solidFill>
                  <a:schemeClr val="bg1"/>
                </a:solidFill>
              </a:rPr>
              <a:t>Firm</a:t>
            </a:r>
            <a:endParaRPr lang="en-US" sz="4000" dirty="0">
              <a:solidFill>
                <a:schemeClr val="bg1"/>
              </a:solidFill>
            </a:endParaRPr>
          </a:p>
          <a:p>
            <a:endParaRPr lang="en-US" sz="4000" dirty="0"/>
          </a:p>
          <a:p>
            <a:r>
              <a:rPr lang="en-US" sz="2800" b="1" dirty="0" smtClean="0">
                <a:solidFill>
                  <a:schemeClr val="accent2">
                    <a:lumMod val="75000"/>
                  </a:schemeClr>
                </a:solidFill>
              </a:rPr>
              <a:t>01/08/2021</a:t>
            </a:r>
            <a:endParaRPr lang="en-US" sz="2800" b="1" dirty="0">
              <a:solidFill>
                <a:schemeClr val="accent2">
                  <a:lumMod val="75000"/>
                </a:schemeClr>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PROFIT ANALYSIS CITY WISE</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149" y="1642825"/>
            <a:ext cx="10590663" cy="5215175"/>
          </a:xfrm>
        </p:spPr>
      </p:pic>
    </p:spTree>
    <p:extLst>
      <p:ext uri="{BB962C8B-B14F-4D97-AF65-F5344CB8AC3E}">
        <p14:creationId xmlns:p14="http://schemas.microsoft.com/office/powerpoint/2010/main" val="21126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PROFIT ANALYSIS CITY WISE</a:t>
            </a:r>
            <a:endParaRPr lang="en-US" sz="3500" b="1" dirty="0">
              <a:solidFill>
                <a:schemeClr val="accent2"/>
              </a:solidFill>
              <a:latin typeface="Calibri" panose="020F0502020204030204" pitchFamily="34" charset="0"/>
              <a:cs typeface="Calibri" panose="020F0502020204030204" pitchFamily="34" charset="0"/>
            </a:endParaRPr>
          </a:p>
        </p:txBody>
      </p:sp>
      <p:sp>
        <p:nvSpPr>
          <p:cNvPr id="7" name="Rectangle 6"/>
          <p:cNvSpPr/>
          <p:nvPr/>
        </p:nvSpPr>
        <p:spPr>
          <a:xfrm>
            <a:off x="7192371" y="5070143"/>
            <a:ext cx="4790364" cy="178785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smtClean="0"/>
              <a:t>The chart above shows the top 10 city with most users and NYC has 26%  the total users and the bar chart shows that yellow cab made more profit in the most popular city with a total of 86% while pink cab shares only 14% of each city’s profit.</a:t>
            </a:r>
            <a:endParaRPr lang="en-US" sz="1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3273" y="1417635"/>
            <a:ext cx="5218727" cy="3502707"/>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9147"/>
            <a:ext cx="6973273" cy="5158853"/>
          </a:xfrm>
          <a:prstGeom prst="rect">
            <a:avLst/>
          </a:prstGeom>
        </p:spPr>
      </p:pic>
    </p:spTree>
    <p:extLst>
      <p:ext uri="{BB962C8B-B14F-4D97-AF65-F5344CB8AC3E}">
        <p14:creationId xmlns:p14="http://schemas.microsoft.com/office/powerpoint/2010/main" val="1531465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PROFIT ANALYSIS KM TRAVELLED WISE</a:t>
            </a:r>
            <a:endParaRPr lang="en-US" sz="3500" b="1" dirty="0">
              <a:solidFill>
                <a:schemeClr val="accent2"/>
              </a:solidFill>
              <a:latin typeface="Calibri" panose="020F0502020204030204" pitchFamily="34" charset="0"/>
              <a:cs typeface="Calibri" panose="020F0502020204030204" pitchFamily="34" charset="0"/>
            </a:endParaRPr>
          </a:p>
        </p:txBody>
      </p:sp>
      <p:sp>
        <p:nvSpPr>
          <p:cNvPr id="7" name="Rectangle 6"/>
          <p:cNvSpPr/>
          <p:nvPr/>
        </p:nvSpPr>
        <p:spPr>
          <a:xfrm>
            <a:off x="6845676" y="4996543"/>
            <a:ext cx="5090510" cy="16556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smtClean="0"/>
              <a:t>Most cab users took a trip of 10 to 39 km.</a:t>
            </a:r>
          </a:p>
          <a:p>
            <a:pPr marL="285750" indent="-285750">
              <a:buFont typeface="Arial" panose="020B0604020202020204" pitchFamily="34" charset="0"/>
              <a:buChar char="•"/>
            </a:pPr>
            <a:r>
              <a:rPr lang="en-US" dirty="0" smtClean="0"/>
              <a:t>Most of them travelled with Yellow cab company</a:t>
            </a:r>
          </a:p>
          <a:p>
            <a:pPr marL="285750" indent="-285750">
              <a:buFont typeface="Arial" panose="020B0604020202020204" pitchFamily="34" charset="0"/>
              <a:buChar char="•"/>
            </a:pPr>
            <a:r>
              <a:rPr lang="en-US" dirty="0" smtClean="0"/>
              <a:t>Yellow cab made closely  89% of the total profit made on each KM group</a:t>
            </a:r>
            <a:endParaRPr lang="en-US"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40" y="1632856"/>
            <a:ext cx="6706536" cy="522514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070" y="1417637"/>
            <a:ext cx="5578930" cy="3373116"/>
          </a:xfrm>
          <a:prstGeom prst="rect">
            <a:avLst/>
          </a:prstGeom>
        </p:spPr>
      </p:pic>
    </p:spTree>
    <p:extLst>
      <p:ext uri="{BB962C8B-B14F-4D97-AF65-F5344CB8AC3E}">
        <p14:creationId xmlns:p14="http://schemas.microsoft.com/office/powerpoint/2010/main" val="522220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MONTH PROFIT AND RIDE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315" y="1499264"/>
            <a:ext cx="6286499" cy="5113806"/>
          </a:xfrm>
          <a:prstGeom prst="rect">
            <a:avLst/>
          </a:prstGeom>
        </p:spPr>
      </p:pic>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99264"/>
            <a:ext cx="5780315" cy="5113806"/>
          </a:xfrm>
        </p:spPr>
      </p:pic>
    </p:spTree>
    <p:extLst>
      <p:ext uri="{BB962C8B-B14F-4D97-AF65-F5344CB8AC3E}">
        <p14:creationId xmlns:p14="http://schemas.microsoft.com/office/powerpoint/2010/main" val="177224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PROFIT ANALYSIS ON YEAR MONTH</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49" y="1417637"/>
            <a:ext cx="8696221" cy="5244420"/>
          </a:xfrm>
        </p:spPr>
      </p:pic>
      <p:sp>
        <p:nvSpPr>
          <p:cNvPr id="7" name="Rectangle 6"/>
          <p:cNvSpPr/>
          <p:nvPr/>
        </p:nvSpPr>
        <p:spPr>
          <a:xfrm>
            <a:off x="9042400" y="1567543"/>
            <a:ext cx="2893786" cy="52904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50000"/>
              </a:lnSpc>
              <a:buFont typeface="Arial" panose="020B0604020202020204" pitchFamily="34" charset="0"/>
              <a:buChar char="•"/>
            </a:pPr>
            <a:r>
              <a:rPr lang="en-US" dirty="0" smtClean="0"/>
              <a:t>Most cab users took trip by the end of the year during December and November</a:t>
            </a:r>
          </a:p>
          <a:p>
            <a:pPr marL="285750" indent="-285750">
              <a:lnSpc>
                <a:spcPct val="150000"/>
              </a:lnSpc>
              <a:buFont typeface="Arial" panose="020B0604020202020204" pitchFamily="34" charset="0"/>
              <a:buChar char="•"/>
            </a:pPr>
            <a:r>
              <a:rPr lang="en-US" dirty="0" smtClean="0"/>
              <a:t>Most of them travelled with Yellow cab company</a:t>
            </a:r>
          </a:p>
          <a:p>
            <a:pPr marL="285750" indent="-285750">
              <a:lnSpc>
                <a:spcPct val="150000"/>
              </a:lnSpc>
              <a:buFont typeface="Arial" panose="020B0604020202020204" pitchFamily="34" charset="0"/>
              <a:buChar char="•"/>
            </a:pPr>
            <a:r>
              <a:rPr lang="en-US" dirty="0" smtClean="0"/>
              <a:t>Yellow cab has more users and it is the preferred cab company</a:t>
            </a:r>
          </a:p>
          <a:p>
            <a:pPr marL="285750" indent="-285750">
              <a:lnSpc>
                <a:spcPct val="150000"/>
              </a:lnSpc>
              <a:buFont typeface="Arial" panose="020B0604020202020204" pitchFamily="34" charset="0"/>
              <a:buChar char="•"/>
            </a:pPr>
            <a:r>
              <a:rPr lang="en-US" dirty="0" smtClean="0"/>
              <a:t>Pink cab Company has the minimum number of customer through out the year</a:t>
            </a:r>
            <a:endParaRPr lang="en-US" dirty="0"/>
          </a:p>
        </p:txBody>
      </p:sp>
    </p:spTree>
    <p:extLst>
      <p:ext uri="{BB962C8B-B14F-4D97-AF65-F5344CB8AC3E}">
        <p14:creationId xmlns:p14="http://schemas.microsoft.com/office/powerpoint/2010/main" val="309383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RECOMMENDATIONS</a:t>
            </a:r>
            <a:endParaRPr lang="en-US" sz="3500" b="1" dirty="0">
              <a:solidFill>
                <a:schemeClr val="accent2"/>
              </a:solidFill>
              <a:latin typeface="Calibri" panose="020F0502020204030204" pitchFamily="34" charset="0"/>
              <a:cs typeface="Calibri" panose="020F0502020204030204" pitchFamily="34" charset="0"/>
            </a:endParaRPr>
          </a:p>
        </p:txBody>
      </p:sp>
      <p:sp>
        <p:nvSpPr>
          <p:cNvPr id="2" name="Content Placeholder 1"/>
          <p:cNvSpPr>
            <a:spLocks noGrp="1"/>
          </p:cNvSpPr>
          <p:nvPr>
            <p:ph idx="1"/>
          </p:nvPr>
        </p:nvSpPr>
        <p:spPr/>
        <p:txBody>
          <a:bodyPr/>
          <a:lstStyle/>
          <a:p>
            <a:endParaRPr lang="en-US" dirty="0"/>
          </a:p>
        </p:txBody>
      </p:sp>
      <p:sp>
        <p:nvSpPr>
          <p:cNvPr id="7" name="Rectangle 6"/>
          <p:cNvSpPr/>
          <p:nvPr/>
        </p:nvSpPr>
        <p:spPr>
          <a:xfrm>
            <a:off x="214992" y="1611086"/>
            <a:ext cx="11762015" cy="520087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t>We have evaluated both the cab companies on following points and found Yellow cab better than Pink cab</a:t>
            </a:r>
            <a:r>
              <a:rPr lang="en-US" dirty="0" smtClean="0"/>
              <a:t>:</a:t>
            </a:r>
          </a:p>
          <a:p>
            <a:endParaRPr lang="en-US" dirty="0"/>
          </a:p>
          <a:p>
            <a:pPr marL="285750" lvl="0" indent="-285750">
              <a:buFont typeface="Arial" panose="020B0604020202020204" pitchFamily="34" charset="0"/>
              <a:buChar char="•"/>
            </a:pPr>
            <a:r>
              <a:rPr lang="en-US" b="1" dirty="0"/>
              <a:t>Customer Reach: </a:t>
            </a:r>
            <a:r>
              <a:rPr lang="en-US" dirty="0"/>
              <a:t>Yellow cab has higher customer reach in all the 20 cities. Yellow cab Company has more users in populated cities such as New York City.</a:t>
            </a:r>
          </a:p>
          <a:p>
            <a:pPr marL="285750" lvl="0" indent="-285750">
              <a:buFont typeface="Arial" panose="020B0604020202020204" pitchFamily="34" charset="0"/>
              <a:buChar char="•"/>
            </a:pPr>
            <a:r>
              <a:rPr lang="en-US" b="1" dirty="0"/>
              <a:t>Customer Retention: </a:t>
            </a:r>
            <a:r>
              <a:rPr lang="en-US" dirty="0"/>
              <a:t>The top 5 users that has 50 rides with both Company, they had more than 40 rides with Yellow cab and closely 10 rides with Pink Cab. Cab users prefer travelling with Yellow cab Company.</a:t>
            </a:r>
          </a:p>
          <a:p>
            <a:pPr marL="285750" lvl="0" indent="-285750">
              <a:buFont typeface="Arial" panose="020B0604020202020204" pitchFamily="34" charset="0"/>
              <a:buChar char="•"/>
            </a:pPr>
            <a:r>
              <a:rPr lang="en-US" b="1" dirty="0"/>
              <a:t>Age wise Reach: </a:t>
            </a:r>
            <a:r>
              <a:rPr lang="en-US" dirty="0"/>
              <a:t>Yellow cab has customer in all age group and it’s been observed that it’s even popular in 60+ age group as equally as it’s in 18-25 age group.</a:t>
            </a:r>
          </a:p>
          <a:p>
            <a:pPr marL="285750" lvl="0" indent="-285750">
              <a:buFont typeface="Arial" panose="020B0604020202020204" pitchFamily="34" charset="0"/>
              <a:buChar char="•"/>
            </a:pPr>
            <a:r>
              <a:rPr lang="en-US" b="1" dirty="0"/>
              <a:t>Average Profit per KM: </a:t>
            </a:r>
            <a:r>
              <a:rPr lang="en-US" dirty="0"/>
              <a:t>Yellow cab’s average profit per KM is almost three times the average profit per KM of the Pink cab.</a:t>
            </a:r>
          </a:p>
          <a:p>
            <a:pPr marL="285750" lvl="0" indent="-285750">
              <a:buFont typeface="Arial" panose="020B0604020202020204" pitchFamily="34" charset="0"/>
              <a:buChar char="•"/>
            </a:pPr>
            <a:r>
              <a:rPr lang="en-US" b="1" dirty="0"/>
              <a:t>Income wise Reach: </a:t>
            </a:r>
            <a:r>
              <a:rPr lang="en-US" dirty="0"/>
              <a:t>Both the cabs are very popular in high and medium income class but here also Yellow cab is performing better than Pink cab in offering their services to any class.</a:t>
            </a:r>
          </a:p>
          <a:p>
            <a:pPr marL="285750" lvl="0" indent="-285750">
              <a:buFont typeface="Arial" panose="020B0604020202020204" pitchFamily="34" charset="0"/>
              <a:buChar char="•"/>
            </a:pPr>
            <a:r>
              <a:rPr lang="en-US" b="1" dirty="0"/>
              <a:t>Company Availability: </a:t>
            </a:r>
            <a:r>
              <a:rPr lang="en-US" dirty="0"/>
              <a:t>Most cab users travelled mostly in December and November and choose Yellow cab over Pink cab Company because they Yellow cab has 3times the number of Pink cab customers. </a:t>
            </a:r>
          </a:p>
          <a:p>
            <a:r>
              <a:rPr lang="en-US" dirty="0"/>
              <a:t> </a:t>
            </a:r>
          </a:p>
          <a:p>
            <a:r>
              <a:rPr lang="en-US" b="1" dirty="0"/>
              <a:t>On the basis of above point, we will recommend Yellow cab Company for investment.</a:t>
            </a:r>
            <a:endParaRPr lang="en-US" dirty="0"/>
          </a:p>
          <a:p>
            <a:pPr>
              <a:lnSpc>
                <a:spcPct val="150000"/>
              </a:lnSpc>
            </a:pPr>
            <a:endParaRPr lang="en-US" dirty="0"/>
          </a:p>
        </p:txBody>
      </p:sp>
    </p:spTree>
    <p:extLst>
      <p:ext uri="{BB962C8B-B14F-4D97-AF65-F5344CB8AC3E}">
        <p14:creationId xmlns:p14="http://schemas.microsoft.com/office/powerpoint/2010/main" val="129823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endParaRPr lang="en-US" sz="1800" dirty="0"/>
          </a:p>
          <a:p>
            <a:r>
              <a:rPr lang="en-US" sz="1800" dirty="0" smtClean="0"/>
              <a:t>XYZ </a:t>
            </a:r>
            <a:r>
              <a:rPr lang="en-US" sz="1800" dirty="0"/>
              <a:t>is a private equity firm in US. Due to remarkable growth in the Cab Industry in last few years and multiple key players in the market, it is planning for an investment in Cab industry. </a:t>
            </a:r>
            <a:endParaRPr lang="en-US" sz="1800" dirty="0" smtClean="0"/>
          </a:p>
          <a:p>
            <a:pPr marL="0" indent="0">
              <a:buNone/>
            </a:pPr>
            <a:endParaRPr lang="en-US" sz="1800" dirty="0" smtClean="0"/>
          </a:p>
          <a:p>
            <a:r>
              <a:rPr lang="en-US" sz="1800" dirty="0" smtClean="0"/>
              <a:t>Objective: </a:t>
            </a:r>
            <a:r>
              <a:rPr lang="en-US" sz="1800" dirty="0"/>
              <a:t>Provide actionable insights to help XYZ firm in identifying the right company for making investment</a:t>
            </a:r>
            <a:r>
              <a:rPr lang="en-US" sz="1800" dirty="0" smtClean="0"/>
              <a:t>.</a:t>
            </a:r>
            <a:endParaRPr lang="en-US" sz="1800" dirty="0"/>
          </a:p>
          <a:p>
            <a:pPr marL="0" indent="0">
              <a:buNone/>
            </a:pPr>
            <a:endParaRPr lang="en-US" sz="1800" dirty="0"/>
          </a:p>
          <a:p>
            <a:pPr marL="0" indent="0">
              <a:buNone/>
            </a:pPr>
            <a:r>
              <a:rPr lang="en-US" sz="1800" dirty="0"/>
              <a:t>The analysis </a:t>
            </a:r>
            <a:r>
              <a:rPr lang="en-US" sz="1800" dirty="0" smtClean="0"/>
              <a:t>will provide information about the following: </a:t>
            </a:r>
            <a:endParaRPr lang="en-US" sz="1800" dirty="0"/>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t>
            </a:r>
            <a:r>
              <a:rPr lang="en-US" sz="3500" b="1" dirty="0" smtClean="0">
                <a:solidFill>
                  <a:schemeClr val="accent2"/>
                </a:solidFill>
                <a:latin typeface="Calibri" panose="020F0502020204030204" pitchFamily="34" charset="0"/>
                <a:cs typeface="Calibri" panose="020F0502020204030204" pitchFamily="34" charset="0"/>
              </a:rPr>
              <a:t>ACKGROUND</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288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C5C5A3-2E84-0849-82EA-36D2326D3784}"/>
              </a:ext>
            </a:extLst>
          </p:cNvPr>
          <p:cNvSpPr>
            <a:spLocks noGrp="1"/>
          </p:cNvSpPr>
          <p:nvPr>
            <p:ph idx="1"/>
          </p:nvPr>
        </p:nvSpPr>
        <p:spPr>
          <a:xfrm>
            <a:off x="255373" y="1532239"/>
            <a:ext cx="7949513" cy="5066269"/>
          </a:xfrm>
        </p:spPr>
        <p:txBody>
          <a:bodyPr>
            <a:normAutofit lnSpcReduction="10000"/>
          </a:bodyPr>
          <a:lstStyle/>
          <a:p>
            <a:endParaRPr lang="en-US" sz="1800" dirty="0" smtClean="0"/>
          </a:p>
          <a:p>
            <a:pPr marL="285750" indent="-285750"/>
            <a:r>
              <a:rPr lang="en-US" sz="1800" dirty="0" smtClean="0"/>
              <a:t>19 </a:t>
            </a:r>
            <a:r>
              <a:rPr lang="en-US" sz="1800" dirty="0"/>
              <a:t>Features( including </a:t>
            </a:r>
            <a:r>
              <a:rPr lang="en-US" sz="1800" dirty="0" smtClean="0"/>
              <a:t>7 derived features)</a:t>
            </a:r>
            <a:endParaRPr lang="en-US" sz="1800" dirty="0"/>
          </a:p>
          <a:p>
            <a:pPr marL="285750" indent="-285750"/>
            <a:r>
              <a:rPr lang="en-US" sz="1800" dirty="0"/>
              <a:t>Timeframe of the data: </a:t>
            </a:r>
            <a:r>
              <a:rPr lang="en-US" sz="1800" dirty="0" smtClean="0"/>
              <a:t>2016-01-01 </a:t>
            </a:r>
            <a:r>
              <a:rPr lang="en-US" sz="1800" dirty="0"/>
              <a:t>to 2018-12-31</a:t>
            </a:r>
          </a:p>
          <a:p>
            <a:pPr marL="285750" indent="-285750"/>
            <a:r>
              <a:rPr lang="en-US" sz="1800" dirty="0"/>
              <a:t>Total data points </a:t>
            </a:r>
            <a:r>
              <a:rPr lang="en-US" sz="1800" dirty="0" smtClean="0"/>
              <a:t>: 359,392</a:t>
            </a:r>
            <a:endParaRPr lang="en-US" sz="1800" dirty="0" smtClean="0"/>
          </a:p>
          <a:p>
            <a:pPr marL="285750" indent="-285750"/>
            <a:endParaRPr lang="en-US" sz="1800" dirty="0" smtClean="0"/>
          </a:p>
          <a:p>
            <a:pPr marL="0" indent="0">
              <a:buNone/>
            </a:pPr>
            <a:r>
              <a:rPr lang="en-US" sz="1800" b="1" dirty="0" smtClean="0"/>
              <a:t>Assumptions:</a:t>
            </a:r>
            <a:endParaRPr lang="en-US" sz="1800" b="1" dirty="0"/>
          </a:p>
          <a:p>
            <a:pPr marL="285750" indent="-285750"/>
            <a:r>
              <a:rPr lang="en-US" sz="1800" dirty="0"/>
              <a:t>Outliers are present in </a:t>
            </a:r>
            <a:r>
              <a:rPr lang="en-US" sz="1800" dirty="0" smtClean="0"/>
              <a:t>Price Charged </a:t>
            </a:r>
            <a:r>
              <a:rPr lang="en-US" sz="1800" dirty="0"/>
              <a:t>feature but due to </a:t>
            </a:r>
            <a:endParaRPr lang="en-US" sz="1800" dirty="0" smtClean="0"/>
          </a:p>
          <a:p>
            <a:pPr marL="0" indent="0">
              <a:buNone/>
            </a:pPr>
            <a:r>
              <a:rPr lang="en-US" sz="1800" dirty="0" smtClean="0"/>
              <a:t>unavailability </a:t>
            </a:r>
            <a:r>
              <a:rPr lang="en-US" sz="1800" dirty="0"/>
              <a:t>of trip duration details ,we are not treating this as outlier</a:t>
            </a:r>
            <a:r>
              <a:rPr lang="en-US" sz="1800" dirty="0" smtClean="0"/>
              <a:t>.</a:t>
            </a:r>
          </a:p>
          <a:p>
            <a:pPr marL="0" indent="0">
              <a:buNone/>
            </a:pPr>
            <a:endParaRPr lang="en-US" sz="1800" dirty="0"/>
          </a:p>
          <a:p>
            <a:pPr marL="285750" indent="-285750"/>
            <a:r>
              <a:rPr lang="en-US" sz="1800" dirty="0"/>
              <a:t>Profit of rides are calculated keeping other factors constant and only </a:t>
            </a:r>
          </a:p>
          <a:p>
            <a:pPr marL="0" indent="0">
              <a:buNone/>
            </a:pPr>
            <a:r>
              <a:rPr lang="en-US" sz="1800" dirty="0" smtClean="0"/>
              <a:t>Price Charged </a:t>
            </a:r>
            <a:r>
              <a:rPr lang="en-US" sz="1800" dirty="0"/>
              <a:t>and </a:t>
            </a:r>
            <a:r>
              <a:rPr lang="en-US" sz="1800" dirty="0" smtClean="0"/>
              <a:t>Cost of Trip </a:t>
            </a:r>
            <a:r>
              <a:rPr lang="en-US" sz="1800" dirty="0"/>
              <a:t>features used to calculate profit</a:t>
            </a:r>
            <a:r>
              <a:rPr lang="en-US" sz="1800" dirty="0" smtClean="0"/>
              <a:t>.</a:t>
            </a:r>
          </a:p>
          <a:p>
            <a:pPr marL="0" indent="0">
              <a:buNone/>
            </a:pPr>
            <a:endParaRPr lang="en-US" sz="1800" dirty="0"/>
          </a:p>
          <a:p>
            <a:pPr marL="285750" indent="-285750"/>
            <a:r>
              <a:rPr lang="en-US" sz="1800" dirty="0"/>
              <a:t>Users feature of city dataset is treated as number of cab users in the city.</a:t>
            </a:r>
          </a:p>
          <a:p>
            <a:pPr marL="0" indent="0">
              <a:buNone/>
            </a:pPr>
            <a:r>
              <a:rPr lang="en-US" sz="1800" dirty="0" smtClean="0"/>
              <a:t>we </a:t>
            </a:r>
            <a:r>
              <a:rPr lang="en-US" sz="1800" dirty="0"/>
              <a:t>have assumed that this can be other cab users as well(including Yellow </a:t>
            </a:r>
            <a:r>
              <a:rPr lang="en-US" sz="1800" dirty="0" smtClean="0"/>
              <a:t>and </a:t>
            </a:r>
            <a:r>
              <a:rPr lang="en-US" sz="1800" dirty="0"/>
              <a:t>Pink cab) </a:t>
            </a:r>
          </a:p>
          <a:p>
            <a:endParaRPr lang="en-US" sz="1800" dirty="0"/>
          </a:p>
          <a:p>
            <a:endParaRPr lang="en-US" sz="1800" dirty="0" smtClean="0"/>
          </a:p>
          <a:p>
            <a:endParaRPr lang="en-US" sz="1800" dirty="0"/>
          </a:p>
        </p:txBody>
      </p:sp>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DATA EXPLORATION</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497" y="1768732"/>
            <a:ext cx="4623183" cy="2679700"/>
          </a:xfrm>
          <a:prstGeom prst="rect">
            <a:avLst/>
          </a:prstGeom>
        </p:spPr>
      </p:pic>
    </p:spTree>
    <p:extLst>
      <p:ext uri="{BB962C8B-B14F-4D97-AF65-F5344CB8AC3E}">
        <p14:creationId xmlns:p14="http://schemas.microsoft.com/office/powerpoint/2010/main" val="243483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PROFIT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30" y="1640652"/>
            <a:ext cx="4277497" cy="3395876"/>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05580"/>
            <a:ext cx="4728927" cy="139854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8927" y="1909705"/>
            <a:ext cx="7059010" cy="4256317"/>
          </a:xfrm>
          <a:prstGeom prst="rect">
            <a:avLst/>
          </a:prstGeom>
        </p:spPr>
      </p:pic>
    </p:spTree>
    <p:extLst>
      <p:ext uri="{BB962C8B-B14F-4D97-AF65-F5344CB8AC3E}">
        <p14:creationId xmlns:p14="http://schemas.microsoft.com/office/powerpoint/2010/main" val="359551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540" y="1781033"/>
            <a:ext cx="6935168" cy="5076967"/>
          </a:xfrm>
        </p:spPr>
      </p:pic>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YEARLY PROFIT</a:t>
            </a:r>
            <a:endParaRPr lang="en-US" sz="3500" b="1" dirty="0">
              <a:solidFill>
                <a:schemeClr val="accent2"/>
              </a:solidFill>
              <a:latin typeface="Calibri" panose="020F0502020204030204" pitchFamily="34" charset="0"/>
              <a:cs typeface="Calibri" panose="020F0502020204030204" pitchFamily="34" charset="0"/>
            </a:endParaRPr>
          </a:p>
        </p:txBody>
      </p:sp>
      <p:sp>
        <p:nvSpPr>
          <p:cNvPr id="5" name="Rectangle 4"/>
          <p:cNvSpPr/>
          <p:nvPr/>
        </p:nvSpPr>
        <p:spPr>
          <a:xfrm>
            <a:off x="7776265" y="1869744"/>
            <a:ext cx="4080680" cy="15777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Yellow cab company made 89% of profit while the Pink cab company has only 19% of the total profit made each year and has more users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271" y="3945680"/>
            <a:ext cx="4753232" cy="2362530"/>
          </a:xfrm>
          <a:prstGeom prst="rect">
            <a:avLst/>
          </a:prstGeom>
        </p:spPr>
      </p:pic>
    </p:spTree>
    <p:extLst>
      <p:ext uri="{BB962C8B-B14F-4D97-AF65-F5344CB8AC3E}">
        <p14:creationId xmlns:p14="http://schemas.microsoft.com/office/powerpoint/2010/main" val="249597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82" y="2232570"/>
            <a:ext cx="8338456" cy="3723386"/>
          </a:xfrm>
        </p:spPr>
      </p:pic>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PROFIT ANALYSIS PAYMENT MODE AND GENDER WISE</a:t>
            </a:r>
            <a:endParaRPr lang="en-US" sz="3500" b="1" dirty="0">
              <a:solidFill>
                <a:schemeClr val="accent2"/>
              </a:solidFill>
              <a:latin typeface="Calibri" panose="020F0502020204030204" pitchFamily="34" charset="0"/>
              <a:cs typeface="Calibri" panose="020F0502020204030204" pitchFamily="34" charset="0"/>
            </a:endParaRPr>
          </a:p>
        </p:txBody>
      </p:sp>
      <p:sp>
        <p:nvSpPr>
          <p:cNvPr id="7" name="Rectangle 6"/>
          <p:cNvSpPr/>
          <p:nvPr/>
        </p:nvSpPr>
        <p:spPr>
          <a:xfrm>
            <a:off x="8696575" y="2707171"/>
            <a:ext cx="3306070" cy="27741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Most cab users are male and represent 58% of total users and their preferred payment mode is Card with a 59.9%</a:t>
            </a:r>
            <a:endParaRPr lang="en-US" dirty="0"/>
          </a:p>
        </p:txBody>
      </p:sp>
    </p:spTree>
    <p:extLst>
      <p:ext uri="{BB962C8B-B14F-4D97-AF65-F5344CB8AC3E}">
        <p14:creationId xmlns:p14="http://schemas.microsoft.com/office/powerpoint/2010/main" val="119538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PROFIT ANALYSIS INCOME WISE</a:t>
            </a:r>
            <a:endParaRPr lang="en-US" sz="3500" b="1" dirty="0">
              <a:solidFill>
                <a:schemeClr val="accent2"/>
              </a:solidFill>
              <a:latin typeface="Calibri" panose="020F0502020204030204" pitchFamily="34" charset="0"/>
              <a:cs typeface="Calibri" panose="020F0502020204030204" pitchFamily="34" charset="0"/>
            </a:endParaRPr>
          </a:p>
        </p:txBody>
      </p:sp>
      <p:sp>
        <p:nvSpPr>
          <p:cNvPr id="7" name="Rectangle 6"/>
          <p:cNvSpPr/>
          <p:nvPr/>
        </p:nvSpPr>
        <p:spPr>
          <a:xfrm>
            <a:off x="507917" y="2365977"/>
            <a:ext cx="2276225" cy="27741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Yellow cab company made more than 85% of profit on the different income class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4142" y="1528549"/>
            <a:ext cx="9184945" cy="5172502"/>
          </a:xfrm>
        </p:spPr>
      </p:pic>
    </p:spTree>
    <p:extLst>
      <p:ext uri="{BB962C8B-B14F-4D97-AF65-F5344CB8AC3E}">
        <p14:creationId xmlns:p14="http://schemas.microsoft.com/office/powerpoint/2010/main" val="309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PROFIT ANALYSIS AGE WISE</a:t>
            </a:r>
            <a:endParaRPr lang="en-US" sz="3500" b="1" dirty="0">
              <a:solidFill>
                <a:schemeClr val="accent2"/>
              </a:solidFill>
              <a:latin typeface="Calibri" panose="020F0502020204030204" pitchFamily="34" charset="0"/>
              <a:cs typeface="Calibri" panose="020F0502020204030204" pitchFamily="34" charset="0"/>
            </a:endParaRPr>
          </a:p>
        </p:txBody>
      </p:sp>
      <p:sp>
        <p:nvSpPr>
          <p:cNvPr id="7" name="Rectangle 6"/>
          <p:cNvSpPr/>
          <p:nvPr/>
        </p:nvSpPr>
        <p:spPr>
          <a:xfrm>
            <a:off x="8819403" y="2046514"/>
            <a:ext cx="2835785" cy="42587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smtClean="0"/>
              <a:t>Most cab users age from 20 to 39 years old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Yellow cab users made closely 88% to the total profit made on each group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Pink </a:t>
            </a:r>
            <a:r>
              <a:rPr lang="en-US" dirty="0"/>
              <a:t>cab company has the remaining 12%</a:t>
            </a:r>
          </a:p>
          <a:p>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50" y="1417638"/>
            <a:ext cx="8366077" cy="5269766"/>
          </a:xfrm>
        </p:spPr>
      </p:pic>
    </p:spTree>
    <p:extLst>
      <p:ext uri="{BB962C8B-B14F-4D97-AF65-F5344CB8AC3E}">
        <p14:creationId xmlns:p14="http://schemas.microsoft.com/office/powerpoint/2010/main" val="163934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TOP 5 CUSTOMER ANALYSIS</a:t>
            </a:r>
            <a:endParaRPr lang="en-US" sz="3500" b="1" dirty="0">
              <a:solidFill>
                <a:schemeClr val="accent2"/>
              </a:solidFill>
              <a:latin typeface="Calibri" panose="020F0502020204030204" pitchFamily="34" charset="0"/>
              <a:cs typeface="Calibri" panose="020F0502020204030204" pitchFamily="34" charset="0"/>
            </a:endParaRPr>
          </a:p>
        </p:txBody>
      </p:sp>
      <p:sp>
        <p:nvSpPr>
          <p:cNvPr id="7" name="Rectangle 6"/>
          <p:cNvSpPr/>
          <p:nvPr/>
        </p:nvSpPr>
        <p:spPr>
          <a:xfrm>
            <a:off x="436728" y="1988457"/>
            <a:ext cx="3395043" cy="40435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smtClean="0"/>
              <a:t>The top 5 customer whose Customer ID are displayed below the chart</a:t>
            </a:r>
          </a:p>
          <a:p>
            <a:endParaRPr lang="en-US" dirty="0" smtClean="0"/>
          </a:p>
          <a:p>
            <a:pPr marL="285750" indent="-285750">
              <a:buFont typeface="Arial" panose="020B0604020202020204" pitchFamily="34" charset="0"/>
              <a:buChar char="•"/>
            </a:pPr>
            <a:r>
              <a:rPr lang="en-US" dirty="0" smtClean="0"/>
              <a:t>In each 50 rides from both company they all had more than 40 rides with Yellow cab and merely 10 rides from Pink Cab</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3993" y="1651379"/>
            <a:ext cx="7899685" cy="5013095"/>
          </a:xfrm>
        </p:spPr>
      </p:pic>
    </p:spTree>
    <p:extLst>
      <p:ext uri="{BB962C8B-B14F-4D97-AF65-F5344CB8AC3E}">
        <p14:creationId xmlns:p14="http://schemas.microsoft.com/office/powerpoint/2010/main" val="2504379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407</TotalTime>
  <Words>738</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BACKGROUND</vt:lpstr>
      <vt:lpstr>DATA EXPLORATION</vt:lpstr>
      <vt:lpstr>PROFIT ANALYSIS</vt:lpstr>
      <vt:lpstr>YEARLY PROFIT</vt:lpstr>
      <vt:lpstr>PROFIT ANALYSIS PAYMENT MODE AND GENDER WISE</vt:lpstr>
      <vt:lpstr>PROFIT ANALYSIS INCOME WISE</vt:lpstr>
      <vt:lpstr>PROFIT ANALYSIS AGE WISE</vt:lpstr>
      <vt:lpstr>TOP 5 CUSTOMER ANALYSIS</vt:lpstr>
      <vt:lpstr>PROFIT ANALYSIS CITY WISE</vt:lpstr>
      <vt:lpstr>PROFIT ANALYSIS CITY WISE</vt:lpstr>
      <vt:lpstr>PROFIT ANALYSIS KM TRAVELLED WISE</vt:lpstr>
      <vt:lpstr>MONTH PROFIT AND RIDE ANALYSIS</vt:lpstr>
      <vt:lpstr>PROFIT ANALYSIS ON YEAR MONTH</vt:lpstr>
      <vt:lpstr>RECOMMENDATIONS</vt:lpstr>
      <vt:lpstr>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Alimat sadia</dc:creator>
  <cp:lastModifiedBy>Alimat sadia</cp:lastModifiedBy>
  <cp:revision>28</cp:revision>
  <dcterms:created xsi:type="dcterms:W3CDTF">2021-07-29T13:37:07Z</dcterms:created>
  <dcterms:modified xsi:type="dcterms:W3CDTF">2021-08-01T13:24:46Z</dcterms:modified>
</cp:coreProperties>
</file>