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66" r:id="rId4"/>
    <p:sldId id="268" r:id="rId5"/>
    <p:sldId id="267" r:id="rId6"/>
    <p:sldId id="260" r:id="rId7"/>
    <p:sldId id="270" r:id="rId8"/>
    <p:sldId id="271" r:id="rId9"/>
    <p:sldId id="298" r:id="rId10"/>
    <p:sldId id="299" r:id="rId11"/>
    <p:sldId id="300" r:id="rId12"/>
    <p:sldId id="302" r:id="rId13"/>
    <p:sldId id="303" r:id="rId14"/>
    <p:sldId id="304" r:id="rId15"/>
    <p:sldId id="322" r:id="rId16"/>
    <p:sldId id="305" r:id="rId17"/>
    <p:sldId id="306" r:id="rId18"/>
    <p:sldId id="307" r:id="rId19"/>
    <p:sldId id="314" r:id="rId20"/>
    <p:sldId id="315" r:id="rId21"/>
    <p:sldId id="316" r:id="rId22"/>
    <p:sldId id="313" r:id="rId23"/>
    <p:sldId id="319" r:id="rId24"/>
    <p:sldId id="320" r:id="rId25"/>
    <p:sldId id="32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196"/>
    <a:srgbClr val="8CC735"/>
    <a:srgbClr val="478FFB"/>
    <a:srgbClr val="F66265"/>
    <a:srgbClr val="C92D2D"/>
    <a:srgbClr val="595959"/>
    <a:srgbClr val="F3DA90"/>
    <a:srgbClr val="FFCF37"/>
    <a:srgbClr val="FFFFFF"/>
    <a:srgbClr val="EAD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4" autoAdjust="0"/>
    <p:restoredTop sz="91173" autoAdjust="0"/>
  </p:normalViewPr>
  <p:slideViewPr>
    <p:cSldViewPr snapToGrid="0">
      <p:cViewPr varScale="1">
        <p:scale>
          <a:sx n="58" d="100"/>
          <a:sy n="58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2:16:31.9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902 736 24575,'2'133'0,"-2"145"0,-3-222 0,-3 0 0,-24 105 0,-71 346 0,68-313 0,24-140 0,-16 72 0,0-45 0,11-41 0,2 1 0,-8 51 0,-2 3 0,15-70 0,1 0 0,-5 41 0,8-35 0,-2-1 0,-1 0 0,-1 0 0,-17 42 0,-56 108 0,47-111 0,-25 75 0,47-111 0,3 1 0,1 0 0,-5 61 0,-10 80 0,17-145 0,-1-1 0,-2 0 0,-1 0 0,-1-1 0,-1 0 0,-23 40 0,31-65 0,0 0 0,0 0 0,0 0 0,0 0 0,-1 0 0,1-1 0,-1 0 0,1 1 0,-1-1 0,0-1 0,0 1 0,0 0 0,0-1 0,0 0 0,0 0 0,-7 1 0,10-2 0,24-5 0,0-1 0,-1-2 0,0 0 0,-1-1 0,0-1 0,0 0 0,35-26 0,-20 9 0,-2-1 0,-1-2 0,37-41 0,-50 49 0,-1-1 0,0-1 0,-2-1 0,-1-1 0,-1 0 0,-2-1 0,0 0 0,-2-1 0,14-49 0,64-190 0,-12 44 0,-14-7 0,11-3 0,-7 25 0,58-203 0,20-81 0,-64 174 0,-67 266 0,26-62 0,-5 15 0,14-29 0,5-16 0,-29 66 0,3 2 0,3 2 0,59-102 0,-72 149 0,-14 23 0,0 0 0,-1 0 0,0 0 0,0-1 0,0 0 0,0 1 0,-1-1 0,0 0 0,0 0 0,0-1 0,0 1 0,-1 0 0,0-1 0,0 1 0,0-9 0,-1 14 0,0-1 0,0 1 0,0-1 0,0 1 0,0-1 0,0 1 0,-1-1 0,1 1 0,0-1 0,0 1 0,0 0 0,0-1 0,-1 1 0,1-1 0,0 1 0,0 0 0,-1-1 0,1 1 0,0 0 0,-1-1 0,1 1 0,0 0 0,-1-1 0,1 1 0,-1 0 0,1 0 0,0-1 0,-1 1 0,1 0 0,-1 0 0,1 0 0,-1 0 0,1 0 0,-1 0 0,1 0 0,0 0 0,-1 0 0,1 0 0,-1 0 0,1 0 0,-1 0 0,1 0 0,-1 0 0,1 0 0,-1 0 0,1 0 0,0 1 0,-1-1 0,1 0 0,-1 0 0,0 1 0,-20 18 0,18-16 0,-205 244 0,73-82 0,114-139 0,-1 0 0,-1-2 0,-1-1 0,-1-1 0,-1-1 0,-34 21 0,51-38 0,1-1 0,0 0 0,-1 0 0,1-1 0,-1 0 0,-13 0 0,19-1 0,-1-1 0,1 1 0,-1-1 0,1 0 0,-1 0 0,1-1 0,0 1 0,-1-1 0,1 1 0,-1-1 0,1 0 0,0 0 0,0-1 0,-1 1 0,1-1 0,0 0 0,0 1 0,-5-5 0,7 4 0,0 0 0,1 0 0,-1 0 0,0 0 0,1 0 0,-1 0 0,1 0 0,-1 0 0,1 0 0,0 0 0,0-1 0,0 1 0,0 0 0,0 0 0,1 0 0,-1 0 0,1 0 0,-1 0 0,1 0 0,0 0 0,0 0 0,2-3 0,29-49 0,-22 39 0,14-29 0,11-17 0,-32 58 0,0-1 0,0 1 0,1-1 0,-1 1 0,1 0 0,-1 1 0,1-1 0,0 1 0,0-1 0,1 1 0,-1 0 0,9-2 0,25-6 0,-24 7 0,1 0 0,-1-1 0,0-1 0,0 0 0,0-1 0,-1 0 0,0-1 0,0-1 0,23-18 0,11-22 0,76-102 0,-170 246 0,-73 110 0,16-29 0,70-118 0,19-36 0,2 0 0,0 0 0,2 2 0,1-1 0,0 1 0,-6 32 0,8-8 0,6-28 0,-1-1 0,-1 1 0,-1 0 0,-1-1 0,0 0 0,-12 22 0,16-39 0,1-1 0,-1 0 0,0 1 0,0-1 0,0 0 0,0 0 0,0 0 0,-1 0 0,1-1 0,0 1 0,-1 0 0,0-1 0,1 0 0,-1 0 0,0 0 0,0 0 0,1 0 0,-1 0 0,-4 0 0,-5 0 0,0-1 0,-1 0 0,-18-2 0,22 1 0,1 0 0,-1 0 0,1 1 0,-1 0 0,1 1 0,-15 3 0,20-3 0,1 0 0,0 0 0,0 0 0,0 1 0,0-1 0,0 1 0,0-1 0,1 1 0,-1 0 0,0 0 0,1-1 0,-1 1 0,1 0 0,0 1 0,0-1 0,0 0 0,0 0 0,0 0 0,0 1 0,0-1 0,1 0 0,-1 1 0,1 2 0,-3 67 0,2-31 0,-42 168 0,29-129 0,-37 121 0,47-208 0,1-23 0,0-40 0,4 12 0,2-1 0,3 1 0,3 0 0,28-102 0,-34 150 0,15-62 0,-17 69 0,-1 0 0,1 0 0,-1 0 0,0 0 0,0 0 0,0 0 0,0-1 0,0 1 0,-1 0 0,1 0 0,-1 0 0,0 0 0,0 0 0,0 0 0,-1 1 0,1-1 0,0 0 0,-1 0 0,-2-2 0,3 4 0,1 1 0,-1-1 0,1 1 0,-1-1 0,1 1 0,-1 0 0,1-1 0,-1 1 0,0 0 0,1 0 0,-1-1 0,1 1 0,-1 0 0,0 0 0,1 0 0,-1 0 0,0 0 0,1 0 0,-1 0 0,0 0 0,1 0 0,-1 0 0,0 0 0,1 0 0,-1 0 0,1 1 0,-1-1 0,0 0 0,1 0 0,-1 1 0,1-1 0,-1 0 0,1 1 0,-1-1 0,1 1 0,-1-1 0,1 1 0,-1-1 0,1 1 0,-1-1 0,1 1 0,0-1 0,-1 1 0,1-1 0,0 1 0,0 0 0,-1 0 0,-13 38 0,11-28 0,-64 222 0,64-220 0,-2-1 0,0 1 0,-8 15 0,-12 31 0,-36 113 0,28-87 0,25-57 0,0-1 0,2 1 0,1 1 0,-1 39 0,5-60 0,-1 5 0,-1-1 0,-1 1 0,0-1 0,-1 0 0,0 0 0,-1 0 0,-9 14 0,-19 46 0,22-35 0,7-17 0,-2-1 0,0 0 0,-13 23 0,8-15 0,0-1 0,2 1 0,1 1 0,1 0 0,1 0 0,2 1 0,-3 30 0,5-40 0,-1 0 0,-1-1 0,-1 0 0,-9 22 0,7-23 0,2 1 0,0 1 0,1-1 0,-5 29 0,8-17 0,-1 8 0,-2-1 0,-1 1 0,-12 36 0,-65 173 0,59-152 0,13-44 0,-3-2 0,-29 71 0,38-106 0,1 0 0,0 1 0,1-1 0,0 1 0,1 0 0,1 0 0,0 18 0,1-16 0,-1-1 0,0 0 0,-1 1 0,-1-1 0,0 0 0,-7 15 0,-5 7 0,-2 0 0,-33 50 0,47-80 10,-1 0-1,1 0 1,0 1 0,1-1-1,0 0 1,0 1-1,1 0 1,0-1-1,1 1 1,-1 0-1,2 0 1,0 8 0,0-4-308,-1 0 0,0 0 0,-1 0 0,-3 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79E1B-8393-4C97-8DFF-C499128DB2CF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F1CA-4690-4A6F-B0E5-E700D201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그래서 저희의 게임은 지루한 게임 플레이를 없애기 위해 몇몇 </a:t>
            </a:r>
            <a:r>
              <a:rPr lang="ko-KR" altLang="en-US" dirty="0" err="1" smtClean="0"/>
              <a:t>웨이브마다</a:t>
            </a:r>
            <a:r>
              <a:rPr lang="ko-KR" altLang="en-US" dirty="0" smtClean="0"/>
              <a:t> 긴장감을 주기 위해 스페셜웨이브가 있고</a:t>
            </a:r>
            <a:endParaRPr lang="en-US" altLang="ko-KR" dirty="0" smtClean="0"/>
          </a:p>
          <a:p>
            <a:r>
              <a:rPr lang="ko-KR" altLang="en-US" dirty="0" smtClean="0"/>
              <a:t>반복된 게임플레이를 없애기 위해 연구라는 것을 이용해 매 게임플레이마다 차이점을 주었습니다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F1CA-4690-4A6F-B0E5-E700D20128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F1CA-4690-4A6F-B0E5-E700D20128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0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5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arkcatgame.tistory.com/27" TargetMode="External"/><Relationship Id="rId3" Type="http://schemas.openxmlformats.org/officeDocument/2006/relationships/hyperlink" Target="https://www.dooit.co.kr/survey/report/index/193996/2" TargetMode="External"/><Relationship Id="rId7" Type="http://schemas.openxmlformats.org/officeDocument/2006/relationships/hyperlink" Target="https://movingai.com/jps.html" TargetMode="External"/><Relationship Id="rId2" Type="http://schemas.openxmlformats.org/officeDocument/2006/relationships/hyperlink" Target="https://www.vintageisthenewold.com/game-pedia/what-genre-of-game-are-the-most-profit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64bitdragon.com/articles/computer-science/procedural-generation/the-diamond-square-algorithm" TargetMode="External"/><Relationship Id="rId11" Type="http://schemas.openxmlformats.org/officeDocument/2006/relationships/hyperlink" Target="https://blog.naver.com/shol9570/222224199117" TargetMode="External"/><Relationship Id="rId5" Type="http://schemas.openxmlformats.org/officeDocument/2006/relationships/hyperlink" Target="https://www.gamedeveloper.com/blogs/3-years-of-astroneer-live-a-marketing-comms-post-mortem" TargetMode="External"/><Relationship Id="rId10" Type="http://schemas.openxmlformats.org/officeDocument/2006/relationships/hyperlink" Target="https://pin.it/2XJRdaa" TargetMode="External"/><Relationship Id="rId4" Type="http://schemas.openxmlformats.org/officeDocument/2006/relationships/hyperlink" Target="https://web.archive.org/web/20220804165535/" TargetMode="External"/><Relationship Id="rId9" Type="http://schemas.openxmlformats.org/officeDocument/2006/relationships/hyperlink" Target="https://pin.it/1G6hTxh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microsoft.com/office/2007/relationships/hdphoto" Target="../media/hdphoto8.wdp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9.wdp"/><Relationship Id="rId4" Type="http://schemas.openxmlformats.org/officeDocument/2006/relationships/image" Target="../media/image6.png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25400" y="239027"/>
            <a:ext cx="12075069" cy="6741818"/>
            <a:chOff x="0" y="141732"/>
            <a:chExt cx="12075069" cy="6741818"/>
          </a:xfrm>
          <a:solidFill>
            <a:srgbClr val="567FCA"/>
          </a:solidFill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C92D2D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22479" y="16728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FB85B3-0CE2-0619-A167-7FAD78D8C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04884" y="3781112"/>
              <a:ext cx="2981325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096996" y="2293974"/>
            <a:ext cx="764993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</a:t>
            </a:r>
            <a:endParaRPr lang="ko-KR" altLang="en-US" sz="7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B5471-6ACE-4848-5ACC-9C71509EC355}"/>
              </a:ext>
            </a:extLst>
          </p:cNvPr>
          <p:cNvSpPr txBox="1"/>
          <p:nvPr/>
        </p:nvSpPr>
        <p:spPr>
          <a:xfrm>
            <a:off x="4398483" y="4269674"/>
            <a:ext cx="2644925" cy="1423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2017180002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고선우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2020184015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박가현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2020184025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이승희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687D566-CBD3-EE47-DA94-83312930D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01401"/>
              </p:ext>
            </p:extLst>
          </p:nvPr>
        </p:nvGraphicFramePr>
        <p:xfrm>
          <a:off x="9304610" y="5742416"/>
          <a:ext cx="2573836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36">
                  <a:extLst>
                    <a:ext uri="{9D8B030D-6E8A-4147-A177-3AD203B41FA5}">
                      <a16:colId xmlns:a16="http://schemas.microsoft.com/office/drawing/2014/main" val="3384506827"/>
                    </a:ext>
                  </a:extLst>
                </a:gridCol>
              </a:tblGrid>
              <a:tr h="46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교수 서명란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06785"/>
                  </a:ext>
                </a:extLst>
              </a:tr>
              <a:tr h="7313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16781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B00F9605-10FA-472C-17C6-E479AF784B13}"/>
              </a:ext>
            </a:extLst>
          </p:cNvPr>
          <p:cNvSpPr txBox="1"/>
          <p:nvPr/>
        </p:nvSpPr>
        <p:spPr>
          <a:xfrm rot="20453521">
            <a:off x="2554781" y="5488485"/>
            <a:ext cx="11749688" cy="830997"/>
          </a:xfrm>
          <a:prstGeom prst="rect">
            <a:avLst/>
          </a:prstGeom>
          <a:solidFill>
            <a:srgbClr val="DFC10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 Do Not Disturb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1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</a:p>
        </p:txBody>
      </p:sp>
      <p:pic>
        <p:nvPicPr>
          <p:cNvPr id="3" name="그림 2" descr="Swit - Google Play 앱">
            <a:extLst>
              <a:ext uri="{FF2B5EF4-FFF2-40B4-BE49-F238E27FC236}">
                <a16:creationId xmlns:a16="http://schemas.microsoft.com/office/drawing/2014/main" id="{338680C5-6C75-F10E-E9AB-B2C8E152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34" y="4180958"/>
            <a:ext cx="1277545" cy="1263658"/>
          </a:xfrm>
          <a:prstGeom prst="rect">
            <a:avLst/>
          </a:prstGeom>
        </p:spPr>
      </p:pic>
      <p:pic>
        <p:nvPicPr>
          <p:cNvPr id="4" name="Picture 2" descr="i0.wp.com/d15haboszopus7.cloudfront.net/wp-cont...">
            <a:extLst>
              <a:ext uri="{FF2B5EF4-FFF2-40B4-BE49-F238E27FC236}">
                <a16:creationId xmlns:a16="http://schemas.microsoft.com/office/drawing/2014/main" id="{DE45FE76-A018-7AB3-91E6-DB86A18D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4" y="4392775"/>
            <a:ext cx="949677" cy="9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1124642447922827336/1168172392170922004/mf4PMrVqvy9KVUQAAAAASUVORK5CYII.png?ex=6550cc51&amp;is=653e5751&amp;hm=960c21fd45c1af4e93c402b439d31f5b70b5c5b3f3dda7a021e80394fc6de043&amp;">
            <a:extLst>
              <a:ext uri="{FF2B5EF4-FFF2-40B4-BE49-F238E27FC236}">
                <a16:creationId xmlns:a16="http://schemas.microsoft.com/office/drawing/2014/main" id="{07726E3B-CC82-51CE-38E9-4DFD97964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1" y="4333751"/>
            <a:ext cx="1008701" cy="100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3E3CDF-70D9-5B9C-CE1B-797D32F6FCE8}"/>
              </a:ext>
            </a:extLst>
          </p:cNvPr>
          <p:cNvSpPr/>
          <p:nvPr/>
        </p:nvSpPr>
        <p:spPr>
          <a:xfrm>
            <a:off x="887687" y="5278390"/>
            <a:ext cx="1396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3Ds Max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DD04C0-BBFD-07B7-54CC-56EA1CAACF8B}"/>
              </a:ext>
            </a:extLst>
          </p:cNvPr>
          <p:cNvSpPr/>
          <p:nvPr/>
        </p:nvSpPr>
        <p:spPr>
          <a:xfrm>
            <a:off x="5384697" y="5342452"/>
            <a:ext cx="1155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3712DD-3B57-F4CA-1CF1-47CC95AF8D2E}"/>
              </a:ext>
            </a:extLst>
          </p:cNvPr>
          <p:cNvGrpSpPr/>
          <p:nvPr/>
        </p:nvGrpSpPr>
        <p:grpSpPr>
          <a:xfrm>
            <a:off x="5147303" y="1722920"/>
            <a:ext cx="1629960" cy="1805216"/>
            <a:chOff x="4970345" y="1662163"/>
            <a:chExt cx="939577" cy="10406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9DC836-FF92-59B0-D05B-6D895EDE2F0D}"/>
                </a:ext>
              </a:extLst>
            </p:cNvPr>
            <p:cNvSpPr/>
            <p:nvPr/>
          </p:nvSpPr>
          <p:spPr>
            <a:xfrm>
              <a:off x="4970345" y="2472125"/>
              <a:ext cx="939577" cy="230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Unity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" name="Picture 2" descr="https://cdn.discordapp.com/attachments/1124642447922827336/1168171988263653497/wzdlLGb469AfjaUs0dK0cw4P6DnZGh5Hckap0QuMUxSNNdNaYq1VKrtdPtI87y2g5kfZezG6L76WUUjCIIgCIIgCIIgCIIgCIIgCIIgCIIgCIKog38JN6zRZmEMiAAAAABJRU5ErkJggg.png?ex=6550cbf1&amp;is=653e56f1&amp;hm=e493f5f09fe8ca6dcb1954a32838357714b4c2b37d5b60980967ea2d1964196b&amp;">
              <a:extLst>
                <a:ext uri="{FF2B5EF4-FFF2-40B4-BE49-F238E27FC236}">
                  <a16:creationId xmlns:a16="http://schemas.microsoft.com/office/drawing/2014/main" id="{D598AF57-B5A7-B708-572C-A2779636D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953" y="1662163"/>
              <a:ext cx="714133" cy="71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4" descr="https://cdn.discordapp.com/attachments/1124642447922827336/1168172262218805348/1200px-Font_Awesome_5_brands_github.png?ex=6550cc32&amp;is=653e5732&amp;hm=fac2ade85ca7928e780e1caffe3a94bcfc7f89ab150e0e2a0353a0207b34b86e&amp;">
            <a:extLst>
              <a:ext uri="{FF2B5EF4-FFF2-40B4-BE49-F238E27FC236}">
                <a16:creationId xmlns:a16="http://schemas.microsoft.com/office/drawing/2014/main" id="{A0F6E328-0C44-9DC8-BB92-78942F00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89" y="4418756"/>
            <a:ext cx="760588" cy="7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7CB4CC-CB70-FD04-DC85-CE8A54E631FE}"/>
              </a:ext>
            </a:extLst>
          </p:cNvPr>
          <p:cNvSpPr/>
          <p:nvPr/>
        </p:nvSpPr>
        <p:spPr>
          <a:xfrm>
            <a:off x="3315271" y="5295469"/>
            <a:ext cx="824757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Swit</a:t>
            </a:r>
            <a:endParaRPr lang="ko-KR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01308D-2367-0003-D1BC-39DADB65C7B6}"/>
              </a:ext>
            </a:extLst>
          </p:cNvPr>
          <p:cNvSpPr/>
          <p:nvPr/>
        </p:nvSpPr>
        <p:spPr>
          <a:xfrm>
            <a:off x="7557388" y="5309655"/>
            <a:ext cx="1172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ZBrush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6E661F-5425-1A59-C139-D6BC70D02D67}"/>
              </a:ext>
            </a:extLst>
          </p:cNvPr>
          <p:cNvSpPr/>
          <p:nvPr/>
        </p:nvSpPr>
        <p:spPr>
          <a:xfrm>
            <a:off x="9748462" y="5286249"/>
            <a:ext cx="1172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6" name="Picture 2" descr="https://cdn.discordapp.com/attachments/1124642447922827336/1168172811903316009/Product-Icon.png?ex=656341b5&amp;is=6550ccb5&amp;hm=7bd0f68e5fea7099ff044f6530889fe51d86ce81abb50196defc5e6cda32e614&amp;">
            <a:extLst>
              <a:ext uri="{FF2B5EF4-FFF2-40B4-BE49-F238E27FC236}">
                <a16:creationId xmlns:a16="http://schemas.microsoft.com/office/drawing/2014/main" id="{5AE40A1F-E105-F66F-0A15-BE366C21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048" y="4367863"/>
            <a:ext cx="887094" cy="8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구현할 기술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4335B6C-5AF8-8047-C5A1-B20B62FBA717}"/>
              </a:ext>
            </a:extLst>
          </p:cNvPr>
          <p:cNvGrpSpPr/>
          <p:nvPr/>
        </p:nvGrpSpPr>
        <p:grpSpPr>
          <a:xfrm>
            <a:off x="2214042" y="1761721"/>
            <a:ext cx="8687369" cy="4355725"/>
            <a:chOff x="1909242" y="2079421"/>
            <a:chExt cx="8687369" cy="43557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2770762" y="2191667"/>
              <a:ext cx="78258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en-US" altLang="ko-KR" sz="25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A* </a:t>
              </a:r>
              <a:r>
                <a:rPr lang="ko-KR" altLang="en-US" sz="25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알고리즘을 </a:t>
              </a:r>
              <a:r>
                <a:rPr lang="ko-KR" altLang="en-US" sz="2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이용한 </a:t>
              </a:r>
              <a:r>
                <a:rPr lang="ko-KR" altLang="en-US" sz="25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길찾기</a:t>
              </a:r>
              <a:endPara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3993EA-CDE7-875B-0B6C-754F4624EA11}"/>
                </a:ext>
              </a:extLst>
            </p:cNvPr>
            <p:cNvSpPr txBox="1"/>
            <p:nvPr/>
          </p:nvSpPr>
          <p:spPr>
            <a:xfrm>
              <a:off x="2770762" y="3349483"/>
              <a:ext cx="7825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툰 </a:t>
              </a:r>
              <a:r>
                <a:rPr lang="ko-KR" altLang="en-US" sz="24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쉐이더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제작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016470-B91A-E9EA-3E68-DDD500713AD4}"/>
                </a:ext>
              </a:extLst>
            </p:cNvPr>
            <p:cNvSpPr txBox="1"/>
            <p:nvPr/>
          </p:nvSpPr>
          <p:spPr>
            <a:xfrm>
              <a:off x="2770762" y="4635200"/>
              <a:ext cx="7825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메쉬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슬라이스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4EDF77-A66B-ED51-34F1-68428C03FF49}"/>
                </a:ext>
              </a:extLst>
            </p:cNvPr>
            <p:cNvSpPr txBox="1"/>
            <p:nvPr/>
          </p:nvSpPr>
          <p:spPr>
            <a:xfrm>
              <a:off x="2770762" y="5852700"/>
              <a:ext cx="7825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TCP/IP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서버</a:t>
              </a:r>
              <a:endPara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89FC8AC-B1E0-91DF-7DE1-6C6F87BE16CB}"/>
                </a:ext>
              </a:extLst>
            </p:cNvPr>
            <p:cNvSpPr/>
            <p:nvPr/>
          </p:nvSpPr>
          <p:spPr>
            <a:xfrm>
              <a:off x="1909242" y="20794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993DBBC-94A6-A05C-0D6A-23DDADDC82F8}"/>
                </a:ext>
              </a:extLst>
            </p:cNvPr>
            <p:cNvSpPr/>
            <p:nvPr/>
          </p:nvSpPr>
          <p:spPr>
            <a:xfrm>
              <a:off x="1928766" y="32969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9128ED7-FA93-55D3-9C67-39DAE3509C48}"/>
                </a:ext>
              </a:extLst>
            </p:cNvPr>
            <p:cNvSpPr/>
            <p:nvPr/>
          </p:nvSpPr>
          <p:spPr>
            <a:xfrm>
              <a:off x="1928765" y="45144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9AD7A1C-5124-92E7-3737-AB2509684999}"/>
                </a:ext>
              </a:extLst>
            </p:cNvPr>
            <p:cNvSpPr/>
            <p:nvPr/>
          </p:nvSpPr>
          <p:spPr>
            <a:xfrm>
              <a:off x="1947215" y="57319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5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 및 개인 별 준비 현황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38A84C-DCC8-45D4-0160-D763E6B6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41518"/>
              </p:ext>
            </p:extLst>
          </p:nvPr>
        </p:nvGraphicFramePr>
        <p:xfrm>
          <a:off x="741728" y="1481441"/>
          <a:ext cx="10889481" cy="4529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982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982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982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91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고선우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박가현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이승희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48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그래픽 리소스 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이펙트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 smtClean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A* </a:t>
                      </a:r>
                      <a:r>
                        <a:rPr lang="ko-KR" altLang="en-US" sz="2200" u="none" spc="0" dirty="0" smtClean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알고리즘을 </a:t>
                      </a:r>
                      <a:r>
                        <a:rPr lang="ko-KR" altLang="en-US" sz="2200" u="none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이용한 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 찾기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툰 </a:t>
                      </a:r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쉐이더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 err="1" smtClean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메쉬</a:t>
                      </a:r>
                      <a:r>
                        <a:rPr lang="ko-KR" altLang="en-US" sz="2200" spc="0" dirty="0" smtClean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슬라이스</a:t>
                      </a:r>
                      <a:endParaRPr lang="en-US" altLang="ko-KR" sz="2200" spc="0" dirty="0" smtClean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spc="0" baseline="0" dirty="0" smtClean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TCP/IP </a:t>
                      </a:r>
                      <a:r>
                        <a:rPr lang="ko-KR" altLang="en-US" sz="2200" spc="0" baseline="0" dirty="0" smtClean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구현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25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게임엔진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</a:t>
                      </a:r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모델링 </a:t>
                      </a:r>
                      <a:endParaRPr lang="en-US" altLang="ko-KR" sz="2200" spc="0" baseline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  <a:endParaRPr lang="ko-KR" altLang="en-US" sz="22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C++,STL,3D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자료구조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윈도우 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컴퓨터 그래픽스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쉐이더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네트워크 게임 프로그래밍</a:t>
                      </a:r>
                      <a:endParaRPr lang="en-US" altLang="ko-KR" sz="22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7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476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71" y="500055"/>
            <a:ext cx="8117183" cy="6232414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1050447" y="2265846"/>
            <a:ext cx="2911157" cy="2426172"/>
            <a:chOff x="829570" y="1461436"/>
            <a:chExt cx="2911157" cy="2426172"/>
          </a:xfrm>
        </p:grpSpPr>
        <p:sp>
          <p:nvSpPr>
            <p:cNvPr id="16" name="직사각형 15"/>
            <p:cNvSpPr/>
            <p:nvPr/>
          </p:nvSpPr>
          <p:spPr>
            <a:xfrm>
              <a:off x="831210" y="1461436"/>
              <a:ext cx="432325" cy="432325"/>
            </a:xfrm>
            <a:prstGeom prst="rect">
              <a:avLst/>
            </a:prstGeom>
            <a:solidFill>
              <a:srgbClr val="F6626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31210" y="2124431"/>
              <a:ext cx="432325" cy="432325"/>
            </a:xfrm>
            <a:prstGeom prst="rect">
              <a:avLst/>
            </a:prstGeom>
            <a:solidFill>
              <a:srgbClr val="478F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9570" y="2792288"/>
              <a:ext cx="432325" cy="432325"/>
            </a:xfrm>
            <a:prstGeom prst="rect">
              <a:avLst/>
            </a:prstGeom>
            <a:solidFill>
              <a:srgbClr val="8CC7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9570" y="3455283"/>
              <a:ext cx="432325" cy="432325"/>
            </a:xfrm>
            <a:prstGeom prst="rect">
              <a:avLst/>
            </a:prstGeom>
            <a:solidFill>
              <a:srgbClr val="8E119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1505444" y="1461436"/>
              <a:ext cx="1272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박가현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1505444" y="2110078"/>
              <a:ext cx="1272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이승희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1505444" y="2792288"/>
              <a:ext cx="1272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고선우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1505444" y="3432918"/>
              <a:ext cx="2235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박가현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</a:t>
              </a:r>
              <a:r>
                <a:rPr lang="ko-KR" altLang="en-US" sz="2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이승희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1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12"/>
          <p:cNvSpPr txBox="1"/>
          <p:nvPr/>
        </p:nvSpPr>
        <p:spPr>
          <a:xfrm>
            <a:off x="607839" y="1200726"/>
            <a:ext cx="11873865" cy="48628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문서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2"/>
              </a:rPr>
              <a:t>https://www.vintageisthenewold.com/game-pedia/what-genre-of-game-are-the-most-profitable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  <a:hlinkClick r:id="rId3"/>
              </a:rPr>
              <a:t>https://www.dooit.co.kr/survey/report/index/193996/2</a:t>
            </a: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https://web.archive.org/web/20220804165535/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https://www.gamedeveloper.com/blogs/3-years-of-astroneer-live-a-marketing-comms-post-mortem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6"/>
              </a:rPr>
              <a:t>https://learn.64bitdragon.com/articles/computer-science/procedural-generation/the-diamond-square-algorithm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7"/>
              </a:rPr>
              <a:t>https://movingai.com/jps.html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8"/>
              </a:rPr>
              <a:t>https://darkcatgame.tistory.com/27</a:t>
            </a:r>
            <a:endParaRPr lang="ko-KR" altLang="en-US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9"/>
              </a:rPr>
              <a:t>https://pin.it/1G6hTxh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10"/>
              </a:rPr>
              <a:t>https://</a:t>
            </a:r>
            <a:r>
              <a:rPr lang="en-US" altLang="ko-KR" sz="1400" b="0" i="0" dirty="0" smtClean="0">
                <a:effectLst/>
                <a:latin typeface="Inter"/>
                <a:hlinkClick r:id="rId10"/>
              </a:rPr>
              <a:t>pin.it/2XJRdaa</a:t>
            </a:r>
            <a:endParaRPr lang="en-US" altLang="ko-KR" sz="1400" b="0" i="0" dirty="0" smtClean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dirty="0">
                <a:hlinkClick r:id="rId11"/>
              </a:rPr>
              <a:t>https://blog.naver.com/shol9570/222224199117</a:t>
            </a:r>
            <a:endParaRPr lang="en-US" altLang="ko-KR" sz="1400" dirty="0"/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 smtClean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사진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kumimoji="0" lang="ko-KR" altLang="en-US" sz="1400" i="0" u="none" strike="noStrike" kern="1200" cap="none" spc="0" normalizeH="0" baseline="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아스트로니어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  <a:endParaRPr kumimoji="0" lang="en-US" altLang="ko-KR" sz="1400" i="0" u="none" strike="noStrike" kern="1200" cap="none" spc="0" normalizeH="0" baseline="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리그 오브 레전드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유니티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스윗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깃허브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3d </a:t>
            </a: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max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zbrush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16015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25400" y="239027"/>
            <a:ext cx="12075069" cy="6741818"/>
            <a:chOff x="0" y="141732"/>
            <a:chExt cx="12075069" cy="6741818"/>
          </a:xfrm>
          <a:solidFill>
            <a:srgbClr val="567FCA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C92D2D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22479" y="16728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FB85B3-0CE2-0619-A167-7FAD78D8C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04884" y="3781112"/>
              <a:ext cx="2981325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096996" y="2293974"/>
            <a:ext cx="764993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20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ko-KR" altLang="en-US" sz="7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4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플로우차트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0774" y="1438950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시작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651638" y="1438950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자원 채취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652501" y="1438950"/>
            <a:ext cx="2108791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건설 및 연구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153790" y="1438950"/>
            <a:ext cx="2336102" cy="74725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일정 시간 후 방어</a:t>
            </a:r>
          </a:p>
        </p:txBody>
      </p:sp>
      <p:sp>
        <p:nvSpPr>
          <p:cNvPr id="104" name="다이아몬드 103"/>
          <p:cNvSpPr/>
          <p:nvPr/>
        </p:nvSpPr>
        <p:spPr>
          <a:xfrm>
            <a:off x="6774225" y="3187391"/>
            <a:ext cx="3015404" cy="123889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10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웨이브 후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생존 및 섬멸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03414" y="5098677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승리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44802" y="3433214"/>
            <a:ext cx="1474961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패배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107" name="직선 화살표 연결선 106"/>
          <p:cNvCxnSpPr>
            <a:stCxn id="104" idx="2"/>
            <a:endCxn id="105" idx="0"/>
          </p:cNvCxnSpPr>
          <p:nvPr/>
        </p:nvCxnSpPr>
        <p:spPr>
          <a:xfrm>
            <a:off x="8299856" y="4426290"/>
            <a:ext cx="8966" cy="67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984459" y="34152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825488" y="344217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423599" y="45801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Yes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60387" y="2203737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방어 중 자원 채취 및 </a:t>
            </a:r>
            <a:r>
              <a:rPr lang="ko-KR" altLang="en-US" sz="16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건설가능</a:t>
            </a:r>
            <a:endParaRPr lang="ko-KR" altLang="en-US" sz="16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112" name="직선 화살표 연결선 111"/>
          <p:cNvCxnSpPr>
            <a:stCxn id="100" idx="3"/>
            <a:endCxn id="101" idx="1"/>
          </p:cNvCxnSpPr>
          <p:nvPr/>
        </p:nvCxnSpPr>
        <p:spPr>
          <a:xfrm>
            <a:off x="2297448" y="1812576"/>
            <a:ext cx="35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1" idx="3"/>
            <a:endCxn id="102" idx="1"/>
          </p:cNvCxnSpPr>
          <p:nvPr/>
        </p:nvCxnSpPr>
        <p:spPr>
          <a:xfrm>
            <a:off x="4298312" y="1812576"/>
            <a:ext cx="35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2" idx="3"/>
            <a:endCxn id="103" idx="1"/>
          </p:cNvCxnSpPr>
          <p:nvPr/>
        </p:nvCxnSpPr>
        <p:spPr>
          <a:xfrm>
            <a:off x="6761292" y="1812576"/>
            <a:ext cx="39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1" idx="2"/>
            <a:endCxn id="104" idx="0"/>
          </p:cNvCxnSpPr>
          <p:nvPr/>
        </p:nvCxnSpPr>
        <p:spPr>
          <a:xfrm flipH="1">
            <a:off x="8281927" y="2542291"/>
            <a:ext cx="17929" cy="64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4" idx="3"/>
            <a:endCxn id="106" idx="1"/>
          </p:cNvCxnSpPr>
          <p:nvPr/>
        </p:nvCxnSpPr>
        <p:spPr>
          <a:xfrm flipV="1">
            <a:off x="9789629" y="3806840"/>
            <a:ext cx="5551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3519827" y="3806840"/>
            <a:ext cx="3262713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513218" y="2186202"/>
            <a:ext cx="6609" cy="16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종류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89499"/>
              </p:ext>
            </p:extLst>
          </p:nvPr>
        </p:nvGraphicFramePr>
        <p:xfrm>
          <a:off x="653822" y="1821245"/>
          <a:ext cx="4752768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38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37638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유닛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유닛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38142"/>
              </p:ext>
            </p:extLst>
          </p:nvPr>
        </p:nvGraphicFramePr>
        <p:xfrm>
          <a:off x="5432833" y="1821245"/>
          <a:ext cx="6296166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72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2665384304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감속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강한 공격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사거리가 길다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맞은 적은 </a:t>
                      </a:r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느려짐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많은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약한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웨이브에 따른 적 수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21235"/>
              </p:ext>
            </p:extLst>
          </p:nvPr>
        </p:nvGraphicFramePr>
        <p:xfrm>
          <a:off x="653824" y="2301350"/>
          <a:ext cx="11100480" cy="2930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048">
                  <a:extLst>
                    <a:ext uri="{9D8B030D-6E8A-4147-A177-3AD203B41FA5}">
                      <a16:colId xmlns:a16="http://schemas.microsoft.com/office/drawing/2014/main" val="244516298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1795203584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806086567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3864537300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4221901070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3291661228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1314132643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4249279506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3929177898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1956956988"/>
                    </a:ext>
                  </a:extLst>
                </a:gridCol>
              </a:tblGrid>
              <a:tr h="770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 smtClean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7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9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10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159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</a:t>
                      </a:r>
                      <a:r>
                        <a:rPr lang="ko-KR" altLang="en-US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en-US" altLang="ko-KR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중간 보스</a:t>
                      </a:r>
                      <a:endParaRPr lang="en-US" altLang="ko-KR" sz="1800" spc="0" dirty="0" smtClean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</a:t>
                      </a:r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바람</a:t>
                      </a:r>
                      <a:r>
                        <a:rPr lang="en-US" altLang="ko-KR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중간보스  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</a:t>
                      </a:r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땅</a:t>
                      </a:r>
                      <a:r>
                        <a:rPr lang="en-US" altLang="ko-KR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32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보스 </a:t>
                      </a:r>
                      <a:r>
                        <a:rPr lang="en-US" altLang="ko-KR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</a:t>
                      </a:r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불</a:t>
                      </a:r>
                      <a:r>
                        <a:rPr lang="en-US" altLang="ko-KR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</a:t>
                      </a:r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물</a:t>
                      </a:r>
                      <a:endParaRPr lang="en-US" altLang="ko-KR" sz="1800" spc="0" dirty="0" smtClean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 smtClean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52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2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09" y="285930"/>
            <a:ext cx="313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A*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8B8996-5061-71ED-F1AF-C4B691964A03}"/>
              </a:ext>
            </a:extLst>
          </p:cNvPr>
          <p:cNvSpPr txBox="1"/>
          <p:nvPr/>
        </p:nvSpPr>
        <p:spPr>
          <a:xfrm>
            <a:off x="851837" y="1682776"/>
            <a:ext cx="10293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[f(n) = g(n) + h(n)]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속도를 위해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구현하며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플러그인 기능을 사용해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연결한다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A*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이용해 경로 탐색 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시간을 소요하는 부분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휴리스틱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노드에서 목표 노드까지의 예상 비용 계산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 관리 자료구조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 중인 노드의 우선 순위 관리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 탐색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노드의 이웃 노드를 탐색하고 새로운 경로를 계산하는 작업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06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F4F1CC-6480-D027-50C1-DD148F3947A8}"/>
              </a:ext>
            </a:extLst>
          </p:cNvPr>
          <p:cNvSpPr txBox="1"/>
          <p:nvPr/>
        </p:nvSpPr>
        <p:spPr>
          <a:xfrm>
            <a:off x="1882860" y="2055516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F595B2-E578-E620-66B8-94BD76E00888}"/>
              </a:ext>
            </a:extLst>
          </p:cNvPr>
          <p:cNvSpPr txBox="1"/>
          <p:nvPr/>
        </p:nvSpPr>
        <p:spPr>
          <a:xfrm>
            <a:off x="1882860" y="2812427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01E410-061F-DA8E-CC9B-7FEB91AD15AF}"/>
              </a:ext>
            </a:extLst>
          </p:cNvPr>
          <p:cNvSpPr txBox="1"/>
          <p:nvPr/>
        </p:nvSpPr>
        <p:spPr>
          <a:xfrm>
            <a:off x="1882860" y="362901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 게임과의 차이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464547-65DC-2446-119C-D0D4CE0C3580}"/>
              </a:ext>
            </a:extLst>
          </p:cNvPr>
          <p:cNvSpPr txBox="1"/>
          <p:nvPr/>
        </p:nvSpPr>
        <p:spPr>
          <a:xfrm>
            <a:off x="1882860" y="4428736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B823D2-DEFC-1DE7-2896-57DFC81CCD07}"/>
              </a:ext>
            </a:extLst>
          </p:cNvPr>
          <p:cNvSpPr txBox="1"/>
          <p:nvPr/>
        </p:nvSpPr>
        <p:spPr>
          <a:xfrm>
            <a:off x="7187277" y="2012525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구현할 기술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2FC0BA-2DB9-04E5-071E-3E1CACB01744}"/>
              </a:ext>
            </a:extLst>
          </p:cNvPr>
          <p:cNvSpPr txBox="1"/>
          <p:nvPr/>
        </p:nvSpPr>
        <p:spPr>
          <a:xfrm>
            <a:off x="7187277" y="2769436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 및 개인 별 준비 현황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13B16A-91C0-6FC1-C29F-E8BAEA4B1E74}"/>
              </a:ext>
            </a:extLst>
          </p:cNvPr>
          <p:cNvSpPr txBox="1"/>
          <p:nvPr/>
        </p:nvSpPr>
        <p:spPr>
          <a:xfrm>
            <a:off x="7187277" y="358602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E1D05A-9B39-9FCF-7B5F-2AE896A7A0ED}"/>
              </a:ext>
            </a:extLst>
          </p:cNvPr>
          <p:cNvSpPr txBox="1"/>
          <p:nvPr/>
        </p:nvSpPr>
        <p:spPr>
          <a:xfrm>
            <a:off x="7187277" y="4385745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7CF0900-CCEA-330E-FD47-34E2A97B115A}"/>
              </a:ext>
            </a:extLst>
          </p:cNvPr>
          <p:cNvCxnSpPr>
            <a:cxnSpLocks/>
          </p:cNvCxnSpPr>
          <p:nvPr/>
        </p:nvCxnSpPr>
        <p:spPr>
          <a:xfrm>
            <a:off x="5909881" y="1342040"/>
            <a:ext cx="0" cy="5071121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09" y="285930"/>
            <a:ext cx="313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A*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8B8996-5061-71ED-F1AF-C4B691964A03}"/>
              </a:ext>
            </a:extLst>
          </p:cNvPr>
          <p:cNvSpPr txBox="1"/>
          <p:nvPr/>
        </p:nvSpPr>
        <p:spPr>
          <a:xfrm>
            <a:off x="949373" y="2005942"/>
            <a:ext cx="10293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휴리스틱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맨하탄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거리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rgbClr val="2021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Manhattan distance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장애물과 관계 없이 해당 노드에서 목표 노드까지의 거리 값을 계산해 판단한다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휴리스틱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함수는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허용 가능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유한 공간인 경우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노드에 대한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휴리스틱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 값은 양수 값 혹은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이웃 노드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노드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목표 노드까지의 추정 비용이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가는 실제 비용 값과 노드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 노드까지의 추정 비용의 합보다 작거나 같아 일관성이 보장될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h(n) ≤ g(n → m) + h(m)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1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09" y="285930"/>
            <a:ext cx="313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A*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8B8996-5061-71ED-F1AF-C4B691964A03}"/>
              </a:ext>
            </a:extLst>
          </p:cNvPr>
          <p:cNvSpPr txBox="1"/>
          <p:nvPr/>
        </p:nvSpPr>
        <p:spPr>
          <a:xfrm>
            <a:off x="949373" y="2136338"/>
            <a:ext cx="10293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 관리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열린 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닫힌 목록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열린 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vector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닫힌 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multiset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4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툰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쉐이딩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6" name="그림 75" descr="텍스트, 스크린샷, 원, 그래픽이(가) 표시된 사진&#10;&#10;자동 생성된 설명">
            <a:extLst>
              <a:ext uri="{FF2B5EF4-FFF2-40B4-BE49-F238E27FC236}">
                <a16:creationId xmlns:a16="http://schemas.microsoft.com/office/drawing/2014/main" id="{907407C5-AFAA-F820-B5B9-6E327C9157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38" y="1334814"/>
            <a:ext cx="4324985" cy="17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그림 76" descr="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2CB9F65C-710A-E6EB-F577-4C49CD05A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09" y="1334814"/>
            <a:ext cx="392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그림 77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A7972A2C-8949-5F76-C6CC-A630FA0F0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9" y="4010645"/>
            <a:ext cx="3832225" cy="1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B872F98-7B37-595A-AE2E-B71841DF50C3}"/>
              </a:ext>
            </a:extLst>
          </p:cNvPr>
          <p:cNvSpPr txBox="1"/>
          <p:nvPr/>
        </p:nvSpPr>
        <p:spPr>
          <a:xfrm>
            <a:off x="653822" y="3418931"/>
            <a:ext cx="616989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그려서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처럼 보이도록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ACA0B6-E429-FB18-5326-5D23D43BD56F}"/>
              </a:ext>
            </a:extLst>
          </p:cNvPr>
          <p:cNvSpPr txBox="1"/>
          <p:nvPr/>
        </p:nvSpPr>
        <p:spPr>
          <a:xfrm>
            <a:off x="855837" y="6122864"/>
            <a:ext cx="1145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단계별 음영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(LUT, Look Up Table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텍스쳐를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무슨색인지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몇 단계인지 설정한다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dirty="0"/>
          </a:p>
        </p:txBody>
      </p:sp>
      <p:pic>
        <p:nvPicPr>
          <p:cNvPr id="82" name="그림 81" descr="인간의 얼굴, 사람, 스크린샷이(가) 표시된 사진&#10;&#10;자동 생성된 설명">
            <a:extLst>
              <a:ext uri="{FF2B5EF4-FFF2-40B4-BE49-F238E27FC236}">
                <a16:creationId xmlns:a16="http://schemas.microsoft.com/office/drawing/2014/main" id="{0040B58B-9587-1FD6-29B5-F35243EA3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98" y="4070017"/>
            <a:ext cx="3872230" cy="182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1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메쉬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슬라이스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390E70-A037-CA80-C89B-5D16474F1496}"/>
              </a:ext>
            </a:extLst>
          </p:cNvPr>
          <p:cNvSpPr/>
          <p:nvPr/>
        </p:nvSpPr>
        <p:spPr>
          <a:xfrm rot="1424706">
            <a:off x="4117488" y="2865117"/>
            <a:ext cx="150265" cy="15290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C7BFA34-84C4-DBBE-F137-58BF83157D70}"/>
              </a:ext>
            </a:extLst>
          </p:cNvPr>
          <p:cNvSpPr/>
          <p:nvPr/>
        </p:nvSpPr>
        <p:spPr>
          <a:xfrm rot="1479563">
            <a:off x="3671251" y="3554071"/>
            <a:ext cx="150265" cy="15290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9576CB0-C6E4-84FA-7CBD-A7627988434F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4161836" y="3011551"/>
            <a:ext cx="381180" cy="164212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C0D4E4B-E643-1F3B-2A48-9602EF6EBA26}"/>
              </a:ext>
            </a:extLst>
          </p:cNvPr>
          <p:cNvCxnSpPr>
            <a:cxnSpLocks/>
          </p:cNvCxnSpPr>
          <p:nvPr/>
        </p:nvCxnSpPr>
        <p:spPr>
          <a:xfrm flipH="1" flipV="1">
            <a:off x="2924887" y="3211527"/>
            <a:ext cx="935691" cy="39052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CB672E7-8B9D-4EC0-08D2-52D58E6A43C2}"/>
              </a:ext>
            </a:extLst>
          </p:cNvPr>
          <p:cNvCxnSpPr>
            <a:cxnSpLocks/>
          </p:cNvCxnSpPr>
          <p:nvPr/>
        </p:nvCxnSpPr>
        <p:spPr>
          <a:xfrm flipH="1">
            <a:off x="3319658" y="2637303"/>
            <a:ext cx="920800" cy="248828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64F8CF6-09C9-80BB-37A2-0D674F5B234F}"/>
              </a:ext>
            </a:extLst>
          </p:cNvPr>
          <p:cNvCxnSpPr>
            <a:cxnSpLocks/>
          </p:cNvCxnSpPr>
          <p:nvPr/>
        </p:nvCxnSpPr>
        <p:spPr>
          <a:xfrm flipH="1" flipV="1">
            <a:off x="3392732" y="3712405"/>
            <a:ext cx="378066" cy="1417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4EC7C66-63C1-E445-AED0-E70ED99BB2AF}"/>
              </a:ext>
            </a:extLst>
          </p:cNvPr>
          <p:cNvSpPr txBox="1"/>
          <p:nvPr/>
        </p:nvSpPr>
        <p:spPr>
          <a:xfrm>
            <a:off x="607839" y="818675"/>
            <a:ext cx="7342096" cy="189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object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자를 단면 기준으로 둘로 나눈다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나눠진 두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새로운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잘려진 단면을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sub 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채운다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3843E7C-B476-6C58-BE59-FD334923475E}"/>
              </a:ext>
            </a:extLst>
          </p:cNvPr>
          <p:cNvGrpSpPr/>
          <p:nvPr/>
        </p:nvGrpSpPr>
        <p:grpSpPr>
          <a:xfrm>
            <a:off x="2924887" y="3175763"/>
            <a:ext cx="1620371" cy="1586754"/>
            <a:chOff x="835958" y="2283295"/>
            <a:chExt cx="1620371" cy="15867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7E7BC70-C1A5-FA00-272E-38AF7C4C4B89}"/>
                </a:ext>
              </a:extLst>
            </p:cNvPr>
            <p:cNvSpPr/>
            <p:nvPr/>
          </p:nvSpPr>
          <p:spPr>
            <a:xfrm>
              <a:off x="835958" y="2283295"/>
              <a:ext cx="1620371" cy="15867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41A52AF-D50C-8AE1-B9B2-CED116B7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58" y="2283295"/>
              <a:ext cx="1620371" cy="158675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64A6E4E6-07AD-D56A-636C-10801E723E2F}"/>
              </a:ext>
            </a:extLst>
          </p:cNvPr>
          <p:cNvSpPr/>
          <p:nvPr/>
        </p:nvSpPr>
        <p:spPr>
          <a:xfrm>
            <a:off x="3386332" y="4709655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9CAEF30-5B86-199B-9589-738779AE7B93}"/>
              </a:ext>
            </a:extLst>
          </p:cNvPr>
          <p:cNvSpPr/>
          <p:nvPr/>
        </p:nvSpPr>
        <p:spPr>
          <a:xfrm>
            <a:off x="3663355" y="391623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A301525-53BE-73A6-77A9-BDDB2D4D920C}"/>
              </a:ext>
            </a:extLst>
          </p:cNvPr>
          <p:cNvSpPr/>
          <p:nvPr/>
        </p:nvSpPr>
        <p:spPr>
          <a:xfrm>
            <a:off x="3966330" y="311301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E83D5C-C97E-2774-4EE1-3DBC67197644}"/>
              </a:ext>
            </a:extLst>
          </p:cNvPr>
          <p:cNvSpPr txBox="1"/>
          <p:nvPr/>
        </p:nvSpPr>
        <p:spPr>
          <a:xfrm>
            <a:off x="2533801" y="5393504"/>
            <a:ext cx="2402541" cy="56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절단면과 </a:t>
            </a:r>
            <a:r>
              <a:rPr lang="ko-KR" altLang="en-US" sz="11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메쉬의</a:t>
            </a:r>
            <a:r>
              <a:rPr lang="ko-KR" altLang="en-US" sz="11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교차점 찾기</a:t>
            </a:r>
            <a:endParaRPr lang="en-US" altLang="ko-KR" sz="11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내적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9327D2-1567-CBCD-54B0-2F71A8A5AE9B}"/>
              </a:ext>
            </a:extLst>
          </p:cNvPr>
          <p:cNvSpPr txBox="1"/>
          <p:nvPr/>
        </p:nvSpPr>
        <p:spPr>
          <a:xfrm>
            <a:off x="2691806" y="2901296"/>
            <a:ext cx="3485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V1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324554-E6C0-8460-96CE-CA71B730A4EC}"/>
              </a:ext>
            </a:extLst>
          </p:cNvPr>
          <p:cNvSpPr txBox="1"/>
          <p:nvPr/>
        </p:nvSpPr>
        <p:spPr>
          <a:xfrm>
            <a:off x="4453453" y="2901295"/>
            <a:ext cx="3485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V2</a:t>
            </a:r>
            <a:endParaRPr lang="ko-KR" altLang="en-US" sz="1000" b="1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CEE77501-27AF-BBD4-7565-A00C4A32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86" y="5125588"/>
            <a:ext cx="5051357" cy="61425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A30320F-92FE-C28E-3CE0-951F976A8EF3}"/>
              </a:ext>
            </a:extLst>
          </p:cNvPr>
          <p:cNvSpPr txBox="1"/>
          <p:nvPr/>
        </p:nvSpPr>
        <p:spPr>
          <a:xfrm>
            <a:off x="5374886" y="5766197"/>
            <a:ext cx="5978678" cy="570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공식을 바탕으로 선분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R,V1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길이 구하기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v1,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v2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단면과의 거리 구할 수 있음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v1v2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벡터에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v1:v2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비율 만큼을 곱해주어 교차점 위치 찾기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AA98FC6-D9CC-A2D8-8470-75E916F0FAC0}"/>
              </a:ext>
            </a:extLst>
          </p:cNvPr>
          <p:cNvGrpSpPr/>
          <p:nvPr/>
        </p:nvGrpSpPr>
        <p:grpSpPr>
          <a:xfrm>
            <a:off x="5952635" y="2407604"/>
            <a:ext cx="2110149" cy="2790439"/>
            <a:chOff x="3926459" y="2660841"/>
            <a:chExt cx="2110149" cy="2790439"/>
          </a:xfrm>
        </p:grpSpPr>
        <p:sp>
          <p:nvSpPr>
            <p:cNvPr id="105" name="원호 104">
              <a:extLst>
                <a:ext uri="{FF2B5EF4-FFF2-40B4-BE49-F238E27FC236}">
                  <a16:creationId xmlns:a16="http://schemas.microsoft.com/office/drawing/2014/main" id="{30369FA3-2B94-E4F2-5124-C12CB7E2BB84}"/>
                </a:ext>
              </a:extLst>
            </p:cNvPr>
            <p:cNvSpPr/>
            <p:nvPr/>
          </p:nvSpPr>
          <p:spPr>
            <a:xfrm rot="10307233">
              <a:off x="5170805" y="2684003"/>
              <a:ext cx="335637" cy="335637"/>
            </a:xfrm>
            <a:prstGeom prst="arc">
              <a:avLst>
                <a:gd name="adj1" fmla="val 16200000"/>
                <a:gd name="adj2" fmla="val 20006094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7C87D33-A025-585F-239E-2D2DDC57B568}"/>
                </a:ext>
              </a:extLst>
            </p:cNvPr>
            <p:cNvSpPr/>
            <p:nvPr/>
          </p:nvSpPr>
          <p:spPr>
            <a:xfrm rot="1101127">
              <a:off x="4967069" y="3747690"/>
              <a:ext cx="150265" cy="15290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902F279-0650-7B8D-EACB-15381DBA71B9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 flipH="1">
              <a:off x="4124763" y="2833191"/>
              <a:ext cx="1231887" cy="595809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F848B608-0424-08D8-36A9-997C464694BC}"/>
                </a:ext>
              </a:extLst>
            </p:cNvPr>
            <p:cNvCxnSpPr>
              <a:cxnSpLocks/>
              <a:stCxn id="117" idx="1"/>
            </p:cNvCxnSpPr>
            <p:nvPr/>
          </p:nvCxnSpPr>
          <p:spPr>
            <a:xfrm flipH="1" flipV="1">
              <a:off x="4159540" y="3464764"/>
              <a:ext cx="898827" cy="278629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1E16FE30-B7F0-19CF-D7FB-253685253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7701" y="2660841"/>
              <a:ext cx="834577" cy="279043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38DA4BA-A422-E26E-73EA-45FB123CC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8853" y="4018944"/>
              <a:ext cx="347383" cy="959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1DA0A41-D7AA-2594-BA5C-B11D0BF27254}"/>
                </a:ext>
              </a:extLst>
            </p:cNvPr>
            <p:cNvGrpSpPr/>
            <p:nvPr/>
          </p:nvGrpSpPr>
          <p:grpSpPr>
            <a:xfrm>
              <a:off x="4159540" y="3429000"/>
              <a:ext cx="1620371" cy="1586754"/>
              <a:chOff x="835958" y="2283295"/>
              <a:chExt cx="1620371" cy="1586754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427DC2EC-B1B3-92DD-DEB6-172995C407FD}"/>
                  </a:ext>
                </a:extLst>
              </p:cNvPr>
              <p:cNvSpPr/>
              <p:nvPr/>
            </p:nvSpPr>
            <p:spPr>
              <a:xfrm>
                <a:off x="835958" y="2283295"/>
                <a:ext cx="1620371" cy="158675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390614C6-4BB2-4134-49F8-4875AE830A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958" y="2283295"/>
                <a:ext cx="1620371" cy="158675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E9741E2-26FF-42CA-6A7F-B1822A4881EC}"/>
                </a:ext>
              </a:extLst>
            </p:cNvPr>
            <p:cNvSpPr txBox="1"/>
            <p:nvPr/>
          </p:nvSpPr>
          <p:spPr>
            <a:xfrm>
              <a:off x="3926459" y="3154533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739208-6CE2-7D84-26D9-B8A073461353}"/>
                </a:ext>
              </a:extLst>
            </p:cNvPr>
            <p:cNvSpPr txBox="1"/>
            <p:nvPr/>
          </p:nvSpPr>
          <p:spPr>
            <a:xfrm>
              <a:off x="5688106" y="3154532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V2</a:t>
              </a:r>
              <a:endParaRPr lang="ko-KR" altLang="en-US" sz="10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1264C22-8400-B070-5582-055F522FAA80}"/>
                </a:ext>
              </a:extLst>
            </p:cNvPr>
            <p:cNvSpPr txBox="1"/>
            <p:nvPr/>
          </p:nvSpPr>
          <p:spPr>
            <a:xfrm>
              <a:off x="5424438" y="2710080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O</a:t>
              </a:r>
              <a:endParaRPr lang="ko-KR" altLang="en-US" sz="1000" b="1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C651C1E-6B3B-6D91-9785-C4A3A807BCE5}"/>
                </a:ext>
              </a:extLst>
            </p:cNvPr>
            <p:cNvSpPr/>
            <p:nvPr/>
          </p:nvSpPr>
          <p:spPr>
            <a:xfrm rot="20162820">
              <a:off x="5351246" y="2744961"/>
              <a:ext cx="125506" cy="12550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7FB1FF3-8FF2-E1EE-E389-511CCDE03E82}"/>
                </a:ext>
              </a:extLst>
            </p:cNvPr>
            <p:cNvSpPr txBox="1"/>
            <p:nvPr/>
          </p:nvSpPr>
          <p:spPr>
            <a:xfrm>
              <a:off x="5097756" y="2949419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ko-KR" sz="1000" b="1" dirty="0"/>
                <a:t>θ</a:t>
              </a:r>
              <a:endParaRPr lang="ko-KR" altLang="en-US" sz="1000" b="1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CA6ABA8-BDB3-6C62-2A1D-B821B872699B}"/>
                </a:ext>
              </a:extLst>
            </p:cNvPr>
            <p:cNvSpPr/>
            <p:nvPr/>
          </p:nvSpPr>
          <p:spPr>
            <a:xfrm rot="20162820">
              <a:off x="5054180" y="3703177"/>
              <a:ext cx="125506" cy="12550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E0F9D13-7CB7-4888-CFDB-4777B8A94440}"/>
                </a:ext>
              </a:extLst>
            </p:cNvPr>
            <p:cNvSpPr txBox="1"/>
            <p:nvPr/>
          </p:nvSpPr>
          <p:spPr>
            <a:xfrm>
              <a:off x="5148553" y="3644943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R</a:t>
              </a:r>
              <a:endParaRPr lang="ko-KR" altLang="en-US" sz="10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8B2E3A6-4442-A561-B782-7D316B2258A4}"/>
                </a:ext>
              </a:extLst>
            </p:cNvPr>
            <p:cNvSpPr txBox="1"/>
            <p:nvPr/>
          </p:nvSpPr>
          <p:spPr>
            <a:xfrm>
              <a:off x="4610808" y="2962995"/>
              <a:ext cx="50384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dirty="0"/>
                <a:t>OV1</a:t>
              </a:r>
              <a:endParaRPr lang="ko-KR" altLang="en-US" sz="10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F3483F3-752A-1F7A-B917-E295B0A63486}"/>
                </a:ext>
              </a:extLst>
            </p:cNvPr>
            <p:cNvSpPr txBox="1"/>
            <p:nvPr/>
          </p:nvSpPr>
          <p:spPr>
            <a:xfrm>
              <a:off x="4730118" y="4019266"/>
              <a:ext cx="50384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dirty="0"/>
                <a:t>N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5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메쉬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슬라이스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996894" y="2645060"/>
            <a:ext cx="6611475" cy="3378020"/>
            <a:chOff x="2147903" y="3345560"/>
            <a:chExt cx="6611475" cy="3378020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07763E1-F181-3A97-6466-C34F82A16EC3}"/>
                </a:ext>
              </a:extLst>
            </p:cNvPr>
            <p:cNvGrpSpPr/>
            <p:nvPr/>
          </p:nvGrpSpPr>
          <p:grpSpPr>
            <a:xfrm>
              <a:off x="2380984" y="4113719"/>
              <a:ext cx="1620371" cy="1586754"/>
              <a:chOff x="835958" y="2283295"/>
              <a:chExt cx="1620371" cy="1586754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316DA51-514F-C249-2B45-0CF5A63E1659}"/>
                  </a:ext>
                </a:extLst>
              </p:cNvPr>
              <p:cNvSpPr/>
              <p:nvPr/>
            </p:nvSpPr>
            <p:spPr>
              <a:xfrm>
                <a:off x="835958" y="2283295"/>
                <a:ext cx="1620371" cy="158675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62DBB8E2-6080-F6FB-7302-7EFCE6B00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958" y="2283295"/>
                <a:ext cx="1620371" cy="158675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E0EBE6B0-3CE6-BBB3-591F-94ABA4EF5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5958" y="2296871"/>
                <a:ext cx="1620371" cy="157317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24361E-E3FA-FA11-BF4F-46FD8AA2AC51}"/>
                </a:ext>
              </a:extLst>
            </p:cNvPr>
            <p:cNvSpPr txBox="1"/>
            <p:nvPr/>
          </p:nvSpPr>
          <p:spPr>
            <a:xfrm>
              <a:off x="2147903" y="3839252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FCF1724-D062-AE2E-10B4-A5EE0549F662}"/>
                </a:ext>
              </a:extLst>
            </p:cNvPr>
            <p:cNvSpPr txBox="1"/>
            <p:nvPr/>
          </p:nvSpPr>
          <p:spPr>
            <a:xfrm>
              <a:off x="3909550" y="3839251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V2</a:t>
              </a:r>
              <a:endParaRPr lang="ko-KR" altLang="en-US" sz="10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2E83D5C-C97E-2774-4EE1-3DBC67197644}"/>
                </a:ext>
              </a:extLst>
            </p:cNvPr>
            <p:cNvSpPr txBox="1"/>
            <p:nvPr/>
          </p:nvSpPr>
          <p:spPr>
            <a:xfrm>
              <a:off x="2380984" y="6337827"/>
              <a:ext cx="24025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구한 정점 모두 이어주기</a:t>
              </a:r>
              <a:endParaRPr lang="en-US" altLang="ko-KR" sz="11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41D9DDD5-7056-0ABA-31DA-0AC8B15F2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786" y="4822925"/>
              <a:ext cx="347383" cy="959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09676F0C-7E95-AA3C-A073-731B1F769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9145" y="3345560"/>
              <a:ext cx="834577" cy="279043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D70287AB-A104-4B38-3E98-79969D4AFC8B}"/>
                </a:ext>
              </a:extLst>
            </p:cNvPr>
            <p:cNvGrpSpPr/>
            <p:nvPr/>
          </p:nvGrpSpPr>
          <p:grpSpPr>
            <a:xfrm>
              <a:off x="5870560" y="4055403"/>
              <a:ext cx="1945896" cy="1726860"/>
              <a:chOff x="6801373" y="3431905"/>
              <a:chExt cx="1945896" cy="1726860"/>
            </a:xfrm>
          </p:grpSpPr>
          <p:sp>
            <p:nvSpPr>
              <p:cNvPr id="134" name="이등변 삼각형 133">
                <a:extLst>
                  <a:ext uri="{FF2B5EF4-FFF2-40B4-BE49-F238E27FC236}">
                    <a16:creationId xmlns:a16="http://schemas.microsoft.com/office/drawing/2014/main" id="{1611DFD6-8311-CB11-9608-440E1D597B5D}"/>
                  </a:ext>
                </a:extLst>
              </p:cNvPr>
              <p:cNvSpPr/>
              <p:nvPr/>
            </p:nvSpPr>
            <p:spPr>
              <a:xfrm>
                <a:off x="7701759" y="4336980"/>
                <a:ext cx="1018615" cy="781640"/>
              </a:xfrm>
              <a:prstGeom prst="triangle">
                <a:avLst>
                  <a:gd name="adj" fmla="val 1841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35" name="이등변 삼각형 134">
                <a:extLst>
                  <a:ext uri="{FF2B5EF4-FFF2-40B4-BE49-F238E27FC236}">
                    <a16:creationId xmlns:a16="http://schemas.microsoft.com/office/drawing/2014/main" id="{4E58E9BB-AF76-6260-0F8E-A865C7029B88}"/>
                  </a:ext>
                </a:extLst>
              </p:cNvPr>
              <p:cNvSpPr/>
              <p:nvPr/>
            </p:nvSpPr>
            <p:spPr>
              <a:xfrm rot="18920885">
                <a:off x="7624381" y="3571189"/>
                <a:ext cx="1061726" cy="419906"/>
              </a:xfrm>
              <a:prstGeom prst="triangle">
                <a:avLst>
                  <a:gd name="adj" fmla="val 6241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583995B0-3079-6B79-946B-A74031883934}"/>
                  </a:ext>
                </a:extLst>
              </p:cNvPr>
              <p:cNvSpPr/>
              <p:nvPr/>
            </p:nvSpPr>
            <p:spPr>
              <a:xfrm rot="10800000">
                <a:off x="6819303" y="3496195"/>
                <a:ext cx="1018614" cy="781640"/>
              </a:xfrm>
              <a:prstGeom prst="triangle">
                <a:avLst>
                  <a:gd name="adj" fmla="val 2017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D2F09D58-B039-8A95-1762-025FB9B4A7B2}"/>
                  </a:ext>
                </a:extLst>
              </p:cNvPr>
              <p:cNvSpPr/>
              <p:nvPr/>
            </p:nvSpPr>
            <p:spPr>
              <a:xfrm rot="8120885">
                <a:off x="6859485" y="4634114"/>
                <a:ext cx="1045831" cy="390753"/>
              </a:xfrm>
              <a:prstGeom prst="triangle">
                <a:avLst>
                  <a:gd name="adj" fmla="val 63002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7AB70E92-CA90-40A5-6A42-33130B48F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373" y="3493120"/>
                <a:ext cx="44826" cy="15738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D3062D53-DD7B-EC1B-AFDB-B23E91F6C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1408" y="3538412"/>
                <a:ext cx="35861" cy="15891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016DD218-C2F3-E41B-B2F0-604497352892}"/>
                  </a:ext>
                </a:extLst>
              </p:cNvPr>
              <p:cNvSpPr/>
              <p:nvPr/>
            </p:nvSpPr>
            <p:spPr>
              <a:xfrm>
                <a:off x="7775164" y="3431905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8333BCCF-6DC8-ADDE-F27A-870EDB0B6CA3}"/>
                  </a:ext>
                </a:extLst>
              </p:cNvPr>
              <p:cNvSpPr/>
              <p:nvPr/>
            </p:nvSpPr>
            <p:spPr>
              <a:xfrm>
                <a:off x="7561139" y="4211474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712A05E-9E2E-2263-A631-E3075D2A05B4}"/>
                  </a:ext>
                </a:extLst>
              </p:cNvPr>
              <p:cNvSpPr/>
              <p:nvPr/>
            </p:nvSpPr>
            <p:spPr>
              <a:xfrm>
                <a:off x="7333041" y="4993114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AD72696-37BD-8E64-8DE7-DAE31256BD92}"/>
                  </a:ext>
                </a:extLst>
              </p:cNvPr>
              <p:cNvSpPr/>
              <p:nvPr/>
            </p:nvSpPr>
            <p:spPr>
              <a:xfrm>
                <a:off x="7639004" y="5033259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9500F338-C20F-AFB9-73AD-F5860FE1968A}"/>
                  </a:ext>
                </a:extLst>
              </p:cNvPr>
              <p:cNvSpPr/>
              <p:nvPr/>
            </p:nvSpPr>
            <p:spPr>
              <a:xfrm>
                <a:off x="8023650" y="3492038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7B873E9-33D2-41DA-AC79-5BF899C1A8C3}"/>
                  </a:ext>
                </a:extLst>
              </p:cNvPr>
              <p:cNvSpPr/>
              <p:nvPr/>
            </p:nvSpPr>
            <p:spPr>
              <a:xfrm>
                <a:off x="7822166" y="4242680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D6041FA-40BB-4F93-6DEC-A46FDE39E2D1}"/>
                </a:ext>
              </a:extLst>
            </p:cNvPr>
            <p:cNvSpPr txBox="1"/>
            <p:nvPr/>
          </p:nvSpPr>
          <p:spPr>
            <a:xfrm>
              <a:off x="6527733" y="6261915"/>
              <a:ext cx="22316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ko-KR" altLang="en-US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자르기</a:t>
              </a:r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/>
              </a:r>
              <a:b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A4EC7C66-63C1-E445-AED0-E70ED99BB2AF}"/>
              </a:ext>
            </a:extLst>
          </p:cNvPr>
          <p:cNvSpPr txBox="1"/>
          <p:nvPr/>
        </p:nvSpPr>
        <p:spPr>
          <a:xfrm>
            <a:off x="607839" y="818675"/>
            <a:ext cx="7342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object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자를 단면 기준으로 둘로 나눈다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나눠진 두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새로운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잘려진 단면을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sub 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채운다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99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메쉬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슬라이스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B5E1C237-2321-E24E-4212-97E0E63F67BF}"/>
                  </a:ext>
                </a:extLst>
              </p14:cNvPr>
              <p14:cNvContentPartPr/>
              <p14:nvPr/>
            </p14:nvContentPartPr>
            <p14:xfrm>
              <a:off x="2200244" y="3293196"/>
              <a:ext cx="664200" cy="149148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B5E1C237-2321-E24E-4212-97E0E63F6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4204" y="3206436"/>
                <a:ext cx="837000" cy="1661040"/>
              </a:xfrm>
              <a:prstGeom prst="rect">
                <a:avLst/>
              </a:prstGeom>
            </p:spPr>
          </p:pic>
        </mc:Fallback>
      </mc:AlternateContent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702E63B-C23F-1A8E-1A66-9286C2661F3B}"/>
              </a:ext>
            </a:extLst>
          </p:cNvPr>
          <p:cNvCxnSpPr>
            <a:cxnSpLocks/>
          </p:cNvCxnSpPr>
          <p:nvPr/>
        </p:nvCxnSpPr>
        <p:spPr>
          <a:xfrm flipH="1" flipV="1">
            <a:off x="6291927" y="4242005"/>
            <a:ext cx="802398" cy="7821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146A2FC-EA5C-506E-27E4-C7D89EFDADAE}"/>
              </a:ext>
            </a:extLst>
          </p:cNvPr>
          <p:cNvCxnSpPr>
            <a:cxnSpLocks/>
          </p:cNvCxnSpPr>
          <p:nvPr/>
        </p:nvCxnSpPr>
        <p:spPr>
          <a:xfrm flipH="1" flipV="1">
            <a:off x="5521674" y="3486875"/>
            <a:ext cx="802398" cy="7821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586B683-07B4-7CC0-F795-2B66B3224967}"/>
              </a:ext>
            </a:extLst>
          </p:cNvPr>
          <p:cNvCxnSpPr>
            <a:cxnSpLocks/>
          </p:cNvCxnSpPr>
          <p:nvPr/>
        </p:nvCxnSpPr>
        <p:spPr>
          <a:xfrm flipV="1">
            <a:off x="6324072" y="4283853"/>
            <a:ext cx="0" cy="7467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761D4BA-7E34-2A1C-0862-F7E7ACDF8C8E}"/>
              </a:ext>
            </a:extLst>
          </p:cNvPr>
          <p:cNvCxnSpPr>
            <a:cxnSpLocks/>
          </p:cNvCxnSpPr>
          <p:nvPr/>
        </p:nvCxnSpPr>
        <p:spPr>
          <a:xfrm flipV="1">
            <a:off x="5565723" y="4256818"/>
            <a:ext cx="751005" cy="727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9674AA1-BA51-D9D0-BDEE-6534FB37814E}"/>
              </a:ext>
            </a:extLst>
          </p:cNvPr>
          <p:cNvCxnSpPr>
            <a:cxnSpLocks/>
          </p:cNvCxnSpPr>
          <p:nvPr/>
        </p:nvCxnSpPr>
        <p:spPr>
          <a:xfrm>
            <a:off x="5569695" y="4230065"/>
            <a:ext cx="703059" cy="19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932A26C-8C01-F8CE-C273-3063D92D92FB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6365202" y="4239452"/>
            <a:ext cx="709657" cy="90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F4250AA-32D3-76F3-4363-A9FB94346C0A}"/>
              </a:ext>
            </a:extLst>
          </p:cNvPr>
          <p:cNvCxnSpPr>
            <a:cxnSpLocks/>
          </p:cNvCxnSpPr>
          <p:nvPr/>
        </p:nvCxnSpPr>
        <p:spPr>
          <a:xfrm flipV="1">
            <a:off x="2573746" y="3067564"/>
            <a:ext cx="430193" cy="1556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C126C46-0226-9DF6-12C8-D345673C1DFE}"/>
              </a:ext>
            </a:extLst>
          </p:cNvPr>
          <p:cNvCxnSpPr>
            <a:cxnSpLocks/>
          </p:cNvCxnSpPr>
          <p:nvPr/>
        </p:nvCxnSpPr>
        <p:spPr>
          <a:xfrm flipH="1">
            <a:off x="2176561" y="3067565"/>
            <a:ext cx="838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50EDB70-ACC8-F12B-50A9-7BF37A7EC31F}"/>
              </a:ext>
            </a:extLst>
          </p:cNvPr>
          <p:cNvCxnSpPr>
            <a:cxnSpLocks/>
          </p:cNvCxnSpPr>
          <p:nvPr/>
        </p:nvCxnSpPr>
        <p:spPr>
          <a:xfrm flipH="1">
            <a:off x="2450312" y="3067565"/>
            <a:ext cx="564629" cy="378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E10538C-3F9B-74B2-E3A4-4AD443FEC42B}"/>
              </a:ext>
            </a:extLst>
          </p:cNvPr>
          <p:cNvCxnSpPr>
            <a:cxnSpLocks/>
          </p:cNvCxnSpPr>
          <p:nvPr/>
        </p:nvCxnSpPr>
        <p:spPr>
          <a:xfrm flipH="1">
            <a:off x="2043831" y="4562251"/>
            <a:ext cx="551920" cy="44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408120F-81C5-02FA-EF65-2746F32070EB}"/>
              </a:ext>
            </a:extLst>
          </p:cNvPr>
          <p:cNvGrpSpPr/>
          <p:nvPr/>
        </p:nvGrpSpPr>
        <p:grpSpPr>
          <a:xfrm>
            <a:off x="1416795" y="3013545"/>
            <a:ext cx="1642495" cy="2051948"/>
            <a:chOff x="4064380" y="2924915"/>
            <a:chExt cx="1642495" cy="2051948"/>
          </a:xfrm>
        </p:grpSpPr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3B5A8803-A91A-2828-76BA-333DBA857201}"/>
                </a:ext>
              </a:extLst>
            </p:cNvPr>
            <p:cNvSpPr/>
            <p:nvPr/>
          </p:nvSpPr>
          <p:spPr>
            <a:xfrm rot="10800000">
              <a:off x="4082310" y="3354438"/>
              <a:ext cx="1018614" cy="781640"/>
            </a:xfrm>
            <a:prstGeom prst="triangle">
              <a:avLst>
                <a:gd name="adj" fmla="val 2017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A52B5F5A-C7FC-F9AF-EB8E-B8B35698C636}"/>
                </a:ext>
              </a:extLst>
            </p:cNvPr>
            <p:cNvSpPr/>
            <p:nvPr/>
          </p:nvSpPr>
          <p:spPr>
            <a:xfrm rot="8120885">
              <a:off x="4122492" y="4492357"/>
              <a:ext cx="1045831" cy="390753"/>
            </a:xfrm>
            <a:prstGeom prst="triangle">
              <a:avLst>
                <a:gd name="adj" fmla="val 6300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224356A-995E-7543-555E-8F1F45D9CFE2}"/>
                </a:ext>
              </a:extLst>
            </p:cNvPr>
            <p:cNvCxnSpPr>
              <a:cxnSpLocks/>
            </p:cNvCxnSpPr>
            <p:nvPr/>
          </p:nvCxnSpPr>
          <p:spPr>
            <a:xfrm>
              <a:off x="4064380" y="3351363"/>
              <a:ext cx="44826" cy="15738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38418D3-3833-6619-18E6-3B908BBB89CC}"/>
                </a:ext>
              </a:extLst>
            </p:cNvPr>
            <p:cNvSpPr/>
            <p:nvPr/>
          </p:nvSpPr>
          <p:spPr>
            <a:xfrm>
              <a:off x="5038171" y="3290148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62D9B4E-48DD-4283-CBCC-04B793C80178}"/>
                </a:ext>
              </a:extLst>
            </p:cNvPr>
            <p:cNvSpPr/>
            <p:nvPr/>
          </p:nvSpPr>
          <p:spPr>
            <a:xfrm>
              <a:off x="4824146" y="4069717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FC700C77-EEB0-AB0B-BE7A-EB8FD4D0F5AE}"/>
                </a:ext>
              </a:extLst>
            </p:cNvPr>
            <p:cNvSpPr/>
            <p:nvPr/>
          </p:nvSpPr>
          <p:spPr>
            <a:xfrm>
              <a:off x="4596048" y="4851357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7FC7D93-2854-913C-EDF0-3AC94F9B68C3}"/>
                </a:ext>
              </a:extLst>
            </p:cNvPr>
            <p:cNvSpPr/>
            <p:nvPr/>
          </p:nvSpPr>
          <p:spPr>
            <a:xfrm>
              <a:off x="5581369" y="2924915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EB51BCC-0354-2B51-125B-17C6B2D97CF9}"/>
                </a:ext>
              </a:extLst>
            </p:cNvPr>
            <p:cNvSpPr/>
            <p:nvPr/>
          </p:nvSpPr>
          <p:spPr>
            <a:xfrm>
              <a:off x="5158472" y="4439667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B3C81D2-4704-DBF3-3116-1CBA35312A4A}"/>
                </a:ext>
              </a:extLst>
            </p:cNvPr>
            <p:cNvSpPr/>
            <p:nvPr/>
          </p:nvSpPr>
          <p:spPr>
            <a:xfrm>
              <a:off x="5351759" y="3787983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46EAB4C-D6E9-4BF4-BBDB-7A65E5CD5DA9}"/>
                </a:ext>
              </a:extLst>
            </p:cNvPr>
            <p:cNvSpPr/>
            <p:nvPr/>
          </p:nvSpPr>
          <p:spPr>
            <a:xfrm>
              <a:off x="5317458" y="3101605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9955B1D-2CE3-BAD8-5C72-DBBA3ED83DD6}"/>
                </a:ext>
              </a:extLst>
            </p:cNvPr>
            <p:cNvSpPr/>
            <p:nvPr/>
          </p:nvSpPr>
          <p:spPr>
            <a:xfrm>
              <a:off x="4905088" y="4642473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17A7692-ED25-3874-6AB2-B36C2EEE6EBD}"/>
              </a:ext>
            </a:extLst>
          </p:cNvPr>
          <p:cNvGrpSpPr/>
          <p:nvPr/>
        </p:nvGrpSpPr>
        <p:grpSpPr>
          <a:xfrm>
            <a:off x="2836417" y="3424122"/>
            <a:ext cx="1112908" cy="1666727"/>
            <a:chOff x="4879438" y="3350281"/>
            <a:chExt cx="1112908" cy="1666727"/>
          </a:xfrm>
        </p:grpSpPr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5C228CED-2846-66C6-A589-5207113A03EF}"/>
                </a:ext>
              </a:extLst>
            </p:cNvPr>
            <p:cNvSpPr/>
            <p:nvPr/>
          </p:nvSpPr>
          <p:spPr>
            <a:xfrm>
              <a:off x="4964766" y="4195223"/>
              <a:ext cx="1018615" cy="781640"/>
            </a:xfrm>
            <a:prstGeom prst="triangle">
              <a:avLst>
                <a:gd name="adj" fmla="val 1841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6907405-3C4B-F190-F389-36916DA9885E}"/>
                </a:ext>
              </a:extLst>
            </p:cNvPr>
            <p:cNvSpPr/>
            <p:nvPr/>
          </p:nvSpPr>
          <p:spPr>
            <a:xfrm rot="18920885">
              <a:off x="4879438" y="3439224"/>
              <a:ext cx="1045831" cy="390754"/>
            </a:xfrm>
            <a:prstGeom prst="triangle">
              <a:avLst>
                <a:gd name="adj" fmla="val 6241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3350F31-D6BE-B497-BF7D-25145416885A}"/>
                </a:ext>
              </a:extLst>
            </p:cNvPr>
            <p:cNvCxnSpPr>
              <a:cxnSpLocks/>
            </p:cNvCxnSpPr>
            <p:nvPr/>
          </p:nvCxnSpPr>
          <p:spPr>
            <a:xfrm>
              <a:off x="5947520" y="3387690"/>
              <a:ext cx="44826" cy="15738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08D59D4-1DA5-9A84-8D33-31C24F73EFA9}"/>
                </a:ext>
              </a:extLst>
            </p:cNvPr>
            <p:cNvSpPr/>
            <p:nvPr/>
          </p:nvSpPr>
          <p:spPr>
            <a:xfrm>
              <a:off x="4902011" y="4891502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5FE0808-A05B-4F9D-65F8-4D46C379E2CA}"/>
                </a:ext>
              </a:extLst>
            </p:cNvPr>
            <p:cNvSpPr/>
            <p:nvPr/>
          </p:nvSpPr>
          <p:spPr>
            <a:xfrm>
              <a:off x="5286657" y="3350281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DBFE035-6F56-5F5C-9948-237B51FD2D03}"/>
                </a:ext>
              </a:extLst>
            </p:cNvPr>
            <p:cNvSpPr/>
            <p:nvPr/>
          </p:nvSpPr>
          <p:spPr>
            <a:xfrm>
              <a:off x="5085173" y="4100923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2E42E8E-A2D6-9025-CA30-E33904718176}"/>
              </a:ext>
            </a:extLst>
          </p:cNvPr>
          <p:cNvCxnSpPr>
            <a:cxnSpLocks/>
          </p:cNvCxnSpPr>
          <p:nvPr/>
        </p:nvCxnSpPr>
        <p:spPr>
          <a:xfrm flipH="1">
            <a:off x="1416795" y="3067565"/>
            <a:ext cx="759766" cy="370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515A9FE-30CB-315D-302C-843D56320161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2154450" y="3067564"/>
            <a:ext cx="515423" cy="185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FB74249-1B29-7EDC-6F30-EAF15704BDBD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1425665" y="3252988"/>
            <a:ext cx="1244208" cy="190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21B519-8576-9099-ECF2-B48B64B72FC3}"/>
              </a:ext>
            </a:extLst>
          </p:cNvPr>
          <p:cNvSpPr txBox="1"/>
          <p:nvPr/>
        </p:nvSpPr>
        <p:spPr>
          <a:xfrm>
            <a:off x="8252041" y="4094168"/>
            <a:ext cx="3294638" cy="79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2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모든 정점의 위치를 더하고 정점들의 개수 만큼</a:t>
            </a:r>
            <a:endParaRPr lang="en-US" altLang="ko-KR" sz="12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나눠주어 중앙 정점의 위치 구하기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3BD9C0-D173-0756-77B9-159168A0BD3D}"/>
              </a:ext>
            </a:extLst>
          </p:cNvPr>
          <p:cNvSpPr/>
          <p:nvPr/>
        </p:nvSpPr>
        <p:spPr>
          <a:xfrm>
            <a:off x="5517241" y="3448628"/>
            <a:ext cx="1620371" cy="158675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266487-DB73-5F54-B3EF-53F8CF048FB8}"/>
              </a:ext>
            </a:extLst>
          </p:cNvPr>
          <p:cNvSpPr/>
          <p:nvPr/>
        </p:nvSpPr>
        <p:spPr>
          <a:xfrm>
            <a:off x="5454488" y="339512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0D308C7-CE80-8DA1-9B8B-5F21E00949D8}"/>
              </a:ext>
            </a:extLst>
          </p:cNvPr>
          <p:cNvSpPr/>
          <p:nvPr/>
        </p:nvSpPr>
        <p:spPr>
          <a:xfrm>
            <a:off x="6264673" y="339512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3EBBED0-EED0-B587-B66F-D5347B3D35C0}"/>
              </a:ext>
            </a:extLst>
          </p:cNvPr>
          <p:cNvSpPr/>
          <p:nvPr/>
        </p:nvSpPr>
        <p:spPr>
          <a:xfrm>
            <a:off x="7094125" y="3378778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DCE4272-3DB1-84CD-0AF0-63C20FE6990E}"/>
              </a:ext>
            </a:extLst>
          </p:cNvPr>
          <p:cNvSpPr/>
          <p:nvPr/>
        </p:nvSpPr>
        <p:spPr>
          <a:xfrm>
            <a:off x="7074859" y="4176699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B4DC51F-02B7-F38E-AE51-C4E9CEDC184A}"/>
              </a:ext>
            </a:extLst>
          </p:cNvPr>
          <p:cNvSpPr/>
          <p:nvPr/>
        </p:nvSpPr>
        <p:spPr>
          <a:xfrm>
            <a:off x="5444189" y="4158347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DB7DF13-A21A-8F98-6999-2CBB4A41644F}"/>
              </a:ext>
            </a:extLst>
          </p:cNvPr>
          <p:cNvSpPr/>
          <p:nvPr/>
        </p:nvSpPr>
        <p:spPr>
          <a:xfrm>
            <a:off x="6261319" y="497442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E220C8F-9905-51EE-797E-520031A93C85}"/>
              </a:ext>
            </a:extLst>
          </p:cNvPr>
          <p:cNvSpPr/>
          <p:nvPr/>
        </p:nvSpPr>
        <p:spPr>
          <a:xfrm>
            <a:off x="7074859" y="497442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D88A33C-472B-9FE1-0A3F-5F298500D1C0}"/>
              </a:ext>
            </a:extLst>
          </p:cNvPr>
          <p:cNvSpPr/>
          <p:nvPr/>
        </p:nvSpPr>
        <p:spPr>
          <a:xfrm>
            <a:off x="5454488" y="4953278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30D66BE-7C94-DBE5-C399-C72A12C97632}"/>
              </a:ext>
            </a:extLst>
          </p:cNvPr>
          <p:cNvCxnSpPr>
            <a:cxnSpLocks/>
            <a:endCxn id="117" idx="4"/>
          </p:cNvCxnSpPr>
          <p:nvPr/>
        </p:nvCxnSpPr>
        <p:spPr>
          <a:xfrm flipV="1">
            <a:off x="6327426" y="3520626"/>
            <a:ext cx="0" cy="7467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8063EDB5-D471-E4C5-07AA-9F777C0E2D73}"/>
              </a:ext>
            </a:extLst>
          </p:cNvPr>
          <p:cNvSpPr/>
          <p:nvPr/>
        </p:nvSpPr>
        <p:spPr>
          <a:xfrm>
            <a:off x="6254374" y="4195387"/>
            <a:ext cx="125506" cy="1255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2B37360-ACC9-BBA2-965F-51DE7E5AEDAA}"/>
              </a:ext>
            </a:extLst>
          </p:cNvPr>
          <p:cNvCxnSpPr>
            <a:cxnSpLocks/>
            <a:stCxn id="125" idx="7"/>
            <a:endCxn id="118" idx="3"/>
          </p:cNvCxnSpPr>
          <p:nvPr/>
        </p:nvCxnSpPr>
        <p:spPr>
          <a:xfrm flipV="1">
            <a:off x="6361500" y="3485904"/>
            <a:ext cx="751005" cy="727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4B7DDF9-2E79-9E2D-D1EB-CA22B1FC4B11}"/>
              </a:ext>
            </a:extLst>
          </p:cNvPr>
          <p:cNvSpPr txBox="1"/>
          <p:nvPr/>
        </p:nvSpPr>
        <p:spPr>
          <a:xfrm>
            <a:off x="5232391" y="5535071"/>
            <a:ext cx="4320988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중앙의 점을 </a:t>
            </a:r>
            <a:r>
              <a:rPr lang="en-US" altLang="ko-KR" sz="1200" b="1" dirty="0"/>
              <a:t>texture</a:t>
            </a:r>
            <a:r>
              <a:rPr lang="ko-KR" altLang="en-US" sz="1200" b="1" dirty="0"/>
              <a:t>의 중앙으로 설정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각 정점이 떨어져 있는 값에 따라서 </a:t>
            </a:r>
            <a:r>
              <a:rPr lang="en-US" altLang="ko-KR" sz="1200" b="1" dirty="0" err="1"/>
              <a:t>uv</a:t>
            </a:r>
            <a:r>
              <a:rPr lang="ko-KR" altLang="en-US" sz="1200" b="1" dirty="0"/>
              <a:t>를 지정하기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(</a:t>
            </a:r>
            <a:r>
              <a:rPr lang="ko-KR" altLang="en-US" sz="1200" b="1" dirty="0"/>
              <a:t>단면 방향 기준으로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차원 좌표계 만들어 사용</a:t>
            </a:r>
            <a:r>
              <a:rPr lang="en-US" altLang="ko-KR" sz="1200" b="1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F50E55E-B706-7780-9E85-CBDB69CD3AD3}"/>
              </a:ext>
            </a:extLst>
          </p:cNvPr>
          <p:cNvSpPr txBox="1"/>
          <p:nvPr/>
        </p:nvSpPr>
        <p:spPr>
          <a:xfrm>
            <a:off x="5311613" y="3141492"/>
            <a:ext cx="4299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(0,1)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EC1D4CE-6C10-6791-7EBA-05E1E8D9380B}"/>
              </a:ext>
            </a:extLst>
          </p:cNvPr>
          <p:cNvSpPr txBox="1"/>
          <p:nvPr/>
        </p:nvSpPr>
        <p:spPr>
          <a:xfrm>
            <a:off x="6076944" y="3130215"/>
            <a:ext cx="5646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(0.5, 1)</a:t>
            </a:r>
            <a:endParaRPr lang="ko-KR" altLang="en-US" sz="10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55A233-F6FB-0660-1449-ECEC7C1711F8}"/>
              </a:ext>
            </a:extLst>
          </p:cNvPr>
          <p:cNvSpPr txBox="1"/>
          <p:nvPr/>
        </p:nvSpPr>
        <p:spPr>
          <a:xfrm>
            <a:off x="6929995" y="3121369"/>
            <a:ext cx="5176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(1,1)</a:t>
            </a:r>
            <a:endParaRPr lang="ko-KR" altLang="en-US" sz="1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6BAC90-B84D-7FCF-3217-151C3DB1A0DA}"/>
              </a:ext>
            </a:extLst>
          </p:cNvPr>
          <p:cNvSpPr txBox="1"/>
          <p:nvPr/>
        </p:nvSpPr>
        <p:spPr>
          <a:xfrm>
            <a:off x="7209331" y="4081999"/>
            <a:ext cx="640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(1, 0.5)</a:t>
            </a:r>
            <a:endParaRPr lang="ko-KR" altLang="en-US" sz="1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855D5D1-A384-91F7-0BF9-BC1B0A739C5F}"/>
              </a:ext>
            </a:extLst>
          </p:cNvPr>
          <p:cNvSpPr txBox="1"/>
          <p:nvPr/>
        </p:nvSpPr>
        <p:spPr>
          <a:xfrm>
            <a:off x="5983469" y="3967195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(0.5, 0.5)</a:t>
            </a:r>
            <a:endParaRPr lang="ko-KR" altLang="en-US" sz="1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446F1F-DF2B-B183-7E3C-DF5B0DAA5891}"/>
              </a:ext>
            </a:extLst>
          </p:cNvPr>
          <p:cNvSpPr txBox="1"/>
          <p:nvPr/>
        </p:nvSpPr>
        <p:spPr>
          <a:xfrm>
            <a:off x="6031996" y="5096297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(0.5, 0)</a:t>
            </a:r>
            <a:endParaRPr lang="ko-KR" altLang="en-US" sz="1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009CA60-1EC4-F034-5AE8-E1D51F1DD388}"/>
              </a:ext>
            </a:extLst>
          </p:cNvPr>
          <p:cNvSpPr txBox="1"/>
          <p:nvPr/>
        </p:nvSpPr>
        <p:spPr>
          <a:xfrm>
            <a:off x="7038056" y="5073915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(1, 0)</a:t>
            </a:r>
            <a:endParaRPr lang="ko-KR" altLang="en-US" sz="1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E50E490-CDDB-47CF-FA88-A9BDAF0A2BDA}"/>
              </a:ext>
            </a:extLst>
          </p:cNvPr>
          <p:cNvSpPr txBox="1"/>
          <p:nvPr/>
        </p:nvSpPr>
        <p:spPr>
          <a:xfrm>
            <a:off x="5099659" y="5101624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(0, 0)</a:t>
            </a:r>
            <a:endParaRPr lang="ko-KR" altLang="en-US" sz="1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9840655-5844-E85F-DFCC-6A11E58DB006}"/>
              </a:ext>
            </a:extLst>
          </p:cNvPr>
          <p:cNvSpPr txBox="1"/>
          <p:nvPr/>
        </p:nvSpPr>
        <p:spPr>
          <a:xfrm>
            <a:off x="4933777" y="4094410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(0, 0.5)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CFD6B6-6652-6726-68E9-20712A77372F}"/>
              </a:ext>
            </a:extLst>
          </p:cNvPr>
          <p:cNvSpPr txBox="1"/>
          <p:nvPr/>
        </p:nvSpPr>
        <p:spPr>
          <a:xfrm>
            <a:off x="2154449" y="5627133"/>
            <a:ext cx="2225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2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자른 모양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18C066F-69F2-5CEB-F09A-108F8FF1094D}"/>
              </a:ext>
            </a:extLst>
          </p:cNvPr>
          <p:cNvSpPr txBox="1"/>
          <p:nvPr/>
        </p:nvSpPr>
        <p:spPr>
          <a:xfrm>
            <a:off x="2448022" y="3528649"/>
            <a:ext cx="79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0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텅 빈 공간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EC7C66-63C1-E445-AED0-E70ED99BB2AF}"/>
              </a:ext>
            </a:extLst>
          </p:cNvPr>
          <p:cNvSpPr txBox="1"/>
          <p:nvPr/>
        </p:nvSpPr>
        <p:spPr>
          <a:xfrm>
            <a:off x="607839" y="818675"/>
            <a:ext cx="7342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object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자를 단면 기준으로 둘로 나눈다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나눠진 두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새로운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잘려진 단면을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sub 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채운다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59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98052C-60EA-D2CB-4CE3-80B963FD6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6" y="1355196"/>
            <a:ext cx="10526868" cy="3661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A32276-E057-1F69-387E-995D5FF9A029}"/>
              </a:ext>
            </a:extLst>
          </p:cNvPr>
          <p:cNvSpPr txBox="1"/>
          <p:nvPr/>
        </p:nvSpPr>
        <p:spPr>
          <a:xfrm>
            <a:off x="887000" y="5354135"/>
            <a:ext cx="1049086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최근의  통계에서  보듯이 시뮬레이션 장르는  다른 장르에  비해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수익률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 보인다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장기적으로는  시뮬레이션  게임이 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관심을  받고  지속적으로 성장할  것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 판단된다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4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4D0815-A9F5-BD03-DE5F-A6C940AF449F}"/>
              </a:ext>
            </a:extLst>
          </p:cNvPr>
          <p:cNvGrpSpPr/>
          <p:nvPr/>
        </p:nvGrpSpPr>
        <p:grpSpPr>
          <a:xfrm>
            <a:off x="832566" y="1304120"/>
            <a:ext cx="10526868" cy="3648165"/>
            <a:chOff x="91439" y="1506422"/>
            <a:chExt cx="12020906" cy="3890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55B402-8E42-FA04-F376-176F53EF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" y="1514407"/>
              <a:ext cx="5822501" cy="33604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45A8ED-18F3-CEBA-661C-720FE7F53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941" y="1506422"/>
              <a:ext cx="6198404" cy="33684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D1E6F-5CE8-0314-3F34-16F2BAFA3AE6}"/>
                </a:ext>
              </a:extLst>
            </p:cNvPr>
            <p:cNvSpPr txBox="1"/>
            <p:nvPr/>
          </p:nvSpPr>
          <p:spPr>
            <a:xfrm>
              <a:off x="2225874" y="5051603"/>
              <a:ext cx="1759744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시뮬레이션  장르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56D8C9-6C40-0492-6D47-15233A74014C}"/>
                </a:ext>
              </a:extLst>
            </p:cNvPr>
            <p:cNvSpPr txBox="1"/>
            <p:nvPr/>
          </p:nvSpPr>
          <p:spPr>
            <a:xfrm>
              <a:off x="8524868" y="5051603"/>
              <a:ext cx="1209122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전략  장르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A1A31-02A9-D169-9023-469F3E5A1488}"/>
              </a:ext>
            </a:extLst>
          </p:cNvPr>
          <p:cNvSpPr txBox="1"/>
          <p:nvPr/>
        </p:nvSpPr>
        <p:spPr>
          <a:xfrm>
            <a:off x="887000" y="5354135"/>
            <a:ext cx="1049086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최근의  통계에서  보듯이 시뮬레이션 장르는  다른 장르에  비해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수익률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 보인다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장기적으로는  시뮬레이션  게임이 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관심을  받고  지속적으로 성장할  것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 판단된다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62D6E-BEF6-AC00-8958-ECD28AB63E5F}"/>
              </a:ext>
            </a:extLst>
          </p:cNvPr>
          <p:cNvSpPr txBox="1"/>
          <p:nvPr/>
        </p:nvSpPr>
        <p:spPr>
          <a:xfrm>
            <a:off x="6444404" y="1255173"/>
            <a:ext cx="382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전략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시뮬레이션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B2538-5E1E-C9E7-7366-1BAC0A5E2505}"/>
              </a:ext>
            </a:extLst>
          </p:cNvPr>
          <p:cNvSpPr txBox="1"/>
          <p:nvPr/>
        </p:nvSpPr>
        <p:spPr>
          <a:xfrm>
            <a:off x="6444404" y="1988136"/>
            <a:ext cx="5082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지역마다 존재하는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자원을 </a:t>
            </a:r>
            <a:endParaRPr lang="en-US" altLang="ko-KR" sz="24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채취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하며 </a:t>
            </a:r>
            <a:r>
              <a:rPr lang="ko-KR" altLang="en-US" sz="24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포탑을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건설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플레이어는 자원을 활용하여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업그레이드하는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연구를 진행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시간마다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웨이브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진행되며 설치된 포탑으로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 및 방어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25" y="2007128"/>
            <a:ext cx="4903329" cy="36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8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C881AF-B39C-A093-76A8-ECD4268C2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60328"/>
              </p:ext>
            </p:extLst>
          </p:nvPr>
        </p:nvGraphicFramePr>
        <p:xfrm>
          <a:off x="1267553" y="1299786"/>
          <a:ext cx="9873957" cy="501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38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11157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682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예상 플레이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판당 약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 30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ko-KR" altLang="en-US" sz="2400" spc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47353"/>
                  </a:ext>
                </a:extLst>
              </a:tr>
              <a:tr h="58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시점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인칭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8650"/>
                  </a:ext>
                </a:extLst>
              </a:tr>
              <a:tr h="58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smtClean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플레이 인원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1~2</a:t>
                      </a:r>
                      <a:r>
                        <a:rPr lang="ko-KR" altLang="en-US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5259"/>
                  </a:ext>
                </a:extLst>
              </a:tr>
              <a:tr h="58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공격 </a:t>
                      </a:r>
                      <a:r>
                        <a:rPr lang="ko-KR" altLang="en-US" sz="2400" spc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방어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6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유형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근거리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원거리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중간 보스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최종보스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2579"/>
                  </a:ext>
                </a:extLst>
              </a:tr>
              <a:tr h="750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자원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물</a:t>
                      </a:r>
                      <a:r>
                        <a:rPr lang="en-US" altLang="ko-KR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불</a:t>
                      </a:r>
                      <a:r>
                        <a:rPr lang="en-US" altLang="ko-KR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금속</a:t>
                      </a:r>
                      <a:r>
                        <a:rPr lang="en-US" altLang="ko-KR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2400" spc="0" baseline="0" dirty="0" smtClean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나무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59197"/>
                  </a:ext>
                </a:extLst>
              </a:tr>
              <a:tr h="948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건물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연구소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기지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 기지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49420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83699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58E2AD1-3B5D-EEAF-5BEC-AFD0CE529FE1}"/>
              </a:ext>
            </a:extLst>
          </p:cNvPr>
          <p:cNvSpPr/>
          <p:nvPr/>
        </p:nvSpPr>
        <p:spPr>
          <a:xfrm>
            <a:off x="3428729" y="1167054"/>
            <a:ext cx="5604962" cy="5246107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자원 생성 가능 영역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C1EBDC6-F6AC-99E4-8DC8-4DA10E15F39D}"/>
              </a:ext>
            </a:extLst>
          </p:cNvPr>
          <p:cNvSpPr/>
          <p:nvPr/>
        </p:nvSpPr>
        <p:spPr>
          <a:xfrm>
            <a:off x="7908970" y="1167053"/>
            <a:ext cx="1120992" cy="1049221"/>
          </a:xfrm>
          <a:prstGeom prst="rect">
            <a:avLst/>
          </a:prstGeom>
          <a:solidFill>
            <a:srgbClr val="9DAD93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C7C50D9-3D91-357B-F2CD-6EAE32537B04}"/>
              </a:ext>
            </a:extLst>
          </p:cNvPr>
          <p:cNvGrpSpPr/>
          <p:nvPr/>
        </p:nvGrpSpPr>
        <p:grpSpPr>
          <a:xfrm>
            <a:off x="8088834" y="1310152"/>
            <a:ext cx="761263" cy="513572"/>
            <a:chOff x="3495675" y="1819275"/>
            <a:chExt cx="488950" cy="352425"/>
          </a:xfrm>
          <a:solidFill>
            <a:schemeClr val="accent6">
              <a:lumMod val="50000"/>
            </a:schemeClr>
          </a:solidFill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80D3B6C-927B-8EB5-5139-780B38983660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6339014-54D7-99DB-258C-C4E5C9DD725E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00EF998-0043-DBD3-5EE6-EF407C60B345}"/>
              </a:ext>
            </a:extLst>
          </p:cNvPr>
          <p:cNvCxnSpPr>
            <a:cxnSpLocks/>
          </p:cNvCxnSpPr>
          <p:nvPr/>
        </p:nvCxnSpPr>
        <p:spPr>
          <a:xfrm>
            <a:off x="4570200" y="5899918"/>
            <a:ext cx="33220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6B14456-4807-D26D-74C8-C17AF846CB1C}"/>
              </a:ext>
            </a:extLst>
          </p:cNvPr>
          <p:cNvCxnSpPr>
            <a:cxnSpLocks/>
          </p:cNvCxnSpPr>
          <p:nvPr/>
        </p:nvCxnSpPr>
        <p:spPr>
          <a:xfrm>
            <a:off x="3294654" y="1183309"/>
            <a:ext cx="0" cy="52461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3C0296C-07C1-BFA8-0F79-B0E9C0B320A0}"/>
              </a:ext>
            </a:extLst>
          </p:cNvPr>
          <p:cNvSpPr txBox="1"/>
          <p:nvPr/>
        </p:nvSpPr>
        <p:spPr>
          <a:xfrm>
            <a:off x="2191351" y="3529436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526CA1-3BAF-1913-01ED-9D7980486D0B}"/>
              </a:ext>
            </a:extLst>
          </p:cNvPr>
          <p:cNvSpPr txBox="1"/>
          <p:nvPr/>
        </p:nvSpPr>
        <p:spPr>
          <a:xfrm>
            <a:off x="6006214" y="5877355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A7AA0CD-3D16-7341-4063-5E7581FF9FE2}"/>
              </a:ext>
            </a:extLst>
          </p:cNvPr>
          <p:cNvGrpSpPr/>
          <p:nvPr/>
        </p:nvGrpSpPr>
        <p:grpSpPr>
          <a:xfrm>
            <a:off x="7900352" y="5363940"/>
            <a:ext cx="1120992" cy="1049221"/>
            <a:chOff x="7863329" y="5325810"/>
            <a:chExt cx="1120992" cy="1049221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88E5F50-8E72-1F74-E8DA-4D5A4CE4BA9F}"/>
                </a:ext>
              </a:extLst>
            </p:cNvPr>
            <p:cNvSpPr/>
            <p:nvPr/>
          </p:nvSpPr>
          <p:spPr>
            <a:xfrm>
              <a:off x="7863329" y="5325810"/>
              <a:ext cx="1120992" cy="1049221"/>
            </a:xfrm>
            <a:prstGeom prst="rect">
              <a:avLst/>
            </a:prstGeom>
            <a:solidFill>
              <a:srgbClr val="DCBEBE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1687C999-6E76-108D-1487-809B6321F7D0}"/>
                </a:ext>
              </a:extLst>
            </p:cNvPr>
            <p:cNvGrpSpPr/>
            <p:nvPr/>
          </p:nvGrpSpPr>
          <p:grpSpPr>
            <a:xfrm>
              <a:off x="8043050" y="5471222"/>
              <a:ext cx="761263" cy="513572"/>
              <a:chOff x="3495675" y="1819275"/>
              <a:chExt cx="488950" cy="352425"/>
            </a:xfrm>
            <a:solidFill>
              <a:srgbClr val="790505"/>
            </a:solidFill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3D4A3C43-A7F6-1E44-5DF7-B55FFDE126E3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564011DD-3768-2134-AEF4-577E4197EEB9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FCDB5F1-1CD9-2496-65B7-7B88C41E62EB}"/>
                </a:ext>
              </a:extLst>
            </p:cNvPr>
            <p:cNvSpPr txBox="1"/>
            <p:nvPr/>
          </p:nvSpPr>
          <p:spPr>
            <a:xfrm>
              <a:off x="7907727" y="6041413"/>
              <a:ext cx="102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불 원소 기지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9AA896F-D3BD-6B1A-0E9C-4B1EB5296AB9}"/>
              </a:ext>
            </a:extLst>
          </p:cNvPr>
          <p:cNvGrpSpPr/>
          <p:nvPr/>
        </p:nvGrpSpPr>
        <p:grpSpPr>
          <a:xfrm>
            <a:off x="3386820" y="5363939"/>
            <a:ext cx="1246023" cy="1049221"/>
            <a:chOff x="3353502" y="5325810"/>
            <a:chExt cx="1246023" cy="104922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C93FB7C-77F2-5DC5-2FDA-5EC7F7CCAD2E}"/>
                </a:ext>
              </a:extLst>
            </p:cNvPr>
            <p:cNvSpPr/>
            <p:nvPr/>
          </p:nvSpPr>
          <p:spPr>
            <a:xfrm>
              <a:off x="3407299" y="5325810"/>
              <a:ext cx="1120992" cy="1049221"/>
            </a:xfrm>
            <a:prstGeom prst="rect">
              <a:avLst/>
            </a:prstGeom>
            <a:solidFill>
              <a:srgbClr val="DEDEDE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F75B68E8-DC34-0460-FE39-985040AB527B}"/>
                </a:ext>
              </a:extLst>
            </p:cNvPr>
            <p:cNvGrpSpPr/>
            <p:nvPr/>
          </p:nvGrpSpPr>
          <p:grpSpPr>
            <a:xfrm>
              <a:off x="3587020" y="5524276"/>
              <a:ext cx="761263" cy="513572"/>
              <a:chOff x="3495675" y="1819275"/>
              <a:chExt cx="488950" cy="352425"/>
            </a:xfrm>
            <a:solidFill>
              <a:schemeClr val="bg1"/>
            </a:solidFill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C2717C9-F4F7-9E25-9E70-E84B35C1F7F9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이등변 삼각형 129">
                <a:extLst>
                  <a:ext uri="{FF2B5EF4-FFF2-40B4-BE49-F238E27FC236}">
                    <a16:creationId xmlns:a16="http://schemas.microsoft.com/office/drawing/2014/main" id="{4162E0ED-D3E9-95C1-5935-840C5FA64CEF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93DDFDA-47CD-7CED-80BF-5780F637FE28}"/>
                </a:ext>
              </a:extLst>
            </p:cNvPr>
            <p:cNvSpPr txBox="1"/>
            <p:nvPr/>
          </p:nvSpPr>
          <p:spPr>
            <a:xfrm>
              <a:off x="3353502" y="6060411"/>
              <a:ext cx="1246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mtClean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금속 </a:t>
              </a:r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원소 기지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97F49A6-3BBB-ACA9-4B8D-51C2632940B7}"/>
              </a:ext>
            </a:extLst>
          </p:cNvPr>
          <p:cNvGrpSpPr/>
          <p:nvPr/>
        </p:nvGrpSpPr>
        <p:grpSpPr>
          <a:xfrm>
            <a:off x="3440617" y="1167052"/>
            <a:ext cx="1120992" cy="1049221"/>
            <a:chOff x="3459919" y="1200726"/>
            <a:chExt cx="1120992" cy="104922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1781B6A-6CC8-57F3-C040-49941350BBCC}"/>
                </a:ext>
              </a:extLst>
            </p:cNvPr>
            <p:cNvSpPr/>
            <p:nvPr/>
          </p:nvSpPr>
          <p:spPr>
            <a:xfrm>
              <a:off x="3459919" y="1200726"/>
              <a:ext cx="1120992" cy="1049221"/>
            </a:xfrm>
            <a:prstGeom prst="rect">
              <a:avLst/>
            </a:prstGeom>
            <a:solidFill>
              <a:srgbClr val="94A1BC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501F3D0D-284B-B38F-11BB-4B092CF70689}"/>
                </a:ext>
              </a:extLst>
            </p:cNvPr>
            <p:cNvGrpSpPr/>
            <p:nvPr/>
          </p:nvGrpSpPr>
          <p:grpSpPr>
            <a:xfrm>
              <a:off x="3653675" y="1465080"/>
              <a:ext cx="761263" cy="513572"/>
              <a:chOff x="3495675" y="1819275"/>
              <a:chExt cx="488950" cy="352425"/>
            </a:xfrm>
            <a:solidFill>
              <a:schemeClr val="tx1"/>
            </a:solidFill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6960D0D-2B3D-F1B6-BB39-17900FE202C2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0B4BE66A-77FD-43CD-3440-C71EA68081DC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E281A6A-6DF6-98AE-FB3E-A629A7F670D9}"/>
                </a:ext>
              </a:extLst>
            </p:cNvPr>
            <p:cNvSpPr txBox="1"/>
            <p:nvPr/>
          </p:nvSpPr>
          <p:spPr>
            <a:xfrm>
              <a:off x="3521904" y="1972948"/>
              <a:ext cx="102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물 원소 기지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E9E809F-0A2D-111E-229B-869605BB3995}"/>
              </a:ext>
            </a:extLst>
          </p:cNvPr>
          <p:cNvSpPr txBox="1"/>
          <p:nvPr/>
        </p:nvSpPr>
        <p:spPr>
          <a:xfrm>
            <a:off x="7863329" y="1907006"/>
            <a:ext cx="12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나무 원소 기지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5BF0DBB-A4B1-BD29-29FD-D5DA66C3175C}"/>
              </a:ext>
            </a:extLst>
          </p:cNvPr>
          <p:cNvCxnSpPr>
            <a:cxnSpLocks/>
          </p:cNvCxnSpPr>
          <p:nvPr/>
        </p:nvCxnSpPr>
        <p:spPr>
          <a:xfrm flipV="1">
            <a:off x="7900352" y="2288206"/>
            <a:ext cx="1129610" cy="11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78F3FAA-907D-84A3-D5B9-1EE31972A45F}"/>
              </a:ext>
            </a:extLst>
          </p:cNvPr>
          <p:cNvSpPr txBox="1"/>
          <p:nvPr/>
        </p:nvSpPr>
        <p:spPr>
          <a:xfrm>
            <a:off x="8080073" y="2321317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BFE30C5-94DA-A1FC-B25D-12A800535910}"/>
              </a:ext>
            </a:extLst>
          </p:cNvPr>
          <p:cNvGrpSpPr/>
          <p:nvPr/>
        </p:nvGrpSpPr>
        <p:grpSpPr>
          <a:xfrm>
            <a:off x="5860219" y="3334226"/>
            <a:ext cx="761263" cy="513572"/>
            <a:chOff x="3495675" y="1819275"/>
            <a:chExt cx="488950" cy="352425"/>
          </a:xfrm>
          <a:solidFill>
            <a:srgbClr val="FFCF37"/>
          </a:solidFill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F45D240-0C65-E388-C878-6DA9E45925CF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0F2D11B0-A3B2-5CA3-F816-54467224F7BA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6EAA820-6BEF-8D1F-621E-B46E5E4A1DC3}"/>
              </a:ext>
            </a:extLst>
          </p:cNvPr>
          <p:cNvSpPr txBox="1"/>
          <p:nvPr/>
        </p:nvSpPr>
        <p:spPr>
          <a:xfrm>
            <a:off x="5643229" y="3918850"/>
            <a:ext cx="12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아군 기지</a:t>
            </a:r>
          </a:p>
        </p:txBody>
      </p:sp>
    </p:spTree>
    <p:extLst>
      <p:ext uri="{BB962C8B-B14F-4D97-AF65-F5344CB8AC3E}">
        <p14:creationId xmlns:p14="http://schemas.microsoft.com/office/powerpoint/2010/main" val="35488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83235-BD66-E77F-D985-8BD683011543}"/>
              </a:ext>
            </a:extLst>
          </p:cNvPr>
          <p:cNvSpPr txBox="1"/>
          <p:nvPr/>
        </p:nvSpPr>
        <p:spPr>
          <a:xfrm>
            <a:off x="831210" y="1196781"/>
            <a:ext cx="10726981" cy="505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자원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건물 건설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웨이브 중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수리 가능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속성의 공격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근거리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원거리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광역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감속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원소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간의 약점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생성된다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진행도에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따라 강해진다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630E23-69C3-B637-3A91-F43F52FF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85899"/>
              </p:ext>
            </p:extLst>
          </p:nvPr>
        </p:nvGraphicFramePr>
        <p:xfrm>
          <a:off x="4933949" y="1038725"/>
          <a:ext cx="6485403" cy="554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801">
                  <a:extLst>
                    <a:ext uri="{9D8B030D-6E8A-4147-A177-3AD203B41FA5}">
                      <a16:colId xmlns:a16="http://schemas.microsoft.com/office/drawing/2014/main" val="613016628"/>
                    </a:ext>
                  </a:extLst>
                </a:gridCol>
                <a:gridCol w="2161801">
                  <a:extLst>
                    <a:ext uri="{9D8B030D-6E8A-4147-A177-3AD203B41FA5}">
                      <a16:colId xmlns:a16="http://schemas.microsoft.com/office/drawing/2014/main" val="4149791958"/>
                    </a:ext>
                  </a:extLst>
                </a:gridCol>
                <a:gridCol w="2161801">
                  <a:extLst>
                    <a:ext uri="{9D8B030D-6E8A-4147-A177-3AD203B41FA5}">
                      <a16:colId xmlns:a16="http://schemas.microsoft.com/office/drawing/2014/main" val="498180809"/>
                    </a:ext>
                  </a:extLst>
                </a:gridCol>
              </a:tblGrid>
              <a:tr h="360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플레이어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(0.5m * 0.5m * 1.5m)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보스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(0.6m * 0.6m * 2m)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보스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(1.2m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* 1.2m * 3m)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6551"/>
                  </a:ext>
                </a:extLst>
              </a:tr>
              <a:tr h="22532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955860"/>
                  </a:ext>
                </a:extLst>
              </a:tr>
              <a:tr h="3605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포탑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(1m * 1m * 3m)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방어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포탑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원소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(0.25m *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0.25m * 0.5m)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6137"/>
                  </a:ext>
                </a:extLst>
              </a:tr>
              <a:tr h="225329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8835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5EE0CB0-5367-C883-C3B0-933AE60C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7699" y="4447910"/>
            <a:ext cx="743006" cy="84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520C93-2127-7E51-7CAE-775AAF3E8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1659" y="4632980"/>
            <a:ext cx="762106" cy="685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099807-AF32-741A-BAEF-A1C768B3E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1397" y="5462912"/>
            <a:ext cx="981212" cy="92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FD33A8-8F8F-737F-A6E8-ED8A17F12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0705" y="5331138"/>
            <a:ext cx="981212" cy="99961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1BFBC9D-3908-DB6D-2843-27A93D953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5079" y="1731515"/>
            <a:ext cx="1013410" cy="146726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71272F3-64ED-0578-5BF3-991862DA22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5575" y="2248091"/>
            <a:ext cx="1425822" cy="149371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D20E4AE-3A48-1C6B-80AF-F2BB61FCF3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8057" y="1447323"/>
            <a:ext cx="1630784" cy="1652528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A5AA8ED1-A49D-31BF-0FB0-9D9780D479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backgroundMark x1="60515" y1="58051" x2="60515" y2="58051"/>
                        <a14:backgroundMark x1="42918" y1="76271" x2="42918" y2="76271"/>
                        <a14:backgroundMark x1="61373" y1="54237" x2="62661" y2="54661"/>
                        <a14:backgroundMark x1="41202" y1="66102" x2="41202" y2="62712"/>
                        <a14:backgroundMark x1="41631" y1="63983" x2="40773" y2="63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202" y="2146900"/>
            <a:ext cx="1761414" cy="1784094"/>
          </a:xfrm>
          <a:prstGeom prst="rect">
            <a:avLst/>
          </a:prstGeom>
        </p:spPr>
      </p:pic>
      <p:pic>
        <p:nvPicPr>
          <p:cNvPr id="95" name="그림 94" descr="그림, 만화 영화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1F51C95F-6B8E-5B32-9DD7-8DCF1BEF785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07" y="1576457"/>
            <a:ext cx="1511990" cy="2278709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6B5B4308-41D5-18CB-CBB5-0B29A29579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5092" y="4398131"/>
            <a:ext cx="2174316" cy="2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09" y="285930"/>
            <a:ext cx="335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 게임과의 차이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112322-C84D-1448-1032-EAE4DC6E08E3}"/>
              </a:ext>
            </a:extLst>
          </p:cNvPr>
          <p:cNvGrpSpPr/>
          <p:nvPr/>
        </p:nvGrpSpPr>
        <p:grpSpPr>
          <a:xfrm>
            <a:off x="640932" y="1628121"/>
            <a:ext cx="6169924" cy="4061972"/>
            <a:chOff x="561180" y="1841989"/>
            <a:chExt cx="5344160" cy="346195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BD5E86B-D716-4E45-A9AF-530F7013C6CE}"/>
                </a:ext>
              </a:extLst>
            </p:cNvPr>
            <p:cNvGrpSpPr/>
            <p:nvPr/>
          </p:nvGrpSpPr>
          <p:grpSpPr>
            <a:xfrm>
              <a:off x="561180" y="2367002"/>
              <a:ext cx="5344160" cy="2936945"/>
              <a:chOff x="561180" y="2367002"/>
              <a:chExt cx="5344160" cy="293694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9D182D1-36D9-0CE7-FC92-04385AE43760}"/>
                  </a:ext>
                </a:extLst>
              </p:cNvPr>
              <p:cNvSpPr txBox="1"/>
              <p:nvPr/>
            </p:nvSpPr>
            <p:spPr>
              <a:xfrm>
                <a:off x="2695377" y="2367002"/>
                <a:ext cx="2555456" cy="44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아스트로니어</a:t>
                </a:r>
                <a:endParaRPr lang="ko-KR" altLang="en-US" sz="2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69A982-E2BA-7B19-0879-0A52009CAE1A}"/>
                  </a:ext>
                </a:extLst>
              </p:cNvPr>
              <p:cNvSpPr txBox="1"/>
              <p:nvPr/>
            </p:nvSpPr>
            <p:spPr>
              <a:xfrm>
                <a:off x="561180" y="3242164"/>
                <a:ext cx="5344160" cy="2061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지표면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지하의 자원을 채취하여 발전하는 것이 주 목적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도구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제작 및 생물 연구를 통해 상위 도구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건물을 해금하는 등 생존과 탐색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-&gt; 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반복된 게임 플레이</a:t>
                </a:r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-&gt; </a:t>
                </a: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 게임인데 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위기감이 없다</a:t>
                </a: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</a:t>
                </a:r>
                <a:r>
                  <a:rPr lang="en-US" altLang="ko-KR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</a:t>
                </a:r>
                <a:r>
                  <a:rPr lang="ko-KR" altLang="en-US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지루한 게임 플레이</a:t>
                </a:r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EFC0900-90AA-F19B-5C89-FA8E4B7E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640" y="1841989"/>
              <a:ext cx="1295893" cy="129589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96" name="그림 95">
            <a:extLst>
              <a:ext uri="{FF2B5EF4-FFF2-40B4-BE49-F238E27FC236}">
                <a16:creationId xmlns:a16="http://schemas.microsoft.com/office/drawing/2014/main" id="{2AC89AFE-3541-B9AD-47BF-C1B39602C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87" y="4057919"/>
            <a:ext cx="4860041" cy="273562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BF17773B-7824-2D92-C337-5022B2CA3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544" y="1340742"/>
            <a:ext cx="1731960" cy="2613459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C0EA23AA-AC61-08E7-E17D-CA12325AD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646" y="1372511"/>
            <a:ext cx="1720472" cy="261143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949E7C-410A-0C44-F486-9AD48215975F}"/>
              </a:ext>
            </a:extLst>
          </p:cNvPr>
          <p:cNvSpPr/>
          <p:nvPr/>
        </p:nvSpPr>
        <p:spPr>
          <a:xfrm>
            <a:off x="1561885" y="4606498"/>
            <a:ext cx="4115707" cy="10281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1175</Words>
  <Application>Microsoft Office PowerPoint</Application>
  <PresentationFormat>와이드스크린</PresentationFormat>
  <Paragraphs>307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08서울한강체 L</vt:lpstr>
      <vt:lpstr>Inter</vt:lpstr>
      <vt:lpstr>나눔고딕</vt:lpstr>
      <vt:lpstr>나눔고딕 ExtraBold</vt:lpstr>
      <vt:lpstr>마루 부리 Beta</vt:lpstr>
      <vt:lpstr>맑은 고딕</vt:lpstr>
      <vt:lpstr>Arial</vt:lpstr>
      <vt:lpstr>Times New Roman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고 하늘</cp:lastModifiedBy>
  <cp:revision>57</cp:revision>
  <dcterms:created xsi:type="dcterms:W3CDTF">2023-09-20T07:36:48Z</dcterms:created>
  <dcterms:modified xsi:type="dcterms:W3CDTF">2023-12-18T12:12:43Z</dcterms:modified>
</cp:coreProperties>
</file>