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9" r:id="rId2"/>
    <p:sldId id="260" r:id="rId3"/>
    <p:sldId id="256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14" y="96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B99A99-C545-0444-4465-1ABB13F71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00238B-3B80-2C7E-C302-64CE63DAC4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CA6E66-AEEF-419C-5242-C2B429B0D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C11F-1335-4A2D-BAC2-2A24A63298BC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F84BD5-8EE4-9CF6-C261-AE838301C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564D5F-7D80-CDCA-1DB7-2A4DCA487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4DC9-7F0F-4E4F-8B04-37FEFEC6E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243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6DFBD-0317-30B3-D70B-E9ECD3AE6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4D17F6-9091-81F9-5F9F-78BA6BE7E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AFC22C-6D75-699C-2326-16B5D9270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C11F-1335-4A2D-BAC2-2A24A63298BC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DC8C7E-8F7F-580D-D8AA-60DEEA040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8B376D-C9B8-BD12-3FF1-3774B5498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4DC9-7F0F-4E4F-8B04-37FEFEC6E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843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A35BFD0-1D33-ACD6-E1B6-61B68FA979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4B8B8B-0662-99B2-DA57-B9A4F5D16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70EF65-BF21-41F2-9109-6D4EE3D4F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C11F-1335-4A2D-BAC2-2A24A63298BC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CBED0-316E-4862-EDFF-D5110F95A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A80C67-960F-726E-4352-E9536C36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4DC9-7F0F-4E4F-8B04-37FEFEC6E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680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B00BA-344F-023D-1ED5-08AFFFF60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797D2F-E4D4-F6AA-37F1-1F75A2FF7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086F02-F9DC-D9DB-2DDD-17920E163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C11F-1335-4A2D-BAC2-2A24A63298BC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3198F3-656F-2904-7E57-70452D895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7EF730-4807-4701-13A0-3959129A6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4DC9-7F0F-4E4F-8B04-37FEFEC6E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589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A434C5-7228-440D-2233-1AD2133BC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C7FEC0-FA21-D6C1-A098-B3BACA361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038F49-5BFD-7FD3-76E2-CC17643F4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C11F-1335-4A2D-BAC2-2A24A63298BC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654486-24CC-1D03-B8C8-DF8883835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F7A924-C42D-C62A-F6A1-4D54A86C2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4DC9-7F0F-4E4F-8B04-37FEFEC6E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33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4888FB-A24F-219D-9628-C526EF514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04225D-3622-00DC-624D-65B8BA20B9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B1B27A-8E8A-51E0-199E-85EDF75DC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A04FF6-53B3-94F8-6729-CB9DB1360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C11F-1335-4A2D-BAC2-2A24A63298BC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EFC858-5A43-8879-FDD0-67FFEF992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6A7B9F-6CF3-CB29-7286-104CBCFBC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4DC9-7F0F-4E4F-8B04-37FEFEC6E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60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E37325-F472-2C6B-3166-82B4F4E70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D8B9CE-3620-925D-5763-7E53ACC78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17441B-9516-198E-C6E2-D9558D51E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56A976-20DB-F6B5-4EAB-0793BCF9C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AF8869-F310-0234-014D-6E23344717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BD2182A-6BA0-D494-5134-4CAE6A3F6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C11F-1335-4A2D-BAC2-2A24A63298BC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724DD8-B45A-498F-FEF2-84D5E3822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A8806EE-0B5F-6A50-B795-720273175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4DC9-7F0F-4E4F-8B04-37FEFEC6E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945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4E87E1-E20A-07A7-05C2-A54BB406B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FEFDB3-6E47-6C70-67B7-A225189D8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C11F-1335-4A2D-BAC2-2A24A63298BC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DFE36B-BE4C-CCDE-63EB-FDD657D62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06502A-D865-95FC-85F0-6AC824667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4DC9-7F0F-4E4F-8B04-37FEFEC6E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696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43A4E9-F386-4C36-4750-1DBFBA0FC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C11F-1335-4A2D-BAC2-2A24A63298BC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6BB3226-81DF-7953-9CE2-BB33AB835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CB7EE0-8D54-DDE6-5C58-CC6D0F5AD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4DC9-7F0F-4E4F-8B04-37FEFEC6E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16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318321-C986-346F-64BC-849701EF6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0FF4DA-FF45-0649-2908-B1E80CD18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CB6472-6B2A-7F9C-4583-37F6DFBE1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F8B668-5E13-61F9-9DBC-B594A2C7D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C11F-1335-4A2D-BAC2-2A24A63298BC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43E3C3-B127-E8EA-AFB7-11E9B5085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D45541-4233-B17E-54C1-5DE11B7B4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4DC9-7F0F-4E4F-8B04-37FEFEC6E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225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80DDE1-8139-5668-112C-3D5EDB591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045B9A2-B508-C51D-25D3-9F2AB0E79C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F6F366-05C0-C752-411C-4955A21B7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5FC7A2-FF97-1E5B-A0A2-3FA1DBBE3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C11F-1335-4A2D-BAC2-2A24A63298BC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222256-CDE2-7B8B-5403-EA2000C58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711D2C-5726-2E9A-BF16-EBB7853D9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4DC9-7F0F-4E4F-8B04-37FEFEC6E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09721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821E70F-2C5E-5147-3DF1-13A7F9AEF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E2DE6A-5AEB-98D4-C8A8-28F80E0C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F1A61A-3AE7-7B9C-A9D4-F1B55DFDCD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2C11F-1335-4A2D-BAC2-2A24A63298BC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4FEB42-25EE-C6B9-E491-FDF938EB4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E73EBB-95BB-ACAD-9896-2253BF99FA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14DC9-7F0F-4E4F-8B04-37FEFEC6E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497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hyperlink" Target="https://www.hani.co.kr/arti/international/international_general/1089104.html" TargetMode="External"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hyperlink" Target="https://www.hri.co.kr/upload/board/2887010097_dytBx1M3_20230927043204.pdf" TargetMode="External"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png"  /><Relationship Id="rId3" Type="http://schemas.openxmlformats.org/officeDocument/2006/relationships/hyperlink" Target="https://kosis.kr/visual/populationKorea/populationIndex.do" TargetMode="External" /><Relationship Id="rId4" Type="http://schemas.openxmlformats.org/officeDocument/2006/relationships/hyperlink" Target="http://www.nextdaily.co.kr/news/articleView.html?idxno=222594" TargetMode="External" /><Relationship Id="rId5" Type="http://schemas.openxmlformats.org/officeDocument/2006/relationships/hyperlink" Target="https://it.chosun.com/news/articleView.html?idxno=2023092101851" TargetMode="External"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hyperlink" Target="https://biz.chosun.com/it-science/ict/2022/12/17/4QU7PUIU6BB5ZOPXMBSMP5XVKA/" TargetMode="External" /><Relationship Id="rId3" Type="http://schemas.openxmlformats.org/officeDocument/2006/relationships/image" Target="../media/image5.png"  /><Relationship Id="rId4" Type="http://schemas.openxmlformats.org/officeDocument/2006/relationships/hyperlink" Target="https://www.gamedev.net/blogs/entry/2272994-new-free-games-industry-market-report-by-video-game-insights/" TargetMode="External" /><Relationship Id="rId5" Type="http://schemas.openxmlformats.org/officeDocument/2006/relationships/hyperlink" Target="https://www.kocca.kr/global/2023_7+8/sub01_01.html" TargetMode="External"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.jpe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Relationship Id="rId5" Type="http://schemas.openxmlformats.org/officeDocument/2006/relationships/hyperlink" Target="https://www.statista.com/outlook/dmo/app/games/simulation-games/worldwide#revenue" TargetMode="External" /><Relationship Id="rId6" Type="http://schemas.openxmlformats.org/officeDocument/2006/relationships/hyperlink" Target="https://www.mordorintelligence.kr/industry-reports/global-online-simulation-games-market" TargetMode="External" /><Relationship Id="rId7" Type="http://schemas.openxmlformats.org/officeDocument/2006/relationships/hyperlink" Target="https://www.pcgamer.com/new-games-2024-upcoming-pc-releases/" TargetMode="External"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-1" y="114857"/>
            <a:ext cx="7387372" cy="540773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정치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xmlns:mc="http://schemas.openxmlformats.org/markup-compatibility/2006" xmlns:hp="http://schemas.haansoft.com/office/presentation/8.0" lang="EN-US" sz="1500" b="0" i="0" u="none" strike="noStrike" mc:Ignorable="hp" hp:hslEmbossed="0">
                <a:latin typeface="맑은 고딕"/>
                <a:ea typeface="맑은 고딕"/>
                <a:cs typeface="맑은 고딕"/>
              </a:rPr>
              <a:t>&lt; </a:t>
            </a:r>
            <a:r>
              <a:rPr xmlns:mc="http://schemas.openxmlformats.org/markup-compatibility/2006" xmlns:hp="http://schemas.haansoft.com/office/presentation/8.0" sz="1500" b="0" i="0" u="none" strike="noStrike" mc:Ignorable="hp" hp:hslEmbossed="0">
                <a:latin typeface="맑은 고딕"/>
                <a:ea typeface="맑은 고딕"/>
                <a:cs typeface="맑은 고딕"/>
              </a:rPr>
              <a:t>국내</a:t>
            </a:r>
            <a:r>
              <a:rPr xmlns:mc="http://schemas.openxmlformats.org/markup-compatibility/2006" xmlns:hp="http://schemas.haansoft.com/office/presentation/8.0" lang="EN-US" sz="1500" b="0" i="0" u="none" strike="noStrike" mc:Ignorable="hp" hp:hslEmbossed="0">
                <a:latin typeface="맑은 고딕"/>
                <a:ea typeface="맑은 고딕"/>
                <a:cs typeface="맑은 고딕"/>
              </a:rPr>
              <a:t>&gt;</a:t>
            </a:r>
            <a:endParaRPr xmlns:mc="http://schemas.openxmlformats.org/markup-compatibility/2006" xmlns:hp="http://schemas.haansoft.com/office/presentation/8.0" lang="EN-US" sz="1500" b="0" i="0" u="none" strike="noStrike" mc:Ignorable="hp" hp:hslEmbossed="0">
              <a:latin typeface="맑은 고딕"/>
              <a:ea typeface="맑은 고딕"/>
              <a:cs typeface="맑은 고딕"/>
            </a:endParaRPr>
          </a:p>
          <a:p>
            <a:pPr marL="508000" lvl="1" indent="-2286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맑은 고딕"/>
              <a:buChar char="-"/>
              <a:defRPr/>
            </a:pPr>
            <a:r>
              <a:rPr xmlns:mc="http://schemas.openxmlformats.org/markup-compatibility/2006" xmlns:hp="http://schemas.haansoft.com/office/presentation/8.0" sz="1500" b="0" i="0" u="none" strike="noStrike" mc:Ignorable="hp" hp:hslEmbossed="0">
                <a:latin typeface="맑은 고딕"/>
                <a:ea typeface="맑은 고딕"/>
                <a:cs typeface="맑은 고딕"/>
              </a:rPr>
              <a:t>대한민국 4월10일에 제22대 국회의원 선거</a:t>
            </a:r>
            <a:endParaRPr xmlns:mc="http://schemas.openxmlformats.org/markup-compatibility/2006" xmlns:hp="http://schemas.haansoft.com/office/presentation/8.0" sz="1500" b="0" i="0" u="none" strike="noStrike" mc:Ignorable="hp" hp:hslEmbossed="0">
              <a:latin typeface="맑은 고딕"/>
              <a:ea typeface="맑은 고딕"/>
              <a:cs typeface="맑은 고딕"/>
            </a:endParaRPr>
          </a:p>
          <a:p>
            <a:pPr marL="508000" lvl="1" indent="-2286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맑은 고딕"/>
              <a:buChar char="-"/>
              <a:defRPr/>
            </a:pPr>
            <a:r>
              <a:rPr xmlns:mc="http://schemas.openxmlformats.org/markup-compatibility/2006" xmlns:hp="http://schemas.haansoft.com/office/presentation/8.0" sz="1500" b="0" i="0" u="none" strike="noStrike" mc:Ignorable="hp" hp:hslEmbossed="0">
                <a:latin typeface="맑은 고딕"/>
                <a:ea typeface="맑은 고딕"/>
                <a:cs typeface="맑은 고딕"/>
              </a:rPr>
              <a:t>대한민국과 북한의 총선이 같은 해에 이루어짐</a:t>
            </a:r>
            <a:endParaRPr xmlns:mc="http://schemas.openxmlformats.org/markup-compatibility/2006" xmlns:hp="http://schemas.haansoft.com/office/presentation/8.0" sz="1500" b="0" i="0" u="none" strike="noStrike" mc:Ignorable="hp" hp:hslEmbossed="0">
              <a:latin typeface="맑은 고딕"/>
              <a:ea typeface="맑은 고딕"/>
              <a:cs typeface="맑은 고딕"/>
            </a:endParaRPr>
          </a:p>
          <a:p>
            <a:pPr marL="508000" lvl="1" indent="-2286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맑은 고딕"/>
              <a:buChar char="-"/>
              <a:defRPr/>
            </a:pPr>
            <a:r>
              <a:rPr xmlns:mc="http://schemas.openxmlformats.org/markup-compatibility/2006" xmlns:hp="http://schemas.haansoft.com/office/presentation/8.0" sz="1500" b="0" i="0" u="none" strike="noStrike" mc:Ignorable="hp" hp:hslEmbossed="0">
                <a:latin typeface="맑은 고딕"/>
                <a:ea typeface="맑은 고딕"/>
                <a:cs typeface="맑은 고딕"/>
              </a:rPr>
              <a:t>김정은 측근 들로 교체될 예정이어서 </a:t>
            </a:r>
            <a:r>
              <a:rPr xmlns:mc="http://schemas.openxmlformats.org/markup-compatibility/2006" xmlns:hp="http://schemas.haansoft.com/office/presentation/8.0" sz="1500" b="1" i="0" u="none" strike="noStrike" mc:Ignorable="hp" hp:hslEmbossed="0">
                <a:latin typeface="맑은 고딕"/>
                <a:ea typeface="맑은 고딕"/>
                <a:cs typeface="맑은 고딕"/>
              </a:rPr>
              <a:t>북한 정세를 파악할 수 있는 중요한 선거</a:t>
            </a:r>
            <a:endParaRPr xmlns:mc="http://schemas.openxmlformats.org/markup-compatibility/2006" xmlns:hp="http://schemas.haansoft.com/office/presentation/8.0" sz="1500" b="1" i="0" u="none" strike="noStrike" mc:Ignorable="hp" hp:hslEmbossed="0">
              <a:latin typeface="맑은 고딕"/>
              <a:ea typeface="맑은 고딕"/>
              <a:cs typeface="맑은 고딕"/>
            </a:endParaRPr>
          </a:p>
          <a:p>
            <a:pPr marL="508000" lvl="1" indent="-2286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맑은 고딕"/>
              <a:buChar char="-"/>
              <a:defRPr/>
            </a:pPr>
            <a:r>
              <a:rPr xmlns:mc="http://schemas.openxmlformats.org/markup-compatibility/2006" xmlns:hp="http://schemas.haansoft.com/office/presentation/8.0" lang="EN-US" sz="1500" b="0" i="0" u="none" strike="noStrike" mc:Ignorable="hp" hp:hslEmbossed="0">
                <a:latin typeface="맑은 고딕"/>
                <a:ea typeface="맑은 고딕"/>
                <a:cs typeface="맑은 고딕"/>
              </a:rPr>
              <a:t>&lt; </a:t>
            </a:r>
            <a:r>
              <a:rPr xmlns:mc="http://schemas.openxmlformats.org/markup-compatibility/2006" xmlns:hp="http://schemas.haansoft.com/office/presentation/8.0" sz="1500" b="0" i="0" u="none" strike="noStrike" mc:Ignorable="hp" hp:hslEmbossed="0">
                <a:latin typeface="맑은 고딕"/>
                <a:ea typeface="맑은 고딕"/>
                <a:cs typeface="맑은 고딕"/>
              </a:rPr>
              <a:t>해외 </a:t>
            </a:r>
            <a:r>
              <a:rPr xmlns:mc="http://schemas.openxmlformats.org/markup-compatibility/2006" xmlns:hp="http://schemas.haansoft.com/office/presentation/8.0" lang="EN-US" sz="1500" b="0" i="0" u="none" strike="noStrike" mc:Ignorable="hp" hp:hslEmbossed="0">
                <a:latin typeface="맑은 고딕"/>
                <a:ea typeface="맑은 고딕"/>
                <a:cs typeface="맑은 고딕"/>
              </a:rPr>
              <a:t>&gt;</a:t>
            </a:r>
            <a:endParaRPr xmlns:mc="http://schemas.openxmlformats.org/markup-compatibility/2006" xmlns:hp="http://schemas.haansoft.com/office/presentation/8.0" lang="EN-US" sz="1500" b="0" i="0" u="none" strike="noStrike" mc:Ignorable="hp" hp:hslEmbossed="0">
              <a:latin typeface="맑은 고딕"/>
              <a:ea typeface="맑은 고딕"/>
              <a:cs typeface="맑은 고딕"/>
            </a:endParaRPr>
          </a:p>
          <a:p>
            <a:pPr marL="508000" lvl="1" indent="-2286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맑은 고딕"/>
              <a:buChar char="-"/>
              <a:defRPr/>
            </a:pPr>
            <a:r>
              <a:rPr xmlns:mc="http://schemas.openxmlformats.org/markup-compatibility/2006" xmlns:hp="http://schemas.haansoft.com/office/presentation/8.0" lang="ko-KR" altLang="en-US" sz="1500" b="0" i="0" u="none" strike="noStrike" mc:Ignorable="hp" hp:hslEmbossed="0">
                <a:latin typeface="맑은 고딕"/>
                <a:ea typeface="맑은 고딕"/>
                <a:cs typeface="맑은 고딕"/>
              </a:rPr>
              <a:t>이스라엘 하마스 전쟁</a:t>
            </a:r>
            <a:endParaRPr xmlns:mc="http://schemas.openxmlformats.org/markup-compatibility/2006" xmlns:hp="http://schemas.haansoft.com/office/presentation/8.0" lang="ko-KR" altLang="en-US" sz="1500" b="0" i="0" u="none" strike="noStrike" mc:Ignorable="hp" hp:hslEmbossed="0">
              <a:latin typeface="맑은 고딕"/>
              <a:ea typeface="맑은 고딕"/>
              <a:cs typeface="맑은 고딕"/>
            </a:endParaRPr>
          </a:p>
          <a:p>
            <a:pPr marL="508000" lvl="1" indent="-2286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맑은 고딕"/>
              <a:buChar char="-"/>
              <a:defRPr/>
            </a:pPr>
            <a:r>
              <a:rPr xmlns:mc="http://schemas.openxmlformats.org/markup-compatibility/2006" xmlns:hp="http://schemas.haansoft.com/office/presentation/8.0" lang="ko-KR" altLang="en-US" sz="1500" b="0" i="0" u="none" strike="noStrike" mc:Ignorable="hp" hp:hslEmbossed="0">
                <a:latin typeface="맑은 고딕"/>
                <a:ea typeface="맑은 고딕"/>
                <a:cs typeface="맑은 고딕"/>
              </a:rPr>
              <a:t>러시아 우크라이나 전쟁</a:t>
            </a:r>
            <a:endParaRPr xmlns:mc="http://schemas.openxmlformats.org/markup-compatibility/2006" xmlns:hp="http://schemas.haansoft.com/office/presentation/8.0" lang="ko-KR" altLang="en-US" sz="1500" b="0" i="0" u="none" strike="noStrike" mc:Ignorable="hp" hp:hslEmbossed="0">
              <a:latin typeface="맑은 고딕"/>
              <a:ea typeface="맑은 고딕"/>
              <a:cs typeface="맑은 고딕"/>
            </a:endParaRPr>
          </a:p>
          <a:p>
            <a:pPr marL="508000" lvl="1" indent="-2286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맑은 고딕"/>
              <a:buChar char="-"/>
              <a:defRPr/>
            </a:pPr>
            <a:r>
              <a:rPr xmlns:mc="http://schemas.openxmlformats.org/markup-compatibility/2006" xmlns:hp="http://schemas.haansoft.com/office/presentation/8.0" sz="1500" b="0" i="0" u="none" strike="noStrike" mc:Ignorable="hp" hp:hslEmbossed="0">
                <a:latin typeface="맑은 고딕"/>
                <a:ea typeface="맑은 고딕"/>
                <a:cs typeface="맑은 고딕"/>
              </a:rPr>
              <a:t>동아시아(대한민국, 북한, 일본, 몽골, 대만)의 선거</a:t>
            </a:r>
            <a:endParaRPr xmlns:mc="http://schemas.openxmlformats.org/markup-compatibility/2006" xmlns:hp="http://schemas.haansoft.com/office/presentation/8.0" sz="1500" b="0" i="0" u="none" strike="noStrike" mc:Ignorable="hp" hp:hslEmbossed="0">
              <a:latin typeface="맑은 고딕"/>
              <a:ea typeface="맑은 고딕"/>
              <a:cs typeface="맑은 고딕"/>
            </a:endParaRPr>
          </a:p>
          <a:p>
            <a:pPr marL="508000" lvl="1" indent="-2286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맑은 고딕"/>
              <a:buChar char="-"/>
              <a:defRPr/>
            </a:pPr>
            <a:r>
              <a:rPr xmlns:mc="http://schemas.openxmlformats.org/markup-compatibility/2006" xmlns:hp="http://schemas.haansoft.com/office/presentation/8.0" sz="1500" b="0" i="0" u="none" strike="noStrike" mc:Ignorable="hp" hp:hslEmbossed="0">
                <a:latin typeface="맑은 고딕"/>
                <a:ea typeface="맑은 고딕"/>
                <a:cs typeface="맑은 고딕"/>
              </a:rPr>
              <a:t>러시아, 우크라이나 선거</a:t>
            </a:r>
            <a:endParaRPr xmlns:mc="http://schemas.openxmlformats.org/markup-compatibility/2006" xmlns:hp="http://schemas.haansoft.com/office/presentation/8.0" sz="1500" b="0" i="0" u="none" strike="noStrike" mc:Ignorable="hp" hp:hslEmbossed="0">
              <a:latin typeface="맑은 고딕"/>
              <a:ea typeface="맑은 고딕"/>
              <a:cs typeface="맑은 고딕"/>
            </a:endParaRPr>
          </a:p>
          <a:p>
            <a:pPr marL="508000" lvl="1" indent="-2286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맑은 고딕"/>
              <a:buChar char="-"/>
              <a:defRPr/>
            </a:pPr>
            <a:r>
              <a:rPr xmlns:mc="http://schemas.openxmlformats.org/markup-compatibility/2006" xmlns:hp="http://schemas.haansoft.com/office/presentation/8.0" sz="1500" b="0" i="0" u="none" strike="noStrike" mc:Ignorable="hp" hp:hslEmbossed="0">
                <a:latin typeface="맑은 고딕"/>
                <a:ea typeface="맑은 고딕"/>
                <a:cs typeface="맑은 고딕"/>
              </a:rPr>
              <a:t>유럽연합의 총선. 2024년 유럽의회 선거</a:t>
            </a:r>
            <a:endParaRPr xmlns:mc="http://schemas.openxmlformats.org/markup-compatibility/2006" xmlns:hp="http://schemas.haansoft.com/office/presentation/8.0" sz="1500" b="0" i="0" u="none" strike="noStrike" mc:Ignorable="hp" hp:hslEmbossed="0">
              <a:latin typeface="맑은 고딕"/>
              <a:ea typeface="맑은 고딕"/>
              <a:cs typeface="맑은 고딕"/>
            </a:endParaRPr>
          </a:p>
          <a:p>
            <a:pPr marL="508000" lvl="1" indent="-2286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맑은 고딕"/>
              <a:buChar char="-"/>
              <a:defRPr/>
            </a:pPr>
            <a:r>
              <a:rPr xmlns:mc="http://schemas.openxmlformats.org/markup-compatibility/2006" xmlns:hp="http://schemas.haansoft.com/office/presentation/8.0" sz="1500" b="1" i="0" u="none" strike="noStrike" mc:Ignorable="hp" hp:hslEmbossed="0">
                <a:latin typeface="맑은 고딕"/>
                <a:ea typeface="맑은 고딕"/>
                <a:cs typeface="맑은 고딕"/>
              </a:rPr>
              <a:t>미국 대통령 선거</a:t>
            </a:r>
            <a:endParaRPr xmlns:mc="http://schemas.openxmlformats.org/markup-compatibility/2006" xmlns:hp="http://schemas.haansoft.com/office/presentation/8.0" sz="1500" b="1" i="0" u="none" strike="noStrike" mc:Ignorable="hp" hp:hslEmbossed="0">
              <a:latin typeface="맑은 고딕"/>
              <a:ea typeface="맑은 고딕"/>
              <a:cs typeface="맑은 고딕"/>
            </a:endParaRPr>
          </a:p>
          <a:p>
            <a:pPr marL="508000" lvl="1" indent="-2286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맑은 고딕"/>
              <a:buChar char="-"/>
              <a:defRPr/>
            </a:pPr>
            <a:r>
              <a:rPr xmlns:mc="http://schemas.openxmlformats.org/markup-compatibility/2006" xmlns:hp="http://schemas.haansoft.com/office/presentation/8.0" sz="1500" b="0" i="0" u="none" strike="noStrike" mc:Ignorable="hp" hp:hslEmbossed="0">
                <a:latin typeface="맑은 고딕"/>
                <a:ea typeface="맑은 고딕"/>
                <a:cs typeface="맑은 고딕"/>
              </a:rPr>
              <a:t>영국 총선</a:t>
            </a:r>
            <a:endParaRPr xmlns:mc="http://schemas.openxmlformats.org/markup-compatibility/2006" xmlns:hp="http://schemas.haansoft.com/office/presentation/8.0" sz="1500" b="0" i="0" u="none" strike="noStrike" mc:Ignorable="hp" hp:hslEmbossed="0">
              <a:latin typeface="맑은 고딕"/>
              <a:ea typeface="맑은 고딕"/>
              <a:cs typeface="맑은 고딕"/>
            </a:endParaRPr>
          </a:p>
          <a:p>
            <a:pPr marL="508000" lvl="1" indent="-2286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맑은 고딕"/>
              <a:buChar char="-"/>
              <a:defRPr/>
            </a:pPr>
            <a:r>
              <a:rPr xmlns:mc="http://schemas.openxmlformats.org/markup-compatibility/2006" xmlns:hp="http://schemas.haansoft.com/office/presentation/8.0" sz="1500" b="0" i="0" u="none" strike="noStrike" mc:Ignorable="hp" hp:hslEmbossed="0">
                <a:latin typeface="맑은 고딕"/>
                <a:ea typeface="맑은 고딕"/>
                <a:cs typeface="맑은 고딕"/>
              </a:rPr>
              <a:t>이란 총선, 인도네시아 대선 및 총선</a:t>
            </a:r>
            <a:endParaRPr xmlns:mc="http://schemas.openxmlformats.org/markup-compatibility/2006" xmlns:hp="http://schemas.haansoft.com/office/presentation/8.0" sz="1500" b="0" i="0" u="none" strike="noStrike" mc:Ignorable="hp" hp:hslEmbossed="0">
              <a:latin typeface="맑은 고딕"/>
              <a:ea typeface="맑은 고딕"/>
              <a:cs typeface="맑은 고딕"/>
            </a:endParaRPr>
          </a:p>
          <a:p>
            <a:pPr marL="508000" lvl="1" indent="-2286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맑은 고딕"/>
              <a:buChar char="-"/>
              <a:defRPr/>
            </a:pPr>
            <a:r>
              <a:rPr xmlns:mc="http://schemas.openxmlformats.org/markup-compatibility/2006" xmlns:hp="http://schemas.haansoft.com/office/presentation/8.0" sz="1500" b="0" i="0" u="none" strike="noStrike" mc:Ignorable="hp" hp:hslEmbossed="0">
                <a:latin typeface="맑은 고딕"/>
                <a:ea typeface="맑은 고딕"/>
                <a:cs typeface="맑은 고딕"/>
              </a:rPr>
              <a:t>인도 총선, 인도의 적국 파키스탄 총선</a:t>
            </a:r>
            <a:endParaRPr xmlns:mc="http://schemas.openxmlformats.org/markup-compatibility/2006" xmlns:hp="http://schemas.haansoft.com/office/presentation/8.0" sz="1500" b="0" i="0" u="none" strike="noStrike" mc:Ignorable="hp" hp:hslEmbossed="0">
              <a:latin typeface="맑은 고딕"/>
              <a:ea typeface="맑은 고딕"/>
              <a:cs typeface="맑은 고딕"/>
            </a:endParaRPr>
          </a:p>
          <a:p>
            <a:pPr marL="508000" lvl="1" indent="-2286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맑은 고딕"/>
              <a:buChar char="-"/>
              <a:defRPr/>
            </a:pPr>
            <a:r>
              <a:rPr xmlns:mc="http://schemas.openxmlformats.org/markup-compatibility/2006" xmlns:hp="http://schemas.haansoft.com/office/presentation/8.0" sz="1500" b="1" i="0" u="none" strike="noStrike" mc:Ignorable="hp" hp:hslEmbossed="0">
                <a:latin typeface="맑은 고딕"/>
                <a:ea typeface="맑은 고딕"/>
                <a:cs typeface="맑은 고딕"/>
              </a:rPr>
              <a:t>전 세계 정치 빅뱅의 해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629824" y="2344616"/>
            <a:ext cx="2632288" cy="3201202"/>
          </a:xfrm>
          <a:prstGeom prst="rect">
            <a:avLst/>
          </a:prstGeom>
          <a:noFill/>
          <a:ln/>
        </p:spPr>
      </p:pic>
      <p:sp>
        <p:nvSpPr>
          <p:cNvPr id="6" name="TextBox 11"/>
          <p:cNvSpPr txBox="1"/>
          <p:nvPr/>
        </p:nvSpPr>
        <p:spPr>
          <a:xfrm>
            <a:off x="8464710" y="5920891"/>
            <a:ext cx="3036815" cy="430887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effectLst/>
                <a:latin typeface="inherit"/>
                <a:hlinkClick r:id="rId3" tooltip="https://www.hani.co.kr/arti/international/international_general/1089104.html"/>
              </a:rPr>
              <a:t>https://www.hani.co.kr/arti/international/international_general/1089104.html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044822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-1" y="114857"/>
            <a:ext cx="8440617" cy="375038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환경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508000" lvl="1" indent="-2286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맑은 고딕"/>
              <a:buChar char="-"/>
              <a:defRPr/>
            </a:pPr>
            <a:r>
              <a:rPr xmlns:mc="http://schemas.openxmlformats.org/markup-compatibility/2006" xmlns:hp="http://schemas.haansoft.com/office/presentation/8.0" lang="ko-KR" altLang="en-US" sz="1500" b="0" i="0" u="none" strike="noStrike" mc:Ignorable="hp" hp:hslEmbossed="0"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sz="1500" b="0" i="0" u="none" strike="noStrike" mc:Ignorable="hp" hp:hslEmbossed="0">
                <a:latin typeface="맑은 고딕"/>
                <a:ea typeface="맑은 고딕"/>
                <a:cs typeface="맑은 고딕"/>
              </a:rPr>
              <a:t>4년 만에 돌아온 </a:t>
            </a:r>
            <a:r>
              <a:rPr xmlns:mc="http://schemas.openxmlformats.org/markup-compatibility/2006" xmlns:hp="http://schemas.haansoft.com/office/presentation/8.0" sz="1500" b="1" i="0" u="none" strike="noStrike" mc:Ignorable="hp" hp:hslEmbossed="0">
                <a:latin typeface="맑은 고딕"/>
                <a:ea typeface="맑은 고딕"/>
                <a:cs typeface="맑은 고딕"/>
              </a:rPr>
              <a:t>엘니뇨</a:t>
            </a:r>
            <a:r>
              <a:rPr xmlns:mc="http://schemas.openxmlformats.org/markup-compatibility/2006" xmlns:hp="http://schemas.haansoft.com/office/presentation/8.0" sz="1500" b="0" i="0" u="none" strike="noStrike" mc:Ignorable="hp" hp:hslEmbossed="0">
                <a:latin typeface="맑은 고딕"/>
                <a:ea typeface="맑은 고딕"/>
                <a:cs typeface="맑은 고딕"/>
              </a:rPr>
              <a:t>로 매우 더운 여름, 2024년 절정, 엘리뇨가 내년 지구 기온을 산업화 이전 대비1.5℃ 높일 것</a:t>
            </a:r>
            <a:endParaRPr xmlns:mc="http://schemas.openxmlformats.org/markup-compatibility/2006" xmlns:hp="http://schemas.haansoft.com/office/presentation/8.0" sz="1500" b="0" i="0" u="none" strike="noStrike" mc:Ignorable="hp" hp:hslEmbossed="0">
              <a:latin typeface="맑은 고딕"/>
              <a:ea typeface="맑은 고딕"/>
              <a:cs typeface="맑은 고딕"/>
            </a:endParaRPr>
          </a:p>
          <a:p>
            <a:pPr marL="508000" lvl="1" indent="-2286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맑은 고딕"/>
              <a:buChar char="-"/>
              <a:defRPr/>
            </a:pPr>
            <a:r>
              <a:rPr xmlns:mc="http://schemas.openxmlformats.org/markup-compatibility/2006" xmlns:hp="http://schemas.haansoft.com/office/presentation/8.0" sz="1500" b="0" i="0" u="none" strike="noStrike" mc:Ignorable="hp" hp:hslEmbossed="0">
                <a:latin typeface="맑은 고딕"/>
                <a:ea typeface="맑은 고딕"/>
                <a:cs typeface="맑은 고딕"/>
              </a:rPr>
              <a:t>급격한 지구 </a:t>
            </a:r>
            <a:r>
              <a:rPr xmlns:mc="http://schemas.openxmlformats.org/markup-compatibility/2006" xmlns:hp="http://schemas.haansoft.com/office/presentation/8.0" sz="1500" b="1" i="0" u="none" strike="noStrike" mc:Ignorable="hp" hp:hslEmbossed="0">
                <a:latin typeface="맑은 고딕"/>
                <a:ea typeface="맑은 고딕"/>
                <a:cs typeface="맑은 고딕"/>
              </a:rPr>
              <a:t>기온 상승은 글로벌경기침체</a:t>
            </a:r>
            <a:r>
              <a:rPr xmlns:mc="http://schemas.openxmlformats.org/markup-compatibility/2006" xmlns:hp="http://schemas.haansoft.com/office/presentation/8.0" sz="1500" b="0" i="0" u="none" strike="noStrike" mc:Ignorable="hp" hp:hslEmbossed="0">
                <a:latin typeface="맑은 고딕"/>
                <a:ea typeface="맑은 고딕"/>
                <a:cs typeface="맑은 고딕"/>
              </a:rPr>
              <a:t>를 이끌 수 있다. </a:t>
            </a:r>
            <a:r>
              <a:rPr xmlns:mc="http://schemas.openxmlformats.org/markup-compatibility/2006" xmlns:hp="http://schemas.haansoft.com/office/presentation/8.0" sz="1500" b="1" i="0" u="none" strike="noStrike" mc:Ignorable="hp" hp:hslEmbossed="0">
                <a:latin typeface="맑은 고딕"/>
                <a:ea typeface="맑은 고딕"/>
                <a:cs typeface="맑은 고딕"/>
              </a:rPr>
              <a:t>195개 국가</a:t>
            </a:r>
            <a:r>
              <a:rPr xmlns:mc="http://schemas.openxmlformats.org/markup-compatibility/2006" xmlns:hp="http://schemas.haansoft.com/office/presentation/8.0" sz="1500" b="0" i="0" u="none" strike="noStrike" mc:Ignorable="hp" hp:hslEmbossed="0">
                <a:latin typeface="맑은 고딕"/>
                <a:ea typeface="맑은 고딕"/>
                <a:cs typeface="맑은 고딕"/>
              </a:rPr>
              <a:t>가 약속한 </a:t>
            </a:r>
            <a:r>
              <a:rPr xmlns:mc="http://schemas.openxmlformats.org/markup-compatibility/2006" xmlns:hp="http://schemas.haansoft.com/office/presentation/8.0" sz="1500" b="1" i="0" u="none" strike="noStrike" mc:Ignorable="hp" hp:hslEmbossed="0">
                <a:latin typeface="맑은 고딕"/>
                <a:ea typeface="맑은 고딕"/>
                <a:cs typeface="맑은 고딕"/>
              </a:rPr>
              <a:t>탄소배출 규제</a:t>
            </a:r>
            <a:r>
              <a:rPr xmlns:mc="http://schemas.openxmlformats.org/markup-compatibility/2006" xmlns:hp="http://schemas.haansoft.com/office/presentation/8.0" sz="1500" b="0" i="0" u="none" strike="noStrike" mc:Ignorable="hp" hp:hslEmbossed="0">
                <a:latin typeface="맑은 고딕"/>
                <a:ea typeface="맑은 고딕"/>
                <a:cs typeface="맑은 고딕"/>
              </a:rPr>
              <a:t>가‘더 타이트하게’ 작동하기 때문.</a:t>
            </a:r>
            <a:endParaRPr xmlns:mc="http://schemas.openxmlformats.org/markup-compatibility/2006" xmlns:hp="http://schemas.haansoft.com/office/presentation/8.0" sz="1500" b="0" i="0" u="none" strike="noStrike" mc:Ignorable="hp" hp:hslEmbossed="0">
              <a:latin typeface="맑은 고딕"/>
              <a:ea typeface="맑은 고딕"/>
              <a:cs typeface="맑은 고딕"/>
            </a:endParaRPr>
          </a:p>
          <a:p>
            <a:pPr marL="508000" lvl="1" indent="-2286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맑은 고딕"/>
              <a:buChar char="-"/>
              <a:defRPr/>
            </a:pPr>
            <a:r>
              <a:rPr xmlns:mc="http://schemas.openxmlformats.org/markup-compatibility/2006" xmlns:hp="http://schemas.haansoft.com/office/presentation/8.0" sz="1500" b="0" i="0" u="none" strike="noStrike" mc:Ignorable="hp" hp:hslEmbossed="0">
                <a:latin typeface="맑은 고딕"/>
                <a:ea typeface="맑은 고딕"/>
                <a:cs typeface="맑은 고딕"/>
              </a:rPr>
              <a:t>홍수, 가뭄, 폭염 등 다양한 기상이변에 따라 </a:t>
            </a:r>
            <a:r>
              <a:rPr xmlns:mc="http://schemas.openxmlformats.org/markup-compatibility/2006" xmlns:hp="http://schemas.haansoft.com/office/presentation/8.0" sz="1500" b="1" i="0" u="none" strike="noStrike" mc:Ignorable="hp" hp:hslEmbossed="0">
                <a:latin typeface="맑은 고딕"/>
                <a:ea typeface="맑은 고딕"/>
                <a:cs typeface="맑은 고딕"/>
              </a:rPr>
              <a:t>원자재 생산 전반에 영향을 줄 것</a:t>
            </a:r>
            <a:r>
              <a:rPr xmlns:mc="http://schemas.openxmlformats.org/markup-compatibility/2006" xmlns:hp="http://schemas.haansoft.com/office/presentation/8.0" sz="1500" b="0" i="0" u="none" strike="noStrike" mc:Ignorable="hp" hp:hslEmbossed="0">
                <a:latin typeface="맑은 고딕"/>
                <a:ea typeface="맑은 고딕"/>
                <a:cs typeface="맑은 고딕"/>
              </a:rPr>
              <a:t>이며 열악한 근로환경에 따라 근로자의 경제활동에도 영향을 줄 것”,  “엘니뇨는 원자재뿐 아니라 산업 전반에 영향을 미칠 수 있음”</a:t>
            </a:r>
            <a:endParaRPr xmlns:mc="http://schemas.openxmlformats.org/markup-compatibility/2006" xmlns:hp="http://schemas.haansoft.com/office/presentation/8.0" sz="1500" b="0" i="0" u="none" strike="noStrike" mc:Ignorable="hp" hp:hslEmbossed="0">
              <a:latin typeface="맑은 고딕"/>
              <a:ea typeface="맑은 고딕"/>
              <a:cs typeface="맑은 고딕"/>
            </a:endParaRPr>
          </a:p>
          <a:p>
            <a:pPr marL="508000" lvl="1" indent="-2286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맑은 고딕"/>
              <a:buChar char="-"/>
              <a:defRPr/>
            </a:pPr>
            <a:r>
              <a:rPr xmlns:mc="http://schemas.openxmlformats.org/markup-compatibility/2006" xmlns:hp="http://schemas.haansoft.com/office/presentation/8.0" sz="1500" b="0" i="0" u="none" strike="noStrike" mc:Ignorable="hp" hp:hslEmbossed="0">
                <a:latin typeface="맑은 고딕"/>
                <a:ea typeface="맑은 고딕"/>
                <a:cs typeface="맑은 고딕"/>
              </a:rPr>
              <a:t>홍수, 가뭄, 폭염 등 다양한 기상이변에 따라 </a:t>
            </a:r>
            <a:r>
              <a:rPr xmlns:mc="http://schemas.openxmlformats.org/markup-compatibility/2006" xmlns:hp="http://schemas.haansoft.com/office/presentation/8.0" sz="1500" b="1" i="0" u="none" strike="noStrike" mc:Ignorable="hp" hp:hslEmbossed="0">
                <a:latin typeface="맑은 고딕"/>
                <a:ea typeface="맑은 고딕"/>
                <a:cs typeface="맑은 고딕"/>
              </a:rPr>
              <a:t>원자재 생산 전반에 영향을 줄 것</a:t>
            </a:r>
            <a:r>
              <a:rPr xmlns:mc="http://schemas.openxmlformats.org/markup-compatibility/2006" xmlns:hp="http://schemas.haansoft.com/office/presentation/8.0" sz="1500" b="0" i="0" u="none" strike="noStrike" mc:Ignorable="hp" hp:hslEmbossed="0">
                <a:latin typeface="맑은 고딕"/>
                <a:ea typeface="맑은 고딕"/>
                <a:cs typeface="맑은 고딕"/>
              </a:rPr>
              <a:t>이며 열악한 근로환경에 따라 근로자의 경제활동에도 영향을 줄 것”,  “엘니뇨는 원자재뿐 아니라 산업 전반에 영향을 미칠 수 있음”</a:t>
            </a:r>
            <a:endParaRPr xmlns:mc="http://schemas.openxmlformats.org/markup-compatibility/2006" xmlns:hp="http://schemas.haansoft.com/office/presentation/8.0" sz="1500" b="0" i="0" u="none" strike="noStrike" mc:Ignorable="hp" hp:hslEmbossed="0">
              <a:latin typeface="맑은 고딕"/>
              <a:ea typeface="맑은 고딕"/>
              <a:cs typeface="맑은 고딕"/>
            </a:endParaRPr>
          </a:p>
          <a:p>
            <a:pPr marL="508000" lvl="1" indent="-2286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맑은 고딕"/>
              <a:buChar char="-"/>
              <a:defRPr/>
            </a:pPr>
            <a:r>
              <a:rPr xmlns:mc="http://schemas.openxmlformats.org/markup-compatibility/2006" xmlns:hp="http://schemas.haansoft.com/office/presentation/8.0" lang="ko-KR" altLang="en-US" sz="1500" b="0" i="0" u="none" strike="noStrike" mc:Ignorable="hp" hp:hslEmbossed="0">
                <a:latin typeface="맑은 고딕"/>
                <a:ea typeface="맑은 고딕"/>
                <a:cs typeface="맑은 고딕"/>
              </a:rPr>
              <a:t>후쿠시마  오염수 태평양 방수</a:t>
            </a:r>
            <a:endParaRPr xmlns:mc="http://schemas.openxmlformats.org/markup-compatibility/2006" xmlns:hp="http://schemas.haansoft.com/office/presentation/8.0" lang="ko-KR" altLang="en-US" sz="1500" b="0" i="0" u="none" strike="noStrike" mc:Ignorable="hp" hp:hslEmbossed="0">
              <a:latin typeface="맑은 고딕"/>
              <a:ea typeface="맑은 고딕"/>
              <a:cs typeface="맑은 고딕"/>
            </a:endParaRPr>
          </a:p>
          <a:p>
            <a:pPr marL="508000" lvl="1" indent="-2286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맑은 고딕"/>
              <a:buChar char="-"/>
              <a:defRPr/>
            </a:pPr>
            <a:endParaRPr xmlns:mc="http://schemas.openxmlformats.org/markup-compatibility/2006" xmlns:hp="http://schemas.haansoft.com/office/presentation/8.0" sz="1500" b="0" i="0" u="none" strike="noStrike" mc:Ignorable="hp" hp:hslEmbossed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38555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"/>
          <p:cNvSpPr txBox="1"/>
          <p:nvPr/>
        </p:nvSpPr>
        <p:spPr>
          <a:xfrm>
            <a:off x="119061" y="114857"/>
            <a:ext cx="6737107" cy="4502863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경제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lvl="0"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국내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lvl="0"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lang="ko-KR" altLang="en-US" sz="1500"/>
              <a:t> 부동산 침체</a:t>
            </a:r>
            <a:endParaRPr lang="ko-KR" altLang="en-US" sz="1500"/>
          </a:p>
          <a:p>
            <a:pPr lvl="0">
              <a:defRPr/>
            </a:pPr>
            <a:r>
              <a:rPr lang="en-US" altLang="ko-KR" sz="1500"/>
              <a:t> </a:t>
            </a:r>
            <a:r>
              <a:rPr lang="ko-KR" altLang="en-US" sz="1500"/>
              <a:t>   </a:t>
            </a:r>
            <a:r>
              <a:rPr lang="en-US" altLang="ko-KR" sz="1500"/>
              <a:t>- </a:t>
            </a:r>
            <a:r>
              <a:rPr lang="ko-KR" altLang="en-US" sz="1500"/>
              <a:t>난방비 대란</a:t>
            </a:r>
            <a:endParaRPr lang="ko-KR" altLang="en-US" sz="1500"/>
          </a:p>
          <a:p>
            <a:pPr lvl="0">
              <a:defRPr/>
            </a:pPr>
            <a:r>
              <a:rPr lang="en-US" altLang="ko-KR" sz="1500"/>
              <a:t> </a:t>
            </a:r>
            <a:r>
              <a:rPr lang="ko-KR" altLang="en-US" sz="1500"/>
              <a:t>   </a:t>
            </a:r>
            <a:r>
              <a:rPr lang="en-US" altLang="ko-KR" sz="1500"/>
              <a:t>-</a:t>
            </a:r>
            <a:r>
              <a:rPr lang="ko-KR" altLang="en-US" sz="1500"/>
              <a:t> 고물가 고환율 고금리</a:t>
            </a:r>
            <a:endParaRPr lang="ko-KR" altLang="en-US" sz="1500"/>
          </a:p>
          <a:p>
            <a:pPr lvl="0">
              <a:defRPr/>
            </a:pPr>
            <a:r>
              <a:rPr lang="en-US" altLang="ko-KR" sz="1500"/>
              <a:t> </a:t>
            </a:r>
            <a:r>
              <a:rPr lang="ko-KR" altLang="en-US" sz="1500"/>
              <a:t>   </a:t>
            </a:r>
            <a:r>
              <a:rPr lang="en-US" altLang="ko-KR" sz="1500"/>
              <a:t>-</a:t>
            </a:r>
            <a:r>
              <a:rPr lang="ko-KR" altLang="en-US" sz="1500"/>
              <a:t> 새마을금고 뱅크런</a:t>
            </a:r>
            <a:endParaRPr lang="ko-KR" altLang="en-US" sz="1500"/>
          </a:p>
          <a:p>
            <a:pPr marL="508000" lvl="1" indent="-2286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맑은 고딕"/>
              <a:buChar char="-"/>
              <a:defRPr/>
            </a:pPr>
            <a:r>
              <a:rPr xmlns:mc="http://schemas.openxmlformats.org/markup-compatibility/2006" xmlns:hp="http://schemas.haansoft.com/office/presentation/8.0" sz="1500" b="0" i="0" u="none" strike="noStrike" mc:Ignorable="hp" hp:hslEmbossed="0">
                <a:latin typeface="맑은 고딕"/>
                <a:ea typeface="맑은 고딕"/>
                <a:cs typeface="맑은 고딕"/>
              </a:rPr>
              <a:t>2019년 대한민국 </a:t>
            </a:r>
            <a:r>
              <a:rPr xmlns:mc="http://schemas.openxmlformats.org/markup-compatibility/2006" xmlns:hp="http://schemas.haansoft.com/office/presentation/8.0" sz="1500" b="1" i="0" u="none" strike="noStrike" mc:Ignorable="hp" hp:hslEmbossed="0">
                <a:latin typeface="맑은 고딕"/>
                <a:ea typeface="맑은 고딕"/>
                <a:cs typeface="맑은 고딕"/>
              </a:rPr>
              <a:t>최저임금</a:t>
            </a:r>
            <a:r>
              <a:rPr xmlns:mc="http://schemas.openxmlformats.org/markup-compatibility/2006" xmlns:hp="http://schemas.haansoft.com/office/presentation/8.0" sz="1500" b="0" i="0" u="none" strike="noStrike" mc:Ignorable="hp" hp:hslEmbossed="0">
                <a:latin typeface="맑은 고딕"/>
                <a:ea typeface="맑은 고딕"/>
                <a:cs typeface="맑은 고딕"/>
              </a:rPr>
              <a:t>이 단계적으로 변해서2024년엔 </a:t>
            </a:r>
            <a:r>
              <a:rPr xmlns:mc="http://schemas.openxmlformats.org/markup-compatibility/2006" xmlns:hp="http://schemas.haansoft.com/office/presentation/8.0" sz="1500" b="1" i="0" u="none" strike="noStrike" mc:Ignorable="hp" hp:hslEmbossed="0">
                <a:latin typeface="맑은 고딕"/>
                <a:ea typeface="맑은 고딕"/>
                <a:cs typeface="맑은 고딕"/>
              </a:rPr>
              <a:t>상여금과 복리후생비 전액</a:t>
            </a:r>
            <a:r>
              <a:rPr xmlns:mc="http://schemas.openxmlformats.org/markup-compatibility/2006" xmlns:hp="http://schemas.haansoft.com/office/presentation/8.0" sz="1500" b="0" i="0" u="none" strike="noStrike" mc:Ignorable="hp" hp:hslEmbossed="0">
                <a:latin typeface="맑은 고딕"/>
                <a:ea typeface="맑은 고딕"/>
                <a:cs typeface="맑은 고딕"/>
              </a:rPr>
              <a:t>이 포함됨.</a:t>
            </a:r>
            <a:endParaRPr xmlns:mc="http://schemas.openxmlformats.org/markup-compatibility/2006" xmlns:hp="http://schemas.haansoft.com/office/presentation/8.0" sz="1500" b="0" i="0" u="none" strike="noStrike" mc:Ignorable="hp" hp:hslEmbossed="0">
              <a:latin typeface="맑은 고딕"/>
              <a:ea typeface="맑은 고딕"/>
              <a:cs typeface="맑은 고딕"/>
            </a:endParaRPr>
          </a:p>
          <a:p>
            <a:pPr marL="279400" lvl="1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맑은 고딕"/>
              <a:buNone/>
              <a:defRPr/>
            </a:pPr>
            <a:r>
              <a:rPr xmlns:mc="http://schemas.openxmlformats.org/markup-compatibility/2006" xmlns:hp="http://schemas.haansoft.com/office/presentation/8.0" lang="en-US" altLang="ko-KR" sz="1500" b="0" i="0" u="none" strike="noStrike" mc:Ignorable="hp" hp:hslEmbossed="0"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lang="ko-KR" altLang="en-US" sz="1500" b="0" i="0" u="none" strike="noStrike" mc:Ignorable="hp" hp:hslEmbossed="0">
                <a:latin typeface="맑은 고딕"/>
                <a:ea typeface="맑은 고딕"/>
                <a:cs typeface="맑은 고딕"/>
              </a:rPr>
              <a:t> 장기 저성장 우려</a:t>
            </a:r>
            <a:endParaRPr xmlns:mc="http://schemas.openxmlformats.org/markup-compatibility/2006" xmlns:hp="http://schemas.haansoft.com/office/presentation/8.0" lang="ko-KR" altLang="en-US" sz="1500" b="0" i="0" u="none" strike="noStrike" mc:Ignorable="hp" hp:hslEmbossed="0">
              <a:latin typeface="맑은 고딕"/>
              <a:ea typeface="맑은 고딕"/>
              <a:cs typeface="맑은 고딕"/>
            </a:endParaRPr>
          </a:p>
          <a:p>
            <a:pPr lvl="0">
              <a:defRPr/>
            </a:pPr>
            <a:r>
              <a:rPr lang="ko-KR" altLang="en-US" sz="1500"/>
              <a:t>해외</a:t>
            </a:r>
            <a:endParaRPr lang="ko-KR" altLang="en-US" sz="1500"/>
          </a:p>
          <a:p>
            <a:pPr lvl="0">
              <a:defRPr/>
            </a:pPr>
            <a:r>
              <a:rPr lang="ko-KR" altLang="en-US" sz="1500"/>
              <a:t>    </a:t>
            </a:r>
            <a:r>
              <a:rPr lang="en-US" altLang="ko-KR" sz="1500"/>
              <a:t>-</a:t>
            </a:r>
            <a:r>
              <a:rPr lang="ko-KR" altLang="en-US" sz="1500"/>
              <a:t> 실리콘밸리 은행 파산</a:t>
            </a:r>
            <a:endParaRPr lang="ko-KR" altLang="en-US" sz="1500"/>
          </a:p>
          <a:p>
            <a:pPr lvl="0">
              <a:defRPr/>
            </a:pPr>
            <a:r>
              <a:rPr lang="ko-KR" altLang="en-US" sz="1500"/>
              <a:t>    </a:t>
            </a:r>
            <a:r>
              <a:rPr lang="en-US" altLang="ko-KR" sz="1500"/>
              <a:t>-</a:t>
            </a:r>
            <a:r>
              <a:rPr lang="ko-KR" altLang="en-US" sz="1500"/>
              <a:t> 유니티 엔진 요금제 개편</a:t>
            </a:r>
            <a:endParaRPr lang="ko-KR" altLang="en-US" sz="1500"/>
          </a:p>
          <a:p>
            <a:pPr marL="508000" lvl="1" indent="-2286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맑은 고딕"/>
              <a:buChar char="-"/>
              <a:defRPr/>
            </a:pPr>
            <a:r>
              <a:rPr xmlns:mc="http://schemas.openxmlformats.org/markup-compatibility/2006" xmlns:hp="http://schemas.haansoft.com/office/presentation/8.0" sz="1500" b="1" i="0" u="none" strike="noStrike" mc:Ignorable="hp" hp:hslEmbossed="0">
                <a:latin typeface="맑은 고딕"/>
                <a:ea typeface="맑은 고딕"/>
                <a:cs typeface="맑은 고딕"/>
              </a:rPr>
              <a:t>중국 경제의 침체</a:t>
            </a:r>
            <a:r>
              <a:rPr xmlns:mc="http://schemas.openxmlformats.org/markup-compatibility/2006" xmlns:hp="http://schemas.haansoft.com/office/presentation/8.0" sz="1500" b="0" i="0" u="none" strike="noStrike" mc:Ignorable="hp" hp:hslEmbossed="0">
                <a:latin typeface="맑은 고딕"/>
                <a:ea typeface="맑은 고딕"/>
                <a:cs typeface="맑은 고딕"/>
              </a:rPr>
              <a:t>가능성과 </a:t>
            </a:r>
            <a:r>
              <a:rPr xmlns:mc="http://schemas.openxmlformats.org/markup-compatibility/2006" xmlns:hp="http://schemas.haansoft.com/office/presentation/8.0" sz="1500" b="1" i="0" u="none" strike="noStrike" mc:Ignorable="hp" hp:hslEmbossed="0">
                <a:latin typeface="맑은 고딕"/>
                <a:ea typeface="맑은 고딕"/>
                <a:cs typeface="맑은 고딕"/>
              </a:rPr>
              <a:t>선진국 통화긴축</a:t>
            </a:r>
            <a:r>
              <a:rPr xmlns:mc="http://schemas.openxmlformats.org/markup-compatibility/2006" xmlns:hp="http://schemas.haansoft.com/office/presentation/8.0" sz="1500" b="0" i="0" u="none" strike="noStrike" mc:Ignorable="hp" hp:hslEmbossed="0">
                <a:latin typeface="맑은 고딕"/>
                <a:ea typeface="맑은 고딕"/>
                <a:cs typeface="맑은 고딕"/>
              </a:rPr>
              <a:t>의 누적효과 등으로 회복 정도는 기대보다 미약할 것.</a:t>
            </a:r>
            <a:endParaRPr xmlns:mc="http://schemas.openxmlformats.org/markup-compatibility/2006" xmlns:hp="http://schemas.haansoft.com/office/presentation/8.0" sz="1500" b="0" i="0" u="none" strike="noStrike" mc:Ignorable="hp" hp:hslEmbossed="0">
              <a:latin typeface="맑은 고딕"/>
              <a:ea typeface="맑은 고딕"/>
              <a:cs typeface="맑은 고딕"/>
            </a:endParaRPr>
          </a:p>
          <a:p>
            <a:pPr marL="508000" lvl="1" indent="-2286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맑은 고딕"/>
              <a:buChar char="-"/>
              <a:defRPr/>
            </a:pPr>
            <a:r>
              <a:rPr xmlns:mc="http://schemas.openxmlformats.org/markup-compatibility/2006" xmlns:hp="http://schemas.haansoft.com/office/presentation/8.0" sz="1500" b="0" i="0" u="none" strike="noStrike" mc:Ignorable="hp" hp:hslEmbossed="0">
                <a:latin typeface="맑은 고딕"/>
                <a:ea typeface="맑은 고딕"/>
                <a:cs typeface="맑은 고딕"/>
              </a:rPr>
              <a:t>글로벌 </a:t>
            </a:r>
            <a:r>
              <a:rPr xmlns:mc="http://schemas.openxmlformats.org/markup-compatibility/2006" xmlns:hp="http://schemas.haansoft.com/office/presentation/8.0" sz="1500" b="1" i="0" u="none" strike="noStrike" mc:Ignorable="hp" hp:hslEmbossed="0">
                <a:latin typeface="맑은 고딕"/>
                <a:ea typeface="맑은 고딕"/>
                <a:cs typeface="맑은 고딕"/>
              </a:rPr>
              <a:t>디스인플레이션</a:t>
            </a:r>
            <a:r>
              <a:rPr xmlns:mc="http://schemas.openxmlformats.org/markup-compatibility/2006" xmlns:hp="http://schemas.haansoft.com/office/presentation/8.0" lang="EN-US" sz="1500" b="1" i="0" u="none" strike="noStrike" mc:Ignorable="hp" hp:hslEmbossed="0">
                <a:latin typeface="맑은 고딕"/>
                <a:ea typeface="맑은 고딕"/>
                <a:cs typeface="맑은 고딕"/>
              </a:rPr>
              <a:t>, </a:t>
            </a:r>
            <a:r>
              <a:rPr xmlns:mc="http://schemas.openxmlformats.org/markup-compatibility/2006" xmlns:hp="http://schemas.haansoft.com/office/presentation/8.0" sz="1500" b="1" i="0" u="none" strike="noStrike" mc:Ignorable="hp" hp:hslEmbossed="0">
                <a:latin typeface="맑은 고딕"/>
                <a:ea typeface="맑은 고딕"/>
                <a:cs typeface="맑은 고딕"/>
              </a:rPr>
              <a:t>통화정책의 전환</a:t>
            </a:r>
            <a:r>
              <a:rPr xmlns:mc="http://schemas.openxmlformats.org/markup-compatibility/2006" xmlns:hp="http://schemas.haansoft.com/office/presentation/8.0" sz="1500" b="0" i="0" u="none" strike="noStrike" mc:Ignorable="hp" hp:hslEmbossed="0">
                <a:latin typeface="맑은 고딕"/>
                <a:ea typeface="맑은 고딕"/>
                <a:cs typeface="맑은 고딕"/>
              </a:rPr>
              <a:t>(pivot), 제조업 경기의 개선에 따라 회복세를 보일 것으로 전망</a:t>
            </a:r>
            <a:endParaRPr xmlns:mc="http://schemas.openxmlformats.org/markup-compatibility/2006" xmlns:hp="http://schemas.haansoft.com/office/presentation/8.0" sz="1500" b="0" i="0" u="none" strike="noStrike" mc:Ignorable="hp" hp:hslEmbossed="0">
              <a:latin typeface="맑은 고딕"/>
              <a:ea typeface="맑은 고딕"/>
              <a:cs typeface="맑은 고딕"/>
            </a:endParaRPr>
          </a:p>
          <a:p>
            <a:pPr marL="0" indent="0" algn="just" defTabSz="914400" rtl="0" eaLnBrk="1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3" name="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7043005" y="238124"/>
            <a:ext cx="4975616" cy="2919046"/>
          </a:xfrm>
          <a:prstGeom prst="rect">
            <a:avLst/>
          </a:prstGeom>
        </p:spPr>
      </p:pic>
      <p:pic>
        <p:nvPicPr>
          <p:cNvPr id="14" name="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7088799" y="3429000"/>
            <a:ext cx="4925060" cy="2858599"/>
          </a:xfrm>
          <a:prstGeom prst="rect">
            <a:avLst/>
          </a:prstGeom>
        </p:spPr>
      </p:pic>
      <p:sp>
        <p:nvSpPr>
          <p:cNvPr id="15" name=""/>
          <p:cNvSpPr txBox="1"/>
          <p:nvPr/>
        </p:nvSpPr>
        <p:spPr>
          <a:xfrm>
            <a:off x="5896342" y="6341123"/>
            <a:ext cx="6096000" cy="51687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xmlns:mc="http://schemas.openxmlformats.org/markup-compatibility/2006" xmlns:hp="http://schemas.haansoft.com/office/presentation/8.0" sz="1400" b="0" i="0" u="none" strike="noStrike" mc:Ignorable="hp" hp:hslEmbossed="0">
                <a:hlinkClick r:id="rId4"/>
              </a:rPr>
              <a:t>https://www.hri.co.kr/upload/board/2887010097_dytBx1M3_20230927043204.pdf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918492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119061" y="114857"/>
            <a:ext cx="6737107" cy="216923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사회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국내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508000" lvl="1" indent="-2286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맑은 고딕"/>
              <a:buChar char="-"/>
              <a:defRPr/>
            </a:pPr>
            <a:r>
              <a:rPr xmlns:mc="http://schemas.openxmlformats.org/markup-compatibility/2006" xmlns:hp="http://schemas.haansoft.com/office/presentation/8.0" sz="1500" b="0" i="0" u="none" strike="noStrike" mc:Ignorable="hp" hp:hslEmbossed="0">
                <a:latin typeface="맑은 고딕"/>
                <a:ea typeface="맑은 고딕"/>
                <a:cs typeface="맑은 고딕"/>
              </a:rPr>
              <a:t>노령화 지수 200 돌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파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508000" lvl="1" indent="-2286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맑은 고딕"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고령인구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20%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돌파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79400" lvl="1" indent="0" algn="just" defTabSz="914400" rtl="0" eaLnBrk="1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맑은 고딕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흉기 난동 사건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79400" lvl="1" indent="0" algn="just" defTabSz="914400" rtl="0" eaLnBrk="1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맑은 고딕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해외발송 유해물질 의심 우편물 연쇄 배송 사건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just" defTabSz="914400" rtl="0" eaLnBrk="1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3" name=""/>
          <p:cNvPicPr/>
          <p:nvPr/>
        </p:nvPicPr>
        <p:blipFill rotWithShape="1">
          <a:blip r:embed="rId2">
            <a:lum/>
          </a:blip>
          <a:srcRect l="32910" b="2840"/>
          <a:stretch>
            <a:fillRect/>
          </a:stretch>
        </p:blipFill>
        <p:spPr>
          <a:xfrm>
            <a:off x="6777405" y="303769"/>
            <a:ext cx="5220408" cy="3007580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6691312" y="3429000"/>
            <a:ext cx="5500688" cy="3124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xmlns:mc="http://schemas.openxmlformats.org/markup-compatibility/2006" xmlns:hp="http://schemas.haansoft.com/office/presentation/8.0" sz="1500" b="0" i="0" u="none" strike="noStrike" mc:Ignorable="hp" hp:hslEmbossed="0">
                <a:hlinkClick r:id="rId3"/>
              </a:rPr>
              <a:t>https://kosis.kr/visual/populationKorea/populationIndex.do</a:t>
            </a:r>
            <a:endParaRPr lang="ko-KR" altLang="en-US" sz="1500"/>
          </a:p>
        </p:txBody>
      </p:sp>
      <p:sp>
        <p:nvSpPr>
          <p:cNvPr id="6" name="TextBox 3"/>
          <p:cNvSpPr txBox="1"/>
          <p:nvPr/>
        </p:nvSpPr>
        <p:spPr>
          <a:xfrm>
            <a:off x="97446" y="3765862"/>
            <a:ext cx="11252324" cy="195675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기술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508000" lvl="1" indent="-228600" algn="just" defTabSz="914400" rtl="0" eaLnBrk="1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맑은 고딕"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챗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gpt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를 비롯한 인공지능 기술</a:t>
            </a:r>
            <a:endParaRPr lang="ko-KR" altLang="en-US" sz="1500"/>
          </a:p>
          <a:p>
            <a:pPr marL="508000" lvl="1" indent="-228600" algn="just" defTabSz="914400" rtl="0" eaLnBrk="1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맑은 고딕"/>
              <a:buChar char="-"/>
              <a:defRPr/>
            </a:pPr>
            <a:r>
              <a:rPr lang="ko-KR" altLang="en-US" sz="1500"/>
              <a:t>삼성 </a:t>
            </a:r>
            <a:r>
              <a:rPr lang="en-US" altLang="ko-KR" sz="1500"/>
              <a:t>SDC(Samsung developer conference): </a:t>
            </a:r>
            <a:r>
              <a:rPr lang="ko-KR" altLang="en-US" sz="1500"/>
              <a:t>삼성 게이밍 허브를 더 프리스타일 </a:t>
            </a:r>
            <a:r>
              <a:rPr lang="en-US" altLang="ko-KR" sz="1500"/>
              <a:t>2</a:t>
            </a:r>
            <a:r>
              <a:rPr lang="ko-KR" altLang="en-US" sz="1500"/>
              <a:t>세대</a:t>
            </a:r>
            <a:r>
              <a:rPr lang="en-US" altLang="ko-KR" sz="1500"/>
              <a:t>, </a:t>
            </a:r>
            <a:r>
              <a:rPr lang="ko-KR" altLang="en-US" sz="1500"/>
              <a:t>오디세이 등 다양 스크린 지원</a:t>
            </a:r>
            <a:r>
              <a:rPr lang="en-US" altLang="ko-KR" sz="1500"/>
              <a:t>. </a:t>
            </a:r>
            <a:r>
              <a:rPr lang="en-US" altLang="ko-KR" sz="1500">
                <a:hlinkClick r:id="rId4"/>
              </a:rPr>
              <a:t>http://www.nextdaily.co.kr/news/articleView.html?idxno=222594</a:t>
            </a:r>
            <a:endParaRPr lang="en-US" altLang="ko-KR" sz="1500"/>
          </a:p>
          <a:p>
            <a:pPr lvl="0">
              <a:defRPr/>
            </a:pPr>
            <a:r>
              <a:rPr lang="ko-KR" altLang="en-US" sz="1500"/>
              <a:t>    </a:t>
            </a:r>
            <a:r>
              <a:rPr lang="en-US" altLang="ko-KR" sz="1500"/>
              <a:t>-</a:t>
            </a:r>
            <a:r>
              <a:rPr lang="ko-KR" altLang="en-US" sz="1500"/>
              <a:t>  </a:t>
            </a:r>
            <a:r>
              <a:rPr lang="en-US" altLang="ko-KR" sz="1500"/>
              <a:t>bmw </a:t>
            </a:r>
            <a:r>
              <a:rPr lang="ko-KR" altLang="en-US" sz="1500"/>
              <a:t>차 내에 탑재된 태블릿 </a:t>
            </a:r>
            <a:r>
              <a:rPr lang="en-US" altLang="ko-KR" sz="1500"/>
              <a:t>pc </a:t>
            </a:r>
            <a:r>
              <a:rPr lang="ko-KR" altLang="en-US" sz="1500"/>
              <a:t>수준 디스플레이로 게임 가능</a:t>
            </a:r>
            <a:endParaRPr lang="ko-KR" altLang="en-US" sz="1500"/>
          </a:p>
          <a:p>
            <a:pPr lvl="0">
              <a:defRPr/>
            </a:pPr>
            <a:r>
              <a:rPr lang="ko-KR" altLang="en-US" sz="1500"/>
              <a:t>       </a:t>
            </a:r>
            <a:r>
              <a:rPr lang="en-US" altLang="ko-KR" sz="1500">
                <a:hlinkClick r:id="rId5"/>
              </a:rPr>
              <a:t>https://it.chosun.com/news/articleView.html?idxno=2023092101851</a:t>
            </a:r>
            <a:endParaRPr lang="en-US" altLang="ko-KR" sz="1500"/>
          </a:p>
          <a:p>
            <a:pPr marL="0" indent="0" algn="just" defTabSz="914400" rtl="0" eaLnBrk="1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89839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207870" y="2422840"/>
            <a:ext cx="6096000" cy="362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- </a:t>
            </a:r>
            <a:r>
              <a:rPr lang="ko-KR" altLang="en-US"/>
              <a:t>인디 게임의 출시</a:t>
            </a:r>
            <a:r>
              <a:rPr lang="en-US" altLang="ko-KR"/>
              <a:t>, </a:t>
            </a:r>
            <a:r>
              <a:rPr lang="ko-KR" altLang="en-US"/>
              <a:t>수요가 증가하는 추세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3" name="TextBox 9"/>
          <p:cNvSpPr txBox="1"/>
          <p:nvPr/>
        </p:nvSpPr>
        <p:spPr>
          <a:xfrm>
            <a:off x="201134" y="224763"/>
            <a:ext cx="7319278" cy="123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500" b="0" i="0">
                <a:solidFill>
                  <a:srgbClr val="222222"/>
                </a:solidFill>
                <a:effectLst/>
                <a:latin typeface="ChosunGothic"/>
              </a:rPr>
              <a:t>시장조사업체 유고브에 따르면 지난해 </a:t>
            </a:r>
            <a:r>
              <a:rPr lang="en-US" altLang="ko-KR" sz="1500" b="0" i="0">
                <a:solidFill>
                  <a:srgbClr val="222222"/>
                </a:solidFill>
                <a:effectLst/>
                <a:latin typeface="ChosunGothic"/>
              </a:rPr>
              <a:t>3</a:t>
            </a:r>
            <a:r>
              <a:rPr lang="ko-KR" altLang="en-US" sz="1500" b="0" i="0">
                <a:solidFill>
                  <a:srgbClr val="222222"/>
                </a:solidFill>
                <a:effectLst/>
                <a:latin typeface="ChosunGothic"/>
              </a:rPr>
              <a:t>월 북미 </a:t>
            </a:r>
            <a:r>
              <a:rPr lang="en-US" altLang="ko-KR" sz="1500" b="0" i="0">
                <a:solidFill>
                  <a:srgbClr val="222222"/>
                </a:solidFill>
                <a:effectLst/>
                <a:latin typeface="ChosunGothic"/>
              </a:rPr>
              <a:t>PC, </a:t>
            </a:r>
            <a:r>
              <a:rPr lang="ko-KR" altLang="en-US" sz="1500" b="0" i="0">
                <a:solidFill>
                  <a:srgbClr val="222222"/>
                </a:solidFill>
                <a:effectLst/>
                <a:latin typeface="ChosunGothic"/>
              </a:rPr>
              <a:t>콘솔 게임 이용자 중 </a:t>
            </a:r>
            <a:r>
              <a:rPr lang="en-US" altLang="ko-KR" sz="1500" b="0" i="0">
                <a:solidFill>
                  <a:srgbClr val="222222"/>
                </a:solidFill>
                <a:effectLst/>
                <a:latin typeface="ChosunGothic"/>
              </a:rPr>
              <a:t>13%</a:t>
            </a:r>
            <a:r>
              <a:rPr lang="ko-KR" altLang="en-US" sz="1500" b="0" i="0">
                <a:solidFill>
                  <a:srgbClr val="222222"/>
                </a:solidFill>
                <a:effectLst/>
                <a:latin typeface="ChosunGothic"/>
              </a:rPr>
              <a:t>에 불과했던 인디게임 이용자는 올해 </a:t>
            </a:r>
            <a:r>
              <a:rPr lang="en-US" altLang="ko-KR" sz="1500" b="0" i="0">
                <a:solidFill>
                  <a:srgbClr val="222222"/>
                </a:solidFill>
                <a:effectLst/>
                <a:latin typeface="ChosunGothic"/>
              </a:rPr>
              <a:t>17%</a:t>
            </a:r>
            <a:r>
              <a:rPr lang="ko-KR" altLang="en-US" sz="1500" b="0" i="0">
                <a:solidFill>
                  <a:srgbClr val="222222"/>
                </a:solidFill>
                <a:effectLst/>
                <a:latin typeface="ChosunGothic"/>
              </a:rPr>
              <a:t>로 비중이 확대됐다</a:t>
            </a:r>
            <a:r>
              <a:rPr lang="en-US" altLang="ko-KR" sz="1500" b="0" i="0">
                <a:solidFill>
                  <a:srgbClr val="222222"/>
                </a:solidFill>
                <a:effectLst/>
                <a:latin typeface="ChosunGothic"/>
              </a:rPr>
              <a:t>.</a:t>
            </a:r>
            <a:endParaRPr lang="en-US" altLang="ko-KR" sz="1500" b="0" i="0">
              <a:solidFill>
                <a:srgbClr val="222222"/>
              </a:solidFill>
              <a:effectLst/>
              <a:latin typeface="ChosunGothic"/>
            </a:endParaRPr>
          </a:p>
          <a:p>
            <a:pPr lvl="0">
              <a:defRPr/>
            </a:pPr>
            <a:r>
              <a:rPr lang="en-US" altLang="ko-KR" sz="1500" b="0" i="0">
                <a:effectLst/>
                <a:latin typeface="inherit"/>
                <a:hlinkClick r:id="rId2" tooltip="https://biz.chosun.com/it-science/ict/2022/12/17/4QU7PUIU6BB5ZOPXMBSMP5XVKA/"/>
              </a:rPr>
              <a:t>https://biz.chosun.com/it-science/ict/2022/12/17/4QU7PUIU6BB5ZOPXMBSMP5XVKA/</a:t>
            </a:r>
            <a:r>
              <a:rPr lang="en-US" altLang="ko-KR" sz="1500" b="0" i="0">
                <a:solidFill>
                  <a:srgbClr val="dbdee1"/>
                </a:solidFill>
                <a:effectLst/>
                <a:latin typeface="gg sans"/>
              </a:rPr>
              <a:t> </a:t>
            </a:r>
            <a:endParaRPr lang="en-US" altLang="ko-KR" sz="1500" b="0" i="0">
              <a:solidFill>
                <a:srgbClr val="dbdee1"/>
              </a:solidFill>
              <a:effectLst/>
              <a:latin typeface="gg sans"/>
            </a:endParaRPr>
          </a:p>
          <a:p>
            <a:pPr lvl="0">
              <a:defRPr/>
            </a:pPr>
            <a:endParaRPr lang="ko-KR" altLang="en-US" sz="1500"/>
          </a:p>
        </p:txBody>
      </p:sp>
      <p:pic>
        <p:nvPicPr>
          <p:cNvPr id="4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081220" y="796308"/>
            <a:ext cx="4853665" cy="2419688"/>
          </a:xfrm>
          <a:prstGeom prst="rect">
            <a:avLst/>
          </a:prstGeom>
        </p:spPr>
      </p:pic>
      <p:sp>
        <p:nvSpPr>
          <p:cNvPr id="5" name="TextBox 10"/>
          <p:cNvSpPr txBox="1"/>
          <p:nvPr/>
        </p:nvSpPr>
        <p:spPr>
          <a:xfrm>
            <a:off x="253797" y="1393884"/>
            <a:ext cx="5206590" cy="775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500" b="0" i="0" u="sng">
                <a:effectLst/>
                <a:latin typeface="inherit"/>
                <a:hlinkClick r:id="rId4" tooltip="https://www.gamedev.net/blogs/entry/2272994-new-free-games-industry-market-report-by-video-game-insights/"/>
              </a:rPr>
              <a:t>https://www.gamedev.net/blogs/entry/2272994-new-free-games-industry-market-report-by-video-game-insights/</a:t>
            </a:r>
            <a:endParaRPr lang="en-US" altLang="ko-KR" sz="1500" b="0" i="0" u="sng">
              <a:effectLst/>
              <a:latin typeface="inherit"/>
            </a:endParaRPr>
          </a:p>
          <a:p>
            <a:pPr lvl="0">
              <a:defRPr/>
            </a:pPr>
            <a:endParaRPr lang="ko-KR" altLang="en-US" sz="1500"/>
          </a:p>
        </p:txBody>
      </p:sp>
      <p:sp>
        <p:nvSpPr>
          <p:cNvPr id="6" name=""/>
          <p:cNvSpPr txBox="1"/>
          <p:nvPr/>
        </p:nvSpPr>
        <p:spPr>
          <a:xfrm>
            <a:off x="401149" y="5447054"/>
            <a:ext cx="3577370" cy="36495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-</a:t>
            </a:r>
            <a:r>
              <a:rPr lang="ko-KR" altLang="en-US"/>
              <a:t> 대기업의 인디 게임 지원 증가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54545" y="3859457"/>
            <a:ext cx="8601212" cy="1224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  <a:defRPr/>
            </a:pPr>
            <a:r>
              <a:rPr lang="ko-KR" altLang="en-US" sz="1500"/>
              <a:t>네오위즈 </a:t>
            </a:r>
            <a:r>
              <a:rPr lang="en-US" altLang="ko-KR" sz="1500"/>
              <a:t>-</a:t>
            </a:r>
            <a:r>
              <a:rPr lang="ko-KR" altLang="en-US" sz="1500"/>
              <a:t> </a:t>
            </a:r>
            <a:r>
              <a:rPr lang="en-US" altLang="ko-KR" sz="1500"/>
              <a:t>2019</a:t>
            </a:r>
            <a:r>
              <a:rPr lang="ko-KR" altLang="en-US" sz="1500"/>
              <a:t>년부터 인디게임에 투자해 옴</a:t>
            </a:r>
            <a:r>
              <a:rPr lang="en-US" altLang="ko-KR" sz="1500"/>
              <a:t>, </a:t>
            </a:r>
            <a:r>
              <a:rPr lang="ko-KR" altLang="en-US" sz="1500"/>
              <a:t>고양이와 스프</a:t>
            </a:r>
            <a:r>
              <a:rPr lang="en-US" altLang="ko-KR" sz="1500"/>
              <a:t>, </a:t>
            </a:r>
            <a:r>
              <a:rPr lang="ko-KR" altLang="en-US" sz="1500"/>
              <a:t>스컬 등</a:t>
            </a:r>
            <a:r>
              <a:rPr lang="en-US" altLang="ko-KR" sz="1500"/>
              <a:t>.</a:t>
            </a:r>
            <a:endParaRPr lang="en-US" altLang="ko-KR" sz="1500"/>
          </a:p>
          <a:p>
            <a:pPr marL="342900" indent="-342900">
              <a:buAutoNum type="arabicPeriod"/>
              <a:defRPr/>
            </a:pPr>
            <a:r>
              <a:rPr lang="ko-KR" altLang="en-US" sz="1500"/>
              <a:t>스마일 게이트 </a:t>
            </a:r>
            <a:r>
              <a:rPr lang="en-US" altLang="ko-KR" sz="1500"/>
              <a:t>– </a:t>
            </a:r>
            <a:r>
              <a:rPr lang="ko-KR" altLang="en-US" sz="1500"/>
              <a:t>스토브 설립 후 인디게임 육성</a:t>
            </a:r>
            <a:r>
              <a:rPr lang="en-US" altLang="ko-KR" sz="1500"/>
              <a:t>.</a:t>
            </a:r>
            <a:endParaRPr lang="en-US" altLang="ko-KR" sz="1500"/>
          </a:p>
          <a:p>
            <a:pPr marL="342900" indent="-342900">
              <a:buAutoNum type="arabicPeriod"/>
              <a:defRPr/>
            </a:pPr>
            <a:r>
              <a:rPr lang="ko-KR" altLang="en-US" sz="1500"/>
              <a:t>넥슨 </a:t>
            </a:r>
            <a:r>
              <a:rPr lang="en-US" altLang="ko-KR" sz="1500"/>
              <a:t>– </a:t>
            </a:r>
            <a:r>
              <a:rPr lang="ko-KR" altLang="en-US" sz="1500"/>
              <a:t>개발자들과 사용자들이 원하는 게임을 만들 수 있는 서브 브랜드 민트로켓 출범</a:t>
            </a:r>
            <a:r>
              <a:rPr lang="en-US" altLang="ko-KR" sz="1500"/>
              <a:t>.</a:t>
            </a:r>
            <a:endParaRPr lang="en-US" altLang="ko-KR" sz="1500"/>
          </a:p>
          <a:p>
            <a:pPr marL="342900" indent="-342900">
              <a:buAutoNum type="arabicPeriod"/>
              <a:defRPr/>
            </a:pPr>
            <a:r>
              <a:rPr lang="ko-KR" altLang="en-US" sz="1500"/>
              <a:t>마이크로소프트 </a:t>
            </a:r>
            <a:r>
              <a:rPr lang="en-US" altLang="ko-KR" sz="1500"/>
              <a:t>- GDC</a:t>
            </a:r>
            <a:r>
              <a:rPr lang="ko-KR" altLang="en-US" sz="1500"/>
              <a:t>에서 인디게임 개발자 지원을 위한 프로그램 론칭</a:t>
            </a:r>
            <a:r>
              <a:rPr lang="en-US" altLang="ko-KR" sz="1500"/>
              <a:t>.</a:t>
            </a:r>
            <a:endParaRPr lang="en-US" altLang="ko-KR" sz="1500"/>
          </a:p>
          <a:p>
            <a:pPr marL="342900" indent="-342900">
              <a:buAutoNum type="arabicPeriod"/>
              <a:defRPr/>
            </a:pPr>
            <a:r>
              <a:rPr lang="en-US" altLang="ko-KR" sz="1500">
                <a:hlinkClick r:id="rId5"/>
              </a:rPr>
              <a:t>https://www.kocca.kr/global/2023_7+8/sub01_01.html</a:t>
            </a:r>
            <a:endParaRPr lang="ko-KR" altLang="en-US" sz="1500"/>
          </a:p>
        </p:txBody>
      </p:sp>
    </p:spTree>
    <p:extLst>
      <p:ext uri="{BB962C8B-B14F-4D97-AF65-F5344CB8AC3E}">
        <p14:creationId xmlns:p14="http://schemas.microsoft.com/office/powerpoint/2010/main" val="4034763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0" y="493614"/>
            <a:ext cx="6096000" cy="90678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인기 있는 장르는 도시 건설</a:t>
            </a:r>
            <a:r>
              <a:rPr lang="en-US" altLang="ko-KR"/>
              <a:t>, </a:t>
            </a:r>
            <a:r>
              <a:rPr lang="ko-KR" altLang="en-US"/>
              <a:t>경영 시뮬레이션 등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- </a:t>
            </a:r>
            <a:r>
              <a:rPr lang="ko-KR" altLang="en-US"/>
              <a:t>시뮬레이션 게임 시장의 경제 규모가 늘어나는 추세 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-&gt;</a:t>
            </a:r>
            <a:r>
              <a:rPr lang="ko-KR" altLang="en-US"/>
              <a:t>후에도 규모가 커질 것이라 예상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453188" y="3918266"/>
            <a:ext cx="4937915" cy="2939733"/>
          </a:xfrm>
          <a:prstGeom prst="rect">
            <a:avLst/>
          </a:prstGeom>
          <a:noFill/>
        </p:spPr>
      </p:pic>
      <p:pic>
        <p:nvPicPr>
          <p:cNvPr id="4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923588" y="107899"/>
            <a:ext cx="3770101" cy="3919538"/>
          </a:xfrm>
          <a:prstGeom prst="rect">
            <a:avLst/>
          </a:prstGeom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884080" y="3703759"/>
            <a:ext cx="2504996" cy="3021900"/>
          </a:xfrm>
          <a:prstGeom prst="rect">
            <a:avLst/>
          </a:prstGeom>
          <a:noFill/>
        </p:spPr>
      </p:pic>
      <p:sp>
        <p:nvSpPr>
          <p:cNvPr id="6" name=""/>
          <p:cNvSpPr txBox="1"/>
          <p:nvPr/>
        </p:nvSpPr>
        <p:spPr>
          <a:xfrm>
            <a:off x="0" y="1804108"/>
            <a:ext cx="6096000" cy="153726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100"/>
              <a:t>시뮬레이션 게임 다운로드 수</a:t>
            </a:r>
            <a:endParaRPr lang="ko-KR" altLang="en-US" sz="1100"/>
          </a:p>
          <a:p>
            <a:pPr lvl="0">
              <a:defRPr/>
            </a:pPr>
            <a:r>
              <a:rPr lang="en-US" altLang="ko-KR" sz="1100">
                <a:hlinkClick r:id="rId5"/>
              </a:rPr>
              <a:t>https://www.statista.com/outlook/dmo/app/games/simulation-games/worldwide#revenue</a:t>
            </a:r>
            <a:endParaRPr lang="en-US" altLang="ko-KR" sz="1100"/>
          </a:p>
          <a:p>
            <a:pPr lvl="0">
              <a:defRPr/>
            </a:pPr>
            <a:endParaRPr lang="en-US" altLang="ko-KR" sz="1100"/>
          </a:p>
          <a:p>
            <a:pPr lvl="0">
              <a:defRPr/>
            </a:pPr>
            <a:r>
              <a:rPr lang="ko-KR" altLang="en-US" sz="1100"/>
              <a:t>시뮬레이션 게임 연간 성장률이</a:t>
            </a:r>
            <a:r>
              <a:rPr lang="en-US" altLang="ko-KR" sz="1100"/>
              <a:t> 14.23% </a:t>
            </a:r>
            <a:r>
              <a:rPr lang="ko-KR" altLang="en-US" sz="1100"/>
              <a:t>상승</a:t>
            </a:r>
            <a:endParaRPr lang="ko-KR" altLang="en-US" sz="1100"/>
          </a:p>
          <a:p>
            <a:pPr lvl="0">
              <a:defRPr/>
            </a:pPr>
            <a:r>
              <a:rPr lang="en-US" altLang="ko-KR" sz="1100" b="0" i="0" u="sng">
                <a:effectLst/>
                <a:latin typeface="inherit"/>
                <a:hlinkClick r:id="rId6" tooltip="https://www.mordorintelligence.kr/industry-reports/global-online-simulation-games-market"/>
              </a:rPr>
              <a:t>https://www.mordorintelligence.kr/industry-reports/global-online-simulation-games-market</a:t>
            </a:r>
            <a:endParaRPr lang="en-US" altLang="ko-KR" sz="1100" b="0" i="0" u="sng">
              <a:effectLst/>
              <a:latin typeface="inherit"/>
            </a:endParaRPr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 sz="1100"/>
              <a:t>24</a:t>
            </a:r>
            <a:r>
              <a:rPr lang="ko-KR" altLang="en-US" sz="1100"/>
              <a:t>년 출시 예정 게임</a:t>
            </a:r>
            <a:endParaRPr lang="ko-KR" altLang="en-US" sz="1100"/>
          </a:p>
          <a:p>
            <a:pPr lvl="0">
              <a:defRPr/>
            </a:pPr>
            <a:r>
              <a:rPr lang="en-US" altLang="ko-KR" sz="1100">
                <a:hlinkClick r:id="rId7"/>
              </a:rPr>
              <a:t>https://www.pcgamer.com/new-games-2024-upcoming-pc-releases/</a:t>
            </a:r>
            <a:endParaRPr lang="en-US" altLang="ko-KR" sz="1100"/>
          </a:p>
        </p:txBody>
      </p:sp>
      <p:sp>
        <p:nvSpPr>
          <p:cNvPr id="8" name=""/>
          <p:cNvSpPr/>
          <p:nvPr/>
        </p:nvSpPr>
        <p:spPr>
          <a:xfrm>
            <a:off x="0" y="5159323"/>
            <a:ext cx="3789191" cy="6354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sz="18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compound annual growth rate</a:t>
            </a:r>
            <a:endParaRPr xmlns:mc="http://schemas.openxmlformats.org/markup-compatibility/2006" xmlns:hp="http://schemas.haansoft.com/office/presentation/8.0" sz="1800" b="0" i="0" strike="noStrike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lang="en-US" altLang="ko-KR" sz="18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= CAGR (</a:t>
            </a:r>
            <a:r>
              <a:rPr xmlns:mc="http://schemas.openxmlformats.org/markup-compatibility/2006" xmlns:hp="http://schemas.haansoft.com/office/presentation/8.0" lang="ko-KR" altLang="en-US" sz="18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연간 복합 성장률</a:t>
            </a:r>
            <a:r>
              <a:rPr xmlns:mc="http://schemas.openxmlformats.org/markup-compatibility/2006" xmlns:hp="http://schemas.haansoft.com/office/presentation/8.0" lang="en-US" altLang="ko-KR" sz="18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)</a:t>
            </a:r>
            <a:endParaRPr xmlns:mc="http://schemas.openxmlformats.org/markup-compatibility/2006" xmlns:hp="http://schemas.haansoft.com/office/presentation/8.0" lang="en-US" altLang="ko-KR" sz="1800" b="0" i="0" strike="noStrike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10410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371</ep:Words>
  <ep:PresentationFormat>와이드스크린</ep:PresentationFormat>
  <ep:Paragraphs>78</ep:Paragraphs>
  <ep:Slides>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2023-09-24T12:30:12.000</dcterms:created>
  <dc:creator>gahyun Park</dc:creator>
  <cp:lastModifiedBy>USER</cp:lastModifiedBy>
  <dcterms:modified xsi:type="dcterms:W3CDTF">2023-10-09T07:47:33.630</dcterms:modified>
  <cp:revision>17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