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59" r:id="rId3"/>
    <p:sldId id="266" r:id="rId4"/>
    <p:sldId id="268" r:id="rId5"/>
    <p:sldId id="267" r:id="rId6"/>
    <p:sldId id="260" r:id="rId7"/>
    <p:sldId id="270" r:id="rId8"/>
    <p:sldId id="271" r:id="rId9"/>
    <p:sldId id="272" r:id="rId10"/>
    <p:sldId id="273" r:id="rId11"/>
    <p:sldId id="275" r:id="rId12"/>
    <p:sldId id="277" r:id="rId13"/>
    <p:sldId id="278" r:id="rId14"/>
    <p:sldId id="274" r:id="rId15"/>
    <p:sldId id="262" r:id="rId16"/>
    <p:sldId id="297" r:id="rId17"/>
    <p:sldId id="279" r:id="rId18"/>
    <p:sldId id="280" r:id="rId19"/>
    <p:sldId id="281" r:id="rId20"/>
    <p:sldId id="283" r:id="rId21"/>
    <p:sldId id="285" r:id="rId22"/>
    <p:sldId id="286" r:id="rId23"/>
    <p:sldId id="289" r:id="rId24"/>
    <p:sldId id="290" r:id="rId25"/>
    <p:sldId id="292" r:id="rId26"/>
    <p:sldId id="287" r:id="rId27"/>
    <p:sldId id="288" r:id="rId28"/>
    <p:sldId id="29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2D2D"/>
    <a:srgbClr val="DFC10F"/>
    <a:srgbClr val="567FCA"/>
    <a:srgbClr val="FF7C8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4" autoAdjust="0"/>
    <p:restoredTop sz="94660"/>
  </p:normalViewPr>
  <p:slideViewPr>
    <p:cSldViewPr snapToGrid="0">
      <p:cViewPr>
        <p:scale>
          <a:sx n="75" d="100"/>
          <a:sy n="75" d="100"/>
        </p:scale>
        <p:origin x="1068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79E1B-8393-4C97-8DFF-C499128DB2CF}" type="datetimeFigureOut">
              <a:rPr lang="ko-KR" altLang="en-US" smtClean="0"/>
              <a:t>2023-12-14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EF1CA-4690-4A6F-B0E5-E700D2012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360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B38E5-0CA4-4D17-A22C-4A51330378B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11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B38E5-0CA4-4D17-A22C-4A51330378B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207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B38E5-0CA4-4D17-A22C-4A51330378B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560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B38E5-0CA4-4D17-A22C-4A51330378B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965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B38E5-0CA4-4D17-A22C-4A51330378B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280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B38E5-0CA4-4D17-A22C-4A51330378B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846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B38E5-0CA4-4D17-A22C-4A51330378B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2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B38E5-0CA4-4D17-A22C-4A51330378B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603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B38E5-0CA4-4D17-A22C-4A51330378B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10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20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20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3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45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3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6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85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4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6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1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arkcatgame.tistory.com/27" TargetMode="External"/><Relationship Id="rId3" Type="http://schemas.openxmlformats.org/officeDocument/2006/relationships/hyperlink" Target="https://www.dooit.co.kr/survey/report/index/193996/2" TargetMode="External"/><Relationship Id="rId7" Type="http://schemas.openxmlformats.org/officeDocument/2006/relationships/hyperlink" Target="https://movingai.com/jps.html" TargetMode="External"/><Relationship Id="rId2" Type="http://schemas.openxmlformats.org/officeDocument/2006/relationships/hyperlink" Target="https://www.vintageisthenewold.com/game-pedia/what-genre-of-game-are-the-most-profitabl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earn.64bitdragon.com/articles/computer-science/procedural-generation/the-diamond-square-algorithm" TargetMode="External"/><Relationship Id="rId5" Type="http://schemas.openxmlformats.org/officeDocument/2006/relationships/hyperlink" Target="https://www.gamedeveloper.com/blogs/3-years-of-astroneer-live-a-marketing-comms-post-mortem" TargetMode="External"/><Relationship Id="rId4" Type="http://schemas.openxmlformats.org/officeDocument/2006/relationships/hyperlink" Target="https://web.archive.org/web/20220804165535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media" Target="../media/media2.mp4"/><Relationship Id="rId7" Type="http://schemas.openxmlformats.org/officeDocument/2006/relationships/image" Target="../media/image19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gif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25400" y="239027"/>
            <a:ext cx="12075069" cy="6741818"/>
            <a:chOff x="0" y="141732"/>
            <a:chExt cx="12075069" cy="6741818"/>
          </a:xfrm>
          <a:solidFill>
            <a:srgbClr val="567FCA"/>
          </a:solidFill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tx2">
                <a:lumMod val="40000"/>
                <a:lumOff val="6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B6ACDC89-3E06-09DA-9A22-3B14ABAB0492}"/>
                </a:ext>
              </a:extLst>
            </p:cNvPr>
            <p:cNvSpPr/>
            <p:nvPr/>
          </p:nvSpPr>
          <p:spPr>
            <a:xfrm rot="5400000">
              <a:off x="11750573" y="778934"/>
              <a:ext cx="324000" cy="324993"/>
            </a:xfrm>
            <a:prstGeom prst="round2SameRect">
              <a:avLst/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C5BA99BB-47B5-69FB-CFE1-C330195141B1}"/>
                </a:ext>
              </a:extLst>
            </p:cNvPr>
            <p:cNvSpPr/>
            <p:nvPr/>
          </p:nvSpPr>
          <p:spPr>
            <a:xfrm rot="5400000">
              <a:off x="11750573" y="1206329"/>
              <a:ext cx="324000" cy="324993"/>
            </a:xfrm>
            <a:prstGeom prst="round2SameRect">
              <a:avLst/>
            </a:prstGeom>
            <a:solidFill>
              <a:srgbClr val="FFC0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35B71F5-FE26-B70F-C0DE-940D17AD178B}"/>
                </a:ext>
              </a:extLst>
            </p:cNvPr>
            <p:cNvSpPr/>
            <p:nvPr/>
          </p:nvSpPr>
          <p:spPr>
            <a:xfrm rot="5400000">
              <a:off x="11750573" y="1633724"/>
              <a:ext cx="324000" cy="324993"/>
            </a:xfrm>
            <a:prstGeom prst="round2SameRect">
              <a:avLst/>
            </a:prstGeom>
            <a:solidFill>
              <a:srgbClr val="C92D2D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22479" y="16728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tx1">
                <a:lumMod val="85000"/>
                <a:lumOff val="15000"/>
              </a:schemeClr>
            </a:solidFill>
            <a:ln w="25400">
              <a:solidFill>
                <a:schemeClr val="tx1"/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  <a:grpFill/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grpFill/>
            <a:ln w="22225" cap="rnd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0FB85B3-0CE2-0619-A167-7FAD78D8CBEF}"/>
                </a:ext>
              </a:extLst>
            </p:cNvPr>
            <p:cNvCxnSpPr>
              <a:cxnSpLocks/>
            </p:cNvCxnSpPr>
            <p:nvPr/>
          </p:nvCxnSpPr>
          <p:spPr>
            <a:xfrm>
              <a:off x="4204884" y="3781112"/>
              <a:ext cx="2981325" cy="0"/>
            </a:xfrm>
            <a:prstGeom prst="line">
              <a:avLst/>
            </a:prstGeom>
            <a:grpFill/>
            <a:ln w="22225" cap="rnd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86D8A6B-3606-9963-3754-FAE7D99CFD84}"/>
              </a:ext>
            </a:extLst>
          </p:cNvPr>
          <p:cNvSpPr txBox="1"/>
          <p:nvPr/>
        </p:nvSpPr>
        <p:spPr>
          <a:xfrm>
            <a:off x="2096996" y="2293974"/>
            <a:ext cx="764993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7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 Not Disturb</a:t>
            </a:r>
            <a:endParaRPr lang="ko-KR" altLang="en-US" sz="7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B5471-6ACE-4848-5ACC-9C71509EC355}"/>
              </a:ext>
            </a:extLst>
          </p:cNvPr>
          <p:cNvSpPr txBox="1"/>
          <p:nvPr/>
        </p:nvSpPr>
        <p:spPr>
          <a:xfrm>
            <a:off x="4398483" y="4269674"/>
            <a:ext cx="2644925" cy="14234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2017180002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고선우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2020184015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박가현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2020184025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이승희</a:t>
            </a: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4687D566-CBD3-EE47-DA94-83312930D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001401"/>
              </p:ext>
            </p:extLst>
          </p:nvPr>
        </p:nvGraphicFramePr>
        <p:xfrm>
          <a:off x="9304610" y="5742416"/>
          <a:ext cx="2573836" cy="120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836">
                  <a:extLst>
                    <a:ext uri="{9D8B030D-6E8A-4147-A177-3AD203B41FA5}">
                      <a16:colId xmlns:a16="http://schemas.microsoft.com/office/drawing/2014/main" val="3384506827"/>
                    </a:ext>
                  </a:extLst>
                </a:gridCol>
              </a:tblGrid>
              <a:tr h="468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교수 서명란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06785"/>
                  </a:ext>
                </a:extLst>
              </a:tr>
              <a:tr h="73134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16781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B00F9605-10FA-472C-17C6-E479AF784B13}"/>
              </a:ext>
            </a:extLst>
          </p:cNvPr>
          <p:cNvSpPr txBox="1"/>
          <p:nvPr/>
        </p:nvSpPr>
        <p:spPr>
          <a:xfrm rot="20453521">
            <a:off x="2554781" y="5488485"/>
            <a:ext cx="11749688" cy="830997"/>
          </a:xfrm>
          <a:prstGeom prst="rect">
            <a:avLst/>
          </a:prstGeom>
          <a:solidFill>
            <a:srgbClr val="DFC10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 Not Disturb Do Not Disturb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 Not Disturb Do Not Disturb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 Not Disturb Do Not Disturb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 Not Disturb Do Not Disturb Do Not Disturb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8157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04</a:t>
            </a:r>
            <a:endParaRPr lang="ko-KR" altLang="en-US" sz="4400" dirty="0">
              <a:solidFill>
                <a:schemeClr val="bg1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개발 환경</a:t>
            </a:r>
          </a:p>
        </p:txBody>
      </p:sp>
      <p:pic>
        <p:nvPicPr>
          <p:cNvPr id="14" name="그림 13" descr="Swit - Google Play 앱">
            <a:extLst>
              <a:ext uri="{FF2B5EF4-FFF2-40B4-BE49-F238E27FC236}">
                <a16:creationId xmlns:a16="http://schemas.microsoft.com/office/drawing/2014/main" id="{A33C1349-E6F7-A6B0-C481-1E5CF8F1B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634" y="4180958"/>
            <a:ext cx="1277545" cy="1263658"/>
          </a:xfrm>
          <a:prstGeom prst="rect">
            <a:avLst/>
          </a:prstGeom>
        </p:spPr>
      </p:pic>
      <p:pic>
        <p:nvPicPr>
          <p:cNvPr id="15" name="Picture 2" descr="i0.wp.com/d15haboszopus7.cloudfront.net/wp-cont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74" y="4392775"/>
            <a:ext cx="949677" cy="94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cdn.discordapp.com/attachments/1124642447922827336/1168172392170922004/mf4PMrVqvy9KVUQAAAAASUVORK5CYII.png?ex=6550cc51&amp;is=653e5751&amp;hm=960c21fd45c1af4e93c402b439d31f5b70b5c5b3f3dda7a021e80394fc6de043&amp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51" y="4333751"/>
            <a:ext cx="1008701" cy="100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A2099B-F19F-4235-B59B-48EB888DA1AD}"/>
              </a:ext>
            </a:extLst>
          </p:cNvPr>
          <p:cNvSpPr/>
          <p:nvPr/>
        </p:nvSpPr>
        <p:spPr>
          <a:xfrm>
            <a:off x="887687" y="5278390"/>
            <a:ext cx="13964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3Ds Max</a:t>
            </a:r>
            <a:endParaRPr lang="ko-KR" altLang="en-US" sz="2000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84697" y="5342452"/>
            <a:ext cx="11551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GitHub</a:t>
            </a:r>
            <a:endParaRPr lang="ko-KR" altLang="en-US" sz="2000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147303" y="1722920"/>
            <a:ext cx="1629960" cy="1805216"/>
            <a:chOff x="4970345" y="1662163"/>
            <a:chExt cx="939577" cy="104060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DAA2B23-A0BF-449A-B421-78EFB7039076}"/>
                </a:ext>
              </a:extLst>
            </p:cNvPr>
            <p:cNvSpPr/>
            <p:nvPr/>
          </p:nvSpPr>
          <p:spPr>
            <a:xfrm>
              <a:off x="4970345" y="2472125"/>
              <a:ext cx="939577" cy="230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Unity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endParaRPr>
            </a:p>
          </p:txBody>
        </p:sp>
        <p:pic>
          <p:nvPicPr>
            <p:cNvPr id="24" name="Picture 2" descr="https://cdn.discordapp.com/attachments/1124642447922827336/1168171988263653497/wzdlLGb469AfjaUs0dK0cw4P6DnZGh5Hckap0QuMUxSNNdNaYq1VKrtdPtI87y2g5kfZezG6L76WUUjCIIgCIIgCIIgCIIgCIIgCIIgCIIgCIKog38JN6zRZmEMiAAAAABJRU5ErkJggg.png?ex=6550cbf1&amp;is=653e56f1&amp;hm=e493f5f09fe8ca6dcb1954a32838357714b4c2b37d5b60980967ea2d1964196b&amp;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4953" y="1662163"/>
              <a:ext cx="714133" cy="714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4" descr="https://cdn.discordapp.com/attachments/1124642447922827336/1168172262218805348/1200px-Font_Awesome_5_brands_github.png?ex=6550cc32&amp;is=653e5732&amp;hm=fac2ade85ca7928e780e1caffe3a94bcfc7f89ab150e0e2a0353a0207b34b86e&amp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989" y="4418756"/>
            <a:ext cx="760588" cy="78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A2099B-F19F-4235-B59B-48EB888DA1AD}"/>
              </a:ext>
            </a:extLst>
          </p:cNvPr>
          <p:cNvSpPr/>
          <p:nvPr/>
        </p:nvSpPr>
        <p:spPr>
          <a:xfrm>
            <a:off x="3315271" y="5295469"/>
            <a:ext cx="824757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en-US" altLang="ko-KR" sz="2000" dirty="0" err="1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Swit</a:t>
            </a:r>
            <a:endParaRPr lang="ko-KR" dirty="0" err="1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A2099B-F19F-4235-B59B-48EB888DA1AD}"/>
              </a:ext>
            </a:extLst>
          </p:cNvPr>
          <p:cNvSpPr/>
          <p:nvPr/>
        </p:nvSpPr>
        <p:spPr>
          <a:xfrm>
            <a:off x="7557388" y="5309655"/>
            <a:ext cx="11722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dirty="0" err="1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ZBrush</a:t>
            </a:r>
            <a:endParaRPr lang="ko-KR" altLang="en-US" sz="2000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9A2099B-F19F-4235-B59B-48EB888DA1AD}"/>
              </a:ext>
            </a:extLst>
          </p:cNvPr>
          <p:cNvSpPr/>
          <p:nvPr/>
        </p:nvSpPr>
        <p:spPr>
          <a:xfrm>
            <a:off x="9748462" y="5286249"/>
            <a:ext cx="11722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Visual Studio</a:t>
            </a:r>
            <a:endParaRPr lang="ko-KR" altLang="en-US" sz="2000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pic>
        <p:nvPicPr>
          <p:cNvPr id="29" name="Picture 2" descr="https://cdn.discordapp.com/attachments/1124642447922827336/1168172811903316009/Product-Icon.png?ex=656341b5&amp;is=6550ccb5&amp;hm=7bd0f68e5fea7099ff044f6530889fe51d86ce81abb50196defc5e6cda32e614&amp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048" y="4367863"/>
            <a:ext cx="887094" cy="88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576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05</a:t>
            </a:r>
            <a:endParaRPr lang="ko-KR" altLang="en-US" sz="4400" dirty="0">
              <a:solidFill>
                <a:schemeClr val="bg1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구현할 기술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2729466" y="1817265"/>
            <a:ext cx="78258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- A* </a:t>
            </a:r>
            <a:r>
              <a:rPr lang="ko-KR" altLang="en-US" sz="25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및 </a:t>
            </a:r>
            <a:r>
              <a:rPr lang="en-US" altLang="ko-KR" sz="25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JPS</a:t>
            </a:r>
            <a:r>
              <a:rPr lang="ko-KR" altLang="en-US" sz="25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알고리즘을 이용한 </a:t>
            </a:r>
            <a:r>
              <a:rPr lang="ko-KR" altLang="en-US" sz="2500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길찾기</a:t>
            </a:r>
            <a:endParaRPr lang="ko-KR" altLang="en-US" sz="25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4A5A74C-4361-79BF-1798-25A14EA465F6}"/>
              </a:ext>
            </a:extLst>
          </p:cNvPr>
          <p:cNvSpPr/>
          <p:nvPr/>
        </p:nvSpPr>
        <p:spPr>
          <a:xfrm>
            <a:off x="1771157" y="1653664"/>
            <a:ext cx="748352" cy="804256"/>
          </a:xfrm>
          <a:prstGeom prst="ellipse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7B5505-28FE-523E-F2C5-E268A82ACA0F}"/>
              </a:ext>
            </a:extLst>
          </p:cNvPr>
          <p:cNvSpPr txBox="1"/>
          <p:nvPr/>
        </p:nvSpPr>
        <p:spPr>
          <a:xfrm>
            <a:off x="2729466" y="3012325"/>
            <a:ext cx="782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-</a:t>
            </a:r>
            <a:r>
              <a:rPr lang="ko-KR" altLang="en-US" sz="24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</a:t>
            </a:r>
            <a:r>
              <a:rPr lang="ko-KR" altLang="en-US" sz="2400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쉐이더</a:t>
            </a:r>
            <a:r>
              <a:rPr lang="ko-KR" altLang="en-US" sz="24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제작</a:t>
            </a:r>
            <a:endParaRPr lang="en-US" altLang="ko-KR" sz="24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ko-KR" altLang="en-US" sz="24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툰 </a:t>
            </a:r>
            <a:r>
              <a:rPr lang="ko-KR" altLang="en-US" sz="2400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쉐이더</a:t>
            </a:r>
            <a:endParaRPr lang="ko-KR" altLang="en-US" sz="24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F04155E-A1FC-0002-6D7B-A5122B04BE6E}"/>
              </a:ext>
            </a:extLst>
          </p:cNvPr>
          <p:cNvSpPr/>
          <p:nvPr/>
        </p:nvSpPr>
        <p:spPr>
          <a:xfrm>
            <a:off x="1771157" y="2901285"/>
            <a:ext cx="748352" cy="804256"/>
          </a:xfrm>
          <a:prstGeom prst="ellipse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2F444-2227-E840-2567-4C0F25520646}"/>
              </a:ext>
            </a:extLst>
          </p:cNvPr>
          <p:cNvSpPr txBox="1"/>
          <p:nvPr/>
        </p:nvSpPr>
        <p:spPr>
          <a:xfrm>
            <a:off x="2729466" y="4450288"/>
            <a:ext cx="782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-</a:t>
            </a:r>
            <a:r>
              <a:rPr lang="ko-KR" altLang="en-US" sz="24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나만의 맵 만들기</a:t>
            </a:r>
            <a:endParaRPr lang="en-US" altLang="ko-KR" sz="24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r>
              <a:rPr lang="ko-KR" altLang="en-US" sz="24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맵 에디터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944326C-5F2E-B578-722C-01D60B4B70B8}"/>
              </a:ext>
            </a:extLst>
          </p:cNvPr>
          <p:cNvSpPr/>
          <p:nvPr/>
        </p:nvSpPr>
        <p:spPr>
          <a:xfrm>
            <a:off x="1771157" y="4286687"/>
            <a:ext cx="748352" cy="804256"/>
          </a:xfrm>
          <a:prstGeom prst="ellipse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807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07</a:t>
            </a:r>
            <a:endParaRPr lang="ko-KR" altLang="en-US" sz="4400" dirty="0">
              <a:solidFill>
                <a:schemeClr val="bg1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3924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역할 분담 및 개인별 준비 현황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/>
        </p:nvGraphicFramePr>
        <p:xfrm>
          <a:off x="741728" y="1481442"/>
          <a:ext cx="10886343" cy="4470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8781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28781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1114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 err="1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고선우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dirty="0" err="1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박가현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이승희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2229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그래픽 리소스  제작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맵 제작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이펙트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사운드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A*</a:t>
                      </a:r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를  이용한 길 찾기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2200" spc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JPS</a:t>
                      </a:r>
                      <a:r>
                        <a:rPr lang="ko-KR" altLang="en-US" sz="2200" u="none" spc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알고리즘을 </a:t>
                      </a:r>
                      <a:r>
                        <a:rPr lang="ko-KR" altLang="en-US" sz="2200" u="none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이용한 </a:t>
                      </a:r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길 찾기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 err="1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쉐이더</a:t>
                      </a:r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 제작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랜덤 지형 생성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나만의 맵 만들기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11259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게임엔진</a:t>
                      </a:r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3D</a:t>
                      </a:r>
                      <a:r>
                        <a:rPr lang="en-US" altLang="ko-KR" sz="22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 </a:t>
                      </a:r>
                      <a:r>
                        <a:rPr lang="ko-KR" altLang="en-US" sz="22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모델링 </a:t>
                      </a:r>
                      <a:endParaRPr lang="en-US" altLang="ko-KR" sz="2200" spc="0" baseline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22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3D </a:t>
                      </a:r>
                      <a:r>
                        <a:rPr lang="ko-KR" altLang="en-US" sz="2200" spc="0" baseline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애니메이션</a:t>
                      </a:r>
                      <a:endParaRPr lang="ko-KR" altLang="en-US" sz="22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C++,STL,3D</a:t>
                      </a:r>
                      <a:r>
                        <a:rPr lang="ko-KR" altLang="en-US" sz="22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게임프로그래밍</a:t>
                      </a:r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,</a:t>
                      </a:r>
                      <a:r>
                        <a:rPr lang="ko-KR" altLang="en-US" sz="22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자료구조</a:t>
                      </a:r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,</a:t>
                      </a:r>
                      <a:r>
                        <a:rPr lang="ko-KR" altLang="en-US" sz="22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알고리즘</a:t>
                      </a:r>
                      <a:endParaRPr lang="en-US" altLang="ko-KR" sz="22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4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08</a:t>
            </a:r>
            <a:endParaRPr lang="ko-KR" altLang="en-US" sz="4400" dirty="0">
              <a:solidFill>
                <a:schemeClr val="bg1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일정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811215" y="96291"/>
            <a:ext cx="8118119" cy="3649232"/>
            <a:chOff x="190151" y="3811787"/>
            <a:chExt cx="7576406" cy="31623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357" y="3811787"/>
              <a:ext cx="7315200" cy="316230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190151" y="5132874"/>
              <a:ext cx="660212" cy="915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097" y="3808902"/>
            <a:ext cx="7854106" cy="300513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345426" y="2861326"/>
            <a:ext cx="1353811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91097" y="67716"/>
            <a:ext cx="599635" cy="237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9610" y="111525"/>
            <a:ext cx="158729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참고 문헌</a:t>
            </a:r>
          </a:p>
        </p:txBody>
      </p:sp>
      <p:sp>
        <p:nvSpPr>
          <p:cNvPr id="7" name="TextBox 12"/>
          <p:cNvSpPr txBox="1"/>
          <p:nvPr/>
        </p:nvSpPr>
        <p:spPr>
          <a:xfrm>
            <a:off x="235007" y="1120051"/>
            <a:ext cx="11873865" cy="418576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i="0" u="none" strike="noStrike" kern="1200" cap="none" spc="0" normalizeH="0" baseline="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문서</a:t>
            </a: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en-US" altLang="ko-KR" sz="1400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2"/>
              </a:rPr>
              <a:t>https://www.vintageisthenewold.com/game-pedia/what-genre-of-game-are-the-most-profitable</a:t>
            </a:r>
            <a:endParaRPr lang="en-US" altLang="ko-KR" sz="14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en-US" altLang="ko-KR" sz="140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  <a:hlinkClick r:id="rId3"/>
              </a:rPr>
              <a:t>https://www.dooit.co.kr/survey/report/index/193996/2</a:t>
            </a:r>
            <a:r>
              <a:rPr lang="en-US" altLang="ko-KR" sz="140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 </a:t>
            </a:r>
          </a:p>
          <a:p>
            <a:pPr marL="342900" indent="-342900">
              <a:spcBef>
                <a:spcPct val="0"/>
              </a:spcBef>
              <a:buFontTx/>
              <a:buAutoNum type="arabicPeriod"/>
              <a:defRPr/>
            </a:pPr>
            <a:r>
              <a:rPr lang="ko-KR" altLang="en-US" sz="1400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4"/>
              </a:rPr>
              <a:t>https://web.archive.org/web/20220804165535/</a:t>
            </a:r>
            <a:endParaRPr lang="en-US" altLang="ko-KR" sz="14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marL="342900" indent="-342900">
              <a:spcBef>
                <a:spcPct val="0"/>
              </a:spcBef>
              <a:buFontTx/>
              <a:buAutoNum type="arabicPeriod"/>
              <a:defRPr/>
            </a:pPr>
            <a:r>
              <a:rPr lang="ko-KR" altLang="en-US" sz="1400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5"/>
              </a:rPr>
              <a:t>https://www.gamedeveloper.com/blogs/3-years-of-astroneer-live-a-marketing-comms-post-mortem</a:t>
            </a:r>
            <a:endParaRPr lang="en-US" altLang="ko-KR" sz="14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marL="342900" indent="-342900"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sz="1400" b="0" i="0" dirty="0">
                <a:effectLst/>
                <a:latin typeface="Inter"/>
                <a:hlinkClick r:id="rId6"/>
              </a:rPr>
              <a:t>https://learn.64bitdragon.com/articles/computer-science/procedural-generation/the-diamond-square-algorithm</a:t>
            </a:r>
            <a:endParaRPr lang="en-US" altLang="ko-KR" sz="14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marL="342900" indent="-342900"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sz="1400" b="0" i="0" dirty="0">
                <a:effectLst/>
                <a:latin typeface="Inter"/>
                <a:hlinkClick r:id="rId7"/>
              </a:rPr>
              <a:t>https://movingai.com/jps.html</a:t>
            </a:r>
            <a:endParaRPr lang="en-US" altLang="ko-KR" sz="1400" b="0" i="0" dirty="0">
              <a:effectLst/>
              <a:latin typeface="Inter"/>
            </a:endParaRPr>
          </a:p>
          <a:p>
            <a:pPr marL="342900" indent="-342900"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sz="1400" b="0" i="0" dirty="0">
                <a:effectLst/>
                <a:latin typeface="Inter"/>
                <a:hlinkClick r:id="rId8"/>
              </a:rPr>
              <a:t>https://darkcatgame.tistory.com/27</a:t>
            </a:r>
            <a:endParaRPr lang="ko-KR" altLang="en-US" sz="14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endParaRPr lang="en-US" altLang="ko-KR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endParaRPr lang="en-US" altLang="ko-KR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40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사진</a:t>
            </a:r>
            <a:endParaRPr lang="en-US" altLang="ko-KR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kumimoji="0" lang="ko-KR" altLang="en-US" sz="1400" i="0" u="none" strike="noStrike" kern="1200" cap="none" spc="0" normalizeH="0" baseline="0" dirty="0" err="1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아스트로니어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 </a:t>
            </a:r>
            <a:endParaRPr kumimoji="0" lang="en-US" altLang="ko-KR" sz="1400" i="0" u="none" strike="noStrike" kern="1200" cap="none" spc="0" normalizeH="0" baseline="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리그 오브 레전드</a:t>
            </a:r>
            <a:endParaRPr lang="en-US" altLang="ko-KR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유니티</a:t>
            </a:r>
            <a:endParaRPr lang="ko-KR" altLang="en-US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스윗</a:t>
            </a: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깃허브</a:t>
            </a:r>
            <a:endParaRPr lang="ko-KR" altLang="en-US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3d </a:t>
            </a:r>
            <a:r>
              <a:rPr lang="ko-KR" altLang="en-US" sz="1400" dirty="0" err="1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max</a:t>
            </a: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zbrush</a:t>
            </a: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endParaRPr lang="en-US" altLang="ko-KR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</p:txBody>
      </p:sp>
    </p:spTree>
    <p:extLst>
      <p:ext uri="{BB962C8B-B14F-4D97-AF65-F5344CB8AC3E}">
        <p14:creationId xmlns:p14="http://schemas.microsoft.com/office/powerpoint/2010/main" val="345509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590676"/>
            <a:ext cx="12192000" cy="3676649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6431" y="3013501"/>
            <a:ext cx="3129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감사합니다</a:t>
            </a:r>
            <a:r>
              <a:rPr lang="en-US" altLang="ko-KR" sz="48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.</a:t>
            </a:r>
            <a:endParaRPr lang="ko-KR" altLang="en-US" sz="4800" dirty="0">
              <a:solidFill>
                <a:schemeClr val="bg1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133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부록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29610" y="1445342"/>
            <a:ext cx="1646674" cy="7472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게임 시작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30474" y="1445342"/>
            <a:ext cx="1646674" cy="7472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자원 채취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331337" y="1445342"/>
            <a:ext cx="2108791" cy="7472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포탑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건설 및 연구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32626" y="1445342"/>
            <a:ext cx="2336102" cy="74725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일정 시간 후 방어</a:t>
            </a:r>
          </a:p>
        </p:txBody>
      </p:sp>
      <p:sp>
        <p:nvSpPr>
          <p:cNvPr id="18" name="다이아몬드 17"/>
          <p:cNvSpPr/>
          <p:nvPr/>
        </p:nvSpPr>
        <p:spPr>
          <a:xfrm>
            <a:off x="6453061" y="3193783"/>
            <a:ext cx="3015404" cy="1238899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10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웨이브 후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생존 및 섬멸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182250" y="5105069"/>
            <a:ext cx="1646674" cy="7472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승리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023638" y="3439606"/>
            <a:ext cx="1646674" cy="7472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패배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cxnSp>
        <p:nvCxnSpPr>
          <p:cNvPr id="22" name="직선 화살표 연결선 21"/>
          <p:cNvCxnSpPr>
            <a:stCxn id="18" idx="2"/>
            <a:endCxn id="19" idx="0"/>
          </p:cNvCxnSpPr>
          <p:nvPr/>
        </p:nvCxnSpPr>
        <p:spPr>
          <a:xfrm>
            <a:off x="7978692" y="4432682"/>
            <a:ext cx="8966" cy="67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63295" y="342167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No</a:t>
            </a:r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04324" y="344857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No</a:t>
            </a:r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2435" y="458652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Yes</a:t>
            </a:r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39223" y="2210129"/>
            <a:ext cx="2678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방어 중 자원 채취 및 </a:t>
            </a:r>
            <a:r>
              <a:rPr lang="ko-KR" altLang="en-US" sz="1600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건설가능</a:t>
            </a:r>
            <a:endParaRPr lang="ko-KR" altLang="en-US" sz="16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cxnSp>
        <p:nvCxnSpPr>
          <p:cNvPr id="8" name="직선 화살표 연결선 7"/>
          <p:cNvCxnSpPr>
            <a:stCxn id="10" idx="3"/>
            <a:endCxn id="11" idx="1"/>
          </p:cNvCxnSpPr>
          <p:nvPr/>
        </p:nvCxnSpPr>
        <p:spPr>
          <a:xfrm>
            <a:off x="1976284" y="1818968"/>
            <a:ext cx="354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1" idx="3"/>
            <a:endCxn id="12" idx="1"/>
          </p:cNvCxnSpPr>
          <p:nvPr/>
        </p:nvCxnSpPr>
        <p:spPr>
          <a:xfrm>
            <a:off x="3977148" y="1818968"/>
            <a:ext cx="354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2" idx="3"/>
            <a:endCxn id="13" idx="1"/>
          </p:cNvCxnSpPr>
          <p:nvPr/>
        </p:nvCxnSpPr>
        <p:spPr>
          <a:xfrm>
            <a:off x="6440128" y="1818968"/>
            <a:ext cx="392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6" idx="2"/>
            <a:endCxn id="18" idx="0"/>
          </p:cNvCxnSpPr>
          <p:nvPr/>
        </p:nvCxnSpPr>
        <p:spPr>
          <a:xfrm flipH="1">
            <a:off x="7960763" y="2548683"/>
            <a:ext cx="17929" cy="64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8" idx="3"/>
            <a:endCxn id="20" idx="1"/>
          </p:cNvCxnSpPr>
          <p:nvPr/>
        </p:nvCxnSpPr>
        <p:spPr>
          <a:xfrm flipV="1">
            <a:off x="9468465" y="3813232"/>
            <a:ext cx="5551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3198663" y="3813232"/>
            <a:ext cx="3262713" cy="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3192054" y="2192594"/>
            <a:ext cx="6609" cy="162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1803" y="45243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플로우</a:t>
            </a:r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차트</a:t>
            </a:r>
            <a:endParaRPr lang="en-US" altLang="ko-KR" dirty="0">
              <a:solidFill>
                <a:srgbClr val="A2272C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699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sp>
        <p:nvSpPr>
          <p:cNvPr id="2" name="타원 1"/>
          <p:cNvSpPr/>
          <p:nvPr/>
        </p:nvSpPr>
        <p:spPr>
          <a:xfrm>
            <a:off x="1110911" y="3429000"/>
            <a:ext cx="748352" cy="804256"/>
          </a:xfrm>
          <a:prstGeom prst="ellipse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63" y="2241085"/>
            <a:ext cx="3978785" cy="3019947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2504627" y="5317773"/>
            <a:ext cx="3942721" cy="10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589974" y="2308803"/>
            <a:ext cx="2287" cy="28923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34887" y="3381726"/>
            <a:ext cx="78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1km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65202" y="5328107"/>
            <a:ext cx="68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1km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2434002" y="4707629"/>
            <a:ext cx="72902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3178025" y="4707628"/>
            <a:ext cx="249046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5668485" y="4707628"/>
            <a:ext cx="72902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99441" y="4281556"/>
            <a:ext cx="76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200m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36803" y="4281555"/>
            <a:ext cx="76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90914" y="4286550"/>
            <a:ext cx="76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600m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1803" y="452436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유닛 및 맵 크기</a:t>
            </a:r>
            <a:endParaRPr lang="en-US" altLang="ko-KR" dirty="0">
              <a:solidFill>
                <a:srgbClr val="A2272C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E4053-A1D8-A6A8-B7E9-C8ABD09F8B6E}"/>
              </a:ext>
            </a:extLst>
          </p:cNvPr>
          <p:cNvSpPr txBox="1"/>
          <p:nvPr/>
        </p:nvSpPr>
        <p:spPr>
          <a:xfrm>
            <a:off x="8021221" y="1348725"/>
            <a:ext cx="34778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플레이어</a:t>
            </a:r>
            <a:endParaRPr lang="en-US" altLang="ko-KR" sz="2000" dirty="0"/>
          </a:p>
          <a:p>
            <a:r>
              <a:rPr lang="en-US" altLang="ko-KR" sz="2000" dirty="0"/>
              <a:t>0.5m * 0.5m * 1.5m</a:t>
            </a:r>
          </a:p>
          <a:p>
            <a:endParaRPr lang="en-US" altLang="ko-KR" sz="2000" dirty="0"/>
          </a:p>
          <a:p>
            <a:r>
              <a:rPr lang="ko-KR" altLang="en-US" sz="2000" dirty="0"/>
              <a:t>유닛</a:t>
            </a:r>
            <a:r>
              <a:rPr lang="en-US" altLang="ko-KR" sz="2000" dirty="0"/>
              <a:t>(</a:t>
            </a:r>
            <a:r>
              <a:rPr lang="ko-KR" altLang="en-US" sz="2000" dirty="0"/>
              <a:t>아군</a:t>
            </a:r>
            <a:r>
              <a:rPr lang="en-US" altLang="ko-KR" sz="2000" dirty="0"/>
              <a:t>, </a:t>
            </a:r>
            <a:r>
              <a:rPr lang="ko-KR" altLang="en-US" sz="2000" dirty="0"/>
              <a:t>적군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0.25m * 0.25m * 0.5m</a:t>
            </a:r>
          </a:p>
          <a:p>
            <a:endParaRPr lang="en-US" altLang="ko-KR" sz="2000" dirty="0"/>
          </a:p>
          <a:p>
            <a:r>
              <a:rPr lang="ko-KR" altLang="en-US" sz="2000" dirty="0"/>
              <a:t>중간 보스</a:t>
            </a:r>
            <a:endParaRPr lang="en-US" altLang="ko-KR" sz="2000" dirty="0"/>
          </a:p>
          <a:p>
            <a:r>
              <a:rPr lang="en-US" altLang="ko-KR" sz="2000" dirty="0"/>
              <a:t>0.6m * 0.6m * 2m</a:t>
            </a:r>
          </a:p>
          <a:p>
            <a:endParaRPr lang="en-US" altLang="ko-KR" sz="2000" dirty="0"/>
          </a:p>
          <a:p>
            <a:r>
              <a:rPr lang="ko-KR" altLang="en-US" sz="2000" dirty="0"/>
              <a:t>보스</a:t>
            </a:r>
            <a:endParaRPr lang="en-US" altLang="ko-KR" sz="2000" dirty="0"/>
          </a:p>
          <a:p>
            <a:r>
              <a:rPr lang="en-US" altLang="ko-KR" sz="2000" dirty="0"/>
              <a:t>1.2m</a:t>
            </a:r>
            <a:r>
              <a:rPr lang="ko-KR" altLang="en-US" sz="2000" dirty="0"/>
              <a:t> </a:t>
            </a:r>
            <a:r>
              <a:rPr lang="en-US" altLang="ko-KR" sz="2000" dirty="0"/>
              <a:t>*</a:t>
            </a:r>
            <a:r>
              <a:rPr lang="ko-KR" altLang="en-US" sz="2000" dirty="0"/>
              <a:t> </a:t>
            </a:r>
            <a:r>
              <a:rPr lang="en-US" altLang="ko-KR" sz="2000" dirty="0"/>
              <a:t>1.2m</a:t>
            </a:r>
            <a:r>
              <a:rPr lang="ko-KR" altLang="en-US" sz="2000" dirty="0"/>
              <a:t> </a:t>
            </a:r>
            <a:r>
              <a:rPr lang="en-US" altLang="ko-KR" sz="2000" dirty="0"/>
              <a:t>*</a:t>
            </a:r>
            <a:r>
              <a:rPr lang="ko-KR" altLang="en-US" sz="2000" dirty="0"/>
              <a:t> </a:t>
            </a:r>
            <a:r>
              <a:rPr lang="en-US" altLang="ko-KR" sz="2000" dirty="0"/>
              <a:t>3m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포탑</a:t>
            </a:r>
            <a:endParaRPr lang="en-US" altLang="ko-KR" sz="2000" dirty="0"/>
          </a:p>
          <a:p>
            <a:r>
              <a:rPr lang="en-US" altLang="ko-KR" sz="2000" dirty="0"/>
              <a:t>1m * 1m * 3m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87046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/>
        </p:nvGraphicFramePr>
        <p:xfrm>
          <a:off x="284745" y="1847202"/>
          <a:ext cx="4752768" cy="3344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384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376384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</a:tblGrid>
              <a:tr h="1114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유닛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유닛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2229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</a:t>
                      </a:r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마리씩 생산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</a:t>
                      </a:r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마리씩 생산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51803" y="45243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포탑</a:t>
            </a:r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종류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/>
        </p:nvGraphicFramePr>
        <p:xfrm>
          <a:off x="5466343" y="1847202"/>
          <a:ext cx="6296166" cy="3344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8722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098722">
                  <a:extLst>
                    <a:ext uri="{9D8B030D-6E8A-4147-A177-3AD203B41FA5}">
                      <a16:colId xmlns:a16="http://schemas.microsoft.com/office/drawing/2014/main" val="2665384304"/>
                    </a:ext>
                  </a:extLst>
                </a:gridCol>
                <a:gridCol w="2098722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</a:tblGrid>
              <a:tr h="1114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단일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감속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광역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2229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단일 적을 향해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강한 공격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사거리가 길다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맞은 적은 </a:t>
                      </a:r>
                      <a:r>
                        <a:rPr lang="ko-KR" altLang="en-US" sz="2200" spc="0" dirty="0" err="1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느려짐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광역 공격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많은 적을 향해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약한 공격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530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1803" y="452436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웨이브에 따른 적 종류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/>
        </p:nvGraphicFramePr>
        <p:xfrm>
          <a:off x="387374" y="2301350"/>
          <a:ext cx="11366930" cy="2930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93">
                  <a:extLst>
                    <a:ext uri="{9D8B030D-6E8A-4147-A177-3AD203B41FA5}">
                      <a16:colId xmlns:a16="http://schemas.microsoft.com/office/drawing/2014/main" val="244516298"/>
                    </a:ext>
                  </a:extLst>
                </a:gridCol>
                <a:gridCol w="1136693">
                  <a:extLst>
                    <a:ext uri="{9D8B030D-6E8A-4147-A177-3AD203B41FA5}">
                      <a16:colId xmlns:a16="http://schemas.microsoft.com/office/drawing/2014/main" val="1795203584"/>
                    </a:ext>
                  </a:extLst>
                </a:gridCol>
                <a:gridCol w="1136693">
                  <a:extLst>
                    <a:ext uri="{9D8B030D-6E8A-4147-A177-3AD203B41FA5}">
                      <a16:colId xmlns:a16="http://schemas.microsoft.com/office/drawing/2014/main" val="806086567"/>
                    </a:ext>
                  </a:extLst>
                </a:gridCol>
                <a:gridCol w="1136693">
                  <a:extLst>
                    <a:ext uri="{9D8B030D-6E8A-4147-A177-3AD203B41FA5}">
                      <a16:colId xmlns:a16="http://schemas.microsoft.com/office/drawing/2014/main" val="3864537300"/>
                    </a:ext>
                  </a:extLst>
                </a:gridCol>
                <a:gridCol w="1136693">
                  <a:extLst>
                    <a:ext uri="{9D8B030D-6E8A-4147-A177-3AD203B41FA5}">
                      <a16:colId xmlns:a16="http://schemas.microsoft.com/office/drawing/2014/main" val="4221901070"/>
                    </a:ext>
                  </a:extLst>
                </a:gridCol>
                <a:gridCol w="1136693">
                  <a:extLst>
                    <a:ext uri="{9D8B030D-6E8A-4147-A177-3AD203B41FA5}">
                      <a16:colId xmlns:a16="http://schemas.microsoft.com/office/drawing/2014/main" val="3291661228"/>
                    </a:ext>
                  </a:extLst>
                </a:gridCol>
                <a:gridCol w="1136693">
                  <a:extLst>
                    <a:ext uri="{9D8B030D-6E8A-4147-A177-3AD203B41FA5}">
                      <a16:colId xmlns:a16="http://schemas.microsoft.com/office/drawing/2014/main" val="1314132643"/>
                    </a:ext>
                  </a:extLst>
                </a:gridCol>
                <a:gridCol w="1136693">
                  <a:extLst>
                    <a:ext uri="{9D8B030D-6E8A-4147-A177-3AD203B41FA5}">
                      <a16:colId xmlns:a16="http://schemas.microsoft.com/office/drawing/2014/main" val="4249279506"/>
                    </a:ext>
                  </a:extLst>
                </a:gridCol>
                <a:gridCol w="1136693">
                  <a:extLst>
                    <a:ext uri="{9D8B030D-6E8A-4147-A177-3AD203B41FA5}">
                      <a16:colId xmlns:a16="http://schemas.microsoft.com/office/drawing/2014/main" val="3929177898"/>
                    </a:ext>
                  </a:extLst>
                </a:gridCol>
                <a:gridCol w="1136693">
                  <a:extLst>
                    <a:ext uri="{9D8B030D-6E8A-4147-A177-3AD203B41FA5}">
                      <a16:colId xmlns:a16="http://schemas.microsoft.com/office/drawing/2014/main" val="1956956988"/>
                    </a:ext>
                  </a:extLst>
                </a:gridCol>
              </a:tblGrid>
              <a:tr h="770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4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5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6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7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8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9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10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2159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</a:t>
                      </a:r>
                      <a:r>
                        <a:rPr lang="ko-KR" altLang="en-US" sz="1800" spc="0" baseline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 </a:t>
                      </a:r>
                      <a:r>
                        <a:rPr lang="en-US" altLang="ko-KR" sz="1800" spc="0" baseline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8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8</a:t>
                      </a:r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4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12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8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20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16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24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20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28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24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중간보스 </a:t>
                      </a:r>
                      <a:endParaRPr lang="en-US" altLang="ko-KR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36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28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40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32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44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36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보스</a:t>
                      </a:r>
                      <a:endParaRPr lang="en-US" altLang="ko-KR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52</a:t>
                      </a:r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44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14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6F4F1CC-6480-D027-50C1-DD148F3947A8}"/>
              </a:ext>
            </a:extLst>
          </p:cNvPr>
          <p:cNvSpPr txBox="1"/>
          <p:nvPr/>
        </p:nvSpPr>
        <p:spPr>
          <a:xfrm>
            <a:off x="1882860" y="2055516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시장 환경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8F595B2-E578-E620-66B8-94BD76E00888}"/>
              </a:ext>
            </a:extLst>
          </p:cNvPr>
          <p:cNvSpPr txBox="1"/>
          <p:nvPr/>
        </p:nvSpPr>
        <p:spPr>
          <a:xfrm>
            <a:off x="1882860" y="2812427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소개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201E410-061F-DA8E-CC9B-7FEB91AD15AF}"/>
              </a:ext>
            </a:extLst>
          </p:cNvPr>
          <p:cNvSpPr txBox="1"/>
          <p:nvPr/>
        </p:nvSpPr>
        <p:spPr>
          <a:xfrm>
            <a:off x="1882860" y="3629015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 게임과의 차이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3464547-65DC-2446-119C-D0D4CE0C3580}"/>
              </a:ext>
            </a:extLst>
          </p:cNvPr>
          <p:cNvSpPr txBox="1"/>
          <p:nvPr/>
        </p:nvSpPr>
        <p:spPr>
          <a:xfrm>
            <a:off x="1882860" y="4428736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4B823D2-DEFC-1DE7-2896-57DFC81CCD07}"/>
              </a:ext>
            </a:extLst>
          </p:cNvPr>
          <p:cNvSpPr txBox="1"/>
          <p:nvPr/>
        </p:nvSpPr>
        <p:spPr>
          <a:xfrm>
            <a:off x="7187277" y="2012525"/>
            <a:ext cx="201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구현할 기술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2FC0BA-2DB9-04E5-071E-3E1CACB01744}"/>
              </a:ext>
            </a:extLst>
          </p:cNvPr>
          <p:cNvSpPr txBox="1"/>
          <p:nvPr/>
        </p:nvSpPr>
        <p:spPr>
          <a:xfrm>
            <a:off x="7187277" y="2769436"/>
            <a:ext cx="3778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06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역할 분담 및 개인 별 준비 현황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13B16A-91C0-6FC1-C29F-E8BAEA4B1E74}"/>
              </a:ext>
            </a:extLst>
          </p:cNvPr>
          <p:cNvSpPr txBox="1"/>
          <p:nvPr/>
        </p:nvSpPr>
        <p:spPr>
          <a:xfrm>
            <a:off x="7187277" y="3586024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07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일정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E1D05A-9B39-9FCF-7B5F-2AE896A7A0ED}"/>
              </a:ext>
            </a:extLst>
          </p:cNvPr>
          <p:cNvSpPr txBox="1"/>
          <p:nvPr/>
        </p:nvSpPr>
        <p:spPr>
          <a:xfrm>
            <a:off x="7187277" y="4385745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08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 문헌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7CF0900-CCEA-330E-FD47-34E2A97B115A}"/>
              </a:ext>
            </a:extLst>
          </p:cNvPr>
          <p:cNvCxnSpPr>
            <a:cxnSpLocks/>
          </p:cNvCxnSpPr>
          <p:nvPr/>
        </p:nvCxnSpPr>
        <p:spPr>
          <a:xfrm>
            <a:off x="5909881" y="1342040"/>
            <a:ext cx="0" cy="5071121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916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1803" y="4524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맵 에디터</a:t>
            </a:r>
            <a:endParaRPr lang="en-US" altLang="ko-KR" dirty="0">
              <a:solidFill>
                <a:srgbClr val="A2272C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5D562-029F-D001-2EB2-F0ECD49ACFB5}"/>
              </a:ext>
            </a:extLst>
          </p:cNvPr>
          <p:cNvSpPr txBox="1"/>
          <p:nvPr/>
        </p:nvSpPr>
        <p:spPr>
          <a:xfrm>
            <a:off x="406400" y="1819564"/>
            <a:ext cx="1163781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네이티브 플러그인</a:t>
            </a:r>
            <a:endParaRPr lang="en-US" altLang="ko-KR" dirty="0"/>
          </a:p>
          <a:p>
            <a:r>
              <a:rPr lang="en-US" altLang="ko-KR" dirty="0"/>
              <a:t>: C </a:t>
            </a:r>
            <a:r>
              <a:rPr lang="ko-KR" altLang="en-US" dirty="0"/>
              <a:t>기반 언어로 작성 가능하며 타겟 플랫폼에서 네이티브 코드 컴파일러로 </a:t>
            </a:r>
            <a:r>
              <a:rPr lang="ko-KR" altLang="en-US" dirty="0" err="1"/>
              <a:t>빌드됨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네이티브 플러그인 활용해 </a:t>
            </a:r>
            <a:r>
              <a:rPr lang="en-US" altLang="ko-KR" dirty="0"/>
              <a:t>C++</a:t>
            </a:r>
            <a:r>
              <a:rPr lang="ko-KR" altLang="en-US" dirty="0"/>
              <a:t>로 작성한 맵 에디터 기능 연결</a:t>
            </a:r>
            <a:endParaRPr lang="en-US" altLang="ko-KR" dirty="0"/>
          </a:p>
          <a:p>
            <a:r>
              <a:rPr lang="en-US" altLang="ko-KR" dirty="0"/>
              <a:t>Json </a:t>
            </a:r>
            <a:r>
              <a:rPr lang="ko-KR" altLang="en-US" dirty="0"/>
              <a:t>파일로 맵 데이터 저장 후 </a:t>
            </a:r>
            <a:r>
              <a:rPr lang="en-US" altLang="ko-KR" dirty="0"/>
              <a:t>unity</a:t>
            </a:r>
            <a:r>
              <a:rPr lang="ko-KR" altLang="en-US" dirty="0"/>
              <a:t>에서 자체 제공하는 모듈</a:t>
            </a:r>
            <a:r>
              <a:rPr lang="en-US" altLang="ko-KR" dirty="0"/>
              <a:t>, </a:t>
            </a:r>
            <a:r>
              <a:rPr lang="ko-KR" altLang="en-US" dirty="0"/>
              <a:t>혹은 자체적으로 생성한 기능을 통해 맵 데이터 읽어오기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Json </a:t>
            </a:r>
            <a:r>
              <a:rPr lang="ko-KR" altLang="en-US" dirty="0"/>
              <a:t>파일을 읽으면 이해가 쉬워 파일 내에서 수정이 가능하니 암호화하는 것이 좋음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Json vs binary </a:t>
            </a:r>
          </a:p>
          <a:p>
            <a:r>
              <a:rPr lang="en-US" altLang="ko-KR" dirty="0"/>
              <a:t>Json</a:t>
            </a:r>
            <a:r>
              <a:rPr lang="ko-KR" altLang="en-US" dirty="0"/>
              <a:t>이 더 빠르지만</a:t>
            </a:r>
            <a:r>
              <a:rPr lang="en-US" altLang="ko-KR" dirty="0"/>
              <a:t>, binary</a:t>
            </a:r>
            <a:r>
              <a:rPr lang="ko-KR" altLang="en-US" dirty="0"/>
              <a:t>의 용량이 더 작음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후에 </a:t>
            </a:r>
            <a:r>
              <a:rPr lang="ko-KR" altLang="en-US" dirty="0" err="1"/>
              <a:t>맵을</a:t>
            </a:r>
            <a:r>
              <a:rPr lang="ko-KR" altLang="en-US" dirty="0"/>
              <a:t> 만들고 그 용량 차이를 보고 난 후 결정 할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4805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5B9442D-C3BC-8B71-43E2-FDDA7804E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46" y="821768"/>
            <a:ext cx="10880707" cy="580702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1803" y="452436"/>
            <a:ext cx="142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A* </a:t>
            </a:r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알고리즘</a:t>
            </a:r>
            <a:endParaRPr lang="en-US" altLang="ko-KR" dirty="0">
              <a:solidFill>
                <a:srgbClr val="A2272C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2320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1803" y="452436"/>
            <a:ext cx="142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A* </a:t>
            </a:r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알고리즘</a:t>
            </a:r>
            <a:endParaRPr lang="en-US" altLang="ko-KR" dirty="0">
              <a:solidFill>
                <a:srgbClr val="A2272C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952FA-8C2F-CB42-79D5-83598CEC73B6}"/>
              </a:ext>
            </a:extLst>
          </p:cNvPr>
          <p:cNvSpPr txBox="1"/>
          <p:nvPr/>
        </p:nvSpPr>
        <p:spPr>
          <a:xfrm>
            <a:off x="1270000" y="1583249"/>
            <a:ext cx="9144000" cy="4575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그리드 구현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맵을</a:t>
            </a:r>
            <a:r>
              <a:rPr lang="ko-KR" altLang="en-US" sz="1400" dirty="0"/>
              <a:t> 그리드로 나누어서 각 그리드 셀에 대한 경로 계산을 수행하고</a:t>
            </a:r>
            <a:r>
              <a:rPr lang="en-US" altLang="ko-KR" sz="1400" dirty="0"/>
              <a:t>, </a:t>
            </a:r>
            <a:r>
              <a:rPr lang="ko-KR" altLang="en-US" sz="1400" dirty="0"/>
              <a:t>그리드 크기를 </a:t>
            </a:r>
            <a:r>
              <a:rPr lang="ko-KR" altLang="en-US" sz="1400" dirty="0" err="1"/>
              <a:t>맵의</a:t>
            </a:r>
            <a:r>
              <a:rPr lang="ko-KR" altLang="en-US" sz="1400" dirty="0"/>
              <a:t> 복잡성에 따라 결정하여 적절한 수치 찾기 </a:t>
            </a:r>
            <a:r>
              <a:rPr lang="en-US" altLang="ko-KR" sz="1400" dirty="0"/>
              <a:t>(</a:t>
            </a:r>
            <a:r>
              <a:rPr lang="ko-KR" altLang="en-US" sz="1400" dirty="0"/>
              <a:t>정교한 경로와 계산비용 반비례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경로 </a:t>
            </a:r>
            <a:r>
              <a:rPr lang="ko-KR" altLang="en-US" sz="1400" b="1" dirty="0" err="1"/>
              <a:t>캐싱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이미 계산된 경로를 </a:t>
            </a:r>
            <a:r>
              <a:rPr lang="ko-KR" altLang="en-US" sz="1400" dirty="0" err="1"/>
              <a:t>캐싱하여</a:t>
            </a:r>
            <a:r>
              <a:rPr lang="ko-KR" altLang="en-US" sz="1400" dirty="0"/>
              <a:t> 동일한 경로에 대한 다시 계산을 방지한다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몹이</a:t>
            </a:r>
            <a:r>
              <a:rPr lang="ko-KR" altLang="en-US" sz="1400" dirty="0"/>
              <a:t> 같은 경로를 사용하는 경우</a:t>
            </a:r>
            <a:r>
              <a:rPr lang="en-US" altLang="ko-KR" sz="1400" dirty="0"/>
              <a:t>, </a:t>
            </a:r>
            <a:r>
              <a:rPr lang="ko-KR" altLang="en-US" sz="1400" dirty="0"/>
              <a:t>미리 계산된 최적 경로를 활용하여 성능을 향상시킴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부분 경로 재계산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몹이</a:t>
            </a:r>
            <a:r>
              <a:rPr lang="ko-KR" altLang="en-US" sz="1400" dirty="0"/>
              <a:t> 이동 중에 전체 경로를 다시 계산하는 대신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몹이</a:t>
            </a:r>
            <a:r>
              <a:rPr lang="ko-KR" altLang="en-US" sz="1400" dirty="0"/>
              <a:t> 이동하는 동안 부분적으로 경로를 재계산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몹이</a:t>
            </a:r>
            <a:r>
              <a:rPr lang="ko-KR" altLang="en-US" sz="1400" dirty="0"/>
              <a:t> 현재 위치에서 다음 목표 지점으로 이동할 때마다 부분적인 경로를 다시 계산하여 최적 경로를 유지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b="1" dirty="0" err="1"/>
              <a:t>멀티스레딩</a:t>
            </a:r>
            <a:r>
              <a:rPr lang="ko-KR" altLang="en-US" sz="1400" b="1" dirty="0"/>
              <a:t> 또는 병렬 처리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여러 </a:t>
            </a:r>
            <a:r>
              <a:rPr lang="ko-KR" altLang="en-US" sz="1400" dirty="0" err="1"/>
              <a:t>몹이나</a:t>
            </a:r>
            <a:r>
              <a:rPr lang="ko-KR" altLang="en-US" sz="1400" dirty="0"/>
              <a:t> 경로 계산을 병렬로 처리하여 계산 속도를 높인다</a:t>
            </a:r>
            <a:r>
              <a:rPr lang="en-US" altLang="ko-KR" sz="1400" dirty="0"/>
              <a:t>.  </a:t>
            </a:r>
            <a:r>
              <a:rPr lang="ko-KR" altLang="en-US" sz="1400" dirty="0"/>
              <a:t>스레드 동기화 주의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71A66-0D37-C5FF-7F7B-A90FE65A87C4}"/>
              </a:ext>
            </a:extLst>
          </p:cNvPr>
          <p:cNvSpPr txBox="1"/>
          <p:nvPr/>
        </p:nvSpPr>
        <p:spPr>
          <a:xfrm>
            <a:off x="1276754" y="924128"/>
            <a:ext cx="456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고려해야할</a:t>
            </a:r>
            <a:r>
              <a:rPr lang="ko-KR" altLang="en-US" b="1" dirty="0"/>
              <a:t> 부분</a:t>
            </a:r>
          </a:p>
        </p:txBody>
      </p:sp>
    </p:spTree>
    <p:extLst>
      <p:ext uri="{BB962C8B-B14F-4D97-AF65-F5344CB8AC3E}">
        <p14:creationId xmlns:p14="http://schemas.microsoft.com/office/powerpoint/2010/main" val="543848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1803" y="452436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JPS </a:t>
            </a:r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알고리즘</a:t>
            </a:r>
            <a:endParaRPr lang="en-US" altLang="ko-KR" dirty="0">
              <a:solidFill>
                <a:srgbClr val="A2272C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0A60D-3D83-4B94-7A89-767F4D42B404}"/>
              </a:ext>
            </a:extLst>
          </p:cNvPr>
          <p:cNvSpPr txBox="1"/>
          <p:nvPr/>
        </p:nvSpPr>
        <p:spPr>
          <a:xfrm>
            <a:off x="1165917" y="1205990"/>
            <a:ext cx="5085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JPS (Jump Point Search)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CF4B8-E225-98B6-636C-F7D2E0243EEF}"/>
              </a:ext>
            </a:extLst>
          </p:cNvPr>
          <p:cNvSpPr txBox="1"/>
          <p:nvPr/>
        </p:nvSpPr>
        <p:spPr>
          <a:xfrm>
            <a:off x="1165917" y="1575323"/>
            <a:ext cx="10185573" cy="4846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A*</a:t>
            </a:r>
            <a:r>
              <a:rPr lang="ko-KR" altLang="en-US" sz="1600" dirty="0"/>
              <a:t> 알고리즘의 개선형 알고리즘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A* </a:t>
            </a:r>
            <a:r>
              <a:rPr lang="ko-KR" altLang="en-US" sz="1600" dirty="0"/>
              <a:t>알고리즘은 가능한 모든 노드에 가능성을 두고 검색하며</a:t>
            </a:r>
            <a:r>
              <a:rPr lang="en-US" altLang="ko-KR" sz="1600" dirty="0"/>
              <a:t>,  priority queue</a:t>
            </a:r>
            <a:r>
              <a:rPr lang="ko-KR" altLang="en-US" sz="1600" dirty="0"/>
              <a:t>를 사용해 정렬하는 비용이 든다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내가 가는 모든 곳에 노드가 생성된다</a:t>
            </a:r>
            <a:r>
              <a:rPr lang="en-US" altLang="ko-KR" sz="1600" dirty="0"/>
              <a:t>. (</a:t>
            </a:r>
            <a:r>
              <a:rPr lang="ko-KR" altLang="en-US" sz="1600" dirty="0"/>
              <a:t>최대 </a:t>
            </a:r>
            <a:r>
              <a:rPr lang="en-US" altLang="ko-KR" sz="1600" dirty="0"/>
              <a:t>8</a:t>
            </a:r>
            <a:r>
              <a:rPr lang="ko-KR" altLang="en-US" sz="1600" dirty="0"/>
              <a:t>방향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600" dirty="0"/>
              <a:t>해결할 수 있는 방법 </a:t>
            </a:r>
            <a:r>
              <a:rPr lang="en-US" altLang="ko-KR" sz="1600" dirty="0"/>
              <a:t>: </a:t>
            </a:r>
            <a:r>
              <a:rPr lang="ko-KR" altLang="en-US" sz="1600" dirty="0"/>
              <a:t>방향성을 고려해 중간에 거쳐가는 노드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OpenList</a:t>
            </a:r>
            <a:r>
              <a:rPr lang="ko-KR" altLang="en-US" sz="1600" dirty="0"/>
              <a:t>에 추가되는 노드</a:t>
            </a:r>
            <a:r>
              <a:rPr lang="en-US" altLang="ko-KR" sz="1600" dirty="0"/>
              <a:t>)</a:t>
            </a:r>
            <a:r>
              <a:rPr lang="ko-KR" altLang="en-US" sz="1600" dirty="0"/>
              <a:t>의 생성을 줄인다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600" dirty="0"/>
              <a:t>직진한다는 개념</a:t>
            </a:r>
            <a:r>
              <a:rPr lang="en-US" altLang="ko-KR" sz="1600" dirty="0"/>
              <a:t>, </a:t>
            </a:r>
            <a:r>
              <a:rPr lang="ko-KR" altLang="en-US" sz="1600" dirty="0"/>
              <a:t>코너라는 개념 추가 필요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"/>
              </a:rPr>
              <a:t>다음 조건들 중 하나를 만족할 때까지 결정된 방향으로 직진한다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1. </a:t>
            </a:r>
            <a:r>
              <a:rPr lang="ko-KR" altLang="en-US" sz="1600" dirty="0"/>
              <a:t>현재 방향으로 나아갔을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지도를 벗어나거나 장애물이 있을 때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2. </a:t>
            </a:r>
            <a:r>
              <a:rPr lang="ko-KR" altLang="en-US" sz="1600" dirty="0"/>
              <a:t>목적지 노드일 때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3. </a:t>
            </a:r>
            <a:r>
              <a:rPr lang="ko-KR" altLang="en-US" sz="1600" dirty="0"/>
              <a:t>노드와 연결된 노드들 중에 </a:t>
            </a:r>
            <a:r>
              <a:rPr lang="en-US" altLang="ko-KR" sz="1600" b="1" dirty="0"/>
              <a:t>forced</a:t>
            </a:r>
            <a:r>
              <a:rPr lang="en-US" altLang="ko-KR" sz="1600" dirty="0"/>
              <a:t> </a:t>
            </a:r>
            <a:r>
              <a:rPr lang="ko-KR" altLang="en-US" sz="1600" dirty="0"/>
              <a:t>노드가 있는 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4. (</a:t>
            </a:r>
            <a:r>
              <a:rPr lang="ko-KR" altLang="en-US" sz="1600" dirty="0"/>
              <a:t>대각선 방향으로 이동 중인 경우</a:t>
            </a:r>
            <a:r>
              <a:rPr lang="en-US" altLang="ko-KR" sz="1600" dirty="0"/>
              <a:t>) </a:t>
            </a:r>
            <a:r>
              <a:rPr lang="ko-KR" altLang="en-US" sz="1600" dirty="0"/>
              <a:t>대각선 방향을 분해한 방향 중에 조건 </a:t>
            </a:r>
            <a:r>
              <a:rPr lang="en-US" altLang="ko-KR" sz="1600" dirty="0"/>
              <a:t>2, 3</a:t>
            </a:r>
            <a:r>
              <a:rPr lang="ko-KR" altLang="en-US" sz="1600" dirty="0"/>
              <a:t>을 만족하는 노드가 있는 경우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67348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1803" y="452436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JPS </a:t>
            </a:r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알고리즘</a:t>
            </a:r>
            <a:endParaRPr lang="en-US" altLang="ko-KR" dirty="0">
              <a:solidFill>
                <a:srgbClr val="A2272C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BDAF72-4D9D-183B-0333-2C76450FB69B}"/>
              </a:ext>
            </a:extLst>
          </p:cNvPr>
          <p:cNvSpPr txBox="1"/>
          <p:nvPr/>
        </p:nvSpPr>
        <p:spPr>
          <a:xfrm>
            <a:off x="360218" y="1177913"/>
            <a:ext cx="11471563" cy="5024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 err="1"/>
              <a:t>수평수직</a:t>
            </a:r>
            <a:r>
              <a:rPr lang="ko-KR" altLang="en-US" sz="1800" dirty="0"/>
              <a:t> 진행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/>
              <a:t>가던 방향을 확인</a:t>
            </a:r>
            <a:r>
              <a:rPr lang="en-US" altLang="ko-KR" sz="1800" dirty="0"/>
              <a:t>(</a:t>
            </a:r>
            <a:r>
              <a:rPr lang="ko-KR" altLang="en-US" sz="1800" dirty="0"/>
              <a:t>즉 </a:t>
            </a:r>
            <a:r>
              <a:rPr lang="en-US" altLang="ko-KR" sz="1800" dirty="0"/>
              <a:t>parent</a:t>
            </a:r>
            <a:r>
              <a:rPr lang="ko-KR" altLang="en-US" sz="1800" dirty="0"/>
              <a:t>로 부터 나의 방향</a:t>
            </a:r>
            <a:r>
              <a:rPr lang="en-US" altLang="ko-KR" sz="1800" dirty="0"/>
              <a:t>) : </a:t>
            </a:r>
            <a:r>
              <a:rPr lang="ko-KR" altLang="en-US" sz="1800" dirty="0"/>
              <a:t>필수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/>
              <a:t>가는 방향 기준 왼쪽에 코너라면 가는 방향기준 왼쪽 대각선 확인 </a:t>
            </a:r>
            <a:r>
              <a:rPr lang="en-US" altLang="ko-KR" sz="1800" dirty="0"/>
              <a:t>: </a:t>
            </a:r>
            <a:r>
              <a:rPr lang="ko-KR" altLang="en-US" sz="1800" dirty="0"/>
              <a:t>조건에 따라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/>
              <a:t>가는 방향 기준 오른쪽에 코너라면 가는 방향 기준 오른쪽 대각선 확인 </a:t>
            </a:r>
            <a:r>
              <a:rPr lang="en-US" altLang="ko-KR" sz="1800" dirty="0"/>
              <a:t>: </a:t>
            </a:r>
            <a:r>
              <a:rPr lang="ko-KR" altLang="en-US" sz="1800" dirty="0"/>
              <a:t>조건에 따라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대각 진행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/>
              <a:t>가던 방향을 확인 </a:t>
            </a:r>
            <a:r>
              <a:rPr lang="en-US" altLang="ko-KR" sz="1800" dirty="0"/>
              <a:t>(</a:t>
            </a:r>
            <a:r>
              <a:rPr lang="ko-KR" altLang="en-US" sz="1800" dirty="0"/>
              <a:t>즉 </a:t>
            </a:r>
            <a:r>
              <a:rPr lang="en-US" altLang="ko-KR" sz="1800" dirty="0"/>
              <a:t>parent</a:t>
            </a:r>
            <a:r>
              <a:rPr lang="ko-KR" altLang="en-US" sz="1800" dirty="0"/>
              <a:t>로 부터 나의 방향</a:t>
            </a:r>
            <a:r>
              <a:rPr lang="en-US" altLang="ko-KR" sz="1800" dirty="0"/>
              <a:t>) : </a:t>
            </a:r>
            <a:r>
              <a:rPr lang="ko-KR" altLang="en-US" sz="1800" dirty="0"/>
              <a:t>필수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/>
              <a:t>위쪽 방향 확인</a:t>
            </a:r>
            <a:r>
              <a:rPr lang="en-US" altLang="ko-KR" sz="1800" dirty="0"/>
              <a:t>(</a:t>
            </a:r>
            <a:r>
              <a:rPr lang="ko-KR" altLang="en-US" sz="1800" dirty="0"/>
              <a:t>진행 방향이 왼쪽 위이기 때문에 왼쪽과 위쪽을 확인 해야 함</a:t>
            </a:r>
            <a:r>
              <a:rPr lang="en-US" altLang="ko-KR" sz="1800" dirty="0"/>
              <a:t>) : </a:t>
            </a:r>
            <a:r>
              <a:rPr lang="ko-KR" altLang="en-US" sz="1800" dirty="0"/>
              <a:t>필수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/>
              <a:t>오른쪽 방향 확인 </a:t>
            </a:r>
            <a:r>
              <a:rPr lang="en-US" altLang="ko-KR" sz="1800" dirty="0"/>
              <a:t>(</a:t>
            </a:r>
            <a:r>
              <a:rPr lang="ko-KR" altLang="en-US" sz="1800" dirty="0"/>
              <a:t>진행방향이 왼쪽 위이기 때문에 왼쪽과 위쪽을 확인 해야 함</a:t>
            </a:r>
            <a:r>
              <a:rPr lang="en-US" altLang="ko-KR" sz="1800" dirty="0"/>
              <a:t>) : </a:t>
            </a:r>
            <a:r>
              <a:rPr lang="ko-KR" altLang="en-US" sz="1800" dirty="0"/>
              <a:t>필수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/>
              <a:t>왼쪽 위가 코너라면 왼쪽 위 확인 </a:t>
            </a:r>
            <a:r>
              <a:rPr lang="en-US" altLang="ko-KR" sz="1800" dirty="0"/>
              <a:t>: </a:t>
            </a:r>
            <a:r>
              <a:rPr lang="ko-KR" altLang="en-US" sz="1800" dirty="0"/>
              <a:t>조건에 따라</a:t>
            </a:r>
            <a:endParaRPr lang="en-US" altLang="ko-K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/>
              <a:t>오른쪽 아래로 코너라면 오른쪽 아래 확인 </a:t>
            </a:r>
            <a:r>
              <a:rPr lang="en-US" altLang="ko-KR" sz="1800" dirty="0"/>
              <a:t>: </a:t>
            </a:r>
            <a:r>
              <a:rPr lang="ko-KR" altLang="en-US" sz="1800" dirty="0"/>
              <a:t>조건에 따라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55721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1803" y="452436"/>
            <a:ext cx="215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A* </a:t>
            </a:r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와 </a:t>
            </a:r>
            <a:r>
              <a:rPr lang="en-US" altLang="ko-KR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JPS </a:t>
            </a:r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알고리즘</a:t>
            </a:r>
            <a:endParaRPr lang="en-US" altLang="ko-KR" dirty="0">
              <a:solidFill>
                <a:srgbClr val="A2272C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2" name="JPS.mp4">
            <a:hlinkClick r:id="" action="ppaction://media"/>
            <a:extLst>
              <a:ext uri="{FF2B5EF4-FFF2-40B4-BE49-F238E27FC236}">
                <a16:creationId xmlns:a16="http://schemas.microsoft.com/office/drawing/2014/main" id="{80F90EDB-F8AF-947D-09B0-BC077D1A88B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608454" y="994496"/>
            <a:ext cx="2877528" cy="4972815"/>
          </a:xfrm>
          <a:prstGeom prst="rect">
            <a:avLst/>
          </a:prstGeom>
        </p:spPr>
      </p:pic>
      <p:pic>
        <p:nvPicPr>
          <p:cNvPr id="3" name="CAStar.mp4">
            <a:hlinkClick r:id="" action="ppaction://media"/>
            <a:extLst>
              <a:ext uri="{FF2B5EF4-FFF2-40B4-BE49-F238E27FC236}">
                <a16:creationId xmlns:a16="http://schemas.microsoft.com/office/drawing/2014/main" id="{2F8C57BE-080B-7401-DD15-387854C3404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086328" y="994496"/>
            <a:ext cx="2817459" cy="4869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D44F9C-F99C-8CBB-DAFD-912938DC8D1E}"/>
              </a:ext>
            </a:extLst>
          </p:cNvPr>
          <p:cNvSpPr txBox="1"/>
          <p:nvPr/>
        </p:nvSpPr>
        <p:spPr>
          <a:xfrm>
            <a:off x="2730264" y="6137418"/>
            <a:ext cx="142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A* </a:t>
            </a: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알고리즘</a:t>
            </a:r>
            <a:endParaRPr lang="en-US" altLang="ko-KR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47593-E15B-BA29-0EEF-28825D126EB8}"/>
              </a:ext>
            </a:extLst>
          </p:cNvPr>
          <p:cNvSpPr txBox="1"/>
          <p:nvPr/>
        </p:nvSpPr>
        <p:spPr>
          <a:xfrm>
            <a:off x="8335132" y="613741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JPS</a:t>
            </a: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알고리즘</a:t>
            </a:r>
            <a:endParaRPr lang="en-US" altLang="ko-KR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64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5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1803" y="452436"/>
            <a:ext cx="19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행동 트리와 </a:t>
            </a:r>
            <a:r>
              <a:rPr lang="en-US" altLang="ko-KR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FSM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289AD6-301F-B417-BF71-A5866172C000}"/>
              </a:ext>
            </a:extLst>
          </p:cNvPr>
          <p:cNvSpPr txBox="1"/>
          <p:nvPr/>
        </p:nvSpPr>
        <p:spPr>
          <a:xfrm>
            <a:off x="1127760" y="957230"/>
            <a:ext cx="9936480" cy="5729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행동 트리</a:t>
            </a:r>
            <a:r>
              <a:rPr lang="en-US" altLang="ko-KR" b="1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복잡한 행동 패턴 </a:t>
            </a:r>
            <a:r>
              <a:rPr lang="en-US" altLang="ko-KR" sz="1400" dirty="0"/>
              <a:t>: 	</a:t>
            </a:r>
            <a:r>
              <a:rPr lang="ko-KR" altLang="en-US" sz="1400" dirty="0"/>
              <a:t>행동 트리는 다양한 조건과 행동을 조합하여 복잡한 행동 패턴을 표현하기에 용이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	</a:t>
            </a:r>
            <a:r>
              <a:rPr lang="ko-KR" altLang="en-US" sz="1400" dirty="0"/>
              <a:t>유닛이 다양한 행동을 동적으로 변경해야 하는 상황에 적합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수정과 확장 용이 </a:t>
            </a:r>
            <a:r>
              <a:rPr lang="en-US" altLang="ko-KR" sz="1400" dirty="0"/>
              <a:t>: 	</a:t>
            </a:r>
            <a:r>
              <a:rPr lang="ko-KR" altLang="en-US" sz="1400" dirty="0"/>
              <a:t>행동 트리는 구조를 계층적으로 표현하므로</a:t>
            </a:r>
            <a:r>
              <a:rPr lang="en-US" altLang="ko-KR" sz="1400" dirty="0"/>
              <a:t>, </a:t>
            </a:r>
            <a:r>
              <a:rPr lang="ko-KR" altLang="en-US" sz="1400" dirty="0"/>
              <a:t>특정 부분을 수정하거나 확장하기가 상대적으로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	</a:t>
            </a:r>
            <a:r>
              <a:rPr lang="ko-KR" altLang="en-US" sz="1400" dirty="0"/>
              <a:t>새로운 행동을 추가하거나 조건을 변경하는 데 용이합니다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우선순위의 유연성 </a:t>
            </a:r>
            <a:r>
              <a:rPr lang="en-US" altLang="ko-KR" sz="1400" dirty="0"/>
              <a:t>: 	</a:t>
            </a:r>
            <a:r>
              <a:rPr lang="ko-KR" altLang="en-US" sz="1400" dirty="0"/>
              <a:t>행동 트리는 노드의 우선순위를 조절하여 특정 행동이 다른 행동보다 우선순위를 갖도록 함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		</a:t>
            </a:r>
            <a:r>
              <a:rPr lang="ko-KR" altLang="en-US" sz="1400" dirty="0"/>
              <a:t>이는 유연한 우선순위 기반의 행동 제어를 가능하게 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&lt;FSM&gt;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간단한 상태 전이 </a:t>
            </a:r>
            <a:r>
              <a:rPr lang="en-US" altLang="ko-KR" sz="1400" dirty="0"/>
              <a:t>: 	</a:t>
            </a:r>
            <a:r>
              <a:rPr lang="ko-KR" altLang="en-US" sz="1400" dirty="0"/>
              <a:t>유닛의 행동이 간단하고 명확한 상태 전이에 의해 결정될 때 적합</a:t>
            </a:r>
            <a:r>
              <a:rPr lang="en-US" altLang="ko-KR" sz="14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		</a:t>
            </a:r>
            <a:r>
              <a:rPr lang="ko-KR" altLang="en-US" sz="1400" dirty="0"/>
              <a:t>예</a:t>
            </a:r>
            <a:r>
              <a:rPr lang="en-US" altLang="ko-KR" sz="1400" dirty="0"/>
              <a:t>) "</a:t>
            </a:r>
            <a:r>
              <a:rPr lang="ko-KR" altLang="en-US" sz="1400" dirty="0"/>
              <a:t>추격 중</a:t>
            </a:r>
            <a:r>
              <a:rPr lang="en-US" altLang="ko-KR" sz="1400" dirty="0"/>
              <a:t>", "</a:t>
            </a:r>
            <a:r>
              <a:rPr lang="ko-KR" altLang="en-US" sz="1400" dirty="0"/>
              <a:t>공격 중</a:t>
            </a:r>
            <a:r>
              <a:rPr lang="en-US" altLang="ko-KR" sz="1400" dirty="0"/>
              <a:t>", "</a:t>
            </a:r>
            <a:r>
              <a:rPr lang="ko-KR" altLang="en-US" sz="1400" dirty="0"/>
              <a:t>피하는 중</a:t>
            </a:r>
            <a:r>
              <a:rPr lang="en-US" altLang="ko-KR" sz="1400" dirty="0"/>
              <a:t>" </a:t>
            </a:r>
            <a:r>
              <a:rPr lang="ko-KR" altLang="en-US" sz="1400" dirty="0"/>
              <a:t>등과 같은 명확한 상태로 구성된 경우에 유용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각 상태가 독립적 </a:t>
            </a:r>
            <a:r>
              <a:rPr lang="en-US" altLang="ko-KR" sz="1400" dirty="0"/>
              <a:t>: 	</a:t>
            </a:r>
            <a:r>
              <a:rPr lang="ko-KR" altLang="en-US" sz="1400" dirty="0"/>
              <a:t>각 상태가 서로 독립적이고 다른 상태에 영향을 미치지 않는 경우</a:t>
            </a:r>
            <a:r>
              <a:rPr lang="en-US" altLang="ko-KR" sz="1400" dirty="0"/>
              <a:t> </a:t>
            </a:r>
            <a:r>
              <a:rPr lang="ko-KR" altLang="en-US" sz="1400" dirty="0"/>
              <a:t>상태 전이 용이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구현이 간단 </a:t>
            </a:r>
            <a:r>
              <a:rPr lang="en-US" altLang="ko-KR" sz="1400" dirty="0"/>
              <a:t>: 	FSM</a:t>
            </a:r>
            <a:r>
              <a:rPr lang="ko-KR" altLang="en-US" sz="1400" dirty="0"/>
              <a:t>은 각 상태와 이벤트에 대한 구현이 간단하므로</a:t>
            </a:r>
            <a:r>
              <a:rPr lang="en-US" altLang="ko-KR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		</a:t>
            </a:r>
            <a:r>
              <a:rPr lang="ko-KR" altLang="en-US" sz="1400" dirty="0"/>
              <a:t>빠르게 프로토타입을 만들거나 간단한 </a:t>
            </a:r>
            <a:r>
              <a:rPr lang="ko-KR" altLang="en-US" sz="1400" dirty="0" err="1"/>
              <a:t>몹의</a:t>
            </a:r>
            <a:r>
              <a:rPr lang="ko-KR" altLang="en-US" sz="1400" dirty="0"/>
              <a:t> 동작을 구현할 때 유용</a:t>
            </a:r>
          </a:p>
        </p:txBody>
      </p:sp>
    </p:spTree>
    <p:extLst>
      <p:ext uri="{BB962C8B-B14F-4D97-AF65-F5344CB8AC3E}">
        <p14:creationId xmlns:p14="http://schemas.microsoft.com/office/powerpoint/2010/main" val="3582560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1803" y="452436"/>
            <a:ext cx="195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행동 트리와 </a:t>
            </a:r>
            <a:r>
              <a:rPr lang="en-US" altLang="ko-KR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FSM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BF1436-04E2-07BB-69A3-D4B2715F5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76" y="972591"/>
            <a:ext cx="10609270" cy="543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0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829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00</a:t>
            </a:r>
            <a:endParaRPr lang="ko-KR" altLang="en-US" sz="4400" dirty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부록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1803" y="4524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툰 </a:t>
            </a:r>
            <a:r>
              <a:rPr lang="ko-KR" altLang="en-US" dirty="0" err="1">
                <a:solidFill>
                  <a:srgbClr val="A2272C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쉐이딩</a:t>
            </a:r>
            <a:endParaRPr lang="en-US" altLang="ko-KR" dirty="0">
              <a:solidFill>
                <a:srgbClr val="A2272C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2" name="그림 1" descr="텍스트, 스크린샷, 원, 그래픽이(가) 표시된 사진&#10;&#10;자동 생성된 설명">
            <a:extLst>
              <a:ext uri="{FF2B5EF4-FFF2-40B4-BE49-F238E27FC236}">
                <a16:creationId xmlns:a16="http://schemas.microsoft.com/office/drawing/2014/main" id="{907407C5-AFAA-F820-B5B9-6E327C9157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6" y="1432848"/>
            <a:ext cx="4324985" cy="1738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인간의 얼굴, 스크린샷, 사람이(가) 표시된 사진&#10;&#10;자동 생성된 설명">
            <a:extLst>
              <a:ext uri="{FF2B5EF4-FFF2-40B4-BE49-F238E27FC236}">
                <a16:creationId xmlns:a16="http://schemas.microsoft.com/office/drawing/2014/main" id="{2CB9F65C-710A-E6EB-F577-4C49CD05AA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187" y="1432848"/>
            <a:ext cx="392747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 descr="텍스트, 스크린샷, 원, 도표이(가) 표시된 사진&#10;&#10;자동 생성된 설명">
            <a:extLst>
              <a:ext uri="{FF2B5EF4-FFF2-40B4-BE49-F238E27FC236}">
                <a16:creationId xmlns:a16="http://schemas.microsoft.com/office/drawing/2014/main" id="{A7972A2C-8949-5F76-C6CC-A630FA0F0B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" y="4108679"/>
            <a:ext cx="3832225" cy="194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872F98-7B37-595A-AE2E-B71841DF50C3}"/>
              </a:ext>
            </a:extLst>
          </p:cNvPr>
          <p:cNvSpPr txBox="1"/>
          <p:nvPr/>
        </p:nvSpPr>
        <p:spPr>
          <a:xfrm>
            <a:off x="0" y="3516965"/>
            <a:ext cx="6169890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외각선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그려서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외각선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처럼 보이도록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ACA0B6-E429-FB18-5326-5D23D43BD56F}"/>
              </a:ext>
            </a:extLst>
          </p:cNvPr>
          <p:cNvSpPr txBox="1"/>
          <p:nvPr/>
        </p:nvSpPr>
        <p:spPr>
          <a:xfrm>
            <a:off x="202015" y="6220898"/>
            <a:ext cx="1145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단계별 음영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(LUT, Look Up Table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사용한다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미리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텍스쳐를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통해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무슨색인지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몇 단계인지 설정한다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.)</a:t>
            </a:r>
            <a:endParaRPr lang="ko-KR" altLang="en-US" dirty="0"/>
          </a:p>
        </p:txBody>
      </p:sp>
      <p:pic>
        <p:nvPicPr>
          <p:cNvPr id="21" name="그림 20" descr="인간의 얼굴, 사람, 스크린샷이(가) 표시된 사진&#10;&#10;자동 생성된 설명">
            <a:extLst>
              <a:ext uri="{FF2B5EF4-FFF2-40B4-BE49-F238E27FC236}">
                <a16:creationId xmlns:a16="http://schemas.microsoft.com/office/drawing/2014/main" id="{0040B58B-9587-1FD6-29B5-F35243EA30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176" y="4168051"/>
            <a:ext cx="3872230" cy="1827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0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시장 환경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798052C-60EA-D2CB-4CE3-80B963FD62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66" y="1355196"/>
            <a:ext cx="10526868" cy="36617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C454D3-4E2F-1945-14F1-7BA461C8D0CF}"/>
              </a:ext>
            </a:extLst>
          </p:cNvPr>
          <p:cNvSpPr txBox="1"/>
          <p:nvPr/>
        </p:nvSpPr>
        <p:spPr>
          <a:xfrm>
            <a:off x="887000" y="5191464"/>
            <a:ext cx="10490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최근의  통계에서  보듯이 시뮬레이션 장르는  다른 장르에  비해  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400" b="1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높은  수익률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 보인다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장기적으로는  시뮬레이션  게임이  </a:t>
            </a:r>
            <a:r>
              <a:rPr lang="ko-KR" altLang="en-US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높은  관심을  받고  지속적으로 </a:t>
            </a:r>
            <a:endParaRPr lang="en-US" altLang="ko-KR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성장할  것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 판단된다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948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시장 환경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C454D3-4E2F-1945-14F1-7BA461C8D0CF}"/>
              </a:ext>
            </a:extLst>
          </p:cNvPr>
          <p:cNvSpPr txBox="1"/>
          <p:nvPr/>
        </p:nvSpPr>
        <p:spPr>
          <a:xfrm>
            <a:off x="887000" y="5191464"/>
            <a:ext cx="10490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최근의  통계에서  보듯이 시뮬레이션 장르는  다른 장르에  비해  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400" b="1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높은  수익률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 보인다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장기적으로는  시뮬레이션  게임이  </a:t>
            </a:r>
            <a:r>
              <a:rPr lang="ko-KR" altLang="en-US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높은  관심을  받고  지속적으로 </a:t>
            </a:r>
            <a:endParaRPr lang="en-US" altLang="ko-KR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성장할  것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 판단된다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4D0815-A9F5-BD03-DE5F-A6C940AF449F}"/>
              </a:ext>
            </a:extLst>
          </p:cNvPr>
          <p:cNvGrpSpPr/>
          <p:nvPr/>
        </p:nvGrpSpPr>
        <p:grpSpPr>
          <a:xfrm>
            <a:off x="832566" y="1304120"/>
            <a:ext cx="10526868" cy="3648165"/>
            <a:chOff x="91439" y="1506422"/>
            <a:chExt cx="12020906" cy="38906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355B402-8E42-FA04-F376-176F53EF5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39" y="1514407"/>
              <a:ext cx="5822501" cy="336045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445A8ED-18F3-CEBA-661C-720FE7F53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3941" y="1506422"/>
              <a:ext cx="6198404" cy="336844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ED1E6F-5CE8-0314-3F34-16F2BAFA3AE6}"/>
                </a:ext>
              </a:extLst>
            </p:cNvPr>
            <p:cNvSpPr txBox="1"/>
            <p:nvPr/>
          </p:nvSpPr>
          <p:spPr>
            <a:xfrm>
              <a:off x="2225874" y="5051603"/>
              <a:ext cx="1759744" cy="345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시뮬레이션  장르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56D8C9-6C40-0492-6D47-15233A74014C}"/>
                </a:ext>
              </a:extLst>
            </p:cNvPr>
            <p:cNvSpPr txBox="1"/>
            <p:nvPr/>
          </p:nvSpPr>
          <p:spPr>
            <a:xfrm>
              <a:off x="8524868" y="5051603"/>
              <a:ext cx="1209122" cy="345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전략  장르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88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62D6E-BEF6-AC00-8958-ECD28AB63E5F}"/>
              </a:ext>
            </a:extLst>
          </p:cNvPr>
          <p:cNvSpPr txBox="1"/>
          <p:nvPr/>
        </p:nvSpPr>
        <p:spPr>
          <a:xfrm>
            <a:off x="6444404" y="1255173"/>
            <a:ext cx="382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장르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전략 시뮬레이션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7B2538-5E1E-C9E7-7366-1BAC0A5E2505}"/>
              </a:ext>
            </a:extLst>
          </p:cNvPr>
          <p:cNvSpPr txBox="1"/>
          <p:nvPr/>
        </p:nvSpPr>
        <p:spPr>
          <a:xfrm>
            <a:off x="6444404" y="1988136"/>
            <a:ext cx="5082089" cy="445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지역마다 존재하는 </a:t>
            </a:r>
            <a:r>
              <a:rPr lang="ko-KR" altLang="en-US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자원을 </a:t>
            </a:r>
            <a:endParaRPr lang="en-US" altLang="ko-KR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채취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하며 </a:t>
            </a:r>
            <a:r>
              <a:rPr lang="ko-KR" altLang="en-US" sz="2400" dirty="0" err="1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포탑을</a:t>
            </a:r>
            <a:r>
              <a:rPr lang="ko-KR" altLang="en-US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건설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플레이어는 자원을 활용하여 </a:t>
            </a:r>
            <a:r>
              <a:rPr lang="ko-KR" altLang="en-US" sz="2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포탑을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업그레이드하는 </a:t>
            </a:r>
            <a:r>
              <a:rPr lang="ko-KR" altLang="en-US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연구를 진행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정해진 시간마다 </a:t>
            </a:r>
            <a:r>
              <a:rPr lang="ko-KR" altLang="en-US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웨이브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진행되며 설치된 포탑으로 </a:t>
            </a:r>
            <a:r>
              <a:rPr lang="ko-KR" altLang="en-US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공격 및 방어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한다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7516A7E-0F7D-0369-3163-F6CD6316E0A4}"/>
              </a:ext>
            </a:extLst>
          </p:cNvPr>
          <p:cNvSpPr/>
          <p:nvPr/>
        </p:nvSpPr>
        <p:spPr>
          <a:xfrm>
            <a:off x="1130244" y="1633617"/>
            <a:ext cx="4600441" cy="44596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그림</a:t>
            </a:r>
          </a:p>
        </p:txBody>
      </p:sp>
    </p:spTree>
    <p:extLst>
      <p:ext uri="{BB962C8B-B14F-4D97-AF65-F5344CB8AC3E}">
        <p14:creationId xmlns:p14="http://schemas.microsoft.com/office/powerpoint/2010/main" val="365868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2075069" cy="6716268"/>
            <a:chOff x="0" y="141732"/>
            <a:chExt cx="12075069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B6ACDC89-3E06-09DA-9A22-3B14ABAB0492}"/>
                </a:ext>
              </a:extLst>
            </p:cNvPr>
            <p:cNvSpPr/>
            <p:nvPr/>
          </p:nvSpPr>
          <p:spPr>
            <a:xfrm rot="5400000">
              <a:off x="11750573" y="778934"/>
              <a:ext cx="324000" cy="324993"/>
            </a:xfrm>
            <a:prstGeom prst="round2SameRect">
              <a:avLst/>
            </a:prstGeom>
            <a:solidFill>
              <a:srgbClr val="FF7C8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C5BA99BB-47B5-69FB-CFE1-C330195141B1}"/>
                </a:ext>
              </a:extLst>
            </p:cNvPr>
            <p:cNvSpPr/>
            <p:nvPr/>
          </p:nvSpPr>
          <p:spPr>
            <a:xfrm rot="5400000">
              <a:off x="11750573" y="1206329"/>
              <a:ext cx="324000" cy="324993"/>
            </a:xfrm>
            <a:prstGeom prst="round2SameRect">
              <a:avLst/>
            </a:prstGeom>
            <a:solidFill>
              <a:srgbClr val="FFC0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35B71F5-FE26-B70F-C0DE-940D17AD178B}"/>
                </a:ext>
              </a:extLst>
            </p:cNvPr>
            <p:cNvSpPr/>
            <p:nvPr/>
          </p:nvSpPr>
          <p:spPr>
            <a:xfrm rot="5400000">
              <a:off x="11750573" y="1633724"/>
              <a:ext cx="324000" cy="324993"/>
            </a:xfrm>
            <a:prstGeom prst="round2SameRect">
              <a:avLst/>
            </a:prstGeom>
            <a:solidFill>
              <a:srgbClr val="92D05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r>
                <a:rPr lang="en-US" altLang="ko-KR" sz="2400" i="1" kern="0" dirty="0">
                  <a:ln w="15875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700" kern="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with BIZCA</a:t>
              </a:r>
              <a:endParaRPr lang="ko-KR" altLang="en-US" sz="11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E9BFD56-EFBA-8D91-65E4-B5FC8B64A2D3}"/>
                </a:ext>
              </a:extLst>
            </p:cNvPr>
            <p:cNvGrpSpPr/>
            <p:nvPr/>
          </p:nvGrpSpPr>
          <p:grpSpPr>
            <a:xfrm>
              <a:off x="831210" y="285930"/>
              <a:ext cx="392663" cy="392663"/>
              <a:chOff x="837560" y="215588"/>
              <a:chExt cx="392663" cy="392663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4F912628-26B1-336B-18CF-B3DF420D54CE}"/>
                  </a:ext>
                </a:extLst>
              </p:cNvPr>
              <p:cNvSpPr/>
              <p:nvPr/>
            </p:nvSpPr>
            <p:spPr>
              <a:xfrm>
                <a:off x="837560" y="215588"/>
                <a:ext cx="392663" cy="39266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chemeClr val="tx1">
                      <a:lumMod val="85000"/>
                      <a:lumOff val="15000"/>
                    </a:schemeClr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9C014791-13D7-5659-CBA5-AE019076A6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1762" y="265414"/>
                <a:ext cx="288621" cy="288621"/>
              </a:xfrm>
              <a:prstGeom prst="rect">
                <a:avLst/>
              </a:prstGeom>
            </p:spPr>
          </p:pic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C881AF-B39C-A093-76A8-ECD4268C2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28457"/>
              </p:ext>
            </p:extLst>
          </p:nvPr>
        </p:nvGraphicFramePr>
        <p:xfrm>
          <a:off x="1294231" y="1687307"/>
          <a:ext cx="9873957" cy="4187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840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6965552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</a:tblGrid>
              <a:tr h="747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예상 플레이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r>
                        <a:rPr lang="ko-KR" altLang="en-US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판당 약 </a:t>
                      </a:r>
                      <a:r>
                        <a:rPr lang="en-US" altLang="ko-KR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25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en-US" altLang="ko-KR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 30</a:t>
                      </a:r>
                      <a:r>
                        <a:rPr lang="ko-KR" altLang="en-US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분</a:t>
                      </a:r>
                      <a:r>
                        <a:rPr lang="en-US" altLang="ko-KR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endParaRPr lang="ko-KR" altLang="en-US" sz="2400" spc="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347353"/>
                  </a:ext>
                </a:extLst>
              </a:tr>
              <a:tr h="6445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 err="1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포탑</a:t>
                      </a:r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r>
                        <a:rPr lang="ko-KR" altLang="en-US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 </a:t>
                      </a:r>
                      <a:r>
                        <a:rPr lang="en-US" altLang="ko-KR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 </a:t>
                      </a:r>
                      <a:r>
                        <a:rPr lang="ko-KR" altLang="en-US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공격 </a:t>
                      </a:r>
                      <a:r>
                        <a:rPr lang="ko-KR" altLang="en-US" sz="2400" spc="0" dirty="0" err="1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포탑</a:t>
                      </a:r>
                      <a:r>
                        <a:rPr lang="ko-KR" altLang="en-US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en-US" altLang="ko-KR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</a:t>
                      </a:r>
                      <a:r>
                        <a:rPr lang="en-US" altLang="ko-KR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방어 </a:t>
                      </a:r>
                      <a:r>
                        <a:rPr lang="ko-KR" altLang="en-US" sz="2400" spc="0" baseline="0" dirty="0" err="1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포탑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958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적</a:t>
                      </a:r>
                      <a:r>
                        <a:rPr lang="ko-KR" altLang="en-US" sz="2400" spc="0" baseline="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유형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 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 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근거리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원거리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2400" spc="0" baseline="0" dirty="0" err="1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중보스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최종보스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242579"/>
                  </a:ext>
                </a:extLst>
              </a:tr>
              <a:tr h="7969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자원 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물 불 철 땅</a:t>
                      </a:r>
                      <a:endParaRPr lang="en-US" altLang="ko-KR" sz="2400" spc="0" baseline="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859197"/>
                  </a:ext>
                </a:extLst>
              </a:tr>
              <a:tr h="10393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건물 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연구소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기지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적 기지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2400" spc="0" baseline="0" dirty="0" err="1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포탑</a:t>
                      </a:r>
                      <a:endParaRPr lang="en-US" altLang="ko-KR" sz="2400" spc="0" baseline="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849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997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소개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8E2AD1-3B5D-EEAF-5BEC-AFD0CE529FE1}"/>
              </a:ext>
            </a:extLst>
          </p:cNvPr>
          <p:cNvSpPr/>
          <p:nvPr/>
        </p:nvSpPr>
        <p:spPr>
          <a:xfrm>
            <a:off x="3428729" y="1167054"/>
            <a:ext cx="5604962" cy="5246107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자원 생성 가능 영역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1EBDC6-F6AC-99E4-8DC8-4DA10E15F39D}"/>
              </a:ext>
            </a:extLst>
          </p:cNvPr>
          <p:cNvSpPr/>
          <p:nvPr/>
        </p:nvSpPr>
        <p:spPr>
          <a:xfrm>
            <a:off x="7908970" y="1167053"/>
            <a:ext cx="1120992" cy="1049221"/>
          </a:xfrm>
          <a:prstGeom prst="rect">
            <a:avLst/>
          </a:prstGeom>
          <a:solidFill>
            <a:srgbClr val="BDC5D6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93FB7C-77F2-5DC5-2FDA-5EC7F7CCAD2E}"/>
              </a:ext>
            </a:extLst>
          </p:cNvPr>
          <p:cNvSpPr/>
          <p:nvPr/>
        </p:nvSpPr>
        <p:spPr>
          <a:xfrm>
            <a:off x="3407299" y="5325810"/>
            <a:ext cx="1120992" cy="1049221"/>
          </a:xfrm>
          <a:prstGeom prst="rect">
            <a:avLst/>
          </a:prstGeom>
          <a:solidFill>
            <a:srgbClr val="DEDEDE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8E5F50-8E72-1F74-E8DA-4D5A4CE4BA9F}"/>
              </a:ext>
            </a:extLst>
          </p:cNvPr>
          <p:cNvSpPr/>
          <p:nvPr/>
        </p:nvSpPr>
        <p:spPr>
          <a:xfrm>
            <a:off x="7863329" y="5325810"/>
            <a:ext cx="1120992" cy="1049221"/>
          </a:xfrm>
          <a:prstGeom prst="rect">
            <a:avLst/>
          </a:prstGeom>
          <a:solidFill>
            <a:srgbClr val="DCBEBE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687C999-6E76-108D-1487-809B6321F7D0}"/>
              </a:ext>
            </a:extLst>
          </p:cNvPr>
          <p:cNvGrpSpPr/>
          <p:nvPr/>
        </p:nvGrpSpPr>
        <p:grpSpPr>
          <a:xfrm>
            <a:off x="8043050" y="5471222"/>
            <a:ext cx="761263" cy="513572"/>
            <a:chOff x="3495675" y="1819275"/>
            <a:chExt cx="488950" cy="352425"/>
          </a:xfrm>
          <a:solidFill>
            <a:srgbClr val="790505"/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D4A3C43-A7F6-1E44-5DF7-B55FFDE126E3}"/>
                </a:ext>
              </a:extLst>
            </p:cNvPr>
            <p:cNvSpPr/>
            <p:nvPr/>
          </p:nvSpPr>
          <p:spPr>
            <a:xfrm>
              <a:off x="3587750" y="1993900"/>
              <a:ext cx="304800" cy="177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564011DD-3768-2134-AEF4-577E4197EEB9}"/>
                </a:ext>
              </a:extLst>
            </p:cNvPr>
            <p:cNvSpPr/>
            <p:nvPr/>
          </p:nvSpPr>
          <p:spPr>
            <a:xfrm>
              <a:off x="3495675" y="1819275"/>
              <a:ext cx="488950" cy="23495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75B68E8-DC34-0460-FE39-985040AB527B}"/>
              </a:ext>
            </a:extLst>
          </p:cNvPr>
          <p:cNvGrpSpPr/>
          <p:nvPr/>
        </p:nvGrpSpPr>
        <p:grpSpPr>
          <a:xfrm>
            <a:off x="3587020" y="5524276"/>
            <a:ext cx="761263" cy="513572"/>
            <a:chOff x="3495675" y="1819275"/>
            <a:chExt cx="488950" cy="352425"/>
          </a:xfrm>
          <a:solidFill>
            <a:schemeClr val="bg1"/>
          </a:solidFill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C2717C9-F4F7-9E25-9E70-E84B35C1F7F9}"/>
                </a:ext>
              </a:extLst>
            </p:cNvPr>
            <p:cNvSpPr/>
            <p:nvPr/>
          </p:nvSpPr>
          <p:spPr>
            <a:xfrm>
              <a:off x="3587750" y="1993900"/>
              <a:ext cx="304800" cy="177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4162E0ED-D3E9-95C1-5935-840C5FA64CEF}"/>
                </a:ext>
              </a:extLst>
            </p:cNvPr>
            <p:cNvSpPr/>
            <p:nvPr/>
          </p:nvSpPr>
          <p:spPr>
            <a:xfrm>
              <a:off x="3495675" y="1819275"/>
              <a:ext cx="488950" cy="23495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C7C50D9-3D91-357B-F2CD-6EAE32537B04}"/>
              </a:ext>
            </a:extLst>
          </p:cNvPr>
          <p:cNvGrpSpPr/>
          <p:nvPr/>
        </p:nvGrpSpPr>
        <p:grpSpPr>
          <a:xfrm>
            <a:off x="8088834" y="1310152"/>
            <a:ext cx="761263" cy="513572"/>
            <a:chOff x="3495675" y="1819275"/>
            <a:chExt cx="488950" cy="352425"/>
          </a:xfrm>
          <a:solidFill>
            <a:srgbClr val="002060"/>
          </a:solidFill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80D3B6C-927B-8EB5-5139-780B38983660}"/>
                </a:ext>
              </a:extLst>
            </p:cNvPr>
            <p:cNvSpPr/>
            <p:nvPr/>
          </p:nvSpPr>
          <p:spPr>
            <a:xfrm>
              <a:off x="3587750" y="1993900"/>
              <a:ext cx="304800" cy="177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26339014-54D7-99DB-258C-C4E5C9DD725E}"/>
                </a:ext>
              </a:extLst>
            </p:cNvPr>
            <p:cNvSpPr/>
            <p:nvPr/>
          </p:nvSpPr>
          <p:spPr>
            <a:xfrm>
              <a:off x="3495675" y="1819275"/>
              <a:ext cx="488950" cy="23495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1781B6A-6CC8-57F3-C040-49941350BBCC}"/>
              </a:ext>
            </a:extLst>
          </p:cNvPr>
          <p:cNvSpPr/>
          <p:nvPr/>
        </p:nvSpPr>
        <p:spPr>
          <a:xfrm>
            <a:off x="3459919" y="1200726"/>
            <a:ext cx="1120992" cy="1049221"/>
          </a:xfrm>
          <a:prstGeom prst="rect">
            <a:avLst/>
          </a:prstGeom>
          <a:solidFill>
            <a:srgbClr val="BDBDBD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01F3D0D-284B-B38F-11BB-4B092CF70689}"/>
              </a:ext>
            </a:extLst>
          </p:cNvPr>
          <p:cNvGrpSpPr/>
          <p:nvPr/>
        </p:nvGrpSpPr>
        <p:grpSpPr>
          <a:xfrm>
            <a:off x="3653675" y="1465080"/>
            <a:ext cx="761263" cy="513572"/>
            <a:chOff x="3495675" y="1819275"/>
            <a:chExt cx="488950" cy="352425"/>
          </a:xfrm>
          <a:solidFill>
            <a:schemeClr val="tx1"/>
          </a:solidFill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6960D0D-2B3D-F1B6-BB39-17900FE202C2}"/>
                </a:ext>
              </a:extLst>
            </p:cNvPr>
            <p:cNvSpPr/>
            <p:nvPr/>
          </p:nvSpPr>
          <p:spPr>
            <a:xfrm>
              <a:off x="3587750" y="1993900"/>
              <a:ext cx="304800" cy="177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0B4BE66A-77FD-43CD-3440-C71EA68081DC}"/>
                </a:ext>
              </a:extLst>
            </p:cNvPr>
            <p:cNvSpPr/>
            <p:nvPr/>
          </p:nvSpPr>
          <p:spPr>
            <a:xfrm>
              <a:off x="3495675" y="1819275"/>
              <a:ext cx="488950" cy="23495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00EF998-0043-DBD3-5EE6-EF407C60B345}"/>
              </a:ext>
            </a:extLst>
          </p:cNvPr>
          <p:cNvCxnSpPr>
            <a:cxnSpLocks/>
          </p:cNvCxnSpPr>
          <p:nvPr/>
        </p:nvCxnSpPr>
        <p:spPr>
          <a:xfrm>
            <a:off x="4570200" y="5899918"/>
            <a:ext cx="33220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6B14456-4807-D26D-74C8-C17AF846CB1C}"/>
              </a:ext>
            </a:extLst>
          </p:cNvPr>
          <p:cNvCxnSpPr>
            <a:cxnSpLocks/>
          </p:cNvCxnSpPr>
          <p:nvPr/>
        </p:nvCxnSpPr>
        <p:spPr>
          <a:xfrm>
            <a:off x="3155310" y="1200726"/>
            <a:ext cx="0" cy="52461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3C0296C-07C1-BFA8-0F79-B0E9C0B320A0}"/>
              </a:ext>
            </a:extLst>
          </p:cNvPr>
          <p:cNvSpPr txBox="1"/>
          <p:nvPr/>
        </p:nvSpPr>
        <p:spPr>
          <a:xfrm>
            <a:off x="2095552" y="3529436"/>
            <a:ext cx="105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1000m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E526CA1-3BAF-1913-01ED-9D7980486D0B}"/>
              </a:ext>
            </a:extLst>
          </p:cNvPr>
          <p:cNvSpPr txBox="1"/>
          <p:nvPr/>
        </p:nvSpPr>
        <p:spPr>
          <a:xfrm>
            <a:off x="6006214" y="5877355"/>
            <a:ext cx="105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600m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FCDB5F1-1CD9-2496-65B7-7B88C41E62EB}"/>
              </a:ext>
            </a:extLst>
          </p:cNvPr>
          <p:cNvSpPr txBox="1"/>
          <p:nvPr/>
        </p:nvSpPr>
        <p:spPr>
          <a:xfrm>
            <a:off x="7907727" y="6041413"/>
            <a:ext cx="1024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불 원소 기지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93DDFDA-47CD-7CED-80BF-5780F637FE28}"/>
              </a:ext>
            </a:extLst>
          </p:cNvPr>
          <p:cNvSpPr txBox="1"/>
          <p:nvPr/>
        </p:nvSpPr>
        <p:spPr>
          <a:xfrm>
            <a:off x="3459919" y="6062770"/>
            <a:ext cx="1024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쇠 원소 기지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281A6A-6DF6-98AE-FB3E-A629A7F670D9}"/>
              </a:ext>
            </a:extLst>
          </p:cNvPr>
          <p:cNvSpPr txBox="1"/>
          <p:nvPr/>
        </p:nvSpPr>
        <p:spPr>
          <a:xfrm>
            <a:off x="3521904" y="1972948"/>
            <a:ext cx="1024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물 원소 기지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E9E809F-0A2D-111E-229B-869605BB3995}"/>
              </a:ext>
            </a:extLst>
          </p:cNvPr>
          <p:cNvSpPr txBox="1"/>
          <p:nvPr/>
        </p:nvSpPr>
        <p:spPr>
          <a:xfrm>
            <a:off x="7863329" y="1907006"/>
            <a:ext cx="1212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나무 원소 기지</a:t>
            </a:r>
          </a:p>
        </p:txBody>
      </p:sp>
    </p:spTree>
    <p:extLst>
      <p:ext uri="{BB962C8B-B14F-4D97-AF65-F5344CB8AC3E}">
        <p14:creationId xmlns:p14="http://schemas.microsoft.com/office/powerpoint/2010/main" val="354886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83235-BD66-E77F-D985-8BD683011543}"/>
              </a:ext>
            </a:extLst>
          </p:cNvPr>
          <p:cNvSpPr txBox="1"/>
          <p:nvPr/>
        </p:nvSpPr>
        <p:spPr>
          <a:xfrm>
            <a:off x="812694" y="1222643"/>
            <a:ext cx="107269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플레이어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크기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( 0.5m * 0.5m * 1.5m)</a:t>
            </a: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자원 채취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건물 건설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웨이브 중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포탑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수리 가능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포탑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크기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( 1m * 1m * 3m)</a:t>
            </a: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공격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포탑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가지 속성의 공격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포탑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근거리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원거리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존재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방어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포탑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단일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광역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감속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포탑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존재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원소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크기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( 0.25m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* 0.25m * 0.5m)</a:t>
            </a: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속성 간의 약점 존재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지속적으로 생성된다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진행도에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따라 강해진다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DB479AE-C2FD-01C7-4103-3D5A958B82E1}"/>
              </a:ext>
            </a:extLst>
          </p:cNvPr>
          <p:cNvSpPr/>
          <p:nvPr/>
        </p:nvSpPr>
        <p:spPr>
          <a:xfrm>
            <a:off x="6778865" y="1617957"/>
            <a:ext cx="4600441" cy="44596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그림</a:t>
            </a:r>
          </a:p>
        </p:txBody>
      </p:sp>
    </p:spTree>
    <p:extLst>
      <p:ext uri="{BB962C8B-B14F-4D97-AF65-F5344CB8AC3E}">
        <p14:creationId xmlns:p14="http://schemas.microsoft.com/office/powerpoint/2010/main" val="243945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04875" cy="904875"/>
          </a:xfrm>
          <a:prstGeom prst="rect">
            <a:avLst/>
          </a:prstGeom>
          <a:solidFill>
            <a:srgbClr val="A22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440" y="67716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03</a:t>
            </a:r>
            <a:endParaRPr lang="ko-KR" altLang="en-US" sz="4400" dirty="0">
              <a:solidFill>
                <a:schemeClr val="bg1"/>
              </a:solidFill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803" y="96291"/>
            <a:ext cx="2547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A2272C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타 게임과의 차이점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77800" y="1373448"/>
            <a:ext cx="6100618" cy="5176982"/>
            <a:chOff x="548466" y="1297466"/>
            <a:chExt cx="5344160" cy="445008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4880E38-0FAA-4438-8AB2-6699E31A94C1}"/>
                </a:ext>
              </a:extLst>
            </p:cNvPr>
            <p:cNvGrpSpPr/>
            <p:nvPr/>
          </p:nvGrpSpPr>
          <p:grpSpPr>
            <a:xfrm>
              <a:off x="548466" y="1297466"/>
              <a:ext cx="5344160" cy="4450080"/>
              <a:chOff x="548466" y="1297466"/>
              <a:chExt cx="5344160" cy="4450080"/>
            </a:xfrm>
          </p:grpSpPr>
          <p:sp>
            <p:nvSpPr>
              <p:cNvPr id="17" name="사각형: 둥근 모서리 1">
                <a:extLst>
                  <a:ext uri="{FF2B5EF4-FFF2-40B4-BE49-F238E27FC236}">
                    <a16:creationId xmlns:a16="http://schemas.microsoft.com/office/drawing/2014/main" id="{88DAF014-91EB-46ED-A066-52758E9E050B}"/>
                  </a:ext>
                </a:extLst>
              </p:cNvPr>
              <p:cNvSpPr/>
              <p:nvPr/>
            </p:nvSpPr>
            <p:spPr>
              <a:xfrm>
                <a:off x="548466" y="1297466"/>
                <a:ext cx="5344160" cy="4450080"/>
              </a:xfrm>
              <a:prstGeom prst="roundRect">
                <a:avLst>
                  <a:gd name="adj" fmla="val 12329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08서울한강체 L" panose="02020603020101020101" pitchFamily="18" charset="-127"/>
                  <a:ea typeface="08서울한강체 L" panose="02020603020101020101" pitchFamily="18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A593D5-501E-457D-A8CA-AB659DA69256}"/>
                  </a:ext>
                </a:extLst>
              </p:cNvPr>
              <p:cNvSpPr txBox="1"/>
              <p:nvPr/>
            </p:nvSpPr>
            <p:spPr>
              <a:xfrm>
                <a:off x="2682664" y="2043885"/>
                <a:ext cx="2122925" cy="449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 err="1"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아스트로니어</a:t>
                </a:r>
                <a:endParaRPr lang="ko-KR" altLang="en-US" sz="2800" dirty="0"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27385C-4021-4E81-9927-7001CEA3757F}"/>
                  </a:ext>
                </a:extLst>
              </p:cNvPr>
              <p:cNvSpPr txBox="1"/>
              <p:nvPr/>
            </p:nvSpPr>
            <p:spPr>
              <a:xfrm>
                <a:off x="548466" y="2992644"/>
                <a:ext cx="5344160" cy="2079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20000"/>
                  </a:lnSpc>
                  <a:buFontTx/>
                  <a:buChar char="-"/>
                </a:pPr>
                <a:r>
                  <a:rPr lang="ko-KR" altLang="en-US" dirty="0"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지표면</a:t>
                </a:r>
                <a:r>
                  <a:rPr lang="en-US" altLang="ko-KR" dirty="0"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/</a:t>
                </a:r>
                <a:r>
                  <a:rPr lang="ko-KR" altLang="en-US" dirty="0"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지하의 자원을 채취하여 발전하는 것이 주 목적</a:t>
                </a:r>
                <a:endParaRPr lang="en-US" altLang="ko-KR" dirty="0"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endParaRPr>
              </a:p>
              <a:p>
                <a:pPr marL="285750" indent="-285750" algn="just">
                  <a:lnSpc>
                    <a:spcPct val="120000"/>
                  </a:lnSpc>
                  <a:buFontTx/>
                  <a:buChar char="-"/>
                </a:pPr>
                <a:r>
                  <a:rPr lang="ko-KR" altLang="en-US" dirty="0"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자원을 이용해 설비를 건설하여 기지의 기능을 발전</a:t>
                </a:r>
                <a:endParaRPr lang="en-US" altLang="ko-KR" dirty="0"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endParaRPr>
              </a:p>
              <a:p>
                <a:pPr marL="285750" indent="-285750" algn="just">
                  <a:lnSpc>
                    <a:spcPct val="120000"/>
                  </a:lnSpc>
                  <a:buFontTx/>
                  <a:buChar char="-"/>
                </a:pPr>
                <a:r>
                  <a:rPr lang="ko-KR" altLang="en-US" dirty="0"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도구 제작 및 생물 연구를 통해 상위 도구</a:t>
                </a:r>
                <a:r>
                  <a:rPr lang="en-US" altLang="ko-KR" dirty="0"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, </a:t>
                </a:r>
                <a:r>
                  <a:rPr lang="ko-KR" altLang="en-US" dirty="0"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건물을 해금하는 등 생존과 탐색</a:t>
                </a:r>
                <a:endParaRPr lang="en-US" altLang="ko-KR" dirty="0"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endParaRPr>
              </a:p>
              <a:p>
                <a:pPr marL="285750" indent="-285750" algn="just">
                  <a:lnSpc>
                    <a:spcPct val="120000"/>
                  </a:lnSpc>
                  <a:buFontTx/>
                  <a:buChar char="-"/>
                </a:pPr>
                <a:endParaRPr lang="en-US" altLang="ko-KR" dirty="0">
                  <a:solidFill>
                    <a:schemeClr val="bg1"/>
                  </a:solidFill>
                  <a:latin typeface="08서울한강체 L" panose="02020603020101020101" pitchFamily="18" charset="-127"/>
                  <a:ea typeface="08서울한강체 L" panose="02020603020101020101" pitchFamily="18" charset="-127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ko-KR" b="1" dirty="0"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-&gt; </a:t>
                </a:r>
                <a:r>
                  <a:rPr lang="ko-KR" altLang="en-US" b="1" dirty="0"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확실한 목표가 없다</a:t>
                </a:r>
                <a:r>
                  <a:rPr lang="en-US" altLang="ko-KR" b="1" dirty="0"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altLang="ko-KR" b="1" dirty="0"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-&gt; </a:t>
                </a:r>
                <a:r>
                  <a:rPr lang="ko-KR" altLang="en-US" b="1" dirty="0"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생존 게임인데 위기감이 없다</a:t>
                </a:r>
                <a:r>
                  <a:rPr lang="en-US" altLang="ko-KR" b="1" dirty="0">
                    <a:solidFill>
                      <a:schemeClr val="bg1"/>
                    </a:solidFill>
                    <a:latin typeface="08서울한강체 L" panose="02020603020101020101" pitchFamily="18" charset="-127"/>
                    <a:ea typeface="08서울한강체 L" panose="02020603020101020101" pitchFamily="18" charset="-127"/>
                  </a:rPr>
                  <a:t>.</a:t>
                </a:r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26" y="1592469"/>
              <a:ext cx="1295893" cy="1295893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262" y="1036670"/>
            <a:ext cx="5652924" cy="318192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806" y="4314304"/>
            <a:ext cx="1616481" cy="243920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1116" y="4314305"/>
            <a:ext cx="1607006" cy="2439205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07817" y="5029200"/>
            <a:ext cx="6029036" cy="673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4081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1417</Words>
  <Application>Microsoft Office PowerPoint</Application>
  <PresentationFormat>와이드스크린</PresentationFormat>
  <Paragraphs>333</Paragraphs>
  <Slides>28</Slides>
  <Notes>9</Notes>
  <HiddenSlides>0</HiddenSlides>
  <MMClips>2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08서울한강체 L</vt:lpstr>
      <vt:lpstr>08서울한강체 M</vt:lpstr>
      <vt:lpstr>Inter</vt:lpstr>
      <vt:lpstr>Noto Sans KR</vt:lpstr>
      <vt:lpstr>Tmon몬소리 Black</vt:lpstr>
      <vt:lpstr>나눔고딕 ExtraBold</vt:lpstr>
      <vt:lpstr>Arial</vt:lpstr>
      <vt:lpstr>Wingdings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가현 박</cp:lastModifiedBy>
  <cp:revision>5</cp:revision>
  <dcterms:created xsi:type="dcterms:W3CDTF">2023-09-20T07:36:48Z</dcterms:created>
  <dcterms:modified xsi:type="dcterms:W3CDTF">2023-12-14T07:52:36Z</dcterms:modified>
</cp:coreProperties>
</file>