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9" r:id="rId3"/>
    <p:sldId id="266" r:id="rId4"/>
    <p:sldId id="268" r:id="rId5"/>
    <p:sldId id="267" r:id="rId6"/>
    <p:sldId id="260" r:id="rId7"/>
    <p:sldId id="270" r:id="rId8"/>
    <p:sldId id="271" r:id="rId9"/>
    <p:sldId id="298" r:id="rId10"/>
    <p:sldId id="299" r:id="rId11"/>
    <p:sldId id="300" r:id="rId12"/>
    <p:sldId id="302" r:id="rId13"/>
    <p:sldId id="303" r:id="rId14"/>
    <p:sldId id="274" r:id="rId15"/>
    <p:sldId id="262" r:id="rId16"/>
    <p:sldId id="297" r:id="rId17"/>
    <p:sldId id="280" r:id="rId18"/>
    <p:sldId id="281" r:id="rId19"/>
    <p:sldId id="283" r:id="rId20"/>
    <p:sldId id="285" r:id="rId21"/>
    <p:sldId id="286" r:id="rId22"/>
    <p:sldId id="289" r:id="rId23"/>
    <p:sldId id="290" r:id="rId24"/>
    <p:sldId id="292" r:id="rId25"/>
    <p:sldId id="287" r:id="rId26"/>
    <p:sldId id="288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D2D"/>
    <a:srgbClr val="595959"/>
    <a:srgbClr val="F3DA90"/>
    <a:srgbClr val="FFCF37"/>
    <a:srgbClr val="FFFFFF"/>
    <a:srgbClr val="EAD59A"/>
    <a:srgbClr val="D6A300"/>
    <a:srgbClr val="ECF038"/>
    <a:srgbClr val="DFC10F"/>
    <a:srgbClr val="56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4" autoAdjust="0"/>
    <p:restoredTop sz="94660"/>
  </p:normalViewPr>
  <p:slideViewPr>
    <p:cSldViewPr snapToGrid="0">
      <p:cViewPr>
        <p:scale>
          <a:sx n="66" d="100"/>
          <a:sy n="66" d="100"/>
        </p:scale>
        <p:origin x="142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79E1B-8393-4C97-8DFF-C499128DB2C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F1CA-4690-4A6F-B0E5-E700D201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1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0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6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8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4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0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catgame.tistory.com/27" TargetMode="External"/><Relationship Id="rId3" Type="http://schemas.openxmlformats.org/officeDocument/2006/relationships/hyperlink" Target="https://www.dooit.co.kr/survey/report/index/193996/2" TargetMode="External"/><Relationship Id="rId7" Type="http://schemas.openxmlformats.org/officeDocument/2006/relationships/hyperlink" Target="https://movingai.com/jps.html" TargetMode="External"/><Relationship Id="rId2" Type="http://schemas.openxmlformats.org/officeDocument/2006/relationships/hyperlink" Target="https://www.vintageisthenewold.com/game-pedia/what-genre-of-game-are-the-most-profita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64bitdragon.com/articles/computer-science/procedural-generation/the-diamond-square-algorithm" TargetMode="External"/><Relationship Id="rId5" Type="http://schemas.openxmlformats.org/officeDocument/2006/relationships/hyperlink" Target="https://www.gamedeveloper.com/blogs/3-years-of-astroneer-live-a-marketing-comms-post-mortem" TargetMode="External"/><Relationship Id="rId10" Type="http://schemas.openxmlformats.org/officeDocument/2006/relationships/hyperlink" Target="https://pin.it/2XJRdaa" TargetMode="External"/><Relationship Id="rId4" Type="http://schemas.openxmlformats.org/officeDocument/2006/relationships/hyperlink" Target="https://web.archive.org/web/20220804165535/" TargetMode="External"/><Relationship Id="rId9" Type="http://schemas.openxmlformats.org/officeDocument/2006/relationships/hyperlink" Target="https://pin.it/1G6hTx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media" Target="../media/media2.mp4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microsoft.com/office/2007/relationships/hdphoto" Target="../media/hdphoto8.wdp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9.wdp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25400" y="239027"/>
            <a:ext cx="12075069" cy="6741818"/>
            <a:chOff x="0" y="141732"/>
            <a:chExt cx="12075069" cy="6741818"/>
          </a:xfrm>
          <a:solidFill>
            <a:srgbClr val="567FCA"/>
          </a:solidFill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C92D2D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22479" y="16728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FB85B3-0CE2-0619-A167-7FAD78D8C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04884" y="3781112"/>
              <a:ext cx="2981325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096996" y="2293974"/>
            <a:ext cx="764993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</a:t>
            </a:r>
            <a:endParaRPr lang="ko-KR" altLang="en-US" sz="7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B5471-6ACE-4848-5ACC-9C71509EC355}"/>
              </a:ext>
            </a:extLst>
          </p:cNvPr>
          <p:cNvSpPr txBox="1"/>
          <p:nvPr/>
        </p:nvSpPr>
        <p:spPr>
          <a:xfrm>
            <a:off x="4398483" y="4269674"/>
            <a:ext cx="2644925" cy="1423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2017180002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고선우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2020184015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박가현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2020184025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이승희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687D566-CBD3-EE47-DA94-83312930D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01401"/>
              </p:ext>
            </p:extLst>
          </p:nvPr>
        </p:nvGraphicFramePr>
        <p:xfrm>
          <a:off x="9304610" y="5742416"/>
          <a:ext cx="2573836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36">
                  <a:extLst>
                    <a:ext uri="{9D8B030D-6E8A-4147-A177-3AD203B41FA5}">
                      <a16:colId xmlns:a16="http://schemas.microsoft.com/office/drawing/2014/main" val="3384506827"/>
                    </a:ext>
                  </a:extLst>
                </a:gridCol>
              </a:tblGrid>
              <a:tr h="46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교수 서명란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6785"/>
                  </a:ext>
                </a:extLst>
              </a:tr>
              <a:tr h="7313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1678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B00F9605-10FA-472C-17C6-E479AF784B13}"/>
              </a:ext>
            </a:extLst>
          </p:cNvPr>
          <p:cNvSpPr txBox="1"/>
          <p:nvPr/>
        </p:nvSpPr>
        <p:spPr>
          <a:xfrm rot="20453521">
            <a:off x="2554781" y="5488485"/>
            <a:ext cx="11749688" cy="830997"/>
          </a:xfrm>
          <a:prstGeom prst="rect">
            <a:avLst/>
          </a:prstGeom>
          <a:solidFill>
            <a:srgbClr val="DFC10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 Do Not Disturb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1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</a:p>
        </p:txBody>
      </p:sp>
      <p:pic>
        <p:nvPicPr>
          <p:cNvPr id="3" name="그림 2" descr="Swit - Google Play 앱">
            <a:extLst>
              <a:ext uri="{FF2B5EF4-FFF2-40B4-BE49-F238E27FC236}">
                <a16:creationId xmlns:a16="http://schemas.microsoft.com/office/drawing/2014/main" id="{338680C5-6C75-F10E-E9AB-B2C8E152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34" y="4180958"/>
            <a:ext cx="1277545" cy="1263658"/>
          </a:xfrm>
          <a:prstGeom prst="rect">
            <a:avLst/>
          </a:prstGeom>
        </p:spPr>
      </p:pic>
      <p:pic>
        <p:nvPicPr>
          <p:cNvPr id="4" name="Picture 2" descr="i0.wp.com/d15haboszopus7.cloudfront.net/wp-cont...">
            <a:extLst>
              <a:ext uri="{FF2B5EF4-FFF2-40B4-BE49-F238E27FC236}">
                <a16:creationId xmlns:a16="http://schemas.microsoft.com/office/drawing/2014/main" id="{DE45FE76-A018-7AB3-91E6-DB86A18D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4" y="4392775"/>
            <a:ext cx="949677" cy="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1124642447922827336/1168172392170922004/mf4PMrVqvy9KVUQAAAAASUVORK5CYII.png?ex=6550cc51&amp;is=653e5751&amp;hm=960c21fd45c1af4e93c402b439d31f5b70b5c5b3f3dda7a021e80394fc6de043&amp;">
            <a:extLst>
              <a:ext uri="{FF2B5EF4-FFF2-40B4-BE49-F238E27FC236}">
                <a16:creationId xmlns:a16="http://schemas.microsoft.com/office/drawing/2014/main" id="{07726E3B-CC82-51CE-38E9-4DFD97964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1" y="4333751"/>
            <a:ext cx="1008701" cy="100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3E3CDF-70D9-5B9C-CE1B-797D32F6FCE8}"/>
              </a:ext>
            </a:extLst>
          </p:cNvPr>
          <p:cNvSpPr/>
          <p:nvPr/>
        </p:nvSpPr>
        <p:spPr>
          <a:xfrm>
            <a:off x="887687" y="5278390"/>
            <a:ext cx="1396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3Ds Max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DD04C0-BBFD-07B7-54CC-56EA1CAACF8B}"/>
              </a:ext>
            </a:extLst>
          </p:cNvPr>
          <p:cNvSpPr/>
          <p:nvPr/>
        </p:nvSpPr>
        <p:spPr>
          <a:xfrm>
            <a:off x="5384697" y="5342452"/>
            <a:ext cx="1155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3712DD-3B57-F4CA-1CF1-47CC95AF8D2E}"/>
              </a:ext>
            </a:extLst>
          </p:cNvPr>
          <p:cNvGrpSpPr/>
          <p:nvPr/>
        </p:nvGrpSpPr>
        <p:grpSpPr>
          <a:xfrm>
            <a:off x="5147303" y="1722920"/>
            <a:ext cx="1629960" cy="1805216"/>
            <a:chOff x="4970345" y="1662163"/>
            <a:chExt cx="939577" cy="10406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9DC836-FF92-59B0-D05B-6D895EDE2F0D}"/>
                </a:ext>
              </a:extLst>
            </p:cNvPr>
            <p:cNvSpPr/>
            <p:nvPr/>
          </p:nvSpPr>
          <p:spPr>
            <a:xfrm>
              <a:off x="4970345" y="2472125"/>
              <a:ext cx="939577" cy="230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Unity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Picture 2" descr="https://cdn.discordapp.com/attachments/1124642447922827336/1168171988263653497/wzdlLGb469AfjaUs0dK0cw4P6DnZGh5Hckap0QuMUxSNNdNaYq1VKrtdPtI87y2g5kfZezG6L76WUUjCIIgCIIgCIIgCIIgCIIgCIIgCIIgCIKog38JN6zRZmEMiAAAAABJRU5ErkJggg.png?ex=6550cbf1&amp;is=653e56f1&amp;hm=e493f5f09fe8ca6dcb1954a32838357714b4c2b37d5b60980967ea2d1964196b&amp;">
              <a:extLst>
                <a:ext uri="{FF2B5EF4-FFF2-40B4-BE49-F238E27FC236}">
                  <a16:creationId xmlns:a16="http://schemas.microsoft.com/office/drawing/2014/main" id="{D598AF57-B5A7-B708-572C-A2779636D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953" y="1662163"/>
              <a:ext cx="714133" cy="71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4" descr="https://cdn.discordapp.com/attachments/1124642447922827336/1168172262218805348/1200px-Font_Awesome_5_brands_github.png?ex=6550cc32&amp;is=653e5732&amp;hm=fac2ade85ca7928e780e1caffe3a94bcfc7f89ab150e0e2a0353a0207b34b86e&amp;">
            <a:extLst>
              <a:ext uri="{FF2B5EF4-FFF2-40B4-BE49-F238E27FC236}">
                <a16:creationId xmlns:a16="http://schemas.microsoft.com/office/drawing/2014/main" id="{A0F6E328-0C44-9DC8-BB92-78942F00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89" y="4418756"/>
            <a:ext cx="760588" cy="7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7CB4CC-CB70-FD04-DC85-CE8A54E631FE}"/>
              </a:ext>
            </a:extLst>
          </p:cNvPr>
          <p:cNvSpPr/>
          <p:nvPr/>
        </p:nvSpPr>
        <p:spPr>
          <a:xfrm>
            <a:off x="3315271" y="5295469"/>
            <a:ext cx="824757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Swit</a:t>
            </a:r>
            <a:endParaRPr lang="ko-KR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01308D-2367-0003-D1BC-39DADB65C7B6}"/>
              </a:ext>
            </a:extLst>
          </p:cNvPr>
          <p:cNvSpPr/>
          <p:nvPr/>
        </p:nvSpPr>
        <p:spPr>
          <a:xfrm>
            <a:off x="7557388" y="5309655"/>
            <a:ext cx="1172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ZBrush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6E661F-5425-1A59-C139-D6BC70D02D67}"/>
              </a:ext>
            </a:extLst>
          </p:cNvPr>
          <p:cNvSpPr/>
          <p:nvPr/>
        </p:nvSpPr>
        <p:spPr>
          <a:xfrm>
            <a:off x="9748462" y="5286249"/>
            <a:ext cx="1172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6" name="Picture 2" descr="https://cdn.discordapp.com/attachments/1124642447922827336/1168172811903316009/Product-Icon.png?ex=656341b5&amp;is=6550ccb5&amp;hm=7bd0f68e5fea7099ff044f6530889fe51d86ce81abb50196defc5e6cda32e614&amp;">
            <a:extLst>
              <a:ext uri="{FF2B5EF4-FFF2-40B4-BE49-F238E27FC236}">
                <a16:creationId xmlns:a16="http://schemas.microsoft.com/office/drawing/2014/main" id="{5AE40A1F-E105-F66F-0A15-BE366C21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048" y="4367863"/>
            <a:ext cx="887094" cy="8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5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구현할 기술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4335B6C-5AF8-8047-C5A1-B20B62FBA717}"/>
              </a:ext>
            </a:extLst>
          </p:cNvPr>
          <p:cNvGrpSpPr/>
          <p:nvPr/>
        </p:nvGrpSpPr>
        <p:grpSpPr>
          <a:xfrm>
            <a:off x="2214042" y="1761721"/>
            <a:ext cx="8687369" cy="4355725"/>
            <a:chOff x="1909242" y="2079421"/>
            <a:chExt cx="8687369" cy="43557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2770762" y="2107446"/>
              <a:ext cx="78258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- JPS</a:t>
              </a:r>
              <a:r>
                <a:rPr lang="ko-KR" altLang="en-US" sz="25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 알고리즘을 이용한 </a:t>
              </a:r>
              <a:r>
                <a:rPr lang="ko-KR" altLang="en-US" sz="2500" dirty="0" err="1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길찾기</a:t>
              </a:r>
              <a:endParaRPr lang="ko-KR" altLang="en-US" sz="2500" dirty="0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3993EA-CDE7-875B-0B6C-754F4624EA11}"/>
                </a:ext>
              </a:extLst>
            </p:cNvPr>
            <p:cNvSpPr txBox="1"/>
            <p:nvPr/>
          </p:nvSpPr>
          <p:spPr>
            <a:xfrm>
              <a:off x="2770762" y="3301054"/>
              <a:ext cx="782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-</a:t>
              </a:r>
              <a:r>
                <a:rPr lang="ko-KR" altLang="en-US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 </a:t>
              </a:r>
              <a:r>
                <a:rPr lang="ko-KR" altLang="en-US" sz="2400" dirty="0" err="1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쉐이더</a:t>
              </a:r>
              <a:r>
                <a:rPr lang="ko-KR" altLang="en-US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 제작</a:t>
              </a:r>
              <a:endParaRPr lang="en-US" altLang="ko-KR" sz="2400" dirty="0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  <a:p>
              <a:r>
                <a:rPr lang="en-US" altLang="ko-KR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  </a:t>
              </a:r>
              <a:r>
                <a:rPr lang="ko-KR" altLang="en-US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툰 </a:t>
              </a:r>
              <a:r>
                <a:rPr lang="ko-KR" altLang="en-US" sz="2400" dirty="0" err="1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쉐이더</a:t>
              </a:r>
              <a:r>
                <a:rPr lang="en-US" altLang="ko-KR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, </a:t>
              </a:r>
              <a:r>
                <a:rPr lang="ko-KR" altLang="en-US" sz="2400" dirty="0" err="1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블룸</a:t>
              </a:r>
              <a:endPara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016470-B91A-E9EA-3E68-DDD500713AD4}"/>
                </a:ext>
              </a:extLst>
            </p:cNvPr>
            <p:cNvSpPr txBox="1"/>
            <p:nvPr/>
          </p:nvSpPr>
          <p:spPr>
            <a:xfrm>
              <a:off x="2770762" y="4740469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- </a:t>
              </a:r>
              <a:r>
                <a:rPr lang="ko-KR" altLang="en-US" sz="2400" dirty="0" err="1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메쉬</a:t>
              </a:r>
              <a:r>
                <a:rPr lang="ko-KR" altLang="en-US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 슬라이스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4EDF77-A66B-ED51-34F1-68428C03FF49}"/>
                </a:ext>
              </a:extLst>
            </p:cNvPr>
            <p:cNvSpPr txBox="1"/>
            <p:nvPr/>
          </p:nvSpPr>
          <p:spPr>
            <a:xfrm>
              <a:off x="2770762" y="5864859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- TCP/IP</a:t>
              </a:r>
              <a:r>
                <a:rPr lang="ko-KR" altLang="en-US" sz="2400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 서버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9FC8AC-B1E0-91DF-7DE1-6C6F87BE16CB}"/>
                </a:ext>
              </a:extLst>
            </p:cNvPr>
            <p:cNvSpPr/>
            <p:nvPr/>
          </p:nvSpPr>
          <p:spPr>
            <a:xfrm>
              <a:off x="1909242" y="20794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993DBBC-94A6-A05C-0D6A-23DDADDC82F8}"/>
                </a:ext>
              </a:extLst>
            </p:cNvPr>
            <p:cNvSpPr/>
            <p:nvPr/>
          </p:nvSpPr>
          <p:spPr>
            <a:xfrm>
              <a:off x="1928766" y="32969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9128ED7-FA93-55D3-9C67-39DAE3509C48}"/>
                </a:ext>
              </a:extLst>
            </p:cNvPr>
            <p:cNvSpPr/>
            <p:nvPr/>
          </p:nvSpPr>
          <p:spPr>
            <a:xfrm>
              <a:off x="1928765" y="45144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9AD7A1C-5124-92E7-3737-AB2509684999}"/>
                </a:ext>
              </a:extLst>
            </p:cNvPr>
            <p:cNvSpPr/>
            <p:nvPr/>
          </p:nvSpPr>
          <p:spPr>
            <a:xfrm>
              <a:off x="1947215" y="57319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5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38A84C-DCC8-45D4-0160-D763E6B6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93751"/>
              </p:ext>
            </p:extLst>
          </p:nvPr>
        </p:nvGraphicFramePr>
        <p:xfrm>
          <a:off x="741728" y="1481441"/>
          <a:ext cx="10889481" cy="4529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982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982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982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91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고선우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박가현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이승희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48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그래픽 리소스 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이펙트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JPS</a:t>
                      </a:r>
                      <a:r>
                        <a:rPr lang="ko-KR" altLang="en-US" sz="2200" u="none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알고리즘을 이용한 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 찾기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툰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블룸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메쉬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슬라이스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나만의 맵 만들기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25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게임엔진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</a:t>
                      </a:r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모델링 </a:t>
                      </a:r>
                      <a:endParaRPr lang="en-US" altLang="ko-KR" sz="2200" spc="0" baseline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  <a:endParaRPr lang="ko-KR" altLang="en-US" sz="22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C++,STL,3D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자료구조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윈도우 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컴퓨터 그래픽스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프로그래밍</a:t>
                      </a:r>
                      <a:r>
                        <a:rPr lang="en-US" altLang="ko-KR" sz="2200" spc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200" spc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네트워크 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프로그래밍</a:t>
                      </a:r>
                      <a:endParaRPr lang="en-US" altLang="ko-KR" sz="22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1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59308A-EFC2-5376-AD55-5D5408709E71}"/>
              </a:ext>
            </a:extLst>
          </p:cNvPr>
          <p:cNvGrpSpPr/>
          <p:nvPr/>
        </p:nvGrpSpPr>
        <p:grpSpPr>
          <a:xfrm>
            <a:off x="831210" y="1066540"/>
            <a:ext cx="5668548" cy="2548108"/>
            <a:chOff x="190151" y="3811787"/>
            <a:chExt cx="7576406" cy="31623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17EE02-A414-707E-00E8-CA7884A22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57" y="3811787"/>
              <a:ext cx="7315200" cy="31623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F64151-3FC8-A4DD-B6EC-3EADE71851D6}"/>
                </a:ext>
              </a:extLst>
            </p:cNvPr>
            <p:cNvSpPr/>
            <p:nvPr/>
          </p:nvSpPr>
          <p:spPr>
            <a:xfrm>
              <a:off x="190151" y="5132874"/>
              <a:ext cx="660212" cy="915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A5B2AFC-FA7C-4D45-DF56-151D60D0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94" y="3790637"/>
            <a:ext cx="7277640" cy="27845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981CB-32E0-DD67-2C91-9E284A864320}"/>
              </a:ext>
            </a:extLst>
          </p:cNvPr>
          <p:cNvSpPr/>
          <p:nvPr/>
        </p:nvSpPr>
        <p:spPr>
          <a:xfrm>
            <a:off x="6937097" y="896302"/>
            <a:ext cx="4482256" cy="2802857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스윗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일정 변경</a:t>
            </a:r>
          </a:p>
        </p:txBody>
      </p:sp>
    </p:spTree>
    <p:extLst>
      <p:ext uri="{BB962C8B-B14F-4D97-AF65-F5344CB8AC3E}">
        <p14:creationId xmlns:p14="http://schemas.microsoft.com/office/powerpoint/2010/main" val="91117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610" y="111525"/>
            <a:ext cx="15872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참고 문헌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235007" y="1120051"/>
            <a:ext cx="11873865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문서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https://www.vintageisthenewold.com/game-pedia/what-genre-of-game-are-the-most-profitable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  <a:hlinkClick r:id="rId3"/>
              </a:rPr>
              <a:t>https://www.dooit.co.kr/survey/report/index/193996/2</a:t>
            </a: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https://web.archive.org/web/20220804165535/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https://www.gamedeveloper.com/blogs/3-years-of-astroneer-live-a-marketing-comms-post-mortem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6"/>
              </a:rPr>
              <a:t>https://learn.64bitdragon.com/articles/computer-science/procedural-generation/the-diamond-square-algorithm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7"/>
              </a:rPr>
              <a:t>https://movingai.com/jps.html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8"/>
              </a:rPr>
              <a:t>https://darkcatgame.tistory.com/27</a:t>
            </a:r>
            <a:endParaRPr lang="ko-KR" altLang="en-US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9"/>
              </a:rPr>
              <a:t>https://pin.it/1G6hTxh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10"/>
              </a:rPr>
              <a:t>https://pin.it/2XJRdaa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사진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kumimoji="0" lang="ko-KR" altLang="en-US" sz="1400" i="0" u="none" strike="noStrike" kern="1200" cap="none" spc="0" normalizeH="0" baseline="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아스트로니어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  <a:endParaRPr kumimoji="0" lang="en-US" altLang="ko-KR" sz="1400" i="0" u="none" strike="noStrike" kern="1200" cap="none" spc="0" normalizeH="0" baseline="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리그 오브 레전드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유니티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스윗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깃허브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3d </a:t>
            </a: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max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zbrush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34550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90676"/>
            <a:ext cx="12192000" cy="3676649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6431" y="3013501"/>
            <a:ext cx="312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1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부록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9610" y="1445342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시작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30474" y="1445342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자원 채취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31337" y="1445342"/>
            <a:ext cx="2108791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건설 및 연구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2626" y="1445342"/>
            <a:ext cx="2336102" cy="74725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 시간 후 방어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6453061" y="3193783"/>
            <a:ext cx="3015404" cy="123889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10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웨이브 후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생존 및 섬멸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250" y="5105069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승리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023638" y="3439606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패배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22" name="직선 화살표 연결선 21"/>
          <p:cNvCxnSpPr>
            <a:stCxn id="18" idx="2"/>
            <a:endCxn id="19" idx="0"/>
          </p:cNvCxnSpPr>
          <p:nvPr/>
        </p:nvCxnSpPr>
        <p:spPr>
          <a:xfrm>
            <a:off x="7978692" y="4432682"/>
            <a:ext cx="8966" cy="67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3295" y="34216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4324" y="344857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2435" y="45865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Yes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223" y="2210129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방어 중 자원 채취 및 </a:t>
            </a:r>
            <a:r>
              <a:rPr lang="ko-KR" altLang="en-US" sz="16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건설가능</a:t>
            </a:r>
            <a:endParaRPr lang="ko-KR" altLang="en-US" sz="16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10" idx="3"/>
            <a:endCxn id="11" idx="1"/>
          </p:cNvCxnSpPr>
          <p:nvPr/>
        </p:nvCxnSpPr>
        <p:spPr>
          <a:xfrm>
            <a:off x="1976284" y="1818968"/>
            <a:ext cx="35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3"/>
            <a:endCxn id="12" idx="1"/>
          </p:cNvCxnSpPr>
          <p:nvPr/>
        </p:nvCxnSpPr>
        <p:spPr>
          <a:xfrm>
            <a:off x="3977148" y="1818968"/>
            <a:ext cx="35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3"/>
            <a:endCxn id="13" idx="1"/>
          </p:cNvCxnSpPr>
          <p:nvPr/>
        </p:nvCxnSpPr>
        <p:spPr>
          <a:xfrm>
            <a:off x="6440128" y="1818968"/>
            <a:ext cx="39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2"/>
            <a:endCxn id="18" idx="0"/>
          </p:cNvCxnSpPr>
          <p:nvPr/>
        </p:nvCxnSpPr>
        <p:spPr>
          <a:xfrm flipH="1">
            <a:off x="7960763" y="2548683"/>
            <a:ext cx="17929" cy="6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0" idx="1"/>
          </p:cNvCxnSpPr>
          <p:nvPr/>
        </p:nvCxnSpPr>
        <p:spPr>
          <a:xfrm flipV="1">
            <a:off x="9468465" y="3813232"/>
            <a:ext cx="5551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3198663" y="3813232"/>
            <a:ext cx="3262713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192054" y="2192594"/>
            <a:ext cx="6609" cy="16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1803" y="452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플로우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차트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9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284745" y="1847202"/>
          <a:ext cx="4752768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38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7638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유닛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유닛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1803" y="45243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포탑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종류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5466343" y="1847202"/>
          <a:ext cx="6296166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72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2665384304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감속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강한 공격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사거리가 길다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맞은 적은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느려짐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많은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약한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3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1803" y="45243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웨이브에 따른 적 종류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387374" y="2301350"/>
          <a:ext cx="11366930" cy="2930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93">
                  <a:extLst>
                    <a:ext uri="{9D8B030D-6E8A-4147-A177-3AD203B41FA5}">
                      <a16:colId xmlns:a16="http://schemas.microsoft.com/office/drawing/2014/main" val="24451629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795203584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806086567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864537300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4221901070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29166122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314132643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4249279506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92917789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956956988"/>
                    </a:ext>
                  </a:extLst>
                </a:gridCol>
              </a:tblGrid>
              <a:tr h="770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15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</a:t>
                      </a:r>
                      <a:r>
                        <a:rPr lang="ko-KR" altLang="en-US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중간보스 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32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보스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52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4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맵 에디터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5D562-029F-D001-2EB2-F0ECD49ACFB5}"/>
              </a:ext>
            </a:extLst>
          </p:cNvPr>
          <p:cNvSpPr txBox="1"/>
          <p:nvPr/>
        </p:nvSpPr>
        <p:spPr>
          <a:xfrm>
            <a:off x="406400" y="1819564"/>
            <a:ext cx="116378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네이티브 플러그인</a:t>
            </a:r>
            <a:endParaRPr lang="en-US" altLang="ko-KR" dirty="0"/>
          </a:p>
          <a:p>
            <a:r>
              <a:rPr lang="en-US" altLang="ko-KR" dirty="0"/>
              <a:t>: C </a:t>
            </a:r>
            <a:r>
              <a:rPr lang="ko-KR" altLang="en-US" dirty="0"/>
              <a:t>기반 언어로 작성 가능하며 타겟 플랫폼에서 네이티브 코드 컴파일러로 </a:t>
            </a:r>
            <a:r>
              <a:rPr lang="ko-KR" altLang="en-US" dirty="0" err="1"/>
              <a:t>빌드됨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네이티브 플러그인 활용해 </a:t>
            </a:r>
            <a:r>
              <a:rPr lang="en-US" altLang="ko-KR" dirty="0"/>
              <a:t>C++</a:t>
            </a:r>
            <a:r>
              <a:rPr lang="ko-KR" altLang="en-US" dirty="0"/>
              <a:t>로 작성한 맵 에디터 기능 연결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파일로 맵 데이터 저장 후 </a:t>
            </a:r>
            <a:r>
              <a:rPr lang="en-US" altLang="ko-KR" dirty="0"/>
              <a:t>unity</a:t>
            </a:r>
            <a:r>
              <a:rPr lang="ko-KR" altLang="en-US" dirty="0"/>
              <a:t>에서 자체 제공하는 모듈</a:t>
            </a:r>
            <a:r>
              <a:rPr lang="en-US" altLang="ko-KR" dirty="0"/>
              <a:t>, </a:t>
            </a:r>
            <a:r>
              <a:rPr lang="ko-KR" altLang="en-US" dirty="0"/>
              <a:t>혹은 자체적으로 생성한 기능을 통해 맵 데이터 읽어오기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파일을 읽으면 이해가 쉬워 파일 내에서 수정이 가능하니 암호화하는 것이 좋음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Json vs binary </a:t>
            </a:r>
          </a:p>
          <a:p>
            <a:r>
              <a:rPr lang="en-US" altLang="ko-KR" dirty="0"/>
              <a:t>Json</a:t>
            </a:r>
            <a:r>
              <a:rPr lang="ko-KR" altLang="en-US" dirty="0"/>
              <a:t>이 더 빠르지만</a:t>
            </a:r>
            <a:r>
              <a:rPr lang="en-US" altLang="ko-KR" dirty="0"/>
              <a:t>, binary</a:t>
            </a:r>
            <a:r>
              <a:rPr lang="ko-KR" altLang="en-US" dirty="0"/>
              <a:t>의 용량이 더 작음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후에 </a:t>
            </a:r>
            <a:r>
              <a:rPr lang="ko-KR" altLang="en-US" dirty="0" err="1"/>
              <a:t>맵을</a:t>
            </a:r>
            <a:r>
              <a:rPr lang="ko-KR" altLang="en-US" dirty="0"/>
              <a:t> 만들고 그 용량 차이를 보고 난 후 결정 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8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F4F1CC-6480-D027-50C1-DD148F3947A8}"/>
              </a:ext>
            </a:extLst>
          </p:cNvPr>
          <p:cNvSpPr txBox="1"/>
          <p:nvPr/>
        </p:nvSpPr>
        <p:spPr>
          <a:xfrm>
            <a:off x="1882860" y="205551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F595B2-E578-E620-66B8-94BD76E00888}"/>
              </a:ext>
            </a:extLst>
          </p:cNvPr>
          <p:cNvSpPr txBox="1"/>
          <p:nvPr/>
        </p:nvSpPr>
        <p:spPr>
          <a:xfrm>
            <a:off x="1882860" y="2812427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01E410-061F-DA8E-CC9B-7FEB91AD15AF}"/>
              </a:ext>
            </a:extLst>
          </p:cNvPr>
          <p:cNvSpPr txBox="1"/>
          <p:nvPr/>
        </p:nvSpPr>
        <p:spPr>
          <a:xfrm>
            <a:off x="1882860" y="362901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게임과의 차이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464547-65DC-2446-119C-D0D4CE0C3580}"/>
              </a:ext>
            </a:extLst>
          </p:cNvPr>
          <p:cNvSpPr txBox="1"/>
          <p:nvPr/>
        </p:nvSpPr>
        <p:spPr>
          <a:xfrm>
            <a:off x="1882860" y="442873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B823D2-DEFC-1DE7-2896-57DFC81CCD07}"/>
              </a:ext>
            </a:extLst>
          </p:cNvPr>
          <p:cNvSpPr txBox="1"/>
          <p:nvPr/>
        </p:nvSpPr>
        <p:spPr>
          <a:xfrm>
            <a:off x="7187277" y="2012525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구현할 기술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2FC0BA-2DB9-04E5-071E-3E1CACB01744}"/>
              </a:ext>
            </a:extLst>
          </p:cNvPr>
          <p:cNvSpPr txBox="1"/>
          <p:nvPr/>
        </p:nvSpPr>
        <p:spPr>
          <a:xfrm>
            <a:off x="7187277" y="2769436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13B16A-91C0-6FC1-C29F-E8BAEA4B1E74}"/>
              </a:ext>
            </a:extLst>
          </p:cNvPr>
          <p:cNvSpPr txBox="1"/>
          <p:nvPr/>
        </p:nvSpPr>
        <p:spPr>
          <a:xfrm>
            <a:off x="7187277" y="358602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E1D05A-9B39-9FCF-7B5F-2AE896A7A0ED}"/>
              </a:ext>
            </a:extLst>
          </p:cNvPr>
          <p:cNvSpPr txBox="1"/>
          <p:nvPr/>
        </p:nvSpPr>
        <p:spPr>
          <a:xfrm>
            <a:off x="7187277" y="4385745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7CF0900-CCEA-330E-FD47-34E2A97B115A}"/>
              </a:ext>
            </a:extLst>
          </p:cNvPr>
          <p:cNvCxnSpPr>
            <a:cxnSpLocks/>
          </p:cNvCxnSpPr>
          <p:nvPr/>
        </p:nvCxnSpPr>
        <p:spPr>
          <a:xfrm>
            <a:off x="5909881" y="1342040"/>
            <a:ext cx="0" cy="5071121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B9442D-C3BC-8B71-43E2-FDDA780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6" y="821768"/>
            <a:ext cx="10880707" cy="58070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32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952FA-8C2F-CB42-79D5-83598CEC73B6}"/>
              </a:ext>
            </a:extLst>
          </p:cNvPr>
          <p:cNvSpPr txBox="1"/>
          <p:nvPr/>
        </p:nvSpPr>
        <p:spPr>
          <a:xfrm>
            <a:off x="1270000" y="1583249"/>
            <a:ext cx="9144000" cy="457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그리드 구현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그리드로 나누어서 각 그리드 셀에 대한 경로 계산을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그리드 크기를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복잡성에 따라 결정하여 적절한 수치 찾기 </a:t>
            </a:r>
            <a:r>
              <a:rPr lang="en-US" altLang="ko-KR" sz="1400" dirty="0"/>
              <a:t>(</a:t>
            </a:r>
            <a:r>
              <a:rPr lang="ko-KR" altLang="en-US" sz="1400" dirty="0"/>
              <a:t>정교한 경로와 계산비용 반비례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경로 </a:t>
            </a:r>
            <a:r>
              <a:rPr lang="ko-KR" altLang="en-US" sz="1400" b="1" dirty="0" err="1"/>
              <a:t>캐싱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이미 계산된 경로를 </a:t>
            </a:r>
            <a:r>
              <a:rPr lang="ko-KR" altLang="en-US" sz="1400" dirty="0" err="1"/>
              <a:t>캐싱하여</a:t>
            </a:r>
            <a:r>
              <a:rPr lang="ko-KR" altLang="en-US" sz="1400" dirty="0"/>
              <a:t> 동일한 경로에 대한 다시 계산을 방지한다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같은 경로를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미리 계산된 최적 경로를 활용하여 성능을 향상시킴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부분 경로 재계산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이동 중에 전체 경로를 다시 계산하는 대신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몹이</a:t>
            </a:r>
            <a:r>
              <a:rPr lang="ko-KR" altLang="en-US" sz="1400" dirty="0"/>
              <a:t> 이동하는 동안 부분적으로 경로를 재계산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현재 위치에서 다음 목표 지점으로 이동할 때마다 부분적인 경로를 다시 계산하여 최적 경로를 유지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멀티스레딩</a:t>
            </a:r>
            <a:r>
              <a:rPr lang="ko-KR" altLang="en-US" sz="1400" b="1" dirty="0"/>
              <a:t> 또는 병렬 처리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여러 </a:t>
            </a:r>
            <a:r>
              <a:rPr lang="ko-KR" altLang="en-US" sz="1400" dirty="0" err="1"/>
              <a:t>몹이나</a:t>
            </a:r>
            <a:r>
              <a:rPr lang="ko-KR" altLang="en-US" sz="1400" dirty="0"/>
              <a:t> 경로 계산을 병렬로 처리하여 계산 속도를 높인다</a:t>
            </a:r>
            <a:r>
              <a:rPr lang="en-US" altLang="ko-KR" sz="1400" dirty="0"/>
              <a:t>.  </a:t>
            </a:r>
            <a:r>
              <a:rPr lang="ko-KR" altLang="en-US" sz="1400" dirty="0"/>
              <a:t>스레드 동기화 주의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71A66-0D37-C5FF-7F7B-A90FE65A87C4}"/>
              </a:ext>
            </a:extLst>
          </p:cNvPr>
          <p:cNvSpPr txBox="1"/>
          <p:nvPr/>
        </p:nvSpPr>
        <p:spPr>
          <a:xfrm>
            <a:off x="1276754" y="924128"/>
            <a:ext cx="456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고려해야할</a:t>
            </a:r>
            <a:r>
              <a:rPr lang="ko-KR" altLang="en-US" b="1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54384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A60D-3D83-4B94-7A89-767F4D42B404}"/>
              </a:ext>
            </a:extLst>
          </p:cNvPr>
          <p:cNvSpPr txBox="1"/>
          <p:nvPr/>
        </p:nvSpPr>
        <p:spPr>
          <a:xfrm>
            <a:off x="1165917" y="1205990"/>
            <a:ext cx="508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JPS (Jump Point Search)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CF4B8-E225-98B6-636C-F7D2E0243EEF}"/>
              </a:ext>
            </a:extLst>
          </p:cNvPr>
          <p:cNvSpPr txBox="1"/>
          <p:nvPr/>
        </p:nvSpPr>
        <p:spPr>
          <a:xfrm>
            <a:off x="1165917" y="1575323"/>
            <a:ext cx="10185573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A*</a:t>
            </a:r>
            <a:r>
              <a:rPr lang="ko-KR" altLang="en-US" sz="1600" dirty="0"/>
              <a:t> 알고리즘의 개선형 알고리즘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A* </a:t>
            </a:r>
            <a:r>
              <a:rPr lang="ko-KR" altLang="en-US" sz="1600" dirty="0"/>
              <a:t>알고리즘은 가능한 모든 노드에 가능성을 두고 검색하며</a:t>
            </a:r>
            <a:r>
              <a:rPr lang="en-US" altLang="ko-KR" sz="1600" dirty="0"/>
              <a:t>,  priority queue</a:t>
            </a:r>
            <a:r>
              <a:rPr lang="ko-KR" altLang="en-US" sz="1600" dirty="0"/>
              <a:t>를 사용해 정렬하는 비용이 든다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내가 가는 모든 곳에 노드가 생성된다</a:t>
            </a:r>
            <a:r>
              <a:rPr lang="en-US" altLang="ko-KR" sz="1600" dirty="0"/>
              <a:t>. (</a:t>
            </a:r>
            <a:r>
              <a:rPr lang="ko-KR" altLang="en-US" sz="1600" dirty="0"/>
              <a:t>최대 </a:t>
            </a:r>
            <a:r>
              <a:rPr lang="en-US" altLang="ko-KR" sz="1600" dirty="0"/>
              <a:t>8</a:t>
            </a:r>
            <a:r>
              <a:rPr lang="ko-KR" altLang="en-US" sz="1600" dirty="0"/>
              <a:t>방향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/>
              <a:t>해결할 수 있는 방법 </a:t>
            </a:r>
            <a:r>
              <a:rPr lang="en-US" altLang="ko-KR" sz="1600" dirty="0"/>
              <a:t>: </a:t>
            </a:r>
            <a:r>
              <a:rPr lang="ko-KR" altLang="en-US" sz="1600" dirty="0"/>
              <a:t>방향성을 고려해 중간에 거쳐가는 노드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OpenList</a:t>
            </a:r>
            <a:r>
              <a:rPr lang="ko-KR" altLang="en-US" sz="1600" dirty="0"/>
              <a:t>에 추가되는 노드</a:t>
            </a:r>
            <a:r>
              <a:rPr lang="en-US" altLang="ko-KR" sz="1600" dirty="0"/>
              <a:t>)</a:t>
            </a:r>
            <a:r>
              <a:rPr lang="ko-KR" altLang="en-US" sz="1600" dirty="0"/>
              <a:t>의 생성을 줄인다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/>
              <a:t>직진한다는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코너라는 개념 추가 필요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다음 조건들 중 하나를 만족할 때까지 결정된 방향으로 직진한다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현재 방향으로 나아갔을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지도를 벗어나거나 장애물이 있을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목적지 노드일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노드와 연결된 노드들 중에 </a:t>
            </a:r>
            <a:r>
              <a:rPr lang="en-US" altLang="ko-KR" sz="1600" b="1" dirty="0"/>
              <a:t>forced</a:t>
            </a:r>
            <a:r>
              <a:rPr lang="en-US" altLang="ko-KR" sz="1600" dirty="0"/>
              <a:t> </a:t>
            </a:r>
            <a:r>
              <a:rPr lang="ko-KR" altLang="en-US" sz="1600" dirty="0"/>
              <a:t>노드가 있는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4. (</a:t>
            </a:r>
            <a:r>
              <a:rPr lang="ko-KR" altLang="en-US" sz="1600" dirty="0"/>
              <a:t>대각선 방향으로 이동 중인 경우</a:t>
            </a:r>
            <a:r>
              <a:rPr lang="en-US" altLang="ko-KR" sz="1600" dirty="0"/>
              <a:t>) </a:t>
            </a:r>
            <a:r>
              <a:rPr lang="ko-KR" altLang="en-US" sz="1600" dirty="0"/>
              <a:t>대각선 방향을 분해한 방향 중에 조건 </a:t>
            </a:r>
            <a:r>
              <a:rPr lang="en-US" altLang="ko-KR" sz="1600" dirty="0"/>
              <a:t>2, 3</a:t>
            </a:r>
            <a:r>
              <a:rPr lang="ko-KR" altLang="en-US" sz="1600" dirty="0"/>
              <a:t>을 만족하는 노드가 있는 경우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734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DAF72-4D9D-183B-0333-2C76450FB69B}"/>
              </a:ext>
            </a:extLst>
          </p:cNvPr>
          <p:cNvSpPr txBox="1"/>
          <p:nvPr/>
        </p:nvSpPr>
        <p:spPr>
          <a:xfrm>
            <a:off x="360218" y="1177913"/>
            <a:ext cx="11471563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수평수직</a:t>
            </a:r>
            <a:r>
              <a:rPr lang="ko-KR" altLang="en-US" sz="1800" dirty="0"/>
              <a:t> 진행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가던 방향을 확인</a:t>
            </a:r>
            <a:r>
              <a:rPr lang="en-US" altLang="ko-KR" sz="1800" dirty="0"/>
              <a:t>(</a:t>
            </a:r>
            <a:r>
              <a:rPr lang="ko-KR" altLang="en-US" sz="1800" dirty="0"/>
              <a:t>즉 </a:t>
            </a:r>
            <a:r>
              <a:rPr lang="en-US" altLang="ko-KR" sz="1800" dirty="0"/>
              <a:t>parent</a:t>
            </a:r>
            <a:r>
              <a:rPr lang="ko-KR" altLang="en-US" sz="1800" dirty="0"/>
              <a:t>로 부터 나의 방향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가는 방향 기준 왼쪽에 코너라면 가는 방향기준 왼쪽 대각선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가는 방향 기준 오른쪽에 코너라면 가는 방향 기준 오른쪽 대각선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대각 진행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가던 방향을 확인 </a:t>
            </a:r>
            <a:r>
              <a:rPr lang="en-US" altLang="ko-KR" sz="1800" dirty="0"/>
              <a:t>(</a:t>
            </a:r>
            <a:r>
              <a:rPr lang="ko-KR" altLang="en-US" sz="1800" dirty="0"/>
              <a:t>즉 </a:t>
            </a:r>
            <a:r>
              <a:rPr lang="en-US" altLang="ko-KR" sz="1800" dirty="0"/>
              <a:t>parent</a:t>
            </a:r>
            <a:r>
              <a:rPr lang="ko-KR" altLang="en-US" sz="1800" dirty="0"/>
              <a:t>로 부터 나의 방향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위쪽 방향 확인</a:t>
            </a:r>
            <a:r>
              <a:rPr lang="en-US" altLang="ko-KR" sz="1800" dirty="0"/>
              <a:t>(</a:t>
            </a:r>
            <a:r>
              <a:rPr lang="ko-KR" altLang="en-US" sz="1800" dirty="0"/>
              <a:t>진행 방향이 왼쪽 위이기 때문에 왼쪽과 위쪽을 확인 해야 함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오른쪽 방향 확인 </a:t>
            </a:r>
            <a:r>
              <a:rPr lang="en-US" altLang="ko-KR" sz="1800" dirty="0"/>
              <a:t>(</a:t>
            </a:r>
            <a:r>
              <a:rPr lang="ko-KR" altLang="en-US" sz="1800" dirty="0"/>
              <a:t>진행방향이 왼쪽 위이기 때문에 왼쪽과 위쪽을 확인 해야 함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왼쪽 위가 코너라면 왼쪽 위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오른쪽 아래로 코너라면 오른쪽 아래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572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" name="JPS.mp4">
            <a:hlinkClick r:id="" action="ppaction://media"/>
            <a:extLst>
              <a:ext uri="{FF2B5EF4-FFF2-40B4-BE49-F238E27FC236}">
                <a16:creationId xmlns:a16="http://schemas.microsoft.com/office/drawing/2014/main" id="{80F90EDB-F8AF-947D-09B0-BC077D1A88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08454" y="994496"/>
            <a:ext cx="2877528" cy="4972815"/>
          </a:xfrm>
          <a:prstGeom prst="rect">
            <a:avLst/>
          </a:prstGeom>
        </p:spPr>
      </p:pic>
      <p:pic>
        <p:nvPicPr>
          <p:cNvPr id="3" name="CAStar.mp4">
            <a:hlinkClick r:id="" action="ppaction://media"/>
            <a:extLst>
              <a:ext uri="{FF2B5EF4-FFF2-40B4-BE49-F238E27FC236}">
                <a16:creationId xmlns:a16="http://schemas.microsoft.com/office/drawing/2014/main" id="{2F8C57BE-080B-7401-DD15-387854C3404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86328" y="994496"/>
            <a:ext cx="2817459" cy="4869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44F9C-F99C-8CBB-DAFD-912938DC8D1E}"/>
              </a:ext>
            </a:extLst>
          </p:cNvPr>
          <p:cNvSpPr txBox="1"/>
          <p:nvPr/>
        </p:nvSpPr>
        <p:spPr>
          <a:xfrm>
            <a:off x="2730264" y="6137418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47593-E15B-BA29-0EEF-28825D126EB8}"/>
              </a:ext>
            </a:extLst>
          </p:cNvPr>
          <p:cNvSpPr txBox="1"/>
          <p:nvPr/>
        </p:nvSpPr>
        <p:spPr>
          <a:xfrm>
            <a:off x="8335132" y="613741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알고리즘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6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행동 트리와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89AD6-301F-B417-BF71-A5866172C000}"/>
              </a:ext>
            </a:extLst>
          </p:cNvPr>
          <p:cNvSpPr txBox="1"/>
          <p:nvPr/>
        </p:nvSpPr>
        <p:spPr>
          <a:xfrm>
            <a:off x="1127760" y="957230"/>
            <a:ext cx="9936480" cy="572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행동 트리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복잡한 행동 패턴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다양한 조건과 행동을 조합하여 복잡한 행동 패턴을 표현하기에 용이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유닛이 다양한 행동을 동적으로 변경해야 하는 상황에 적합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수정과 확장 용이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구조를 계층적으로 표현하므로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부분을 수정하거나 확장하기가 상대적으로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새로운 행동을 추가하거나 조건을 변경하는 데 용이합니다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우선순위의 유연성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노드의 우선순위를 조절하여 특정 행동이 다른 행동보다 우선순위를 갖도록 함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이는 유연한 우선순위 기반의 행동 제어를 가능하게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&lt;FSM&gt;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간단한 상태 전이 </a:t>
            </a:r>
            <a:r>
              <a:rPr lang="en-US" altLang="ko-KR" sz="1400" dirty="0"/>
              <a:t>: 	</a:t>
            </a:r>
            <a:r>
              <a:rPr lang="ko-KR" altLang="en-US" sz="1400" dirty="0"/>
              <a:t>유닛의 행동이 간단하고 명확한 상태 전이에 의해 결정될 때 적합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예</a:t>
            </a:r>
            <a:r>
              <a:rPr lang="en-US" altLang="ko-KR" sz="1400" dirty="0"/>
              <a:t>) "</a:t>
            </a:r>
            <a:r>
              <a:rPr lang="ko-KR" altLang="en-US" sz="1400" dirty="0"/>
              <a:t>추격 중</a:t>
            </a:r>
            <a:r>
              <a:rPr lang="en-US" altLang="ko-KR" sz="1400" dirty="0"/>
              <a:t>", "</a:t>
            </a:r>
            <a:r>
              <a:rPr lang="ko-KR" altLang="en-US" sz="1400" dirty="0"/>
              <a:t>공격 중</a:t>
            </a:r>
            <a:r>
              <a:rPr lang="en-US" altLang="ko-KR" sz="1400" dirty="0"/>
              <a:t>", "</a:t>
            </a:r>
            <a:r>
              <a:rPr lang="ko-KR" altLang="en-US" sz="1400" dirty="0"/>
              <a:t>피하는 중</a:t>
            </a:r>
            <a:r>
              <a:rPr lang="en-US" altLang="ko-KR" sz="1400" dirty="0"/>
              <a:t>" </a:t>
            </a:r>
            <a:r>
              <a:rPr lang="ko-KR" altLang="en-US" sz="1400" dirty="0"/>
              <a:t>등과 같은 명확한 상태로 구성된 경우에 유용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각 상태가 독립적 </a:t>
            </a:r>
            <a:r>
              <a:rPr lang="en-US" altLang="ko-KR" sz="1400" dirty="0"/>
              <a:t>: 	</a:t>
            </a:r>
            <a:r>
              <a:rPr lang="ko-KR" altLang="en-US" sz="1400" dirty="0"/>
              <a:t>각 상태가 서로 독립적이고 다른 상태에 영향을 미치지 않는 경우</a:t>
            </a:r>
            <a:r>
              <a:rPr lang="en-US" altLang="ko-KR" sz="1400" dirty="0"/>
              <a:t> </a:t>
            </a:r>
            <a:r>
              <a:rPr lang="ko-KR" altLang="en-US" sz="1400" dirty="0"/>
              <a:t>상태 전이 용이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구현이 간단 </a:t>
            </a:r>
            <a:r>
              <a:rPr lang="en-US" altLang="ko-KR" sz="1400" dirty="0"/>
              <a:t>: 	FSM</a:t>
            </a:r>
            <a:r>
              <a:rPr lang="ko-KR" altLang="en-US" sz="1400" dirty="0"/>
              <a:t>은 각 상태와 이벤트에 대한 구현이 간단하므로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빠르게 프로토타입을 만들거나 간단한 </a:t>
            </a:r>
            <a:r>
              <a:rPr lang="ko-KR" altLang="en-US" sz="1400" dirty="0" err="1"/>
              <a:t>몹의</a:t>
            </a:r>
            <a:r>
              <a:rPr lang="ko-KR" altLang="en-US" sz="1400" dirty="0"/>
              <a:t> 동작을 구현할 때 유용</a:t>
            </a:r>
          </a:p>
        </p:txBody>
      </p:sp>
    </p:spTree>
    <p:extLst>
      <p:ext uri="{BB962C8B-B14F-4D97-AF65-F5344CB8AC3E}">
        <p14:creationId xmlns:p14="http://schemas.microsoft.com/office/powerpoint/2010/main" val="358256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행동 트리와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FSM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BF1436-04E2-07BB-69A3-D4B2715F5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6" y="972591"/>
            <a:ext cx="10609270" cy="5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툰 </a:t>
            </a:r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쉐이딩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" name="그림 1" descr="텍스트, 스크린샷, 원, 그래픽이(가) 표시된 사진&#10;&#10;자동 생성된 설명">
            <a:extLst>
              <a:ext uri="{FF2B5EF4-FFF2-40B4-BE49-F238E27FC236}">
                <a16:creationId xmlns:a16="http://schemas.microsoft.com/office/drawing/2014/main" id="{907407C5-AFAA-F820-B5B9-6E327C915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6" y="1432848"/>
            <a:ext cx="4324985" cy="1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2CB9F65C-710A-E6EB-F577-4C49CD05A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87" y="1432848"/>
            <a:ext cx="392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A7972A2C-8949-5F76-C6CC-A630FA0F0B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4108679"/>
            <a:ext cx="3832225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872F98-7B37-595A-AE2E-B71841DF50C3}"/>
              </a:ext>
            </a:extLst>
          </p:cNvPr>
          <p:cNvSpPr txBox="1"/>
          <p:nvPr/>
        </p:nvSpPr>
        <p:spPr>
          <a:xfrm>
            <a:off x="0" y="3516965"/>
            <a:ext cx="616989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그려서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처럼 보이도록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CA0B6-E429-FB18-5326-5D23D43BD56F}"/>
              </a:ext>
            </a:extLst>
          </p:cNvPr>
          <p:cNvSpPr txBox="1"/>
          <p:nvPr/>
        </p:nvSpPr>
        <p:spPr>
          <a:xfrm>
            <a:off x="202015" y="6220898"/>
            <a:ext cx="114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단계별 음영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(LUT, Look Up Table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텍스쳐를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무슨색인지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몇 단계인지 설정한다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dirty="0"/>
          </a:p>
        </p:txBody>
      </p:sp>
      <p:pic>
        <p:nvPicPr>
          <p:cNvPr id="21" name="그림 20" descr="인간의 얼굴, 사람, 스크린샷이(가) 표시된 사진&#10;&#10;자동 생성된 설명">
            <a:extLst>
              <a:ext uri="{FF2B5EF4-FFF2-40B4-BE49-F238E27FC236}">
                <a16:creationId xmlns:a16="http://schemas.microsoft.com/office/drawing/2014/main" id="{0040B58B-9587-1FD6-29B5-F35243EA3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76" y="4168051"/>
            <a:ext cx="3872230" cy="182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98052C-60EA-D2CB-4CE3-80B963FD6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6" y="1355196"/>
            <a:ext cx="10526868" cy="3661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A32276-E057-1F69-387E-995D5FF9A029}"/>
              </a:ext>
            </a:extLst>
          </p:cNvPr>
          <p:cNvSpPr txBox="1"/>
          <p:nvPr/>
        </p:nvSpPr>
        <p:spPr>
          <a:xfrm>
            <a:off x="887000" y="5354135"/>
            <a:ext cx="1049086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최근의  통계에서  보듯이 시뮬레이션 장르는  다른 장르에  비해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수익률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 보인다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장기적으로는  시뮬레이션  게임이 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관심을  받고  지속적으로 성장할  것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 판단된다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4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4D0815-A9F5-BD03-DE5F-A6C940AF449F}"/>
              </a:ext>
            </a:extLst>
          </p:cNvPr>
          <p:cNvGrpSpPr/>
          <p:nvPr/>
        </p:nvGrpSpPr>
        <p:grpSpPr>
          <a:xfrm>
            <a:off x="832566" y="1304120"/>
            <a:ext cx="10526868" cy="3648165"/>
            <a:chOff x="91439" y="1506422"/>
            <a:chExt cx="12020906" cy="3890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5B402-8E42-FA04-F376-176F53EF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" y="1514407"/>
              <a:ext cx="5822501" cy="33604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45A8ED-18F3-CEBA-661C-720FE7F53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941" y="1506422"/>
              <a:ext cx="6198404" cy="33684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D1E6F-5CE8-0314-3F34-16F2BAFA3AE6}"/>
                </a:ext>
              </a:extLst>
            </p:cNvPr>
            <p:cNvSpPr txBox="1"/>
            <p:nvPr/>
          </p:nvSpPr>
          <p:spPr>
            <a:xfrm>
              <a:off x="2225874" y="5051603"/>
              <a:ext cx="1759744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시뮬레이션  장르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56D8C9-6C40-0492-6D47-15233A74014C}"/>
                </a:ext>
              </a:extLst>
            </p:cNvPr>
            <p:cNvSpPr txBox="1"/>
            <p:nvPr/>
          </p:nvSpPr>
          <p:spPr>
            <a:xfrm>
              <a:off x="8524868" y="5051603"/>
              <a:ext cx="1209122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전략  장르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A1A31-02A9-D169-9023-469F3E5A1488}"/>
              </a:ext>
            </a:extLst>
          </p:cNvPr>
          <p:cNvSpPr txBox="1"/>
          <p:nvPr/>
        </p:nvSpPr>
        <p:spPr>
          <a:xfrm>
            <a:off x="887000" y="5354135"/>
            <a:ext cx="1049086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최근의  통계에서  보듯이 시뮬레이션 장르는  다른 장르에  비해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수익률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 보인다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장기적으로는  시뮬레이션  게임이 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관심을  받고  지속적으로 성장할  것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 판단된다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8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62D6E-BEF6-AC00-8958-ECD28AB63E5F}"/>
              </a:ext>
            </a:extLst>
          </p:cNvPr>
          <p:cNvSpPr txBox="1"/>
          <p:nvPr/>
        </p:nvSpPr>
        <p:spPr>
          <a:xfrm>
            <a:off x="6444404" y="1255173"/>
            <a:ext cx="382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 시뮬레이션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B2538-5E1E-C9E7-7366-1BAC0A5E2505}"/>
              </a:ext>
            </a:extLst>
          </p:cNvPr>
          <p:cNvSpPr txBox="1"/>
          <p:nvPr/>
        </p:nvSpPr>
        <p:spPr>
          <a:xfrm>
            <a:off x="6444404" y="1988136"/>
            <a:ext cx="5082089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지역마다 존재하는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자원을 </a:t>
            </a:r>
            <a:endParaRPr lang="en-US" altLang="ko-KR" sz="2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채취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하며 </a:t>
            </a:r>
            <a:r>
              <a:rPr lang="ko-KR" altLang="en-US" sz="24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포탑을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건설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플레이어는 자원을 활용하여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업그레이드하는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연구를 진행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시간마다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웨이브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진행되며 설치된 포탑으로 </a:t>
            </a:r>
            <a:r>
              <a:rPr lang="ko-KR" altLang="en-US" sz="2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 및 방어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516A7E-0F7D-0369-3163-F6CD6316E0A4}"/>
              </a:ext>
            </a:extLst>
          </p:cNvPr>
          <p:cNvSpPr/>
          <p:nvPr/>
        </p:nvSpPr>
        <p:spPr>
          <a:xfrm>
            <a:off x="1130244" y="1633617"/>
            <a:ext cx="4600441" cy="445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36586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r>
                <a:rPr lang="en-US" altLang="ko-KR" sz="2400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</a:t>
              </a: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9BFD56-EFBA-8D91-65E4-B5FC8B64A2D3}"/>
                </a:ext>
              </a:extLst>
            </p:cNvPr>
            <p:cNvGrpSpPr/>
            <p:nvPr/>
          </p:nvGrpSpPr>
          <p:grpSpPr>
            <a:xfrm>
              <a:off x="831210" y="285930"/>
              <a:ext cx="392663" cy="392663"/>
              <a:chOff x="837560" y="215588"/>
              <a:chExt cx="392663" cy="39266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F912628-26B1-336B-18CF-B3DF420D54CE}"/>
                  </a:ext>
                </a:extLst>
              </p:cNvPr>
              <p:cNvSpPr/>
              <p:nvPr/>
            </p:nvSpPr>
            <p:spPr>
              <a:xfrm>
                <a:off x="837560" y="215588"/>
                <a:ext cx="392663" cy="39266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tx1">
                      <a:lumMod val="85000"/>
                      <a:lumOff val="15000"/>
                    </a:schemeClr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9C014791-13D7-5659-CBA5-AE019076A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762" y="265414"/>
                <a:ext cx="288621" cy="288621"/>
              </a:xfrm>
              <a:prstGeom prst="rect">
                <a:avLst/>
              </a:prstGeom>
            </p:spPr>
          </p:pic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C881AF-B39C-A093-76A8-ECD4268C2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28457"/>
              </p:ext>
            </p:extLst>
          </p:nvPr>
        </p:nvGraphicFramePr>
        <p:xfrm>
          <a:off x="1294231" y="1687307"/>
          <a:ext cx="9873957" cy="418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40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696555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예상 플레이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판당 약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 30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ko-KR" altLang="en-US" sz="2400" spc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47353"/>
                  </a:ext>
                </a:extLst>
              </a:tr>
              <a:tr h="644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공격 </a:t>
                      </a:r>
                      <a:r>
                        <a:rPr lang="ko-KR" altLang="en-US" sz="2400" spc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방어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958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유형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근거리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원거리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최종보스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2579"/>
                  </a:ext>
                </a:extLst>
              </a:tr>
              <a:tr h="796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자원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물 불 철 땅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59197"/>
                  </a:ext>
                </a:extLst>
              </a:tr>
              <a:tr h="1039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건물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연구소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 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4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9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8E2AD1-3B5D-EEAF-5BEC-AFD0CE529FE1}"/>
              </a:ext>
            </a:extLst>
          </p:cNvPr>
          <p:cNvSpPr/>
          <p:nvPr/>
        </p:nvSpPr>
        <p:spPr>
          <a:xfrm>
            <a:off x="3428729" y="1167054"/>
            <a:ext cx="5604962" cy="5246107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자원 생성 가능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EBDC6-F6AC-99E4-8DC8-4DA10E15F39D}"/>
              </a:ext>
            </a:extLst>
          </p:cNvPr>
          <p:cNvSpPr/>
          <p:nvPr/>
        </p:nvSpPr>
        <p:spPr>
          <a:xfrm>
            <a:off x="7908970" y="1167053"/>
            <a:ext cx="1120992" cy="1049221"/>
          </a:xfrm>
          <a:prstGeom prst="rect">
            <a:avLst/>
          </a:prstGeom>
          <a:solidFill>
            <a:srgbClr val="BDC5D6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C7C50D9-3D91-357B-F2CD-6EAE32537B04}"/>
              </a:ext>
            </a:extLst>
          </p:cNvPr>
          <p:cNvGrpSpPr/>
          <p:nvPr/>
        </p:nvGrpSpPr>
        <p:grpSpPr>
          <a:xfrm>
            <a:off x="8088834" y="1310152"/>
            <a:ext cx="761263" cy="513572"/>
            <a:chOff x="3495675" y="1819275"/>
            <a:chExt cx="488950" cy="352425"/>
          </a:xfrm>
          <a:solidFill>
            <a:srgbClr val="002060"/>
          </a:solidFill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0D3B6C-927B-8EB5-5139-780B38983660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6339014-54D7-99DB-258C-C4E5C9DD725E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00EF998-0043-DBD3-5EE6-EF407C60B345}"/>
              </a:ext>
            </a:extLst>
          </p:cNvPr>
          <p:cNvCxnSpPr>
            <a:cxnSpLocks/>
          </p:cNvCxnSpPr>
          <p:nvPr/>
        </p:nvCxnSpPr>
        <p:spPr>
          <a:xfrm>
            <a:off x="4570200" y="5899918"/>
            <a:ext cx="33220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6B14456-4807-D26D-74C8-C17AF846CB1C}"/>
              </a:ext>
            </a:extLst>
          </p:cNvPr>
          <p:cNvCxnSpPr>
            <a:cxnSpLocks/>
          </p:cNvCxnSpPr>
          <p:nvPr/>
        </p:nvCxnSpPr>
        <p:spPr>
          <a:xfrm>
            <a:off x="3294654" y="1183309"/>
            <a:ext cx="0" cy="52461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0296C-07C1-BFA8-0F79-B0E9C0B320A0}"/>
              </a:ext>
            </a:extLst>
          </p:cNvPr>
          <p:cNvSpPr txBox="1"/>
          <p:nvPr/>
        </p:nvSpPr>
        <p:spPr>
          <a:xfrm>
            <a:off x="2191351" y="3529436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526CA1-3BAF-1913-01ED-9D7980486D0B}"/>
              </a:ext>
            </a:extLst>
          </p:cNvPr>
          <p:cNvSpPr txBox="1"/>
          <p:nvPr/>
        </p:nvSpPr>
        <p:spPr>
          <a:xfrm>
            <a:off x="6006214" y="5877355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7AA0CD-3D16-7341-4063-5E7581FF9FE2}"/>
              </a:ext>
            </a:extLst>
          </p:cNvPr>
          <p:cNvGrpSpPr/>
          <p:nvPr/>
        </p:nvGrpSpPr>
        <p:grpSpPr>
          <a:xfrm>
            <a:off x="7900352" y="5363940"/>
            <a:ext cx="1120992" cy="1049221"/>
            <a:chOff x="7863329" y="5325810"/>
            <a:chExt cx="1120992" cy="10492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8E5F50-8E72-1F74-E8DA-4D5A4CE4BA9F}"/>
                </a:ext>
              </a:extLst>
            </p:cNvPr>
            <p:cNvSpPr/>
            <p:nvPr/>
          </p:nvSpPr>
          <p:spPr>
            <a:xfrm>
              <a:off x="7863329" y="5325810"/>
              <a:ext cx="1120992" cy="1049221"/>
            </a:xfrm>
            <a:prstGeom prst="rect">
              <a:avLst/>
            </a:prstGeom>
            <a:solidFill>
              <a:srgbClr val="DCBEBE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687C999-6E76-108D-1487-809B6321F7D0}"/>
                </a:ext>
              </a:extLst>
            </p:cNvPr>
            <p:cNvGrpSpPr/>
            <p:nvPr/>
          </p:nvGrpSpPr>
          <p:grpSpPr>
            <a:xfrm>
              <a:off x="8043050" y="5471222"/>
              <a:ext cx="761263" cy="513572"/>
              <a:chOff x="3495675" y="1819275"/>
              <a:chExt cx="488950" cy="352425"/>
            </a:xfrm>
            <a:solidFill>
              <a:srgbClr val="790505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D4A3C43-A7F6-1E44-5DF7-B55FFDE126E3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564011DD-3768-2134-AEF4-577E4197EEB9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CDB5F1-1CD9-2496-65B7-7B88C41E62EB}"/>
                </a:ext>
              </a:extLst>
            </p:cNvPr>
            <p:cNvSpPr txBox="1"/>
            <p:nvPr/>
          </p:nvSpPr>
          <p:spPr>
            <a:xfrm>
              <a:off x="7907727" y="6041413"/>
              <a:ext cx="102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불 원소 기지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AA896F-D3BD-6B1A-0E9C-4B1EB5296AB9}"/>
              </a:ext>
            </a:extLst>
          </p:cNvPr>
          <p:cNvGrpSpPr/>
          <p:nvPr/>
        </p:nvGrpSpPr>
        <p:grpSpPr>
          <a:xfrm>
            <a:off x="3422912" y="5363939"/>
            <a:ext cx="1120992" cy="1049221"/>
            <a:chOff x="3407299" y="5325810"/>
            <a:chExt cx="1120992" cy="10492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93FB7C-77F2-5DC5-2FDA-5EC7F7CCAD2E}"/>
                </a:ext>
              </a:extLst>
            </p:cNvPr>
            <p:cNvSpPr/>
            <p:nvPr/>
          </p:nvSpPr>
          <p:spPr>
            <a:xfrm>
              <a:off x="3407299" y="5325810"/>
              <a:ext cx="1120992" cy="1049221"/>
            </a:xfrm>
            <a:prstGeom prst="rect">
              <a:avLst/>
            </a:prstGeom>
            <a:solidFill>
              <a:srgbClr val="DEDEDE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5B68E8-DC34-0460-FE39-985040AB527B}"/>
                </a:ext>
              </a:extLst>
            </p:cNvPr>
            <p:cNvGrpSpPr/>
            <p:nvPr/>
          </p:nvGrpSpPr>
          <p:grpSpPr>
            <a:xfrm>
              <a:off x="3587020" y="5524276"/>
              <a:ext cx="761263" cy="513572"/>
              <a:chOff x="3495675" y="1819275"/>
              <a:chExt cx="488950" cy="352425"/>
            </a:xfrm>
            <a:solidFill>
              <a:schemeClr val="bg1"/>
            </a:solidFill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C2717C9-F4F7-9E25-9E70-E84B35C1F7F9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이등변 삼각형 75">
                <a:extLst>
                  <a:ext uri="{FF2B5EF4-FFF2-40B4-BE49-F238E27FC236}">
                    <a16:creationId xmlns:a16="http://schemas.microsoft.com/office/drawing/2014/main" id="{4162E0ED-D3E9-95C1-5935-840C5FA64CEF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93DDFDA-47CD-7CED-80BF-5780F637FE28}"/>
                </a:ext>
              </a:extLst>
            </p:cNvPr>
            <p:cNvSpPr txBox="1"/>
            <p:nvPr/>
          </p:nvSpPr>
          <p:spPr>
            <a:xfrm>
              <a:off x="3459919" y="6062770"/>
              <a:ext cx="102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쇠 원소 기지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7F49A6-3BBB-ACA9-4B8D-51C2632940B7}"/>
              </a:ext>
            </a:extLst>
          </p:cNvPr>
          <p:cNvGrpSpPr/>
          <p:nvPr/>
        </p:nvGrpSpPr>
        <p:grpSpPr>
          <a:xfrm>
            <a:off x="3440617" y="1167052"/>
            <a:ext cx="1120992" cy="1049221"/>
            <a:chOff x="3459919" y="1200726"/>
            <a:chExt cx="1120992" cy="104922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1781B6A-6CC8-57F3-C040-49941350BBCC}"/>
                </a:ext>
              </a:extLst>
            </p:cNvPr>
            <p:cNvSpPr/>
            <p:nvPr/>
          </p:nvSpPr>
          <p:spPr>
            <a:xfrm>
              <a:off x="3459919" y="1200726"/>
              <a:ext cx="1120992" cy="1049221"/>
            </a:xfrm>
            <a:prstGeom prst="rect">
              <a:avLst/>
            </a:prstGeom>
            <a:solidFill>
              <a:srgbClr val="BDBDBD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01F3D0D-284B-B38F-11BB-4B092CF70689}"/>
                </a:ext>
              </a:extLst>
            </p:cNvPr>
            <p:cNvGrpSpPr/>
            <p:nvPr/>
          </p:nvGrpSpPr>
          <p:grpSpPr>
            <a:xfrm>
              <a:off x="3653675" y="1465080"/>
              <a:ext cx="761263" cy="513572"/>
              <a:chOff x="3495675" y="1819275"/>
              <a:chExt cx="488950" cy="352425"/>
            </a:xfrm>
            <a:solidFill>
              <a:schemeClr val="tx1"/>
            </a:solidFill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6960D0D-2B3D-F1B6-BB39-17900FE202C2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0B4BE66A-77FD-43CD-3440-C71EA68081DC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E281A6A-6DF6-98AE-FB3E-A629A7F670D9}"/>
                </a:ext>
              </a:extLst>
            </p:cNvPr>
            <p:cNvSpPr txBox="1"/>
            <p:nvPr/>
          </p:nvSpPr>
          <p:spPr>
            <a:xfrm>
              <a:off x="3521904" y="1972948"/>
              <a:ext cx="102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물 원소 기지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E9E809F-0A2D-111E-229B-869605BB3995}"/>
              </a:ext>
            </a:extLst>
          </p:cNvPr>
          <p:cNvSpPr txBox="1"/>
          <p:nvPr/>
        </p:nvSpPr>
        <p:spPr>
          <a:xfrm>
            <a:off x="7863329" y="1907006"/>
            <a:ext cx="12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나무 원소 기지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BF0DBB-A4B1-BD29-29FD-D5DA66C3175C}"/>
              </a:ext>
            </a:extLst>
          </p:cNvPr>
          <p:cNvCxnSpPr>
            <a:cxnSpLocks/>
          </p:cNvCxnSpPr>
          <p:nvPr/>
        </p:nvCxnSpPr>
        <p:spPr>
          <a:xfrm flipV="1">
            <a:off x="7900352" y="2288206"/>
            <a:ext cx="1129610" cy="11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78F3FAA-907D-84A3-D5B9-1EE31972A45F}"/>
              </a:ext>
            </a:extLst>
          </p:cNvPr>
          <p:cNvSpPr txBox="1"/>
          <p:nvPr/>
        </p:nvSpPr>
        <p:spPr>
          <a:xfrm>
            <a:off x="8080073" y="2321317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BFE30C5-94DA-A1FC-B25D-12A800535910}"/>
              </a:ext>
            </a:extLst>
          </p:cNvPr>
          <p:cNvGrpSpPr/>
          <p:nvPr/>
        </p:nvGrpSpPr>
        <p:grpSpPr>
          <a:xfrm>
            <a:off x="5860219" y="3334226"/>
            <a:ext cx="761263" cy="513572"/>
            <a:chOff x="3495675" y="1819275"/>
            <a:chExt cx="488950" cy="352425"/>
          </a:xfrm>
          <a:solidFill>
            <a:srgbClr val="FFCF37"/>
          </a:solidFill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F45D240-0C65-E388-C878-6DA9E45925CF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0F2D11B0-A3B2-5CA3-F816-54467224F7BA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6EAA820-6BEF-8D1F-621E-B46E5E4A1DC3}"/>
              </a:ext>
            </a:extLst>
          </p:cNvPr>
          <p:cNvSpPr txBox="1"/>
          <p:nvPr/>
        </p:nvSpPr>
        <p:spPr>
          <a:xfrm>
            <a:off x="5643229" y="3918850"/>
            <a:ext cx="12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아군 기지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ACC3178-36F8-1EBB-4074-F84A7057D8F4}"/>
              </a:ext>
            </a:extLst>
          </p:cNvPr>
          <p:cNvSpPr/>
          <p:nvPr/>
        </p:nvSpPr>
        <p:spPr>
          <a:xfrm>
            <a:off x="4279149" y="2450645"/>
            <a:ext cx="1120992" cy="1049221"/>
          </a:xfrm>
          <a:prstGeom prst="rect">
            <a:avLst/>
          </a:prstGeom>
          <a:solidFill>
            <a:srgbClr val="BDC5D6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86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83235-BD66-E77F-D985-8BD683011543}"/>
              </a:ext>
            </a:extLst>
          </p:cNvPr>
          <p:cNvSpPr txBox="1"/>
          <p:nvPr/>
        </p:nvSpPr>
        <p:spPr>
          <a:xfrm>
            <a:off x="831210" y="1403643"/>
            <a:ext cx="1072698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( 0.5m * 0.5m * 1.5m)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자원 채취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건물 건설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웨이브 중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수리 가능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( 1m * 1m * 3m)</a:t>
            </a:r>
          </a:p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속성의 공격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근거리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원거리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광역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감속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원소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( 0.25m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0.25m * 0.5m)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간의 약점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생성된다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진행도에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따라 강해진다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630E23-69C3-B637-3A91-F43F52FF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6531"/>
              </p:ext>
            </p:extLst>
          </p:nvPr>
        </p:nvGraphicFramePr>
        <p:xfrm>
          <a:off x="4933949" y="1038725"/>
          <a:ext cx="6485403" cy="522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01">
                  <a:extLst>
                    <a:ext uri="{9D8B030D-6E8A-4147-A177-3AD203B41FA5}">
                      <a16:colId xmlns:a16="http://schemas.microsoft.com/office/drawing/2014/main" val="613016628"/>
                    </a:ext>
                  </a:extLst>
                </a:gridCol>
                <a:gridCol w="2161801">
                  <a:extLst>
                    <a:ext uri="{9D8B030D-6E8A-4147-A177-3AD203B41FA5}">
                      <a16:colId xmlns:a16="http://schemas.microsoft.com/office/drawing/2014/main" val="4149791958"/>
                    </a:ext>
                  </a:extLst>
                </a:gridCol>
                <a:gridCol w="2161801">
                  <a:extLst>
                    <a:ext uri="{9D8B030D-6E8A-4147-A177-3AD203B41FA5}">
                      <a16:colId xmlns:a16="http://schemas.microsoft.com/office/drawing/2014/main" val="498180809"/>
                    </a:ext>
                  </a:extLst>
                </a:gridCol>
              </a:tblGrid>
              <a:tr h="360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 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6551"/>
                  </a:ext>
                </a:extLst>
              </a:tr>
              <a:tr h="22532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955860"/>
                  </a:ext>
                </a:extLst>
              </a:tr>
              <a:tr h="3605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포탑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방어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포탑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6137"/>
                  </a:ext>
                </a:extLst>
              </a:tr>
              <a:tr h="225329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8835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5EE0CB0-5367-C883-C3B0-933AE60C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0876" y="4108106"/>
            <a:ext cx="743006" cy="84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20C93-2127-7E51-7CAE-775AAF3E8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836" y="4293176"/>
            <a:ext cx="762106" cy="685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099807-AF32-741A-BAEF-A1C768B3E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4574" y="5123108"/>
            <a:ext cx="981212" cy="92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FD33A8-8F8F-737F-A6E8-ED8A17F12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3882" y="4991334"/>
            <a:ext cx="981212" cy="99961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1BFBC9D-3908-DB6D-2843-27A93D953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4009" y="1554572"/>
            <a:ext cx="1013410" cy="146726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71272F3-64ED-0578-5BF3-991862DA22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4505" y="2071148"/>
            <a:ext cx="1425822" cy="149371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D20E4AE-3A48-1C6B-80AF-F2BB61FCF3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3704" y="1346291"/>
            <a:ext cx="1630784" cy="165252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A5AA8ED1-A49D-31BF-0FB0-9D9780D479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backgroundMark x1="60515" y1="58051" x2="60515" y2="58051"/>
                        <a14:backgroundMark x1="42918" y1="76271" x2="42918" y2="76271"/>
                        <a14:backgroundMark x1="61373" y1="54237" x2="62661" y2="54661"/>
                        <a14:backgroundMark x1="41202" y1="66102" x2="41202" y2="62712"/>
                        <a14:backgroundMark x1="41631" y1="63983" x2="40773" y2="63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2379" y="2063704"/>
            <a:ext cx="1761414" cy="1784094"/>
          </a:xfrm>
          <a:prstGeom prst="rect">
            <a:avLst/>
          </a:prstGeom>
        </p:spPr>
      </p:pic>
      <p:pic>
        <p:nvPicPr>
          <p:cNvPr id="95" name="그림 94" descr="그림, 만화 영화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1F51C95F-6B8E-5B32-9DD7-8DCF1BEF785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99" y="1423313"/>
            <a:ext cx="1511990" cy="2278709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6B5B4308-41D5-18CB-CBB5-0B29A29579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96000" y="4045423"/>
            <a:ext cx="2196075" cy="217161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249540-886C-CB5E-040C-C133B25293D9}"/>
              </a:ext>
            </a:extLst>
          </p:cNvPr>
          <p:cNvSpPr txBox="1"/>
          <p:nvPr/>
        </p:nvSpPr>
        <p:spPr>
          <a:xfrm>
            <a:off x="12533101" y="1249755"/>
            <a:ext cx="34778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</a:t>
            </a:r>
            <a:endParaRPr lang="en-US" altLang="ko-KR" sz="2000" dirty="0"/>
          </a:p>
          <a:p>
            <a:r>
              <a:rPr lang="en-US" altLang="ko-KR" sz="2000" dirty="0"/>
              <a:t>0.5m * 0.5m * 1.5m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유닛</a:t>
            </a:r>
            <a:r>
              <a:rPr lang="en-US" altLang="ko-KR" sz="2000" dirty="0"/>
              <a:t>(</a:t>
            </a:r>
            <a:r>
              <a:rPr lang="ko-KR" altLang="en-US" sz="2000" dirty="0"/>
              <a:t>아군</a:t>
            </a:r>
            <a:r>
              <a:rPr lang="en-US" altLang="ko-KR" sz="2000" dirty="0"/>
              <a:t>, </a:t>
            </a:r>
            <a:r>
              <a:rPr lang="ko-KR" altLang="en-US" sz="2000" dirty="0"/>
              <a:t>적군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0.25m * 0.25m * 0.5m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중간 보스</a:t>
            </a:r>
            <a:endParaRPr lang="en-US" altLang="ko-KR" sz="2000" dirty="0"/>
          </a:p>
          <a:p>
            <a:r>
              <a:rPr lang="en-US" altLang="ko-KR" sz="2000" dirty="0"/>
              <a:t>0.6m * 0.6m * 2m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보스</a:t>
            </a:r>
            <a:endParaRPr lang="en-US" altLang="ko-KR" sz="2000" dirty="0"/>
          </a:p>
          <a:p>
            <a:r>
              <a:rPr lang="en-US" altLang="ko-KR" sz="2000" dirty="0"/>
              <a:t>1.2m</a:t>
            </a:r>
            <a:r>
              <a:rPr lang="ko-KR" altLang="en-US" sz="2000" dirty="0"/>
              <a:t> </a:t>
            </a:r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1.2m</a:t>
            </a:r>
            <a:r>
              <a:rPr lang="ko-KR" altLang="en-US" sz="2000" dirty="0"/>
              <a:t> </a:t>
            </a:r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3m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포탑</a:t>
            </a:r>
            <a:endParaRPr lang="en-US" altLang="ko-KR" sz="2000" dirty="0"/>
          </a:p>
          <a:p>
            <a:r>
              <a:rPr lang="en-US" altLang="ko-KR" sz="2000" dirty="0"/>
              <a:t>1m * 1m * 3m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394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112322-C84D-1448-1032-EAE4DC6E08E3}"/>
              </a:ext>
            </a:extLst>
          </p:cNvPr>
          <p:cNvGrpSpPr/>
          <p:nvPr/>
        </p:nvGrpSpPr>
        <p:grpSpPr>
          <a:xfrm>
            <a:off x="640932" y="1628121"/>
            <a:ext cx="6169924" cy="4082706"/>
            <a:chOff x="561180" y="1841989"/>
            <a:chExt cx="5344160" cy="347962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BD5E86B-D716-4E45-A9AF-530F7013C6CE}"/>
                </a:ext>
              </a:extLst>
            </p:cNvPr>
            <p:cNvGrpSpPr/>
            <p:nvPr/>
          </p:nvGrpSpPr>
          <p:grpSpPr>
            <a:xfrm>
              <a:off x="561180" y="2367002"/>
              <a:ext cx="5344160" cy="2954616"/>
              <a:chOff x="561180" y="2367002"/>
              <a:chExt cx="5344160" cy="295461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9D182D1-36D9-0CE7-FC92-04385AE43760}"/>
                  </a:ext>
                </a:extLst>
              </p:cNvPr>
              <p:cNvSpPr txBox="1"/>
              <p:nvPr/>
            </p:nvSpPr>
            <p:spPr>
              <a:xfrm>
                <a:off x="2695377" y="2367002"/>
                <a:ext cx="2555456" cy="44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아스트로니어</a:t>
                </a:r>
                <a:endPara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69A982-E2BA-7B19-0879-0A52009CAE1A}"/>
                  </a:ext>
                </a:extLst>
              </p:cNvPr>
              <p:cNvSpPr txBox="1"/>
              <p:nvPr/>
            </p:nvSpPr>
            <p:spPr>
              <a:xfrm>
                <a:off x="561180" y="3242164"/>
                <a:ext cx="5344160" cy="207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지표면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지하의 자원을 채취하여 발전하는 것이 주 목적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자원을 이용해 설비를 건설하여 기지의 기능을 발전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도구 제작 및 생물 연구를 통해 상위 도구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건물을 해금하는 등 생존과 탐색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-&gt; 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확실한 목표가 없다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-&gt; 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 게임인데 위기감이 없다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EFC0900-90AA-F19B-5C89-FA8E4B7E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40" y="1841989"/>
              <a:ext cx="1295893" cy="129589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96" name="그림 95">
            <a:extLst>
              <a:ext uri="{FF2B5EF4-FFF2-40B4-BE49-F238E27FC236}">
                <a16:creationId xmlns:a16="http://schemas.microsoft.com/office/drawing/2014/main" id="{2AC89AFE-3541-B9AD-47BF-C1B39602C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856" y="957561"/>
            <a:ext cx="4860041" cy="273562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BF17773B-7824-2D92-C337-5022B2CA3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806" y="4314304"/>
            <a:ext cx="1616481" cy="2439206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C0EA23AA-AC61-08E7-E17D-CA12325A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116" y="4314305"/>
            <a:ext cx="1607006" cy="2439205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949E7C-410A-0C44-F486-9AD48215975F}"/>
              </a:ext>
            </a:extLst>
          </p:cNvPr>
          <p:cNvSpPr/>
          <p:nvPr/>
        </p:nvSpPr>
        <p:spPr>
          <a:xfrm>
            <a:off x="1536071" y="4885634"/>
            <a:ext cx="4092214" cy="7607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437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1446</Words>
  <Application>Microsoft Office PowerPoint</Application>
  <PresentationFormat>와이드스크린</PresentationFormat>
  <Paragraphs>334</Paragraphs>
  <Slides>27</Slides>
  <Notes>9</Notes>
  <HiddenSlides>0</HiddenSlides>
  <MMClips>2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08서울한강체 L</vt:lpstr>
      <vt:lpstr>08서울한강체 M</vt:lpstr>
      <vt:lpstr>Inter</vt:lpstr>
      <vt:lpstr>Noto Sans KR</vt:lpstr>
      <vt:lpstr>Tmon몬소리 Black</vt:lpstr>
      <vt:lpstr>나눔고딕</vt:lpstr>
      <vt:lpstr>나눔고딕 ExtraBold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고선우(2017180002)</cp:lastModifiedBy>
  <cp:revision>11</cp:revision>
  <dcterms:created xsi:type="dcterms:W3CDTF">2023-09-20T07:36:48Z</dcterms:created>
  <dcterms:modified xsi:type="dcterms:W3CDTF">2023-12-14T09:34:46Z</dcterms:modified>
</cp:coreProperties>
</file>