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6" r:id="rId2"/>
    <p:sldId id="289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34" r:id="rId11"/>
    <p:sldId id="328" r:id="rId12"/>
    <p:sldId id="329" r:id="rId13"/>
    <p:sldId id="330" r:id="rId14"/>
    <p:sldId id="331" r:id="rId15"/>
    <p:sldId id="332" r:id="rId16"/>
    <p:sldId id="335" r:id="rId17"/>
    <p:sldId id="336" r:id="rId18"/>
    <p:sldId id="337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EEBF7"/>
    <a:srgbClr val="0070C0"/>
    <a:srgbClr val="404040"/>
    <a:srgbClr val="CFD5EA"/>
    <a:srgbClr val="CC99FF"/>
    <a:srgbClr val="ED7D31"/>
    <a:srgbClr val="C5E0B4"/>
    <a:srgbClr val="1ECEBC"/>
    <a:srgbClr val="C19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EB34-BF5C-4A8A-AF45-C1FBBCC0C0B2}" v="71" dt="2022-12-09T16:48:00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77212" autoAdjust="0"/>
  </p:normalViewPr>
  <p:slideViewPr>
    <p:cSldViewPr snapToGrid="0">
      <p:cViewPr varScale="1">
        <p:scale>
          <a:sx n="85" d="100"/>
          <a:sy n="85" d="100"/>
        </p:scale>
        <p:origin x="18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262D-9A33-490D-AFB5-364B278FF2C3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E243A-6A2C-40CE-8D32-631E67DFA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r>
              <a:rPr lang="en-US" altLang="ko-KR" dirty="0"/>
              <a:t>Who’s The Tagger? </a:t>
            </a:r>
            <a:r>
              <a:rPr lang="ko-KR" altLang="en-US" dirty="0"/>
              <a:t>팀의 기획 발표를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저는 발표를 </a:t>
            </a:r>
            <a:r>
              <a:rPr lang="ko-KR" altLang="en-US" dirty="0" err="1"/>
              <a:t>맡게된</a:t>
            </a:r>
            <a:r>
              <a:rPr lang="ko-KR" altLang="en-US" dirty="0"/>
              <a:t> </a:t>
            </a:r>
            <a:r>
              <a:rPr lang="ko-KR" altLang="en-US" dirty="0" err="1"/>
              <a:t>황석주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41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캐릭터 조작은 기본적으로 </a:t>
            </a:r>
            <a:r>
              <a:rPr lang="en-US" altLang="ko-KR" dirty="0"/>
              <a:t>WASD</a:t>
            </a:r>
            <a:r>
              <a:rPr lang="ko-KR" altLang="en-US" dirty="0"/>
              <a:t>로 움직이고 마우스로 시점을 돌리고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상태 바 확인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/>
              <a:t>채팅</a:t>
            </a:r>
            <a:r>
              <a:rPr lang="en-US" altLang="ko-KR" dirty="0"/>
              <a:t>, </a:t>
            </a:r>
            <a:r>
              <a:rPr lang="ko-KR" altLang="en-US" dirty="0"/>
              <a:t>스킬 등의 조작을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흐름은 로그인을 하게 되면 로비로 가게 되고 </a:t>
            </a:r>
            <a:r>
              <a:rPr lang="ko-KR" altLang="en-US" dirty="0" err="1"/>
              <a:t>게임룸에</a:t>
            </a:r>
            <a:r>
              <a:rPr lang="ko-KR" altLang="en-US" dirty="0"/>
              <a:t> 들어가 게임을 시작하게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시작 후 </a:t>
            </a:r>
            <a:r>
              <a:rPr lang="en-US" altLang="ko-KR" dirty="0"/>
              <a:t>1</a:t>
            </a:r>
            <a:r>
              <a:rPr lang="ko-KR" altLang="en-US" dirty="0"/>
              <a:t>분</a:t>
            </a:r>
            <a:r>
              <a:rPr lang="en-US" altLang="ko-KR" dirty="0"/>
              <a:t>(</a:t>
            </a:r>
            <a:r>
              <a:rPr lang="ko-KR" altLang="en-US" dirty="0" err="1"/>
              <a:t>인게임</a:t>
            </a:r>
            <a:r>
              <a:rPr lang="ko-KR" altLang="en-US" dirty="0"/>
              <a:t> 내 시간으로는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이 지나면 술래가 결정되고 역할에 따라서 게임을 진행하게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전력장치를 수리하여 생존자가 탈출을 성공하면 생존자가 승리하게 되고</a:t>
            </a:r>
            <a:r>
              <a:rPr lang="en-US" altLang="ko-KR" dirty="0"/>
              <a:t>, </a:t>
            </a:r>
            <a:r>
              <a:rPr lang="ko-KR" altLang="en-US" dirty="0"/>
              <a:t>실패하면 술래가 승리하게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92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모두 사용하는 오브젝트로는 도어와 생명칩이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도어는 잠글 수 있는데</a:t>
            </a:r>
            <a:r>
              <a:rPr lang="en-US" altLang="ko-KR" dirty="0"/>
              <a:t> </a:t>
            </a:r>
            <a:r>
              <a:rPr lang="ko-KR" altLang="en-US" dirty="0"/>
              <a:t>잠그거나 풀 때에는 시간이 소요됩니다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생명칩은 생존자가 가지고 플레이 하며 술래는 이 생명칩을 빼앗아서 방해를 해야 하고</a:t>
            </a:r>
            <a:endParaRPr lang="en-US" altLang="ko-KR" dirty="0"/>
          </a:p>
          <a:p>
            <a:r>
              <a:rPr lang="ko-KR" altLang="en-US" dirty="0"/>
              <a:t>생존자는 생명칩을 빼앗기면 행동에 제약이 생기지만 </a:t>
            </a:r>
            <a:r>
              <a:rPr lang="ko-KR" altLang="en-US" dirty="0" err="1"/>
              <a:t>맵에</a:t>
            </a:r>
            <a:r>
              <a:rPr lang="ko-KR" altLang="en-US" dirty="0"/>
              <a:t> 숨겨져 있는 생명칩을 찾거나 다른 생존자에게 받아 활동할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78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생존자가 사용하는 오브젝트로는 전력장치</a:t>
            </a:r>
            <a:r>
              <a:rPr lang="en-US" altLang="ko-KR" dirty="0"/>
              <a:t>, </a:t>
            </a:r>
            <a:r>
              <a:rPr lang="ko-KR" altLang="en-US" dirty="0"/>
              <a:t>탈출장치</a:t>
            </a:r>
            <a:r>
              <a:rPr lang="en-US" altLang="ko-KR" dirty="0"/>
              <a:t>, </a:t>
            </a:r>
            <a:r>
              <a:rPr lang="ko-KR" altLang="en-US" dirty="0"/>
              <a:t>수리도구</a:t>
            </a:r>
            <a:r>
              <a:rPr lang="en-US" altLang="ko-KR" dirty="0"/>
              <a:t>, </a:t>
            </a:r>
            <a:r>
              <a:rPr lang="ko-KR" altLang="en-US" dirty="0"/>
              <a:t>비밀통로가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 방에 숨겨진 전력장치 </a:t>
            </a:r>
            <a:r>
              <a:rPr lang="en-US" altLang="ko-KR" dirty="0"/>
              <a:t>4</a:t>
            </a:r>
            <a:r>
              <a:rPr lang="ko-KR" altLang="en-US" dirty="0"/>
              <a:t>개를 생존자끼리 협력하여 수리한 후 탈출장치를 조작하면 생존자가 승리하게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전력장치를 수리하기 위해서는 </a:t>
            </a:r>
            <a:r>
              <a:rPr lang="en-US" altLang="ko-KR" dirty="0"/>
              <a:t>4</a:t>
            </a:r>
            <a:r>
              <a:rPr lang="ko-KR" altLang="en-US" dirty="0"/>
              <a:t>종류의 수리도구를 찾아야 하며 수리도구는 미니게임을 통해 습득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비밀통로를 통해 방을 오갈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다만 비밀통로는 한번 사용 할 경우 해당 통로를 다시 사용할 때 까지 대기시간이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50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술래가 사용하는 오브젝트</a:t>
            </a:r>
            <a:r>
              <a:rPr lang="en-US" altLang="ko-KR" dirty="0"/>
              <a:t>, </a:t>
            </a:r>
            <a:r>
              <a:rPr lang="ko-KR" altLang="en-US" dirty="0" err="1"/>
              <a:t>고유스킬입니다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게임이 시작 된 후 술래가 결정되면 술래는 복도방에 위치한 제단을 활성화해야 생존자들을 추격할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술래는 제단을 이용해서 생존자에게 빼앗은 생명칩을 보관하고 </a:t>
            </a:r>
            <a:r>
              <a:rPr lang="en-US" altLang="ko-KR" dirty="0"/>
              <a:t>11</a:t>
            </a:r>
            <a:r>
              <a:rPr lang="ko-KR" altLang="en-US" dirty="0"/>
              <a:t>개의 생명칩을 모으게 되면 승리합니다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술래는 </a:t>
            </a:r>
            <a:r>
              <a:rPr lang="en-US" altLang="ko-KR" dirty="0"/>
              <a:t>4</a:t>
            </a:r>
            <a:r>
              <a:rPr lang="ko-KR" altLang="en-US" dirty="0"/>
              <a:t>가지의 스킬이 존재하며 생존자를 방해하고 생명칩을 빼앗는 데에 도움을 줄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스킬은 시간이 지남에 따라 자동으로 개방되며 </a:t>
            </a:r>
            <a:r>
              <a:rPr lang="en-US" altLang="ko-KR" dirty="0"/>
              <a:t>4</a:t>
            </a:r>
            <a:r>
              <a:rPr lang="ko-KR" altLang="en-US" dirty="0"/>
              <a:t>가지 스킬을 게임 한판에 한번씩만 사용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916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기술적 요소 및 중점 연구 분야는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16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Who’s</a:t>
            </a:r>
            <a:r>
              <a:rPr lang="ko-KR" altLang="en-US" dirty="0"/>
              <a:t> </a:t>
            </a:r>
            <a:r>
              <a:rPr lang="en-US" altLang="ko-KR" dirty="0"/>
              <a:t>the Tagger?</a:t>
            </a:r>
            <a:r>
              <a:rPr lang="ko-KR" altLang="en-US" dirty="0"/>
              <a:t>의 유사게임은 </a:t>
            </a:r>
            <a:r>
              <a:rPr lang="en-US" altLang="ko-KR" dirty="0"/>
              <a:t>Dead By Daylight</a:t>
            </a:r>
            <a:r>
              <a:rPr lang="ko-KR" altLang="en-US" dirty="0"/>
              <a:t> 이며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데드</a:t>
            </a:r>
            <a:r>
              <a:rPr lang="ko-KR" altLang="en-US" dirty="0"/>
              <a:t> 바이 </a:t>
            </a:r>
            <a:r>
              <a:rPr lang="ko-KR" altLang="en-US" dirty="0" err="1"/>
              <a:t>데이라이트와의</a:t>
            </a:r>
            <a:r>
              <a:rPr lang="ko-KR" altLang="en-US" dirty="0"/>
              <a:t> 차별성으로는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사망한 플레이어가 게임에 큰 영향을 미칠 수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 err="1"/>
              <a:t>생존자들간의</a:t>
            </a:r>
            <a:r>
              <a:rPr lang="ko-KR" altLang="en-US" dirty="0"/>
              <a:t> 개인 플레이와 협동 플레이도 있고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각 방마다의 컨셉이 달라 플레이 유형이 다양해지는 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90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역할 분담 및 일정은 이렇게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중간 발표에는 서버와 데이터베이스 연동을 하고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맵 안에서 캐릭터들이 </a:t>
            </a:r>
            <a:r>
              <a:rPr lang="ko-KR" altLang="en-US" dirty="0" err="1"/>
              <a:t>애니메이션되어</a:t>
            </a:r>
            <a:r>
              <a:rPr lang="ko-KR" altLang="en-US" dirty="0"/>
              <a:t> 움직일 수 있게 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Q. </a:t>
            </a:r>
            <a:r>
              <a:rPr lang="ko-KR" altLang="en-US" dirty="0"/>
              <a:t>굳이 </a:t>
            </a:r>
            <a:r>
              <a:rPr lang="en-US" altLang="ko-KR" dirty="0" err="1"/>
              <a:t>iocp</a:t>
            </a:r>
            <a:r>
              <a:rPr lang="ko-KR" altLang="en-US" dirty="0"/>
              <a:t>를 쓰려는 이유는 </a:t>
            </a:r>
            <a:r>
              <a:rPr lang="ko-KR" altLang="en-US" dirty="0" err="1"/>
              <a:t>뭐임</a:t>
            </a:r>
            <a:r>
              <a:rPr lang="en-US" altLang="ko-KR" dirty="0"/>
              <a:t>? </a:t>
            </a:r>
            <a:r>
              <a:rPr lang="ko-KR" altLang="en-US" dirty="0"/>
              <a:t>게임은 </a:t>
            </a:r>
            <a:r>
              <a:rPr lang="en-US" altLang="ko-KR" dirty="0"/>
              <a:t>6</a:t>
            </a:r>
            <a:r>
              <a:rPr lang="ko-KR" altLang="en-US" dirty="0"/>
              <a:t>명이 한다며</a:t>
            </a:r>
            <a:r>
              <a:rPr lang="en-US" altLang="ko-KR" dirty="0"/>
              <a:t>…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각 방마다 </a:t>
            </a:r>
            <a:r>
              <a:rPr lang="en-US" altLang="ko-KR" dirty="0"/>
              <a:t>6</a:t>
            </a:r>
            <a:r>
              <a:rPr lang="ko-KR" altLang="en-US" dirty="0"/>
              <a:t>인이 들어가 플레이를 하며</a:t>
            </a:r>
            <a:r>
              <a:rPr lang="en-US" altLang="ko-KR" dirty="0"/>
              <a:t>, </a:t>
            </a:r>
            <a:r>
              <a:rPr lang="ko-KR" altLang="en-US" dirty="0"/>
              <a:t>전체적으로는 </a:t>
            </a:r>
            <a:r>
              <a:rPr lang="en-US" altLang="ko-KR" dirty="0"/>
              <a:t>6</a:t>
            </a:r>
            <a:r>
              <a:rPr lang="ko-KR" altLang="en-US" dirty="0"/>
              <a:t>명이 아닌 그 이상의 플레이어가 </a:t>
            </a:r>
            <a:r>
              <a:rPr lang="ko-KR" altLang="en-US" dirty="0" err="1"/>
              <a:t>들어오는것을</a:t>
            </a:r>
            <a:r>
              <a:rPr lang="ko-KR" altLang="en-US" dirty="0"/>
              <a:t> 생각하였습니다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IOCP</a:t>
            </a:r>
            <a:r>
              <a:rPr lang="ko-KR" altLang="en-US" dirty="0"/>
              <a:t>를 통해 효율적인 서버관리를 하고자 선택하게 되었습니다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lphaUcPeriod"/>
            </a:pPr>
            <a:r>
              <a:rPr lang="en-US" altLang="ko-KR" dirty="0"/>
              <a:t>+ </a:t>
            </a:r>
            <a:r>
              <a:rPr lang="ko-KR" altLang="en-US" dirty="0"/>
              <a:t>학교 </a:t>
            </a:r>
            <a:r>
              <a:rPr lang="ko-KR" altLang="en-US" dirty="0" err="1"/>
              <a:t>수업때</a:t>
            </a:r>
            <a:r>
              <a:rPr lang="ko-KR" altLang="en-US" dirty="0"/>
              <a:t> 배운 내용을 한번 사용해보고자 하는 목적도 있지만 이건 </a:t>
            </a:r>
            <a:r>
              <a:rPr lang="ko-KR" altLang="en-US" dirty="0" err="1"/>
              <a:t>치트키용</a:t>
            </a:r>
            <a:endParaRPr lang="en-US" altLang="ko-KR" dirty="0"/>
          </a:p>
          <a:p>
            <a:pPr marL="228600" indent="-228600">
              <a:buAutoNum type="alphaU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사망한 플레이어가 인게임에 큰 영향을 미친다고 하는데 정확하게 어떻게 영향을 미치는가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생명칩의 유무로 상호작용에 제약이 생깁니다</a:t>
            </a:r>
            <a:r>
              <a:rPr lang="en-US" altLang="ko-KR" dirty="0"/>
              <a:t>. </a:t>
            </a:r>
            <a:r>
              <a:rPr lang="ko-KR" altLang="en-US" dirty="0"/>
              <a:t>첫번째로 생명칩이 없으면 문을 자유롭게 열고</a:t>
            </a:r>
            <a:r>
              <a:rPr lang="en-US" altLang="ko-KR" dirty="0"/>
              <a:t>, </a:t>
            </a:r>
            <a:r>
              <a:rPr lang="ko-KR" altLang="en-US" dirty="0"/>
              <a:t>닫고</a:t>
            </a:r>
            <a:r>
              <a:rPr lang="en-US" altLang="ko-KR" dirty="0"/>
              <a:t>, </a:t>
            </a:r>
            <a:r>
              <a:rPr lang="ko-KR" altLang="en-US" dirty="0" err="1"/>
              <a:t>잠구고</a:t>
            </a:r>
            <a:r>
              <a:rPr lang="en-US" altLang="ko-KR" dirty="0"/>
              <a:t>, </a:t>
            </a:r>
            <a:r>
              <a:rPr lang="ko-KR" altLang="en-US" dirty="0" err="1"/>
              <a:t>풀수도</a:t>
            </a:r>
            <a:r>
              <a:rPr lang="ko-KR" altLang="en-US" dirty="0"/>
              <a:t> 없으며</a:t>
            </a:r>
            <a:r>
              <a:rPr lang="en-US" altLang="ko-KR" dirty="0"/>
              <a:t>, </a:t>
            </a:r>
            <a:r>
              <a:rPr lang="ko-KR" altLang="en-US" dirty="0"/>
              <a:t>전력장치 배전함 또한 열 수 없습니다</a:t>
            </a:r>
            <a:r>
              <a:rPr lang="en-US" altLang="ko-KR" dirty="0"/>
              <a:t>. </a:t>
            </a:r>
            <a:r>
              <a:rPr lang="ko-KR" altLang="en-US" dirty="0"/>
              <a:t>다만 문이 </a:t>
            </a:r>
            <a:r>
              <a:rPr lang="ko-KR" altLang="en-US" dirty="0" err="1"/>
              <a:t>열려있거나</a:t>
            </a:r>
            <a:r>
              <a:rPr lang="en-US" altLang="ko-KR" dirty="0"/>
              <a:t>, </a:t>
            </a:r>
            <a:r>
              <a:rPr lang="ko-KR" altLang="en-US" dirty="0"/>
              <a:t>배전함이 </a:t>
            </a:r>
            <a:r>
              <a:rPr lang="ko-KR" altLang="en-US" dirty="0" err="1"/>
              <a:t>열려있는</a:t>
            </a:r>
            <a:r>
              <a:rPr lang="ko-KR" altLang="en-US" dirty="0"/>
              <a:t> 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자유롭게 이동</a:t>
            </a:r>
            <a:r>
              <a:rPr lang="en-US" altLang="ko-KR" dirty="0"/>
              <a:t>, </a:t>
            </a:r>
            <a:r>
              <a:rPr lang="ko-KR" altLang="en-US" dirty="0"/>
              <a:t>수리도구가 있다는 가정 하에 수리가 가능합니다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</a:t>
            </a:r>
            <a:r>
              <a:rPr lang="ko-KR" altLang="en-US" dirty="0"/>
              <a:t>미니게임이 있던데 정확하게 </a:t>
            </a:r>
            <a:r>
              <a:rPr lang="ko-KR" altLang="en-US" dirty="0" err="1"/>
              <a:t>어떤걸</a:t>
            </a:r>
            <a:r>
              <a:rPr lang="ko-KR" altLang="en-US" dirty="0"/>
              <a:t> 하겠다는 것인가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수리도구를 그냥 얻으면 재미도가 떨어지기도 하기에 술래와 생존자의 밸런스를 맞추기 위해 미니게임을 추가 하였으며</a:t>
            </a:r>
            <a:r>
              <a:rPr lang="en-US" altLang="ko-KR" dirty="0"/>
              <a:t>, </a:t>
            </a:r>
            <a:r>
              <a:rPr lang="ko-KR" altLang="en-US" dirty="0"/>
              <a:t>미니게임은 </a:t>
            </a:r>
            <a:r>
              <a:rPr lang="ko-KR" altLang="en-US" dirty="0" err="1"/>
              <a:t>다이얼돌리기</a:t>
            </a:r>
            <a:r>
              <a:rPr lang="en-US" altLang="ko-KR" dirty="0"/>
              <a:t>(</a:t>
            </a:r>
            <a:r>
              <a:rPr lang="ko-KR" altLang="en-US" dirty="0"/>
              <a:t>자물쇠 느낌</a:t>
            </a:r>
            <a:r>
              <a:rPr lang="en-US" altLang="ko-KR" dirty="0"/>
              <a:t>) + </a:t>
            </a:r>
            <a:r>
              <a:rPr lang="ko-KR" altLang="en-US" dirty="0" err="1"/>
              <a:t>순서외우기</a:t>
            </a:r>
            <a:r>
              <a:rPr lang="ko-KR" altLang="en-US" dirty="0"/>
              <a:t> 등으로 얻을 수 있게 구현 예정입니다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DB</a:t>
            </a:r>
            <a:r>
              <a:rPr lang="ko-KR" altLang="en-US" dirty="0"/>
              <a:t>에 </a:t>
            </a:r>
            <a:r>
              <a:rPr lang="ko-KR" altLang="en-US" dirty="0" err="1"/>
              <a:t>어떤걸</a:t>
            </a:r>
            <a:r>
              <a:rPr lang="ko-KR" altLang="en-US" dirty="0"/>
              <a:t> </a:t>
            </a:r>
            <a:r>
              <a:rPr lang="ko-KR" altLang="en-US" dirty="0" err="1"/>
              <a:t>저장할것인가</a:t>
            </a:r>
            <a:r>
              <a:rPr lang="en-US" altLang="ko-KR" dirty="0"/>
              <a:t>?</a:t>
            </a:r>
          </a:p>
          <a:p>
            <a:pPr marL="228600" indent="-228600">
              <a:buAutoNum type="alphaUcPeriod"/>
            </a:pPr>
            <a:r>
              <a:rPr lang="ko-KR" altLang="en-US" dirty="0"/>
              <a:t>로그인에 필요한 계정정보</a:t>
            </a:r>
            <a:r>
              <a:rPr lang="en-US" altLang="ko-KR" dirty="0"/>
              <a:t>, </a:t>
            </a:r>
            <a:r>
              <a:rPr lang="ko-KR" altLang="en-US" dirty="0"/>
              <a:t>커스터마이징 기능을 대비한 데이터 저장을 하려고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Q. SSAO</a:t>
            </a:r>
            <a:r>
              <a:rPr lang="ko-KR" altLang="en-US" dirty="0"/>
              <a:t>관련 질문 </a:t>
            </a:r>
            <a:r>
              <a:rPr lang="en-US" altLang="ko-KR" dirty="0"/>
              <a:t>or </a:t>
            </a:r>
            <a:r>
              <a:rPr lang="ko-KR" altLang="en-US" dirty="0" err="1"/>
              <a:t>다렉내용</a:t>
            </a:r>
            <a:r>
              <a:rPr lang="ko-KR" altLang="en-US" dirty="0"/>
              <a:t> 전부</a:t>
            </a:r>
            <a:endParaRPr lang="en-US" altLang="ko-KR" dirty="0"/>
          </a:p>
          <a:p>
            <a:pPr marL="228600" indent="-228600">
              <a:buAutoNum type="alphaUcPeriod"/>
            </a:pPr>
            <a:r>
              <a:rPr lang="ko-KR" altLang="en-US" dirty="0"/>
              <a:t>동규 </a:t>
            </a:r>
            <a:r>
              <a:rPr lang="en-US" altLang="ko-KR" dirty="0"/>
              <a:t>or </a:t>
            </a:r>
            <a:r>
              <a:rPr lang="ko-KR" altLang="en-US" dirty="0"/>
              <a:t>석주형이 답변 예정</a:t>
            </a:r>
            <a:r>
              <a:rPr lang="en-US" altLang="ko-KR" dirty="0"/>
              <a:t>!</a:t>
            </a:r>
          </a:p>
          <a:p>
            <a:pPr marL="228600" indent="-228600">
              <a:buAutoNum type="alphaU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~!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0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개인별 준비 현황입니다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클라이언트를 맡은 박동규</a:t>
            </a:r>
            <a:r>
              <a:rPr lang="en-US" altLang="ko-KR" dirty="0"/>
              <a:t>, </a:t>
            </a:r>
            <a:r>
              <a:rPr lang="ko-KR" altLang="en-US" dirty="0" err="1"/>
              <a:t>황석주</a:t>
            </a:r>
            <a:r>
              <a:rPr lang="ko-KR" altLang="en-US" dirty="0"/>
              <a:t> 학우는 </a:t>
            </a:r>
            <a:r>
              <a:rPr lang="en-US" altLang="ko-KR" dirty="0"/>
              <a:t>DirectX12</a:t>
            </a:r>
            <a:r>
              <a:rPr lang="ko-KR" altLang="en-US" dirty="0"/>
              <a:t>로 구현하기 위해</a:t>
            </a:r>
            <a:r>
              <a:rPr lang="en-US" altLang="ko-KR" dirty="0"/>
              <a:t> 3D</a:t>
            </a:r>
            <a:r>
              <a:rPr lang="ko-KR" altLang="en-US" dirty="0"/>
              <a:t>게임프로그래밍 </a:t>
            </a:r>
            <a:r>
              <a:rPr lang="en-US" altLang="ko-KR" dirty="0"/>
              <a:t>1,2</a:t>
            </a:r>
            <a:r>
              <a:rPr lang="ko-KR" altLang="en-US" dirty="0"/>
              <a:t>를 수강하였으며 </a:t>
            </a:r>
            <a:endParaRPr lang="en-US" altLang="ko-KR" dirty="0"/>
          </a:p>
          <a:p>
            <a:r>
              <a:rPr lang="ko-KR" altLang="en-US" dirty="0"/>
              <a:t>서버를 맡은 </a:t>
            </a:r>
            <a:r>
              <a:rPr lang="ko-KR" altLang="en-US" dirty="0" err="1"/>
              <a:t>김우빈</a:t>
            </a:r>
            <a:r>
              <a:rPr lang="ko-KR" altLang="en-US" dirty="0"/>
              <a:t> 학우는 네트워크 게임 프로그래밍</a:t>
            </a:r>
            <a:r>
              <a:rPr lang="en-US" altLang="ko-KR" dirty="0"/>
              <a:t>, </a:t>
            </a:r>
            <a:r>
              <a:rPr lang="ko-KR" altLang="en-US" dirty="0"/>
              <a:t>게임 서버 프로그래밍을 수강하여 이를 중심으로 준비했습니다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1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개발환경은 다음과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5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&lt;&lt;</a:t>
            </a:r>
            <a:r>
              <a:rPr lang="ko-KR" altLang="en-US" dirty="0"/>
              <a:t>연구목적</a:t>
            </a:r>
            <a:r>
              <a:rPr lang="en-US" altLang="ko-KR" dirty="0"/>
              <a:t> &gt;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명이 플레이하는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 </a:t>
            </a:r>
            <a:r>
              <a:rPr lang="en-US" altLang="ko-KR" dirty="0"/>
              <a:t>&gt; DirectX12 </a:t>
            </a:r>
            <a:r>
              <a:rPr lang="ko-KR" altLang="en-US" dirty="0"/>
              <a:t>활용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 </a:t>
            </a:r>
            <a:r>
              <a:rPr lang="en-US" altLang="ko-KR" dirty="0"/>
              <a:t>&gt; IOCP</a:t>
            </a:r>
            <a:r>
              <a:rPr lang="ko-KR" altLang="en-US" dirty="0"/>
              <a:t>서버를 이용한 멀티플레이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연구 목적으로는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 개발</a:t>
            </a:r>
            <a:r>
              <a:rPr lang="en-US" altLang="ko-KR" dirty="0"/>
              <a:t>, DirectX 12</a:t>
            </a:r>
            <a:r>
              <a:rPr lang="ko-KR" altLang="en-US" dirty="0"/>
              <a:t>를 이용한 </a:t>
            </a:r>
            <a:r>
              <a:rPr lang="en-US" altLang="ko-KR" dirty="0"/>
              <a:t>1</a:t>
            </a:r>
            <a:r>
              <a:rPr lang="ko-KR" altLang="en-US" dirty="0"/>
              <a:t>인칭 </a:t>
            </a:r>
            <a:r>
              <a:rPr lang="en-US" altLang="ko-KR" dirty="0"/>
              <a:t>3D</a:t>
            </a:r>
            <a:r>
              <a:rPr lang="ko-KR" altLang="en-US" dirty="0"/>
              <a:t>게임 개발</a:t>
            </a:r>
            <a:r>
              <a:rPr lang="en-US" altLang="ko-KR" dirty="0"/>
              <a:t>, IOCP </a:t>
            </a:r>
            <a:r>
              <a:rPr lang="ko-KR" altLang="en-US" dirty="0"/>
              <a:t>서버를 이용한 멀티플레이 구현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5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저희 게임은 </a:t>
            </a:r>
            <a:r>
              <a:rPr lang="en-US" altLang="ko-KR" dirty="0"/>
              <a:t>5</a:t>
            </a:r>
            <a:r>
              <a:rPr lang="ko-KR" altLang="en-US" dirty="0"/>
              <a:t>명의 생존자와 </a:t>
            </a:r>
            <a:r>
              <a:rPr lang="en-US" altLang="ko-KR" dirty="0"/>
              <a:t>1</a:t>
            </a:r>
            <a:r>
              <a:rPr lang="ko-KR" altLang="en-US" dirty="0"/>
              <a:t>명의 술래가 존재하는 협동</a:t>
            </a:r>
            <a:r>
              <a:rPr lang="en-US" altLang="ko-KR" dirty="0"/>
              <a:t>, </a:t>
            </a:r>
            <a:r>
              <a:rPr lang="ko-KR" altLang="en-US" dirty="0"/>
              <a:t>비대칭 서바이벌 게임입니다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개의 컨셉이 다른 방으로 구성된 </a:t>
            </a:r>
            <a:r>
              <a:rPr lang="ko-KR" altLang="en-US" dirty="0" err="1"/>
              <a:t>맵에서</a:t>
            </a:r>
            <a:r>
              <a:rPr lang="ko-KR" altLang="en-US" dirty="0"/>
              <a:t> 각 역할별로 주어진 미션을 수행하여 승리로 이끌어야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게임 내 시간대는 저녁부터 </a:t>
            </a:r>
            <a:r>
              <a:rPr lang="ko-KR" altLang="en-US" dirty="0" err="1"/>
              <a:t>아침까지로</a:t>
            </a:r>
            <a:r>
              <a:rPr lang="ko-KR" altLang="en-US" dirty="0"/>
              <a:t> 실제 플레이 시간 </a:t>
            </a:r>
            <a:r>
              <a:rPr lang="en-US" altLang="ko-KR" dirty="0"/>
              <a:t>1</a:t>
            </a:r>
            <a:r>
              <a:rPr lang="ko-KR" altLang="en-US" dirty="0"/>
              <a:t>분 당 게임에서 </a:t>
            </a:r>
            <a:r>
              <a:rPr lang="en-US" altLang="ko-KR" dirty="0"/>
              <a:t>1</a:t>
            </a:r>
            <a:r>
              <a:rPr lang="ko-KR" altLang="en-US" dirty="0"/>
              <a:t>시간이 흐르게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그래픽 컨셉은 귀여운 </a:t>
            </a:r>
            <a:r>
              <a:rPr lang="en-US" altLang="ko-KR" dirty="0"/>
              <a:t>SD </a:t>
            </a:r>
            <a:r>
              <a:rPr lang="ko-KR" altLang="en-US" dirty="0"/>
              <a:t>캐릭터입니다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4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플레이 시간은 약 </a:t>
            </a:r>
            <a:r>
              <a:rPr lang="en-US" altLang="ko-KR" dirty="0"/>
              <a:t>15</a:t>
            </a:r>
            <a:r>
              <a:rPr lang="ko-KR" altLang="en-US" dirty="0"/>
              <a:t>분에서 </a:t>
            </a:r>
            <a:r>
              <a:rPr lang="en-US" altLang="ko-KR" dirty="0"/>
              <a:t>25</a:t>
            </a:r>
            <a:r>
              <a:rPr lang="ko-KR" altLang="en-US" dirty="0"/>
              <a:t>분이고</a:t>
            </a:r>
            <a:r>
              <a:rPr lang="en-US" altLang="ko-KR" dirty="0"/>
              <a:t>, </a:t>
            </a:r>
            <a:r>
              <a:rPr lang="ko-KR" altLang="en-US" dirty="0"/>
              <a:t>게임 규모는 이렇습니다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69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맵 전체 크기는 </a:t>
            </a:r>
            <a:r>
              <a:rPr lang="en-US" altLang="ko-KR" dirty="0"/>
              <a:t>200m x 200m</a:t>
            </a:r>
            <a:r>
              <a:rPr lang="ko-KR" altLang="en-US" dirty="0"/>
              <a:t>로 </a:t>
            </a:r>
            <a:r>
              <a:rPr lang="en-US" altLang="ko-KR" dirty="0"/>
              <a:t>6</a:t>
            </a:r>
            <a:r>
              <a:rPr lang="ko-KR" altLang="en-US" dirty="0"/>
              <a:t>개의 다른 컨셉의 방들로 이루어져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각방의 컨셉은 다음과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 방들은 문으로 연결되어 있으며 생존자만 사용 가능한 비밀통로도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캐릭터는 오른쪽의 아기자기한 모델을 사용하고 </a:t>
            </a:r>
            <a:r>
              <a:rPr lang="en-US" altLang="ko-KR" dirty="0"/>
              <a:t>0.55x0.55x1m</a:t>
            </a:r>
            <a:r>
              <a:rPr lang="ko-KR" altLang="en-US" dirty="0"/>
              <a:t>의 크기를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생존자</a:t>
            </a:r>
            <a:r>
              <a:rPr lang="en-US" altLang="ko-KR" dirty="0"/>
              <a:t>, </a:t>
            </a:r>
            <a:r>
              <a:rPr lang="ko-KR" altLang="en-US" dirty="0"/>
              <a:t>술래로 나눠지며 생존자는 수리도구를 찾아 전력장치를 수리하여 탈출해야 하고</a:t>
            </a:r>
            <a:endParaRPr lang="en-US" altLang="ko-KR" dirty="0"/>
          </a:p>
          <a:p>
            <a:r>
              <a:rPr lang="ko-KR" altLang="en-US" dirty="0"/>
              <a:t>생명칩이 없는 생존자는 제한적인 행동만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술래는 생존자가 탈출하지 못하게 방해하고 일정시간이 지나면 이동속도가 증가하게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A1BB-01A0-4E13-AB60-2010C482C94A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A138-43F2-4459-87AF-C7DC2AFC11E6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87C7-16FD-4042-AA89-3405290F2952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9FE-EE5C-4EE2-A735-5991D188CC45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0049-8D63-4421-A943-35CFDFC29001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C417-FA3B-47DB-8CB2-8AF2B1819A1F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1AA9-EAC1-4AA1-A928-03B2B66DC095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867-D19B-4012-B99D-21AE89F20BDE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D6B8F-C401-418C-B4AF-5BA2889D52D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37D1-B9DE-4AE8-A483-453A3E03C152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D1C-8873-4006-A4C2-C33A2E30CA49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DD5A3-E935-400C-8A47-51830BB4751B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889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2864" y="3961385"/>
            <a:ext cx="3546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2017182007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 김우빈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2018182013 </a:t>
            </a:r>
            <a:r>
              <a:rPr lang="ko-KR" altLang="en-US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박동규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2000" dirty="0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2020182044 </a:t>
            </a:r>
            <a:r>
              <a:rPr lang="ko-KR" altLang="en-US" sz="2000" dirty="0" err="1">
                <a:solidFill>
                  <a:prstClr val="white">
                    <a:lumMod val="85000"/>
                  </a:prstClr>
                </a:solidFill>
                <a:cs typeface="Aharoni" panose="02010803020104030203" pitchFamily="2" charset="-79"/>
              </a:rPr>
              <a:t>황석주</a:t>
            </a:r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  <a:p>
            <a:pPr algn="ctr"/>
            <a:endParaRPr lang="en-US" altLang="ko-KR" sz="2000" dirty="0">
              <a:solidFill>
                <a:prstClr val="white">
                  <a:lumMod val="8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3440636"/>
            <a:ext cx="12192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rgbClr val="616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i="1" dirty="0">
                <a:solidFill>
                  <a:prstClr val="white"/>
                </a:solidFill>
                <a:cs typeface="Aharoni" panose="02010803020104030203" pitchFamily="2" charset="-79"/>
              </a:rPr>
              <a:t>Who’s The Tagger?</a:t>
            </a:r>
            <a:endParaRPr lang="ko-KR" altLang="en-US" sz="7200" dirty="0">
              <a:solidFill>
                <a:prstClr val="white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425A0F-DF9B-6D25-8C8B-B92C7B8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조작법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76AD3C1-29F7-32EA-0D85-C9DDFCEA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565" y="1474629"/>
            <a:ext cx="4876800" cy="4661842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7DFF939-E1E6-1BA2-E50F-D331D3C26973}"/>
              </a:ext>
            </a:extLst>
          </p:cNvPr>
          <p:cNvSpPr/>
          <p:nvPr/>
        </p:nvSpPr>
        <p:spPr>
          <a:xfrm>
            <a:off x="7197131" y="357771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9815FA-9869-CB51-C6F5-3E815262BC70}"/>
              </a:ext>
            </a:extLst>
          </p:cNvPr>
          <p:cNvSpPr/>
          <p:nvPr/>
        </p:nvSpPr>
        <p:spPr>
          <a:xfrm>
            <a:off x="7013328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CF8132-D0BD-B3A8-61F3-CA6ACE63AA95}"/>
              </a:ext>
            </a:extLst>
          </p:cNvPr>
          <p:cNvSpPr/>
          <p:nvPr/>
        </p:nvSpPr>
        <p:spPr>
          <a:xfrm>
            <a:off x="7253566" y="3791078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424150-87E4-6B56-604D-92D594D71F87}"/>
              </a:ext>
            </a:extLst>
          </p:cNvPr>
          <p:cNvSpPr/>
          <p:nvPr/>
        </p:nvSpPr>
        <p:spPr>
          <a:xfrm>
            <a:off x="7497493" y="3799786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D4BF2F-568D-986B-A573-BC62C82CFFC9}"/>
              </a:ext>
            </a:extLst>
          </p:cNvPr>
          <p:cNvSpPr/>
          <p:nvPr/>
        </p:nvSpPr>
        <p:spPr>
          <a:xfrm>
            <a:off x="1545019" y="2617633"/>
            <a:ext cx="191591" cy="185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0747C6-BF17-37D6-0548-780DC77FFA7B}"/>
              </a:ext>
            </a:extLst>
          </p:cNvPr>
          <p:cNvSpPr txBox="1"/>
          <p:nvPr/>
        </p:nvSpPr>
        <p:spPr>
          <a:xfrm>
            <a:off x="1845107" y="2556270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W, A, S, D : </a:t>
            </a:r>
            <a:r>
              <a:rPr lang="ko-KR" altLang="en-US" sz="1400" dirty="0"/>
              <a:t>이동</a:t>
            </a:r>
            <a:endParaRPr lang="en-US" altLang="ko-KR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522119-699F-DBD4-97FC-CCA800989A03}"/>
              </a:ext>
            </a:extLst>
          </p:cNvPr>
          <p:cNvSpPr/>
          <p:nvPr/>
        </p:nvSpPr>
        <p:spPr>
          <a:xfrm>
            <a:off x="7602080" y="4267168"/>
            <a:ext cx="1123405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E009C-0E5D-3156-C296-AC1B02F45512}"/>
              </a:ext>
            </a:extLst>
          </p:cNvPr>
          <p:cNvSpPr/>
          <p:nvPr/>
        </p:nvSpPr>
        <p:spPr>
          <a:xfrm>
            <a:off x="1545019" y="2990464"/>
            <a:ext cx="191591" cy="18505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7C175-1641-6E8E-DC28-CBECB5D4758D}"/>
              </a:ext>
            </a:extLst>
          </p:cNvPr>
          <p:cNvSpPr txBox="1"/>
          <p:nvPr/>
        </p:nvSpPr>
        <p:spPr>
          <a:xfrm>
            <a:off x="1845106" y="2929101"/>
            <a:ext cx="1829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SPACE : </a:t>
            </a:r>
            <a:r>
              <a:rPr lang="ko-KR" altLang="en-US" sz="1400" dirty="0"/>
              <a:t>점프</a:t>
            </a:r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5719DC-C5F1-3779-8034-81D318697DF1}"/>
              </a:ext>
            </a:extLst>
          </p:cNvPr>
          <p:cNvSpPr/>
          <p:nvPr/>
        </p:nvSpPr>
        <p:spPr>
          <a:xfrm>
            <a:off x="6583262" y="3574124"/>
            <a:ext cx="336284" cy="20816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0BC262-71B4-883D-3AEC-DBA268D32512}"/>
              </a:ext>
            </a:extLst>
          </p:cNvPr>
          <p:cNvSpPr/>
          <p:nvPr/>
        </p:nvSpPr>
        <p:spPr>
          <a:xfrm>
            <a:off x="1545019" y="3359159"/>
            <a:ext cx="191591" cy="185053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61539-50BE-A76D-BA95-C238FF67CBED}"/>
              </a:ext>
            </a:extLst>
          </p:cNvPr>
          <p:cNvSpPr txBox="1"/>
          <p:nvPr/>
        </p:nvSpPr>
        <p:spPr>
          <a:xfrm>
            <a:off x="1845106" y="330193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TAB : </a:t>
            </a:r>
            <a:r>
              <a:rPr lang="ko-KR" altLang="en-US" sz="1400" dirty="0"/>
              <a:t>플레이어 상태 바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맵보기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3AF73F-180B-5F5C-09EF-B72B701B6C9D}"/>
              </a:ext>
            </a:extLst>
          </p:cNvPr>
          <p:cNvSpPr/>
          <p:nvPr/>
        </p:nvSpPr>
        <p:spPr>
          <a:xfrm>
            <a:off x="7729021" y="3811510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657B78-4340-99A7-ACF3-2D237192AAF0}"/>
              </a:ext>
            </a:extLst>
          </p:cNvPr>
          <p:cNvSpPr/>
          <p:nvPr/>
        </p:nvSpPr>
        <p:spPr>
          <a:xfrm>
            <a:off x="1545019" y="3726823"/>
            <a:ext cx="191591" cy="185053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7A2E10-1548-1E4E-C96F-F25BF9963DC3}"/>
              </a:ext>
            </a:extLst>
          </p:cNvPr>
          <p:cNvSpPr txBox="1"/>
          <p:nvPr/>
        </p:nvSpPr>
        <p:spPr>
          <a:xfrm>
            <a:off x="1845106" y="3674764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 : </a:t>
            </a:r>
            <a:r>
              <a:rPr lang="ko-KR" altLang="en-US" sz="1400" dirty="0"/>
              <a:t>상호작용</a:t>
            </a:r>
            <a:endParaRPr lang="en-US" altLang="ko-KR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57B85-9A72-E9CE-7F53-B0ACF1000CF4}"/>
              </a:ext>
            </a:extLst>
          </p:cNvPr>
          <p:cNvSpPr/>
          <p:nvPr/>
        </p:nvSpPr>
        <p:spPr>
          <a:xfrm>
            <a:off x="7916506" y="3576960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D705B-492F-64FA-F884-A60E623720C3}"/>
              </a:ext>
            </a:extLst>
          </p:cNvPr>
          <p:cNvSpPr/>
          <p:nvPr/>
        </p:nvSpPr>
        <p:spPr>
          <a:xfrm>
            <a:off x="1545018" y="4094487"/>
            <a:ext cx="191591" cy="18505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69A09-4E7E-1D00-3E08-B7F175014AE2}"/>
              </a:ext>
            </a:extLst>
          </p:cNvPr>
          <p:cNvSpPr txBox="1"/>
          <p:nvPr/>
        </p:nvSpPr>
        <p:spPr>
          <a:xfrm>
            <a:off x="1842115" y="4046468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 : </a:t>
            </a:r>
            <a:r>
              <a:rPr lang="ko-KR" altLang="en-US" sz="1400" dirty="0"/>
              <a:t>채팅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4D1B08-DA39-22F5-DD07-43A45865722A}"/>
              </a:ext>
            </a:extLst>
          </p:cNvPr>
          <p:cNvSpPr/>
          <p:nvPr/>
        </p:nvSpPr>
        <p:spPr>
          <a:xfrm>
            <a:off x="6864617" y="3224259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1437FA-2979-918F-4683-4D3448EBC2D3}"/>
              </a:ext>
            </a:extLst>
          </p:cNvPr>
          <p:cNvSpPr/>
          <p:nvPr/>
        </p:nvSpPr>
        <p:spPr>
          <a:xfrm>
            <a:off x="7078561" y="3235986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6D14C9-3306-EE03-B679-E8F3CB91C5F2}"/>
              </a:ext>
            </a:extLst>
          </p:cNvPr>
          <p:cNvSpPr/>
          <p:nvPr/>
        </p:nvSpPr>
        <p:spPr>
          <a:xfrm>
            <a:off x="7333543" y="3227191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002CA4-7F49-991C-DF2B-C7B821B5C426}"/>
              </a:ext>
            </a:extLst>
          </p:cNvPr>
          <p:cNvSpPr/>
          <p:nvPr/>
        </p:nvSpPr>
        <p:spPr>
          <a:xfrm>
            <a:off x="7588518" y="3227193"/>
            <a:ext cx="196781" cy="7767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E521EF-AB29-2093-965A-3D4377E7540B}"/>
              </a:ext>
            </a:extLst>
          </p:cNvPr>
          <p:cNvSpPr/>
          <p:nvPr/>
        </p:nvSpPr>
        <p:spPr>
          <a:xfrm>
            <a:off x="1545017" y="4462151"/>
            <a:ext cx="191591" cy="185053"/>
          </a:xfrm>
          <a:prstGeom prst="rect">
            <a:avLst/>
          </a:prstGeom>
          <a:solidFill>
            <a:srgbClr val="CC99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B67D6-3604-4501-F877-B1F98A7CB88F}"/>
              </a:ext>
            </a:extLst>
          </p:cNvPr>
          <p:cNvSpPr txBox="1"/>
          <p:nvPr/>
        </p:nvSpPr>
        <p:spPr>
          <a:xfrm>
            <a:off x="1842115" y="4418172"/>
            <a:ext cx="283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F1, F2, F3, F4 : </a:t>
            </a:r>
            <a:r>
              <a:rPr lang="ko-KR" altLang="en-US" sz="1400" dirty="0"/>
              <a:t>술래 스킬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B81D1-CDD9-2406-8CBA-143A25CD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흐름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E854BC-F390-96E1-CA7F-6F5F15F3B5D0}"/>
              </a:ext>
            </a:extLst>
          </p:cNvPr>
          <p:cNvSpPr/>
          <p:nvPr/>
        </p:nvSpPr>
        <p:spPr>
          <a:xfrm>
            <a:off x="4043269" y="1365679"/>
            <a:ext cx="1259396" cy="7666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41238F-464C-1014-98A4-7D7C3BB333CC}"/>
              </a:ext>
            </a:extLst>
          </p:cNvPr>
          <p:cNvSpPr/>
          <p:nvPr/>
        </p:nvSpPr>
        <p:spPr>
          <a:xfrm>
            <a:off x="5955699" y="136567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결정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68362-F1F8-B5C9-C276-E2E8EDA6EE27}"/>
              </a:ext>
            </a:extLst>
          </p:cNvPr>
          <p:cNvSpPr/>
          <p:nvPr/>
        </p:nvSpPr>
        <p:spPr>
          <a:xfrm>
            <a:off x="6970778" y="2341474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FB30AF-65F8-5805-9F33-D5237F2E348B}"/>
              </a:ext>
            </a:extLst>
          </p:cNvPr>
          <p:cNvSpPr/>
          <p:nvPr/>
        </p:nvSpPr>
        <p:spPr>
          <a:xfrm>
            <a:off x="9506080" y="2360887"/>
            <a:ext cx="1669141" cy="5634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</a:t>
            </a:r>
            <a:endParaRPr lang="en-US" altLang="ko-KR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AE15983-D70D-DB3A-1902-B52768F3BCF7}"/>
              </a:ext>
            </a:extLst>
          </p:cNvPr>
          <p:cNvSpPr/>
          <p:nvPr/>
        </p:nvSpPr>
        <p:spPr>
          <a:xfrm>
            <a:off x="7970988" y="3997528"/>
            <a:ext cx="2040176" cy="763268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탈출 </a:t>
            </a:r>
            <a:endParaRPr lang="en-US" altLang="ko-KR" sz="1600" dirty="0"/>
          </a:p>
          <a:p>
            <a:pPr algn="ctr"/>
            <a:r>
              <a:rPr lang="ko-KR" altLang="en-US" sz="1600" dirty="0"/>
              <a:t>성공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08E50A22-CC56-7262-8FD6-80B3E5BA8CA4}"/>
              </a:ext>
            </a:extLst>
          </p:cNvPr>
          <p:cNvSpPr/>
          <p:nvPr/>
        </p:nvSpPr>
        <p:spPr>
          <a:xfrm>
            <a:off x="7950692" y="1374018"/>
            <a:ext cx="1893453" cy="766619"/>
          </a:xfrm>
          <a:prstGeom prst="diamond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역할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874642-9E9F-9DE5-6112-EB50DC00A3D2}"/>
              </a:ext>
            </a:extLst>
          </p:cNvPr>
          <p:cNvSpPr/>
          <p:nvPr/>
        </p:nvSpPr>
        <p:spPr>
          <a:xfrm>
            <a:off x="8044349" y="492580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승리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D920E-04F5-C391-E19B-B45543C347B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02665" y="1748988"/>
            <a:ext cx="6530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8B4D5C-0B03-DE8D-A348-F4DABCAAEC53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215095" y="1748988"/>
            <a:ext cx="735597" cy="8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19B3C4F-3DB7-B0D0-F63D-ABF125EA1733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 flipH="1">
            <a:off x="7805348" y="2140637"/>
            <a:ext cx="1092071" cy="200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5139195-76FD-FD9B-D5A3-483365CB59CE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8897419" y="2140637"/>
            <a:ext cx="1443232" cy="22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1C56E7-AA91-F05D-E1C8-3541F0DBF597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8991076" y="4760796"/>
            <a:ext cx="0" cy="165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9F3DF8-97DB-29D5-0048-2BBFAD55D9C0}"/>
              </a:ext>
            </a:extLst>
          </p:cNvPr>
          <p:cNvSpPr txBox="1"/>
          <p:nvPr/>
        </p:nvSpPr>
        <p:spPr>
          <a:xfrm>
            <a:off x="1885029" y="5869376"/>
            <a:ext cx="413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술래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재단에 생명칩을 일정 개수 이상 수집한다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생존자들이 제한 시간 내 탈출하지 못하게 막는다</a:t>
            </a:r>
            <a:r>
              <a:rPr lang="en-US" altLang="ko-KR" sz="1200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1E373-33F8-6481-01D1-C4A3FCE96790}"/>
              </a:ext>
            </a:extLst>
          </p:cNvPr>
          <p:cNvSpPr txBox="1"/>
          <p:nvPr/>
        </p:nvSpPr>
        <p:spPr>
          <a:xfrm>
            <a:off x="6202378" y="5872525"/>
            <a:ext cx="4972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생존자 승리 조건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전력장치를 수리하여 방을 탈출한다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제한시간동안 술래에게 생명칩을 정해진 개수 이하로 뺏기면 승리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4E7118-DAAD-2BD2-3D73-BC5EC017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09458F-5552-20CB-9308-0BADC37D4F06}"/>
              </a:ext>
            </a:extLst>
          </p:cNvPr>
          <p:cNvSpPr/>
          <p:nvPr/>
        </p:nvSpPr>
        <p:spPr>
          <a:xfrm>
            <a:off x="5255652" y="3994176"/>
            <a:ext cx="1893454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술래 승리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0973D81-36B2-C0BC-8C70-5DD79924373A}"/>
              </a:ext>
            </a:extLst>
          </p:cNvPr>
          <p:cNvSpPr/>
          <p:nvPr/>
        </p:nvSpPr>
        <p:spPr>
          <a:xfrm>
            <a:off x="447837" y="1359718"/>
            <a:ext cx="1259396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3440B5-6CC3-BC06-501D-23007F1378B0}"/>
              </a:ext>
            </a:extLst>
          </p:cNvPr>
          <p:cNvSpPr/>
          <p:nvPr/>
        </p:nvSpPr>
        <p:spPr>
          <a:xfrm>
            <a:off x="2174755" y="1363304"/>
            <a:ext cx="1332020" cy="7666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게임룸</a:t>
            </a:r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9E65B7D-47BB-88FB-D36E-EE0500C99B96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 flipV="1">
            <a:off x="7149106" y="4377486"/>
            <a:ext cx="821882" cy="16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067CC26-07FD-B72C-FE51-E96CC964E6C9}"/>
              </a:ext>
            </a:extLst>
          </p:cNvPr>
          <p:cNvCxnSpPr>
            <a:stCxn id="18" idx="1"/>
            <a:endCxn id="35" idx="2"/>
          </p:cNvCxnSpPr>
          <p:nvPr/>
        </p:nvCxnSpPr>
        <p:spPr>
          <a:xfrm rot="10800000">
            <a:off x="2840765" y="2129924"/>
            <a:ext cx="5203584" cy="317919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5BD13831-3B15-CE6C-8AA0-E94F69765AA0}"/>
              </a:ext>
            </a:extLst>
          </p:cNvPr>
          <p:cNvCxnSpPr>
            <a:stCxn id="28" idx="1"/>
            <a:endCxn id="35" idx="2"/>
          </p:cNvCxnSpPr>
          <p:nvPr/>
        </p:nvCxnSpPr>
        <p:spPr>
          <a:xfrm rot="10800000">
            <a:off x="2840766" y="2129924"/>
            <a:ext cx="2414887" cy="22475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855A804-B717-1204-433C-B610098BB13B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1707233" y="1743028"/>
            <a:ext cx="467522" cy="3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BFAB40C-4200-8CA0-070C-A24BAE969F98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>
            <a:off x="3506775" y="1746614"/>
            <a:ext cx="536494" cy="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950423-8D4B-7A7E-167C-89DE6AEBEC45}"/>
              </a:ext>
            </a:extLst>
          </p:cNvPr>
          <p:cNvSpPr/>
          <p:nvPr/>
        </p:nvSpPr>
        <p:spPr>
          <a:xfrm>
            <a:off x="9506080" y="3179207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전력장치 수리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E13F6B-A803-DBDB-519D-3D7281D1BB09}"/>
              </a:ext>
            </a:extLst>
          </p:cNvPr>
          <p:cNvSpPr/>
          <p:nvPr/>
        </p:nvSpPr>
        <p:spPr>
          <a:xfrm>
            <a:off x="6970778" y="3150252"/>
            <a:ext cx="1669140" cy="563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생존자 추격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1D175D-B4C4-B3BB-30D0-B16229DE1FA6}"/>
              </a:ext>
            </a:extLst>
          </p:cNvPr>
          <p:cNvCxnSpPr>
            <a:stCxn id="11" idx="2"/>
            <a:endCxn id="25" idx="0"/>
          </p:cNvCxnSpPr>
          <p:nvPr/>
        </p:nvCxnSpPr>
        <p:spPr>
          <a:xfrm>
            <a:off x="7805348" y="2904882"/>
            <a:ext cx="0" cy="245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C7D3F6-0466-A0B8-6218-B8D78D3595E0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10340650" y="2924296"/>
            <a:ext cx="1" cy="254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94BB4CE-82D9-4EE5-C417-F90C316EA33A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7805348" y="3713660"/>
            <a:ext cx="1185728" cy="2838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9AC8940-DB61-8516-DC0C-B2BAD5031FFD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 flipH="1">
            <a:off x="8991076" y="3742615"/>
            <a:ext cx="1349574" cy="254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D826C31-119B-71BF-BC9E-F20EB72A267E}"/>
              </a:ext>
            </a:extLst>
          </p:cNvPr>
          <p:cNvSpPr txBox="1"/>
          <p:nvPr/>
        </p:nvSpPr>
        <p:spPr>
          <a:xfrm>
            <a:off x="7545274" y="4015634"/>
            <a:ext cx="58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761F536-B516-6E78-A7D9-D41A2A05FAE4}"/>
              </a:ext>
            </a:extLst>
          </p:cNvPr>
          <p:cNvSpPr txBox="1"/>
          <p:nvPr/>
        </p:nvSpPr>
        <p:spPr>
          <a:xfrm>
            <a:off x="9152919" y="4585107"/>
            <a:ext cx="62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5732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619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공통으로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5669A113-807A-5A2F-F9B8-491272D63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53553"/>
              </p:ext>
            </p:extLst>
          </p:nvPr>
        </p:nvGraphicFramePr>
        <p:xfrm>
          <a:off x="329766" y="2364459"/>
          <a:ext cx="11276080" cy="23098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도어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문을 잠금 모드로 설정 하거나 그냥 둘 수 있다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생명칩</a:t>
                      </a:r>
                      <a:endParaRPr lang="ko-KR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생존자는 생명칩을 가지고 플레이 하며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생명칩이 없는 경우 </a:t>
                      </a:r>
                      <a:r>
                        <a:rPr lang="ko-KR" altLang="en-US" sz="18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상호작용에 제약이 생긴다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</a:tbl>
          </a:graphicData>
        </a:graphic>
      </p:graphicFrame>
      <p:pic>
        <p:nvPicPr>
          <p:cNvPr id="6" name="그림 5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1A36995C-F454-3A13-5800-5AFBE50340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24" y="2364459"/>
            <a:ext cx="2277670" cy="1145751"/>
          </a:xfrm>
          <a:prstGeom prst="rect">
            <a:avLst/>
          </a:prstGeom>
          <a:noFill/>
          <a:ln>
            <a:noFill/>
          </a:ln>
          <a:effectLst>
            <a:softEdge rad="38100"/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37C667-2CD6-2C0D-34FB-04C866A2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56" y="3535797"/>
            <a:ext cx="2259068" cy="1138677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C6B7FBF-F34C-0203-2311-2913312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0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5" y="272634"/>
            <a:ext cx="616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생존자가 사용하는 오브젝트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DAEF75AD-3455-DDA4-404A-912D9B70B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9073"/>
              </p:ext>
            </p:extLst>
          </p:nvPr>
        </p:nvGraphicFramePr>
        <p:xfrm>
          <a:off x="449421" y="1370454"/>
          <a:ext cx="11293158" cy="46197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7835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6383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708940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전력장치</a:t>
                      </a:r>
                      <a:endParaRPr lang="en-US" altLang="ko-KR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탈출장치를 작동시키기 위해 각 방에 숨겨진</a:t>
                      </a:r>
                      <a:endParaRPr lang="en-US" altLang="ko-KR" sz="18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전력장치 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개를 수리 하여야 한다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탈출장치</a:t>
                      </a:r>
                      <a:endParaRPr lang="en-US" altLang="ko-KR" sz="240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  <a:p>
                      <a:pPr algn="ctr" latinLnBrk="1"/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(</a:t>
                      </a:r>
                      <a:r>
                        <a:rPr lang="ko-KR" altLang="en-US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스위치</a:t>
                      </a:r>
                      <a:r>
                        <a:rPr lang="en-US" altLang="ko-KR" sz="240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)</a:t>
                      </a:r>
                      <a:endParaRPr lang="ko-KR" altLang="en-US" sz="2400" dirty="0">
                        <a:solidFill>
                          <a:srgbClr val="404040"/>
                        </a:solidFill>
                        <a:ea typeface="나눔스퀘어" panose="020B0600000101010101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전부 수리 한 후 탈출을 위해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스위치를 조작 해야함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스위치 조작 시 생존자 승리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290876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수리도구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전력장치를 고치기 위한 수리도구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이다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전력장치 개수에 맞게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총 </a:t>
                      </a:r>
                      <a:r>
                        <a:rPr lang="en-US" altLang="ko-K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종류가 존재 </a:t>
                      </a:r>
                      <a:r>
                        <a:rPr lang="ko-KR" altLang="en-US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한다</a:t>
                      </a:r>
                      <a:r>
                        <a:rPr lang="en-US" altLang="ko-KR" sz="18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813"/>
                  </a:ext>
                </a:extLst>
              </a:tr>
              <a:tr h="1154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404040"/>
                          </a:solidFill>
                          <a:ea typeface="나눔스퀘어" panose="020B0600000101010101"/>
                        </a:rPr>
                        <a:t>비밀통로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오직 </a:t>
                      </a:r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생존자만 사용 가능</a:t>
                      </a:r>
                      <a:r>
                        <a:rPr lang="ko-KR" altLang="en-US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한 비밀통로 이다</a:t>
                      </a:r>
                      <a:r>
                        <a:rPr lang="en-US" altLang="ko-K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.</a:t>
                      </a:r>
                      <a:endParaRPr lang="ko-KR" alt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289453"/>
                  </a:ext>
                </a:extLst>
              </a:tr>
            </a:tbl>
          </a:graphicData>
        </a:graphic>
      </p:graphicFrame>
      <p:pic>
        <p:nvPicPr>
          <p:cNvPr id="37" name="Picture 2">
            <a:extLst>
              <a:ext uri="{FF2B5EF4-FFF2-40B4-BE49-F238E27FC236}">
                <a16:creationId xmlns:a16="http://schemas.microsoft.com/office/drawing/2014/main" id="{87C95174-CBCA-8B46-FAE2-8455A66A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401" y="1380502"/>
            <a:ext cx="2295066" cy="1160348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A7F44FA-0003-98BE-2F40-910181D6C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80" y="2530802"/>
            <a:ext cx="2295066" cy="116034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A3F3B2F-CF30-4970-A6D2-026C18356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401" y="3675510"/>
            <a:ext cx="2295066" cy="116515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44" name="슬라이드 번호 개체 틀 43">
            <a:extLst>
              <a:ext uri="{FF2B5EF4-FFF2-40B4-BE49-F238E27FC236}">
                <a16:creationId xmlns:a16="http://schemas.microsoft.com/office/drawing/2014/main" id="{5F02A97E-4BB5-769C-683C-F1739E01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29091"/>
            <a:ext cx="697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컨셉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: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스킬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54730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인게임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 오브젝트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|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술래가 사용하는 오브젝트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고유 스킬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69CBE5-43F1-E9C4-8B0B-604EDC0E921D}"/>
              </a:ext>
            </a:extLst>
          </p:cNvPr>
          <p:cNvSpPr/>
          <p:nvPr/>
        </p:nvSpPr>
        <p:spPr>
          <a:xfrm>
            <a:off x="387585" y="3092856"/>
            <a:ext cx="1300537" cy="461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술래 스킬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3E5635-C4A1-F2A4-CB44-8ADC2F556D90}"/>
              </a:ext>
            </a:extLst>
          </p:cNvPr>
          <p:cNvSpPr/>
          <p:nvPr/>
        </p:nvSpPr>
        <p:spPr>
          <a:xfrm>
            <a:off x="1111139" y="3514079"/>
            <a:ext cx="10705376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2FCCB-FF7A-BD07-4908-5A69A5144AE4}"/>
              </a:ext>
            </a:extLst>
          </p:cNvPr>
          <p:cNvSpPr txBox="1"/>
          <p:nvPr/>
        </p:nvSpPr>
        <p:spPr>
          <a:xfrm>
            <a:off x="1688122" y="3210617"/>
            <a:ext cx="7143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술래만 사용 가능한 고유 스킬이다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  (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일정 시간이 지날 때 마다 하나씩 사용 가능하다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.)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875D8-BE21-E4A7-4EAE-B2FB03A8B81B}"/>
              </a:ext>
            </a:extLst>
          </p:cNvPr>
          <p:cNvSpPr txBox="1"/>
          <p:nvPr/>
        </p:nvSpPr>
        <p:spPr>
          <a:xfrm>
            <a:off x="387586" y="3664155"/>
            <a:ext cx="114410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Small-EMP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모든 전력장치 배전반을 닫는다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2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MiniGame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수리도구를 얻기 위한 미니게임 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종류를 랜덤으로 일정시간 비활성화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228600" indent="-228600">
              <a:buAutoNum type="arabicPeriod" startAt="3"/>
            </a:pP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Door-EMP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방문이 일정 시간동안 잠겨 생존자가 다른 방으로 이동하는 것을 제한함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eriod" startAt="4"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SecretPassage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-EMP</a:t>
            </a:r>
          </a:p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맵에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 존재하는 비밀통로 중 술래가 지정한 비밀통로가 비활성화 된다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36">
            <a:extLst>
              <a:ext uri="{FF2B5EF4-FFF2-40B4-BE49-F238E27FC236}">
                <a16:creationId xmlns:a16="http://schemas.microsoft.com/office/drawing/2014/main" id="{DF3CD1FD-64EA-37FC-3D2B-8237F2069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39390"/>
              </p:ext>
            </p:extLst>
          </p:nvPr>
        </p:nvGraphicFramePr>
        <p:xfrm>
          <a:off x="329766" y="1471937"/>
          <a:ext cx="11276080" cy="11549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4330">
                  <a:extLst>
                    <a:ext uri="{9D8B030D-6E8A-4147-A177-3AD203B41FA5}">
                      <a16:colId xmlns:a16="http://schemas.microsoft.com/office/drawing/2014/main" val="2832102245"/>
                    </a:ext>
                  </a:extLst>
                </a:gridCol>
                <a:gridCol w="2262956">
                  <a:extLst>
                    <a:ext uri="{9D8B030D-6E8A-4147-A177-3AD203B41FA5}">
                      <a16:colId xmlns:a16="http://schemas.microsoft.com/office/drawing/2014/main" val="43405759"/>
                    </a:ext>
                  </a:extLst>
                </a:gridCol>
                <a:gridCol w="6698794">
                  <a:extLst>
                    <a:ext uri="{9D8B030D-6E8A-4147-A177-3AD203B41FA5}">
                      <a16:colId xmlns:a16="http://schemas.microsoft.com/office/drawing/2014/main" val="385502117"/>
                    </a:ext>
                  </a:extLst>
                </a:gridCol>
              </a:tblGrid>
              <a:tr h="115493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제단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/>
                        </a:rPr>
                        <a:t>생존자에게서 회수한 생명칩을 보관하는 곳</a:t>
                      </a:r>
                      <a:endParaRPr lang="en-US" altLang="ko-K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나눔스퀘어 ExtraBold" panose="020B0600000101010101" pitchFamily="50" charset="-127"/>
                        <a:ea typeface="나눔스퀘어 ExtraBold" panose="020B060000010101010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63268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552AA4A3-9D7C-758B-E1FF-5388C143F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074" y="1481828"/>
            <a:ext cx="2278034" cy="1121007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24907A7A-4975-35D5-AFA9-FE25DAEB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05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기술적 요소 및 중점연구분야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08C9AB9-CA2D-CE8E-5225-AACE7CF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63332"/>
              </p:ext>
            </p:extLst>
          </p:nvPr>
        </p:nvGraphicFramePr>
        <p:xfrm>
          <a:off x="314040" y="1113727"/>
          <a:ext cx="11563920" cy="463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12784">
                  <a:extLst>
                    <a:ext uri="{9D8B030D-6E8A-4147-A177-3AD203B41FA5}">
                      <a16:colId xmlns:a16="http://schemas.microsoft.com/office/drawing/2014/main" val="3250109735"/>
                    </a:ext>
                  </a:extLst>
                </a:gridCol>
                <a:gridCol w="9251136">
                  <a:extLst>
                    <a:ext uri="{9D8B030D-6E8A-4147-A177-3AD203B41FA5}">
                      <a16:colId xmlns:a16="http://schemas.microsoft.com/office/drawing/2014/main" val="1684455291"/>
                    </a:ext>
                  </a:extLst>
                </a:gridCol>
              </a:tblGrid>
              <a:tr h="6615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기술적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07955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2800" i="0" dirty="0"/>
                        <a:t>박동규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SSAO(</a:t>
                      </a:r>
                      <a:r>
                        <a:rPr lang="en-US" altLang="ko-KR" sz="1800" b="1" dirty="0">
                          <a:effectLst/>
                        </a:rPr>
                        <a:t>Screen Space Ambient Occlusion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을 통한 사실감 있는 음영 표현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Normal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과 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/>
                        </a:rPr>
                        <a:t>Parallax mapping</a:t>
                      </a:r>
                      <a:r>
                        <a:rPr lang="ko-KR" alt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의 사용으로 객체의 입체감을 표현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블러링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bluring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부드러운 화면전환을 구현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50257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/>
                    </a:p>
                    <a:p>
                      <a:pPr algn="ctr" latinLnBrk="1"/>
                      <a:r>
                        <a:rPr lang="ko-KR" altLang="en-US" sz="2800"/>
                        <a:t>황석주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800" b="1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ko-KR" altLang="en-US" sz="1800" b="1" i="0" dirty="0">
                          <a:effectLst/>
                          <a:latin typeface="Whitney"/>
                        </a:rPr>
                        <a:t>애니메이션 </a:t>
                      </a:r>
                      <a:r>
                        <a:rPr lang="ko-KR" altLang="en-US" sz="1800" b="1" i="0" dirty="0" err="1">
                          <a:effectLst/>
                          <a:latin typeface="Whitney"/>
                        </a:rPr>
                        <a:t>블렌딩</a:t>
                      </a:r>
                      <a:r>
                        <a:rPr lang="ko-KR" altLang="en-US" sz="1800" b="0" i="0" dirty="0" err="1">
                          <a:effectLst/>
                          <a:latin typeface="Whitney"/>
                        </a:rPr>
                        <a:t>으로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 부드러운 애니메이션 구현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  <a:p>
                      <a:pPr algn="ctr"/>
                      <a:r>
                        <a:rPr lang="en-US" altLang="ko-KR" sz="1800" b="1" i="0" dirty="0">
                          <a:effectLst/>
                          <a:latin typeface="Whitney"/>
                        </a:rPr>
                        <a:t>PVS</a:t>
                      </a:r>
                      <a:r>
                        <a:rPr lang="ko-KR" altLang="en-US" sz="1800" b="0" i="0" dirty="0">
                          <a:effectLst/>
                          <a:latin typeface="Whitney"/>
                        </a:rPr>
                        <a:t>를 만들어 렌더링에 적용</a:t>
                      </a:r>
                      <a:endParaRPr lang="en-US" altLang="ko-KR" sz="1800" b="0" i="0" dirty="0">
                        <a:effectLst/>
                        <a:latin typeface="Whitney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58100"/>
                  </a:ext>
                </a:extLst>
              </a:tr>
              <a:tr h="1323013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ko-KR" altLang="en-US" sz="2800" dirty="0"/>
                        <a:t>김우빈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en-US" altLang="ko-KR" b="1" dirty="0"/>
                        <a:t>IOCP</a:t>
                      </a:r>
                      <a:r>
                        <a:rPr lang="ko-KR" altLang="en-US" dirty="0"/>
                        <a:t>를 이용한 효율적인 멀티 쓰레드 서버 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/>
                        <a:t>데이터베이스를 활용</a:t>
                      </a:r>
                      <a:r>
                        <a:rPr lang="ko-KR" altLang="en-US" dirty="0"/>
                        <a:t>하여 사용자 데이터 관리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85569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49C72-5611-3D9A-C042-9B421DCC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8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06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타 게임과의 차별성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차별성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!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481C2-41EB-8F0A-36CD-FC3A239EB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6" y="1777146"/>
            <a:ext cx="5715000" cy="32099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A5E8F-F8C7-498A-E203-1DAB700DBBB6}"/>
              </a:ext>
            </a:extLst>
          </p:cNvPr>
          <p:cNvSpPr txBox="1"/>
          <p:nvPr/>
        </p:nvSpPr>
        <p:spPr>
          <a:xfrm>
            <a:off x="6192955" y="1777146"/>
            <a:ext cx="5623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유사 게임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Dead By Daylight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사망한 플레이어가 인게임에 큰 영향을 미침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개인플레이도 있고 협동 플레이도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방마다의 컨셉이 달라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유형이 다양해짐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AABDF29-C764-5BAC-5BE5-D43D56AB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72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07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역할 분담 및 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이렇게 진행 할 예정이에요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.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3C00A0-9DBA-2792-D956-418B7248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88434"/>
              </p:ext>
            </p:extLst>
          </p:nvPr>
        </p:nvGraphicFramePr>
        <p:xfrm>
          <a:off x="375485" y="1619334"/>
          <a:ext cx="11573264" cy="5143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1722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143825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178015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109674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483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데이터베이스 연동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406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지형 띄우기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UI, </a:t>
                      </a:r>
                      <a:r>
                        <a:rPr lang="ko-KR" altLang="en-US" sz="1200" dirty="0"/>
                        <a:t>이펙트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캐릭터 컨트롤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클라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인게임</a:t>
                      </a:r>
                      <a:r>
                        <a:rPr lang="ko-KR" altLang="en-US" sz="1200" dirty="0"/>
                        <a:t> 오브젝트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756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미니게임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ED7D3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2354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SSAO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1ECE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11445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dirty="0">
                          <a:effectLst/>
                          <a:latin typeface="Whitney"/>
                        </a:rPr>
                        <a:t>PVS(Potentially visible set)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3547"/>
                  </a:ext>
                </a:extLst>
              </a:tr>
              <a:tr h="3867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버그 테스트 및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19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982425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F6BE7BFB-E6C2-7E6E-DA8D-3567A8C1A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882032"/>
              </p:ext>
            </p:extLst>
          </p:nvPr>
        </p:nvGraphicFramePr>
        <p:xfrm>
          <a:off x="10857837" y="95484"/>
          <a:ext cx="1050116" cy="1523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박동규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1ECE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김우빈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/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황석주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클라팀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모두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19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02BBEFD-8B1F-0272-43F3-CA605931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88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08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QnA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C38E8-6988-107D-2FA4-518A70710739}"/>
              </a:ext>
            </a:extLst>
          </p:cNvPr>
          <p:cNvSpPr txBox="1"/>
          <p:nvPr/>
        </p:nvSpPr>
        <p:spPr>
          <a:xfrm>
            <a:off x="580372" y="2855212"/>
            <a:ext cx="10855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atin typeface="+mn-ea"/>
              </a:rPr>
              <a:t>Q n A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8746F-F71B-4CEF-9B32-B8FC209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9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4356CD-DF66-2AB2-DE29-7766D93D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61982E1-FE81-0B24-C1FB-1AAE6E0D8C7A}"/>
              </a:ext>
            </a:extLst>
          </p:cNvPr>
          <p:cNvSpPr/>
          <p:nvPr/>
        </p:nvSpPr>
        <p:spPr>
          <a:xfrm>
            <a:off x="2654956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6BF4D-C51E-E4F3-13D7-DB7F80C53673}"/>
              </a:ext>
            </a:extLst>
          </p:cNvPr>
          <p:cNvSpPr txBox="1"/>
          <p:nvPr/>
        </p:nvSpPr>
        <p:spPr>
          <a:xfrm>
            <a:off x="2700675" y="1640617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01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개인별 준비 현황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067252-611B-083F-7B5F-93D18A7F62BA}"/>
              </a:ext>
            </a:extLst>
          </p:cNvPr>
          <p:cNvSpPr/>
          <p:nvPr/>
        </p:nvSpPr>
        <p:spPr>
          <a:xfrm>
            <a:off x="2654956" y="2835623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95384-67A1-2E34-C09B-70A554D25267}"/>
              </a:ext>
            </a:extLst>
          </p:cNvPr>
          <p:cNvSpPr txBox="1"/>
          <p:nvPr/>
        </p:nvSpPr>
        <p:spPr>
          <a:xfrm>
            <a:off x="2700675" y="2685681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73132-F829-EF10-3512-2C071969FBC0}"/>
              </a:ext>
            </a:extLst>
          </p:cNvPr>
          <p:cNvSpPr/>
          <p:nvPr/>
        </p:nvSpPr>
        <p:spPr>
          <a:xfrm>
            <a:off x="2654956" y="3880687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A0B9F-4605-9109-5C39-179C774BC929}"/>
              </a:ext>
            </a:extLst>
          </p:cNvPr>
          <p:cNvSpPr txBox="1"/>
          <p:nvPr/>
        </p:nvSpPr>
        <p:spPr>
          <a:xfrm>
            <a:off x="2700675" y="3730745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9C49FF-32DF-5DD3-DAAB-C31F2B00F611}"/>
              </a:ext>
            </a:extLst>
          </p:cNvPr>
          <p:cNvSpPr/>
          <p:nvPr/>
        </p:nvSpPr>
        <p:spPr>
          <a:xfrm>
            <a:off x="2654956" y="4922344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D2D9EA-43A0-62FD-EE5A-C00D7ED789BA}"/>
              </a:ext>
            </a:extLst>
          </p:cNvPr>
          <p:cNvSpPr txBox="1"/>
          <p:nvPr/>
        </p:nvSpPr>
        <p:spPr>
          <a:xfrm>
            <a:off x="2700675" y="477240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04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및 방법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B779B8-DD44-5C5D-2F07-5DBE365C1B1F}"/>
              </a:ext>
            </a:extLst>
          </p:cNvPr>
          <p:cNvSpPr/>
          <p:nvPr/>
        </p:nvSpPr>
        <p:spPr>
          <a:xfrm>
            <a:off x="7048431" y="1790559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0E7A7-8959-71ED-728C-DDD94C64FDA6}"/>
              </a:ext>
            </a:extLst>
          </p:cNvPr>
          <p:cNvSpPr txBox="1"/>
          <p:nvPr/>
        </p:nvSpPr>
        <p:spPr>
          <a:xfrm>
            <a:off x="7094150" y="1640617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05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 요소 및 중점연구분야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F5AA00-9A84-EAE5-D704-45B343ECEE72}"/>
              </a:ext>
            </a:extLst>
          </p:cNvPr>
          <p:cNvSpPr/>
          <p:nvPr/>
        </p:nvSpPr>
        <p:spPr>
          <a:xfrm>
            <a:off x="7048431" y="2840925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DA082-5199-236C-37C1-AC4C3D06A7EF}"/>
              </a:ext>
            </a:extLst>
          </p:cNvPr>
          <p:cNvSpPr txBox="1"/>
          <p:nvPr/>
        </p:nvSpPr>
        <p:spPr>
          <a:xfrm>
            <a:off x="7094150" y="2690983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게임과의 차별성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5BB379-54D6-4E6A-F0A7-8DBA948DE634}"/>
              </a:ext>
            </a:extLst>
          </p:cNvPr>
          <p:cNvSpPr/>
          <p:nvPr/>
        </p:nvSpPr>
        <p:spPr>
          <a:xfrm>
            <a:off x="7048431" y="3891291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33078-9C95-B0E4-75F4-80EA91BAAF85}"/>
              </a:ext>
            </a:extLst>
          </p:cNvPr>
          <p:cNvSpPr txBox="1"/>
          <p:nvPr/>
        </p:nvSpPr>
        <p:spPr>
          <a:xfrm>
            <a:off x="7094150" y="3741349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 분담 및 일정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2CE5E-C3AF-F112-3776-63872800B855}"/>
              </a:ext>
            </a:extLst>
          </p:cNvPr>
          <p:cNvSpPr/>
          <p:nvPr/>
        </p:nvSpPr>
        <p:spPr>
          <a:xfrm>
            <a:off x="7048431" y="4941657"/>
            <a:ext cx="45719" cy="4963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4CF04C-0DA6-56EB-310E-F0B9A1C78FB4}"/>
              </a:ext>
            </a:extLst>
          </p:cNvPr>
          <p:cNvSpPr txBox="1"/>
          <p:nvPr/>
        </p:nvSpPr>
        <p:spPr>
          <a:xfrm>
            <a:off x="7094150" y="4791715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</a:t>
            </a:r>
          </a:p>
          <a:p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QnA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A50DBE-9833-D65B-7348-469C103C00A9}"/>
              </a:ext>
            </a:extLst>
          </p:cNvPr>
          <p:cNvSpPr/>
          <p:nvPr/>
        </p:nvSpPr>
        <p:spPr>
          <a:xfrm>
            <a:off x="0" y="74616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284047" y="122692"/>
            <a:ext cx="265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202020"/>
                </a:solidFill>
                <a:latin typeface="Stencil" panose="040409050D0802020404" pitchFamily="82" charset="0"/>
                <a:ea typeface="나눔스퀘어 Bold" panose="020B0600000101010101" pitchFamily="50" charset="-127"/>
              </a:rPr>
              <a:t>cONTENTS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tencil" panose="040409050D0802020404" pitchFamily="82" charset="0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20B23-BC40-8C2D-1D12-076C3D23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01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개인별 준비 현황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223A99-E887-586D-E130-6F15A9434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61249"/>
              </p:ext>
            </p:extLst>
          </p:nvPr>
        </p:nvGraphicFramePr>
        <p:xfrm>
          <a:off x="144096" y="1711160"/>
          <a:ext cx="11903808" cy="3435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673">
                  <a:extLst>
                    <a:ext uri="{9D8B030D-6E8A-4147-A177-3AD203B41FA5}">
                      <a16:colId xmlns:a16="http://schemas.microsoft.com/office/drawing/2014/main" val="295815403"/>
                    </a:ext>
                  </a:extLst>
                </a:gridCol>
                <a:gridCol w="3546231">
                  <a:extLst>
                    <a:ext uri="{9D8B030D-6E8A-4147-A177-3AD203B41FA5}">
                      <a16:colId xmlns:a16="http://schemas.microsoft.com/office/drawing/2014/main" val="485466851"/>
                    </a:ext>
                  </a:extLst>
                </a:gridCol>
                <a:gridCol w="5951904">
                  <a:extLst>
                    <a:ext uri="{9D8B030D-6E8A-4147-A177-3AD203B41FA5}">
                      <a16:colId xmlns:a16="http://schemas.microsoft.com/office/drawing/2014/main" val="1443795171"/>
                    </a:ext>
                  </a:extLst>
                </a:gridCol>
              </a:tblGrid>
              <a:tr h="388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역할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수강과목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0775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박 동 규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/>
                        <a:t>네트워크 게임 프로그래밍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57616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김 우 빈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  <a:ea typeface="나눔스퀘어 Bold" panose="020B0600000101010101"/>
                        </a:rPr>
                        <a:t>서버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C, C++</a:t>
                      </a:r>
                      <a:r>
                        <a:rPr lang="ko-KR" altLang="en-US"/>
                        <a:t>프로그래밍</a:t>
                      </a:r>
                      <a:r>
                        <a:rPr lang="en-US" altLang="ko-KR"/>
                        <a:t>, STL, </a:t>
                      </a:r>
                      <a:r>
                        <a:rPr lang="ko-KR" altLang="en-US"/>
                        <a:t>컴퓨터 그래픽스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게임수학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/>
                        <a:t>3D</a:t>
                      </a:r>
                      <a:r>
                        <a:rPr lang="ko-KR" altLang="en-US"/>
                        <a:t>게임프로그래밍</a:t>
                      </a:r>
                      <a:r>
                        <a:rPr lang="en-US" altLang="ko-KR"/>
                        <a:t>1, </a:t>
                      </a:r>
                      <a:r>
                        <a:rPr lang="ko-KR" altLang="en-US"/>
                        <a:t>인공지능</a:t>
                      </a:r>
                      <a:endParaRPr lang="en-US" altLang="ko-KR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>
                          <a:highlight>
                            <a:srgbClr val="FFFF00"/>
                          </a:highlight>
                        </a:rPr>
                        <a:t>네트워크 게임 프로그래밍</a:t>
                      </a:r>
                      <a:r>
                        <a:rPr lang="en-US" altLang="ko-KR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,</a:t>
                      </a:r>
                      <a:r>
                        <a:rPr lang="ko-KR" altLang="en-US">
                          <a:highlight>
                            <a:srgbClr val="FFFF00"/>
                          </a:highlight>
                          <a:ea typeface="나눔스퀘어 Bold" panose="020B0600000101010101"/>
                        </a:rPr>
                        <a:t> 게임서버프로그래밍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73623"/>
                  </a:ext>
                </a:extLst>
              </a:tr>
              <a:tr h="1015838">
                <a:tc>
                  <a:txBody>
                    <a:bodyPr/>
                    <a:lstStyle/>
                    <a:p>
                      <a:pPr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ea typeface="나눔스퀘어 Bold" panose="020B0600000101010101"/>
                        </a:rPr>
                        <a:t>황 석 주</a:t>
                      </a:r>
                      <a:endParaRPr lang="ko-KR" altLang="en-US" dirty="0"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ea typeface="나눔스퀘어 Bold" panose="020B0600000101010101"/>
                      </a:endParaRPr>
                    </a:p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  <a:ea typeface="나눔스퀘어 Bold" panose="020B0600000101010101"/>
                        </a:rPr>
                        <a:t>클라이언트</a:t>
                      </a:r>
                      <a:endParaRPr lang="ko-KR" altLang="en-US" dirty="0">
                        <a:solidFill>
                          <a:srgbClr val="0070C0"/>
                        </a:solidFill>
                        <a:ea typeface="나눔스퀘어 Bold" panose="020B0600000101010101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</a:t>
                      </a:r>
                      <a:r>
                        <a:rPr lang="en-US" altLang="ko-KR" dirty="0"/>
                        <a:t>, STL, </a:t>
                      </a:r>
                      <a:r>
                        <a:rPr lang="ko-KR" altLang="en-US" dirty="0"/>
                        <a:t>컴퓨터 그래픽스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게임수학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3D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게임프로그래밍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1, 2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인공지능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네트워크 게임 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5667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D0E18A-854A-D711-758B-FB04084E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02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개발 환경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430071-44C8-0AEA-1EF0-CA299FC0AE5C}"/>
              </a:ext>
            </a:extLst>
          </p:cNvPr>
          <p:cNvSpPr/>
          <p:nvPr/>
        </p:nvSpPr>
        <p:spPr>
          <a:xfrm>
            <a:off x="0" y="2174364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4DE9-267E-5F21-E68C-B34F59ED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3324" y1="27007" x2="63324" y2="28175"/>
                        <a14:foregroundMark x1="30907" y1="32701" x2="30769" y2="39124"/>
                        <a14:foregroundMark x1="34890" y1="67445" x2="34890" y2="684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972" y="2331272"/>
            <a:ext cx="820069" cy="771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2B20B7-B30E-54B3-5511-36A029837571}"/>
              </a:ext>
            </a:extLst>
          </p:cNvPr>
          <p:cNvSpPr txBox="1"/>
          <p:nvPr/>
        </p:nvSpPr>
        <p:spPr>
          <a:xfrm>
            <a:off x="2090858" y="2393921"/>
            <a:ext cx="2896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Windows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</a:p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Microsoft Windows 11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4E6CBF-ED89-5D0C-3B31-1F585A4A8A29}"/>
              </a:ext>
            </a:extLst>
          </p:cNvPr>
          <p:cNvSpPr/>
          <p:nvPr/>
        </p:nvSpPr>
        <p:spPr>
          <a:xfrm>
            <a:off x="6114760" y="2174364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848B2B-A47D-91B3-05F2-7F063A620D43}"/>
              </a:ext>
            </a:extLst>
          </p:cNvPr>
          <p:cNvSpPr/>
          <p:nvPr/>
        </p:nvSpPr>
        <p:spPr>
          <a:xfrm>
            <a:off x="0" y="3516923"/>
            <a:ext cx="6114760" cy="1085449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8E9721-EBDF-44F9-62EE-32C2ABFD4E06}"/>
              </a:ext>
            </a:extLst>
          </p:cNvPr>
          <p:cNvSpPr/>
          <p:nvPr/>
        </p:nvSpPr>
        <p:spPr>
          <a:xfrm>
            <a:off x="6114760" y="3516923"/>
            <a:ext cx="6077240" cy="1085449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microsoft visual studio2019 icon에 대한 이미지 검색결과">
            <a:extLst>
              <a:ext uri="{FF2B5EF4-FFF2-40B4-BE49-F238E27FC236}">
                <a16:creationId xmlns:a16="http://schemas.microsoft.com/office/drawing/2014/main" id="{AC64E882-565C-698C-A488-C0309EEA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3697995"/>
            <a:ext cx="723304" cy="7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DD4166-0ECC-09F6-F7FD-6B14F8619CCA}"/>
              </a:ext>
            </a:extLst>
          </p:cNvPr>
          <p:cNvSpPr txBox="1"/>
          <p:nvPr/>
        </p:nvSpPr>
        <p:spPr>
          <a:xfrm>
            <a:off x="2090858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Visual Studio 2022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80D03B-12C6-8EBF-C606-940F8F5802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4986" y1="33824" x2="44986" y2="33824"/>
                        <a14:foregroundMark x1="50678" y1="36029" x2="50678" y2="36029"/>
                        <a14:foregroundMark x1="50949" y1="52941" x2="50949" y2="52941"/>
                        <a14:foregroundMark x1="55285" y1="47794" x2="55285" y2="47794"/>
                        <a14:foregroundMark x1="65854" y1="48529" x2="65854" y2="48529"/>
                        <a14:foregroundMark x1="72087" y1="54412" x2="72087" y2="54412"/>
                        <a14:foregroundMark x1="82385" y1="47794" x2="82385" y2="47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4888" y="2331272"/>
            <a:ext cx="2048140" cy="754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B9446-91D8-F3DB-9421-C977BE1D8B32}"/>
              </a:ext>
            </a:extLst>
          </p:cNvPr>
          <p:cNvSpPr txBox="1"/>
          <p:nvPr/>
        </p:nvSpPr>
        <p:spPr>
          <a:xfrm>
            <a:off x="8124809" y="387498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DirectX 12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24260225-6F4A-3428-48F2-EDEBB7A834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4888" y="3543368"/>
            <a:ext cx="2132118" cy="8779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22B2EA-F77A-988B-6CF3-AB528AA69449}"/>
              </a:ext>
            </a:extLst>
          </p:cNvPr>
          <p:cNvSpPr txBox="1"/>
          <p:nvPr/>
        </p:nvSpPr>
        <p:spPr>
          <a:xfrm>
            <a:off x="8205618" y="2524041"/>
            <a:ext cx="2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 hub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3C171-480E-1954-102C-AB95DF0E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19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9923FA-F7BE-0987-B1D2-65A627C38F3A}"/>
              </a:ext>
            </a:extLst>
          </p:cNvPr>
          <p:cNvSpPr/>
          <p:nvPr/>
        </p:nvSpPr>
        <p:spPr>
          <a:xfrm>
            <a:off x="0" y="2142604"/>
            <a:ext cx="12192000" cy="796753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351392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03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연구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1B7C-6D8D-7D6C-99FC-721DCB619A8E}"/>
              </a:ext>
            </a:extLst>
          </p:cNvPr>
          <p:cNvSpPr txBox="1"/>
          <p:nvPr/>
        </p:nvSpPr>
        <p:spPr>
          <a:xfrm>
            <a:off x="396414" y="2356314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6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개의 방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으로 구성된 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맵에서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총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5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명의 생존자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가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술래 </a:t>
            </a: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1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명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을 피해 탈출하는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,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비대칭 서바이벌 게임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ea typeface="나눔스퀘어 ExtraBold" panose="020B0600000101010101"/>
              </a:rPr>
              <a:t>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나눔스퀘어 ExtraBold" panose="020B0600000101010101"/>
              </a:rPr>
              <a:t>개발  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D5FE9-22FE-5B76-8680-5C95CFAFB38C}"/>
              </a:ext>
            </a:extLst>
          </p:cNvPr>
          <p:cNvSpPr/>
          <p:nvPr/>
        </p:nvSpPr>
        <p:spPr>
          <a:xfrm>
            <a:off x="0" y="2944686"/>
            <a:ext cx="12192000" cy="796753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0842-AF6D-CCDE-D199-64BC3B22A68A}"/>
              </a:ext>
            </a:extLst>
          </p:cNvPr>
          <p:cNvSpPr txBox="1"/>
          <p:nvPr/>
        </p:nvSpPr>
        <p:spPr>
          <a:xfrm>
            <a:off x="396414" y="3158396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DirectX 12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인칭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3D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게임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개발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AD4756-D92F-6C70-0ADB-122DBAD80474}"/>
              </a:ext>
            </a:extLst>
          </p:cNvPr>
          <p:cNvSpPr/>
          <p:nvPr/>
        </p:nvSpPr>
        <p:spPr>
          <a:xfrm>
            <a:off x="0" y="3741438"/>
            <a:ext cx="12192000" cy="773672"/>
          </a:xfrm>
          <a:prstGeom prst="rect">
            <a:avLst/>
          </a:prstGeom>
          <a:solidFill>
            <a:schemeClr val="bg1">
              <a:lumMod val="6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0C468-FE80-D9B7-4ECE-6F8ACAADC6D8}"/>
              </a:ext>
            </a:extLst>
          </p:cNvPr>
          <p:cNvSpPr txBox="1"/>
          <p:nvPr/>
        </p:nvSpPr>
        <p:spPr>
          <a:xfrm>
            <a:off x="396414" y="3937122"/>
            <a:ext cx="113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/>
              </a:rPr>
              <a:t>IOCP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/>
              </a:rPr>
              <a:t>서버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/>
              </a:rPr>
              <a:t>를 이용한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멀티플레이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63A594-5006-6733-1C20-7B18EBC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612551" y="1609385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ea typeface="나눔스퀘어 ExtraBold" panose="020B0600000101010101"/>
              </a:rPr>
              <a:t>협동</a:t>
            </a:r>
            <a:r>
              <a:rPr lang="en-US" altLang="ko-KR" sz="1800" b="1" dirty="0">
                <a:ea typeface="나눔스퀘어 ExtraBold" panose="020B0600000101010101"/>
              </a:rPr>
              <a:t>, </a:t>
            </a:r>
            <a:r>
              <a:rPr lang="ko-KR" altLang="en-US" sz="1800" b="1" dirty="0">
                <a:ea typeface="나눔스퀘어 ExtraBold" panose="020B0600000101010101"/>
              </a:rPr>
              <a:t>비대칭 서바이벌 게임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808B2-8263-78D8-05CC-26C475442BB0}"/>
              </a:ext>
            </a:extLst>
          </p:cNvPr>
          <p:cNvSpPr txBox="1"/>
          <p:nvPr/>
        </p:nvSpPr>
        <p:spPr>
          <a:xfrm>
            <a:off x="4645337" y="1243832"/>
            <a:ext cx="665567" cy="426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장르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간단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5F649-97CE-8FF4-716A-256D7394B9F5}"/>
              </a:ext>
            </a:extLst>
          </p:cNvPr>
          <p:cNvSpPr txBox="1"/>
          <p:nvPr/>
        </p:nvSpPr>
        <p:spPr>
          <a:xfrm>
            <a:off x="4612551" y="2476254"/>
            <a:ext cx="7231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다양한 공간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(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방마다의 컨셉이 다름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)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에 존재하는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오브젝트를 활용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도망치거나 잡는다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탈출장치를 활성화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는 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전력장치를 수리하지 못하게 방해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하여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탈출을 저지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  <a:p>
            <a:pPr algn="ctr"/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게임내에서의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은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현실에서의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이며 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7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시경 게임이 시작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되며 </a:t>
            </a:r>
            <a:endParaRPr lang="en-US" altLang="ko-KR" sz="1600" dirty="0">
              <a:latin typeface="나눔스퀘어 ExtraBold" panose="020B0600000101010101" pitchFamily="50" charset="-127"/>
              <a:ea typeface="나눔스퀘어 ExtraBold" panose="020B0600000101010101"/>
            </a:endParaRPr>
          </a:p>
          <a:p>
            <a:pPr algn="ctr"/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오후 </a:t>
            </a: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8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/>
              </a:rPr>
              <a:t>시에 술래가 결정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된다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5A650-9A55-3BC4-2A57-F982FC8C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7" y="1978717"/>
            <a:ext cx="4328504" cy="2805861"/>
          </a:xfrm>
          <a:prstGeom prst="rect">
            <a:avLst/>
          </a:prstGeom>
          <a:noFill/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E37F94-D0DD-FA03-0F99-FD7DC527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9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967DF-FC2A-4E55-B0ED-5FBFB516B2B5}"/>
              </a:ext>
            </a:extLst>
          </p:cNvPr>
          <p:cNvSpPr txBox="1"/>
          <p:nvPr/>
        </p:nvSpPr>
        <p:spPr>
          <a:xfrm>
            <a:off x="4191921" y="182275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판당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15~25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분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게임 규모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164DE-4B2F-EEAE-6939-CEB1D41846DC}"/>
              </a:ext>
            </a:extLst>
          </p:cNvPr>
          <p:cNvSpPr/>
          <p:nvPr/>
        </p:nvSpPr>
        <p:spPr>
          <a:xfrm>
            <a:off x="1705705" y="1726345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예상 플레이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28440F-EB7C-FABB-5F33-9E16E238A4C6}"/>
              </a:ext>
            </a:extLst>
          </p:cNvPr>
          <p:cNvSpPr/>
          <p:nvPr/>
        </p:nvSpPr>
        <p:spPr>
          <a:xfrm>
            <a:off x="4070836" y="2190580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80225-842D-8F34-B863-5624EE7687CF}"/>
              </a:ext>
            </a:extLst>
          </p:cNvPr>
          <p:cNvSpPr txBox="1"/>
          <p:nvPr/>
        </p:nvSpPr>
        <p:spPr>
          <a:xfrm>
            <a:off x="4191921" y="253231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생존자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술래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FD19F-177F-649D-B35C-BC9C111E8065}"/>
              </a:ext>
            </a:extLst>
          </p:cNvPr>
          <p:cNvSpPr/>
          <p:nvPr/>
        </p:nvSpPr>
        <p:spPr>
          <a:xfrm>
            <a:off x="1705705" y="2445557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인게임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역할 구분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7A4FA-BE49-1B88-C33E-4E7D5B14EBD0}"/>
              </a:ext>
            </a:extLst>
          </p:cNvPr>
          <p:cNvSpPr/>
          <p:nvPr/>
        </p:nvSpPr>
        <p:spPr>
          <a:xfrm>
            <a:off x="4070836" y="2909792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9466-9FB5-6D34-D6AC-A640AF2EA121}"/>
              </a:ext>
            </a:extLst>
          </p:cNvPr>
          <p:cNvSpPr txBox="1"/>
          <p:nvPr/>
        </p:nvSpPr>
        <p:spPr>
          <a:xfrm>
            <a:off x="4191921" y="3253911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수리도구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도면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4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종류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,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생명칩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 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/>
              </a:rPr>
              <a:t>개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D240C-AC9B-44F4-6EDD-572B2E3B34C0}"/>
              </a:ext>
            </a:extLst>
          </p:cNvPr>
          <p:cNvSpPr/>
          <p:nvPr/>
        </p:nvSpPr>
        <p:spPr>
          <a:xfrm>
            <a:off x="1705705" y="3164769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아이템 개수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0603D-B06F-4286-8BD3-F92E149BA26B}"/>
              </a:ext>
            </a:extLst>
          </p:cNvPr>
          <p:cNvSpPr/>
          <p:nvPr/>
        </p:nvSpPr>
        <p:spPr>
          <a:xfrm>
            <a:off x="4070836" y="3629004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F7ADA-2B0F-832F-94E7-2D4E95103012}"/>
              </a:ext>
            </a:extLst>
          </p:cNvPr>
          <p:cNvSpPr txBox="1"/>
          <p:nvPr/>
        </p:nvSpPr>
        <p:spPr>
          <a:xfrm>
            <a:off x="4191921" y="4052200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생존자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전력장치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탈출장치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|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술래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79E9E5-BEDC-7F53-0A6A-5B61D2D8F189}"/>
              </a:ext>
            </a:extLst>
          </p:cNvPr>
          <p:cNvSpPr/>
          <p:nvPr/>
        </p:nvSpPr>
        <p:spPr>
          <a:xfrm>
            <a:off x="1705705" y="3954292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메인 장치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E5F92F-DA8E-94F1-A68B-9271C4FB32A6}"/>
              </a:ext>
            </a:extLst>
          </p:cNvPr>
          <p:cNvSpPr/>
          <p:nvPr/>
        </p:nvSpPr>
        <p:spPr>
          <a:xfrm>
            <a:off x="4070836" y="4418527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844F-875A-801A-67DF-AB15B83BC185}"/>
              </a:ext>
            </a:extLst>
          </p:cNvPr>
          <p:cNvSpPr txBox="1"/>
          <p:nvPr/>
        </p:nvSpPr>
        <p:spPr>
          <a:xfrm>
            <a:off x="4191921" y="477141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도어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비밀통로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5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곳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5AEDE5-136B-A605-3730-0FD64D77A036}"/>
              </a:ext>
            </a:extLst>
          </p:cNvPr>
          <p:cNvSpPr/>
          <p:nvPr/>
        </p:nvSpPr>
        <p:spPr>
          <a:xfrm>
            <a:off x="1705705" y="4673504"/>
            <a:ext cx="2365131" cy="5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장애물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8F25EA-A99A-D5C6-2BFD-6420C79F65D2}"/>
              </a:ext>
            </a:extLst>
          </p:cNvPr>
          <p:cNvSpPr/>
          <p:nvPr/>
        </p:nvSpPr>
        <p:spPr>
          <a:xfrm>
            <a:off x="4070836" y="5137739"/>
            <a:ext cx="5864469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52728A-FAC0-208B-6BAE-7A9AE593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A3D2A2B8-7D26-7C7A-5590-53E26C8645DD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375485" y="611188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맵 소개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D4917-62DB-7C7A-E947-CA0E7CE7ADAA}"/>
              </a:ext>
            </a:extLst>
          </p:cNvPr>
          <p:cNvSpPr/>
          <p:nvPr/>
        </p:nvSpPr>
        <p:spPr>
          <a:xfrm>
            <a:off x="877568" y="2178584"/>
            <a:ext cx="2116183" cy="849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피아노방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EFF12C-5F61-8208-C23A-D4682BE81CD5}"/>
              </a:ext>
            </a:extLst>
          </p:cNvPr>
          <p:cNvSpPr/>
          <p:nvPr/>
        </p:nvSpPr>
        <p:spPr>
          <a:xfrm>
            <a:off x="3614986" y="2178584"/>
            <a:ext cx="2464526" cy="849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방송실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6A4F42-6FC1-B651-89B4-AF9E4A26414E}"/>
              </a:ext>
            </a:extLst>
          </p:cNvPr>
          <p:cNvSpPr/>
          <p:nvPr/>
        </p:nvSpPr>
        <p:spPr>
          <a:xfrm>
            <a:off x="874381" y="3342707"/>
            <a:ext cx="3832808" cy="149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 도 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F6EC81-91C8-143F-B7C0-FB54A75CD1AB}"/>
              </a:ext>
            </a:extLst>
          </p:cNvPr>
          <p:cNvSpPr/>
          <p:nvPr/>
        </p:nvSpPr>
        <p:spPr>
          <a:xfrm>
            <a:off x="3614986" y="5265545"/>
            <a:ext cx="2464526" cy="9899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숲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C22AB12-FA2B-B17D-0E50-573858C92915}"/>
              </a:ext>
            </a:extLst>
          </p:cNvPr>
          <p:cNvSpPr/>
          <p:nvPr/>
        </p:nvSpPr>
        <p:spPr>
          <a:xfrm>
            <a:off x="874380" y="5268076"/>
            <a:ext cx="2464526" cy="9899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2E5B20-2A87-EA02-03FE-16E595678B40}"/>
              </a:ext>
            </a:extLst>
          </p:cNvPr>
          <p:cNvSpPr/>
          <p:nvPr/>
        </p:nvSpPr>
        <p:spPr>
          <a:xfrm>
            <a:off x="5066391" y="3178974"/>
            <a:ext cx="1013121" cy="1796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큐브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E739D-E1A1-4D6B-9675-1AC6F5711861}"/>
              </a:ext>
            </a:extLst>
          </p:cNvPr>
          <p:cNvSpPr/>
          <p:nvPr/>
        </p:nvSpPr>
        <p:spPr>
          <a:xfrm>
            <a:off x="1935659" y="3028434"/>
            <a:ext cx="69669" cy="314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92CCBDA-A5F8-7541-FD8C-0FE03BB8C35F}"/>
              </a:ext>
            </a:extLst>
          </p:cNvPr>
          <p:cNvSpPr/>
          <p:nvPr/>
        </p:nvSpPr>
        <p:spPr>
          <a:xfrm>
            <a:off x="2993751" y="2542992"/>
            <a:ext cx="621235" cy="823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D78B58-0FC1-B2F8-F988-6298E01FF0B3}"/>
              </a:ext>
            </a:extLst>
          </p:cNvPr>
          <p:cNvSpPr/>
          <p:nvPr/>
        </p:nvSpPr>
        <p:spPr>
          <a:xfrm>
            <a:off x="5565731" y="3028434"/>
            <a:ext cx="69669" cy="1505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798910C-30CB-B732-970D-8057B46D0356}"/>
              </a:ext>
            </a:extLst>
          </p:cNvPr>
          <p:cNvSpPr/>
          <p:nvPr/>
        </p:nvSpPr>
        <p:spPr>
          <a:xfrm>
            <a:off x="1937579" y="4832959"/>
            <a:ext cx="64559" cy="4351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CC1CC9-9C44-B914-E484-37C0F6152586}"/>
              </a:ext>
            </a:extLst>
          </p:cNvPr>
          <p:cNvSpPr/>
          <p:nvPr/>
        </p:nvSpPr>
        <p:spPr>
          <a:xfrm>
            <a:off x="4121281" y="4837977"/>
            <a:ext cx="64558" cy="4275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37D7FE-A695-E3C1-2D92-11A359AA6613}"/>
              </a:ext>
            </a:extLst>
          </p:cNvPr>
          <p:cNvSpPr/>
          <p:nvPr/>
        </p:nvSpPr>
        <p:spPr>
          <a:xfrm>
            <a:off x="4707189" y="4106534"/>
            <a:ext cx="359202" cy="859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6512C3-4C7D-A5F0-0241-A80533418251}"/>
              </a:ext>
            </a:extLst>
          </p:cNvPr>
          <p:cNvSpPr/>
          <p:nvPr/>
        </p:nvSpPr>
        <p:spPr>
          <a:xfrm>
            <a:off x="874381" y="1453932"/>
            <a:ext cx="580674" cy="73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CEB9F-86D6-562A-0BF0-72CE190431A2}"/>
              </a:ext>
            </a:extLst>
          </p:cNvPr>
          <p:cNvSpPr txBox="1"/>
          <p:nvPr/>
        </p:nvSpPr>
        <p:spPr>
          <a:xfrm>
            <a:off x="1455055" y="1365461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</a:t>
            </a:r>
            <a:r>
              <a:rPr lang="en-US" altLang="ko-KR" sz="1200" dirty="0"/>
              <a:t>, </a:t>
            </a:r>
            <a:r>
              <a:rPr lang="ko-KR" altLang="en-US" sz="1200" dirty="0"/>
              <a:t>술래가 모두 사용 가능한 문</a:t>
            </a:r>
            <a:endParaRPr lang="en-US" altLang="ko-KR" sz="12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216341B-F30C-BD0E-1438-E925C6985061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874380" y="2603508"/>
            <a:ext cx="3188" cy="3159541"/>
          </a:xfrm>
          <a:prstGeom prst="bentConnector3">
            <a:avLst>
              <a:gd name="adj1" fmla="val 727064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67986A2-2200-DB5C-C181-6699A96D8E18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565731" y="4975324"/>
            <a:ext cx="7221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53D55-B9CB-2405-C7D6-7CADA5D942D6}"/>
              </a:ext>
            </a:extLst>
          </p:cNvPr>
          <p:cNvCxnSpPr>
            <a:cxnSpLocks/>
          </p:cNvCxnSpPr>
          <p:nvPr/>
        </p:nvCxnSpPr>
        <p:spPr>
          <a:xfrm>
            <a:off x="3338906" y="5930111"/>
            <a:ext cx="276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2F5C045-EFA3-3237-1E5C-F8537D9B4882}"/>
              </a:ext>
            </a:extLst>
          </p:cNvPr>
          <p:cNvCxnSpPr/>
          <p:nvPr/>
        </p:nvCxnSpPr>
        <p:spPr>
          <a:xfrm>
            <a:off x="4121280" y="3028434"/>
            <a:ext cx="0" cy="3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98E422-404D-2A7F-6F65-15C318018C7C}"/>
              </a:ext>
            </a:extLst>
          </p:cNvPr>
          <p:cNvCxnSpPr/>
          <p:nvPr/>
        </p:nvCxnSpPr>
        <p:spPr>
          <a:xfrm>
            <a:off x="874381" y="1872997"/>
            <a:ext cx="5806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363164-4382-E055-59C6-9DB6879B24D6}"/>
              </a:ext>
            </a:extLst>
          </p:cNvPr>
          <p:cNvSpPr txBox="1"/>
          <p:nvPr/>
        </p:nvSpPr>
        <p:spPr>
          <a:xfrm>
            <a:off x="1455055" y="1745998"/>
            <a:ext cx="5238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생존자만 사용 가능한 비밀 통로</a:t>
            </a:r>
            <a:endParaRPr lang="en-US" altLang="ko-KR" sz="12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6BA261A-0C3D-45ED-32F2-07C386AC2BEA}"/>
              </a:ext>
            </a:extLst>
          </p:cNvPr>
          <p:cNvCxnSpPr>
            <a:stCxn id="8" idx="3"/>
            <a:endCxn id="10" idx="3"/>
          </p:cNvCxnSpPr>
          <p:nvPr/>
        </p:nvCxnSpPr>
        <p:spPr>
          <a:xfrm>
            <a:off x="6079512" y="2603509"/>
            <a:ext cx="12700" cy="315701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C2CA84-AED5-2077-F9F3-CC91BFFBEE59}"/>
              </a:ext>
            </a:extLst>
          </p:cNvPr>
          <p:cNvSpPr txBox="1"/>
          <p:nvPr/>
        </p:nvSpPr>
        <p:spPr>
          <a:xfrm>
            <a:off x="6648521" y="1527132"/>
            <a:ext cx="5238518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</a:t>
            </a:r>
            <a:r>
              <a:rPr lang="ko-KR" altLang="en-US" sz="2000" dirty="0"/>
              <a:t>맵 구조</a:t>
            </a:r>
            <a:r>
              <a:rPr lang="en-US" altLang="ko-KR" sz="2000" dirty="0"/>
              <a:t>&gt;</a:t>
            </a:r>
          </a:p>
          <a:p>
            <a:pPr algn="ctr"/>
            <a:endParaRPr lang="en-US" altLang="ko-KR" sz="2000" dirty="0"/>
          </a:p>
          <a:p>
            <a:pPr marL="171450" indent="-171450">
              <a:buFontTx/>
              <a:buChar char="-"/>
            </a:pPr>
            <a:r>
              <a:rPr lang="ko-KR" altLang="en-US" sz="1050" dirty="0"/>
              <a:t>총 </a:t>
            </a:r>
            <a:r>
              <a:rPr lang="en-US" altLang="ko-KR" sz="1050" dirty="0"/>
              <a:t>6~7</a:t>
            </a:r>
            <a:r>
              <a:rPr lang="ko-KR" altLang="en-US" sz="1050" dirty="0"/>
              <a:t>개의 방으로 구성된 </a:t>
            </a:r>
            <a:r>
              <a:rPr lang="ko-KR" altLang="en-US" sz="1050" dirty="0" err="1"/>
              <a:t>맵을</a:t>
            </a:r>
            <a:r>
              <a:rPr lang="ko-KR" altLang="en-US" sz="1050" dirty="0"/>
              <a:t> 가지고 있다</a:t>
            </a:r>
            <a:r>
              <a:rPr lang="en-US" altLang="ko-KR" sz="105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b="1" dirty="0"/>
              <a:t>맵 전체 크기는 </a:t>
            </a:r>
            <a:r>
              <a:rPr lang="en-US" altLang="ko-KR" sz="1050" b="1" dirty="0"/>
              <a:t>200x200</a:t>
            </a:r>
          </a:p>
          <a:p>
            <a:pPr marL="171450" indent="-171450">
              <a:buFontTx/>
              <a:buChar char="-"/>
            </a:pP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b="1" dirty="0"/>
              <a:t>피아노방</a:t>
            </a:r>
            <a:r>
              <a:rPr lang="ko-KR" altLang="en-US" sz="1050" dirty="0"/>
              <a:t> </a:t>
            </a:r>
            <a:r>
              <a:rPr lang="en-US" altLang="ko-KR" sz="1050" b="1" dirty="0"/>
              <a:t>(75x50)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 가운데 피아노를 기점으로 음악실 느낌을 하고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2"/>
            </a:pPr>
            <a:r>
              <a:rPr lang="ko-KR" altLang="en-US" sz="1050" b="1" dirty="0"/>
              <a:t>숲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숲속에</a:t>
            </a:r>
            <a:r>
              <a:rPr lang="ko-KR" altLang="en-US" sz="1050" dirty="0"/>
              <a:t> 오두막집이 여러 개 있으며 어두운 밤을 배경으로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3"/>
            </a:pPr>
            <a:r>
              <a:rPr lang="ko-KR" altLang="en-US" sz="1050" b="1" dirty="0" err="1"/>
              <a:t>복도방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(150x100)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맵 중앙에 위치하며 각방을 연결하는 역할을 한다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4"/>
            </a:pPr>
            <a:r>
              <a:rPr lang="ko-KR" altLang="en-US" sz="1050" b="1" dirty="0"/>
              <a:t>큐브 </a:t>
            </a:r>
            <a:r>
              <a:rPr lang="en-US" altLang="ko-KR" sz="1050" b="1" dirty="0"/>
              <a:t>(50x100)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큐브형식으로</a:t>
            </a:r>
            <a:r>
              <a:rPr lang="ko-KR" altLang="en-US" sz="1050" dirty="0"/>
              <a:t> 된 방들이 </a:t>
            </a:r>
            <a:r>
              <a:rPr lang="ko-KR" altLang="en-US" sz="1050" dirty="0" err="1"/>
              <a:t>모여있는</a:t>
            </a:r>
            <a:r>
              <a:rPr lang="ko-KR" altLang="en-US" sz="1050" dirty="0"/>
              <a:t> 구조이다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en-US" altLang="ko-KR" sz="1050" dirty="0"/>
              <a:t>5.   </a:t>
            </a:r>
            <a:r>
              <a:rPr lang="ko-KR" altLang="en-US" sz="1050" b="1" dirty="0"/>
              <a:t>교실 </a:t>
            </a:r>
            <a:r>
              <a:rPr lang="en-US" altLang="ko-KR" sz="1050" b="1" dirty="0"/>
              <a:t>(100x50)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학교 내 교실 거의 과학실과 유사한 구조를 가지고 있다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pPr marL="228600" indent="-228600">
              <a:buAutoNum type="arabicPeriod" startAt="6"/>
            </a:pPr>
            <a:r>
              <a:rPr lang="ko-KR" altLang="en-US" sz="1050" b="1" dirty="0"/>
              <a:t>방송실 </a:t>
            </a:r>
            <a:r>
              <a:rPr lang="en-US" altLang="ko-KR" sz="1050" b="1" dirty="0"/>
              <a:t>(125x50)</a:t>
            </a:r>
          </a:p>
          <a:p>
            <a:r>
              <a:rPr lang="en-US" altLang="ko-KR" sz="1050" dirty="0"/>
              <a:t>	</a:t>
            </a:r>
            <a:r>
              <a:rPr lang="ko-KR" altLang="en-US" sz="1050" dirty="0"/>
              <a:t>특징 </a:t>
            </a:r>
            <a:r>
              <a:rPr lang="en-US" altLang="ko-KR" sz="1050" dirty="0"/>
              <a:t>: </a:t>
            </a:r>
            <a:r>
              <a:rPr lang="ko-KR" altLang="en-US" sz="1050" dirty="0"/>
              <a:t>방송국의 </a:t>
            </a:r>
            <a:r>
              <a:rPr lang="ko-KR" altLang="en-US" sz="1050" dirty="0" err="1"/>
              <a:t>방송실같은</a:t>
            </a:r>
            <a:r>
              <a:rPr lang="ko-KR" altLang="en-US" sz="1050" dirty="0"/>
              <a:t> 느낌을 가지고 있으며 많은 숨을 공간을 </a:t>
            </a:r>
            <a:r>
              <a:rPr lang="en-US" altLang="ko-KR" sz="1050" dirty="0"/>
              <a:t>	         </a:t>
            </a:r>
            <a:r>
              <a:rPr lang="ko-KR" altLang="en-US" sz="1050" dirty="0"/>
              <a:t>제공하고 있다</a:t>
            </a:r>
            <a:r>
              <a:rPr lang="en-US" altLang="ko-KR" sz="1050" dirty="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AEF44C-2B0B-45AB-3C02-48BD18C9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6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F2ACF85-E88D-6AC0-E06A-FC6C44E59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3" r="15894" b="-1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914C1B-77C9-214F-4017-25DE728B1F42}"/>
              </a:ext>
            </a:extLst>
          </p:cNvPr>
          <p:cNvSpPr/>
          <p:nvPr/>
        </p:nvSpPr>
        <p:spPr>
          <a:xfrm>
            <a:off x="284047" y="272634"/>
            <a:ext cx="45719" cy="4963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5E62E-C2D0-F086-7AC8-8E9CC6DDAB42}"/>
              </a:ext>
            </a:extLst>
          </p:cNvPr>
          <p:cNvSpPr txBox="1"/>
          <p:nvPr/>
        </p:nvSpPr>
        <p:spPr>
          <a:xfrm>
            <a:off x="329766" y="272634"/>
            <a:ext cx="465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04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소개 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/>
              <a:ea typeface="나눔스퀘어" panose="020B060000010101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CCCD1-E595-47D7-9130-1AA9F32402CB}"/>
              </a:ext>
            </a:extLst>
          </p:cNvPr>
          <p:cNvSpPr txBox="1"/>
          <p:nvPr/>
        </p:nvSpPr>
        <p:spPr>
          <a:xfrm>
            <a:off x="375485" y="601623"/>
            <a:ext cx="4657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/>
                <a:ea typeface="나눔스퀘어" panose="020B0600000101010101"/>
              </a:rPr>
              <a:t>캐릭터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BEC72C-8625-5EC3-AEFE-61DDC7CB5689}"/>
              </a:ext>
            </a:extLst>
          </p:cNvPr>
          <p:cNvSpPr/>
          <p:nvPr/>
        </p:nvSpPr>
        <p:spPr>
          <a:xfrm>
            <a:off x="518746" y="2286000"/>
            <a:ext cx="3701562" cy="50116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110D2-8659-74C8-6C6B-6987AE552330}"/>
              </a:ext>
            </a:extLst>
          </p:cNvPr>
          <p:cNvSpPr txBox="1"/>
          <p:nvPr/>
        </p:nvSpPr>
        <p:spPr>
          <a:xfrm>
            <a:off x="159020" y="919902"/>
            <a:ext cx="5090160" cy="561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b="1" dirty="0">
                <a:ea typeface="나눔스퀘어" panose="020B0600000101010101"/>
              </a:rPr>
              <a:t>생존자 </a:t>
            </a:r>
            <a:r>
              <a:rPr lang="en-US" altLang="ko-KR" sz="2200" b="1" dirty="0">
                <a:ea typeface="나눔스퀘어" panose="020B0600000101010101"/>
              </a:rPr>
              <a:t>/ </a:t>
            </a:r>
            <a:r>
              <a:rPr lang="ko-KR" altLang="en-US" sz="2200" b="1" dirty="0">
                <a:ea typeface="나눔스퀘어" panose="020B0600000101010101"/>
              </a:rPr>
              <a:t>술래</a:t>
            </a:r>
            <a:endParaRPr lang="en-US" altLang="ko-KR" sz="10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캐릭터 크기 </a:t>
            </a:r>
            <a:r>
              <a:rPr lang="en-US" altLang="ko-KR" sz="1500" b="1" dirty="0">
                <a:ea typeface="나눔스퀘어" panose="020B0600000101010101"/>
              </a:rPr>
              <a:t>(55x55x100 cm)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500" b="1" dirty="0">
                <a:ea typeface="나눔스퀘어" panose="020B0600000101010101"/>
              </a:rPr>
              <a:t>컨트롤 </a:t>
            </a:r>
            <a:r>
              <a:rPr lang="en-US" altLang="ko-KR" sz="1500" b="1" dirty="0">
                <a:ea typeface="나눔스퀘어" panose="020B0600000101010101"/>
              </a:rPr>
              <a:t>(</a:t>
            </a:r>
            <a:r>
              <a:rPr lang="ko-KR" altLang="en-US" sz="1500" b="1" dirty="0">
                <a:ea typeface="나눔스퀘어" panose="020B0600000101010101"/>
              </a:rPr>
              <a:t>키보드 사용</a:t>
            </a:r>
            <a:r>
              <a:rPr lang="en-US" altLang="ko-KR" sz="1500" b="1" dirty="0">
                <a:ea typeface="나눔스퀘어" panose="020B0600000101010101"/>
              </a:rPr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생존자</a:t>
            </a:r>
            <a:endParaRPr lang="en-US" altLang="ko-KR" sz="1600" b="1" dirty="0">
              <a:solidFill>
                <a:srgbClr val="0070C0"/>
              </a:solidFill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 err="1">
                <a:ea typeface="나눔스퀘어" panose="020B0600000101010101"/>
              </a:rPr>
              <a:t>맵에</a:t>
            </a:r>
            <a:r>
              <a:rPr lang="ko-KR" altLang="en-US" sz="1500" b="1" dirty="0">
                <a:ea typeface="나눔스퀘어" panose="020B0600000101010101"/>
              </a:rPr>
              <a:t> 숨겨져 있는 수리도구 획득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통하여 총 </a:t>
            </a:r>
            <a:r>
              <a:rPr lang="en-US" altLang="ko-KR" sz="1500" b="1" dirty="0">
                <a:ea typeface="나눔스퀘어" panose="020B0600000101010101"/>
              </a:rPr>
              <a:t>4</a:t>
            </a:r>
            <a:r>
              <a:rPr lang="ko-KR" altLang="en-US" sz="1500" b="1" dirty="0">
                <a:ea typeface="나눔스퀘어" panose="020B0600000101010101"/>
              </a:rPr>
              <a:t>개의 전력장치 수리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전력장치 수리 이후 탈출장치 활성화</a:t>
            </a:r>
            <a:r>
              <a:rPr lang="en-US" altLang="ko-KR" sz="1500" b="1" dirty="0">
                <a:ea typeface="나눔스퀘어" panose="020B0600000101010101"/>
              </a:rPr>
              <a:t>, </a:t>
            </a:r>
            <a:r>
              <a:rPr lang="ko-KR" altLang="en-US" sz="1500" b="1" dirty="0">
                <a:ea typeface="나눔스퀘어" panose="020B0600000101010101"/>
              </a:rPr>
              <a:t>탈출</a:t>
            </a:r>
            <a:r>
              <a:rPr lang="en-US" altLang="ko-KR" sz="1500" b="1" dirty="0">
                <a:ea typeface="나눔스퀘어" panose="020B0600000101010101"/>
              </a:rPr>
              <a:t>!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altLang="ko-KR" sz="15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1600" b="1" dirty="0">
                <a:solidFill>
                  <a:srgbClr val="0070C0"/>
                </a:solidFill>
                <a:ea typeface="나눔스퀘어" panose="020B0600000101010101"/>
              </a:rPr>
              <a:t>생명칩이 없는 생존자</a:t>
            </a:r>
            <a:endParaRPr lang="en-US" altLang="ko-KR" sz="16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수리만 가능</a:t>
            </a:r>
            <a:r>
              <a:rPr lang="en-US" altLang="ko-KR" sz="1500" b="1" dirty="0">
                <a:ea typeface="나눔스퀘어" panose="020B0600000101010101"/>
              </a:rPr>
              <a:t>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전력장치 스스로 열기 불가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수리도구를 직접 얻을 수 없음</a:t>
            </a:r>
            <a:endParaRPr lang="en-US" altLang="ko-KR" sz="1500" b="1" dirty="0">
              <a:ea typeface="나눔스퀘어" panose="020B0600000101010101"/>
            </a:endParaRPr>
          </a:p>
          <a:p>
            <a:pPr marL="171450" indent="-171450" latinLnBrk="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ko-KR" altLang="en-US" sz="1500" b="1" dirty="0">
                <a:ea typeface="나눔스퀘어" panose="020B0600000101010101"/>
              </a:rPr>
              <a:t>제한된 이동만 가능 </a:t>
            </a:r>
            <a:r>
              <a:rPr lang="en-US" altLang="ko-KR" sz="1500" dirty="0">
                <a:ea typeface="나눔스퀘어" panose="020B0600000101010101"/>
              </a:rPr>
              <a:t>(</a:t>
            </a:r>
            <a:r>
              <a:rPr lang="ko-KR" altLang="en-US" sz="1500" dirty="0">
                <a:ea typeface="나눔스퀘어" panose="020B0600000101010101"/>
              </a:rPr>
              <a:t>도어를 스스로 열 수 없음</a:t>
            </a:r>
            <a:r>
              <a:rPr lang="en-US" altLang="ko-KR" sz="1500" dirty="0">
                <a:ea typeface="나눔스퀘어" panose="020B0600000101010101"/>
              </a:rPr>
              <a:t>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500" b="1" dirty="0">
              <a:ea typeface="나눔스퀘어" panose="020B0600000101010101"/>
            </a:endParaRPr>
          </a:p>
          <a:p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" panose="020B0600000101010101"/>
              </a:rPr>
              <a:t>술래</a:t>
            </a:r>
            <a:endParaRPr lang="en-US" altLang="ko-KR" sz="1500" b="1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탈출하지 못하게 방해</a:t>
            </a:r>
            <a:r>
              <a:rPr lang="ko-KR" altLang="en-US" sz="1500" dirty="0">
                <a:latin typeface="나눔스퀘어 ExtraBold" panose="020B0600000101010101" pitchFamily="50" charset="-127"/>
                <a:ea typeface="나눔스퀘어" panose="020B0600000101010101"/>
              </a:rPr>
              <a:t>한다</a:t>
            </a:r>
            <a:r>
              <a:rPr lang="en-US" altLang="ko-KR" sz="1500" dirty="0">
                <a:latin typeface="나눔스퀘어 ExtraBold" panose="020B0600000101010101" pitchFamily="50" charset="-127"/>
                <a:ea typeface="나눔스퀘어" panose="020B0600000101010101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생존자가 탈출하면 패배</a:t>
            </a:r>
            <a:endParaRPr lang="en-US" altLang="ko-KR" sz="1500" b="1" dirty="0">
              <a:latin typeface="나눔스퀘어 ExtraBold" panose="020B0600000101010101" pitchFamily="50" charset="-127"/>
              <a:ea typeface="나눔스퀘어" panose="020B0600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게임내 시간 </a:t>
            </a:r>
            <a:r>
              <a:rPr lang="en-US" altLang="ko-KR" sz="1500" b="1" dirty="0">
                <a:latin typeface="나눔스퀘어 ExtraBold" panose="020B0600000101010101" pitchFamily="50" charset="-127"/>
                <a:ea typeface="나눔스퀘어" panose="020B0600000101010101"/>
              </a:rPr>
              <a:t>24</a:t>
            </a:r>
            <a:r>
              <a:rPr lang="ko-KR" altLang="en-US" sz="1500" b="1" dirty="0">
                <a:latin typeface="나눔스퀘어 ExtraBold" panose="020B0600000101010101" pitchFamily="50" charset="-127"/>
                <a:ea typeface="나눔스퀘어" panose="020B0600000101010101"/>
              </a:rPr>
              <a:t>시간이 지나면 술래 이동속도 증가</a:t>
            </a:r>
            <a:endParaRPr lang="en-US" altLang="ko-KR" sz="15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b="1" dirty="0">
              <a:ea typeface="나눔스퀘어" panose="020B0600000101010101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b="1" dirty="0">
              <a:ea typeface="나눔스퀘어" panose="020B0600000101010101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698B641-BB9C-24A7-A42E-3192A6FC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1780</Words>
  <Application>Microsoft Office PowerPoint</Application>
  <PresentationFormat>와이드스크린</PresentationFormat>
  <Paragraphs>402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Whitney</vt:lpstr>
      <vt:lpstr>나눔스퀘어</vt:lpstr>
      <vt:lpstr>나눔스퀘어 Bold</vt:lpstr>
      <vt:lpstr>나눔스퀘어 ExtraBold</vt:lpstr>
      <vt:lpstr>맑은 고딕</vt:lpstr>
      <vt:lpstr>Arial</vt:lpstr>
      <vt:lpstr>Stencil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김우빈(2017182007)</cp:lastModifiedBy>
  <cp:revision>273</cp:revision>
  <dcterms:created xsi:type="dcterms:W3CDTF">2018-03-06T08:13:05Z</dcterms:created>
  <dcterms:modified xsi:type="dcterms:W3CDTF">2022-12-25T10:42:30Z</dcterms:modified>
</cp:coreProperties>
</file>