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6" r:id="rId2"/>
    <p:sldId id="289" r:id="rId3"/>
    <p:sldId id="324" r:id="rId4"/>
    <p:sldId id="339" r:id="rId5"/>
    <p:sldId id="326" r:id="rId6"/>
    <p:sldId id="334" r:id="rId7"/>
    <p:sldId id="332" r:id="rId8"/>
    <p:sldId id="338" r:id="rId9"/>
    <p:sldId id="340" r:id="rId10"/>
    <p:sldId id="341" r:id="rId11"/>
    <p:sldId id="342" r:id="rId12"/>
    <p:sldId id="336" r:id="rId13"/>
    <p:sldId id="343" r:id="rId14"/>
    <p:sldId id="33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EEBF7"/>
    <a:srgbClr val="0070C0"/>
    <a:srgbClr val="404040"/>
    <a:srgbClr val="CFD5EA"/>
    <a:srgbClr val="CC99FF"/>
    <a:srgbClr val="ED7D31"/>
    <a:srgbClr val="C5E0B4"/>
    <a:srgbClr val="1ECEBC"/>
    <a:srgbClr val="C19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EB34-BF5C-4A8A-AF45-C1FBBCC0C0B2}" v="71" dt="2022-12-09T16:48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77212" autoAdjust="0"/>
  </p:normalViewPr>
  <p:slideViewPr>
    <p:cSldViewPr snapToGrid="0">
      <p:cViewPr varScale="1">
        <p:scale>
          <a:sx n="85" d="100"/>
          <a:sy n="85" d="100"/>
        </p:scale>
        <p:origin x="180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262D-9A33-490D-AFB5-364B278FF2C3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243A-6A2C-40CE-8D32-631E67DFA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4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Who’s The Tagger? </a:t>
            </a:r>
            <a:r>
              <a:rPr lang="ko-KR" altLang="en-US" dirty="0"/>
              <a:t>팀 중간발표 시작하겠습니다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발표를 </a:t>
            </a:r>
            <a:r>
              <a:rPr lang="ko-KR" altLang="en-US" dirty="0" err="1"/>
              <a:t>맡게된</a:t>
            </a:r>
            <a:r>
              <a:rPr lang="ko-KR" altLang="en-US" dirty="0"/>
              <a:t> 김우빈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41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다음은 중간발표까지의 서버의 </a:t>
            </a:r>
            <a:r>
              <a:rPr lang="ko-KR" altLang="en-US" dirty="0" err="1"/>
              <a:t>대락적</a:t>
            </a:r>
            <a:r>
              <a:rPr lang="ko-KR" altLang="en-US" dirty="0"/>
              <a:t> 구조와 개발 현황입니다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94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지금까지 개발하면서 발견한 문제점들입니다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가장 중요하고 빠른 시일내에 고쳐야 한다고 보는 문제점은 클라이언트 부분의 </a:t>
            </a:r>
            <a:r>
              <a:rPr lang="en-US" altLang="ko-KR" dirty="0"/>
              <a:t>1</a:t>
            </a:r>
            <a:r>
              <a:rPr lang="ko-KR" altLang="en-US" dirty="0"/>
              <a:t>번 문제점입니다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해당 부분은 애니메이션 </a:t>
            </a:r>
            <a:r>
              <a:rPr lang="ko-KR" altLang="en-US" dirty="0" err="1"/>
              <a:t>블렌딩을</a:t>
            </a:r>
            <a:r>
              <a:rPr lang="ko-KR" altLang="en-US" dirty="0"/>
              <a:t> 통해 해결 하기로 하였으며 일정표상 </a:t>
            </a:r>
            <a:r>
              <a:rPr lang="en-US" altLang="ko-KR" dirty="0"/>
              <a:t>5</a:t>
            </a:r>
            <a:r>
              <a:rPr lang="ko-KR" altLang="en-US" dirty="0"/>
              <a:t>월중으로 해결하도록 하겠습니다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등등</a:t>
            </a:r>
            <a:r>
              <a:rPr lang="en-US" altLang="ko-KR" dirty="0"/>
              <a:t>~~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561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지금까지의 진행 현황입니다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지도교수님의 지도 하에 기획발표때 정한 개발 일정을 어느정도 진행 하였으나 일부 기술적 요소의 경우 진행도가 조금 느린 부분이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외 캐릭터</a:t>
            </a:r>
            <a:r>
              <a:rPr lang="en-US" altLang="ko-KR" dirty="0"/>
              <a:t>, </a:t>
            </a:r>
            <a:r>
              <a:rPr lang="ko-KR" altLang="en-US" dirty="0"/>
              <a:t>지형</a:t>
            </a:r>
            <a:r>
              <a:rPr lang="en-US" altLang="ko-KR" dirty="0"/>
              <a:t>, </a:t>
            </a:r>
            <a:r>
              <a:rPr lang="ko-KR" altLang="en-US" dirty="0" err="1"/>
              <a:t>맵은</a:t>
            </a:r>
            <a:r>
              <a:rPr lang="ko-KR" altLang="en-US" dirty="0"/>
              <a:t> 전부 구현 완료 되었으며</a:t>
            </a:r>
            <a:r>
              <a:rPr lang="en-US" altLang="ko-KR" dirty="0"/>
              <a:t>, </a:t>
            </a:r>
            <a:r>
              <a:rPr lang="ko-KR" altLang="en-US" dirty="0"/>
              <a:t>서버의 경우 </a:t>
            </a:r>
            <a:r>
              <a:rPr lang="en-US" altLang="ko-KR" dirty="0"/>
              <a:t>DB</a:t>
            </a:r>
            <a:r>
              <a:rPr lang="ko-KR" altLang="en-US" dirty="0"/>
              <a:t>를 통하여 </a:t>
            </a:r>
            <a:r>
              <a:rPr lang="en-US" altLang="ko-KR" dirty="0"/>
              <a:t>id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커스터마이징 정보 저장</a:t>
            </a:r>
            <a:r>
              <a:rPr lang="en-US" altLang="ko-KR" dirty="0"/>
              <a:t>, </a:t>
            </a:r>
            <a:r>
              <a:rPr lang="ko-KR" altLang="en-US" dirty="0"/>
              <a:t>로드가 가능하게 구현하였습니다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35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향후 개발 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SSAO</a:t>
            </a:r>
            <a:r>
              <a:rPr lang="ko-KR" altLang="en-US" dirty="0"/>
              <a:t>와 </a:t>
            </a:r>
            <a:r>
              <a:rPr lang="en-US" altLang="ko-KR" dirty="0"/>
              <a:t>PVS</a:t>
            </a:r>
            <a:r>
              <a:rPr lang="ko-KR" altLang="en-US" dirty="0"/>
              <a:t>의 경우 약간의 딜레이 된 부분을 </a:t>
            </a:r>
            <a:r>
              <a:rPr lang="en-US" altLang="ko-KR" dirty="0"/>
              <a:t>5</a:t>
            </a:r>
            <a:r>
              <a:rPr lang="ko-KR" altLang="en-US" dirty="0"/>
              <a:t>월중으로 일정을 맞춰 개발하여 진행률을 맞추도록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73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이제 데모 시연하겠습니다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3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0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간단하게 게임 소개 먼저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게임의 장르는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게임이며 유사한 게임으로 </a:t>
            </a:r>
            <a:r>
              <a:rPr lang="en-US" altLang="ko-KR" dirty="0"/>
              <a:t>Dead By </a:t>
            </a:r>
            <a:r>
              <a:rPr lang="en-US" altLang="ko-KR" dirty="0" err="1"/>
              <a:t>DeadLight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플레이타임은 </a:t>
            </a:r>
            <a:r>
              <a:rPr lang="en-US" altLang="ko-KR" dirty="0"/>
              <a:t>15</a:t>
            </a:r>
            <a:r>
              <a:rPr lang="ko-KR" altLang="en-US" dirty="0"/>
              <a:t>분</a:t>
            </a:r>
            <a:r>
              <a:rPr lang="en-US" altLang="ko-KR" dirty="0"/>
              <a:t>~24</a:t>
            </a:r>
            <a:r>
              <a:rPr lang="ko-KR" altLang="en-US" dirty="0"/>
              <a:t>분으로 잡았으며 플레이 인원은 술래</a:t>
            </a:r>
            <a:r>
              <a:rPr lang="en-US" altLang="ko-KR" dirty="0"/>
              <a:t>1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도망자 </a:t>
            </a:r>
            <a:r>
              <a:rPr lang="en-US" altLang="ko-KR" dirty="0"/>
              <a:t>5</a:t>
            </a:r>
            <a:r>
              <a:rPr lang="ko-KR" altLang="en-US" dirty="0"/>
              <a:t>명 총 </a:t>
            </a:r>
            <a:r>
              <a:rPr lang="en-US" altLang="ko-KR" dirty="0"/>
              <a:t>6</a:t>
            </a:r>
            <a:r>
              <a:rPr lang="ko-KR" altLang="en-US" dirty="0"/>
              <a:t>명으로 이루어져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49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게임 흐름도를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로그인을 하면 로비로 들어오게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로비에서 생성된 방을 선택하여 들어가며</a:t>
            </a:r>
            <a:r>
              <a:rPr lang="en-US" altLang="ko-KR" dirty="0"/>
              <a:t>, </a:t>
            </a:r>
            <a:r>
              <a:rPr lang="ko-KR" altLang="en-US" dirty="0"/>
              <a:t>게임이 시작되면 </a:t>
            </a:r>
            <a:r>
              <a:rPr lang="en-US" altLang="ko-KR" dirty="0"/>
              <a:t>1</a:t>
            </a:r>
            <a:r>
              <a:rPr lang="ko-KR" altLang="en-US" dirty="0"/>
              <a:t>분 후 술래가 랜덤으로 결정됩니다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술래가 결정 된 이후 생존자는 각 방에 숨겨져 있는 수리도구를 통해 전력장치를 수리</a:t>
            </a:r>
            <a:r>
              <a:rPr lang="en-US" altLang="ko-KR" dirty="0"/>
              <a:t>, </a:t>
            </a:r>
            <a:r>
              <a:rPr lang="ko-KR" altLang="en-US" dirty="0" err="1"/>
              <a:t>탈출해야하며</a:t>
            </a:r>
            <a:endParaRPr lang="en-US" altLang="ko-KR" dirty="0"/>
          </a:p>
          <a:p>
            <a:r>
              <a:rPr lang="ko-KR" altLang="en-US" dirty="0"/>
              <a:t>술래는  생존자들이 탈출하지 못하게 방해</a:t>
            </a:r>
            <a:r>
              <a:rPr lang="en-US" altLang="ko-KR" dirty="0"/>
              <a:t>, </a:t>
            </a:r>
            <a:r>
              <a:rPr lang="ko-KR" altLang="en-US" dirty="0"/>
              <a:t>각 생존자가 가지고 있는 생명칩을 회수 </a:t>
            </a:r>
            <a:r>
              <a:rPr lang="ko-KR" altLang="en-US" dirty="0" err="1"/>
              <a:t>해야합니다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0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게임의 맵 전체 크기는 </a:t>
            </a:r>
            <a:r>
              <a:rPr lang="en-US" altLang="ko-KR" dirty="0"/>
              <a:t>200m x 200m</a:t>
            </a:r>
            <a:r>
              <a:rPr lang="ko-KR" altLang="en-US" dirty="0"/>
              <a:t>로 </a:t>
            </a:r>
            <a:r>
              <a:rPr lang="en-US" altLang="ko-KR" dirty="0"/>
              <a:t>6</a:t>
            </a:r>
            <a:r>
              <a:rPr lang="ko-KR" altLang="en-US" dirty="0"/>
              <a:t>개의 다른 컨셉의 방들로 이루어져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각방의 컨셉은 다음과 같습니다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방들은 문으로 연결되어 있으며 생존자만 사용 가능한 비밀통로도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5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조작은 기본적으로 </a:t>
            </a:r>
            <a:r>
              <a:rPr lang="en-US" altLang="ko-KR" dirty="0"/>
              <a:t>WASD</a:t>
            </a:r>
            <a:r>
              <a:rPr lang="ko-KR" altLang="en-US" dirty="0"/>
              <a:t>로 움직이고 마우스로 시점을 돌리고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상태 바 확인</a:t>
            </a:r>
            <a:r>
              <a:rPr lang="en-US" altLang="ko-KR" dirty="0"/>
              <a:t>, </a:t>
            </a:r>
            <a:r>
              <a:rPr lang="ko-KR" altLang="en-US" dirty="0"/>
              <a:t>상호작용</a:t>
            </a:r>
            <a:r>
              <a:rPr lang="en-US" altLang="ko-KR" dirty="0"/>
              <a:t>, </a:t>
            </a: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스킬 등의 조작을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9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기술적 요소 및 중점 연구 분야는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16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박동규</a:t>
            </a:r>
            <a:r>
              <a:rPr lang="en-US" altLang="ko-KR" dirty="0"/>
              <a:t>, </a:t>
            </a:r>
            <a:r>
              <a:rPr lang="ko-KR" altLang="en-US" dirty="0" err="1"/>
              <a:t>황석주</a:t>
            </a:r>
            <a:r>
              <a:rPr lang="ko-KR" altLang="en-US" dirty="0"/>
              <a:t> 학우가 클라이언트를 담당하며 메인 프레임워크는 박동규 학우가</a:t>
            </a:r>
            <a:r>
              <a:rPr lang="en-US" altLang="ko-KR" dirty="0"/>
              <a:t>, </a:t>
            </a:r>
            <a:r>
              <a:rPr lang="ko-KR" altLang="en-US" dirty="0"/>
              <a:t>그 외 애니메이션 등등 작업은 </a:t>
            </a:r>
            <a:r>
              <a:rPr lang="ko-KR" altLang="en-US" dirty="0" err="1"/>
              <a:t>황석주</a:t>
            </a:r>
            <a:r>
              <a:rPr lang="ko-KR" altLang="en-US" dirty="0"/>
              <a:t> 학우가 담당하였습니다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서버의 경우 제가 담당하여 개발하고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64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다음은 중간발표까지의 클라이언트 개발 내용입니다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47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A1BB-01A0-4E13-AB60-2010C482C94A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138-43F2-4459-87AF-C7DC2AFC11E6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87C7-16FD-4042-AA89-3405290F2952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C9FE-EE5C-4EE2-A735-5991D188CC45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0049-8D63-4421-A943-35CFDFC29001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417-FA3B-47DB-8CB2-8AF2B1819A1F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1AA9-EAC1-4AA1-A928-03B2B66DC095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867-D19B-4012-B99D-21AE89F20BDE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6B8F-C401-418C-B4AF-5BA2889D52D8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7D1-B9DE-4AE8-A483-453A3E03C152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D1C-8873-4006-A4C2-C33A2E30CA49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D5A3-E935-400C-8A47-51830BB4751B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56645" y="4619430"/>
            <a:ext cx="3546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cs typeface="Aharoni" panose="02010803020104030203" pitchFamily="2" charset="-79"/>
              </a:rPr>
              <a:t>2017182007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cs typeface="Aharoni" panose="02010803020104030203" pitchFamily="2" charset="-79"/>
              </a:rPr>
              <a:t> 김우빈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나눔스퀘어 Bold"/>
              <a:cs typeface="Aharoni" panose="02010803020104030203" pitchFamily="2" charset="-79"/>
            </a:endParaRPr>
          </a:p>
          <a:p>
            <a:pPr algn="ctr"/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cs typeface="Aharoni" panose="02010803020104030203" pitchFamily="2" charset="-79"/>
              </a:rPr>
              <a:t>2018182013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cs typeface="Aharoni" panose="02010803020104030203" pitchFamily="2" charset="-79"/>
              </a:rPr>
              <a:t>박동규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나눔스퀘어 Bold"/>
              <a:cs typeface="Aharoni" panose="02010803020104030203" pitchFamily="2" charset="-79"/>
            </a:endParaRPr>
          </a:p>
          <a:p>
            <a:pPr algn="ctr"/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cs typeface="Aharoni" panose="02010803020104030203" pitchFamily="2" charset="-79"/>
              </a:rPr>
              <a:t>2020182044 </a:t>
            </a:r>
            <a:r>
              <a:rPr lang="ko-KR" altLang="en-US" sz="2000" b="1" dirty="0" err="1">
                <a:solidFill>
                  <a:schemeClr val="accent1">
                    <a:lumMod val="75000"/>
                  </a:schemeClr>
                </a:solidFill>
                <a:latin typeface="나눔스퀘어 Bold"/>
                <a:cs typeface="Aharoni" panose="02010803020104030203" pitchFamily="2" charset="-79"/>
              </a:rPr>
              <a:t>황석주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나눔스퀘어 Bold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738037" y="1288225"/>
            <a:ext cx="6935637" cy="2042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i="1" dirty="0">
                <a:solidFill>
                  <a:schemeClr val="accent1">
                    <a:lumMod val="75000"/>
                  </a:schemeClr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425A0F-DF9B-6D25-8C8B-B92C7B8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DD2F6-95F4-34EB-73E1-10A19E733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314EB3A-66BC-A192-FCFA-C5E59CEA3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내용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서버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E585F7-C892-BE4A-BC96-F7CE8787C95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718038" y="803112"/>
            <a:ext cx="10755923" cy="525177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388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188456E-EC0C-5494-DBC7-0410CEA4C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06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문제점 및 보완책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D7D2E6-5E72-B2B1-AEBD-5406C3F6CC40}"/>
              </a:ext>
            </a:extLst>
          </p:cNvPr>
          <p:cNvSpPr txBox="1"/>
          <p:nvPr/>
        </p:nvSpPr>
        <p:spPr>
          <a:xfrm>
            <a:off x="516032" y="1093380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&lt;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클라이언트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&gt;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58F3B-B89C-6BA6-BB38-9585D1814236}"/>
              </a:ext>
            </a:extLst>
          </p:cNvPr>
          <p:cNvSpPr txBox="1"/>
          <p:nvPr/>
        </p:nvSpPr>
        <p:spPr>
          <a:xfrm>
            <a:off x="516031" y="1683293"/>
            <a:ext cx="11122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캐릭터가 이동중 멈출 때 애니메이션은 없지만 약간 미끄러짐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애니메이션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블렌딩으로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해결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일정표상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월중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프레임 저하 요소가 존재함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 파츠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커스터마이징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부분을 수정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게임적 요소가 현재 존재하지 않음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이후 개발 일정에 따라 게임요소를 개발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강화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EDD52-6AD7-3BAA-D08B-FF2B9D9960A9}"/>
              </a:ext>
            </a:extLst>
          </p:cNvPr>
          <p:cNvSpPr txBox="1"/>
          <p:nvPr/>
        </p:nvSpPr>
        <p:spPr>
          <a:xfrm>
            <a:off x="516032" y="3429000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&lt;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서버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&gt;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F03CC-2989-BD0B-DEB7-DD395B5A1FCF}"/>
              </a:ext>
            </a:extLst>
          </p:cNvPr>
          <p:cNvSpPr txBox="1"/>
          <p:nvPr/>
        </p:nvSpPr>
        <p:spPr>
          <a:xfrm>
            <a:off x="516031" y="3955726"/>
            <a:ext cx="11122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중요 데이터를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DB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에 저장하는 타이밍이 없음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일정 시간별로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DB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에 중요 데이터를 저장할 수 있게 수정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최적화가 필요한 다중 접속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Dummy Client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를 통해 테스트 진행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불필요한 패킷 제거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충돌 처리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연산시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부하를 더 줄일 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있을거라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보고 있음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해당부분 개선 하겠습니다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23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646B5664-A65B-1968-8536-0F7B746A5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진행 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896179"/>
              </p:ext>
            </p:extLst>
          </p:nvPr>
        </p:nvGraphicFramePr>
        <p:xfrm>
          <a:off x="375485" y="1619334"/>
          <a:ext cx="11573264" cy="5122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483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345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데이터베이스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 띄우기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82032"/>
              </p:ext>
            </p:extLst>
          </p:nvPr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F07ED9-202A-D1B9-6F6C-7401BF888914}"/>
              </a:ext>
            </a:extLst>
          </p:cNvPr>
          <p:cNvSpPr/>
          <p:nvPr/>
        </p:nvSpPr>
        <p:spPr>
          <a:xfrm>
            <a:off x="3023221" y="2077843"/>
            <a:ext cx="4474859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20669-0CBD-4607-481F-5FB59ED9A01E}"/>
              </a:ext>
            </a:extLst>
          </p:cNvPr>
          <p:cNvSpPr/>
          <p:nvPr/>
        </p:nvSpPr>
        <p:spPr>
          <a:xfrm>
            <a:off x="3023221" y="3246046"/>
            <a:ext cx="4474859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0CDA7-24FE-DF05-5C24-4F01A5244F03}"/>
              </a:ext>
            </a:extLst>
          </p:cNvPr>
          <p:cNvSpPr/>
          <p:nvPr/>
        </p:nvSpPr>
        <p:spPr>
          <a:xfrm>
            <a:off x="5263073" y="2495652"/>
            <a:ext cx="2235007" cy="75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A8D0B4-A3BC-0A3C-356B-921BB085EB07}"/>
              </a:ext>
            </a:extLst>
          </p:cNvPr>
          <p:cNvSpPr/>
          <p:nvPr/>
        </p:nvSpPr>
        <p:spPr>
          <a:xfrm>
            <a:off x="5306371" y="4028414"/>
            <a:ext cx="2191710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39E8DB-C583-4841-3E0A-F17E00231024}"/>
              </a:ext>
            </a:extLst>
          </p:cNvPr>
          <p:cNvSpPr/>
          <p:nvPr/>
        </p:nvSpPr>
        <p:spPr>
          <a:xfrm>
            <a:off x="5306371" y="4404355"/>
            <a:ext cx="2191710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9FBEDC-88C1-C164-3DDE-837E8FD837D5}"/>
              </a:ext>
            </a:extLst>
          </p:cNvPr>
          <p:cNvSpPr/>
          <p:nvPr/>
        </p:nvSpPr>
        <p:spPr>
          <a:xfrm>
            <a:off x="6402226" y="5577577"/>
            <a:ext cx="1095854" cy="756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</a:t>
            </a:r>
            <a:endParaRPr lang="en-US" altLang="ko-KR" dirty="0"/>
          </a:p>
          <a:p>
            <a:pPr algn="ctr"/>
            <a:r>
              <a:rPr lang="en-US" altLang="ko-KR" dirty="0"/>
              <a:t>40%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B9C700-ED8C-8C5F-5DCE-45603C4EE05F}"/>
              </a:ext>
            </a:extLst>
          </p:cNvPr>
          <p:cNvSpPr/>
          <p:nvPr/>
        </p:nvSpPr>
        <p:spPr>
          <a:xfrm>
            <a:off x="4164794" y="4796215"/>
            <a:ext cx="3333285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9411B10-88FD-E0CF-6D85-0B52BA272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향후 개발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90204"/>
              </p:ext>
            </p:extLst>
          </p:nvPr>
        </p:nvGraphicFramePr>
        <p:xfrm>
          <a:off x="375485" y="1619334"/>
          <a:ext cx="10978314" cy="4578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5423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715723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610056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821389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715723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5582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인게임</a:t>
                      </a:r>
                      <a:r>
                        <a:rPr lang="en-US" altLang="ko-KR" sz="1200" dirty="0"/>
                        <a:t>) / </a:t>
                      </a:r>
                      <a:r>
                        <a:rPr lang="ko-KR" altLang="en-US" sz="1200" dirty="0"/>
                        <a:t>더미 클라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애니메이션 </a:t>
                      </a:r>
                      <a:r>
                        <a:rPr lang="ko-KR" altLang="en-US" sz="1200" dirty="0" err="1"/>
                        <a:t>블렌딩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사운드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미니게임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게임로직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미니게임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/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3A92DBC-AAD7-64FA-B489-2583D22E7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08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데모 시연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C38E8-6988-107D-2FA4-518A70710739}"/>
              </a:ext>
            </a:extLst>
          </p:cNvPr>
          <p:cNvSpPr txBox="1"/>
          <p:nvPr/>
        </p:nvSpPr>
        <p:spPr>
          <a:xfrm>
            <a:off x="580372" y="2855212"/>
            <a:ext cx="108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Demo </a:t>
            </a:r>
            <a:r>
              <a:rPr lang="ko-KR" altLang="en-US" sz="5400" b="1" dirty="0">
                <a:latin typeface="+mn-ea"/>
              </a:rPr>
              <a:t>시연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63F15C3C-635B-FF02-999D-28F37BE827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791882"/>
            <a:ext cx="5520267" cy="6066108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82E1-FE81-0B24-C1FB-1AAE6E0D8C7A}"/>
              </a:ext>
            </a:extLst>
          </p:cNvPr>
          <p:cNvSpPr/>
          <p:nvPr/>
        </p:nvSpPr>
        <p:spPr>
          <a:xfrm>
            <a:off x="2654956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6BF4D-C51E-E4F3-13D7-DB7F80C53673}"/>
              </a:ext>
            </a:extLst>
          </p:cNvPr>
          <p:cNvSpPr txBox="1"/>
          <p:nvPr/>
        </p:nvSpPr>
        <p:spPr>
          <a:xfrm>
            <a:off x="2700675" y="1640617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7252-611B-083F-7B5F-93D18A7F62BA}"/>
              </a:ext>
            </a:extLst>
          </p:cNvPr>
          <p:cNvSpPr/>
          <p:nvPr/>
        </p:nvSpPr>
        <p:spPr>
          <a:xfrm>
            <a:off x="2654956" y="2835623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95384-67A1-2E34-C09B-70A554D25267}"/>
              </a:ext>
            </a:extLst>
          </p:cNvPr>
          <p:cNvSpPr txBox="1"/>
          <p:nvPr/>
        </p:nvSpPr>
        <p:spPr>
          <a:xfrm>
            <a:off x="2700675" y="268568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조작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73132-F829-EF10-3512-2C071969FBC0}"/>
              </a:ext>
            </a:extLst>
          </p:cNvPr>
          <p:cNvSpPr/>
          <p:nvPr/>
        </p:nvSpPr>
        <p:spPr>
          <a:xfrm>
            <a:off x="2654956" y="3880687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A0B9F-4605-9109-5C39-179C774BC929}"/>
              </a:ext>
            </a:extLst>
          </p:cNvPr>
          <p:cNvSpPr txBox="1"/>
          <p:nvPr/>
        </p:nvSpPr>
        <p:spPr>
          <a:xfrm>
            <a:off x="2700675" y="3730745"/>
            <a:ext cx="3466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중점 연구분야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9C49FF-32DF-5DD3-DAAB-C31F2B00F611}"/>
              </a:ext>
            </a:extLst>
          </p:cNvPr>
          <p:cNvSpPr/>
          <p:nvPr/>
        </p:nvSpPr>
        <p:spPr>
          <a:xfrm>
            <a:off x="2654956" y="4922344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2D9EA-43A0-62FD-EE5A-C00D7ED789BA}"/>
              </a:ext>
            </a:extLst>
          </p:cNvPr>
          <p:cNvSpPr txBox="1"/>
          <p:nvPr/>
        </p:nvSpPr>
        <p:spPr>
          <a:xfrm>
            <a:off x="2700675" y="4772402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구성원 역할 분담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779B8-DD44-5C5D-2F07-5DBE365C1B1F}"/>
              </a:ext>
            </a:extLst>
          </p:cNvPr>
          <p:cNvSpPr/>
          <p:nvPr/>
        </p:nvSpPr>
        <p:spPr>
          <a:xfrm>
            <a:off x="7048431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E7A7-8959-71ED-728C-DDD94C64FDA6}"/>
              </a:ext>
            </a:extLst>
          </p:cNvPr>
          <p:cNvSpPr txBox="1"/>
          <p:nvPr/>
        </p:nvSpPr>
        <p:spPr>
          <a:xfrm>
            <a:off x="7094150" y="1640617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내용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5AA00-9A84-EAE5-D704-45B343ECEE72}"/>
              </a:ext>
            </a:extLst>
          </p:cNvPr>
          <p:cNvSpPr/>
          <p:nvPr/>
        </p:nvSpPr>
        <p:spPr>
          <a:xfrm>
            <a:off x="7048431" y="2840925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DA082-5199-236C-37C1-AC4C3D06A7EF}"/>
              </a:ext>
            </a:extLst>
          </p:cNvPr>
          <p:cNvSpPr txBox="1"/>
          <p:nvPr/>
        </p:nvSpPr>
        <p:spPr>
          <a:xfrm>
            <a:off x="7094150" y="2690983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문제점 및 보완책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B379-54D6-4E6A-F0A7-8DBA948DE634}"/>
              </a:ext>
            </a:extLst>
          </p:cNvPr>
          <p:cNvSpPr/>
          <p:nvPr/>
        </p:nvSpPr>
        <p:spPr>
          <a:xfrm>
            <a:off x="7048431" y="3891291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33078-9C95-B0E4-75F4-80EA91BAAF85}"/>
              </a:ext>
            </a:extLst>
          </p:cNvPr>
          <p:cNvSpPr txBox="1"/>
          <p:nvPr/>
        </p:nvSpPr>
        <p:spPr>
          <a:xfrm>
            <a:off x="7094150" y="3741349"/>
            <a:ext cx="3645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진행도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 개발 일정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2CE5E-C3AF-F112-3776-63872800B855}"/>
              </a:ext>
            </a:extLst>
          </p:cNvPr>
          <p:cNvSpPr/>
          <p:nvPr/>
        </p:nvSpPr>
        <p:spPr>
          <a:xfrm>
            <a:off x="7048431" y="4941657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CF04C-0DA6-56EB-310E-F0B9A1C78FB4}"/>
              </a:ext>
            </a:extLst>
          </p:cNvPr>
          <p:cNvSpPr txBox="1"/>
          <p:nvPr/>
        </p:nvSpPr>
        <p:spPr>
          <a:xfrm>
            <a:off x="7094150" y="479171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시연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50DBE-9833-D65B-7348-469C103C00A9}"/>
              </a:ext>
            </a:extLst>
          </p:cNvPr>
          <p:cNvSpPr/>
          <p:nvPr/>
        </p:nvSpPr>
        <p:spPr>
          <a:xfrm>
            <a:off x="0" y="74616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284047" y="122692"/>
            <a:ext cx="265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202020"/>
                </a:solidFill>
                <a:latin typeface="Stencil" panose="040409050D0802020404" pitchFamily="82" charset="0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20B23-BC40-8C2D-1D12-076C3D23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1E912E63-78D6-0C09-0C2A-108FF4B76A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개요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6671733" y="2285774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ea typeface="나눔스퀘어 ExtraBold" panose="020B0600000101010101"/>
              </a:rPr>
              <a:t>, </a:t>
            </a:r>
            <a:r>
              <a:rPr lang="ko-KR" altLang="en-US" sz="1800" b="1" dirty="0">
                <a:ea typeface="나눔스퀘어 ExtraBold" panose="020B0600000101010101"/>
              </a:rPr>
              <a:t>비대칭 서바이벌 게임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808B2-8263-78D8-05CC-26C475442BB0}"/>
              </a:ext>
            </a:extLst>
          </p:cNvPr>
          <p:cNvSpPr txBox="1"/>
          <p:nvPr/>
        </p:nvSpPr>
        <p:spPr>
          <a:xfrm>
            <a:off x="6704519" y="1920221"/>
            <a:ext cx="6655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FB451-2354-5080-8EBC-87F5EB7C2CE8}"/>
              </a:ext>
            </a:extLst>
          </p:cNvPr>
          <p:cNvSpPr txBox="1"/>
          <p:nvPr/>
        </p:nvSpPr>
        <p:spPr>
          <a:xfrm>
            <a:off x="6737305" y="3222416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ea typeface="나눔스퀘어 ExtraBold" panose="020B0600000101010101"/>
              </a:rPr>
              <a:t>15</a:t>
            </a:r>
            <a:r>
              <a:rPr lang="ko-KR" altLang="en-US" sz="1800" b="1" dirty="0">
                <a:ea typeface="나눔스퀘어 ExtraBold" panose="020B0600000101010101"/>
              </a:rPr>
              <a:t>분 </a:t>
            </a:r>
            <a:r>
              <a:rPr lang="en-US" altLang="ko-KR" sz="1800" b="1" dirty="0">
                <a:ea typeface="나눔스퀘어 ExtraBold" panose="020B0600000101010101"/>
              </a:rPr>
              <a:t>~ 24</a:t>
            </a:r>
            <a:r>
              <a:rPr lang="ko-KR" altLang="en-US" sz="1800" b="1" dirty="0">
                <a:ea typeface="나눔스퀘어 ExtraBold" panose="020B0600000101010101"/>
              </a:rPr>
              <a:t>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0C2B8-D298-F371-527D-AED483A27DCE}"/>
              </a:ext>
            </a:extLst>
          </p:cNvPr>
          <p:cNvSpPr txBox="1"/>
          <p:nvPr/>
        </p:nvSpPr>
        <p:spPr>
          <a:xfrm>
            <a:off x="6737305" y="2856863"/>
            <a:ext cx="1332416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플레이타임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35C49-38B3-612C-E29F-5F185151F219}"/>
              </a:ext>
            </a:extLst>
          </p:cNvPr>
          <p:cNvSpPr txBox="1"/>
          <p:nvPr/>
        </p:nvSpPr>
        <p:spPr>
          <a:xfrm>
            <a:off x="6770091" y="4159058"/>
            <a:ext cx="313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술래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명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도망자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5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명 총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6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명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B0BC6-B930-498F-97DD-D130768AFF20}"/>
              </a:ext>
            </a:extLst>
          </p:cNvPr>
          <p:cNvSpPr txBox="1"/>
          <p:nvPr/>
        </p:nvSpPr>
        <p:spPr>
          <a:xfrm>
            <a:off x="6770091" y="3793505"/>
            <a:ext cx="1404552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 인원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0B11E-7BB3-6E37-E031-B0ECFEDFA103}"/>
              </a:ext>
            </a:extLst>
          </p:cNvPr>
          <p:cNvSpPr txBox="1"/>
          <p:nvPr/>
        </p:nvSpPr>
        <p:spPr>
          <a:xfrm>
            <a:off x="1095296" y="2923473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여기에 우리 데모 사진 넣기</a:t>
            </a:r>
            <a:r>
              <a:rPr lang="en-US" altLang="ko-KR" sz="1800" b="1" dirty="0">
                <a:ea typeface="나눔스퀘어 ExtraBold" panose="020B0600000101010101"/>
              </a:rPr>
              <a:t>!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CF1A0E-B498-CD57-91A5-4FB21FB67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29" y="1556295"/>
            <a:ext cx="5405315" cy="3533290"/>
          </a:xfrm>
          <a:prstGeom prst="rect">
            <a:avLst/>
          </a:prstGeom>
          <a:effectLst>
            <a:softEdge rad="279400"/>
          </a:effectLst>
        </p:spPr>
      </p:pic>
    </p:spTree>
    <p:extLst>
      <p:ext uri="{BB962C8B-B14F-4D97-AF65-F5344CB8AC3E}">
        <p14:creationId xmlns:p14="http://schemas.microsoft.com/office/powerpoint/2010/main" val="5423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BC0ECE2-7699-763E-A90A-7D9335EEF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개요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흐름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5470695" y="205507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시작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9ADB1-3765-B80D-7015-C2A86E64A3BC}"/>
              </a:ext>
            </a:extLst>
          </p:cNvPr>
          <p:cNvSpPr txBox="1"/>
          <p:nvPr/>
        </p:nvSpPr>
        <p:spPr>
          <a:xfrm>
            <a:off x="4524827" y="2904668"/>
            <a:ext cx="311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결정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시작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분뒤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DE0C7-ECE1-45D1-85D1-B77BE18B2843}"/>
              </a:ext>
            </a:extLst>
          </p:cNvPr>
          <p:cNvSpPr txBox="1"/>
          <p:nvPr/>
        </p:nvSpPr>
        <p:spPr>
          <a:xfrm>
            <a:off x="5083569" y="1247948"/>
            <a:ext cx="19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로비에서 방 선택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57C8B-2AB1-3F22-756F-C436E4CAD950}"/>
              </a:ext>
            </a:extLst>
          </p:cNvPr>
          <p:cNvSpPr txBox="1"/>
          <p:nvPr/>
        </p:nvSpPr>
        <p:spPr>
          <a:xfrm>
            <a:off x="210666" y="4261177"/>
            <a:ext cx="5743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술래를 피해 전력장치를 수리하여 탈출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115D0DE0-9953-FE3D-BF62-5471D59E3F64}"/>
              </a:ext>
            </a:extLst>
          </p:cNvPr>
          <p:cNvSpPr/>
          <p:nvPr/>
        </p:nvSpPr>
        <p:spPr>
          <a:xfrm>
            <a:off x="5965097" y="1769812"/>
            <a:ext cx="200946" cy="23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F089300-11D0-4C27-4E0F-41727E018440}"/>
              </a:ext>
            </a:extLst>
          </p:cNvPr>
          <p:cNvSpPr/>
          <p:nvPr/>
        </p:nvSpPr>
        <p:spPr>
          <a:xfrm>
            <a:off x="5984236" y="2510238"/>
            <a:ext cx="200946" cy="23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36BD993-80A4-E125-737F-60B610F59152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082494" y="3274000"/>
            <a:ext cx="3002216" cy="987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633AE1-0848-A897-F492-C4959C27290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84710" y="3274000"/>
            <a:ext cx="3002218" cy="987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3044BEC-36AB-1B09-A355-266FE912E017}"/>
              </a:ext>
            </a:extLst>
          </p:cNvPr>
          <p:cNvSpPr txBox="1"/>
          <p:nvPr/>
        </p:nvSpPr>
        <p:spPr>
          <a:xfrm>
            <a:off x="6226389" y="4261177"/>
            <a:ext cx="5743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도망자가 전력장치를 수리 하지 못하게 방해하며 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생명칩을 회수</a:t>
            </a:r>
          </a:p>
        </p:txBody>
      </p:sp>
    </p:spTree>
    <p:extLst>
      <p:ext uri="{BB962C8B-B14F-4D97-AF65-F5344CB8AC3E}">
        <p14:creationId xmlns:p14="http://schemas.microsoft.com/office/powerpoint/2010/main" val="221604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43F0964-A867-C9F0-9A92-86E350CE8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맵구조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맵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4917-62DB-7C7A-E947-CA0E7CE7ADAA}"/>
              </a:ext>
            </a:extLst>
          </p:cNvPr>
          <p:cNvSpPr/>
          <p:nvPr/>
        </p:nvSpPr>
        <p:spPr>
          <a:xfrm>
            <a:off x="877568" y="2178584"/>
            <a:ext cx="2116183" cy="849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FF12C-5F61-8208-C23A-D4682BE81CD5}"/>
              </a:ext>
            </a:extLst>
          </p:cNvPr>
          <p:cNvSpPr/>
          <p:nvPr/>
        </p:nvSpPr>
        <p:spPr>
          <a:xfrm>
            <a:off x="3614986" y="2178584"/>
            <a:ext cx="2464526" cy="849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A4F42-6FC1-B651-89B4-AF9E4A26414E}"/>
              </a:ext>
            </a:extLst>
          </p:cNvPr>
          <p:cNvSpPr/>
          <p:nvPr/>
        </p:nvSpPr>
        <p:spPr>
          <a:xfrm>
            <a:off x="874381" y="3342707"/>
            <a:ext cx="3832808" cy="149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 도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6EC81-91C8-143F-B7C0-FB54A75CD1AB}"/>
              </a:ext>
            </a:extLst>
          </p:cNvPr>
          <p:cNvSpPr/>
          <p:nvPr/>
        </p:nvSpPr>
        <p:spPr>
          <a:xfrm>
            <a:off x="3614986" y="5265545"/>
            <a:ext cx="2464526" cy="98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22AB12-FA2B-B17D-0E50-573858C92915}"/>
              </a:ext>
            </a:extLst>
          </p:cNvPr>
          <p:cNvSpPr/>
          <p:nvPr/>
        </p:nvSpPr>
        <p:spPr>
          <a:xfrm>
            <a:off x="874380" y="5268076"/>
            <a:ext cx="2464526" cy="98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2E5B20-2A87-EA02-03FE-16E595678B40}"/>
              </a:ext>
            </a:extLst>
          </p:cNvPr>
          <p:cNvSpPr/>
          <p:nvPr/>
        </p:nvSpPr>
        <p:spPr>
          <a:xfrm>
            <a:off x="5066391" y="3178974"/>
            <a:ext cx="1013121" cy="179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E739D-E1A1-4D6B-9675-1AC6F5711861}"/>
              </a:ext>
            </a:extLst>
          </p:cNvPr>
          <p:cNvSpPr/>
          <p:nvPr/>
        </p:nvSpPr>
        <p:spPr>
          <a:xfrm>
            <a:off x="1935659" y="3028434"/>
            <a:ext cx="69669" cy="314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CBDA-A5F8-7541-FD8C-0FE03BB8C35F}"/>
              </a:ext>
            </a:extLst>
          </p:cNvPr>
          <p:cNvSpPr/>
          <p:nvPr/>
        </p:nvSpPr>
        <p:spPr>
          <a:xfrm>
            <a:off x="2993751" y="2542992"/>
            <a:ext cx="621235" cy="82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D78B58-0FC1-B2F8-F988-6298E01FF0B3}"/>
              </a:ext>
            </a:extLst>
          </p:cNvPr>
          <p:cNvSpPr/>
          <p:nvPr/>
        </p:nvSpPr>
        <p:spPr>
          <a:xfrm>
            <a:off x="5565731" y="3028434"/>
            <a:ext cx="69669" cy="150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8910C-30CB-B732-970D-8057B46D0356}"/>
              </a:ext>
            </a:extLst>
          </p:cNvPr>
          <p:cNvSpPr/>
          <p:nvPr/>
        </p:nvSpPr>
        <p:spPr>
          <a:xfrm>
            <a:off x="1937579" y="4832959"/>
            <a:ext cx="64559" cy="43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C1CC9-9C44-B914-E484-37C0F6152586}"/>
              </a:ext>
            </a:extLst>
          </p:cNvPr>
          <p:cNvSpPr/>
          <p:nvPr/>
        </p:nvSpPr>
        <p:spPr>
          <a:xfrm>
            <a:off x="4121281" y="4837977"/>
            <a:ext cx="64558" cy="427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37D7FE-A695-E3C1-2D92-11A359AA6613}"/>
              </a:ext>
            </a:extLst>
          </p:cNvPr>
          <p:cNvSpPr/>
          <p:nvPr/>
        </p:nvSpPr>
        <p:spPr>
          <a:xfrm>
            <a:off x="4707189" y="4106534"/>
            <a:ext cx="359202" cy="8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512C3-4C7D-A5F0-0241-A80533418251}"/>
              </a:ext>
            </a:extLst>
          </p:cNvPr>
          <p:cNvSpPr/>
          <p:nvPr/>
        </p:nvSpPr>
        <p:spPr>
          <a:xfrm>
            <a:off x="874381" y="1453932"/>
            <a:ext cx="580674" cy="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CEB9F-86D6-562A-0BF0-72CE190431A2}"/>
              </a:ext>
            </a:extLst>
          </p:cNvPr>
          <p:cNvSpPr txBox="1"/>
          <p:nvPr/>
        </p:nvSpPr>
        <p:spPr>
          <a:xfrm>
            <a:off x="1455055" y="1365461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</a:t>
            </a:r>
            <a:r>
              <a:rPr lang="en-US" altLang="ko-KR" sz="1200" dirty="0"/>
              <a:t>, </a:t>
            </a:r>
            <a:r>
              <a:rPr lang="ko-KR" altLang="en-US" sz="1200" dirty="0"/>
              <a:t>술래가 모두 사용 가능한 문</a:t>
            </a:r>
            <a:endParaRPr lang="en-US" altLang="ko-KR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16341B-F30C-BD0E-1438-E925C6985061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874380" y="2603508"/>
            <a:ext cx="3188" cy="3159541"/>
          </a:xfrm>
          <a:prstGeom prst="bentConnector3">
            <a:avLst>
              <a:gd name="adj1" fmla="val 7270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986A2-2200-DB5C-C181-6699A96D8E1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5731" y="4975324"/>
            <a:ext cx="7221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53D55-B9CB-2405-C7D6-7CADA5D942D6}"/>
              </a:ext>
            </a:extLst>
          </p:cNvPr>
          <p:cNvCxnSpPr>
            <a:cxnSpLocks/>
          </p:cNvCxnSpPr>
          <p:nvPr/>
        </p:nvCxnSpPr>
        <p:spPr>
          <a:xfrm>
            <a:off x="3338906" y="5930111"/>
            <a:ext cx="27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F5C045-EFA3-3237-1E5C-F8537D9B4882}"/>
              </a:ext>
            </a:extLst>
          </p:cNvPr>
          <p:cNvCxnSpPr/>
          <p:nvPr/>
        </p:nvCxnSpPr>
        <p:spPr>
          <a:xfrm>
            <a:off x="4121280" y="3028434"/>
            <a:ext cx="0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98E422-404D-2A7F-6F65-15C318018C7C}"/>
              </a:ext>
            </a:extLst>
          </p:cNvPr>
          <p:cNvCxnSpPr/>
          <p:nvPr/>
        </p:nvCxnSpPr>
        <p:spPr>
          <a:xfrm>
            <a:off x="874381" y="1872997"/>
            <a:ext cx="580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363164-4382-E055-59C6-9DB6879B24D6}"/>
              </a:ext>
            </a:extLst>
          </p:cNvPr>
          <p:cNvSpPr txBox="1"/>
          <p:nvPr/>
        </p:nvSpPr>
        <p:spPr>
          <a:xfrm>
            <a:off x="1455055" y="1745998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생존자만 사용 가능한 비밀 통로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6BA261A-0C3D-45ED-32F2-07C386AC2BEA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079512" y="2603509"/>
            <a:ext cx="12700" cy="315701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2CA84-AED5-2077-F9F3-CC91BFFBEE59}"/>
              </a:ext>
            </a:extLst>
          </p:cNvPr>
          <p:cNvSpPr txBox="1"/>
          <p:nvPr/>
        </p:nvSpPr>
        <p:spPr>
          <a:xfrm>
            <a:off x="6648521" y="1527132"/>
            <a:ext cx="52385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맵 구조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맵 전체 크기는 </a:t>
            </a:r>
            <a:r>
              <a:rPr lang="en-US" altLang="ko-KR" sz="1050" b="1" dirty="0"/>
              <a:t>200x200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b="1" dirty="0"/>
              <a:t>피아노방</a:t>
            </a:r>
            <a:r>
              <a:rPr lang="ko-KR" altLang="en-US" sz="1050" dirty="0"/>
              <a:t> </a:t>
            </a:r>
            <a:r>
              <a:rPr lang="en-US" altLang="ko-KR" sz="1050" b="1" dirty="0"/>
              <a:t>(75x50)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b="1" dirty="0"/>
              <a:t>숲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ko-KR" altLang="en-US" sz="1050" b="1" dirty="0" err="1"/>
              <a:t>복도방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(150x100)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4"/>
            </a:pPr>
            <a:r>
              <a:rPr lang="ko-KR" altLang="en-US" sz="1050" b="1" dirty="0"/>
              <a:t>큐브 </a:t>
            </a:r>
            <a:r>
              <a:rPr lang="en-US" altLang="ko-KR" sz="1050" b="1" dirty="0"/>
              <a:t>(50x100)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  </a:t>
            </a:r>
            <a:r>
              <a:rPr lang="ko-KR" altLang="en-US" sz="1050" b="1" dirty="0"/>
              <a:t>교실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6"/>
            </a:pPr>
            <a:r>
              <a:rPr lang="ko-KR" altLang="en-US" sz="1050" b="1" dirty="0"/>
              <a:t>방송실 </a:t>
            </a:r>
            <a:r>
              <a:rPr lang="en-US" altLang="ko-KR" sz="1050" b="1" dirty="0"/>
              <a:t>(125x50)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EF44C-2B0B-45AB-3C02-48BD18C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5010880E-9287-36E0-5F29-BF350F759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조작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AD3C1-29F7-32EA-0D85-C9DDFCE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5" y="1474629"/>
            <a:ext cx="4876800" cy="466184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DFF939-E1E6-1BA2-E50F-D331D3C26973}"/>
              </a:ext>
            </a:extLst>
          </p:cNvPr>
          <p:cNvSpPr/>
          <p:nvPr/>
        </p:nvSpPr>
        <p:spPr>
          <a:xfrm>
            <a:off x="7197131" y="357771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815FA-9869-CB51-C6F5-3E815262BC70}"/>
              </a:ext>
            </a:extLst>
          </p:cNvPr>
          <p:cNvSpPr/>
          <p:nvPr/>
        </p:nvSpPr>
        <p:spPr>
          <a:xfrm>
            <a:off x="7013328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F8132-D0BD-B3A8-61F3-CA6ACE63AA95}"/>
              </a:ext>
            </a:extLst>
          </p:cNvPr>
          <p:cNvSpPr/>
          <p:nvPr/>
        </p:nvSpPr>
        <p:spPr>
          <a:xfrm>
            <a:off x="7253566" y="3791078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24150-87E4-6B56-604D-92D594D71F87}"/>
              </a:ext>
            </a:extLst>
          </p:cNvPr>
          <p:cNvSpPr/>
          <p:nvPr/>
        </p:nvSpPr>
        <p:spPr>
          <a:xfrm>
            <a:off x="7497493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BF2F-568D-986B-A573-BC62C82CFFC9}"/>
              </a:ext>
            </a:extLst>
          </p:cNvPr>
          <p:cNvSpPr/>
          <p:nvPr/>
        </p:nvSpPr>
        <p:spPr>
          <a:xfrm>
            <a:off x="1545019" y="2617633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747C6-BF17-37D6-0548-780DC77FFA7B}"/>
              </a:ext>
            </a:extLst>
          </p:cNvPr>
          <p:cNvSpPr txBox="1"/>
          <p:nvPr/>
        </p:nvSpPr>
        <p:spPr>
          <a:xfrm>
            <a:off x="1845107" y="2556270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W, A, S, D : </a:t>
            </a:r>
            <a:r>
              <a:rPr lang="ko-KR" altLang="en-US" sz="1400" dirty="0"/>
              <a:t>이동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22119-699F-DBD4-97FC-CCA800989A03}"/>
              </a:ext>
            </a:extLst>
          </p:cNvPr>
          <p:cNvSpPr/>
          <p:nvPr/>
        </p:nvSpPr>
        <p:spPr>
          <a:xfrm>
            <a:off x="7602080" y="4267168"/>
            <a:ext cx="1123405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E009C-0E5D-3156-C296-AC1B02F45512}"/>
              </a:ext>
            </a:extLst>
          </p:cNvPr>
          <p:cNvSpPr/>
          <p:nvPr/>
        </p:nvSpPr>
        <p:spPr>
          <a:xfrm>
            <a:off x="1545019" y="2990464"/>
            <a:ext cx="191591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C175-1641-6E8E-DC28-CBECB5D4758D}"/>
              </a:ext>
            </a:extLst>
          </p:cNvPr>
          <p:cNvSpPr txBox="1"/>
          <p:nvPr/>
        </p:nvSpPr>
        <p:spPr>
          <a:xfrm>
            <a:off x="1845106" y="2929101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: </a:t>
            </a:r>
            <a:r>
              <a:rPr lang="ko-KR" altLang="en-US" sz="1400" dirty="0"/>
              <a:t>점프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719DC-C5F1-3779-8034-81D318697DF1}"/>
              </a:ext>
            </a:extLst>
          </p:cNvPr>
          <p:cNvSpPr/>
          <p:nvPr/>
        </p:nvSpPr>
        <p:spPr>
          <a:xfrm>
            <a:off x="6583262" y="3574124"/>
            <a:ext cx="336284" cy="2081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BC262-71B4-883D-3AEC-DBA268D32512}"/>
              </a:ext>
            </a:extLst>
          </p:cNvPr>
          <p:cNvSpPr/>
          <p:nvPr/>
        </p:nvSpPr>
        <p:spPr>
          <a:xfrm>
            <a:off x="1545019" y="3359159"/>
            <a:ext cx="191591" cy="18505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61539-50BE-A76D-BA95-C238FF67CBED}"/>
              </a:ext>
            </a:extLst>
          </p:cNvPr>
          <p:cNvSpPr txBox="1"/>
          <p:nvPr/>
        </p:nvSpPr>
        <p:spPr>
          <a:xfrm>
            <a:off x="1845106" y="330193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 : </a:t>
            </a:r>
            <a:r>
              <a:rPr lang="ko-KR" altLang="en-US" sz="1400" dirty="0"/>
              <a:t>플레이어 상태 바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맵보기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3AF73F-180B-5F5C-09EF-B72B701B6C9D}"/>
              </a:ext>
            </a:extLst>
          </p:cNvPr>
          <p:cNvSpPr/>
          <p:nvPr/>
        </p:nvSpPr>
        <p:spPr>
          <a:xfrm>
            <a:off x="7729021" y="3811510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57B78-4340-99A7-ACF3-2D237192AAF0}"/>
              </a:ext>
            </a:extLst>
          </p:cNvPr>
          <p:cNvSpPr/>
          <p:nvPr/>
        </p:nvSpPr>
        <p:spPr>
          <a:xfrm>
            <a:off x="1545019" y="3726823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A2E10-1548-1E4E-C96F-F25BF9963DC3}"/>
              </a:ext>
            </a:extLst>
          </p:cNvPr>
          <p:cNvSpPr txBox="1"/>
          <p:nvPr/>
        </p:nvSpPr>
        <p:spPr>
          <a:xfrm>
            <a:off x="1845106" y="3674764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: </a:t>
            </a:r>
            <a:r>
              <a:rPr lang="ko-KR" altLang="en-US" sz="1400" dirty="0"/>
              <a:t>상호작용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57B85-9A72-E9CE-7F53-B0ACF1000CF4}"/>
              </a:ext>
            </a:extLst>
          </p:cNvPr>
          <p:cNvSpPr/>
          <p:nvPr/>
        </p:nvSpPr>
        <p:spPr>
          <a:xfrm>
            <a:off x="7916506" y="3576960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D705B-492F-64FA-F884-A60E623720C3}"/>
              </a:ext>
            </a:extLst>
          </p:cNvPr>
          <p:cNvSpPr/>
          <p:nvPr/>
        </p:nvSpPr>
        <p:spPr>
          <a:xfrm>
            <a:off x="1545018" y="4094487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69A09-4E7E-1D00-3E08-B7F175014AE2}"/>
              </a:ext>
            </a:extLst>
          </p:cNvPr>
          <p:cNvSpPr txBox="1"/>
          <p:nvPr/>
        </p:nvSpPr>
        <p:spPr>
          <a:xfrm>
            <a:off x="1842115" y="4046468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채팅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4D1B08-DA39-22F5-DD07-43A45865722A}"/>
              </a:ext>
            </a:extLst>
          </p:cNvPr>
          <p:cNvSpPr/>
          <p:nvPr/>
        </p:nvSpPr>
        <p:spPr>
          <a:xfrm>
            <a:off x="6864617" y="3224259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437FA-2979-918F-4683-4D3448EBC2D3}"/>
              </a:ext>
            </a:extLst>
          </p:cNvPr>
          <p:cNvSpPr/>
          <p:nvPr/>
        </p:nvSpPr>
        <p:spPr>
          <a:xfrm>
            <a:off x="7078561" y="3235986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6D14C9-3306-EE03-B679-E8F3CB91C5F2}"/>
              </a:ext>
            </a:extLst>
          </p:cNvPr>
          <p:cNvSpPr/>
          <p:nvPr/>
        </p:nvSpPr>
        <p:spPr>
          <a:xfrm>
            <a:off x="7333543" y="3227191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002CA4-7F49-991C-DF2B-C7B821B5C426}"/>
              </a:ext>
            </a:extLst>
          </p:cNvPr>
          <p:cNvSpPr/>
          <p:nvPr/>
        </p:nvSpPr>
        <p:spPr>
          <a:xfrm>
            <a:off x="7588518" y="3227193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521EF-AB29-2093-965A-3D4377E7540B}"/>
              </a:ext>
            </a:extLst>
          </p:cNvPr>
          <p:cNvSpPr/>
          <p:nvPr/>
        </p:nvSpPr>
        <p:spPr>
          <a:xfrm>
            <a:off x="1545017" y="4462151"/>
            <a:ext cx="191591" cy="18505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B67D6-3604-4501-F877-B1F98A7CB88F}"/>
              </a:ext>
            </a:extLst>
          </p:cNvPr>
          <p:cNvSpPr txBox="1"/>
          <p:nvPr/>
        </p:nvSpPr>
        <p:spPr>
          <a:xfrm>
            <a:off x="1842115" y="441817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F1, F2, F3, F4 : </a:t>
            </a:r>
            <a:r>
              <a:rPr lang="ko-KR" altLang="en-US" sz="1400" dirty="0"/>
              <a:t>술래 스킬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B81D1-CDD9-2406-8CBA-143A25C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6AFBCE4C-C18D-1063-83AB-DE984AAC7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기술적 요소 및 중점연구분야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307882"/>
              </p:ext>
            </p:extLst>
          </p:nvPr>
        </p:nvGraphicFramePr>
        <p:xfrm>
          <a:off x="295336" y="1261595"/>
          <a:ext cx="11563920" cy="43347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333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기술적 요소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중점 연구 분야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SSAO(</a:t>
                      </a:r>
                      <a:r>
                        <a:rPr lang="en-US" altLang="ko-KR" sz="1800" b="1" dirty="0">
                          <a:effectLst/>
                        </a:rPr>
                        <a:t>Screen Space Ambient Occlusion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dirty="0"/>
                        <a:t>을 통한 사실감 있는 음영 표현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Normal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Parallax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의 사용으로 객체의 입체감을 표현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블러링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bluring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부드러운 화면전환을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 err="1"/>
                        <a:t>황석주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i="0" dirty="0">
                          <a:effectLst/>
                          <a:latin typeface="Whitney"/>
                        </a:rPr>
                        <a:t>애니메이션 </a:t>
                      </a:r>
                      <a:r>
                        <a:rPr lang="ko-KR" altLang="en-US" sz="1800" b="1" i="0" dirty="0" err="1">
                          <a:effectLst/>
                          <a:latin typeface="Whitney"/>
                        </a:rPr>
                        <a:t>블렌딩</a:t>
                      </a:r>
                      <a:r>
                        <a:rPr lang="ko-KR" altLang="en-US" sz="1800" b="0" i="0" dirty="0" err="1">
                          <a:effectLst/>
                          <a:latin typeface="Whitney"/>
                        </a:rPr>
                        <a:t>으로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 부드러운 애니메이션 구현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PVS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를 만들어 렌더링에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IOCP</a:t>
                      </a:r>
                      <a:r>
                        <a:rPr lang="ko-KR" altLang="en-US" dirty="0"/>
                        <a:t>를 이용한 효율적인 멀티 쓰레드 서버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데이터베이스를 활용</a:t>
                      </a:r>
                      <a:r>
                        <a:rPr lang="ko-KR" altLang="en-US" dirty="0"/>
                        <a:t>하여 사용자 데이터 관리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EB2722B-284F-B281-D234-BA1D44D8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역할 분담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085415"/>
              </p:ext>
            </p:extLst>
          </p:nvPr>
        </p:nvGraphicFramePr>
        <p:xfrm>
          <a:off x="291462" y="1261595"/>
          <a:ext cx="11563920" cy="43347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sx="102000" sy="102000" algn="ctr" rotWithShape="0">
                    <a:schemeClr val="bg2">
                      <a:alpha val="44000"/>
                    </a:schemeClr>
                  </a:outerShdw>
                </a:effectLst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35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 프레임워크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암튼 렌더링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통과시켜달라고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</a:txBody>
                  <a:tcPr anchor="ctr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 err="1"/>
                        <a:t>황석주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애니메이션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게임서버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클라이언트와 서버 간의 송수신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연동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보이스 연동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충돌 처리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74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8DBD2B00-696C-66E6-AA28-BC08F21D5C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내용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클라이언트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666193-D7BF-050C-F9ED-F6F0FA9B5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66" y="965186"/>
            <a:ext cx="4015302" cy="2624681"/>
          </a:xfrm>
          <a:prstGeom prst="rect">
            <a:avLst/>
          </a:prstGeom>
          <a:effectLst>
            <a:softEdge rad="279400"/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564FF0-4024-5869-F56F-A6D3DDACB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6668" y="965186"/>
            <a:ext cx="3845230" cy="2463814"/>
          </a:xfrm>
          <a:prstGeom prst="rect">
            <a:avLst/>
          </a:prstGeom>
          <a:effectLst>
            <a:softEdge rad="241300"/>
          </a:effectLst>
        </p:spPr>
      </p:pic>
    </p:spTree>
    <p:extLst>
      <p:ext uri="{BB962C8B-B14F-4D97-AF65-F5344CB8AC3E}">
        <p14:creationId xmlns:p14="http://schemas.microsoft.com/office/powerpoint/2010/main" val="146043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4160</TotalTime>
  <Words>1058</Words>
  <Application>Microsoft Office PowerPoint</Application>
  <PresentationFormat>와이드스크린</PresentationFormat>
  <Paragraphs>264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Whitney</vt:lpstr>
      <vt:lpstr>나눔스퀘어</vt:lpstr>
      <vt:lpstr>나눔스퀘어 Bold</vt:lpstr>
      <vt:lpstr>나눔스퀘어 ExtraBold</vt:lpstr>
      <vt:lpstr>맑은 고딕</vt:lpstr>
      <vt:lpstr>Arial</vt:lpstr>
      <vt:lpstr>Stencil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김우빈(2017182007)</cp:lastModifiedBy>
  <cp:revision>335</cp:revision>
  <dcterms:created xsi:type="dcterms:W3CDTF">2018-03-06T08:13:05Z</dcterms:created>
  <dcterms:modified xsi:type="dcterms:W3CDTF">2023-05-02T16:34:15Z</dcterms:modified>
</cp:coreProperties>
</file>