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6" r:id="rId2"/>
    <p:sldId id="289" r:id="rId3"/>
    <p:sldId id="324" r:id="rId4"/>
    <p:sldId id="339" r:id="rId5"/>
    <p:sldId id="326" r:id="rId6"/>
    <p:sldId id="334" r:id="rId7"/>
    <p:sldId id="332" r:id="rId8"/>
    <p:sldId id="338" r:id="rId9"/>
    <p:sldId id="340" r:id="rId10"/>
    <p:sldId id="341" r:id="rId11"/>
    <p:sldId id="342" r:id="rId12"/>
    <p:sldId id="336" r:id="rId13"/>
    <p:sldId id="343" r:id="rId14"/>
    <p:sldId id="337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DEEBF7"/>
    <a:srgbClr val="0070C0"/>
    <a:srgbClr val="404040"/>
    <a:srgbClr val="CFD5EA"/>
    <a:srgbClr val="CC99FF"/>
    <a:srgbClr val="ED7D31"/>
    <a:srgbClr val="C5E0B4"/>
    <a:srgbClr val="1ECEBC"/>
    <a:srgbClr val="C19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9EB34-BF5C-4A8A-AF45-C1FBBCC0C0B2}" v="71" dt="2022-12-09T16:48:00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77212" autoAdjust="0"/>
  </p:normalViewPr>
  <p:slideViewPr>
    <p:cSldViewPr snapToGrid="0">
      <p:cViewPr varScale="1">
        <p:scale>
          <a:sx n="85" d="100"/>
          <a:sy n="85" d="100"/>
        </p:scale>
        <p:origin x="104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5262D-9A33-490D-AFB5-364B278FF2C3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E243A-6A2C-40CE-8D32-631E67DFA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4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Who’s The Tagger? </a:t>
            </a:r>
            <a:r>
              <a:rPr lang="ko-KR" altLang="en-US" dirty="0"/>
              <a:t>팀의 기획 발표를 시작하겠습니다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저는 발표를 </a:t>
            </a:r>
            <a:r>
              <a:rPr lang="ko-KR" altLang="en-US" dirty="0" err="1"/>
              <a:t>맡게된</a:t>
            </a:r>
            <a:r>
              <a:rPr lang="ko-KR" altLang="en-US" dirty="0"/>
              <a:t> </a:t>
            </a:r>
            <a:r>
              <a:rPr lang="ko-KR" altLang="en-US" dirty="0" err="1"/>
              <a:t>황석주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441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494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561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역할 분담 및 일정은 이렇게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중간 발표에는 서버와 데이터베이스 연동을 하고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맵 안에서 캐릭터들이 </a:t>
            </a:r>
            <a:r>
              <a:rPr lang="ko-KR" altLang="en-US" dirty="0" err="1"/>
              <a:t>애니메이션되어</a:t>
            </a:r>
            <a:r>
              <a:rPr lang="ko-KR" altLang="en-US" dirty="0"/>
              <a:t> 움직일 수 있게 할 예정입니다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35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역할 분담 및 일정은 이렇게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중간 발표에는 서버와 데이터베이스 연동을 하고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맵 안에서 캐릭터들이 </a:t>
            </a:r>
            <a:r>
              <a:rPr lang="ko-KR" altLang="en-US" dirty="0" err="1"/>
              <a:t>애니메이션되어</a:t>
            </a:r>
            <a:r>
              <a:rPr lang="ko-KR" altLang="en-US" dirty="0"/>
              <a:t> 움직일 수 있게 할 예정입니다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973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3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같습니다</a:t>
            </a:r>
            <a:r>
              <a:rPr lang="en-US" altLang="ko-KR" dirty="0"/>
              <a:t>~!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03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저희 게임은 </a:t>
            </a:r>
            <a:r>
              <a:rPr lang="en-US" altLang="ko-KR" dirty="0"/>
              <a:t>5</a:t>
            </a:r>
            <a:r>
              <a:rPr lang="ko-KR" altLang="en-US" dirty="0"/>
              <a:t>명의 생존자와 </a:t>
            </a:r>
            <a:r>
              <a:rPr lang="en-US" altLang="ko-KR" dirty="0"/>
              <a:t>1</a:t>
            </a:r>
            <a:r>
              <a:rPr lang="ko-KR" altLang="en-US" dirty="0"/>
              <a:t>명의 술래가 존재하는 협동</a:t>
            </a:r>
            <a:r>
              <a:rPr lang="en-US" altLang="ko-KR" dirty="0"/>
              <a:t>, </a:t>
            </a:r>
            <a:r>
              <a:rPr lang="ko-KR" altLang="en-US" dirty="0"/>
              <a:t>비대칭 서바이벌 게임입니다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개의 컨셉이 다른 방으로 구성된 </a:t>
            </a:r>
            <a:r>
              <a:rPr lang="ko-KR" altLang="en-US" dirty="0" err="1"/>
              <a:t>맵에서</a:t>
            </a:r>
            <a:r>
              <a:rPr lang="ko-KR" altLang="en-US" dirty="0"/>
              <a:t> 각 역할별로 주어진 미션을 수행하여 승리로 이끌어야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 내 시간대는 저녁부터 </a:t>
            </a:r>
            <a:r>
              <a:rPr lang="ko-KR" altLang="en-US" dirty="0" err="1"/>
              <a:t>아침까지로</a:t>
            </a:r>
            <a:r>
              <a:rPr lang="ko-KR" altLang="en-US" dirty="0"/>
              <a:t> 실제 플레이 시간 </a:t>
            </a:r>
            <a:r>
              <a:rPr lang="en-US" altLang="ko-KR" dirty="0"/>
              <a:t>1</a:t>
            </a:r>
            <a:r>
              <a:rPr lang="ko-KR" altLang="en-US" dirty="0"/>
              <a:t>분 당 게임에서 </a:t>
            </a:r>
            <a:r>
              <a:rPr lang="en-US" altLang="ko-KR" dirty="0"/>
              <a:t>1</a:t>
            </a:r>
            <a:r>
              <a:rPr lang="ko-KR" altLang="en-US" dirty="0"/>
              <a:t>시간이 흐르게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그래픽 컨셉은 귀여운 </a:t>
            </a:r>
            <a:r>
              <a:rPr lang="en-US" altLang="ko-KR" dirty="0"/>
              <a:t>SD </a:t>
            </a:r>
            <a:r>
              <a:rPr lang="ko-KR" altLang="en-US" dirty="0"/>
              <a:t>캐릭터입니다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249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저희 게임은 </a:t>
            </a:r>
            <a:r>
              <a:rPr lang="en-US" altLang="ko-KR" dirty="0"/>
              <a:t>5</a:t>
            </a:r>
            <a:r>
              <a:rPr lang="ko-KR" altLang="en-US" dirty="0"/>
              <a:t>명의 생존자와 </a:t>
            </a:r>
            <a:r>
              <a:rPr lang="en-US" altLang="ko-KR" dirty="0"/>
              <a:t>1</a:t>
            </a:r>
            <a:r>
              <a:rPr lang="ko-KR" altLang="en-US" dirty="0"/>
              <a:t>명의 술래가 존재하는 협동</a:t>
            </a:r>
            <a:r>
              <a:rPr lang="en-US" altLang="ko-KR" dirty="0"/>
              <a:t>, </a:t>
            </a:r>
            <a:r>
              <a:rPr lang="ko-KR" altLang="en-US" dirty="0"/>
              <a:t>비대칭 서바이벌 게임입니다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개의 컨셉이 다른 방으로 구성된 </a:t>
            </a:r>
            <a:r>
              <a:rPr lang="ko-KR" altLang="en-US" dirty="0" err="1"/>
              <a:t>맵에서</a:t>
            </a:r>
            <a:r>
              <a:rPr lang="ko-KR" altLang="en-US" dirty="0"/>
              <a:t> 각 역할별로 주어진 미션을 수행하여 승리로 이끌어야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 내 시간대는 저녁부터 </a:t>
            </a:r>
            <a:r>
              <a:rPr lang="ko-KR" altLang="en-US" dirty="0" err="1"/>
              <a:t>아침까지로</a:t>
            </a:r>
            <a:r>
              <a:rPr lang="ko-KR" altLang="en-US" dirty="0"/>
              <a:t> 실제 플레이 시간 </a:t>
            </a:r>
            <a:r>
              <a:rPr lang="en-US" altLang="ko-KR" dirty="0"/>
              <a:t>1</a:t>
            </a:r>
            <a:r>
              <a:rPr lang="ko-KR" altLang="en-US" dirty="0"/>
              <a:t>분 당 게임에서 </a:t>
            </a:r>
            <a:r>
              <a:rPr lang="en-US" altLang="ko-KR" dirty="0"/>
              <a:t>1</a:t>
            </a:r>
            <a:r>
              <a:rPr lang="ko-KR" altLang="en-US" dirty="0"/>
              <a:t>시간이 흐르게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그래픽 컨셉은 귀여운 </a:t>
            </a:r>
            <a:r>
              <a:rPr lang="en-US" altLang="ko-KR" dirty="0"/>
              <a:t>SD </a:t>
            </a:r>
            <a:r>
              <a:rPr lang="ko-KR" altLang="en-US" dirty="0"/>
              <a:t>캐릭터입니다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404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맵 전체 크기는 </a:t>
            </a:r>
            <a:r>
              <a:rPr lang="en-US" altLang="ko-KR" dirty="0"/>
              <a:t>200m x 200m</a:t>
            </a:r>
            <a:r>
              <a:rPr lang="ko-KR" altLang="en-US" dirty="0"/>
              <a:t>로 </a:t>
            </a:r>
            <a:r>
              <a:rPr lang="en-US" altLang="ko-KR" dirty="0"/>
              <a:t>6</a:t>
            </a:r>
            <a:r>
              <a:rPr lang="ko-KR" altLang="en-US" dirty="0"/>
              <a:t>개의 다른 컨셉의 방들로 이루어져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각방의 컨셉은 다음과 같습니다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 방들은 문으로 연결되어 있으며 생존자만 사용 가능한 비밀통로도 존재합니다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5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캐릭터 조작은 기본적으로 </a:t>
            </a:r>
            <a:r>
              <a:rPr lang="en-US" altLang="ko-KR" dirty="0"/>
              <a:t>WASD</a:t>
            </a:r>
            <a:r>
              <a:rPr lang="ko-KR" altLang="en-US" dirty="0"/>
              <a:t>로 움직이고 마우스로 시점을 돌리고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점프</a:t>
            </a:r>
            <a:r>
              <a:rPr lang="en-US" altLang="ko-KR" dirty="0"/>
              <a:t>, </a:t>
            </a:r>
            <a:r>
              <a:rPr lang="ko-KR" altLang="en-US" dirty="0"/>
              <a:t>상태 바 확인</a:t>
            </a:r>
            <a:r>
              <a:rPr lang="en-US" altLang="ko-KR" dirty="0"/>
              <a:t>, </a:t>
            </a:r>
            <a:r>
              <a:rPr lang="ko-KR" altLang="en-US" dirty="0"/>
              <a:t>상호작용</a:t>
            </a:r>
            <a:r>
              <a:rPr lang="en-US" altLang="ko-KR" dirty="0"/>
              <a:t>, </a:t>
            </a:r>
            <a:r>
              <a:rPr lang="ko-KR" altLang="en-US" dirty="0"/>
              <a:t>채팅</a:t>
            </a:r>
            <a:r>
              <a:rPr lang="en-US" altLang="ko-KR" dirty="0"/>
              <a:t>, </a:t>
            </a:r>
            <a:r>
              <a:rPr lang="ko-KR" altLang="en-US" dirty="0"/>
              <a:t>스킬 등의 조작을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9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기술적 요소 및 중점 연구 분야는 다음과 같습니다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16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기술적 요소 및 중점 연구 분야는 다음과 같습니다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64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472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A1BB-01A0-4E13-AB60-2010C482C94A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A138-43F2-4459-87AF-C7DC2AFC11E6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87C7-16FD-4042-AA89-3405290F2952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C9FE-EE5C-4EE2-A735-5991D188CC45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0049-8D63-4421-A943-35CFDFC29001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C417-FA3B-47DB-8CB2-8AF2B1819A1F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1AA9-EAC1-4AA1-A928-03B2B66DC095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867-D19B-4012-B99D-21AE89F20BDE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6B8F-C401-418C-B4AF-5BA2889D52D8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37D1-B9DE-4AE8-A483-453A3E03C152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D1C-8873-4006-A4C2-C33A2E30CA49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DD5A3-E935-400C-8A47-51830BB4751B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2864" y="3961385"/>
            <a:ext cx="35462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2017182007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김우빈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2018182013 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박동규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2020182044 </a:t>
            </a:r>
            <a:r>
              <a:rPr lang="ko-KR" altLang="en-US" sz="2000" dirty="0" err="1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황석주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3440636"/>
            <a:ext cx="1219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i="1" dirty="0">
                <a:solidFill>
                  <a:prstClr val="white"/>
                </a:solidFill>
                <a:cs typeface="Aharoni" panose="02010803020104030203" pitchFamily="2" charset="-79"/>
              </a:rPr>
              <a:t>Who’s The Tagger?</a:t>
            </a:r>
            <a:endParaRPr lang="ko-KR" altLang="en-US" sz="7200" dirty="0">
              <a:solidFill>
                <a:prstClr val="white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425A0F-DF9B-6D25-8C8B-B92C7B87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05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개발 내용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서버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08746F-F71B-4CEF-9B32-B8FC209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10</a:t>
            </a:fld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E585F7-C892-BE4A-BC96-F7CE8787C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38" y="803112"/>
            <a:ext cx="10755923" cy="525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8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06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문제점 및 보완책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08746F-F71B-4CEF-9B32-B8FC209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11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3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07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진행 현황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63C00A0-9DBA-2792-D956-418B72485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33626"/>
              </p:ext>
            </p:extLst>
          </p:nvPr>
        </p:nvGraphicFramePr>
        <p:xfrm>
          <a:off x="375485" y="1619334"/>
          <a:ext cx="11573264" cy="51222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1722">
                  <a:extLst>
                    <a:ext uri="{9D8B030D-6E8A-4147-A177-3AD203B41FA5}">
                      <a16:colId xmlns:a16="http://schemas.microsoft.com/office/drawing/2014/main" val="1580994012"/>
                    </a:ext>
                  </a:extLst>
                </a:gridCol>
                <a:gridCol w="1143825">
                  <a:extLst>
                    <a:ext uri="{9D8B030D-6E8A-4147-A177-3AD203B41FA5}">
                      <a16:colId xmlns:a16="http://schemas.microsoft.com/office/drawing/2014/main" val="2233194082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23016725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66195521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2560690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192427"/>
                    </a:ext>
                  </a:extLst>
                </a:gridCol>
                <a:gridCol w="1041332">
                  <a:extLst>
                    <a:ext uri="{9D8B030D-6E8A-4147-A177-3AD203B41FA5}">
                      <a16:colId xmlns:a16="http://schemas.microsoft.com/office/drawing/2014/main" val="1924900916"/>
                    </a:ext>
                  </a:extLst>
                </a:gridCol>
                <a:gridCol w="1178015">
                  <a:extLst>
                    <a:ext uri="{9D8B030D-6E8A-4147-A177-3AD203B41FA5}">
                      <a16:colId xmlns:a16="http://schemas.microsoft.com/office/drawing/2014/main" val="2057483309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570423484"/>
                    </a:ext>
                  </a:extLst>
                </a:gridCol>
              </a:tblGrid>
              <a:tr h="483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 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4354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 로직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33771"/>
                  </a:ext>
                </a:extLst>
              </a:tr>
              <a:tr h="3453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데이터베이스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79228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658138"/>
                  </a:ext>
                </a:extLst>
              </a:tr>
              <a:tr h="406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지형 띄우기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9936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UI, </a:t>
                      </a:r>
                      <a:r>
                        <a:rPr lang="ko-KR" altLang="en-US" sz="1200" dirty="0"/>
                        <a:t>이펙트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93686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 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200340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클라 동기화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29571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인게임</a:t>
                      </a:r>
                      <a:r>
                        <a:rPr lang="ko-KR" altLang="en-US" sz="1200" dirty="0"/>
                        <a:t> 오브젝트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9756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미니게임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ED7D3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2354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SSAO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1144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>
                          <a:effectLst/>
                          <a:latin typeface="Whitney"/>
                        </a:rPr>
                        <a:t>PVS(Potentially visible set)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635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버그 테스트 및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982425"/>
                  </a:ext>
                </a:extLst>
              </a:tr>
            </a:tbl>
          </a:graphicData>
        </a:graphic>
      </p:graphicFrame>
      <p:graphicFrame>
        <p:nvGraphicFramePr>
          <p:cNvPr id="5" name="Google Shape;223;p27">
            <a:extLst>
              <a:ext uri="{FF2B5EF4-FFF2-40B4-BE49-F238E27FC236}">
                <a16:creationId xmlns:a16="http://schemas.microsoft.com/office/drawing/2014/main" id="{F6BE7BFB-E6C2-7E6E-DA8D-3567A8C1AB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1882032"/>
              </p:ext>
            </p:extLst>
          </p:nvPr>
        </p:nvGraphicFramePr>
        <p:xfrm>
          <a:off x="10857837" y="95484"/>
          <a:ext cx="1050116" cy="1523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5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박동규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1EC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김우빈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/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황석주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클라팀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모두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28119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2BBEFD-8B1F-0272-43F3-CA605931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F07ED9-202A-D1B9-6F6C-7401BF888914}"/>
              </a:ext>
            </a:extLst>
          </p:cNvPr>
          <p:cNvSpPr/>
          <p:nvPr/>
        </p:nvSpPr>
        <p:spPr>
          <a:xfrm>
            <a:off x="3023221" y="2077843"/>
            <a:ext cx="4474859" cy="406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 </a:t>
            </a:r>
            <a:r>
              <a:rPr lang="en-US" altLang="ko-KR" dirty="0"/>
              <a:t>: 100%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20669-0CBD-4607-481F-5FB59ED9A01E}"/>
              </a:ext>
            </a:extLst>
          </p:cNvPr>
          <p:cNvSpPr/>
          <p:nvPr/>
        </p:nvSpPr>
        <p:spPr>
          <a:xfrm>
            <a:off x="3023221" y="3246046"/>
            <a:ext cx="4474859" cy="406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 </a:t>
            </a:r>
            <a:r>
              <a:rPr lang="en-US" altLang="ko-KR" dirty="0"/>
              <a:t>: 100%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D0CDA7-24FE-DF05-5C24-4F01A5244F03}"/>
              </a:ext>
            </a:extLst>
          </p:cNvPr>
          <p:cNvSpPr/>
          <p:nvPr/>
        </p:nvSpPr>
        <p:spPr>
          <a:xfrm>
            <a:off x="5263073" y="2495652"/>
            <a:ext cx="2235007" cy="750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 </a:t>
            </a:r>
            <a:r>
              <a:rPr lang="en-US" altLang="ko-KR" dirty="0"/>
              <a:t>: 100%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A8D0B4-A3BC-0A3C-356B-921BB085EB07}"/>
              </a:ext>
            </a:extLst>
          </p:cNvPr>
          <p:cNvSpPr/>
          <p:nvPr/>
        </p:nvSpPr>
        <p:spPr>
          <a:xfrm>
            <a:off x="5306371" y="4028414"/>
            <a:ext cx="2191710" cy="406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 </a:t>
            </a:r>
            <a:r>
              <a:rPr lang="en-US" altLang="ko-KR" dirty="0"/>
              <a:t>: 100%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39E8DB-C583-4841-3E0A-F17E00231024}"/>
              </a:ext>
            </a:extLst>
          </p:cNvPr>
          <p:cNvSpPr/>
          <p:nvPr/>
        </p:nvSpPr>
        <p:spPr>
          <a:xfrm>
            <a:off x="5306371" y="4404355"/>
            <a:ext cx="2191710" cy="406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 </a:t>
            </a:r>
            <a:r>
              <a:rPr lang="en-US" altLang="ko-KR" dirty="0"/>
              <a:t>: 100%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9FBEDC-88C1-C164-3DDE-837E8FD837D5}"/>
              </a:ext>
            </a:extLst>
          </p:cNvPr>
          <p:cNvSpPr/>
          <p:nvPr/>
        </p:nvSpPr>
        <p:spPr>
          <a:xfrm>
            <a:off x="6402226" y="5577577"/>
            <a:ext cx="1095854" cy="756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</a:t>
            </a:r>
            <a:endParaRPr lang="en-US" altLang="ko-KR" dirty="0"/>
          </a:p>
          <a:p>
            <a:pPr algn="ctr"/>
            <a:r>
              <a:rPr lang="en-US" altLang="ko-KR" dirty="0"/>
              <a:t>0%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B9C700-ED8C-8C5F-5DCE-45603C4EE05F}"/>
              </a:ext>
            </a:extLst>
          </p:cNvPr>
          <p:cNvSpPr/>
          <p:nvPr/>
        </p:nvSpPr>
        <p:spPr>
          <a:xfrm>
            <a:off x="4164794" y="4796215"/>
            <a:ext cx="3333285" cy="406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진행률 </a:t>
            </a:r>
            <a:r>
              <a:rPr lang="en-US" altLang="ko-KR" dirty="0"/>
              <a:t>: 100%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22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07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향후 개발 일정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63C00A0-9DBA-2792-D956-418B72485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623002"/>
              </p:ext>
            </p:extLst>
          </p:nvPr>
        </p:nvGraphicFramePr>
        <p:xfrm>
          <a:off x="375485" y="1619334"/>
          <a:ext cx="10978314" cy="4578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5423">
                  <a:extLst>
                    <a:ext uri="{9D8B030D-6E8A-4147-A177-3AD203B41FA5}">
                      <a16:colId xmlns:a16="http://schemas.microsoft.com/office/drawing/2014/main" val="1580994012"/>
                    </a:ext>
                  </a:extLst>
                </a:gridCol>
                <a:gridCol w="1715723">
                  <a:extLst>
                    <a:ext uri="{9D8B030D-6E8A-4147-A177-3AD203B41FA5}">
                      <a16:colId xmlns:a16="http://schemas.microsoft.com/office/drawing/2014/main" val="210192427"/>
                    </a:ext>
                  </a:extLst>
                </a:gridCol>
                <a:gridCol w="1610056">
                  <a:extLst>
                    <a:ext uri="{9D8B030D-6E8A-4147-A177-3AD203B41FA5}">
                      <a16:colId xmlns:a16="http://schemas.microsoft.com/office/drawing/2014/main" val="1924900916"/>
                    </a:ext>
                  </a:extLst>
                </a:gridCol>
                <a:gridCol w="1821389">
                  <a:extLst>
                    <a:ext uri="{9D8B030D-6E8A-4147-A177-3AD203B41FA5}">
                      <a16:colId xmlns:a16="http://schemas.microsoft.com/office/drawing/2014/main" val="2057483309"/>
                    </a:ext>
                  </a:extLst>
                </a:gridCol>
                <a:gridCol w="1715723">
                  <a:extLst>
                    <a:ext uri="{9D8B030D-6E8A-4147-A177-3AD203B41FA5}">
                      <a16:colId xmlns:a16="http://schemas.microsoft.com/office/drawing/2014/main" val="1570423484"/>
                    </a:ext>
                  </a:extLst>
                </a:gridCol>
              </a:tblGrid>
              <a:tr h="5582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 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43548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 로직 제작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인게임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33771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658138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UI, </a:t>
                      </a:r>
                      <a:r>
                        <a:rPr lang="ko-KR" altLang="en-US" sz="1200" dirty="0"/>
                        <a:t>이펙트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936865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클라 동기화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인게임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295719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인게임</a:t>
                      </a:r>
                      <a:r>
                        <a:rPr lang="ko-KR" altLang="en-US" sz="1200" dirty="0"/>
                        <a:t> 오브젝트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975647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미니게임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ED7D3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2354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SSAO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11445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>
                          <a:effectLst/>
                          <a:latin typeface="Whitney"/>
                        </a:rPr>
                        <a:t>PVS(Potentially visible set)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63547"/>
                  </a:ext>
                </a:extLst>
              </a:tr>
              <a:tr h="4466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버그 테스트 및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982425"/>
                  </a:ext>
                </a:extLst>
              </a:tr>
            </a:tbl>
          </a:graphicData>
        </a:graphic>
      </p:graphicFrame>
      <p:graphicFrame>
        <p:nvGraphicFramePr>
          <p:cNvPr id="5" name="Google Shape;223;p27">
            <a:extLst>
              <a:ext uri="{FF2B5EF4-FFF2-40B4-BE49-F238E27FC236}">
                <a16:creationId xmlns:a16="http://schemas.microsoft.com/office/drawing/2014/main" id="{F6BE7BFB-E6C2-7E6E-DA8D-3567A8C1ABD3}"/>
              </a:ext>
            </a:extLst>
          </p:cNvPr>
          <p:cNvGraphicFramePr/>
          <p:nvPr/>
        </p:nvGraphicFramePr>
        <p:xfrm>
          <a:off x="10857837" y="95484"/>
          <a:ext cx="1050116" cy="1523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5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박동규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1EC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김우빈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/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황석주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클라팀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모두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28119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2BBEFD-8B1F-0272-43F3-CA605931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13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08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데모 시연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C38E8-6988-107D-2FA4-518A70710739}"/>
              </a:ext>
            </a:extLst>
          </p:cNvPr>
          <p:cNvSpPr txBox="1"/>
          <p:nvPr/>
        </p:nvSpPr>
        <p:spPr>
          <a:xfrm>
            <a:off x="580372" y="2855212"/>
            <a:ext cx="10855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atin typeface="+mn-ea"/>
              </a:rPr>
              <a:t>Demo </a:t>
            </a:r>
            <a:r>
              <a:rPr lang="ko-KR" altLang="en-US" sz="5400" b="1" dirty="0">
                <a:latin typeface="+mn-ea"/>
              </a:rPr>
              <a:t>시연</a:t>
            </a:r>
            <a:endParaRPr lang="en-US" altLang="ko-KR" sz="5400" b="1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08746F-F71B-4CEF-9B32-B8FC209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14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668295" y="2828835"/>
            <a:ext cx="10855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latin typeface="+mn-ea"/>
              </a:rPr>
              <a:t>감사합니다</a:t>
            </a:r>
            <a:r>
              <a:rPr lang="en-US" altLang="ko-KR" sz="7200" b="1" dirty="0">
                <a:latin typeface="+mn-ea"/>
              </a:rPr>
              <a:t>.</a:t>
            </a:r>
            <a:endParaRPr lang="en-US" altLang="ko-KR" sz="5400" b="1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4356CD-DF66-2AB2-DE29-7766D93D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15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7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"/>
    </mc:Choice>
    <mc:Fallback xmlns="">
      <p:transition spd="slow" advTm="18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1982E1-FE81-0B24-C1FB-1AAE6E0D8C7A}"/>
              </a:ext>
            </a:extLst>
          </p:cNvPr>
          <p:cNvSpPr/>
          <p:nvPr/>
        </p:nvSpPr>
        <p:spPr>
          <a:xfrm>
            <a:off x="2654956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6BF4D-C51E-E4F3-13D7-DB7F80C53673}"/>
              </a:ext>
            </a:extLst>
          </p:cNvPr>
          <p:cNvSpPr txBox="1"/>
          <p:nvPr/>
        </p:nvSpPr>
        <p:spPr>
          <a:xfrm>
            <a:off x="2700675" y="1640617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067252-611B-083F-7B5F-93D18A7F62BA}"/>
              </a:ext>
            </a:extLst>
          </p:cNvPr>
          <p:cNvSpPr/>
          <p:nvPr/>
        </p:nvSpPr>
        <p:spPr>
          <a:xfrm>
            <a:off x="2654956" y="2835623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95384-67A1-2E34-C09B-70A554D25267}"/>
              </a:ext>
            </a:extLst>
          </p:cNvPr>
          <p:cNvSpPr txBox="1"/>
          <p:nvPr/>
        </p:nvSpPr>
        <p:spPr>
          <a:xfrm>
            <a:off x="2700675" y="2685681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조작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173132-F829-EF10-3512-2C071969FBC0}"/>
              </a:ext>
            </a:extLst>
          </p:cNvPr>
          <p:cNvSpPr/>
          <p:nvPr/>
        </p:nvSpPr>
        <p:spPr>
          <a:xfrm>
            <a:off x="2654956" y="3880687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9A0B9F-4605-9109-5C39-179C774BC929}"/>
              </a:ext>
            </a:extLst>
          </p:cNvPr>
          <p:cNvSpPr txBox="1"/>
          <p:nvPr/>
        </p:nvSpPr>
        <p:spPr>
          <a:xfrm>
            <a:off x="2700675" y="3730745"/>
            <a:ext cx="3466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기술적 요소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중점 연구분야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9C49FF-32DF-5DD3-DAAB-C31F2B00F611}"/>
              </a:ext>
            </a:extLst>
          </p:cNvPr>
          <p:cNvSpPr/>
          <p:nvPr/>
        </p:nvSpPr>
        <p:spPr>
          <a:xfrm>
            <a:off x="2654956" y="4922344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D2D9EA-43A0-62FD-EE5A-C00D7ED789BA}"/>
              </a:ext>
            </a:extLst>
          </p:cNvPr>
          <p:cNvSpPr txBox="1"/>
          <p:nvPr/>
        </p:nvSpPr>
        <p:spPr>
          <a:xfrm>
            <a:off x="2700675" y="4772402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구성원 역할 분담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B779B8-DD44-5C5D-2F07-5DBE365C1B1F}"/>
              </a:ext>
            </a:extLst>
          </p:cNvPr>
          <p:cNvSpPr/>
          <p:nvPr/>
        </p:nvSpPr>
        <p:spPr>
          <a:xfrm>
            <a:off x="7048431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0E7A7-8959-71ED-728C-DDD94C64FDA6}"/>
              </a:ext>
            </a:extLst>
          </p:cNvPr>
          <p:cNvSpPr txBox="1"/>
          <p:nvPr/>
        </p:nvSpPr>
        <p:spPr>
          <a:xfrm>
            <a:off x="7094150" y="1640617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내용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F5AA00-9A84-EAE5-D704-45B343ECEE72}"/>
              </a:ext>
            </a:extLst>
          </p:cNvPr>
          <p:cNvSpPr/>
          <p:nvPr/>
        </p:nvSpPr>
        <p:spPr>
          <a:xfrm>
            <a:off x="7048431" y="2840925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FDA082-5199-236C-37C1-AC4C3D06A7EF}"/>
              </a:ext>
            </a:extLst>
          </p:cNvPr>
          <p:cNvSpPr txBox="1"/>
          <p:nvPr/>
        </p:nvSpPr>
        <p:spPr>
          <a:xfrm>
            <a:off x="7094150" y="2690983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문제점 및 보완책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5BB379-54D6-4E6A-F0A7-8DBA948DE634}"/>
              </a:ext>
            </a:extLst>
          </p:cNvPr>
          <p:cNvSpPr/>
          <p:nvPr/>
        </p:nvSpPr>
        <p:spPr>
          <a:xfrm>
            <a:off x="7048431" y="3891291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D33078-9C95-B0E4-75F4-80EA91BAAF85}"/>
              </a:ext>
            </a:extLst>
          </p:cNvPr>
          <p:cNvSpPr txBox="1"/>
          <p:nvPr/>
        </p:nvSpPr>
        <p:spPr>
          <a:xfrm>
            <a:off x="7094150" y="3741349"/>
            <a:ext cx="3645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07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진행도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향후 개발 일정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12CE5E-C3AF-F112-3776-63872800B855}"/>
              </a:ext>
            </a:extLst>
          </p:cNvPr>
          <p:cNvSpPr/>
          <p:nvPr/>
        </p:nvSpPr>
        <p:spPr>
          <a:xfrm>
            <a:off x="7048431" y="4941657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4CF04C-0DA6-56EB-310E-F0B9A1C78FB4}"/>
              </a:ext>
            </a:extLst>
          </p:cNvPr>
          <p:cNvSpPr txBox="1"/>
          <p:nvPr/>
        </p:nvSpPr>
        <p:spPr>
          <a:xfrm>
            <a:off x="7094150" y="4791715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08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시연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9A50DBE-9833-D65B-7348-469C103C00A9}"/>
              </a:ext>
            </a:extLst>
          </p:cNvPr>
          <p:cNvSpPr/>
          <p:nvPr/>
        </p:nvSpPr>
        <p:spPr>
          <a:xfrm>
            <a:off x="0" y="746163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284047" y="122692"/>
            <a:ext cx="2659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202020"/>
                </a:solidFill>
                <a:latin typeface="Stencil" panose="040409050D0802020404" pitchFamily="82" charset="0"/>
                <a:ea typeface="나눔스퀘어 Bold" panose="020B0600000101010101" pitchFamily="50" charset="-127"/>
              </a:rPr>
              <a:t>cONTENTS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Stencil" panose="040409050D0802020404" pitchFamily="82" charset="0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220B23-BC40-8C2D-1D12-076C3D23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01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개요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 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6096000" y="2123026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>
                <a:ea typeface="나눔스퀘어 ExtraBold" panose="020B0600000101010101"/>
              </a:rPr>
              <a:t>협동</a:t>
            </a:r>
            <a:r>
              <a:rPr lang="en-US" altLang="ko-KR" sz="1800" b="1" dirty="0">
                <a:ea typeface="나눔스퀘어 ExtraBold" panose="020B0600000101010101"/>
              </a:rPr>
              <a:t>, </a:t>
            </a:r>
            <a:r>
              <a:rPr lang="ko-KR" altLang="en-US" sz="1800" b="1" dirty="0">
                <a:ea typeface="나눔스퀘어 ExtraBold" panose="020B0600000101010101"/>
              </a:rPr>
              <a:t>비대칭 서바이벌 게임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808B2-8263-78D8-05CC-26C475442BB0}"/>
              </a:ext>
            </a:extLst>
          </p:cNvPr>
          <p:cNvSpPr txBox="1"/>
          <p:nvPr/>
        </p:nvSpPr>
        <p:spPr>
          <a:xfrm>
            <a:off x="6128786" y="1757473"/>
            <a:ext cx="665567" cy="426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E37F94-D0DD-FA03-0F99-FD7DC527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CFB451-2354-5080-8EBC-87F5EB7C2CE8}"/>
              </a:ext>
            </a:extLst>
          </p:cNvPr>
          <p:cNvSpPr txBox="1"/>
          <p:nvPr/>
        </p:nvSpPr>
        <p:spPr>
          <a:xfrm>
            <a:off x="6161572" y="3059668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ea typeface="나눔스퀘어 ExtraBold" panose="020B0600000101010101"/>
              </a:rPr>
              <a:t>15</a:t>
            </a:r>
            <a:r>
              <a:rPr lang="ko-KR" altLang="en-US" sz="1800" b="1" dirty="0">
                <a:ea typeface="나눔스퀘어 ExtraBold" panose="020B0600000101010101"/>
              </a:rPr>
              <a:t>분 </a:t>
            </a:r>
            <a:r>
              <a:rPr lang="en-US" altLang="ko-KR" sz="1800" b="1" dirty="0">
                <a:ea typeface="나눔스퀘어 ExtraBold" panose="020B0600000101010101"/>
              </a:rPr>
              <a:t>~ 24</a:t>
            </a:r>
            <a:r>
              <a:rPr lang="ko-KR" altLang="en-US" sz="1800" b="1" dirty="0">
                <a:ea typeface="나눔스퀘어 ExtraBold" panose="020B0600000101010101"/>
              </a:rPr>
              <a:t>분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0C2B8-D298-F371-527D-AED483A27DCE}"/>
              </a:ext>
            </a:extLst>
          </p:cNvPr>
          <p:cNvSpPr txBox="1"/>
          <p:nvPr/>
        </p:nvSpPr>
        <p:spPr>
          <a:xfrm>
            <a:off x="6161572" y="2694115"/>
            <a:ext cx="1332416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플레이타임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A35C49-38B3-612C-E29F-5F185151F219}"/>
              </a:ext>
            </a:extLst>
          </p:cNvPr>
          <p:cNvSpPr txBox="1"/>
          <p:nvPr/>
        </p:nvSpPr>
        <p:spPr>
          <a:xfrm>
            <a:off x="6194358" y="3996310"/>
            <a:ext cx="313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술래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명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도망자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5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명 총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6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명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4B0BC6-B930-498F-97DD-D130768AFF20}"/>
              </a:ext>
            </a:extLst>
          </p:cNvPr>
          <p:cNvSpPr txBox="1"/>
          <p:nvPr/>
        </p:nvSpPr>
        <p:spPr>
          <a:xfrm>
            <a:off x="6194358" y="3630757"/>
            <a:ext cx="1404552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플레이 인원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40B11E-7BB3-6E37-E031-B0ECFEDFA103}"/>
              </a:ext>
            </a:extLst>
          </p:cNvPr>
          <p:cNvSpPr txBox="1"/>
          <p:nvPr/>
        </p:nvSpPr>
        <p:spPr>
          <a:xfrm>
            <a:off x="1095296" y="2923473"/>
            <a:ext cx="312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>
                <a:ea typeface="나눔스퀘어 ExtraBold" panose="020B0600000101010101"/>
              </a:rPr>
              <a:t>여기에 우리 데모 사진 넣기</a:t>
            </a:r>
            <a:r>
              <a:rPr lang="en-US" altLang="ko-KR" sz="1800" b="1" dirty="0">
                <a:ea typeface="나눔스퀘어 ExtraBold" panose="020B0600000101010101"/>
              </a:rPr>
              <a:t>!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239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01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개요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 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흐름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5187289" y="139329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시작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E37F94-D0DD-FA03-0F99-FD7DC527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A9ADB1-3765-B80D-7015-C2A86E64A3BC}"/>
              </a:ext>
            </a:extLst>
          </p:cNvPr>
          <p:cNvSpPr txBox="1"/>
          <p:nvPr/>
        </p:nvSpPr>
        <p:spPr>
          <a:xfrm>
            <a:off x="4222280" y="2040962"/>
            <a:ext cx="311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 결정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시작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분뒤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8DE0C7-ECE1-45D1-85D1-B77BE18B2843}"/>
              </a:ext>
            </a:extLst>
          </p:cNvPr>
          <p:cNvSpPr txBox="1"/>
          <p:nvPr/>
        </p:nvSpPr>
        <p:spPr>
          <a:xfrm>
            <a:off x="4800166" y="767622"/>
            <a:ext cx="19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로비에서 방 선택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557C8B-2AB1-3F22-756F-C436E4CAD950}"/>
              </a:ext>
            </a:extLst>
          </p:cNvPr>
          <p:cNvSpPr txBox="1"/>
          <p:nvPr/>
        </p:nvSpPr>
        <p:spPr>
          <a:xfrm>
            <a:off x="0" y="2789133"/>
            <a:ext cx="5743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생존자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</a:p>
          <a:p>
            <a:pPr algn="ct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술래를 피해 전력장치를 수리하여 탈출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698DF2-A0A1-903D-07E8-C5CA29BD0E2F}"/>
              </a:ext>
            </a:extLst>
          </p:cNvPr>
          <p:cNvSpPr txBox="1"/>
          <p:nvPr/>
        </p:nvSpPr>
        <p:spPr>
          <a:xfrm>
            <a:off x="6448346" y="2793627"/>
            <a:ext cx="5743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</a:p>
          <a:p>
            <a:pPr algn="ct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도망자가 전력장치를 수리 하지 못하게 방해하며 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생명칩을 회수</a:t>
            </a: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115D0DE0-9953-FE3D-BF62-5471D59E3F64}"/>
              </a:ext>
            </a:extLst>
          </p:cNvPr>
          <p:cNvSpPr/>
          <p:nvPr/>
        </p:nvSpPr>
        <p:spPr>
          <a:xfrm>
            <a:off x="5782165" y="1136954"/>
            <a:ext cx="200946" cy="234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7F089300-11D0-4C27-4E0F-41727E018440}"/>
              </a:ext>
            </a:extLst>
          </p:cNvPr>
          <p:cNvSpPr/>
          <p:nvPr/>
        </p:nvSpPr>
        <p:spPr>
          <a:xfrm>
            <a:off x="5782164" y="1784624"/>
            <a:ext cx="200946" cy="234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36BD993-80A4-E125-737F-60B610F59152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2871828" y="2410294"/>
            <a:ext cx="2910335" cy="378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633AE1-0848-A897-F492-C4959C27290B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5782163" y="2410294"/>
            <a:ext cx="3538011" cy="383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4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01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맵구조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맵 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CD4917-62DB-7C7A-E947-CA0E7CE7ADAA}"/>
              </a:ext>
            </a:extLst>
          </p:cNvPr>
          <p:cNvSpPr/>
          <p:nvPr/>
        </p:nvSpPr>
        <p:spPr>
          <a:xfrm>
            <a:off x="877568" y="2178584"/>
            <a:ext cx="2116183" cy="849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피아노방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EFF12C-5F61-8208-C23A-D4682BE81CD5}"/>
              </a:ext>
            </a:extLst>
          </p:cNvPr>
          <p:cNvSpPr/>
          <p:nvPr/>
        </p:nvSpPr>
        <p:spPr>
          <a:xfrm>
            <a:off x="3614986" y="2178584"/>
            <a:ext cx="2464526" cy="8498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방송실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6A4F42-6FC1-B651-89B4-AF9E4A26414E}"/>
              </a:ext>
            </a:extLst>
          </p:cNvPr>
          <p:cNvSpPr/>
          <p:nvPr/>
        </p:nvSpPr>
        <p:spPr>
          <a:xfrm>
            <a:off x="874381" y="3342707"/>
            <a:ext cx="3832808" cy="149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 도 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F6EC81-91C8-143F-B7C0-FB54A75CD1AB}"/>
              </a:ext>
            </a:extLst>
          </p:cNvPr>
          <p:cNvSpPr/>
          <p:nvPr/>
        </p:nvSpPr>
        <p:spPr>
          <a:xfrm>
            <a:off x="3614986" y="5265545"/>
            <a:ext cx="2464526" cy="9899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C22AB12-FA2B-B17D-0E50-573858C92915}"/>
              </a:ext>
            </a:extLst>
          </p:cNvPr>
          <p:cNvSpPr/>
          <p:nvPr/>
        </p:nvSpPr>
        <p:spPr>
          <a:xfrm>
            <a:off x="874380" y="5268076"/>
            <a:ext cx="2464526" cy="9899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2E5B20-2A87-EA02-03FE-16E595678B40}"/>
              </a:ext>
            </a:extLst>
          </p:cNvPr>
          <p:cNvSpPr/>
          <p:nvPr/>
        </p:nvSpPr>
        <p:spPr>
          <a:xfrm>
            <a:off x="5066391" y="3178974"/>
            <a:ext cx="1013121" cy="1796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큐브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DE739D-E1A1-4D6B-9675-1AC6F5711861}"/>
              </a:ext>
            </a:extLst>
          </p:cNvPr>
          <p:cNvSpPr/>
          <p:nvPr/>
        </p:nvSpPr>
        <p:spPr>
          <a:xfrm>
            <a:off x="1935659" y="3028434"/>
            <a:ext cx="69669" cy="314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2CCBDA-A5F8-7541-FD8C-0FE03BB8C35F}"/>
              </a:ext>
            </a:extLst>
          </p:cNvPr>
          <p:cNvSpPr/>
          <p:nvPr/>
        </p:nvSpPr>
        <p:spPr>
          <a:xfrm>
            <a:off x="2993751" y="2542992"/>
            <a:ext cx="621235" cy="823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9D78B58-0FC1-B2F8-F988-6298E01FF0B3}"/>
              </a:ext>
            </a:extLst>
          </p:cNvPr>
          <p:cNvSpPr/>
          <p:nvPr/>
        </p:nvSpPr>
        <p:spPr>
          <a:xfrm>
            <a:off x="5565731" y="3028434"/>
            <a:ext cx="69669" cy="1505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98910C-30CB-B732-970D-8057B46D0356}"/>
              </a:ext>
            </a:extLst>
          </p:cNvPr>
          <p:cNvSpPr/>
          <p:nvPr/>
        </p:nvSpPr>
        <p:spPr>
          <a:xfrm>
            <a:off x="1937579" y="4832959"/>
            <a:ext cx="64559" cy="435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CC1CC9-9C44-B914-E484-37C0F6152586}"/>
              </a:ext>
            </a:extLst>
          </p:cNvPr>
          <p:cNvSpPr/>
          <p:nvPr/>
        </p:nvSpPr>
        <p:spPr>
          <a:xfrm>
            <a:off x="4121281" y="4837977"/>
            <a:ext cx="64558" cy="427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B37D7FE-A695-E3C1-2D92-11A359AA6613}"/>
              </a:ext>
            </a:extLst>
          </p:cNvPr>
          <p:cNvSpPr/>
          <p:nvPr/>
        </p:nvSpPr>
        <p:spPr>
          <a:xfrm>
            <a:off x="4707189" y="4106534"/>
            <a:ext cx="359202" cy="85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6512C3-4C7D-A5F0-0241-A80533418251}"/>
              </a:ext>
            </a:extLst>
          </p:cNvPr>
          <p:cNvSpPr/>
          <p:nvPr/>
        </p:nvSpPr>
        <p:spPr>
          <a:xfrm>
            <a:off x="874381" y="1453932"/>
            <a:ext cx="580674" cy="73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7CEB9F-86D6-562A-0BF0-72CE190431A2}"/>
              </a:ext>
            </a:extLst>
          </p:cNvPr>
          <p:cNvSpPr txBox="1"/>
          <p:nvPr/>
        </p:nvSpPr>
        <p:spPr>
          <a:xfrm>
            <a:off x="1455055" y="1365461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</a:t>
            </a:r>
            <a:r>
              <a:rPr lang="en-US" altLang="ko-KR" sz="1200" dirty="0"/>
              <a:t>, </a:t>
            </a:r>
            <a:r>
              <a:rPr lang="ko-KR" altLang="en-US" sz="1200" dirty="0"/>
              <a:t>술래가 모두 사용 가능한 문</a:t>
            </a:r>
            <a:endParaRPr lang="en-US" altLang="ko-KR" sz="12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7216341B-F30C-BD0E-1438-E925C6985061}"/>
              </a:ext>
            </a:extLst>
          </p:cNvPr>
          <p:cNvCxnSpPr>
            <a:stCxn id="2" idx="1"/>
            <a:endCxn id="23" idx="1"/>
          </p:cNvCxnSpPr>
          <p:nvPr/>
        </p:nvCxnSpPr>
        <p:spPr>
          <a:xfrm rot="10800000" flipV="1">
            <a:off x="874380" y="2603508"/>
            <a:ext cx="3188" cy="3159541"/>
          </a:xfrm>
          <a:prstGeom prst="bentConnector3">
            <a:avLst>
              <a:gd name="adj1" fmla="val 727064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67986A2-2200-DB5C-C181-6699A96D8E18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565731" y="4975324"/>
            <a:ext cx="7221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653D55-B9CB-2405-C7D6-7CADA5D942D6}"/>
              </a:ext>
            </a:extLst>
          </p:cNvPr>
          <p:cNvCxnSpPr>
            <a:cxnSpLocks/>
          </p:cNvCxnSpPr>
          <p:nvPr/>
        </p:nvCxnSpPr>
        <p:spPr>
          <a:xfrm>
            <a:off x="3338906" y="5930111"/>
            <a:ext cx="276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F5C045-EFA3-3237-1E5C-F8537D9B4882}"/>
              </a:ext>
            </a:extLst>
          </p:cNvPr>
          <p:cNvCxnSpPr/>
          <p:nvPr/>
        </p:nvCxnSpPr>
        <p:spPr>
          <a:xfrm>
            <a:off x="4121280" y="3028434"/>
            <a:ext cx="0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898E422-404D-2A7F-6F65-15C318018C7C}"/>
              </a:ext>
            </a:extLst>
          </p:cNvPr>
          <p:cNvCxnSpPr/>
          <p:nvPr/>
        </p:nvCxnSpPr>
        <p:spPr>
          <a:xfrm>
            <a:off x="874381" y="1872997"/>
            <a:ext cx="580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8363164-4382-E055-59C6-9DB6879B24D6}"/>
              </a:ext>
            </a:extLst>
          </p:cNvPr>
          <p:cNvSpPr txBox="1"/>
          <p:nvPr/>
        </p:nvSpPr>
        <p:spPr>
          <a:xfrm>
            <a:off x="1455055" y="1745998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생존자만 사용 가능한 비밀 통로</a:t>
            </a:r>
            <a:endParaRPr lang="en-US" altLang="ko-KR" sz="1200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6BA261A-0C3D-45ED-32F2-07C386AC2BEA}"/>
              </a:ext>
            </a:extLst>
          </p:cNvPr>
          <p:cNvCxnSpPr>
            <a:stCxn id="8" idx="3"/>
            <a:endCxn id="10" idx="3"/>
          </p:cNvCxnSpPr>
          <p:nvPr/>
        </p:nvCxnSpPr>
        <p:spPr>
          <a:xfrm>
            <a:off x="6079512" y="2603509"/>
            <a:ext cx="12700" cy="315701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BC2CA84-AED5-2077-F9F3-CC91BFFBEE59}"/>
              </a:ext>
            </a:extLst>
          </p:cNvPr>
          <p:cNvSpPr txBox="1"/>
          <p:nvPr/>
        </p:nvSpPr>
        <p:spPr>
          <a:xfrm>
            <a:off x="6648521" y="1527132"/>
            <a:ext cx="5238518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ko-KR" altLang="en-US" sz="2000" dirty="0"/>
              <a:t>맵 구조</a:t>
            </a:r>
            <a:r>
              <a:rPr lang="en-US" altLang="ko-KR" sz="2000" dirty="0"/>
              <a:t>&gt;</a:t>
            </a:r>
          </a:p>
          <a:p>
            <a:pPr algn="ctr"/>
            <a:endParaRPr lang="en-US" altLang="ko-KR" sz="200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총 </a:t>
            </a:r>
            <a:r>
              <a:rPr lang="en-US" altLang="ko-KR" sz="1050" dirty="0"/>
              <a:t>6~7</a:t>
            </a:r>
            <a:r>
              <a:rPr lang="ko-KR" altLang="en-US" sz="1050" dirty="0"/>
              <a:t>개의 방으로 구성된 </a:t>
            </a:r>
            <a:r>
              <a:rPr lang="ko-KR" altLang="en-US" sz="1050" dirty="0" err="1"/>
              <a:t>맵을</a:t>
            </a:r>
            <a:r>
              <a:rPr lang="ko-KR" altLang="en-US" sz="1050" dirty="0"/>
              <a:t> 가지고 있다</a:t>
            </a:r>
            <a:r>
              <a:rPr lang="en-US" altLang="ko-KR" sz="105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50" b="1" dirty="0"/>
              <a:t>맵 전체 크기는 </a:t>
            </a:r>
            <a:r>
              <a:rPr lang="en-US" altLang="ko-KR" sz="1050" b="1" dirty="0"/>
              <a:t>200x200</a:t>
            </a:r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b="1" dirty="0"/>
              <a:t>피아노방</a:t>
            </a:r>
            <a:r>
              <a:rPr lang="ko-KR" altLang="en-US" sz="1050" dirty="0"/>
              <a:t> </a:t>
            </a:r>
            <a:r>
              <a:rPr lang="en-US" altLang="ko-KR" sz="1050" b="1" dirty="0"/>
              <a:t>(75x50)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 가운데 피아노를 기점으로 음악실 느낌을 하고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2"/>
            </a:pPr>
            <a:r>
              <a:rPr lang="ko-KR" altLang="en-US" sz="1050" b="1" dirty="0"/>
              <a:t>숲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숲속에</a:t>
            </a:r>
            <a:r>
              <a:rPr lang="ko-KR" altLang="en-US" sz="1050" dirty="0"/>
              <a:t> 오두막집이 여러 개 있으며 어두운 밤을 배경으로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3"/>
            </a:pPr>
            <a:r>
              <a:rPr lang="ko-KR" altLang="en-US" sz="1050" b="1" dirty="0" err="1"/>
              <a:t>복도방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(150x100)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맵 중앙에 위치하며 각방을 연결하는 역할을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4"/>
            </a:pPr>
            <a:r>
              <a:rPr lang="ko-KR" altLang="en-US" sz="1050" b="1" dirty="0"/>
              <a:t>큐브 </a:t>
            </a:r>
            <a:r>
              <a:rPr lang="en-US" altLang="ko-KR" sz="1050" b="1" dirty="0"/>
              <a:t>(50x100)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큐브형식으로</a:t>
            </a:r>
            <a:r>
              <a:rPr lang="ko-KR" altLang="en-US" sz="1050" dirty="0"/>
              <a:t> 된 방들이 </a:t>
            </a:r>
            <a:r>
              <a:rPr lang="ko-KR" altLang="en-US" sz="1050" dirty="0" err="1"/>
              <a:t>모여있는</a:t>
            </a:r>
            <a:r>
              <a:rPr lang="ko-KR" altLang="en-US" sz="1050" dirty="0"/>
              <a:t> 구조이다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en-US" altLang="ko-KR" sz="1050" dirty="0"/>
              <a:t>5.   </a:t>
            </a:r>
            <a:r>
              <a:rPr lang="ko-KR" altLang="en-US" sz="1050" b="1" dirty="0"/>
              <a:t>교실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학교 내 교실 거의 과학실과 유사한 구조를 가지고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6"/>
            </a:pPr>
            <a:r>
              <a:rPr lang="ko-KR" altLang="en-US" sz="1050" b="1" dirty="0"/>
              <a:t>방송실 </a:t>
            </a:r>
            <a:r>
              <a:rPr lang="en-US" altLang="ko-KR" sz="1050" b="1" dirty="0"/>
              <a:t>(125x50)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방송국의 </a:t>
            </a:r>
            <a:r>
              <a:rPr lang="ko-KR" altLang="en-US" sz="1050" dirty="0" err="1"/>
              <a:t>방송실같은</a:t>
            </a:r>
            <a:r>
              <a:rPr lang="ko-KR" altLang="en-US" sz="1050" dirty="0"/>
              <a:t> 느낌을 가지고 있으며 많은 숨을 공간을 </a:t>
            </a:r>
            <a:r>
              <a:rPr lang="en-US" altLang="ko-KR" sz="1050" dirty="0"/>
              <a:t>	         </a:t>
            </a:r>
            <a:r>
              <a:rPr lang="ko-KR" altLang="en-US" sz="1050" dirty="0"/>
              <a:t>제공하고 있다</a:t>
            </a:r>
            <a:r>
              <a:rPr lang="en-US" altLang="ko-KR" sz="1050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AEF44C-2B0B-45AB-3C02-48BD18C9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5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6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E62E-C2D0-F086-7AC8-8E9CC6DDAB42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02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조작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CCCD1-E595-47D7-9130-1AA9F32402CB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조작법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76AD3C1-29F7-32EA-0D85-C9DDFCEAC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565" y="1474629"/>
            <a:ext cx="4876800" cy="4661842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7DFF939-E1E6-1BA2-E50F-D331D3C26973}"/>
              </a:ext>
            </a:extLst>
          </p:cNvPr>
          <p:cNvSpPr/>
          <p:nvPr/>
        </p:nvSpPr>
        <p:spPr>
          <a:xfrm>
            <a:off x="7197131" y="357771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9815FA-9869-CB51-C6F5-3E815262BC70}"/>
              </a:ext>
            </a:extLst>
          </p:cNvPr>
          <p:cNvSpPr/>
          <p:nvPr/>
        </p:nvSpPr>
        <p:spPr>
          <a:xfrm>
            <a:off x="7013328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CF8132-D0BD-B3A8-61F3-CA6ACE63AA95}"/>
              </a:ext>
            </a:extLst>
          </p:cNvPr>
          <p:cNvSpPr/>
          <p:nvPr/>
        </p:nvSpPr>
        <p:spPr>
          <a:xfrm>
            <a:off x="7253566" y="3791078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424150-87E4-6B56-604D-92D594D71F87}"/>
              </a:ext>
            </a:extLst>
          </p:cNvPr>
          <p:cNvSpPr/>
          <p:nvPr/>
        </p:nvSpPr>
        <p:spPr>
          <a:xfrm>
            <a:off x="7497493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D4BF2F-568D-986B-A573-BC62C82CFFC9}"/>
              </a:ext>
            </a:extLst>
          </p:cNvPr>
          <p:cNvSpPr/>
          <p:nvPr/>
        </p:nvSpPr>
        <p:spPr>
          <a:xfrm>
            <a:off x="1545019" y="2617633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747C6-BF17-37D6-0548-780DC77FFA7B}"/>
              </a:ext>
            </a:extLst>
          </p:cNvPr>
          <p:cNvSpPr txBox="1"/>
          <p:nvPr/>
        </p:nvSpPr>
        <p:spPr>
          <a:xfrm>
            <a:off x="1845107" y="2556270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W, A, S, D : </a:t>
            </a:r>
            <a:r>
              <a:rPr lang="ko-KR" altLang="en-US" sz="1400" dirty="0"/>
              <a:t>이동</a:t>
            </a:r>
            <a:endParaRPr lang="en-US" altLang="ko-KR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522119-699F-DBD4-97FC-CCA800989A03}"/>
              </a:ext>
            </a:extLst>
          </p:cNvPr>
          <p:cNvSpPr/>
          <p:nvPr/>
        </p:nvSpPr>
        <p:spPr>
          <a:xfrm>
            <a:off x="7602080" y="4267168"/>
            <a:ext cx="1123405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BE009C-0E5D-3156-C296-AC1B02F45512}"/>
              </a:ext>
            </a:extLst>
          </p:cNvPr>
          <p:cNvSpPr/>
          <p:nvPr/>
        </p:nvSpPr>
        <p:spPr>
          <a:xfrm>
            <a:off x="1545019" y="2990464"/>
            <a:ext cx="191591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C7C175-1641-6E8E-DC28-CBECB5D4758D}"/>
              </a:ext>
            </a:extLst>
          </p:cNvPr>
          <p:cNvSpPr txBox="1"/>
          <p:nvPr/>
        </p:nvSpPr>
        <p:spPr>
          <a:xfrm>
            <a:off x="1845106" y="2929101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SPACE : </a:t>
            </a:r>
            <a:r>
              <a:rPr lang="ko-KR" altLang="en-US" sz="1400" dirty="0"/>
              <a:t>점프</a:t>
            </a:r>
            <a:endParaRPr lang="en-US" altLang="ko-KR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5719DC-C5F1-3779-8034-81D318697DF1}"/>
              </a:ext>
            </a:extLst>
          </p:cNvPr>
          <p:cNvSpPr/>
          <p:nvPr/>
        </p:nvSpPr>
        <p:spPr>
          <a:xfrm>
            <a:off x="6583262" y="3574124"/>
            <a:ext cx="336284" cy="208162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0BC262-71B4-883D-3AEC-DBA268D32512}"/>
              </a:ext>
            </a:extLst>
          </p:cNvPr>
          <p:cNvSpPr/>
          <p:nvPr/>
        </p:nvSpPr>
        <p:spPr>
          <a:xfrm>
            <a:off x="1545019" y="3359159"/>
            <a:ext cx="191591" cy="18505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E61539-50BE-A76D-BA95-C238FF67CBED}"/>
              </a:ext>
            </a:extLst>
          </p:cNvPr>
          <p:cNvSpPr txBox="1"/>
          <p:nvPr/>
        </p:nvSpPr>
        <p:spPr>
          <a:xfrm>
            <a:off x="1845106" y="330193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TAB : </a:t>
            </a:r>
            <a:r>
              <a:rPr lang="ko-KR" altLang="en-US" sz="1400" dirty="0"/>
              <a:t>플레이어 상태 바 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맵보기</a:t>
            </a:r>
            <a:endParaRPr lang="en-US" altLang="ko-KR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3AF73F-180B-5F5C-09EF-B72B701B6C9D}"/>
              </a:ext>
            </a:extLst>
          </p:cNvPr>
          <p:cNvSpPr/>
          <p:nvPr/>
        </p:nvSpPr>
        <p:spPr>
          <a:xfrm>
            <a:off x="7729021" y="3811510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657B78-4340-99A7-ACF3-2D237192AAF0}"/>
              </a:ext>
            </a:extLst>
          </p:cNvPr>
          <p:cNvSpPr/>
          <p:nvPr/>
        </p:nvSpPr>
        <p:spPr>
          <a:xfrm>
            <a:off x="1545019" y="3726823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7A2E10-1548-1E4E-C96F-F25BF9963DC3}"/>
              </a:ext>
            </a:extLst>
          </p:cNvPr>
          <p:cNvSpPr txBox="1"/>
          <p:nvPr/>
        </p:nvSpPr>
        <p:spPr>
          <a:xfrm>
            <a:off x="1845106" y="3674764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 : </a:t>
            </a:r>
            <a:r>
              <a:rPr lang="ko-KR" altLang="en-US" sz="1400" dirty="0"/>
              <a:t>상호작용</a:t>
            </a:r>
            <a:endParaRPr lang="en-US" altLang="ko-KR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D57B85-9A72-E9CE-7F53-B0ACF1000CF4}"/>
              </a:ext>
            </a:extLst>
          </p:cNvPr>
          <p:cNvSpPr/>
          <p:nvPr/>
        </p:nvSpPr>
        <p:spPr>
          <a:xfrm>
            <a:off x="7916506" y="3576960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0D705B-492F-64FA-F884-A60E623720C3}"/>
              </a:ext>
            </a:extLst>
          </p:cNvPr>
          <p:cNvSpPr/>
          <p:nvPr/>
        </p:nvSpPr>
        <p:spPr>
          <a:xfrm>
            <a:off x="1545018" y="4094487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69A09-4E7E-1D00-3E08-B7F175014AE2}"/>
              </a:ext>
            </a:extLst>
          </p:cNvPr>
          <p:cNvSpPr txBox="1"/>
          <p:nvPr/>
        </p:nvSpPr>
        <p:spPr>
          <a:xfrm>
            <a:off x="1842115" y="4046468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 : </a:t>
            </a:r>
            <a:r>
              <a:rPr lang="ko-KR" altLang="en-US" sz="1400" dirty="0"/>
              <a:t>채팅</a:t>
            </a:r>
            <a:endParaRPr lang="en-US" altLang="ko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4D1B08-DA39-22F5-DD07-43A45865722A}"/>
              </a:ext>
            </a:extLst>
          </p:cNvPr>
          <p:cNvSpPr/>
          <p:nvPr/>
        </p:nvSpPr>
        <p:spPr>
          <a:xfrm>
            <a:off x="6864617" y="3224259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1437FA-2979-918F-4683-4D3448EBC2D3}"/>
              </a:ext>
            </a:extLst>
          </p:cNvPr>
          <p:cNvSpPr/>
          <p:nvPr/>
        </p:nvSpPr>
        <p:spPr>
          <a:xfrm>
            <a:off x="7078561" y="3235986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6D14C9-3306-EE03-B679-E8F3CB91C5F2}"/>
              </a:ext>
            </a:extLst>
          </p:cNvPr>
          <p:cNvSpPr/>
          <p:nvPr/>
        </p:nvSpPr>
        <p:spPr>
          <a:xfrm>
            <a:off x="7333543" y="3227191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3002CA4-7F49-991C-DF2B-C7B821B5C426}"/>
              </a:ext>
            </a:extLst>
          </p:cNvPr>
          <p:cNvSpPr/>
          <p:nvPr/>
        </p:nvSpPr>
        <p:spPr>
          <a:xfrm>
            <a:off x="7588518" y="3227193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E521EF-AB29-2093-965A-3D4377E7540B}"/>
              </a:ext>
            </a:extLst>
          </p:cNvPr>
          <p:cNvSpPr/>
          <p:nvPr/>
        </p:nvSpPr>
        <p:spPr>
          <a:xfrm>
            <a:off x="1545017" y="4462151"/>
            <a:ext cx="191591" cy="18505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2B67D6-3604-4501-F877-B1F98A7CB88F}"/>
              </a:ext>
            </a:extLst>
          </p:cNvPr>
          <p:cNvSpPr txBox="1"/>
          <p:nvPr/>
        </p:nvSpPr>
        <p:spPr>
          <a:xfrm>
            <a:off x="1842115" y="441817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F1, F2, F3, F4 : </a:t>
            </a:r>
            <a:r>
              <a:rPr lang="ko-KR" altLang="en-US" sz="1400" dirty="0"/>
              <a:t>술래 스킬</a:t>
            </a:r>
            <a:endParaRPr lang="en-US" altLang="ko-KR" sz="1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B81D1-CDD9-2406-8CBA-143A25CD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4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03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기술적 요소 및 중점연구분야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08C9AB9-CA2D-CE8E-5225-AACE7CF1F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620760"/>
              </p:ext>
            </p:extLst>
          </p:nvPr>
        </p:nvGraphicFramePr>
        <p:xfrm>
          <a:off x="314040" y="1113727"/>
          <a:ext cx="11563920" cy="46305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12784">
                  <a:extLst>
                    <a:ext uri="{9D8B030D-6E8A-4147-A177-3AD203B41FA5}">
                      <a16:colId xmlns:a16="http://schemas.microsoft.com/office/drawing/2014/main" val="3250109735"/>
                    </a:ext>
                  </a:extLst>
                </a:gridCol>
                <a:gridCol w="9251136">
                  <a:extLst>
                    <a:ext uri="{9D8B030D-6E8A-4147-A177-3AD203B41FA5}">
                      <a16:colId xmlns:a16="http://schemas.microsoft.com/office/drawing/2014/main" val="1684455291"/>
                    </a:ext>
                  </a:extLst>
                </a:gridCol>
              </a:tblGrid>
              <a:tr h="6615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기술적 요소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중점 연구 분야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407955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2800" i="0" dirty="0"/>
                        <a:t>박동규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SSAO(</a:t>
                      </a:r>
                      <a:r>
                        <a:rPr lang="en-US" altLang="ko-KR" sz="1800" b="1" dirty="0">
                          <a:effectLst/>
                        </a:rPr>
                        <a:t>Screen Space Ambient Occlusion</a:t>
                      </a:r>
                      <a:r>
                        <a:rPr lang="en-US" altLang="ko-KR" b="1" dirty="0"/>
                        <a:t>)</a:t>
                      </a:r>
                      <a:r>
                        <a:rPr lang="ko-KR" altLang="en-US" dirty="0"/>
                        <a:t>을 통한 사실감 있는 음영 표현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Normal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과 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Parallax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의 사용으로 객체의 입체감을 표현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블러링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bluring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이용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하여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부드러운 화면전환을 구현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050257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 err="1"/>
                        <a:t>황석주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i="0" dirty="0">
                          <a:effectLst/>
                          <a:latin typeface="Whitney"/>
                        </a:rPr>
                        <a:t>애니메이션 </a:t>
                      </a:r>
                      <a:r>
                        <a:rPr lang="ko-KR" altLang="en-US" sz="1800" b="1" i="0" dirty="0" err="1">
                          <a:effectLst/>
                          <a:latin typeface="Whitney"/>
                        </a:rPr>
                        <a:t>블렌딩</a:t>
                      </a:r>
                      <a:r>
                        <a:rPr lang="ko-KR" altLang="en-US" sz="1800" b="0" i="0" dirty="0" err="1">
                          <a:effectLst/>
                          <a:latin typeface="Whitney"/>
                        </a:rPr>
                        <a:t>으로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 부드러운 애니메이션 구현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  <a:p>
                      <a:pPr algn="ctr"/>
                      <a:r>
                        <a:rPr lang="en-US" altLang="ko-KR" sz="1800" b="1" i="0" dirty="0">
                          <a:effectLst/>
                          <a:latin typeface="Whitney"/>
                        </a:rPr>
                        <a:t>PVS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를 만들어 렌더링에 적용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58100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/>
                        <a:t>김우빈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IOCP</a:t>
                      </a:r>
                      <a:r>
                        <a:rPr lang="ko-KR" altLang="en-US" dirty="0"/>
                        <a:t>를 이용한 효율적인 멀티 쓰레드 서버 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b="1" dirty="0"/>
                        <a:t>데이터베이스를 활용</a:t>
                      </a:r>
                      <a:r>
                        <a:rPr lang="ko-KR" altLang="en-US" dirty="0"/>
                        <a:t>하여 사용자 데이터 관리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8556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49C72-5611-3D9A-C042-9B421DCC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7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28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역할 분담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08C9AB9-CA2D-CE8E-5225-AACE7CF1F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461577"/>
              </p:ext>
            </p:extLst>
          </p:nvPr>
        </p:nvGraphicFramePr>
        <p:xfrm>
          <a:off x="314040" y="1113727"/>
          <a:ext cx="11563920" cy="46305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12784">
                  <a:extLst>
                    <a:ext uri="{9D8B030D-6E8A-4147-A177-3AD203B41FA5}">
                      <a16:colId xmlns:a16="http://schemas.microsoft.com/office/drawing/2014/main" val="3250109735"/>
                    </a:ext>
                  </a:extLst>
                </a:gridCol>
                <a:gridCol w="9251136">
                  <a:extLst>
                    <a:ext uri="{9D8B030D-6E8A-4147-A177-3AD203B41FA5}">
                      <a16:colId xmlns:a16="http://schemas.microsoft.com/office/drawing/2014/main" val="1684455291"/>
                    </a:ext>
                  </a:extLst>
                </a:gridCol>
              </a:tblGrid>
              <a:tr h="6615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407955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2800" i="0" dirty="0"/>
                        <a:t>박동규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 프레임워크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050257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 err="1"/>
                        <a:t>황석주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애니메이션 적용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58100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/>
                        <a:t>김우빈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게임서버 구현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클라이언트와 서버 간의 송수신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연동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충돌 처리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8556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49C72-5611-3D9A-C042-9B421DCC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8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74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05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개발 내용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클라이언트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08746F-F71B-4CEF-9B32-B8FC209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9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1E994-005B-72C9-285D-5B150DC02A5F}"/>
              </a:ext>
            </a:extLst>
          </p:cNvPr>
          <p:cNvSpPr txBox="1"/>
          <p:nvPr/>
        </p:nvSpPr>
        <p:spPr>
          <a:xfrm>
            <a:off x="4399410" y="2967335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개발된 이미지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넣어야함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46043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3550</TotalTime>
  <Words>841</Words>
  <Application>Microsoft Office PowerPoint</Application>
  <PresentationFormat>와이드스크린</PresentationFormat>
  <Paragraphs>244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Whitney</vt:lpstr>
      <vt:lpstr>나눔스퀘어</vt:lpstr>
      <vt:lpstr>나눔스퀘어 Bold</vt:lpstr>
      <vt:lpstr>나눔스퀘어 ExtraBold</vt:lpstr>
      <vt:lpstr>맑은 고딕</vt:lpstr>
      <vt:lpstr>Arial</vt:lpstr>
      <vt:lpstr>Stencil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김우빈(2017182007)</cp:lastModifiedBy>
  <cp:revision>302</cp:revision>
  <dcterms:created xsi:type="dcterms:W3CDTF">2018-03-06T08:13:05Z</dcterms:created>
  <dcterms:modified xsi:type="dcterms:W3CDTF">2023-04-30T08:13:33Z</dcterms:modified>
</cp:coreProperties>
</file>