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33" r:id="rId13"/>
    <p:sldId id="329" r:id="rId14"/>
    <p:sldId id="330" r:id="rId15"/>
    <p:sldId id="331" r:id="rId16"/>
    <p:sldId id="332" r:id="rId17"/>
    <p:sldId id="335" r:id="rId18"/>
    <p:sldId id="336" r:id="rId19"/>
    <p:sldId id="337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ED7D31"/>
    <a:srgbClr val="FFC000"/>
    <a:srgbClr val="C5E0B4"/>
    <a:srgbClr val="1ECEBC"/>
    <a:srgbClr val="C191F1"/>
    <a:srgbClr val="8895B5"/>
    <a:srgbClr val="E9EFFB"/>
    <a:srgbClr val="B0A8E0"/>
    <a:srgbClr val="616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919641" y="993761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3115520" y="993760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4062247" y="238304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CF2A6-E2BD-828C-D530-D9BA54F2C298}"/>
              </a:ext>
            </a:extLst>
          </p:cNvPr>
          <p:cNvSpPr/>
          <p:nvPr/>
        </p:nvSpPr>
        <p:spPr>
          <a:xfrm>
            <a:off x="1956564" y="362131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6834080" y="238304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D885A-98C2-8A3C-1193-FC3F584DE8BA}"/>
              </a:ext>
            </a:extLst>
          </p:cNvPr>
          <p:cNvSpPr/>
          <p:nvPr/>
        </p:nvSpPr>
        <p:spPr>
          <a:xfrm>
            <a:off x="4062247" y="483128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4062247" y="3621317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5511696" y="993760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888115" y="3621313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93429-7A30-CB85-0360-5FC677BFE6F8}"/>
              </a:ext>
            </a:extLst>
          </p:cNvPr>
          <p:cNvSpPr/>
          <p:nvPr/>
        </p:nvSpPr>
        <p:spPr>
          <a:xfrm>
            <a:off x="6834080" y="483128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0230187A-2B06-DD77-147C-73117D36387B}"/>
              </a:ext>
            </a:extLst>
          </p:cNvPr>
          <p:cNvSpPr/>
          <p:nvPr/>
        </p:nvSpPr>
        <p:spPr>
          <a:xfrm>
            <a:off x="6834081" y="3621316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3095" y="1377070"/>
            <a:ext cx="302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008974" y="1377070"/>
            <a:ext cx="5027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5008974" y="1760379"/>
            <a:ext cx="1449449" cy="62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6458423" y="1760379"/>
            <a:ext cx="1322384" cy="62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008974" y="3149665"/>
            <a:ext cx="0" cy="471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780807" y="3149664"/>
            <a:ext cx="0" cy="471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6177A-E6B7-4B61-9910-A1A6348F6E9A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 flipV="1">
            <a:off x="3850018" y="4004624"/>
            <a:ext cx="21222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008974" y="4387936"/>
            <a:ext cx="0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AB95E3-D278-838A-1379-803F372E4A0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7780807" y="4387935"/>
            <a:ext cx="1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08E0DB-49EC-FF01-B54B-4949CE8FD952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8727534" y="4004623"/>
            <a:ext cx="160581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7936967" y="182105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7943242" y="1207422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BC27A8-79A2-C8C1-BD92-58006C1D87E2}"/>
              </a:ext>
            </a:extLst>
          </p:cNvPr>
          <p:cNvSpPr/>
          <p:nvPr/>
        </p:nvSpPr>
        <p:spPr>
          <a:xfrm>
            <a:off x="5332895" y="5855212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7BC123-EBA4-C386-6B0C-EF721F48276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5008974" y="5597904"/>
            <a:ext cx="1270648" cy="25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700154E-BAF6-039C-105C-E32F72C63351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flipH="1">
            <a:off x="6279622" y="5597903"/>
            <a:ext cx="1501185" cy="25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D57E897-C791-F9EC-4DFE-3406307FBED3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642269" y="1984479"/>
            <a:ext cx="4861451" cy="4413254"/>
          </a:xfrm>
          <a:prstGeom prst="bentConnector3">
            <a:avLst>
              <a:gd name="adj1" fmla="val -21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594EA8-0708-D0D2-624A-124843BB31D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3291" y="4387933"/>
            <a:ext cx="0" cy="2320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175513-6E82-9C77-6837-975F3D0F307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888141" y="3779415"/>
            <a:ext cx="2338185" cy="355521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B6D3C5-5325-723A-118C-93741E6D44D7}"/>
              </a:ext>
            </a:extLst>
          </p:cNvPr>
          <p:cNvSpPr/>
          <p:nvPr/>
        </p:nvSpPr>
        <p:spPr>
          <a:xfrm>
            <a:off x="653923" y="1591332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D4D06E-CD13-6018-79D8-988E6F8212AA}"/>
              </a:ext>
            </a:extLst>
          </p:cNvPr>
          <p:cNvSpPr/>
          <p:nvPr/>
        </p:nvSpPr>
        <p:spPr>
          <a:xfrm>
            <a:off x="644106" y="2648110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 실행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E80926-21FD-28D1-513C-3863B72DBFFD}"/>
              </a:ext>
            </a:extLst>
          </p:cNvPr>
          <p:cNvCxnSpPr>
            <a:cxnSpLocks/>
          </p:cNvCxnSpPr>
          <p:nvPr/>
        </p:nvCxnSpPr>
        <p:spPr>
          <a:xfrm flipV="1">
            <a:off x="1641252" y="2069127"/>
            <a:ext cx="1" cy="5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B34664-5514-BBFB-F8E2-97FB17D0C725}"/>
              </a:ext>
            </a:extLst>
          </p:cNvPr>
          <p:cNvSpPr/>
          <p:nvPr/>
        </p:nvSpPr>
        <p:spPr>
          <a:xfrm>
            <a:off x="644106" y="3645171"/>
            <a:ext cx="1062687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A054E8-F6D6-6F86-306B-41BBA822C8DC}"/>
              </a:ext>
            </a:extLst>
          </p:cNvPr>
          <p:cNvCxnSpPr>
            <a:cxnSpLocks/>
          </p:cNvCxnSpPr>
          <p:nvPr/>
        </p:nvCxnSpPr>
        <p:spPr>
          <a:xfrm flipV="1">
            <a:off x="1789303" y="3125905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7A23B7-642B-E19A-4FF5-EB0095D878BC}"/>
              </a:ext>
            </a:extLst>
          </p:cNvPr>
          <p:cNvCxnSpPr>
            <a:cxnSpLocks/>
          </p:cNvCxnSpPr>
          <p:nvPr/>
        </p:nvCxnSpPr>
        <p:spPr>
          <a:xfrm>
            <a:off x="1497174" y="3125905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AA4A59-D9AB-3473-EDEB-7C4711B813FF}"/>
              </a:ext>
            </a:extLst>
          </p:cNvPr>
          <p:cNvSpPr/>
          <p:nvPr/>
        </p:nvSpPr>
        <p:spPr>
          <a:xfrm>
            <a:off x="653922" y="457353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18179B-1EDB-FA51-801B-D3A7588A86BE}"/>
              </a:ext>
            </a:extLst>
          </p:cNvPr>
          <p:cNvCxnSpPr>
            <a:cxnSpLocks/>
          </p:cNvCxnSpPr>
          <p:nvPr/>
        </p:nvCxnSpPr>
        <p:spPr>
          <a:xfrm>
            <a:off x="1501136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C6BA46-114C-8BF1-E3BB-42452B7A3E97}"/>
              </a:ext>
            </a:extLst>
          </p:cNvPr>
          <p:cNvCxnSpPr>
            <a:cxnSpLocks/>
          </p:cNvCxnSpPr>
          <p:nvPr/>
        </p:nvCxnSpPr>
        <p:spPr>
          <a:xfrm flipV="1">
            <a:off x="1806721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BC058D-D843-0412-E392-1C708054E455}"/>
              </a:ext>
            </a:extLst>
          </p:cNvPr>
          <p:cNvSpPr txBox="1"/>
          <p:nvPr/>
        </p:nvSpPr>
        <p:spPr>
          <a:xfrm>
            <a:off x="653922" y="5024106"/>
            <a:ext cx="2210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아이디 체크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 정보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0DFE25-6F2E-3E2E-9727-7C74FB2AB6AB}"/>
              </a:ext>
            </a:extLst>
          </p:cNvPr>
          <p:cNvSpPr txBox="1"/>
          <p:nvPr/>
        </p:nvSpPr>
        <p:spPr>
          <a:xfrm>
            <a:off x="1809365" y="3281783"/>
            <a:ext cx="493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TCP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8DD27D-15C3-A7D1-165A-AE7910057447}"/>
              </a:ext>
            </a:extLst>
          </p:cNvPr>
          <p:cNvSpPr/>
          <p:nvPr/>
        </p:nvSpPr>
        <p:spPr>
          <a:xfrm>
            <a:off x="3600650" y="1585618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C4560D-43A9-CAA8-C4D8-37BAD2FB9A3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99734" y="1824515"/>
            <a:ext cx="90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ED13B2-D18C-F977-D036-968A6A470B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51482" y="1823580"/>
            <a:ext cx="803697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2522B0-901C-D6FD-AD8C-D3DCD341229F}"/>
              </a:ext>
            </a:extLst>
          </p:cNvPr>
          <p:cNvSpPr/>
          <p:nvPr/>
        </p:nvSpPr>
        <p:spPr>
          <a:xfrm>
            <a:off x="6455179" y="158799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게임룸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71F6F11-108D-59B9-24BC-E477EA7868AD}"/>
              </a:ext>
            </a:extLst>
          </p:cNvPr>
          <p:cNvSpPr/>
          <p:nvPr/>
        </p:nvSpPr>
        <p:spPr>
          <a:xfrm>
            <a:off x="9225175" y="1585618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A46F26-3283-0C4B-3A26-388DF4E63D3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500990" y="1824516"/>
            <a:ext cx="724185" cy="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216DE1-1FC6-AFF3-D864-F0AFAC39E73D}"/>
              </a:ext>
            </a:extLst>
          </p:cNvPr>
          <p:cNvSpPr/>
          <p:nvPr/>
        </p:nvSpPr>
        <p:spPr>
          <a:xfrm>
            <a:off x="3600650" y="457353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78F597-B54A-C2D9-9685-4F2245D8C0AB}"/>
              </a:ext>
            </a:extLst>
          </p:cNvPr>
          <p:cNvSpPr/>
          <p:nvPr/>
        </p:nvSpPr>
        <p:spPr>
          <a:xfrm>
            <a:off x="6455179" y="4567497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7F22BBC-EC61-4640-AC47-5270BFF2C1C9}"/>
              </a:ext>
            </a:extLst>
          </p:cNvPr>
          <p:cNvSpPr/>
          <p:nvPr/>
        </p:nvSpPr>
        <p:spPr>
          <a:xfrm>
            <a:off x="9225175" y="456749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r>
              <a:rPr lang="ko-KR" altLang="en-US" b="1" dirty="0">
                <a:solidFill>
                  <a:schemeClr val="tx1"/>
                </a:solidFill>
              </a:rPr>
              <a:t> 컨텐츠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22A75-B9F2-D032-60BD-D42439CF4FEA}"/>
              </a:ext>
            </a:extLst>
          </p:cNvPr>
          <p:cNvSpPr txBox="1"/>
          <p:nvPr/>
        </p:nvSpPr>
        <p:spPr>
          <a:xfrm>
            <a:off x="3600650" y="5045291"/>
            <a:ext cx="2201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정보 확인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몆명</a:t>
            </a:r>
            <a:r>
              <a:rPr lang="ko-KR" altLang="en-US" sz="1050" dirty="0"/>
              <a:t> 있는가</a:t>
            </a:r>
            <a:r>
              <a:rPr lang="en-US" altLang="ko-KR" sz="105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</a:t>
            </a:r>
            <a:r>
              <a:rPr lang="ko-KR" altLang="en-US" sz="1050" dirty="0" err="1"/>
              <a:t>선택시</a:t>
            </a:r>
            <a:r>
              <a:rPr lang="ko-KR" altLang="en-US" sz="1050" dirty="0"/>
              <a:t> 플레이어를 방으로 씬 이동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F10594F-3E0C-0B5F-2E63-FF8AF342349A}"/>
              </a:ext>
            </a:extLst>
          </p:cNvPr>
          <p:cNvCxnSpPr>
            <a:cxnSpLocks/>
          </p:cNvCxnSpPr>
          <p:nvPr/>
        </p:nvCxnSpPr>
        <p:spPr>
          <a:xfrm>
            <a:off x="4549528" y="206341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FA81037-A630-A077-4CE9-FB9548E88550}"/>
              </a:ext>
            </a:extLst>
          </p:cNvPr>
          <p:cNvCxnSpPr>
            <a:cxnSpLocks/>
          </p:cNvCxnSpPr>
          <p:nvPr/>
        </p:nvCxnSpPr>
        <p:spPr>
          <a:xfrm flipV="1">
            <a:off x="4815531" y="2063413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39536D0-41AF-D5FB-0247-19064ACC3D05}"/>
              </a:ext>
            </a:extLst>
          </p:cNvPr>
          <p:cNvCxnSpPr>
            <a:cxnSpLocks/>
          </p:cNvCxnSpPr>
          <p:nvPr/>
        </p:nvCxnSpPr>
        <p:spPr>
          <a:xfrm>
            <a:off x="4535681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5006D7-D635-A1F3-CB83-2DA05983AC06}"/>
              </a:ext>
            </a:extLst>
          </p:cNvPr>
          <p:cNvCxnSpPr>
            <a:cxnSpLocks/>
          </p:cNvCxnSpPr>
          <p:nvPr/>
        </p:nvCxnSpPr>
        <p:spPr>
          <a:xfrm flipV="1">
            <a:off x="4841266" y="412296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16B648-2EB1-72A9-7443-76E9A780F704}"/>
              </a:ext>
            </a:extLst>
          </p:cNvPr>
          <p:cNvSpPr txBox="1"/>
          <p:nvPr/>
        </p:nvSpPr>
        <p:spPr>
          <a:xfrm>
            <a:off x="6450271" y="5078351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맵 정보 확인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유저간의</a:t>
            </a:r>
            <a:r>
              <a:rPr lang="ko-KR" altLang="en-US" sz="1050" dirty="0"/>
              <a:t> 채팅기능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준비 </a:t>
            </a:r>
            <a:r>
              <a:rPr lang="en-US" altLang="ko-KR" sz="1050" dirty="0"/>
              <a:t>/ </a:t>
            </a:r>
            <a:r>
              <a:rPr lang="ko-KR" altLang="en-US" sz="1050" dirty="0"/>
              <a:t>설정 커스터마이징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0DDF380-2415-AD3F-B7D1-46F58220F2A7}"/>
              </a:ext>
            </a:extLst>
          </p:cNvPr>
          <p:cNvCxnSpPr>
            <a:cxnSpLocks/>
          </p:cNvCxnSpPr>
          <p:nvPr/>
        </p:nvCxnSpPr>
        <p:spPr>
          <a:xfrm>
            <a:off x="7386953" y="2070930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D75C4F2-F4BB-34F4-BC01-8DF295B8AE19}"/>
              </a:ext>
            </a:extLst>
          </p:cNvPr>
          <p:cNvCxnSpPr>
            <a:cxnSpLocks/>
          </p:cNvCxnSpPr>
          <p:nvPr/>
        </p:nvCxnSpPr>
        <p:spPr>
          <a:xfrm flipV="1">
            <a:off x="7615336" y="2055896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99891F2-CA91-3247-CEDF-B76006F6A830}"/>
              </a:ext>
            </a:extLst>
          </p:cNvPr>
          <p:cNvCxnSpPr>
            <a:cxnSpLocks/>
          </p:cNvCxnSpPr>
          <p:nvPr/>
        </p:nvCxnSpPr>
        <p:spPr>
          <a:xfrm>
            <a:off x="7335486" y="411544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08EC526-2D02-2C89-5CC9-49423AF4CEE4}"/>
              </a:ext>
            </a:extLst>
          </p:cNvPr>
          <p:cNvCxnSpPr>
            <a:cxnSpLocks/>
          </p:cNvCxnSpPr>
          <p:nvPr/>
        </p:nvCxnSpPr>
        <p:spPr>
          <a:xfrm flipV="1">
            <a:off x="7641071" y="411544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571B4D-93F1-C2DA-A1E2-4DCF4644D309}"/>
              </a:ext>
            </a:extLst>
          </p:cNvPr>
          <p:cNvCxnSpPr>
            <a:cxnSpLocks/>
          </p:cNvCxnSpPr>
          <p:nvPr/>
        </p:nvCxnSpPr>
        <p:spPr>
          <a:xfrm>
            <a:off x="10223162" y="2070930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1AE279-95E2-8E1C-94F4-EFA2C56F8006}"/>
              </a:ext>
            </a:extLst>
          </p:cNvPr>
          <p:cNvCxnSpPr>
            <a:cxnSpLocks/>
          </p:cNvCxnSpPr>
          <p:nvPr/>
        </p:nvCxnSpPr>
        <p:spPr>
          <a:xfrm flipV="1">
            <a:off x="10489165" y="2070930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2E5DCB3-7687-7D73-F251-FE163B65403E}"/>
              </a:ext>
            </a:extLst>
          </p:cNvPr>
          <p:cNvCxnSpPr>
            <a:cxnSpLocks/>
          </p:cNvCxnSpPr>
          <p:nvPr/>
        </p:nvCxnSpPr>
        <p:spPr>
          <a:xfrm>
            <a:off x="10209315" y="4130483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06F2324-4C87-C0F0-A8E8-F315A976527B}"/>
              </a:ext>
            </a:extLst>
          </p:cNvPr>
          <p:cNvCxnSpPr>
            <a:cxnSpLocks/>
          </p:cNvCxnSpPr>
          <p:nvPr/>
        </p:nvCxnSpPr>
        <p:spPr>
          <a:xfrm flipV="1">
            <a:off x="10514900" y="4130483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D4F984-6516-BD86-4A91-0E51B837A3E8}"/>
              </a:ext>
            </a:extLst>
          </p:cNvPr>
          <p:cNvSpPr txBox="1"/>
          <p:nvPr/>
        </p:nvSpPr>
        <p:spPr>
          <a:xfrm>
            <a:off x="9220267" y="5064879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플레이어간의</a:t>
            </a:r>
            <a:r>
              <a:rPr lang="ko-KR" altLang="en-US" sz="1050" dirty="0"/>
              <a:t> 상호작용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미니게임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탈출장치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술래의 </a:t>
            </a:r>
            <a:r>
              <a:rPr lang="ko-KR" altLang="en-US" sz="1050" dirty="0" err="1"/>
              <a:t>피킹</a:t>
            </a:r>
            <a:endParaRPr lang="ko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C4C6F1-1954-F2AC-C48F-3482E158A42D}"/>
              </a:ext>
            </a:extLst>
          </p:cNvPr>
          <p:cNvSpPr txBox="1"/>
          <p:nvPr/>
        </p:nvSpPr>
        <p:spPr>
          <a:xfrm>
            <a:off x="1641252" y="6340744"/>
            <a:ext cx="9686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ym typeface="Wingdings" panose="05000000000000000000" pitchFamily="2" charset="2"/>
              </a:rPr>
              <a:t> Room Manager : </a:t>
            </a:r>
            <a:r>
              <a:rPr lang="ko-KR" altLang="en-US" sz="1050" dirty="0">
                <a:sym typeface="Wingdings" panose="05000000000000000000" pitchFamily="2" charset="2"/>
              </a:rPr>
              <a:t>방 세션을 관리하는 매니저 이며</a:t>
            </a:r>
            <a:r>
              <a:rPr lang="en-US" altLang="ko-KR" sz="1050" dirty="0"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sym typeface="Wingdings" panose="05000000000000000000" pitchFamily="2" charset="2"/>
              </a:rPr>
              <a:t>여러 </a:t>
            </a:r>
            <a:r>
              <a:rPr lang="ko-KR" altLang="en-US" sz="1050" dirty="0" err="1">
                <a:sym typeface="Wingdings" panose="05000000000000000000" pitchFamily="2" charset="2"/>
              </a:rPr>
              <a:t>게임룸을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state</a:t>
            </a:r>
            <a:r>
              <a:rPr lang="ko-KR" altLang="en-US" sz="1050" dirty="0">
                <a:sym typeface="Wingdings" panose="05000000000000000000" pitchFamily="2" charset="2"/>
              </a:rPr>
              <a:t>에 따라 </a:t>
            </a:r>
            <a:r>
              <a:rPr lang="ko-KR" altLang="en-US" sz="1050" dirty="0" err="1">
                <a:sym typeface="Wingdings" panose="05000000000000000000" pitchFamily="2" charset="2"/>
              </a:rPr>
              <a:t>대기중인방</a:t>
            </a:r>
            <a:r>
              <a:rPr lang="en-US" altLang="ko-KR" sz="1050" dirty="0">
                <a:sym typeface="Wingdings" panose="05000000000000000000" pitchFamily="2" charset="2"/>
              </a:rPr>
              <a:t>, </a:t>
            </a:r>
            <a:r>
              <a:rPr lang="ko-KR" altLang="en-US" sz="1050" dirty="0" err="1">
                <a:sym typeface="Wingdings" panose="05000000000000000000" pitchFamily="2" charset="2"/>
              </a:rPr>
              <a:t>게임중인방으로</a:t>
            </a:r>
            <a:r>
              <a:rPr lang="ko-KR" altLang="en-US" sz="1050" dirty="0">
                <a:sym typeface="Wingdings" panose="05000000000000000000" pitchFamily="2" charset="2"/>
              </a:rPr>
              <a:t> 나누어 관리한다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086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공통적으로 사용하는 오브젝트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854926" y="265162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32038" y="306757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0774877-750E-987A-DC8E-18E19D09C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4003"/>
            <a:ext cx="1570879" cy="1139292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859924" y="2813660"/>
            <a:ext cx="3028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문을 잠금 모드로 설정 하거나 그냥 둘 수 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6259619-59A5-8B41-C340-B15A9478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8" y="3824080"/>
            <a:ext cx="1548020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1832066" y="4461968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생명칩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66DCA-5ABF-90C6-3D6E-B0A68574C4AE}"/>
              </a:ext>
            </a:extLst>
          </p:cNvPr>
          <p:cNvSpPr/>
          <p:nvPr/>
        </p:nvSpPr>
        <p:spPr>
          <a:xfrm>
            <a:off x="2909178" y="4877915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1F1685B-CAA8-8023-7CF9-45759F04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10499"/>
              </p:ext>
            </p:extLst>
          </p:nvPr>
        </p:nvGraphicFramePr>
        <p:xfrm>
          <a:off x="6365631" y="1099110"/>
          <a:ext cx="5732586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2003738536"/>
                    </a:ext>
                  </a:extLst>
                </a:gridCol>
                <a:gridCol w="4501662">
                  <a:extLst>
                    <a:ext uri="{9D8B030D-6E8A-4147-A177-3AD203B41FA5}">
                      <a16:colId xmlns:a16="http://schemas.microsoft.com/office/drawing/2014/main" val="261747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800" dirty="0"/>
                        <a:t>잠금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술래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b="0" dirty="0"/>
                        <a:t>잠금을 해제하는데 걸리는 시간은 </a:t>
                      </a:r>
                      <a:r>
                        <a:rPr lang="en-US" altLang="ko-KR" sz="1050" b="0" dirty="0"/>
                        <a:t>5</a:t>
                      </a:r>
                      <a:r>
                        <a:rPr lang="ko-KR" altLang="en-US" sz="1050" b="0" dirty="0"/>
                        <a:t>초이다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b="0" dirty="0"/>
                        <a:t>생존자</a:t>
                      </a:r>
                      <a:endParaRPr lang="en-US" altLang="ko-KR" sz="105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b="0" dirty="0"/>
                        <a:t>잠금을 해제하는데 걸리는 시간은 </a:t>
                      </a:r>
                      <a:r>
                        <a:rPr lang="en-US" altLang="ko-KR" sz="1050" b="0" dirty="0"/>
                        <a:t>2</a:t>
                      </a:r>
                      <a:r>
                        <a:rPr lang="ko-KR" altLang="en-US" sz="1050" b="0" dirty="0"/>
                        <a:t>초이다</a:t>
                      </a:r>
                      <a:r>
                        <a:rPr lang="en-US" altLang="ko-KR" sz="1050" b="0" dirty="0"/>
                        <a:t>. (</a:t>
                      </a:r>
                      <a:r>
                        <a:rPr lang="ko-KR" altLang="en-US" sz="1050" b="0" dirty="0"/>
                        <a:t>단 생명칩이 있어야함</a:t>
                      </a:r>
                      <a:r>
                        <a:rPr lang="en-US" altLang="ko-KR" sz="1050" b="0" dirty="0"/>
                        <a:t>.)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0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오픈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술래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잠금을 해제하는데 걸리는 시간은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초이다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잠금을 해제하는데 걸리는 시간은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초이다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 (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생명칩이 있어야함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단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잠금 모드가 아닌 도어의 경우 바로 열린다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생존자의 경우 생명칩이 없으면 불가능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36041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D3238E-0A03-1683-50F3-2FD7CB5A10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888317" y="2940618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34502-D3DC-006C-EC5A-0C3A38C12B44}"/>
              </a:ext>
            </a:extLst>
          </p:cNvPr>
          <p:cNvSpPr txBox="1"/>
          <p:nvPr/>
        </p:nvSpPr>
        <p:spPr>
          <a:xfrm>
            <a:off x="2859924" y="4489539"/>
            <a:ext cx="30187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 생명칩을 가지고 플레이 하며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생명칩이 없는 경우 상호작용에 제약이 생긴다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3" name="표 58">
            <a:extLst>
              <a:ext uri="{FF2B5EF4-FFF2-40B4-BE49-F238E27FC236}">
                <a16:creationId xmlns:a16="http://schemas.microsoft.com/office/drawing/2014/main" id="{88A36811-3815-EE93-5003-F3230D4B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3163"/>
              </p:ext>
            </p:extLst>
          </p:nvPr>
        </p:nvGraphicFramePr>
        <p:xfrm>
          <a:off x="6365631" y="3814275"/>
          <a:ext cx="57325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2003738536"/>
                    </a:ext>
                  </a:extLst>
                </a:gridCol>
                <a:gridCol w="4501662">
                  <a:extLst>
                    <a:ext uri="{9D8B030D-6E8A-4147-A177-3AD203B41FA5}">
                      <a16:colId xmlns:a16="http://schemas.microsoft.com/office/drawing/2014/main" val="261747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800" dirty="0"/>
                        <a:t>생존자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생명칩이 없는 경우 제한된 상호작용만 가능하다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맵 이곳 저곳 숨겨진 생명칩을 구할 수 있다</a:t>
                      </a:r>
                      <a:r>
                        <a:rPr lang="en-US" altLang="ko-KR" sz="1050" b="0" dirty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b="0" dirty="0"/>
                        <a:t>술래에게 생명칩을 회수 당하지 않고 플레이 하여야 한다</a:t>
                      </a:r>
                      <a:r>
                        <a:rPr lang="en-US" altLang="ko-KR" sz="1050" b="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0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술래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생존자가 가지고 있는 생명칩을 회수 하여야 한다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일정 개수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(11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개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이상의 생명칩을 회수하면 승리한다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36041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852B92-F6DD-5745-F92D-B8FB08E3D0A4}"/>
              </a:ext>
            </a:extLst>
          </p:cNvPr>
          <p:cNvCxnSpPr>
            <a:cxnSpLocks/>
          </p:cNvCxnSpPr>
          <p:nvPr/>
        </p:nvCxnSpPr>
        <p:spPr>
          <a:xfrm>
            <a:off x="5865457" y="4715014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282A40-BFB5-904E-BC85-041997921AB1}"/>
              </a:ext>
            </a:extLst>
          </p:cNvPr>
          <p:cNvCxnSpPr>
            <a:cxnSpLocks/>
          </p:cNvCxnSpPr>
          <p:nvPr/>
        </p:nvCxnSpPr>
        <p:spPr>
          <a:xfrm>
            <a:off x="5888317" y="2122935"/>
            <a:ext cx="47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900645" y="196788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전력장치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77757" y="238383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977757" y="1981899"/>
            <a:ext cx="2848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탈출장치를 작동시키기 위해 각 방에 숨겨진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전력장치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개를 수리 하여야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1910498" y="3710938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수리도구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66DCA-5ABF-90C6-3D6E-B0A68574C4AE}"/>
              </a:ext>
            </a:extLst>
          </p:cNvPr>
          <p:cNvSpPr/>
          <p:nvPr/>
        </p:nvSpPr>
        <p:spPr>
          <a:xfrm>
            <a:off x="2967080" y="4130940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E34502-D3DC-006C-EC5A-0C3A38C12B44}"/>
              </a:ext>
            </a:extLst>
          </p:cNvPr>
          <p:cNvSpPr txBox="1"/>
          <p:nvPr/>
        </p:nvSpPr>
        <p:spPr>
          <a:xfrm>
            <a:off x="2964131" y="3738301"/>
            <a:ext cx="28761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고치기 위한 수리도구 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 개수에 맞게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종류가 존재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BD4C8-9071-76E1-CBE9-7346B815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" y="1320196"/>
            <a:ext cx="1535013" cy="110935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57D00-7C5B-45B3-3465-DAF692D32D00}"/>
              </a:ext>
            </a:extLst>
          </p:cNvPr>
          <p:cNvSpPr txBox="1"/>
          <p:nvPr/>
        </p:nvSpPr>
        <p:spPr>
          <a:xfrm>
            <a:off x="5988609" y="882977"/>
            <a:ext cx="555793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전력장치마다 고장 난 부위가 다르다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전력장치마다 필요한 수리도구가 다르다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전력장치의 배전반은 생명칩을 가지고 있어야만 열 수 있으며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열려 있어야 수리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배전반이 열려 있는 경우 생명칩이 없는 생존자도 수리가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열려 있는 배전반은 술래가 닫을 수 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닫으면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없는 생존자가 수리 불가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5463B-DD71-A939-5633-BA6FCEFC0463}"/>
              </a:ext>
            </a:extLst>
          </p:cNvPr>
          <p:cNvSpPr/>
          <p:nvPr/>
        </p:nvSpPr>
        <p:spPr>
          <a:xfrm>
            <a:off x="5934036" y="814741"/>
            <a:ext cx="76200" cy="161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C4479-C43C-3344-2BF8-60DC48D5DEA3}"/>
              </a:ext>
            </a:extLst>
          </p:cNvPr>
          <p:cNvSpPr/>
          <p:nvPr/>
        </p:nvSpPr>
        <p:spPr>
          <a:xfrm>
            <a:off x="5988609" y="821409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06BA21-8821-D275-FC93-9EB5E127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0" y="3077248"/>
            <a:ext cx="1557062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640704-ADCB-DF3A-E4DB-42AF6A1EE4A1}"/>
              </a:ext>
            </a:extLst>
          </p:cNvPr>
          <p:cNvSpPr/>
          <p:nvPr/>
        </p:nvSpPr>
        <p:spPr>
          <a:xfrm>
            <a:off x="5923359" y="3177227"/>
            <a:ext cx="76199" cy="999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5972136" y="3177226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76D63-DE9E-0035-5E41-CD112CB7D5BF}"/>
              </a:ext>
            </a:extLst>
          </p:cNvPr>
          <p:cNvSpPr txBox="1"/>
          <p:nvPr/>
        </p:nvSpPr>
        <p:spPr>
          <a:xfrm>
            <a:off x="5972136" y="3225105"/>
            <a:ext cx="551946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수리도구는 각방에 숨겨진 미니게임을 통하여 획득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수리도구는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유무와 관계 없이 모든 생존자가 사용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수리도구를 획득 후 맵 아무 곳에나 드랍이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술래의 방해를 저지하기 위해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781250-9A12-963D-9054-B64BAA45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6" y="4649394"/>
            <a:ext cx="1579010" cy="109955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35566-DB64-A9C1-D8ED-CFBA61AF80AE}"/>
              </a:ext>
            </a:extLst>
          </p:cNvPr>
          <p:cNvSpPr/>
          <p:nvPr/>
        </p:nvSpPr>
        <p:spPr>
          <a:xfrm>
            <a:off x="1909436" y="5287282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탈출장치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스위치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435927-CEBD-3B36-16E3-2CB536EFC7EE}"/>
              </a:ext>
            </a:extLst>
          </p:cNvPr>
          <p:cNvSpPr/>
          <p:nvPr/>
        </p:nvSpPr>
        <p:spPr>
          <a:xfrm>
            <a:off x="2977757" y="5703229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3C387C-E91C-CC2A-FD37-12131BE43319}"/>
              </a:ext>
            </a:extLst>
          </p:cNvPr>
          <p:cNvSpPr/>
          <p:nvPr/>
        </p:nvSpPr>
        <p:spPr>
          <a:xfrm>
            <a:off x="5934036" y="4749516"/>
            <a:ext cx="76199" cy="999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FD0FAE-C423-07FC-584F-6708689FEF4D}"/>
              </a:ext>
            </a:extLst>
          </p:cNvPr>
          <p:cNvSpPr/>
          <p:nvPr/>
        </p:nvSpPr>
        <p:spPr>
          <a:xfrm>
            <a:off x="5982813" y="4749515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95EBC-C925-BBC2-B8BF-3756E07C6DB5}"/>
              </a:ext>
            </a:extLst>
          </p:cNvPr>
          <p:cNvSpPr txBox="1"/>
          <p:nvPr/>
        </p:nvSpPr>
        <p:spPr>
          <a:xfrm>
            <a:off x="2964131" y="5180768"/>
            <a:ext cx="262764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전부 수리 한 후 탈출을 위해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스위치를 조작하여야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 조작 시 생존자 승리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E96D4-4488-19AC-2643-9A2F2AA8FB45}"/>
              </a:ext>
            </a:extLst>
          </p:cNvPr>
          <p:cNvSpPr txBox="1"/>
          <p:nvPr/>
        </p:nvSpPr>
        <p:spPr>
          <a:xfrm>
            <a:off x="6021285" y="4857603"/>
            <a:ext cx="52725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스위치는 총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방 중 랜덤으로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곳에 생성된다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술래가 대기하는 것을 방지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생명칩이 있어야만 동작이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스위치를 조작하는데 약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초가 소요된다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8D58BC-468F-8161-2E3E-823C2BD8439B}"/>
              </a:ext>
            </a:extLst>
          </p:cNvPr>
          <p:cNvSpPr/>
          <p:nvPr/>
        </p:nvSpPr>
        <p:spPr>
          <a:xfrm>
            <a:off x="1887019" y="6173696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비밀통로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13C07A-835C-1711-B96A-8CAA1936D314}"/>
              </a:ext>
            </a:extLst>
          </p:cNvPr>
          <p:cNvSpPr/>
          <p:nvPr/>
        </p:nvSpPr>
        <p:spPr>
          <a:xfrm>
            <a:off x="2924045" y="6572927"/>
            <a:ext cx="3063701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41BB4A-FA0D-97BC-A35D-F9F77BE33C4A}"/>
              </a:ext>
            </a:extLst>
          </p:cNvPr>
          <p:cNvSpPr/>
          <p:nvPr/>
        </p:nvSpPr>
        <p:spPr>
          <a:xfrm>
            <a:off x="5923359" y="6036591"/>
            <a:ext cx="68246" cy="598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01B2A1-6CF6-4999-1999-B0ADB9686060}"/>
              </a:ext>
            </a:extLst>
          </p:cNvPr>
          <p:cNvSpPr/>
          <p:nvPr/>
        </p:nvSpPr>
        <p:spPr>
          <a:xfrm>
            <a:off x="5923359" y="5981692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A851CD-5421-15E6-A39E-03A6F51A6D96}"/>
              </a:ext>
            </a:extLst>
          </p:cNvPr>
          <p:cNvSpPr txBox="1"/>
          <p:nvPr/>
        </p:nvSpPr>
        <p:spPr>
          <a:xfrm>
            <a:off x="2964131" y="632693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오직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생존자만 사용 가능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비밀통로 이다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DE1E7-D771-34C6-60AD-54927216E5F8}"/>
              </a:ext>
            </a:extLst>
          </p:cNvPr>
          <p:cNvSpPr txBox="1"/>
          <p:nvPr/>
        </p:nvSpPr>
        <p:spPr>
          <a:xfrm>
            <a:off x="5923359" y="6057413"/>
            <a:ext cx="51443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생존자만 사용 가능하며 각 비밀통로 별 최대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인만 사용 가능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비밀통로별 사용 대기시간이 존재하며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대기시간은 모든 생존자가 공유한다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1995D-A7A3-38A3-D1ED-678086C1F8C3}"/>
              </a:ext>
            </a:extLst>
          </p:cNvPr>
          <p:cNvSpPr/>
          <p:nvPr/>
        </p:nvSpPr>
        <p:spPr>
          <a:xfrm>
            <a:off x="1900645" y="1967889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제단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9675-9094-3AF0-3E17-80CFAB40992B}"/>
              </a:ext>
            </a:extLst>
          </p:cNvPr>
          <p:cNvSpPr/>
          <p:nvPr/>
        </p:nvSpPr>
        <p:spPr>
          <a:xfrm>
            <a:off x="2977757" y="2383836"/>
            <a:ext cx="2956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55DC6-C107-0773-8959-88109AE31421}"/>
              </a:ext>
            </a:extLst>
          </p:cNvPr>
          <p:cNvSpPr txBox="1"/>
          <p:nvPr/>
        </p:nvSpPr>
        <p:spPr>
          <a:xfrm>
            <a:off x="2941269" y="2109568"/>
            <a:ext cx="2848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생존자에게서 회수한 생명칩을 보관하는 곳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75485" y="3238793"/>
            <a:ext cx="10771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5463B-DD71-A939-5633-BA6FCEFC0463}"/>
              </a:ext>
            </a:extLst>
          </p:cNvPr>
          <p:cNvSpPr/>
          <p:nvPr/>
        </p:nvSpPr>
        <p:spPr>
          <a:xfrm>
            <a:off x="5934036" y="814741"/>
            <a:ext cx="76200" cy="161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C4479-C43C-3344-2BF8-60DC48D5DEA3}"/>
              </a:ext>
            </a:extLst>
          </p:cNvPr>
          <p:cNvSpPr/>
          <p:nvPr/>
        </p:nvSpPr>
        <p:spPr>
          <a:xfrm>
            <a:off x="5988609" y="821409"/>
            <a:ext cx="5557932" cy="61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65092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3AACF2-A2E3-8075-A110-4BB9AEE3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4" y="1334199"/>
            <a:ext cx="1579010" cy="10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FE529-E200-B220-5B24-3C93D400439E}"/>
              </a:ext>
            </a:extLst>
          </p:cNvPr>
          <p:cNvSpPr txBox="1"/>
          <p:nvPr/>
        </p:nvSpPr>
        <p:spPr>
          <a:xfrm>
            <a:off x="6010235" y="848858"/>
            <a:ext cx="57022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술래로 결정된 사람은 맵 가운데에 위치한 제단을 활성화 해야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그래야 회수 가능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술래는 생존자에게서 생명칩을 회수할 때 한번에 최대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까지만 회수가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제단에 넣기 전에는 다른 생존자를 마주치더라도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회수가 불가능 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제단에 일정 개수 이상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모을 경우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술래가 승리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이외에 다른 플레이어는 제단을 사용할 수 없다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오로지 술래 전용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452597" y="3374398"/>
            <a:ext cx="54200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75485" y="3843338"/>
            <a:ext cx="1144103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모든 전력장치 배전반을 닫는다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열려 있는 전력장치는 생명칩이 없는 생존자도 수리가 가능하므로 이를 제한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수리도구를 얻기 위한 미니게임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 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수리도구를 획득하여 전력장치를 수리하는 시간을 지연시킨다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방문이 일정 시간동안 잠겨 생존자가 다른 방으로 이동하는 것을 제한함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비밀통로의 경우 사용 대기시간이 존재하므로 도어 잠금은 치명적임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4"/>
            </a:pPr>
            <a:r>
              <a:rPr lang="en-US" altLang="ko-KR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비밀통로 차단으로 인해 생존자의 이동에 있어 제약이 많이 생김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05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6726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r>
                        <a:rPr lang="en-US" altLang="ko-KR" b="1"/>
                        <a:t>SSAO(</a:t>
                      </a:r>
                      <a:r>
                        <a:rPr lang="en-US" altLang="ko-KR" sz="1800" b="1">
                          <a:effectLst/>
                        </a:rPr>
                        <a:t>Screen Space Ambient Occlusion</a:t>
                      </a:r>
                      <a:r>
                        <a:rPr lang="en-US" altLang="ko-KR" b="1"/>
                        <a:t>)</a:t>
                      </a:r>
                      <a:r>
                        <a:rPr lang="ko-KR" altLang="en-US"/>
                        <a:t>을 통한 사실감 있는 음영 표현</a:t>
                      </a:r>
                      <a:endParaRPr lang="en-US" altLang="ko-KR"/>
                    </a:p>
                    <a:p>
                      <a:pPr algn="ctr"/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PVS(Potentially visible set)</a:t>
                      </a:r>
                      <a:r>
                        <a:rPr lang="en-US" altLang="ko-KR" sz="1800" b="0" i="0" dirty="0">
                          <a:effectLst/>
                          <a:latin typeface="Whitney"/>
                        </a:rPr>
                        <a:t>, </a:t>
                      </a:r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Occlusion Portal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등을 이용한 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Occlusion culling 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알고리즘을 사용하여 프레임 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레이트를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최적화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/>
                        <a:t>통한 멀티플레이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79006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960121" y="1042172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997974" y="699511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82C72-CCAD-B19A-D429-A62DC339B8B9}"/>
              </a:ext>
            </a:extLst>
          </p:cNvPr>
          <p:cNvSpPr txBox="1"/>
          <p:nvPr/>
        </p:nvSpPr>
        <p:spPr>
          <a:xfrm>
            <a:off x="4923412" y="3738233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플레이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EAECD-5ED9-D311-B234-1BAAE2AC95DB}"/>
              </a:ext>
            </a:extLst>
          </p:cNvPr>
          <p:cNvSpPr txBox="1"/>
          <p:nvPr/>
        </p:nvSpPr>
        <p:spPr>
          <a:xfrm>
            <a:off x="4960121" y="4232238"/>
            <a:ext cx="551946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endParaRPr lang="en-US" altLang="ko-KR" sz="16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전력장치를 수리 후 탈출장치를 활성화 하여 탈출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술래에게 일정 횟수 이상 잡히면 패배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endParaRPr lang="en-US" altLang="ko-KR" sz="16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생존자가 탈출하지 못하게 방해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생존자가 탈출하면 패배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게임내 시간으로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지나면 술래 이동속도가 증가한다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960121" y="1563292"/>
            <a:ext cx="7231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436529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640080" y="2197370"/>
            <a:ext cx="5090160" cy="404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생존자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술래</a:t>
            </a:r>
            <a:endParaRPr lang="en-US" altLang="ko-KR" sz="10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/>
              <a:t>캐릭터 크기 </a:t>
            </a:r>
            <a:r>
              <a:rPr lang="en-US" altLang="ko-KR" sz="1200" b="1" dirty="0"/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/>
              <a:t>컨트롤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키보드 사용</a:t>
            </a:r>
            <a:r>
              <a:rPr lang="en-US" altLang="ko-KR" sz="1200" b="1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200" b="1" dirty="0"/>
              <a:t>생존자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 err="1"/>
              <a:t>맵에</a:t>
            </a:r>
            <a:r>
              <a:rPr lang="ko-KR" altLang="en-US" sz="1200" b="1" dirty="0"/>
              <a:t> 숨겨져 있는 수리도구 획득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수리도구를 통하여 총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전력장치 수리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전력장치 수리 이후 탈출장치 활성화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탈출</a:t>
            </a:r>
            <a:r>
              <a:rPr lang="en-US" altLang="ko-KR" sz="1200" b="1" dirty="0"/>
              <a:t>!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200" b="1" dirty="0"/>
              <a:t>술래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생존자가 전력장치를 수리하지 못하게 방해</a:t>
            </a:r>
            <a:endParaRPr lang="en-US" altLang="ko-KR" sz="1200" b="1" dirty="0"/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b="1" dirty="0"/>
              <a:t>생존자의 생명칩을 회수한다</a:t>
            </a:r>
            <a:r>
              <a:rPr lang="en-US" altLang="ko-KR" sz="1200" b="1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1396</Words>
  <Application>Microsoft Office PowerPoint</Application>
  <PresentationFormat>와이드스크린</PresentationFormat>
  <Paragraphs>363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199</cp:revision>
  <dcterms:created xsi:type="dcterms:W3CDTF">2018-03-06T08:13:05Z</dcterms:created>
  <dcterms:modified xsi:type="dcterms:W3CDTF">2022-12-12T05:10:37Z</dcterms:modified>
</cp:coreProperties>
</file>