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media/image1.wmf" ContentType="image/x-wmf"/>
  <Override PartName="/ppt/media/image2.wmf" ContentType="image/x-wmf"/>
  <Override PartName="/ppt/media/image3.wmf" ContentType="image/x-wmf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18800" y="3673080"/>
            <a:ext cx="7559280" cy="12178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b">
            <a:noAutofit/>
          </a:bodyPr>
          <a:p>
            <a:pPr marL="343080" indent="-22860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One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25416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Two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71136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Three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116856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Four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162576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Five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52000" y="1470600"/>
            <a:ext cx="7559280" cy="16606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8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252000" y="252000"/>
            <a:ext cx="8639280" cy="79524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9600" y="4690800"/>
            <a:ext cx="340920" cy="33768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696DE2-75B2-4ED4-BB62-67AFAD1C3510}" type="slidenum">
              <a:rPr b="0" lang="en-CZ" sz="1000" strike="noStrike" u="non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52000" y="1682280"/>
            <a:ext cx="7559280" cy="17992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s-CZ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Klikněte pro úpravu formátu textu nadpisu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" name="Picture 2" descr=""/>
          <p:cNvPicPr/>
          <p:nvPr/>
        </p:nvPicPr>
        <p:blipFill>
          <a:blip r:embed="rId2"/>
          <a:stretch/>
        </p:blipFill>
        <p:spPr>
          <a:xfrm>
            <a:off x="252000" y="4608000"/>
            <a:ext cx="1637640" cy="28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&lt;zápatí&gt;</a:t>
            </a:r>
            <a:endParaRPr b="0" lang="cs-CZ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Klikněte pro úpravu formátu textu osnovy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5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Druhá úroveň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5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Třetí úroveň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5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Čtvrtá úroveň osnovy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Pátá úroveň osnovy</a:t>
            </a:r>
            <a:endParaRPr b="0" lang="cs-CZ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11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Šestá úroveň</a:t>
            </a:r>
            <a:endParaRPr b="0" lang="cs-CZ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11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Sedmá úroveň</a:t>
            </a:r>
            <a:endParaRPr b="0" lang="cs-CZ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52000" y="1592280"/>
            <a:ext cx="755928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marL="457200" indent="-343080" defTabSz="914400">
              <a:lnSpc>
                <a:spcPct val="115000"/>
              </a:lnSpc>
              <a:spcBef>
                <a:spcPts val="1001"/>
              </a:spcBef>
              <a:buClr>
                <a:srgbClr val="585858"/>
              </a:buClr>
              <a:buFont typeface="Arial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One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10051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○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Two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4623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■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Three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9195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Four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3767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○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Five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3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DCF827-509A-491C-BA8C-9453B70EA96D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" name="Picture 2" descr=""/>
          <p:cNvPicPr/>
          <p:nvPr/>
        </p:nvPicPr>
        <p:blipFill>
          <a:blip r:embed="rId2"/>
          <a:stretch/>
        </p:blipFill>
        <p:spPr>
          <a:xfrm>
            <a:off x="252000" y="4608000"/>
            <a:ext cx="1637640" cy="28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PlaceHolder 4"/>
          <p:cNvSpPr>
            <a:spLocks noGrp="1"/>
          </p:cNvSpPr>
          <p:nvPr>
            <p:ph type="dt" idx="4"/>
          </p:nvPr>
        </p:nvSpPr>
        <p:spPr>
          <a:xfrm>
            <a:off x="7882560" y="209520"/>
            <a:ext cx="1138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&lt;datum/čas&gt;</a:t>
            </a:r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5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&lt;zápatí&gt;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6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536BDC-19CC-49D5-A317-F5E5CCA2604E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252000" y="7707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6" name="Picture 8" descr=""/>
          <p:cNvPicPr/>
          <p:nvPr/>
        </p:nvPicPr>
        <p:blipFill>
          <a:blip r:embed="rId2"/>
          <a:stretch/>
        </p:blipFill>
        <p:spPr>
          <a:xfrm>
            <a:off x="252000" y="4608000"/>
            <a:ext cx="1637640" cy="28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7882560" y="209520"/>
            <a:ext cx="1138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&lt;datum/čas&gt;</a:t>
            </a:r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&lt;zápatí&gt;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Klikněte pro úpravu formátu textu osnovy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Druhá úroveň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Třetí úroveň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Čtvrtá úroveň osnovy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Pátá úroveň osnovy</a:t>
            </a:r>
            <a:endParaRPr b="0" lang="cs-CZ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Šestá úroveň</a:t>
            </a:r>
            <a:endParaRPr b="0" lang="cs-CZ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Sedmá úroveň</a:t>
            </a:r>
            <a:endParaRPr b="0" lang="cs-CZ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52000" y="770760"/>
            <a:ext cx="7559280" cy="23605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9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E9207D-2CE6-4381-8C4C-D84E59C9A976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52000" y="3132000"/>
            <a:ext cx="7559280" cy="1436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 fontScale="92500" lnSpcReduction="19999"/>
          </a:bodyPr>
          <a:p>
            <a:pPr marL="457200" indent="-343080" defTabSz="914400">
              <a:lnSpc>
                <a:spcPct val="115000"/>
              </a:lnSpc>
              <a:spcBef>
                <a:spcPts val="1001"/>
              </a:spcBef>
              <a:buClr>
                <a:srgbClr val="585858"/>
              </a:buClr>
              <a:buFont typeface="Arial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One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10051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○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Two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4623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■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Three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9195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Four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376720" indent="-408240" defTabSz="914400">
              <a:lnSpc>
                <a:spcPct val="115000"/>
              </a:lnSpc>
              <a:spcBef>
                <a:spcPts val="499"/>
              </a:spcBef>
              <a:buClr>
                <a:srgbClr val="585858"/>
              </a:buClr>
              <a:buFont typeface="Arial"/>
              <a:buChar char="○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Five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3" name="Picture 8" descr=""/>
          <p:cNvPicPr/>
          <p:nvPr/>
        </p:nvPicPr>
        <p:blipFill>
          <a:blip r:embed="rId2"/>
          <a:stretch/>
        </p:blipFill>
        <p:spPr>
          <a:xfrm>
            <a:off x="252000" y="4608000"/>
            <a:ext cx="1637640" cy="28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4"/>
          <p:cNvSpPr>
            <a:spLocks noGrp="1"/>
          </p:cNvSpPr>
          <p:nvPr>
            <p:ph type="dt" idx="10"/>
          </p:nvPr>
        </p:nvSpPr>
        <p:spPr>
          <a:xfrm>
            <a:off x="7882560" y="209520"/>
            <a:ext cx="1138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&lt;datum/čas&gt;</a:t>
            </a:r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11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&lt;zápatí&gt;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_AND_PICTURE_50_5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Num" idx="12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2C0C9E-BC15-4B4B-A361-5E549BD0FEB8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0" y="0"/>
            <a:ext cx="4571280" cy="51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Klikněte pro úpravu formátu textu osnovy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Druhá úroveň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Třetí úroveň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Čtvrtá úroveň osnovy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Pátá úroveň osnovy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Šestá úroveň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Sedmá úroveň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2000" y="1542960"/>
            <a:ext cx="3959280" cy="2858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228600" indent="0" defTabSz="91440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Click to edit Master text styles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252000" y="770760"/>
            <a:ext cx="39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0" name="Picture 10" descr=""/>
          <p:cNvPicPr/>
          <p:nvPr/>
        </p:nvPicPr>
        <p:blipFill>
          <a:blip r:embed="rId2"/>
          <a:stretch/>
        </p:blipFill>
        <p:spPr>
          <a:xfrm>
            <a:off x="252000" y="4608000"/>
            <a:ext cx="1637640" cy="28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5"/>
          <p:cNvSpPr>
            <a:spLocks noGrp="1"/>
          </p:cNvSpPr>
          <p:nvPr>
            <p:ph type="ftr" idx="13"/>
          </p:nvPr>
        </p:nvSpPr>
        <p:spPr>
          <a:xfrm>
            <a:off x="252000" y="209520"/>
            <a:ext cx="422280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&lt;zápatí&gt;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/>
          </p:nvPr>
        </p:nvSpPr>
        <p:spPr>
          <a:xfrm>
            <a:off x="118800" y="3673080"/>
            <a:ext cx="7559280" cy="12178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b">
            <a:noAutofit/>
          </a:bodyPr>
          <a:p>
            <a:pPr marL="34308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Téma: Obhajoba magisterská práce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Autor: Jaroslav Körner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Vedoucí práce: Ing. Lenka Kosková Třísková, Ph.D.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jaroslav.korner@tul.cz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52000" y="1470600"/>
            <a:ext cx="8387640" cy="16606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4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 idx="30"/>
          </p:nvPr>
        </p:nvSpPr>
        <p:spPr>
          <a:xfrm>
            <a:off x="8679600" y="4690800"/>
            <a:ext cx="340920" cy="33768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D39CCA-A2F9-4FF4-B8DF-6778DE57C143}" type="slidenum">
              <a:rPr b="0" lang="en-CZ" sz="1000" strike="noStrike" u="non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b="0" lang="cs-CZ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252000" y="1682280"/>
            <a:ext cx="7559280" cy="17992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Z" sz="28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Realizace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31"/>
          </p:nvPr>
        </p:nvSpPr>
        <p:spPr>
          <a:xfrm>
            <a:off x="252000" y="209520"/>
            <a:ext cx="795960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Výsledek analýzy FMECA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769400" y="1677600"/>
            <a:ext cx="3328920" cy="8938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FPGA – ANO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32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4EF676-500C-48B9-9480-C569A477D885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33"/>
          </p:nvPr>
        </p:nvSpPr>
        <p:spPr>
          <a:xfrm>
            <a:off x="252000" y="209520"/>
            <a:ext cx="766044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" name="Obrázek 1" descr="Obsah obrázku Grafika, symbol, Písmo, snímek obrazovky&#10;&#10;Obsah vygenerovaný umělou inteligencí může být nesprávný."/>
          <p:cNvPicPr/>
          <p:nvPr/>
        </p:nvPicPr>
        <p:blipFill>
          <a:blip r:embed="rId1"/>
          <a:stretch/>
        </p:blipFill>
        <p:spPr>
          <a:xfrm>
            <a:off x="6140520" y="2343960"/>
            <a:ext cx="1953360" cy="1956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Znak násobení 2"/>
          <p:cNvSpPr/>
          <p:nvPr/>
        </p:nvSpPr>
        <p:spPr>
          <a:xfrm>
            <a:off x="6053760" y="2241360"/>
            <a:ext cx="2122200" cy="2156400"/>
          </a:xfrm>
          <a:prstGeom prst="mathMultiply">
            <a:avLst>
              <a:gd name="adj1" fmla="val 23520"/>
            </a:avLst>
          </a:prstGeom>
          <a:solidFill>
            <a:srgbClr val="ea76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cs-CZ" sz="18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83" name="Obrázek 3" descr="Obsah obrázku Grafika, Barevnost, vzor, design&#10;&#10;Obsah vygenerovaný umělou inteligencí může být nesprávný."/>
          <p:cNvPicPr/>
          <p:nvPr/>
        </p:nvPicPr>
        <p:blipFill>
          <a:blip r:embed="rId2"/>
          <a:stretch/>
        </p:blipFill>
        <p:spPr>
          <a:xfrm>
            <a:off x="1864440" y="2495160"/>
            <a:ext cx="1654200" cy="165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PlaceHolder 2"/>
          <p:cNvSpPr/>
          <p:nvPr/>
        </p:nvSpPr>
        <p:spPr>
          <a:xfrm>
            <a:off x="5814000" y="1593720"/>
            <a:ext cx="3328920" cy="89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noAutofit/>
          </a:bodyPr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"/>
              <a:buChar char="●"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uCPU - NE</a:t>
            </a:r>
            <a:endParaRPr b="0" lang="cs-CZ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Vivado: propojení IP jader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3850200" cy="280080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114480" indent="0" defTabSz="914400">
              <a:lnSpc>
                <a:spcPct val="115000"/>
              </a:lnSpc>
              <a:buNone/>
            </a:pPr>
            <a:r>
              <a:rPr b="0" lang="cs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Bloky návrhu: 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"/>
              <a:buChar char="●"/>
            </a:pPr>
            <a:r>
              <a:rPr b="0" lang="en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CPU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DMA 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3 x SPI řadič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34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067B81-A171-45B0-A531-E00EFB4B4F32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35"/>
          </p:nvPr>
        </p:nvSpPr>
        <p:spPr>
          <a:xfrm>
            <a:off x="252000" y="209520"/>
            <a:ext cx="766044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" name="Obrázek 1" descr="Obsah obrázku text, diagram, Paralelní, Plán&#10;&#10;Obsah vygenerovaný umělou inteligencí může být nesprávný."/>
          <p:cNvPicPr/>
          <p:nvPr/>
        </p:nvPicPr>
        <p:blipFill>
          <a:blip r:embed="rId1"/>
          <a:stretch/>
        </p:blipFill>
        <p:spPr>
          <a:xfrm>
            <a:off x="4336560" y="742320"/>
            <a:ext cx="4575960" cy="3642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Demonstrace na HW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4721400" cy="273636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"/>
              <a:buChar char="●"/>
            </a:pPr>
            <a:r>
              <a:rPr b="0" lang="en-CZ" sz="18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Vývojová deska se zapojenými SD kartami.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6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819089-E283-41FE-8ECD-E09F33FF2461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37"/>
          </p:nvPr>
        </p:nvSpPr>
        <p:spPr>
          <a:xfrm>
            <a:off x="252000" y="209520"/>
            <a:ext cx="766044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" name="Obrázek 1" descr="Obsah obrázku elektronika, Elektronické inženýrství, Elektronická součástka, Obvodoví součástka&#10;&#10;Obsah vygenerovaný umělou inteligencí může být nesprávný."/>
          <p:cNvPicPr/>
          <p:nvPr/>
        </p:nvPicPr>
        <p:blipFill>
          <a:blip r:embed="rId1"/>
          <a:stretch/>
        </p:blipFill>
        <p:spPr>
          <a:xfrm>
            <a:off x="5021640" y="462960"/>
            <a:ext cx="3354120" cy="4111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Závěr práce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52000" y="1562760"/>
            <a:ext cx="755928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Implementoval jsem IP jádro obsahující 3 x SPI řadič pro komunikaci s SD kartami.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Řadič se stará paralelní čtení a opravu dat.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"/>
              <a:buChar char="●"/>
            </a:pPr>
            <a:r>
              <a:rPr b="0" lang="en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Využití tří samostatných pamětí přineslo zvýšení odolnosti uložiště.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Paměť je čitelná z OS Linux.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38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223803-FCF6-4687-B8BD-7971D9A07718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ftr" idx="39"/>
          </p:nvPr>
        </p:nvSpPr>
        <p:spPr>
          <a:xfrm>
            <a:off x="252000" y="209520"/>
            <a:ext cx="766044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Rozšíření do budoucna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755928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,Sans-Serif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Zaplacení licence proprietárního protokol jednoho z pamětlivých medií či pořízení IP jádra implementující řadič.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Arial,Sans-Serif"/>
              <a:buChar char="●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-&gt; navýšení datové propustnosti systému.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</a:pP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0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A2D533-994E-497B-AA0F-099A1A086B2A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&lt;číslo&gt;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ftr" idx="41"/>
          </p:nvPr>
        </p:nvSpPr>
        <p:spPr>
          <a:xfrm>
            <a:off x="252000" y="209520"/>
            <a:ext cx="766044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" name="Obrázek 1" descr="Obsah obrázku text, snímek obrazovky, Písmo, logo&#10;&#10;Obsah vygenerovaný umělou inteligencí může být nesprávný."/>
          <p:cNvPicPr/>
          <p:nvPr/>
        </p:nvPicPr>
        <p:blipFill>
          <a:blip r:embed="rId1"/>
          <a:srcRect l="54134" t="28399" r="21969" b="19497"/>
          <a:stretch/>
        </p:blipFill>
        <p:spPr>
          <a:xfrm>
            <a:off x="5505840" y="2997360"/>
            <a:ext cx="1586160" cy="1096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Obrázek 2" descr="Obsah obrázku text, flash disk, logo, Písmo&#10;&#10;Obsah vygenerovaný umělou inteligencí může být nesprávný."/>
          <p:cNvPicPr/>
          <p:nvPr/>
        </p:nvPicPr>
        <p:blipFill>
          <a:blip r:embed="rId2"/>
          <a:srcRect l="52202" t="34039" r="22112" b="17020"/>
          <a:stretch/>
        </p:blipFill>
        <p:spPr>
          <a:xfrm>
            <a:off x="1981800" y="2948760"/>
            <a:ext cx="1704960" cy="1141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118800" y="3673080"/>
            <a:ext cx="7559280" cy="12178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b">
            <a:noAutofit/>
          </a:bodyPr>
          <a:p>
            <a:pPr marL="34308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Jaroslav Körner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jaroslav.korner@tul.cz</a:t>
            </a:r>
            <a:endParaRPr b="0" lang="cs-CZ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252000" y="1470600"/>
            <a:ext cx="7559280" cy="16606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Z" sz="48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Děkuji za pozornost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2000" y="573480"/>
            <a:ext cx="8186760" cy="9529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Realizace úložiště souborového systému Linux odolného proti poruchám určeného pro CubeSat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755928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114480" indent="0" defTabSz="914400">
              <a:lnSpc>
                <a:spcPct val="114000"/>
              </a:lnSpc>
              <a:buNone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Cíle práce: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</a:pP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OpenSymbol"/>
              <a:buAutoNum type="arabicPeriod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Seznámit se s problematikou malých satelitů - CubeSat.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OpenSymbol"/>
              <a:buAutoNum type="arabicPeriod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Navrhnout řešení vhodné pro malý satelit na LEO.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OpenSymbol"/>
              <a:buAutoNum type="arabicPeriod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Provést analýzu FMECA daného řešení.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343080" defTabSz="914400">
              <a:lnSpc>
                <a:spcPct val="114000"/>
              </a:lnSpc>
              <a:buClr>
                <a:srgbClr val="585858"/>
              </a:buClr>
              <a:buFont typeface="OpenSymbol"/>
              <a:buAutoNum type="arabicPeriod"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Implementovat a otestovat řešení na demonstračním HW s OS Linux.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4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E7E6EC-3C51-4FA0-800E-06439FDA813A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2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15"/>
          </p:nvPr>
        </p:nvSpPr>
        <p:spPr>
          <a:xfrm>
            <a:off x="252000" y="209520"/>
            <a:ext cx="766044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2000" y="573480"/>
            <a:ext cx="8186760" cy="5522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Problém: úložiště satelitu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52000" y="1230840"/>
            <a:ext cx="4757760" cy="115020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114480" indent="0" defTabSz="914400">
              <a:lnSpc>
                <a:spcPct val="114000"/>
              </a:lnSpc>
              <a:buNone/>
            </a:pPr>
            <a:r>
              <a:rPr b="0" lang="cs-CZ" sz="16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Jedno SD/MMC uložiště není dostatečně spolehlivé pro misi CubeSatu.</a:t>
            </a:r>
            <a:endParaRPr b="0" lang="cs-CZ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070206-9D2E-44E3-A3D6-A56FC5362990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2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44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1"/>
          <p:cNvSpPr/>
          <p:nvPr/>
        </p:nvSpPr>
        <p:spPr>
          <a:xfrm>
            <a:off x="253440" y="2223720"/>
            <a:ext cx="4934880" cy="79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noAutofit/>
          </a:bodyPr>
          <a:p>
            <a:pPr defTabSz="914400">
              <a:lnSpc>
                <a:spcPct val="90000"/>
              </a:lnSpc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Stávající řešení (VZLUSAT-2):</a:t>
            </a:r>
            <a:endParaRPr b="0" lang="cs-CZ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TextovéPole 5"/>
          <p:cNvSpPr/>
          <p:nvPr/>
        </p:nvSpPr>
        <p:spPr>
          <a:xfrm>
            <a:off x="254160" y="2881800"/>
            <a:ext cx="36954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455a64"/>
              </a:buClr>
              <a:buFont typeface="Symbol" charset="2"/>
              <a:buChar char=""/>
            </a:pPr>
            <a:r>
              <a:rPr b="0" lang="en-US" sz="16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 2 SD/MMC uložiště</a:t>
            </a:r>
            <a:endParaRPr b="0" lang="cs-CZ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455a64"/>
              </a:buClr>
              <a:buFont typeface="Symbol" charset="2"/>
              <a:buChar char=""/>
            </a:pPr>
            <a:r>
              <a:rPr b="0" lang="en-US" sz="16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 Modifikovaný Bootloader</a:t>
            </a:r>
            <a:endParaRPr b="0" lang="cs-CZ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Obrázek 6" descr="Obsah obrázku text, snímek obrazovky, Písmo, číslo&#10;&#10;Obsah vygenerovaný umělou inteligencí může být nesprávný."/>
          <p:cNvPicPr/>
          <p:nvPr/>
        </p:nvPicPr>
        <p:blipFill>
          <a:blip r:embed="rId1"/>
          <a:srcRect l="0" t="0" r="3059" b="0"/>
          <a:stretch/>
        </p:blipFill>
        <p:spPr>
          <a:xfrm>
            <a:off x="5519160" y="210240"/>
            <a:ext cx="2913840" cy="4568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Myšlenka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755928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Nahrazení 2 SD karty za 3 SD karty.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Vytvoření rozhraní řadiče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Ten zprostředkovává přístup k uložišti, jako by to byla jedna karta.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Implementace algoritmu odolného proti chybám čtení poškozených dat.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8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22CF0C-4007-4F52-812D-71763BDA6ED9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9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Možná řešení: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6150240" cy="137988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Softwarové řešení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Přidání uCPU a vytvoření SW pro ovládání SD karet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Hardwarové řešení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cs-CZ" sz="1600" strike="noStrike" u="none">
                <a:solidFill>
                  <a:srgbClr val="585858"/>
                </a:solidFill>
                <a:effectLst/>
                <a:uFillTx/>
                <a:latin typeface="Arial"/>
                <a:ea typeface="Arial"/>
              </a:rPr>
              <a:t>Vytvoření IP jádra pro FPGA</a:t>
            </a:r>
            <a:endParaRPr b="0" lang="cs-CZ" sz="1600" strike="noStrike" u="none">
              <a:solidFill>
                <a:srgbClr val="585858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0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11F61C-C918-4F81-86CB-F676E92152A4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21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" name="Obrázek 5" descr="Obsah obrázku Grafika, symbol, Písmo, snímek obrazovky&#10;&#10;Obsah vygenerovaný umělou inteligencí může být nesprávný."/>
          <p:cNvPicPr/>
          <p:nvPr/>
        </p:nvPicPr>
        <p:blipFill>
          <a:blip r:embed="rId1"/>
          <a:stretch/>
        </p:blipFill>
        <p:spPr>
          <a:xfrm>
            <a:off x="2603160" y="3060000"/>
            <a:ext cx="1431000" cy="1450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4" name="Obrázek 6" descr="Obsah obrázku Grafika, Barevnost, vzor, design&#10;&#10;Obsah vygenerovaný umělou inteligencí může být nesprávný."/>
          <p:cNvPicPr/>
          <p:nvPr/>
        </p:nvPicPr>
        <p:blipFill>
          <a:blip r:embed="rId2"/>
          <a:stretch/>
        </p:blipFill>
        <p:spPr>
          <a:xfrm>
            <a:off x="5217840" y="3142080"/>
            <a:ext cx="1266480" cy="1286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Lato"/>
              </a:rPr>
              <a:t>SW řešení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308916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Softwarové řešení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uCPU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SPI / SD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Rozhraní: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SPI slave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22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1DEF71-7FB6-4792-BFA8-B37F37DB322A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23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" name="Obrázek 5" descr="Obsah obrázku text, snímek obrazovky, hodiny, Grafika&#10;&#10;Obsah vygenerovaný umělou inteligencí může být nesprávný."/>
          <p:cNvPicPr/>
          <p:nvPr/>
        </p:nvPicPr>
        <p:blipFill>
          <a:blip r:embed="rId1"/>
          <a:stretch/>
        </p:blipFill>
        <p:spPr>
          <a:xfrm>
            <a:off x="5269320" y="1005120"/>
            <a:ext cx="3180240" cy="3395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Lato"/>
              </a:rPr>
              <a:t>HW řešení (IP core)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365400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IP jádro pro FPGA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FPGA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PMOD - na SD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Rozhraní: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AXI-MM / SPI slave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4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526076-66BE-41E7-98AA-65EF6FF99C62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25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" name="Obrázek 5" descr="Obsah obrázku snímek obrazovky, text, Grafika, grafický design&#10;&#10;Obsah vygenerovaný umělou inteligencí může být nesprávný."/>
          <p:cNvPicPr/>
          <p:nvPr/>
        </p:nvPicPr>
        <p:blipFill>
          <a:blip r:embed="rId1"/>
          <a:stretch/>
        </p:blipFill>
        <p:spPr>
          <a:xfrm>
            <a:off x="5325120" y="1057680"/>
            <a:ext cx="3249720" cy="325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Algoritmus: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4461840" cy="280872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Při poškození dat -&gt; majority vote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Při poškození 1 karty -&gt; přestane z ní číst a odešle data pokud jsou shodná na obou kartách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55a64"/>
              </a:buClr>
              <a:buFont typeface="Arial"/>
              <a:buChar char="•"/>
            </a:pPr>
            <a:r>
              <a:rPr b="0" lang="cs-CZ" sz="1800" strike="noStrike" u="none">
                <a:solidFill>
                  <a:srgbClr val="455a64"/>
                </a:solidFill>
                <a:effectLst/>
                <a:uFillTx/>
                <a:latin typeface="Arial"/>
                <a:ea typeface="Lato"/>
              </a:rPr>
              <a:t>Při poškození 2 karet -&gt; přestane z nich číst a odešle data z jedné karty</a:t>
            </a: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cs-CZ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26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444C48-5360-41B2-9522-A5AD4A7C0294}" type="slidenum">
              <a:rPr b="0" lang="cs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27"/>
          </p:nvPr>
        </p:nvSpPr>
        <p:spPr>
          <a:xfrm>
            <a:off x="252000" y="209520"/>
            <a:ext cx="755928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" name="Obrázek 5" descr="Obsah obrázku snímek obrazovky, Barevnost, Grafika, diagram&#10;&#10;Obsah vygenerovaný umělou inteligencí může být nesprávný."/>
          <p:cNvPicPr/>
          <p:nvPr/>
        </p:nvPicPr>
        <p:blipFill>
          <a:blip r:embed="rId1"/>
          <a:stretch/>
        </p:blipFill>
        <p:spPr>
          <a:xfrm>
            <a:off x="5848560" y="729000"/>
            <a:ext cx="2136600" cy="368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Num" idx="28"/>
          </p:nvPr>
        </p:nvSpPr>
        <p:spPr>
          <a:xfrm>
            <a:off x="8684280" y="4700880"/>
            <a:ext cx="336240" cy="31752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7D89A8-61CE-41A1-8C89-86BD99991512}" type="slidenum">
              <a:rPr b="0" lang="en-CZ" sz="1000" strike="noStrike" u="non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b="0" lang="cs-CZ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252000" y="770760"/>
            <a:ext cx="7559280" cy="572040"/>
          </a:xfrm>
          <a:prstGeom prst="rect">
            <a:avLst/>
          </a:prstGeom>
          <a:noFill/>
          <a:ln w="12600">
            <a:noFill/>
          </a:ln>
        </p:spPr>
        <p:txBody>
          <a:bodyPr lIns="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Z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Porovnání </a:t>
            </a: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paměťových medií</a:t>
            </a:r>
            <a:endParaRPr b="0" lang="cs-CZ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2" name="Table 5"/>
          <p:cNvGraphicFramePr/>
          <p:nvPr/>
        </p:nvGraphicFramePr>
        <p:xfrm>
          <a:off x="252000" y="1502280"/>
          <a:ext cx="8398440" cy="1702800"/>
        </p:xfrm>
        <a:graphic>
          <a:graphicData uri="http://schemas.openxmlformats.org/drawingml/2006/table">
            <a:tbl>
              <a:tblPr/>
              <a:tblGrid>
                <a:gridCol w="993240"/>
                <a:gridCol w="2428560"/>
                <a:gridCol w="1394640"/>
                <a:gridCol w="1042920"/>
                <a:gridCol w="646200"/>
                <a:gridCol w="1015920"/>
                <a:gridCol w="876240"/>
              </a:tblGrid>
              <a:tr h="360000"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Medium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Rozhraní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Cena licence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Rychlost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Verze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Počet pinů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Rozměry (mm)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</a:tr>
              <a:tr h="360000"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uSD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SPI, One-bit SD, Four-bit SD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1000 USD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~10 MB/s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1.01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8-16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11x15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MMC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SPI, One-bit SD, MMC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327 USD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~125 MB/s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5.1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7-13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24x32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0000">
                <a:tc>
                  <a:txBody>
                    <a:bodyPr lIns="47520" r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UFS Card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UFS -&gt; UniPro -&gt; M-PHY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3643 USD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1200 MB/s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4.0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12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7520" rIns="4752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cs-CZ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11x15</a:t>
                      </a: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r" defTabSz="914400">
                        <a:lnSpc>
                          <a:spcPct val="100000"/>
                        </a:lnSpc>
                      </a:pPr>
                      <a:endParaRPr b="0" lang="cs-CZ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" name="PlaceHolder 3"/>
          <p:cNvSpPr>
            <a:spLocks noGrp="1"/>
          </p:cNvSpPr>
          <p:nvPr>
            <p:ph type="ftr" idx="29"/>
          </p:nvPr>
        </p:nvSpPr>
        <p:spPr>
          <a:xfrm>
            <a:off x="252000" y="209520"/>
            <a:ext cx="7675920" cy="3643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b="0" lang="cs-CZ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FM TU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a7603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Application>LibreOffice/25.2.2.2$Windows_X86_64 LibreOffice_project/7370d4be9e3cf6031a51beef54ff3bda878e3fac</Application>
  <AppVersion>15.0000</AppVersion>
  <Words>207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 Koprnicky</dc:creator>
  <dc:description/>
  <dc:language>cs-CZ</dc:language>
  <cp:lastModifiedBy/>
  <dcterms:modified xsi:type="dcterms:W3CDTF">2025-04-13T19:43:39Z</dcterms:modified>
  <cp:revision>451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Předvádění na obrazovce (16:9)</vt:lpwstr>
  </property>
  <property fmtid="{D5CDD505-2E9C-101B-9397-08002B2CF9AE}" pid="3" name="Slides">
    <vt:i4>16</vt:i4>
  </property>
</Properties>
</file>