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296400"/>
  <p:embeddedFontLst>
    <p:embeddedFont>
      <p:font typeface="Poppi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italic.fntdata"/><Relationship Id="rId30" Type="http://schemas.openxmlformats.org/officeDocument/2006/relationships/font" Target="fonts/Poppi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Poppi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2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876550" y="228600"/>
            <a:ext cx="3706812" cy="27797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3" type="hdr"/>
          </p:nvPr>
        </p:nvSpPr>
        <p:spPr>
          <a:xfrm>
            <a:off x="284162" y="230187"/>
            <a:ext cx="2535237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250825" y="3254375"/>
            <a:ext cx="6292850" cy="541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" name="Google Shape;6;n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95987" y="8715375"/>
            <a:ext cx="555625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n"/>
          <p:cNvSpPr txBox="1"/>
          <p:nvPr/>
        </p:nvSpPr>
        <p:spPr>
          <a:xfrm>
            <a:off x="206375" y="9004300"/>
            <a:ext cx="387350" cy="219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Poppins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 txBox="1"/>
          <p:nvPr/>
        </p:nvSpPr>
        <p:spPr>
          <a:xfrm>
            <a:off x="604837" y="9004300"/>
            <a:ext cx="1114425" cy="219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Poppins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October 2003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 txBox="1"/>
          <p:nvPr/>
        </p:nvSpPr>
        <p:spPr>
          <a:xfrm>
            <a:off x="1765300" y="8931275"/>
            <a:ext cx="38354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Poppins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Copyright © 2006 HP corporate presentation.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7cf18c2b4_0_0:notes"/>
          <p:cNvSpPr/>
          <p:nvPr>
            <p:ph idx="2" type="sldImg"/>
          </p:nvPr>
        </p:nvSpPr>
        <p:spPr>
          <a:xfrm>
            <a:off x="2876550" y="228600"/>
            <a:ext cx="3706800" cy="27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7cf18c2b4_0_0:notes"/>
          <p:cNvSpPr txBox="1"/>
          <p:nvPr>
            <p:ph idx="1" type="body"/>
          </p:nvPr>
        </p:nvSpPr>
        <p:spPr>
          <a:xfrm>
            <a:off x="250825" y="3254375"/>
            <a:ext cx="6292800" cy="54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7cf18c2b4_0_6:notes"/>
          <p:cNvSpPr/>
          <p:nvPr>
            <p:ph idx="2" type="sldImg"/>
          </p:nvPr>
        </p:nvSpPr>
        <p:spPr>
          <a:xfrm>
            <a:off x="2876550" y="228600"/>
            <a:ext cx="3706800" cy="27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7cf18c2b4_0_6:notes"/>
          <p:cNvSpPr txBox="1"/>
          <p:nvPr>
            <p:ph idx="1" type="body"/>
          </p:nvPr>
        </p:nvSpPr>
        <p:spPr>
          <a:xfrm>
            <a:off x="250825" y="3254375"/>
            <a:ext cx="6292800" cy="54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:notes"/>
          <p:cNvSpPr txBox="1"/>
          <p:nvPr>
            <p:ph idx="1" type="body"/>
          </p:nvPr>
        </p:nvSpPr>
        <p:spPr>
          <a:xfrm>
            <a:off x="250825" y="3254375"/>
            <a:ext cx="6292850" cy="541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32:notes"/>
          <p:cNvSpPr/>
          <p:nvPr>
            <p:ph idx="2" type="sldImg"/>
          </p:nvPr>
        </p:nvSpPr>
        <p:spPr>
          <a:xfrm>
            <a:off x="2876550" y="228600"/>
            <a:ext cx="3706812" cy="27797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:notes"/>
          <p:cNvSpPr txBox="1"/>
          <p:nvPr>
            <p:ph idx="1" type="body"/>
          </p:nvPr>
        </p:nvSpPr>
        <p:spPr>
          <a:xfrm>
            <a:off x="250825" y="3254375"/>
            <a:ext cx="6292850" cy="541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33:notes"/>
          <p:cNvSpPr/>
          <p:nvPr>
            <p:ph idx="2" type="sldImg"/>
          </p:nvPr>
        </p:nvSpPr>
        <p:spPr>
          <a:xfrm>
            <a:off x="2876550" y="228600"/>
            <a:ext cx="3706812" cy="27797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4:notes"/>
          <p:cNvSpPr txBox="1"/>
          <p:nvPr>
            <p:ph idx="1" type="body"/>
          </p:nvPr>
        </p:nvSpPr>
        <p:spPr>
          <a:xfrm>
            <a:off x="250825" y="3254375"/>
            <a:ext cx="6292850" cy="541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34:notes"/>
          <p:cNvSpPr/>
          <p:nvPr>
            <p:ph idx="2" type="sldImg"/>
          </p:nvPr>
        </p:nvSpPr>
        <p:spPr>
          <a:xfrm>
            <a:off x="2876550" y="228600"/>
            <a:ext cx="3706812" cy="27797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:notes"/>
          <p:cNvSpPr txBox="1"/>
          <p:nvPr>
            <p:ph idx="1" type="body"/>
          </p:nvPr>
        </p:nvSpPr>
        <p:spPr>
          <a:xfrm>
            <a:off x="250825" y="3254375"/>
            <a:ext cx="6292850" cy="541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35:notes"/>
          <p:cNvSpPr/>
          <p:nvPr>
            <p:ph idx="2" type="sldImg"/>
          </p:nvPr>
        </p:nvSpPr>
        <p:spPr>
          <a:xfrm>
            <a:off x="2876550" y="228600"/>
            <a:ext cx="3706812" cy="27797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:notes"/>
          <p:cNvSpPr txBox="1"/>
          <p:nvPr>
            <p:ph idx="1" type="body"/>
          </p:nvPr>
        </p:nvSpPr>
        <p:spPr>
          <a:xfrm>
            <a:off x="250825" y="3254375"/>
            <a:ext cx="6292850" cy="541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36:notes"/>
          <p:cNvSpPr/>
          <p:nvPr>
            <p:ph idx="2" type="sldImg"/>
          </p:nvPr>
        </p:nvSpPr>
        <p:spPr>
          <a:xfrm>
            <a:off x="2876550" y="228600"/>
            <a:ext cx="3706812" cy="27797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:notes"/>
          <p:cNvSpPr txBox="1"/>
          <p:nvPr>
            <p:ph idx="1" type="body"/>
          </p:nvPr>
        </p:nvSpPr>
        <p:spPr>
          <a:xfrm>
            <a:off x="250825" y="3254375"/>
            <a:ext cx="6292850" cy="541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37:notes"/>
          <p:cNvSpPr/>
          <p:nvPr>
            <p:ph idx="2" type="sldImg"/>
          </p:nvPr>
        </p:nvSpPr>
        <p:spPr>
          <a:xfrm>
            <a:off x="2876550" y="228600"/>
            <a:ext cx="3706812" cy="27797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:notes"/>
          <p:cNvSpPr txBox="1"/>
          <p:nvPr>
            <p:ph idx="1" type="body"/>
          </p:nvPr>
        </p:nvSpPr>
        <p:spPr>
          <a:xfrm>
            <a:off x="250825" y="3254375"/>
            <a:ext cx="6292850" cy="541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38:notes"/>
          <p:cNvSpPr/>
          <p:nvPr>
            <p:ph idx="2" type="sldImg"/>
          </p:nvPr>
        </p:nvSpPr>
        <p:spPr>
          <a:xfrm>
            <a:off x="2876550" y="228600"/>
            <a:ext cx="3706812" cy="27797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:notes"/>
          <p:cNvSpPr txBox="1"/>
          <p:nvPr>
            <p:ph idx="1" type="body"/>
          </p:nvPr>
        </p:nvSpPr>
        <p:spPr>
          <a:xfrm>
            <a:off x="250825" y="3254375"/>
            <a:ext cx="6292850" cy="541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39:notes"/>
          <p:cNvSpPr/>
          <p:nvPr>
            <p:ph idx="2" type="sldImg"/>
          </p:nvPr>
        </p:nvSpPr>
        <p:spPr>
          <a:xfrm>
            <a:off x="2876550" y="228600"/>
            <a:ext cx="3706812" cy="27797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0:notes"/>
          <p:cNvSpPr txBox="1"/>
          <p:nvPr>
            <p:ph idx="1" type="body"/>
          </p:nvPr>
        </p:nvSpPr>
        <p:spPr>
          <a:xfrm>
            <a:off x="250825" y="3254375"/>
            <a:ext cx="6292850" cy="541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40:notes"/>
          <p:cNvSpPr/>
          <p:nvPr>
            <p:ph idx="2" type="sldImg"/>
          </p:nvPr>
        </p:nvSpPr>
        <p:spPr>
          <a:xfrm>
            <a:off x="2876550" y="228600"/>
            <a:ext cx="3706812" cy="27797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7cf18c2b4_0_24:notes"/>
          <p:cNvSpPr/>
          <p:nvPr>
            <p:ph idx="2" type="sldImg"/>
          </p:nvPr>
        </p:nvSpPr>
        <p:spPr>
          <a:xfrm>
            <a:off x="2876550" y="228600"/>
            <a:ext cx="3706800" cy="27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7cf18c2b4_0_24:notes"/>
          <p:cNvSpPr txBox="1"/>
          <p:nvPr>
            <p:ph idx="1" type="body"/>
          </p:nvPr>
        </p:nvSpPr>
        <p:spPr>
          <a:xfrm>
            <a:off x="250825" y="3254375"/>
            <a:ext cx="6292800" cy="54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1:notes"/>
          <p:cNvSpPr txBox="1"/>
          <p:nvPr>
            <p:ph idx="1" type="body"/>
          </p:nvPr>
        </p:nvSpPr>
        <p:spPr>
          <a:xfrm>
            <a:off x="250825" y="3254375"/>
            <a:ext cx="6292850" cy="541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41:notes"/>
          <p:cNvSpPr/>
          <p:nvPr>
            <p:ph idx="2" type="sldImg"/>
          </p:nvPr>
        </p:nvSpPr>
        <p:spPr>
          <a:xfrm>
            <a:off x="2876550" y="228600"/>
            <a:ext cx="3706812" cy="27797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2:notes"/>
          <p:cNvSpPr txBox="1"/>
          <p:nvPr>
            <p:ph idx="1" type="body"/>
          </p:nvPr>
        </p:nvSpPr>
        <p:spPr>
          <a:xfrm>
            <a:off x="250825" y="3254375"/>
            <a:ext cx="6292850" cy="541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42:notes"/>
          <p:cNvSpPr/>
          <p:nvPr>
            <p:ph idx="2" type="sldImg"/>
          </p:nvPr>
        </p:nvSpPr>
        <p:spPr>
          <a:xfrm>
            <a:off x="2876550" y="228600"/>
            <a:ext cx="3706812" cy="27797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3:notes"/>
          <p:cNvSpPr txBox="1"/>
          <p:nvPr>
            <p:ph idx="1" type="body"/>
          </p:nvPr>
        </p:nvSpPr>
        <p:spPr>
          <a:xfrm>
            <a:off x="250825" y="3254375"/>
            <a:ext cx="6292850" cy="541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43:notes"/>
          <p:cNvSpPr/>
          <p:nvPr>
            <p:ph idx="2" type="sldImg"/>
          </p:nvPr>
        </p:nvSpPr>
        <p:spPr>
          <a:xfrm>
            <a:off x="2876550" y="228600"/>
            <a:ext cx="3706812" cy="27797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4:notes"/>
          <p:cNvSpPr txBox="1"/>
          <p:nvPr>
            <p:ph idx="1" type="body"/>
          </p:nvPr>
        </p:nvSpPr>
        <p:spPr>
          <a:xfrm>
            <a:off x="250825" y="3254375"/>
            <a:ext cx="6292850" cy="5411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44:notes"/>
          <p:cNvSpPr/>
          <p:nvPr>
            <p:ph idx="2" type="sldImg"/>
          </p:nvPr>
        </p:nvSpPr>
        <p:spPr>
          <a:xfrm>
            <a:off x="2876550" y="228600"/>
            <a:ext cx="3706812" cy="27797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7cf18c2b4_0_30:notes"/>
          <p:cNvSpPr/>
          <p:nvPr>
            <p:ph idx="2" type="sldImg"/>
          </p:nvPr>
        </p:nvSpPr>
        <p:spPr>
          <a:xfrm>
            <a:off x="2876550" y="228600"/>
            <a:ext cx="3706800" cy="27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7cf18c2b4_0_30:notes"/>
          <p:cNvSpPr txBox="1"/>
          <p:nvPr>
            <p:ph idx="1" type="body"/>
          </p:nvPr>
        </p:nvSpPr>
        <p:spPr>
          <a:xfrm>
            <a:off x="250825" y="3254375"/>
            <a:ext cx="6292800" cy="54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7cf18c2b4_0_42:notes"/>
          <p:cNvSpPr/>
          <p:nvPr>
            <p:ph idx="2" type="sldImg"/>
          </p:nvPr>
        </p:nvSpPr>
        <p:spPr>
          <a:xfrm>
            <a:off x="2876550" y="228600"/>
            <a:ext cx="3706800" cy="27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7cf18c2b4_0_42:notes"/>
          <p:cNvSpPr txBox="1"/>
          <p:nvPr>
            <p:ph idx="1" type="body"/>
          </p:nvPr>
        </p:nvSpPr>
        <p:spPr>
          <a:xfrm>
            <a:off x="250825" y="3254375"/>
            <a:ext cx="6292800" cy="54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7cf18c2b4_0_48:notes"/>
          <p:cNvSpPr/>
          <p:nvPr>
            <p:ph idx="2" type="sldImg"/>
          </p:nvPr>
        </p:nvSpPr>
        <p:spPr>
          <a:xfrm>
            <a:off x="2876550" y="228600"/>
            <a:ext cx="3706800" cy="27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7cf18c2b4_0_48:notes"/>
          <p:cNvSpPr txBox="1"/>
          <p:nvPr>
            <p:ph idx="1" type="body"/>
          </p:nvPr>
        </p:nvSpPr>
        <p:spPr>
          <a:xfrm>
            <a:off x="250825" y="3254375"/>
            <a:ext cx="6292800" cy="54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7cf18c2b4_0_54:notes"/>
          <p:cNvSpPr/>
          <p:nvPr>
            <p:ph idx="2" type="sldImg"/>
          </p:nvPr>
        </p:nvSpPr>
        <p:spPr>
          <a:xfrm>
            <a:off x="2876550" y="228600"/>
            <a:ext cx="3706800" cy="27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7cf18c2b4_0_54:notes"/>
          <p:cNvSpPr txBox="1"/>
          <p:nvPr>
            <p:ph idx="1" type="body"/>
          </p:nvPr>
        </p:nvSpPr>
        <p:spPr>
          <a:xfrm>
            <a:off x="250825" y="3254375"/>
            <a:ext cx="6292800" cy="54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7cf18c2b4_0_60:notes"/>
          <p:cNvSpPr/>
          <p:nvPr>
            <p:ph idx="2" type="sldImg"/>
          </p:nvPr>
        </p:nvSpPr>
        <p:spPr>
          <a:xfrm>
            <a:off x="2876550" y="228600"/>
            <a:ext cx="3706800" cy="27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7cf18c2b4_0_60:notes"/>
          <p:cNvSpPr txBox="1"/>
          <p:nvPr>
            <p:ph idx="1" type="body"/>
          </p:nvPr>
        </p:nvSpPr>
        <p:spPr>
          <a:xfrm>
            <a:off x="250825" y="3254375"/>
            <a:ext cx="6292800" cy="54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7cf18c2b4_0_36:notes"/>
          <p:cNvSpPr/>
          <p:nvPr>
            <p:ph idx="2" type="sldImg"/>
          </p:nvPr>
        </p:nvSpPr>
        <p:spPr>
          <a:xfrm>
            <a:off x="2876550" y="228600"/>
            <a:ext cx="3706800" cy="27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7cf18c2b4_0_36:notes"/>
          <p:cNvSpPr txBox="1"/>
          <p:nvPr>
            <p:ph idx="1" type="body"/>
          </p:nvPr>
        </p:nvSpPr>
        <p:spPr>
          <a:xfrm>
            <a:off x="250825" y="3254375"/>
            <a:ext cx="6292800" cy="54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7cf18c2b4_0_18:notes"/>
          <p:cNvSpPr/>
          <p:nvPr>
            <p:ph idx="2" type="sldImg"/>
          </p:nvPr>
        </p:nvSpPr>
        <p:spPr>
          <a:xfrm>
            <a:off x="2876550" y="228600"/>
            <a:ext cx="3706800" cy="27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7cf18c2b4_0_18:notes"/>
          <p:cNvSpPr txBox="1"/>
          <p:nvPr>
            <p:ph idx="1" type="body"/>
          </p:nvPr>
        </p:nvSpPr>
        <p:spPr>
          <a:xfrm>
            <a:off x="250825" y="3254375"/>
            <a:ext cx="6292800" cy="541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áhlaví části">
  <p:cSld name="SECTION_HEADER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Poppins"/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Poppins"/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Poppins"/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Poppins"/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Poppins"/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Poppins"/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Poppins"/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Poppins"/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Poppins"/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1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" name="Google Shape;55;p11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11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dpis a obsah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Poppins"/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Poppins"/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Poppins"/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Poppins"/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Poppins"/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Poppins"/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Poppins"/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Poppins"/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Poppins"/>
              <a:buNone/>
              <a:defRPr b="0" i="0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Psaní technické dokumentace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Jak psát bakalářku/diplomku</a:t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LS2023, NTI/TUL, Lenka Kosková Třísková</a:t>
            </a:r>
            <a:endParaRPr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50" y="200454"/>
            <a:ext cx="8526975" cy="532937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6" name="Google Shape;136;p24"/>
          <p:cNvCxnSpPr/>
          <p:nvPr/>
        </p:nvCxnSpPr>
        <p:spPr>
          <a:xfrm flipH="1" rot="10800000">
            <a:off x="3533275" y="224650"/>
            <a:ext cx="1626600" cy="665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4"/>
          <p:cNvCxnSpPr/>
          <p:nvPr/>
        </p:nvCxnSpPr>
        <p:spPr>
          <a:xfrm>
            <a:off x="3773600" y="317000"/>
            <a:ext cx="1404900" cy="499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24"/>
          <p:cNvSpPr txBox="1"/>
          <p:nvPr/>
        </p:nvSpPr>
        <p:spPr>
          <a:xfrm>
            <a:off x="5542200" y="390950"/>
            <a:ext cx="360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0000"/>
                </a:solidFill>
              </a:rPr>
              <a:t>Některou z následujících chyb</a:t>
            </a:r>
            <a:endParaRPr b="1" sz="2100">
              <a:solidFill>
                <a:srgbClr val="FF0000"/>
              </a:solidFill>
            </a:endParaRPr>
          </a:p>
        </p:txBody>
      </p:sp>
      <p:cxnSp>
        <p:nvCxnSpPr>
          <p:cNvPr id="139" name="Google Shape;139;p24"/>
          <p:cNvCxnSpPr/>
          <p:nvPr/>
        </p:nvCxnSpPr>
        <p:spPr>
          <a:xfrm flipH="1" rot="10800000">
            <a:off x="4679350" y="5180900"/>
            <a:ext cx="1996500" cy="18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24"/>
          <p:cNvSpPr txBox="1"/>
          <p:nvPr/>
        </p:nvSpPr>
        <p:spPr>
          <a:xfrm>
            <a:off x="3644050" y="4882400"/>
            <a:ext cx="103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</a:rPr>
              <a:t>you</a:t>
            </a:r>
            <a:endParaRPr b="1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Diplomka nejsou opráski!!!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en-US" sz="2800" u="none">
                <a:solidFill>
                  <a:schemeClr val="dk1"/>
                </a:solidFill>
              </a:rPr>
              <a:t>Pro Linux vznikly tři významní červy.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1" sz="2800" u="non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en-US" sz="2800" u="none">
                <a:solidFill>
                  <a:schemeClr val="dk1"/>
                </a:solidFill>
              </a:rPr>
              <a:t>Evaluace certifikace deployment procesu je nutná součást project managementu.</a:t>
            </a:r>
            <a:endParaRPr i="1" sz="2800" u="non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2800" u="non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-US" sz="2800" u="none">
                <a:solidFill>
                  <a:schemeClr val="dk1"/>
                </a:solidFill>
              </a:rPr>
              <a:t>Ověření certifikace nasazení softwaru je nutná součást projektového řízení.</a:t>
            </a:r>
            <a:endParaRPr/>
          </a:p>
          <a:p>
            <a:pPr indent="-165100" lvl="0" marL="342900" marR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2800" u="none">
              <a:solidFill>
                <a:schemeClr val="dk1"/>
              </a:solidFill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 rotWithShape="1">
          <a:blip r:embed="rId3">
            <a:alphaModFix/>
          </a:blip>
          <a:srcRect b="11544" l="69593" r="0" t="76910"/>
          <a:stretch/>
        </p:blipFill>
        <p:spPr>
          <a:xfrm>
            <a:off x="5730875" y="5124450"/>
            <a:ext cx="2413000" cy="57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Poppin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Věty jednoduché a složité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</a:rPr>
              <a:t>Málokdo na první čtení zvládne souvětí o více než 4 větách.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1" sz="28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en-US" sz="2800" u="none">
                <a:solidFill>
                  <a:schemeClr val="dk1"/>
                </a:solidFill>
              </a:rPr>
              <a:t>„Java je programovací jazyk, což znamená, že se v ní dají psát programy, neboli takové návody pro chování počítače (to je ta věc, co máte pod stolem).“</a:t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8582025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Poppin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400" u="none">
                <a:solidFill>
                  <a:schemeClr val="dk1"/>
                </a:solidFill>
              </a:rPr>
              <a:t>Píšeme, nemluvíme!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-US" sz="2800" u="none">
                <a:solidFill>
                  <a:schemeClr val="dk1"/>
                </a:solidFill>
              </a:rPr>
              <a:t>Technologie nezúčastněného serveru, která byla představena na posledním CeBitu a která umožňuje firmám využít servery, které by jinak musely vyhodit, je největší novinkou HP od vynálezu digitální tiskárny.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2800" u="non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-US" sz="2800" u="none">
                <a:solidFill>
                  <a:schemeClr val="dk1"/>
                </a:solidFill>
              </a:rPr>
              <a:t>Technologie nezúčastněného serveru je největší novinkou HP od vynálezu digitální tiskárny. Nezúčastněný server umožňuje firmám opakovaně využít stávající technologické vybavení. Představen byl na letošním CeBitu.</a:t>
            </a:r>
            <a:endParaRPr/>
          </a:p>
        </p:txBody>
      </p:sp>
      <p:sp>
        <p:nvSpPr>
          <p:cNvPr id="162" name="Google Shape;162;p27"/>
          <p:cNvSpPr txBox="1"/>
          <p:nvPr/>
        </p:nvSpPr>
        <p:spPr>
          <a:xfrm>
            <a:off x="8582025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Poppin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400" u="none">
                <a:solidFill>
                  <a:schemeClr val="dk1"/>
                </a:solidFill>
              </a:rPr>
              <a:t>Výčty a seznamy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</a:rPr>
              <a:t>Diplomka není prezentace.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</a:rPr>
              <a:t>Čtenář má právo na slovesa a věty!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2800" u="non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-US" sz="2800" u="none">
                <a:solidFill>
                  <a:schemeClr val="dk1"/>
                </a:solidFill>
              </a:rPr>
              <a:t>Položky by neměly tvořit celé odstavce; když už výčet, potom stručný.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2800" u="non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-US" sz="2800" u="none">
                <a:solidFill>
                  <a:schemeClr val="dk1"/>
                </a:solidFill>
              </a:rPr>
              <a:t>Každý výčet by měl jít nahradit souvětím nebo souvislým textem.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2800" u="non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-US" sz="2800" u="none">
                <a:solidFill>
                  <a:schemeClr val="dk1"/>
                </a:solidFill>
              </a:rPr>
              <a:t>Pravopis – čtěte pravidla a dodržte je!</a:t>
            </a:r>
            <a:endParaRPr/>
          </a:p>
        </p:txBody>
      </p:sp>
      <p:sp>
        <p:nvSpPr>
          <p:cNvPr id="169" name="Google Shape;169;p28"/>
          <p:cNvSpPr txBox="1"/>
          <p:nvPr/>
        </p:nvSpPr>
        <p:spPr>
          <a:xfrm>
            <a:off x="8582025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Poppin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 rotWithShape="1">
          <a:blip r:embed="rId3">
            <a:alphaModFix/>
          </a:blip>
          <a:srcRect b="11544" l="69593" r="0" t="76910"/>
          <a:stretch/>
        </p:blipFill>
        <p:spPr>
          <a:xfrm>
            <a:off x="6218237" y="1562100"/>
            <a:ext cx="241300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400" u="none">
                <a:solidFill>
                  <a:schemeClr val="dk1"/>
                </a:solidFill>
              </a:rPr>
              <a:t>Krátíme: Slovní vata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2800" u="non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-US" sz="2800" u="none">
                <a:solidFill>
                  <a:schemeClr val="dk1"/>
                </a:solidFill>
              </a:rPr>
              <a:t>Efektivní, dobře vyladěné procesy, jsou…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-US" sz="2800" u="none">
                <a:solidFill>
                  <a:schemeClr val="dk1"/>
                </a:solidFill>
              </a:rPr>
              <a:t>Průhledný, transparentní a dobře pochopitelný systém…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-US" sz="2800" u="none">
                <a:solidFill>
                  <a:schemeClr val="dk1"/>
                </a:solidFill>
              </a:rPr>
              <a:t>Naladění systémů je složité a komplikované.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2800" u="non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</a:rPr>
              <a:t>Každý text lze zkrátit o 15 %. </a:t>
            </a:r>
            <a:endParaRPr/>
          </a:p>
          <a:p>
            <a:pPr indent="-165100" lvl="0" marL="342900" marR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8582025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Poppin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400" u="none">
                <a:solidFill>
                  <a:schemeClr val="dk1"/>
                </a:solidFill>
              </a:rPr>
              <a:t>Krátíme – zbytečná slova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0" lang="en-US" sz="2800" u="none">
                <a:solidFill>
                  <a:schemeClr val="dk1"/>
                </a:solidFill>
              </a:rPr>
              <a:t>Komerční firma – znáte nekomerční?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0" lang="en-US" sz="2800" u="none">
                <a:solidFill>
                  <a:schemeClr val="dk1"/>
                </a:solidFill>
              </a:rPr>
              <a:t>Programovací jazyk Java – znáte neprogramovací?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2800" u="none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</a:rPr>
              <a:t>Veřejnost je široká, zítřky jsou zářivé, procesy vyladěné a…</a:t>
            </a:r>
            <a:endParaRPr b="1" i="0" sz="2800" u="none">
              <a:solidFill>
                <a:schemeClr val="dk1"/>
              </a:solidFill>
            </a:endParaRPr>
          </a:p>
          <a:p>
            <a:pPr indent="-165100" lvl="0" marL="342900" marR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1"/>
              </a:solidFill>
            </a:endParaRPr>
          </a:p>
        </p:txBody>
      </p:sp>
      <p:pic>
        <p:nvPicPr>
          <p:cNvPr id="184" name="Google Shape;184;p30"/>
          <p:cNvPicPr preferRelativeResize="0"/>
          <p:nvPr/>
        </p:nvPicPr>
        <p:blipFill rotWithShape="1">
          <a:blip r:embed="rId3">
            <a:alphaModFix/>
          </a:blip>
          <a:srcRect b="11544" l="69593" r="0" t="76910"/>
          <a:stretch/>
        </p:blipFill>
        <p:spPr>
          <a:xfrm>
            <a:off x="5730875" y="5124450"/>
            <a:ext cx="2413000" cy="57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Poppin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400" u="none">
                <a:solidFill>
                  <a:schemeClr val="dk1"/>
                </a:solidFill>
              </a:rPr>
              <a:t>Tečka, čárka, středník…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0" lang="en-US" sz="2800" u="none">
                <a:solidFill>
                  <a:schemeClr val="dk1"/>
                </a:solidFill>
              </a:rPr>
              <a:t>Znaménko patří přímo ke slovu, za které je vkládáme – před znaménkem není mezera!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0" lang="en-US" sz="2800" u="none">
                <a:solidFill>
                  <a:schemeClr val="dk1"/>
                </a:solidFill>
              </a:rPr>
              <a:t>Za znaménkem je mezera.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0" lang="en-US" sz="2800" u="none">
                <a:solidFill>
                  <a:schemeClr val="dk1"/>
                </a:solidFill>
              </a:rPr>
              <a:t>Cokoliv jiného je smrtelně špatné.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2800" u="none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-US" sz="2800" u="none">
                <a:solidFill>
                  <a:schemeClr val="dk1"/>
                </a:solidFill>
              </a:rPr>
              <a:t>Výjimka: Pomlčka – mezera z obou stran.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-US" sz="2800" u="none">
                <a:solidFill>
                  <a:schemeClr val="dk1"/>
                </a:solidFill>
              </a:rPr>
              <a:t>Tip: Pravidla českého pravopisu.</a:t>
            </a:r>
            <a:endParaRPr/>
          </a:p>
        </p:txBody>
      </p:sp>
      <p:sp>
        <p:nvSpPr>
          <p:cNvPr id="192" name="Google Shape;192;p31"/>
          <p:cNvSpPr txBox="1"/>
          <p:nvPr/>
        </p:nvSpPr>
        <p:spPr>
          <a:xfrm>
            <a:off x="8582025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Poppin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31"/>
          <p:cNvPicPr preferRelativeResize="0"/>
          <p:nvPr/>
        </p:nvPicPr>
        <p:blipFill rotWithShape="1">
          <a:blip r:embed="rId3">
            <a:alphaModFix/>
          </a:blip>
          <a:srcRect b="11544" l="69593" r="0" t="76910"/>
          <a:stretch/>
        </p:blipFill>
        <p:spPr>
          <a:xfrm>
            <a:off x="6049962" y="3471862"/>
            <a:ext cx="2414587" cy="573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400" u="none">
                <a:solidFill>
                  <a:schemeClr val="dk1"/>
                </a:solidFill>
              </a:rPr>
              <a:t>Exotický středník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2800" u="non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en-US" sz="2800" u="none">
                <a:solidFill>
                  <a:schemeClr val="dk1"/>
                </a:solidFill>
              </a:rPr>
              <a:t>Jóga pochází z Indie; dnes je populární zejména díky své schopnosti udržovat čistou mysl a zdravé tělo</a:t>
            </a:r>
            <a:r>
              <a:rPr i="0" lang="en-US" sz="2800" u="none">
                <a:solidFill>
                  <a:schemeClr val="dk1"/>
                </a:solidFill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1" sz="2800" u="non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en-US" sz="2800" u="none">
                <a:solidFill>
                  <a:schemeClr val="dk1"/>
                </a:solidFill>
              </a:rPr>
              <a:t>Mezi domácí mazlíčky patří: akvarijní rybičky a vodní želvy; kočky, psi a morčata; plyšáci všech velikostí.</a:t>
            </a:r>
            <a:endParaRPr/>
          </a:p>
        </p:txBody>
      </p:sp>
      <p:sp>
        <p:nvSpPr>
          <p:cNvPr id="200" name="Google Shape;200;p32"/>
          <p:cNvSpPr txBox="1"/>
          <p:nvPr/>
        </p:nvSpPr>
        <p:spPr>
          <a:xfrm>
            <a:off x="8582025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Poppin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400" u="none">
                <a:solidFill>
                  <a:schemeClr val="dk1"/>
                </a:solidFill>
              </a:rPr>
              <a:t>Dvojtečka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1" sz="2800" u="non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en-US" sz="2800" u="none">
                <a:solidFill>
                  <a:schemeClr val="dk1"/>
                </a:solidFill>
              </a:rPr>
              <a:t>Řekla: „Jdi už, prosím.“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1" sz="2800" u="non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en-US" sz="2800" u="none">
                <a:solidFill>
                  <a:schemeClr val="dk1"/>
                </a:solidFill>
              </a:rPr>
              <a:t>Mezi savce patří: psi, kočky, lidé, ale i myši.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1" sz="2800" u="non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en-US" sz="2800" u="none">
                <a:solidFill>
                  <a:schemeClr val="dk1"/>
                </a:solidFill>
              </a:rPr>
              <a:t>Není, co bych dodal: vše jsem vám již řekl.</a:t>
            </a:r>
            <a:endParaRPr/>
          </a:p>
        </p:txBody>
      </p:sp>
      <p:sp>
        <p:nvSpPr>
          <p:cNvPr id="207" name="Google Shape;207;p33"/>
          <p:cNvSpPr txBox="1"/>
          <p:nvPr/>
        </p:nvSpPr>
        <p:spPr>
          <a:xfrm>
            <a:off x="8582025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Poppin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DP/BP: z hlediska PDO 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Cílová skupina: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Lidé s VŠ vzděláním ze stejného oboru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Lze předpokládat znalost názvosloví, terminologie, základní porozumění problému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Čte v klidu, “kancelářské čtení”, má čas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US"/>
              <a:t>Chce pochopit:</a:t>
            </a:r>
            <a:endParaRPr b="1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-US"/>
              <a:t>Co jste dělali</a:t>
            </a:r>
            <a:endParaRPr b="1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-US"/>
              <a:t>Proč jste to dělali</a:t>
            </a:r>
            <a:endParaRPr b="1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-US"/>
              <a:t>Jak jste to udělali</a:t>
            </a:r>
            <a:endParaRPr b="1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-US"/>
              <a:t>Jak hodnotíte výsledek své práce</a:t>
            </a:r>
            <a:endParaRPr b="1"/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i="0" lang="en-US" sz="3200" u="none">
                <a:solidFill>
                  <a:schemeClr val="dk1"/>
                </a:solidFill>
              </a:rPr>
              <a:t>Závorky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1" sz="2800" u="non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1" sz="2800" u="non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en-US" sz="2800" u="none">
                <a:solidFill>
                  <a:schemeClr val="dk1"/>
                </a:solidFill>
              </a:rPr>
              <a:t>Týká se zejména domácích zvířat (psů a koček).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1" sz="2800" u="non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en-US" sz="2800" u="none">
                <a:solidFill>
                  <a:schemeClr val="dk1"/>
                </a:solidFill>
              </a:rPr>
              <a:t>„Nebát se a nekrást!“ (T. G. Masaryk).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1" sz="2800" u="non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en-US" sz="2800" u="none">
                <a:solidFill>
                  <a:schemeClr val="dk1"/>
                </a:solidFill>
              </a:rPr>
              <a:t>Při odbočování vlevo (vpravo) zahneme volantem vlevo (vpravo).</a:t>
            </a:r>
            <a:endParaRPr/>
          </a:p>
        </p:txBody>
      </p:sp>
      <p:sp>
        <p:nvSpPr>
          <p:cNvPr id="214" name="Google Shape;214;p34"/>
          <p:cNvSpPr txBox="1"/>
          <p:nvPr/>
        </p:nvSpPr>
        <p:spPr>
          <a:xfrm>
            <a:off x="8582025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Poppin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Víly vily…</a:t>
            </a:r>
            <a:endParaRPr/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en-US" sz="2800" u="none">
                <a:solidFill>
                  <a:schemeClr val="dk1"/>
                </a:solidFill>
              </a:rPr>
              <a:t>Muži, děti i ženy se radovali z nového dne.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en-US" sz="2800" u="none">
                <a:solidFill>
                  <a:schemeClr val="dk1"/>
                </a:solidFill>
              </a:rPr>
              <a:t>Z nového dne se radovaly ženy, děti i muži.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1" sz="2800" u="none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en-US" sz="2800" u="none">
                <a:solidFill>
                  <a:schemeClr val="dk1"/>
                </a:solidFill>
              </a:rPr>
              <a:t>Televizní pořady, které vytvořily samy děti.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en-US" sz="2800" u="none">
                <a:solidFill>
                  <a:schemeClr val="dk1"/>
                </a:solidFill>
              </a:rPr>
              <a:t>Televizní pořady, které vytvořily děti a mladí lidé.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en-US" sz="2800" u="none">
                <a:solidFill>
                  <a:schemeClr val="dk1"/>
                </a:solidFill>
              </a:rPr>
              <a:t>Televizní pořady, které vytvořili mladí lidé a děti.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1" sz="2800" u="none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en-US" sz="2800" u="none">
                <a:solidFill>
                  <a:schemeClr val="dk1"/>
                </a:solidFill>
              </a:rPr>
              <a:t>Kapitáni průmyslu rozhodli a kurzy měny se hnuly.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en-US" sz="2800" u="none">
                <a:solidFill>
                  <a:schemeClr val="dk1"/>
                </a:solidFill>
              </a:rPr>
              <a:t>Kapitáni průmyslu hnuli kurzy měny.</a:t>
            </a:r>
            <a:endParaRPr/>
          </a:p>
        </p:txBody>
      </p:sp>
      <p:sp>
        <p:nvSpPr>
          <p:cNvPr id="221" name="Google Shape;221;p35"/>
          <p:cNvSpPr txBox="1"/>
          <p:nvPr/>
        </p:nvSpPr>
        <p:spPr>
          <a:xfrm>
            <a:off x="8582025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Poppin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Extraliga Staropramen</a:t>
            </a:r>
            <a:endParaRPr/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71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-US" sz="2800" u="none">
                <a:solidFill>
                  <a:schemeClr val="dk1"/>
                </a:solidFill>
              </a:rPr>
              <a:t>Kurz měny, volba prezidenta, aréna HomeCredit…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-US" sz="2800" u="none">
                <a:solidFill>
                  <a:schemeClr val="dk1"/>
                </a:solidFill>
              </a:rPr>
              <a:t>Standard ISO, dokument XML…</a:t>
            </a:r>
            <a:endParaRPr/>
          </a:p>
          <a:p>
            <a:pPr indent="0" lvl="0" marL="571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2800" u="none">
              <a:solidFill>
                <a:schemeClr val="dk1"/>
              </a:solidFill>
            </a:endParaRPr>
          </a:p>
          <a:p>
            <a:pPr indent="-57150" lvl="0" marL="571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0" lang="en-US" sz="2800" u="none">
                <a:solidFill>
                  <a:schemeClr val="dk1"/>
                </a:solidFill>
              </a:rPr>
              <a:t>Dbejte na správný překlad z angličtiny.</a:t>
            </a:r>
            <a:endParaRPr/>
          </a:p>
          <a:p>
            <a:pPr indent="-57150" lvl="0" marL="571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0" lang="en-US" sz="2800" u="none">
                <a:solidFill>
                  <a:schemeClr val="dk1"/>
                </a:solidFill>
              </a:rPr>
              <a:t>Dávejte si sami pozor (zejména zkratky).</a:t>
            </a:r>
            <a:endParaRPr i="0" sz="2800" u="none">
              <a:solidFill>
                <a:schemeClr val="dk1"/>
              </a:solidFill>
            </a:endParaRPr>
          </a:p>
          <a:p>
            <a:pPr indent="0" lvl="0" marL="571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2800" u="none">
              <a:solidFill>
                <a:schemeClr val="dk1"/>
              </a:solidFill>
            </a:endParaRPr>
          </a:p>
          <a:p>
            <a:pPr indent="0" lvl="0" marL="571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-US" sz="2800" u="none">
                <a:solidFill>
                  <a:schemeClr val="dk1"/>
                </a:solidFill>
              </a:rPr>
              <a:t>Používá techniku CMT, ve které se zdroje CPU přepínají ručně.</a:t>
            </a:r>
            <a:endParaRPr/>
          </a:p>
        </p:txBody>
      </p:sp>
      <p:sp>
        <p:nvSpPr>
          <p:cNvPr id="228" name="Google Shape;228;p36"/>
          <p:cNvSpPr txBox="1"/>
          <p:nvPr/>
        </p:nvSpPr>
        <p:spPr>
          <a:xfrm>
            <a:off x="8582025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Poppin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400" u="none">
                <a:solidFill>
                  <a:schemeClr val="dk1"/>
                </a:solidFill>
              </a:rPr>
              <a:t>Jak se pozná, </a:t>
            </a:r>
            <a:br>
              <a:rPr i="0" lang="en-US" sz="4400" u="none">
                <a:solidFill>
                  <a:schemeClr val="dk1"/>
                </a:solidFill>
              </a:rPr>
            </a:br>
            <a:r>
              <a:rPr i="0" lang="en-US" sz="4400" u="none">
                <a:solidFill>
                  <a:schemeClr val="dk1"/>
                </a:solidFill>
              </a:rPr>
              <a:t>že nerozumíte tématu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0" lang="en-US" sz="2800" u="none">
                <a:solidFill>
                  <a:schemeClr val="dk1"/>
                </a:solidFill>
              </a:rPr>
              <a:t>Slovní vata?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0" lang="en-US" sz="2800" u="none">
                <a:solidFill>
                  <a:schemeClr val="dk1"/>
                </a:solidFill>
              </a:rPr>
              <a:t>Složitá souvětí?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0" lang="en-US" sz="2800" u="none">
                <a:solidFill>
                  <a:schemeClr val="dk1"/>
                </a:solidFill>
              </a:rPr>
              <a:t>Zbytečná cizí slova?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0" lang="en-US" sz="2800" u="none">
                <a:solidFill>
                  <a:schemeClr val="dk1"/>
                </a:solidFill>
              </a:rPr>
              <a:t>Ono se?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2800" u="none" cap="none" strike="noStrike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0" lang="en-US" sz="2800" u="none">
                <a:solidFill>
                  <a:schemeClr val="dk1"/>
                </a:solidFill>
              </a:rPr>
              <a:t>Nejasná struktura?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0" lang="en-US" sz="2800" u="none">
                <a:solidFill>
                  <a:schemeClr val="dk1"/>
                </a:solidFill>
              </a:rPr>
              <a:t>Obrázky nastavují text?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2800" u="none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2800" u="none">
              <a:solidFill>
                <a:schemeClr val="dk1"/>
              </a:solidFill>
            </a:endParaRPr>
          </a:p>
          <a:p>
            <a:pPr indent="-165100" lvl="0" marL="342900" marR="0" rtl="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i="0" sz="2800" u="none">
              <a:solidFill>
                <a:schemeClr val="dk1"/>
              </a:solidFill>
            </a:endParaRPr>
          </a:p>
        </p:txBody>
      </p:sp>
      <p:sp>
        <p:nvSpPr>
          <p:cNvPr id="235" name="Google Shape;235;p37"/>
          <p:cNvSpPr txBox="1"/>
          <p:nvPr/>
        </p:nvSpPr>
        <p:spPr>
          <a:xfrm>
            <a:off x="8582025" y="6356350"/>
            <a:ext cx="5619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Poppin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Základní struktura: Aplikační práce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36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Úvod: Proč téma, proč já a téma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Analýza zadání: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-US" sz="1500"/>
              <a:t>Formulace problému, vysvětlení situace, známé technologie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-US" sz="1500"/>
              <a:t>Rešerše (viz dále)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-US" sz="1500"/>
              <a:t>Popsané kritické oblasti (co chybí, co musíte dopsat apod.)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Návrh implementace: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-US" sz="1500"/>
              <a:t>Modelování - Use-Case, Diagramy tříd, Schéma architektury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-US" sz="1500"/>
              <a:t>Popis implementačních detailů (co bude databáze a jaká, co kde programujete apod.)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Popis implementace: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-US" sz="1500"/>
              <a:t>Detaily k jednotlivým částem aplikace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Testování: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-US" sz="1500"/>
              <a:t>Testovací postupy, protokoly, výstupy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Závěr: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-US" sz="1500"/>
              <a:t>Stručné shrnutí co a proč jste dělali, výsledky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500"/>
              <a:t>		Držte se struktury zadání</a:t>
            </a:r>
            <a:endParaRPr sz="1500"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Základní struktura: Teoretická práce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36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Úvod: Proč téma, proč já a téma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Teoretická východiska: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-US" sz="1500"/>
              <a:t>Formulace problému, vysvětlení situace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-US" sz="1500"/>
              <a:t>Současný stav poznání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b="1" lang="en-US" sz="1500"/>
              <a:t>Vyslovení hypotézy</a:t>
            </a:r>
            <a:endParaRPr b="1"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Návrh experimentu:</a:t>
            </a:r>
            <a:endParaRPr sz="1500"/>
          </a:p>
          <a:p>
            <a:pPr indent="-323850" lvl="1" marL="13716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-US" sz="1500"/>
              <a:t>Popis cesty k ověření hypotézy, podložení důkazy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Popis experimentu: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-US" sz="1500"/>
              <a:t>Popis metodiky testování tak, aby šly testy opakovat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Výstupy: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-US" sz="1500"/>
              <a:t>Grafy, tabulky, shrnující 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/>
              <a:t>Závěr: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en-US" sz="1500"/>
              <a:t>Stručné shrnutí co a proč jste dělali, výsledky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500"/>
              <a:t>		Držte se struktury zadání</a:t>
            </a:r>
            <a:endParaRPr sz="1500"/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Obrázky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“The big picture”: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Schématicky celá architektura řešení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Mělo by být hned na začátku v analytické části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Cílem je zorientovat čtenáře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Vhodná další schémata: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Všechny výstupy z modelování: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Use-Case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Architektura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Objekty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Databázové struktury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Diagramy aktivit ke klíčovým částem kódu</a:t>
            </a:r>
            <a:endParaRPr/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Kód v práci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Základní pravidlo: </a:t>
            </a:r>
            <a:r>
              <a:rPr b="1" lang="en-US"/>
              <a:t>NIKDY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Co je v kódu lze většinou překreslit do diagramu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Diagram je univerzální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Výjimky: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Navrhli jste vlastní syntax a máte ukázky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Klíčový kousek nějaké konfigurace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Nešvary: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“Udělal jsem </a:t>
            </a:r>
            <a:r>
              <a:rPr i="1" lang="en-US"/>
              <a:t>git apt install git a </a:t>
            </a:r>
            <a:r>
              <a:rPr lang="en-US"/>
              <a:t>pak spustil </a:t>
            </a:r>
            <a:r>
              <a:rPr i="1" lang="en-US"/>
              <a:t>git clone…</a:t>
            </a:r>
            <a:endParaRPr i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Správně: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	Instaloval jsem potřebné nástroje (git..) a naklonoval repozitář. Celý instalační skript je v příloze (v gitu atd.)</a:t>
            </a:r>
            <a:endParaRPr/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Jak práci odevzdat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Vytištěnou práci - dle harmonogramu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PDF nahrát do Stagu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? Co s kódem a jinými podklady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Udělejte si veřejně přístupný git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Odkazujte na něj v textové části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V gitu v Readme: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Rozcestník co je co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Návod pro testování aplikace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Testovací data</a:t>
            </a:r>
            <a:endParaRPr/>
          </a:p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Návod pro oponenta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Krátký popis aplikace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Vysvětlení struktury zdrojáků či jiných souborů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Instalační návod (nebo návod, jak se připojit online atd.)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Návod, jak použít vaše testovací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Návod, jak případně aplikaci používat:</a:t>
            </a:r>
            <a:endParaRPr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/>
              <a:t>Redakční systém:</a:t>
            </a:r>
            <a:endParaRPr sz="1400"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/>
              <a:t>	Návod pro administraci (přidání, odebrání uživatelů)</a:t>
            </a:r>
            <a:endParaRPr sz="1400"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/>
              <a:t>	Návod pro vložení článku</a:t>
            </a:r>
            <a:endParaRPr sz="1400"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/>
              <a:t>	Návody k funkcím, kterými se chlubíte</a:t>
            </a:r>
            <a:endParaRPr sz="1400"/>
          </a:p>
          <a:p>
            <a:pPr indent="0" lvl="0" marL="13716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Chyby vybrané z vašich prací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Poppins"/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