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0c3295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70c3295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70c3295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70c3295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70c3295e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70c3295e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70c3295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70c3295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70c3295e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70c3295e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2416313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2416313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3635117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3635117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170296589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17029658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0c3295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0c3295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0c3295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0c3295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0c3295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0c3295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0c3295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0c3295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70c3295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70c3295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70c3295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70c3295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70c3295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70c3295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70c3295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70c3295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1.png"/><Relationship Id="rId5" Type="http://schemas.openxmlformats.org/officeDocument/2006/relationships/hyperlink" Target="https://www.sli.do/features-google-slides?payload=eyJwcmVzZW50YXRpb25JZCI6IjFxTDlOMzV5NEUwZEFRVjNHX2dkM0dUcFUzRHlXYjNsbUFKZy1xR2Fka2s4Iiwic2xpZGVJZCI6IlNMSURFU19BUEkxMjQxNjMxMzEwXzAifQ%3D%3D" TargetMode="External"/><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1.png"/><Relationship Id="rId5" Type="http://schemas.openxmlformats.org/officeDocument/2006/relationships/hyperlink" Target="https://www.sli.do/features-google-slides?payload=eyJwcmVzZW50YXRpb25JZCI6IjFxTDlOMzV5NEUwZEFRVjNHX2dkM0dUcFUzRHlXYjNsbUFKZy1xR2Fka2s4Iiwic2xpZGVJZCI6IlNMSURFU19BUEkzNjM1MTE3NjlfMCJ9" TargetMode="External"/><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1.png"/><Relationship Id="rId5" Type="http://schemas.openxmlformats.org/officeDocument/2006/relationships/hyperlink" Target="https://www.sli.do/features-google-slides?payload=eyJwcmVzZW50YXRpb25JZCI6IjFxTDlOMzV5NEUwZEFRVjNHX2dkM0dUcFUzRHlXYjNsbUFKZy1xR2Fka2s4Iiwic2xpZGVJZCI6IlNMSURFU19BUEkxNzAyOTY1ODk4XzAifQ%3D%3D" TargetMode="External"/><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electrolux.cz/support/support-articles/vysavace/roboticke-vysavace/jak-mohu-baterie-robotickeho-vysavace-vyjmoutvymenit/" TargetMode="External"/><Relationship Id="rId4" Type="http://schemas.openxmlformats.org/officeDocument/2006/relationships/hyperlink" Target="https://www.kernel.org/doc/html/latest/admin-guide/reporting-issu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ernel.org/doc/html/latest/admin-guide/abi.html" TargetMode="External"/><Relationship Id="rId4" Type="http://schemas.openxmlformats.org/officeDocument/2006/relationships/hyperlink" Target="https://www.kernel.org/doc/html/latest/dev-tools/kunit/api/te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ernel.org/doc/html/latest/security/credential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Typy technické dokumentace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NTI/PDO (2), LS 2023, LenkaKT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Další členění informací</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Tip = nevyžádané rady</a:t>
            </a:r>
            <a:endParaRPr/>
          </a:p>
          <a:p>
            <a:pPr indent="-342900" lvl="0" marL="457200" rtl="0" algn="l">
              <a:spcBef>
                <a:spcPts val="0"/>
              </a:spcBef>
              <a:spcAft>
                <a:spcPts val="0"/>
              </a:spcAft>
              <a:buSzPts val="1800"/>
              <a:buChar char="●"/>
            </a:pPr>
            <a:r>
              <a:rPr lang="cs"/>
              <a:t>Poznámka = komentář</a:t>
            </a:r>
            <a:endParaRPr/>
          </a:p>
          <a:p>
            <a:pPr indent="-342900" lvl="0" marL="457200" rtl="0" algn="l">
              <a:spcBef>
                <a:spcPts val="0"/>
              </a:spcBef>
              <a:spcAft>
                <a:spcPts val="0"/>
              </a:spcAft>
              <a:buSzPts val="1800"/>
              <a:buChar char="●"/>
            </a:pPr>
            <a:r>
              <a:rPr lang="cs"/>
              <a:t>Varování = upozornění na rizika a nebezpečí</a:t>
            </a:r>
            <a:endParaRPr/>
          </a:p>
          <a:p>
            <a:pPr indent="0" lvl="0" marL="0" rtl="0" algn="l">
              <a:spcBef>
                <a:spcPts val="1200"/>
              </a:spcBef>
              <a:spcAft>
                <a:spcPts val="0"/>
              </a:spcAft>
              <a:buNone/>
            </a:pPr>
            <a:r>
              <a:rPr lang="cs"/>
              <a:t>Tip a poznámka se do sebe volně přelévají.</a:t>
            </a:r>
            <a:endParaRPr/>
          </a:p>
          <a:p>
            <a:pPr indent="0" lvl="0" marL="0" rtl="0" algn="l">
              <a:spcBef>
                <a:spcPts val="1200"/>
              </a:spcBef>
              <a:spcAft>
                <a:spcPts val="0"/>
              </a:spcAft>
              <a:buNone/>
            </a:pPr>
            <a:r>
              <a:rPr lang="cs"/>
              <a:t>Může být vloženo do všech typů dokumentů.</a:t>
            </a:r>
            <a:endParaRPr/>
          </a:p>
          <a:p>
            <a:pPr indent="0" lvl="0" marL="0" rtl="0" algn="l">
              <a:spcBef>
                <a:spcPts val="1200"/>
              </a:spcBef>
              <a:spcAft>
                <a:spcPts val="0"/>
              </a:spcAft>
              <a:buNone/>
            </a:pPr>
            <a:r>
              <a:rPr lang="cs"/>
              <a:t>Obsahuje související informaci.</a:t>
            </a:r>
            <a:endParaRPr/>
          </a:p>
          <a:p>
            <a:pPr indent="0" lvl="0" marL="0" rtl="0" algn="l">
              <a:spcBef>
                <a:spcPts val="1200"/>
              </a:spcBef>
              <a:spcAft>
                <a:spcPts val="1200"/>
              </a:spcAft>
              <a:buNone/>
            </a:pPr>
            <a:r>
              <a:rPr lang="cs"/>
              <a:t>Grafické odlišení od zbytku textu.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Tip - ukázky</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Hodinky Samsung:</a:t>
            </a:r>
            <a:endParaRPr/>
          </a:p>
          <a:p>
            <a:pPr indent="0" lvl="0" marL="0" rtl="0" algn="l">
              <a:spcBef>
                <a:spcPts val="1200"/>
              </a:spcBef>
              <a:spcAft>
                <a:spcPts val="0"/>
              </a:spcAft>
              <a:buNone/>
            </a:pPr>
            <a:r>
              <a:rPr lang="cs"/>
              <a:t>Pokud přístroj nepoužíváte, odpojte nabíječku, ušetříte tak energii. Nabíječka nemá vypínač, proto ji musíte odpojit od zásuvky, aby se přerušil přívod energie. Nabíječka by měla během nabíjení zůstat v blízkosti elektrické zásuvky a měla by být snadno dostupná.</a:t>
            </a:r>
            <a:endParaRPr/>
          </a:p>
          <a:p>
            <a:pPr indent="0" lvl="0" marL="0" rtl="0" algn="l">
              <a:spcBef>
                <a:spcPts val="1200"/>
              </a:spcBef>
              <a:spcAft>
                <a:spcPts val="0"/>
              </a:spcAft>
              <a:buNone/>
            </a:pPr>
            <a:r>
              <a:rPr lang="cs"/>
              <a:t>Sušička AEG:</a:t>
            </a:r>
            <a:endParaRPr/>
          </a:p>
          <a:p>
            <a:pPr indent="0" lvl="0" marL="0" rtl="0" algn="l">
              <a:spcBef>
                <a:spcPts val="1200"/>
              </a:spcBef>
              <a:spcAft>
                <a:spcPts val="0"/>
              </a:spcAft>
              <a:buNone/>
            </a:pPr>
            <a:r>
              <a:rPr lang="cs"/>
              <a:t>9.1 Ekologické rady </a:t>
            </a:r>
            <a:endParaRPr/>
          </a:p>
          <a:p>
            <a:pPr indent="0" lvl="0" marL="0" rtl="0" algn="l">
              <a:spcBef>
                <a:spcPts val="1200"/>
              </a:spcBef>
              <a:spcAft>
                <a:spcPts val="0"/>
              </a:spcAft>
              <a:buNone/>
            </a:pPr>
            <a:r>
              <a:rPr lang="cs"/>
              <a:t>• Před sušením prádlo dobře odstřeďte. </a:t>
            </a:r>
            <a:endParaRPr/>
          </a:p>
          <a:p>
            <a:pPr indent="0" lvl="0" marL="0" rtl="0" algn="l">
              <a:spcBef>
                <a:spcPts val="1200"/>
              </a:spcBef>
              <a:spcAft>
                <a:spcPts val="1200"/>
              </a:spcAft>
              <a:buNone/>
            </a:pPr>
            <a:r>
              <a:rPr lang="cs"/>
              <a:t>• Nepřekračujte množství prádla, která jsou uvedená v kapitole programů.</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Poznámka - ukázky</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NXP - Release notes:</a:t>
            </a:r>
            <a:endParaRPr/>
          </a:p>
          <a:p>
            <a:pPr indent="0" lvl="0" marL="0" rtl="0" algn="l">
              <a:spcBef>
                <a:spcPts val="1200"/>
              </a:spcBef>
              <a:spcAft>
                <a:spcPts val="0"/>
              </a:spcAft>
              <a:buNone/>
            </a:pPr>
            <a:r>
              <a:rPr lang="cs"/>
              <a:t>This is the final release BSP support of the i.MX 6 SABRE-AI (auto) boards and final release of the i.MX 8DualX MEK board.</a:t>
            </a:r>
            <a:endParaRPr/>
          </a:p>
          <a:p>
            <a:pPr indent="0" lvl="0" marL="0" rtl="0" algn="l">
              <a:spcBef>
                <a:spcPts val="1200"/>
              </a:spcBef>
              <a:spcAft>
                <a:spcPts val="0"/>
              </a:spcAft>
              <a:buNone/>
            </a:pPr>
            <a:r>
              <a:rPr lang="cs"/>
              <a:t>NXP: Linux (poznámka k použití UUU - nahrávání SW na desky)</a:t>
            </a:r>
            <a:endParaRPr/>
          </a:p>
          <a:p>
            <a:pPr indent="0" lvl="0" marL="0" rtl="0" algn="l">
              <a:spcBef>
                <a:spcPts val="1200"/>
              </a:spcBef>
              <a:spcAft>
                <a:spcPts val="1200"/>
              </a:spcAft>
              <a:buNone/>
            </a:pPr>
            <a:r>
              <a:rPr lang="cs"/>
              <a:t>For i.MX 8QuadXPlus B0, UUU flashes the eMMC image to boot partition with 32 KB offset. It may not be compatible with all eMMC devices. It is recommended to enable eMMC fastboot mode and use the UUU kernel version script to flash the eMMC image to boot partition with 0 offset.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Varování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cs"/>
              <a:t>Může být dále strukturováno dle míry nebezpečí</a:t>
            </a:r>
            <a:endParaRPr/>
          </a:p>
          <a:p>
            <a:pPr indent="-334327" lvl="0" marL="457200" rtl="0" algn="l">
              <a:spcBef>
                <a:spcPts val="0"/>
              </a:spcBef>
              <a:spcAft>
                <a:spcPts val="0"/>
              </a:spcAft>
              <a:buSzPct val="100000"/>
              <a:buChar char="●"/>
            </a:pPr>
            <a:r>
              <a:rPr lang="cs"/>
              <a:t>Standardy, které předepisují vzhled, strukturu, značky</a:t>
            </a:r>
            <a:endParaRPr/>
          </a:p>
          <a:p>
            <a:pPr indent="-334327" lvl="0" marL="457200" rtl="0" algn="l">
              <a:spcBef>
                <a:spcPts val="0"/>
              </a:spcBef>
              <a:spcAft>
                <a:spcPts val="0"/>
              </a:spcAft>
              <a:buSzPct val="100000"/>
              <a:buChar char="●"/>
            </a:pPr>
            <a:r>
              <a:rPr lang="cs"/>
              <a:t>Varujeme před:</a:t>
            </a:r>
            <a:endParaRPr/>
          </a:p>
          <a:p>
            <a:pPr indent="-310832" lvl="1" marL="914400" rtl="0" algn="l">
              <a:spcBef>
                <a:spcPts val="0"/>
              </a:spcBef>
              <a:spcAft>
                <a:spcPts val="0"/>
              </a:spcAft>
              <a:buSzPct val="100000"/>
              <a:buChar char="○"/>
            </a:pPr>
            <a:r>
              <a:rPr lang="cs"/>
              <a:t>Poškozením věcí</a:t>
            </a:r>
            <a:endParaRPr/>
          </a:p>
          <a:p>
            <a:pPr indent="-310832" lvl="1" marL="914400" rtl="0" algn="l">
              <a:spcBef>
                <a:spcPts val="0"/>
              </a:spcBef>
              <a:spcAft>
                <a:spcPts val="0"/>
              </a:spcAft>
              <a:buSzPct val="100000"/>
              <a:buChar char="○"/>
            </a:pPr>
            <a:r>
              <a:rPr lang="cs"/>
              <a:t>Zraněním</a:t>
            </a:r>
            <a:endParaRPr/>
          </a:p>
          <a:p>
            <a:pPr indent="-310832" lvl="1" marL="914400" rtl="0" algn="l">
              <a:spcBef>
                <a:spcPts val="0"/>
              </a:spcBef>
              <a:spcAft>
                <a:spcPts val="0"/>
              </a:spcAft>
              <a:buSzPct val="100000"/>
              <a:buChar char="○"/>
            </a:pPr>
            <a:r>
              <a:rPr lang="cs"/>
              <a:t>Smrtelným zraněním</a:t>
            </a:r>
            <a:endParaRPr/>
          </a:p>
          <a:p>
            <a:pPr indent="-334327" lvl="0" marL="457200" rtl="0" algn="l">
              <a:spcBef>
                <a:spcPts val="0"/>
              </a:spcBef>
              <a:spcAft>
                <a:spcPts val="0"/>
              </a:spcAft>
              <a:buSzPct val="100000"/>
              <a:buChar char="●"/>
            </a:pPr>
            <a:r>
              <a:rPr lang="cs"/>
              <a:t>Nepleteme si s “warning” při překladu SW</a:t>
            </a:r>
            <a:endParaRPr/>
          </a:p>
          <a:p>
            <a:pPr indent="-334327" lvl="0" marL="457200" rtl="0" algn="l">
              <a:spcBef>
                <a:spcPts val="0"/>
              </a:spcBef>
              <a:spcAft>
                <a:spcPts val="0"/>
              </a:spcAft>
              <a:buSzPct val="100000"/>
              <a:buChar char="●"/>
            </a:pPr>
            <a:r>
              <a:rPr lang="cs"/>
              <a:t>Neplýtváme!</a:t>
            </a:r>
            <a:endParaRPr/>
          </a:p>
          <a:p>
            <a:pPr indent="-334327" lvl="0" marL="457200" rtl="0" algn="l">
              <a:spcBef>
                <a:spcPts val="0"/>
              </a:spcBef>
              <a:spcAft>
                <a:spcPts val="0"/>
              </a:spcAft>
              <a:buSzPct val="100000"/>
              <a:buChar char="●"/>
            </a:pPr>
            <a:r>
              <a:rPr lang="cs"/>
              <a:t>Výrazná grafika.</a:t>
            </a:r>
            <a:endParaRPr/>
          </a:p>
          <a:p>
            <a:pPr indent="0" lvl="0" marL="0" rtl="0" algn="l">
              <a:spcBef>
                <a:spcPts val="1200"/>
              </a:spcBef>
              <a:spcAft>
                <a:spcPts val="0"/>
              </a:spcAft>
              <a:buNone/>
            </a:pPr>
            <a:r>
              <a:rPr lang="cs"/>
              <a:t>Pozor - právní důsledky apod.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Varování - ukázky</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cs"/>
              <a:t>Ukázka - Samsung - hodinky:</a:t>
            </a:r>
            <a:endParaRPr/>
          </a:p>
          <a:p>
            <a:pPr indent="0" lvl="0" marL="0" rtl="0" algn="l">
              <a:spcBef>
                <a:spcPts val="1200"/>
              </a:spcBef>
              <a:spcAft>
                <a:spcPts val="0"/>
              </a:spcAft>
              <a:buClr>
                <a:schemeClr val="dk1"/>
              </a:buClr>
              <a:buSzPts val="1100"/>
              <a:buFont typeface="Arial"/>
              <a:buNone/>
            </a:pPr>
            <a:r>
              <a:rPr lang="cs"/>
              <a:t>Varování (nejvážnější):</a:t>
            </a:r>
            <a:endParaRPr/>
          </a:p>
          <a:p>
            <a:pPr indent="0" lvl="0" marL="0" rtl="0" algn="l">
              <a:spcBef>
                <a:spcPts val="1200"/>
              </a:spcBef>
              <a:spcAft>
                <a:spcPts val="0"/>
              </a:spcAft>
              <a:buClr>
                <a:schemeClr val="dk1"/>
              </a:buClr>
              <a:buSzPts val="1100"/>
              <a:buFont typeface="Arial"/>
              <a:buNone/>
            </a:pPr>
            <a:r>
              <a:rPr lang="cs"/>
              <a:t>Používejte pouze nabíječku a kabel schválené společností Samsung a navržené výhradně pro vaše hodinky Watch. Nekompatibilní nabíječka a kabel mohou způsobit vážná poranění nebo poškození zařízení.</a:t>
            </a:r>
            <a:endParaRPr/>
          </a:p>
          <a:p>
            <a:pPr indent="0" lvl="0" marL="0" rtl="0" algn="l">
              <a:spcBef>
                <a:spcPts val="1200"/>
              </a:spcBef>
              <a:spcAft>
                <a:spcPts val="0"/>
              </a:spcAft>
              <a:buClr>
                <a:schemeClr val="dk1"/>
              </a:buClr>
              <a:buSzPts val="1100"/>
              <a:buFont typeface="Arial"/>
              <a:buNone/>
            </a:pPr>
            <a:r>
              <a:rPr lang="cs"/>
              <a:t>Varování (středně vážné):</a:t>
            </a:r>
            <a:endParaRPr/>
          </a:p>
          <a:p>
            <a:pPr indent="0" lvl="0" marL="0" rtl="0" algn="l">
              <a:spcBef>
                <a:spcPts val="1200"/>
              </a:spcBef>
              <a:spcAft>
                <a:spcPts val="0"/>
              </a:spcAft>
              <a:buClr>
                <a:schemeClr val="dk1"/>
              </a:buClr>
              <a:buSzPts val="1100"/>
              <a:buFont typeface="Arial"/>
              <a:buNone/>
            </a:pPr>
            <a:r>
              <a:rPr lang="cs"/>
              <a:t>Nesprávné připojení nabíječky může způsobit vážné poškození zařízení. Na poškození způsobená nesprávným použitím se nevztahuje záruka.</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pic>
        <p:nvPicPr>
          <p:cNvPr descr="poll-type-id" id="138" name="Google Shape;138;p2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39" name="Google Shape;139;p2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40" name="Google Shape;140;p2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Jak mě to dnes bavilo?</a:t>
            </a:r>
            <a:endParaRPr b="1" sz="3600">
              <a:solidFill>
                <a:srgbClr val="5B5B5B"/>
              </a:solidFill>
              <a:latin typeface="Roboto"/>
              <a:ea typeface="Roboto"/>
              <a:cs typeface="Roboto"/>
              <a:sym typeface="Roboto"/>
            </a:endParaRPr>
          </a:p>
        </p:txBody>
      </p:sp>
      <p:sp>
        <p:nvSpPr>
          <p:cNvPr descr="footer-id" id="141" name="Google Shape;141;p27"/>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pic>
        <p:nvPicPr>
          <p:cNvPr descr="poll-type-id" id="146" name="Google Shape;146;p28">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47" name="Google Shape;147;p28">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48" name="Google Shape;148;p28"/>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Jak to bylo náročné?</a:t>
            </a:r>
            <a:endParaRPr b="1" sz="3600">
              <a:solidFill>
                <a:srgbClr val="5B5B5B"/>
              </a:solidFill>
              <a:latin typeface="Roboto"/>
              <a:ea typeface="Roboto"/>
              <a:cs typeface="Roboto"/>
              <a:sym typeface="Roboto"/>
            </a:endParaRPr>
          </a:p>
        </p:txBody>
      </p:sp>
      <p:sp>
        <p:nvSpPr>
          <p:cNvPr descr="footer-id" id="149" name="Google Shape;149;p28"/>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descr="poll-type-id" id="154" name="Google Shape;154;p2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55" name="Google Shape;155;p2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56" name="Google Shape;156;p2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Kolik bylo nového?</a:t>
            </a:r>
            <a:endParaRPr b="1" sz="3600">
              <a:solidFill>
                <a:srgbClr val="5B5B5B"/>
              </a:solidFill>
              <a:latin typeface="Roboto"/>
              <a:ea typeface="Roboto"/>
              <a:cs typeface="Roboto"/>
              <a:sym typeface="Roboto"/>
            </a:endParaRPr>
          </a:p>
        </p:txBody>
      </p:sp>
      <p:sp>
        <p:nvSpPr>
          <p:cNvPr descr="footer-id" id="157" name="Google Shape;157;p2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Základní typy dokumentace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Koncept</a:t>
            </a:r>
            <a:endParaRPr/>
          </a:p>
          <a:p>
            <a:pPr indent="-342900" lvl="0" marL="457200" rtl="0" algn="l">
              <a:spcBef>
                <a:spcPts val="0"/>
              </a:spcBef>
              <a:spcAft>
                <a:spcPts val="0"/>
              </a:spcAft>
              <a:buSzPts val="1800"/>
              <a:buChar char="●"/>
            </a:pPr>
            <a:r>
              <a:rPr lang="cs"/>
              <a:t>Úkol - Postup</a:t>
            </a:r>
            <a:endParaRPr/>
          </a:p>
          <a:p>
            <a:pPr indent="-342900" lvl="0" marL="457200" rtl="0" algn="l">
              <a:spcBef>
                <a:spcPts val="0"/>
              </a:spcBef>
              <a:spcAft>
                <a:spcPts val="0"/>
              </a:spcAft>
              <a:buSzPts val="1800"/>
              <a:buChar char="●"/>
            </a:pPr>
            <a:r>
              <a:rPr lang="cs"/>
              <a:t>Reference</a:t>
            </a:r>
            <a:endParaRPr/>
          </a:p>
          <a:p>
            <a:pPr indent="0" lvl="0" marL="0" rtl="0" algn="l">
              <a:spcBef>
                <a:spcPts val="1200"/>
              </a:spcBef>
              <a:spcAft>
                <a:spcPts val="0"/>
              </a:spcAft>
              <a:buNone/>
            </a:pPr>
            <a:r>
              <a:rPr b="1" lang="cs"/>
              <a:t>Možná znáte také:</a:t>
            </a:r>
            <a:endParaRPr b="1"/>
          </a:p>
          <a:p>
            <a:pPr indent="-342900" lvl="0" marL="457200" rtl="0" algn="l">
              <a:spcBef>
                <a:spcPts val="1200"/>
              </a:spcBef>
              <a:spcAft>
                <a:spcPts val="0"/>
              </a:spcAft>
              <a:buSzPts val="1800"/>
              <a:buChar char="●"/>
            </a:pPr>
            <a:r>
              <a:rPr lang="cs"/>
              <a:t>FAQ (Často kladené otázky)</a:t>
            </a:r>
            <a:endParaRPr/>
          </a:p>
          <a:p>
            <a:pPr indent="-342900" lvl="0" marL="457200" rtl="0" algn="l">
              <a:spcBef>
                <a:spcPts val="0"/>
              </a:spcBef>
              <a:spcAft>
                <a:spcPts val="0"/>
              </a:spcAft>
              <a:buSzPts val="1800"/>
              <a:buChar char="●"/>
            </a:pPr>
            <a:r>
              <a:rPr lang="cs"/>
              <a:t>How-To (Jak na to…)</a:t>
            </a:r>
            <a:endParaRPr/>
          </a:p>
          <a:p>
            <a:pPr indent="-342900" lvl="0" marL="457200" rtl="0" algn="l">
              <a:spcBef>
                <a:spcPts val="0"/>
              </a:spcBef>
              <a:spcAft>
                <a:spcPts val="0"/>
              </a:spcAft>
              <a:buSzPts val="1800"/>
              <a:buChar char="●"/>
            </a:pPr>
            <a:r>
              <a:rPr lang="cs"/>
              <a:t>Tutoriál (Výuka krok za krokem)</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Koncept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Vysvětlení </a:t>
            </a:r>
            <a:endParaRPr/>
          </a:p>
          <a:p>
            <a:pPr indent="-317500" lvl="1" marL="914400" rtl="0" algn="l">
              <a:spcBef>
                <a:spcPts val="0"/>
              </a:spcBef>
              <a:spcAft>
                <a:spcPts val="0"/>
              </a:spcAft>
              <a:buSzPts val="1400"/>
              <a:buChar char="○"/>
            </a:pPr>
            <a:r>
              <a:rPr lang="cs"/>
              <a:t>Pojmy</a:t>
            </a:r>
            <a:endParaRPr/>
          </a:p>
          <a:p>
            <a:pPr indent="-317500" lvl="1" marL="914400" rtl="0" algn="l">
              <a:spcBef>
                <a:spcPts val="0"/>
              </a:spcBef>
              <a:spcAft>
                <a:spcPts val="0"/>
              </a:spcAft>
              <a:buSzPts val="1400"/>
              <a:buChar char="○"/>
            </a:pPr>
            <a:r>
              <a:rPr lang="cs"/>
              <a:t>Souvislosti</a:t>
            </a:r>
            <a:endParaRPr/>
          </a:p>
          <a:p>
            <a:pPr indent="-317500" lvl="1" marL="914400" rtl="0" algn="l">
              <a:spcBef>
                <a:spcPts val="0"/>
              </a:spcBef>
              <a:spcAft>
                <a:spcPts val="0"/>
              </a:spcAft>
              <a:buSzPts val="1400"/>
              <a:buChar char="○"/>
            </a:pPr>
            <a:r>
              <a:rPr lang="cs"/>
              <a:t>Představení produktu</a:t>
            </a:r>
            <a:endParaRPr/>
          </a:p>
          <a:p>
            <a:pPr indent="-317500" lvl="1" marL="914400" rtl="0" algn="l">
              <a:spcBef>
                <a:spcPts val="0"/>
              </a:spcBef>
              <a:spcAft>
                <a:spcPts val="0"/>
              </a:spcAft>
              <a:buSzPts val="1400"/>
              <a:buChar char="○"/>
            </a:pPr>
            <a:r>
              <a:rPr lang="cs"/>
              <a:t>…</a:t>
            </a:r>
            <a:endParaRPr/>
          </a:p>
          <a:p>
            <a:pPr indent="-342900" lvl="0" marL="457200" rtl="0" algn="l">
              <a:spcBef>
                <a:spcPts val="0"/>
              </a:spcBef>
              <a:spcAft>
                <a:spcPts val="0"/>
              </a:spcAft>
              <a:buSzPts val="1800"/>
              <a:buChar char="●"/>
            </a:pPr>
            <a:r>
              <a:rPr lang="cs"/>
              <a:t>Krátké popisy</a:t>
            </a:r>
            <a:endParaRPr/>
          </a:p>
          <a:p>
            <a:pPr indent="-342900" lvl="0" marL="457200" rtl="0" algn="l">
              <a:spcBef>
                <a:spcPts val="0"/>
              </a:spcBef>
              <a:spcAft>
                <a:spcPts val="0"/>
              </a:spcAft>
              <a:buSzPts val="1800"/>
              <a:buChar char="●"/>
            </a:pPr>
            <a:r>
              <a:rPr lang="cs"/>
              <a:t>Klíčová slova</a:t>
            </a:r>
            <a:endParaRPr/>
          </a:p>
          <a:p>
            <a:pPr indent="-342900" lvl="0" marL="457200" rtl="0" algn="l">
              <a:spcBef>
                <a:spcPts val="0"/>
              </a:spcBef>
              <a:spcAft>
                <a:spcPts val="0"/>
              </a:spcAft>
              <a:buSzPts val="1800"/>
              <a:buChar char="●"/>
            </a:pPr>
            <a:r>
              <a:rPr lang="cs"/>
              <a:t>Obrázky, tabulky…</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Koncept - příklady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cs" sz="1300">
                <a:solidFill>
                  <a:srgbClr val="333333"/>
                </a:solidFill>
                <a:highlight>
                  <a:srgbClr val="FFFFFF"/>
                </a:highlight>
              </a:rPr>
              <a:t>Apple McBook Air:</a:t>
            </a:r>
            <a:endParaRPr sz="1300">
              <a:solidFill>
                <a:srgbClr val="333333"/>
              </a:solidFill>
              <a:highlight>
                <a:srgbClr val="FFFFFF"/>
              </a:highlight>
            </a:endParaRPr>
          </a:p>
          <a:p>
            <a:pPr indent="0" lvl="0" marL="457200" rtl="0" algn="l">
              <a:spcBef>
                <a:spcPts val="0"/>
              </a:spcBef>
              <a:spcAft>
                <a:spcPts val="0"/>
              </a:spcAft>
              <a:buNone/>
            </a:pPr>
            <a:r>
              <a:rPr i="1" lang="cs" sz="1300">
                <a:solidFill>
                  <a:srgbClr val="333333"/>
                </a:solidFill>
                <a:highlight>
                  <a:srgbClr val="FFFFFF"/>
                </a:highlight>
              </a:rPr>
              <a:t>“Porty Thunderbolt / USB 4:</a:t>
            </a:r>
            <a:r>
              <a:rPr lang="cs" sz="1300">
                <a:solidFill>
                  <a:srgbClr val="333333"/>
                </a:solidFill>
                <a:highlight>
                  <a:srgbClr val="FFFFFF"/>
                </a:highlight>
              </a:rPr>
              <a:t> Slouží k nabíjení počítače, k přenosu dat rychlostí odpovídající rozhraní Thunderbolt 3 či USB 4 (až 40 Gb/s), k připojení monitoru nebo projektoru apod. Porty mohou sloužit také k nabíjení různých zařízení, například iPadu nebo nabíjecího trackpadu či klávesnice.”</a:t>
            </a:r>
            <a:endParaRPr sz="1300">
              <a:solidFill>
                <a:srgbClr val="333333"/>
              </a:solidFill>
              <a:highlight>
                <a:srgbClr val="FFFFFF"/>
              </a:highlight>
            </a:endParaRPr>
          </a:p>
          <a:p>
            <a:pPr indent="0" lvl="0" marL="457200" rtl="0" algn="l">
              <a:spcBef>
                <a:spcPts val="0"/>
              </a:spcBef>
              <a:spcAft>
                <a:spcPts val="0"/>
              </a:spcAft>
              <a:buNone/>
            </a:pPr>
            <a:r>
              <a:t/>
            </a:r>
            <a:endParaRPr sz="1300">
              <a:solidFill>
                <a:srgbClr val="333333"/>
              </a:solidFill>
              <a:highlight>
                <a:srgbClr val="FFFFFF"/>
              </a:highlight>
            </a:endParaRPr>
          </a:p>
          <a:p>
            <a:pPr indent="0" lvl="0" marL="457200" rtl="0" algn="l">
              <a:spcBef>
                <a:spcPts val="0"/>
              </a:spcBef>
              <a:spcAft>
                <a:spcPts val="0"/>
              </a:spcAft>
              <a:buNone/>
            </a:pPr>
            <a:r>
              <a:rPr lang="cs" sz="1300">
                <a:solidFill>
                  <a:srgbClr val="333333"/>
                </a:solidFill>
                <a:highlight>
                  <a:srgbClr val="FFFFFF"/>
                </a:highlight>
              </a:rPr>
              <a:t>Galaxy Watch4 :</a:t>
            </a:r>
            <a:endParaRPr sz="1300">
              <a:solidFill>
                <a:srgbClr val="333333"/>
              </a:solidFill>
              <a:highlight>
                <a:srgbClr val="FFFFFF"/>
              </a:highlight>
            </a:endParaRPr>
          </a:p>
          <a:p>
            <a:pPr indent="0" lvl="0" marL="457200" rtl="0" algn="l">
              <a:spcBef>
                <a:spcPts val="0"/>
              </a:spcBef>
              <a:spcAft>
                <a:spcPts val="0"/>
              </a:spcAft>
              <a:buNone/>
            </a:pPr>
            <a:r>
              <a:rPr lang="cs" sz="1300">
                <a:solidFill>
                  <a:srgbClr val="333333"/>
                </a:solidFill>
                <a:highlight>
                  <a:srgbClr val="FFFFFF"/>
                </a:highlight>
              </a:rPr>
              <a:t>“Classic/Galaxy Watch4 Hodinky Galaxy Watch4 Classic/Galaxy Watch4 (dále jen hodinky Watch) jsou chytré hodinky, které dokáží analyzovat průběh cvičení, pečovat o vaše zdraví a zároveň umožňují používání množství praktických aplikací včetně telefonických hovorů a přehrávání hudby. Otočením kroužku můžete procházet jednotlivými funkcemi, které spustíte jednoduše klepnutím na displej. Také můžete změnit vzhled ciferníku, aby vyhovoval vašemu vkusu. Hodinky Watch můžete používat také s připojením k vašemu chytrému telefonu.”</a:t>
            </a:r>
            <a:endParaRPr sz="1300">
              <a:solidFill>
                <a:srgbClr val="333333"/>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Úkol - Postup</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cs"/>
              <a:t>Uživatel chce splnit nějaký úkol </a:t>
            </a:r>
            <a:endParaRPr/>
          </a:p>
          <a:p>
            <a:pPr indent="-325755" lvl="0" marL="457200" rtl="0" algn="l">
              <a:spcBef>
                <a:spcPts val="0"/>
              </a:spcBef>
              <a:spcAft>
                <a:spcPts val="0"/>
              </a:spcAft>
              <a:buSzPct val="100000"/>
              <a:buChar char="●"/>
            </a:pPr>
            <a:r>
              <a:rPr lang="cs"/>
              <a:t>My nabízíme pracovní postup</a:t>
            </a:r>
            <a:endParaRPr/>
          </a:p>
          <a:p>
            <a:pPr indent="-325755" lvl="0" marL="457200" rtl="0" algn="l">
              <a:spcBef>
                <a:spcPts val="0"/>
              </a:spcBef>
              <a:spcAft>
                <a:spcPts val="0"/>
              </a:spcAft>
              <a:buSzPct val="100000"/>
              <a:buChar char="●"/>
            </a:pPr>
            <a:r>
              <a:rPr lang="cs"/>
              <a:t>Popis “krok za krokem”</a:t>
            </a:r>
            <a:endParaRPr/>
          </a:p>
          <a:p>
            <a:pPr indent="-325755" lvl="0" marL="457200" rtl="0" algn="l">
              <a:spcBef>
                <a:spcPts val="0"/>
              </a:spcBef>
              <a:spcAft>
                <a:spcPts val="0"/>
              </a:spcAft>
              <a:buSzPct val="100000"/>
              <a:buChar char="●"/>
            </a:pPr>
            <a:r>
              <a:rPr lang="cs"/>
              <a:t>Kroky číslované</a:t>
            </a:r>
            <a:endParaRPr/>
          </a:p>
          <a:p>
            <a:pPr indent="-325755" lvl="0" marL="457200" rtl="0" algn="l">
              <a:spcBef>
                <a:spcPts val="0"/>
              </a:spcBef>
              <a:spcAft>
                <a:spcPts val="0"/>
              </a:spcAft>
              <a:buSzPct val="100000"/>
              <a:buChar char="●"/>
            </a:pPr>
            <a:r>
              <a:rPr lang="cs"/>
              <a:t>Může být i komiks nebo hodně obrázků</a:t>
            </a:r>
            <a:endParaRPr/>
          </a:p>
          <a:p>
            <a:pPr indent="0" lvl="0" marL="0" rtl="0" algn="l">
              <a:spcBef>
                <a:spcPts val="1200"/>
              </a:spcBef>
              <a:spcAft>
                <a:spcPts val="0"/>
              </a:spcAft>
              <a:buNone/>
            </a:pPr>
            <a:r>
              <a:rPr lang="cs"/>
              <a:t>Konkrétní ukázky:</a:t>
            </a:r>
            <a:endParaRPr/>
          </a:p>
          <a:p>
            <a:pPr indent="0" lvl="0" marL="0" rtl="0" algn="l">
              <a:spcBef>
                <a:spcPts val="1200"/>
              </a:spcBef>
              <a:spcAft>
                <a:spcPts val="0"/>
              </a:spcAft>
              <a:buNone/>
            </a:pPr>
            <a:r>
              <a:rPr lang="cs" u="sng">
                <a:solidFill>
                  <a:schemeClr val="hlink"/>
                </a:solidFill>
                <a:hlinkClick r:id="rId3"/>
              </a:rPr>
              <a:t>https://www.electrolux.cz/support/support-articles/vysavace/roboticke-vysavace/jak-mohu-baterie-robotickeho-vysavace-vyjmoutvymenit/</a:t>
            </a:r>
            <a:endParaRPr/>
          </a:p>
          <a:p>
            <a:pPr indent="0" lvl="0" marL="0" rtl="0" algn="l">
              <a:spcBef>
                <a:spcPts val="1200"/>
              </a:spcBef>
              <a:spcAft>
                <a:spcPts val="0"/>
              </a:spcAft>
              <a:buNone/>
            </a:pPr>
            <a:r>
              <a:rPr lang="cs"/>
              <a:t>Sušička AEG, strana 13</a:t>
            </a:r>
            <a:endParaRPr/>
          </a:p>
          <a:p>
            <a:pPr indent="0" lvl="0" marL="0" rtl="0" algn="l">
              <a:spcBef>
                <a:spcPts val="1200"/>
              </a:spcBef>
              <a:spcAft>
                <a:spcPts val="0"/>
              </a:spcAft>
              <a:buNone/>
            </a:pPr>
            <a:r>
              <a:rPr lang="cs" u="sng">
                <a:solidFill>
                  <a:schemeClr val="hlink"/>
                </a:solidFill>
                <a:hlinkClick r:id="rId4"/>
              </a:rPr>
              <a:t>https://www.kernel.org/doc/html/latest/admin-guide/reporting-issues.html</a:t>
            </a:r>
            <a:endParaRPr/>
          </a:p>
          <a:p>
            <a:pPr indent="0" lvl="0" marL="0" rtl="0" algn="l">
              <a:spcBef>
                <a:spcPts val="1200"/>
              </a:spcBef>
              <a:spcAft>
                <a:spcPts val="1200"/>
              </a:spcAft>
              <a:buNone/>
            </a:pPr>
            <a:r>
              <a:rPr lang="cs"/>
              <a:t>Hodinky Samsung, strana 16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Reference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Přehledná a úplná informace</a:t>
            </a:r>
            <a:endParaRPr/>
          </a:p>
          <a:p>
            <a:pPr indent="-342900" lvl="0" marL="457200" rtl="0" algn="l">
              <a:spcBef>
                <a:spcPts val="1200"/>
              </a:spcBef>
              <a:spcAft>
                <a:spcPts val="0"/>
              </a:spcAft>
              <a:buSzPts val="1800"/>
              <a:buChar char="●"/>
            </a:pPr>
            <a:r>
              <a:rPr lang="cs"/>
              <a:t>Rejstříky</a:t>
            </a:r>
            <a:endParaRPr/>
          </a:p>
          <a:p>
            <a:pPr indent="-342900" lvl="0" marL="457200" rtl="0" algn="l">
              <a:spcBef>
                <a:spcPts val="0"/>
              </a:spcBef>
              <a:spcAft>
                <a:spcPts val="0"/>
              </a:spcAft>
              <a:buSzPts val="1800"/>
              <a:buChar char="●"/>
            </a:pPr>
            <a:r>
              <a:rPr lang="cs"/>
              <a:t>Slovníky pojmů</a:t>
            </a:r>
            <a:endParaRPr/>
          </a:p>
          <a:p>
            <a:pPr indent="-342900" lvl="0" marL="457200" rtl="0" algn="l">
              <a:spcBef>
                <a:spcPts val="0"/>
              </a:spcBef>
              <a:spcAft>
                <a:spcPts val="0"/>
              </a:spcAft>
              <a:buSzPts val="1800"/>
              <a:buChar char="●"/>
            </a:pPr>
            <a:r>
              <a:rPr lang="cs"/>
              <a:t>Parametry nastavení</a:t>
            </a:r>
            <a:endParaRPr/>
          </a:p>
          <a:p>
            <a:pPr indent="-342900" lvl="0" marL="457200" rtl="0" algn="l">
              <a:spcBef>
                <a:spcPts val="0"/>
              </a:spcBef>
              <a:spcAft>
                <a:spcPts val="0"/>
              </a:spcAft>
              <a:buSzPts val="1800"/>
              <a:buChar char="●"/>
            </a:pPr>
            <a:r>
              <a:rPr lang="cs"/>
              <a:t>Seznamy jiných parametrů</a:t>
            </a:r>
            <a:endParaRPr/>
          </a:p>
          <a:p>
            <a:pPr indent="0" lvl="0" marL="0" rtl="0" algn="l">
              <a:spcBef>
                <a:spcPts val="1200"/>
              </a:spcBef>
              <a:spcAft>
                <a:spcPts val="0"/>
              </a:spcAft>
              <a:buNone/>
            </a:pPr>
            <a:r>
              <a:rPr lang="cs"/>
              <a:t>Konkrétní ukázky:</a:t>
            </a:r>
            <a:endParaRPr/>
          </a:p>
          <a:p>
            <a:pPr indent="0" lvl="0" marL="0" rtl="0" algn="l">
              <a:spcBef>
                <a:spcPts val="1200"/>
              </a:spcBef>
              <a:spcAft>
                <a:spcPts val="0"/>
              </a:spcAft>
              <a:buNone/>
            </a:pPr>
            <a:r>
              <a:rPr lang="cs" u="sng">
                <a:solidFill>
                  <a:schemeClr val="hlink"/>
                </a:solidFill>
                <a:hlinkClick r:id="rId3"/>
              </a:rPr>
              <a:t>https://www.kernel.org/doc/html/latest/admin-guide/abi.html</a:t>
            </a:r>
            <a:endParaRPr/>
          </a:p>
          <a:p>
            <a:pPr indent="0" lvl="0" marL="0" rtl="0" algn="l">
              <a:spcBef>
                <a:spcPts val="1200"/>
              </a:spcBef>
              <a:spcAft>
                <a:spcPts val="0"/>
              </a:spcAft>
              <a:buNone/>
            </a:pPr>
            <a:r>
              <a:rPr lang="cs" u="sng">
                <a:solidFill>
                  <a:schemeClr val="hlink"/>
                </a:solidFill>
                <a:hlinkClick r:id="rId4"/>
              </a:rPr>
              <a:t>https://www.kernel.org/doc/html/latest/dev-tools/kunit/api/test.html</a:t>
            </a:r>
            <a:endParaRPr/>
          </a:p>
          <a:p>
            <a:pPr indent="0" lvl="0" marL="0" rtl="0" algn="l">
              <a:spcBef>
                <a:spcPts val="1200"/>
              </a:spcBef>
              <a:spcAft>
                <a:spcPts val="1200"/>
              </a:spcAft>
              <a:buNone/>
            </a:pPr>
            <a:r>
              <a:rPr lang="cs"/>
              <a:t>NXP reference (PDF)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Praktická vsuvka - Elektronika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cs"/>
              <a:t>Katalogový list součástky: 1-100 listů, technické parametry (reference)</a:t>
            </a:r>
            <a:endParaRPr/>
          </a:p>
          <a:p>
            <a:pPr indent="-342900" lvl="0" marL="457200" rtl="0" algn="l">
              <a:spcBef>
                <a:spcPts val="0"/>
              </a:spcBef>
              <a:spcAft>
                <a:spcPts val="0"/>
              </a:spcAft>
              <a:buSzPts val="1800"/>
              <a:buChar char="●"/>
            </a:pPr>
            <a:r>
              <a:rPr lang="cs"/>
              <a:t>Application Note = Návody pro konkrétní použití (pracovní postupy a koncepty)</a:t>
            </a:r>
            <a:endParaRPr/>
          </a:p>
          <a:p>
            <a:pPr indent="-317500" lvl="1" marL="914400" rtl="0" algn="l">
              <a:spcBef>
                <a:spcPts val="0"/>
              </a:spcBef>
              <a:spcAft>
                <a:spcPts val="0"/>
              </a:spcAft>
              <a:buSzPts val="1400"/>
              <a:buChar char="○"/>
            </a:pPr>
            <a:r>
              <a:rPr lang="cs"/>
              <a:t>Připojení k Ethernetu</a:t>
            </a:r>
            <a:endParaRPr/>
          </a:p>
          <a:p>
            <a:pPr indent="-317500" lvl="1" marL="914400" rtl="0" algn="l">
              <a:spcBef>
                <a:spcPts val="0"/>
              </a:spcBef>
              <a:spcAft>
                <a:spcPts val="0"/>
              </a:spcAft>
              <a:buSzPts val="1400"/>
              <a:buChar char="○"/>
            </a:pPr>
            <a:r>
              <a:rPr lang="cs"/>
              <a:t>Práce se sběrnicí</a:t>
            </a:r>
            <a:endParaRPr/>
          </a:p>
          <a:p>
            <a:pPr indent="-317500" lvl="1" marL="914400" rtl="0" algn="l">
              <a:spcBef>
                <a:spcPts val="0"/>
              </a:spcBef>
              <a:spcAft>
                <a:spcPts val="0"/>
              </a:spcAft>
              <a:buSzPts val="1400"/>
              <a:buChar char="○"/>
            </a:pPr>
            <a:r>
              <a:rPr lang="cs"/>
              <a:t>Osazení na desku plošných spojů</a:t>
            </a:r>
            <a:endParaRPr/>
          </a:p>
          <a:p>
            <a:pPr indent="-342900" lvl="0" marL="457200" rtl="0" algn="l">
              <a:spcBef>
                <a:spcPts val="0"/>
              </a:spcBef>
              <a:spcAft>
                <a:spcPts val="0"/>
              </a:spcAft>
              <a:buSzPts val="1800"/>
              <a:buChar char="●"/>
            </a:pPr>
            <a:r>
              <a:rPr lang="cs"/>
              <a:t>Reference manual (reference)</a:t>
            </a:r>
            <a:endParaRPr/>
          </a:p>
          <a:p>
            <a:pPr indent="-317500" lvl="1" marL="914400" rtl="0" algn="l">
              <a:spcBef>
                <a:spcPts val="0"/>
              </a:spcBef>
              <a:spcAft>
                <a:spcPts val="0"/>
              </a:spcAft>
              <a:buSzPts val="1400"/>
              <a:buChar char="○"/>
            </a:pPr>
            <a:r>
              <a:rPr lang="cs"/>
              <a:t>Nejpodrobnější informace</a:t>
            </a:r>
            <a:endParaRPr/>
          </a:p>
          <a:p>
            <a:pPr indent="-342900" lvl="0" marL="457200" rtl="0" algn="l">
              <a:spcBef>
                <a:spcPts val="0"/>
              </a:spcBef>
              <a:spcAft>
                <a:spcPts val="0"/>
              </a:spcAft>
              <a:buSzPts val="1800"/>
              <a:buChar char="●"/>
            </a:pPr>
            <a:r>
              <a:rPr lang="cs"/>
              <a:t>Programmers manual (pracovní postupy a koncepty)</a:t>
            </a:r>
            <a:endParaRPr/>
          </a:p>
          <a:p>
            <a:pPr indent="-317500" lvl="1" marL="914400" rtl="0" algn="l">
              <a:spcBef>
                <a:spcPts val="0"/>
              </a:spcBef>
              <a:spcAft>
                <a:spcPts val="0"/>
              </a:spcAft>
              <a:buSzPts val="1400"/>
              <a:buChar char="○"/>
            </a:pPr>
            <a:r>
              <a:rPr lang="cs"/>
              <a:t>Instrukční sada, knihovny, překlad apod.</a:t>
            </a:r>
            <a:endParaRPr/>
          </a:p>
          <a:p>
            <a:pPr indent="-342900" lvl="0" marL="457200" rtl="0" algn="l">
              <a:spcBef>
                <a:spcPts val="0"/>
              </a:spcBef>
              <a:spcAft>
                <a:spcPts val="0"/>
              </a:spcAft>
              <a:buSzPts val="1800"/>
              <a:buChar char="●"/>
            </a:pPr>
            <a:r>
              <a:rPr lang="cs"/>
              <a:t>API a pod. (reference)</a:t>
            </a:r>
            <a:endParaRPr/>
          </a:p>
          <a:p>
            <a:pPr indent="-317500" lvl="1" marL="914400" rtl="0" algn="l">
              <a:spcBef>
                <a:spcPts val="0"/>
              </a:spcBef>
              <a:spcAft>
                <a:spcPts val="0"/>
              </a:spcAft>
              <a:buSzPts val="1400"/>
              <a:buChar char="○"/>
            </a:pPr>
            <a:r>
              <a:rPr lang="cs"/>
              <a:t>Návody pro existující SW k danému produktu</a:t>
            </a:r>
            <a:endParaRPr/>
          </a:p>
          <a:p>
            <a:pPr indent="-342900" lvl="0" marL="457200" rtl="0" algn="l">
              <a:spcBef>
                <a:spcPts val="0"/>
              </a:spcBef>
              <a:spcAft>
                <a:spcPts val="0"/>
              </a:spcAft>
              <a:buSzPts val="1800"/>
              <a:buChar char="●"/>
            </a:pPr>
            <a:r>
              <a:rPr lang="cs"/>
              <a:t>Release notes (koncepty)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 lze míchat dohromady?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Koncept lze vložit na začátek postupu.</a:t>
            </a:r>
            <a:endParaRPr/>
          </a:p>
          <a:p>
            <a:pPr indent="-342900" lvl="0" marL="457200" rtl="0" algn="l">
              <a:spcBef>
                <a:spcPts val="0"/>
              </a:spcBef>
              <a:spcAft>
                <a:spcPts val="0"/>
              </a:spcAft>
              <a:buSzPts val="1800"/>
              <a:buChar char="●"/>
            </a:pPr>
            <a:r>
              <a:rPr lang="cs"/>
              <a:t>Postup lze doplnit referenční informací (např. o parametrech)</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cs"/>
              <a:t>Tutoriál lze doplnit referencí.</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Realita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Směs všeho možného například zde:</a:t>
            </a:r>
            <a:endParaRPr/>
          </a:p>
          <a:p>
            <a:pPr indent="0" lvl="0" marL="0" rtl="0" algn="l">
              <a:spcBef>
                <a:spcPts val="1200"/>
              </a:spcBef>
              <a:spcAft>
                <a:spcPts val="1200"/>
              </a:spcAft>
              <a:buNone/>
            </a:pPr>
            <a:r>
              <a:rPr lang="cs" u="sng">
                <a:solidFill>
                  <a:schemeClr val="hlink"/>
                </a:solidFill>
                <a:hlinkClick r:id="rId3"/>
              </a:rPr>
              <a:t>https://www.kernel.org/doc/html/latest/security/credentials.html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