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3" r:id="rId5"/>
    <p:sldId id="264" r:id="rId6"/>
    <p:sldId id="265" r:id="rId7"/>
    <p:sldId id="266" r:id="rId8"/>
    <p:sldId id="267" r:id="rId9"/>
    <p:sldId id="268" r:id="rId10"/>
    <p:sldId id="271" r:id="rId11"/>
    <p:sldId id="274" r:id="rId12"/>
    <p:sldId id="275" r:id="rId13"/>
    <p:sldId id="276" r:id="rId14"/>
    <p:sldId id="277"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9" autoAdjust="0"/>
    <p:restoredTop sz="94660"/>
  </p:normalViewPr>
  <p:slideViewPr>
    <p:cSldViewPr snapToGrid="0">
      <p:cViewPr varScale="1">
        <p:scale>
          <a:sx n="59" d="100"/>
          <a:sy n="59" d="100"/>
        </p:scale>
        <p:origin x="7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939D-9A19-4FB7-B10A-62F50843A783}" type="datetimeFigureOut">
              <a:rPr lang="en-US" smtClean="0"/>
              <a:t>7/23/2023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7CDB3-94D2-45A9-93E2-EEEA608322D7}" type="slidenum">
              <a:rPr lang="en-US" smtClean="0"/>
              <a:t>‹#›</a:t>
            </a:fld>
            <a:endParaRPr lang="en-US"/>
          </a:p>
        </p:txBody>
      </p:sp>
    </p:spTree>
    <p:extLst>
      <p:ext uri="{BB962C8B-B14F-4D97-AF65-F5344CB8AC3E}">
        <p14:creationId xmlns:p14="http://schemas.microsoft.com/office/powerpoint/2010/main" val="274263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CA5-1955-5442-75F7-7D202CDD6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963C4A-9A71-173C-F786-AA01F201A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CD417-FC52-520E-B588-FE8AF3E441F0}"/>
              </a:ext>
            </a:extLst>
          </p:cNvPr>
          <p:cNvSpPr>
            <a:spLocks noGrp="1"/>
          </p:cNvSpPr>
          <p:nvPr>
            <p:ph type="dt" sz="half" idx="10"/>
          </p:nvPr>
        </p:nvSpPr>
        <p:spPr/>
        <p:txBody>
          <a:bodyPr/>
          <a:lstStyle/>
          <a:p>
            <a:fld id="{FFF7EC5E-B7BB-4221-94B7-E2BCED9BD414}" type="datetime1">
              <a:rPr lang="en-US" smtClean="0"/>
              <a:t>7/23/2023</a:t>
            </a:fld>
            <a:endParaRPr lang="en-US"/>
          </a:p>
        </p:txBody>
      </p:sp>
      <p:sp>
        <p:nvSpPr>
          <p:cNvPr id="5" name="Footer Placeholder 4">
            <a:extLst>
              <a:ext uri="{FF2B5EF4-FFF2-40B4-BE49-F238E27FC236}">
                <a16:creationId xmlns:a16="http://schemas.microsoft.com/office/drawing/2014/main" id="{81D8E1DE-0CE4-21BF-C3A9-D0CCF1AC5E8C}"/>
              </a:ext>
            </a:extLst>
          </p:cNvPr>
          <p:cNvSpPr>
            <a:spLocks noGrp="1"/>
          </p:cNvSpPr>
          <p:nvPr>
            <p:ph type="ftr" sz="quarter" idx="11"/>
          </p:nvPr>
        </p:nvSpPr>
        <p:spPr/>
        <p:txBody>
          <a:bodyPr/>
          <a:lstStyle/>
          <a:p>
            <a:r>
              <a:rPr lang="en-US"/>
              <a:t>Microsoft_presentation </a:t>
            </a:r>
          </a:p>
        </p:txBody>
      </p:sp>
      <p:sp>
        <p:nvSpPr>
          <p:cNvPr id="6" name="Slide Number Placeholder 5">
            <a:extLst>
              <a:ext uri="{FF2B5EF4-FFF2-40B4-BE49-F238E27FC236}">
                <a16:creationId xmlns:a16="http://schemas.microsoft.com/office/drawing/2014/main" id="{7D400C30-2D87-4771-A18D-0892F0C2BFF7}"/>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2472816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F1F4-20BE-3754-2D99-05C6E874D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35CCA-DFBA-2F27-9C99-7E5BD50894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93015-53E6-7E74-AAC3-58809473DDDC}"/>
              </a:ext>
            </a:extLst>
          </p:cNvPr>
          <p:cNvSpPr>
            <a:spLocks noGrp="1"/>
          </p:cNvSpPr>
          <p:nvPr>
            <p:ph type="dt" sz="half" idx="10"/>
          </p:nvPr>
        </p:nvSpPr>
        <p:spPr/>
        <p:txBody>
          <a:bodyPr/>
          <a:lstStyle/>
          <a:p>
            <a:fld id="{8E993306-F547-492E-BE63-7A1D3B8454F5}" type="datetime1">
              <a:rPr lang="en-US" smtClean="0"/>
              <a:t>7/23/2023</a:t>
            </a:fld>
            <a:endParaRPr lang="en-US"/>
          </a:p>
        </p:txBody>
      </p:sp>
      <p:sp>
        <p:nvSpPr>
          <p:cNvPr id="5" name="Footer Placeholder 4">
            <a:extLst>
              <a:ext uri="{FF2B5EF4-FFF2-40B4-BE49-F238E27FC236}">
                <a16:creationId xmlns:a16="http://schemas.microsoft.com/office/drawing/2014/main" id="{837BB265-37D6-C7C2-C3D1-3BDCCFA76007}"/>
              </a:ext>
            </a:extLst>
          </p:cNvPr>
          <p:cNvSpPr>
            <a:spLocks noGrp="1"/>
          </p:cNvSpPr>
          <p:nvPr>
            <p:ph type="ftr" sz="quarter" idx="11"/>
          </p:nvPr>
        </p:nvSpPr>
        <p:spPr/>
        <p:txBody>
          <a:bodyPr/>
          <a:lstStyle/>
          <a:p>
            <a:r>
              <a:rPr lang="en-US"/>
              <a:t>Microsoft_presentation </a:t>
            </a:r>
          </a:p>
        </p:txBody>
      </p:sp>
      <p:sp>
        <p:nvSpPr>
          <p:cNvPr id="6" name="Slide Number Placeholder 5">
            <a:extLst>
              <a:ext uri="{FF2B5EF4-FFF2-40B4-BE49-F238E27FC236}">
                <a16:creationId xmlns:a16="http://schemas.microsoft.com/office/drawing/2014/main" id="{8B9BBFF1-88BE-F0C5-7272-724B8D2DAF41}"/>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2110534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36B27-B6DF-9EF8-F857-6AADBE5265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3F1D2F-C3C9-31A6-FE54-AB2097024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BE92A-894B-9EE1-C06A-347EABE5C7B7}"/>
              </a:ext>
            </a:extLst>
          </p:cNvPr>
          <p:cNvSpPr>
            <a:spLocks noGrp="1"/>
          </p:cNvSpPr>
          <p:nvPr>
            <p:ph type="dt" sz="half" idx="10"/>
          </p:nvPr>
        </p:nvSpPr>
        <p:spPr/>
        <p:txBody>
          <a:bodyPr/>
          <a:lstStyle/>
          <a:p>
            <a:fld id="{92569621-3CF4-4A3B-8D74-F35FD7B4D4C5}" type="datetime1">
              <a:rPr lang="en-US" smtClean="0"/>
              <a:t>7/23/2023</a:t>
            </a:fld>
            <a:endParaRPr lang="en-US"/>
          </a:p>
        </p:txBody>
      </p:sp>
      <p:sp>
        <p:nvSpPr>
          <p:cNvPr id="5" name="Footer Placeholder 4">
            <a:extLst>
              <a:ext uri="{FF2B5EF4-FFF2-40B4-BE49-F238E27FC236}">
                <a16:creationId xmlns:a16="http://schemas.microsoft.com/office/drawing/2014/main" id="{AAF4140E-C312-3E0B-9C9D-241F38BF0921}"/>
              </a:ext>
            </a:extLst>
          </p:cNvPr>
          <p:cNvSpPr>
            <a:spLocks noGrp="1"/>
          </p:cNvSpPr>
          <p:nvPr>
            <p:ph type="ftr" sz="quarter" idx="11"/>
          </p:nvPr>
        </p:nvSpPr>
        <p:spPr/>
        <p:txBody>
          <a:bodyPr/>
          <a:lstStyle/>
          <a:p>
            <a:r>
              <a:rPr lang="en-US"/>
              <a:t>Microsoft_presentation </a:t>
            </a:r>
          </a:p>
        </p:txBody>
      </p:sp>
      <p:sp>
        <p:nvSpPr>
          <p:cNvPr id="6" name="Slide Number Placeholder 5">
            <a:extLst>
              <a:ext uri="{FF2B5EF4-FFF2-40B4-BE49-F238E27FC236}">
                <a16:creationId xmlns:a16="http://schemas.microsoft.com/office/drawing/2014/main" id="{32A09809-5DC4-E58F-3821-8F849C6FD1D3}"/>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414562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0904-B4CC-6141-915A-7AAD2DE4C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F78C9-51DE-8D72-AECA-4A393A45E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F9875-FB06-3438-19B9-8037D0A5AEDE}"/>
              </a:ext>
            </a:extLst>
          </p:cNvPr>
          <p:cNvSpPr>
            <a:spLocks noGrp="1"/>
          </p:cNvSpPr>
          <p:nvPr>
            <p:ph type="dt" sz="half" idx="10"/>
          </p:nvPr>
        </p:nvSpPr>
        <p:spPr/>
        <p:txBody>
          <a:bodyPr/>
          <a:lstStyle/>
          <a:p>
            <a:fld id="{CD197036-7C3A-4935-AE5D-6FAB3D3A8416}" type="datetime1">
              <a:rPr lang="en-US" smtClean="0"/>
              <a:t>7/23/2023</a:t>
            </a:fld>
            <a:endParaRPr lang="en-US"/>
          </a:p>
        </p:txBody>
      </p:sp>
      <p:sp>
        <p:nvSpPr>
          <p:cNvPr id="5" name="Footer Placeholder 4">
            <a:extLst>
              <a:ext uri="{FF2B5EF4-FFF2-40B4-BE49-F238E27FC236}">
                <a16:creationId xmlns:a16="http://schemas.microsoft.com/office/drawing/2014/main" id="{1FB08F76-959C-A27E-8394-2288C1ACA455}"/>
              </a:ext>
            </a:extLst>
          </p:cNvPr>
          <p:cNvSpPr>
            <a:spLocks noGrp="1"/>
          </p:cNvSpPr>
          <p:nvPr>
            <p:ph type="ftr" sz="quarter" idx="11"/>
          </p:nvPr>
        </p:nvSpPr>
        <p:spPr/>
        <p:txBody>
          <a:bodyPr/>
          <a:lstStyle/>
          <a:p>
            <a:r>
              <a:rPr lang="en-US"/>
              <a:t>Microsoft_presentation </a:t>
            </a:r>
          </a:p>
        </p:txBody>
      </p:sp>
      <p:sp>
        <p:nvSpPr>
          <p:cNvPr id="6" name="Slide Number Placeholder 5">
            <a:extLst>
              <a:ext uri="{FF2B5EF4-FFF2-40B4-BE49-F238E27FC236}">
                <a16:creationId xmlns:a16="http://schemas.microsoft.com/office/drawing/2014/main" id="{755ABA33-37E8-E5A8-CA8D-9152091DFEAE}"/>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1731522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0DAE-D324-0F0F-80A2-512435632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E42E0-B7C5-9EB0-E957-F7FEB670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384CE6-1834-6EE3-9C95-2119F347C1D4}"/>
              </a:ext>
            </a:extLst>
          </p:cNvPr>
          <p:cNvSpPr>
            <a:spLocks noGrp="1"/>
          </p:cNvSpPr>
          <p:nvPr>
            <p:ph type="dt" sz="half" idx="10"/>
          </p:nvPr>
        </p:nvSpPr>
        <p:spPr/>
        <p:txBody>
          <a:bodyPr/>
          <a:lstStyle/>
          <a:p>
            <a:fld id="{7C744276-D27E-4462-9295-0AABAEDAAB44}" type="datetime1">
              <a:rPr lang="en-US" smtClean="0"/>
              <a:t>7/23/2023</a:t>
            </a:fld>
            <a:endParaRPr lang="en-US"/>
          </a:p>
        </p:txBody>
      </p:sp>
      <p:sp>
        <p:nvSpPr>
          <p:cNvPr id="5" name="Footer Placeholder 4">
            <a:extLst>
              <a:ext uri="{FF2B5EF4-FFF2-40B4-BE49-F238E27FC236}">
                <a16:creationId xmlns:a16="http://schemas.microsoft.com/office/drawing/2014/main" id="{4228550C-2FAD-E20C-3840-5EA9FEB96778}"/>
              </a:ext>
            </a:extLst>
          </p:cNvPr>
          <p:cNvSpPr>
            <a:spLocks noGrp="1"/>
          </p:cNvSpPr>
          <p:nvPr>
            <p:ph type="ftr" sz="quarter" idx="11"/>
          </p:nvPr>
        </p:nvSpPr>
        <p:spPr/>
        <p:txBody>
          <a:bodyPr/>
          <a:lstStyle/>
          <a:p>
            <a:r>
              <a:rPr lang="en-US"/>
              <a:t>Microsoft_presentation </a:t>
            </a:r>
          </a:p>
        </p:txBody>
      </p:sp>
      <p:sp>
        <p:nvSpPr>
          <p:cNvPr id="6" name="Slide Number Placeholder 5">
            <a:extLst>
              <a:ext uri="{FF2B5EF4-FFF2-40B4-BE49-F238E27FC236}">
                <a16:creationId xmlns:a16="http://schemas.microsoft.com/office/drawing/2014/main" id="{BD105BD7-970C-2C04-5076-256140A912BE}"/>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3917175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FB86-8FAD-0D46-6D29-E622EE2ED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5D2AE-9E5A-0EAC-6FD7-FEB2FE78C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91847-7542-B084-F4DE-D75242947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3981B3-16C8-F36F-D7BE-0C518E08A275}"/>
              </a:ext>
            </a:extLst>
          </p:cNvPr>
          <p:cNvSpPr>
            <a:spLocks noGrp="1"/>
          </p:cNvSpPr>
          <p:nvPr>
            <p:ph type="dt" sz="half" idx="10"/>
          </p:nvPr>
        </p:nvSpPr>
        <p:spPr/>
        <p:txBody>
          <a:bodyPr/>
          <a:lstStyle/>
          <a:p>
            <a:fld id="{846CB808-3CF3-47B9-885C-FFB5BEABE28C}" type="datetime1">
              <a:rPr lang="en-US" smtClean="0"/>
              <a:t>7/23/2023</a:t>
            </a:fld>
            <a:endParaRPr lang="en-US"/>
          </a:p>
        </p:txBody>
      </p:sp>
      <p:sp>
        <p:nvSpPr>
          <p:cNvPr id="6" name="Footer Placeholder 5">
            <a:extLst>
              <a:ext uri="{FF2B5EF4-FFF2-40B4-BE49-F238E27FC236}">
                <a16:creationId xmlns:a16="http://schemas.microsoft.com/office/drawing/2014/main" id="{6E0FC023-CC48-CA4F-57BF-04F1495CC7CB}"/>
              </a:ext>
            </a:extLst>
          </p:cNvPr>
          <p:cNvSpPr>
            <a:spLocks noGrp="1"/>
          </p:cNvSpPr>
          <p:nvPr>
            <p:ph type="ftr" sz="quarter" idx="11"/>
          </p:nvPr>
        </p:nvSpPr>
        <p:spPr/>
        <p:txBody>
          <a:bodyPr/>
          <a:lstStyle/>
          <a:p>
            <a:r>
              <a:rPr lang="en-US"/>
              <a:t>Microsoft_presentation </a:t>
            </a:r>
          </a:p>
        </p:txBody>
      </p:sp>
      <p:sp>
        <p:nvSpPr>
          <p:cNvPr id="7" name="Slide Number Placeholder 6">
            <a:extLst>
              <a:ext uri="{FF2B5EF4-FFF2-40B4-BE49-F238E27FC236}">
                <a16:creationId xmlns:a16="http://schemas.microsoft.com/office/drawing/2014/main" id="{7F7A9591-65F7-3A61-97A9-7D0DE9324622}"/>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332355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E311-E6D9-6C63-FECC-5E48FED4C8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EFADD-536D-3AF2-32C3-E9EAE88A4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901C49-BC2F-D81C-834D-CEDB1CC9D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8A4CC2-2F55-AF34-418F-E76D5810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E6DAF-24DC-47E9-74AF-11040EEA8F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C7775F-6CBC-3DE3-CF95-9A038AF60841}"/>
              </a:ext>
            </a:extLst>
          </p:cNvPr>
          <p:cNvSpPr>
            <a:spLocks noGrp="1"/>
          </p:cNvSpPr>
          <p:nvPr>
            <p:ph type="dt" sz="half" idx="10"/>
          </p:nvPr>
        </p:nvSpPr>
        <p:spPr/>
        <p:txBody>
          <a:bodyPr/>
          <a:lstStyle/>
          <a:p>
            <a:fld id="{08003951-4844-4464-8154-343BCDB6D01C}" type="datetime1">
              <a:rPr lang="en-US" smtClean="0"/>
              <a:t>7/23/2023</a:t>
            </a:fld>
            <a:endParaRPr lang="en-US"/>
          </a:p>
        </p:txBody>
      </p:sp>
      <p:sp>
        <p:nvSpPr>
          <p:cNvPr id="8" name="Footer Placeholder 7">
            <a:extLst>
              <a:ext uri="{FF2B5EF4-FFF2-40B4-BE49-F238E27FC236}">
                <a16:creationId xmlns:a16="http://schemas.microsoft.com/office/drawing/2014/main" id="{9BD343A5-8F1C-BB6C-28C0-60167B02133C}"/>
              </a:ext>
            </a:extLst>
          </p:cNvPr>
          <p:cNvSpPr>
            <a:spLocks noGrp="1"/>
          </p:cNvSpPr>
          <p:nvPr>
            <p:ph type="ftr" sz="quarter" idx="11"/>
          </p:nvPr>
        </p:nvSpPr>
        <p:spPr/>
        <p:txBody>
          <a:bodyPr/>
          <a:lstStyle/>
          <a:p>
            <a:r>
              <a:rPr lang="en-US"/>
              <a:t>Microsoft_presentation </a:t>
            </a:r>
          </a:p>
        </p:txBody>
      </p:sp>
      <p:sp>
        <p:nvSpPr>
          <p:cNvPr id="9" name="Slide Number Placeholder 8">
            <a:extLst>
              <a:ext uri="{FF2B5EF4-FFF2-40B4-BE49-F238E27FC236}">
                <a16:creationId xmlns:a16="http://schemas.microsoft.com/office/drawing/2014/main" id="{1ECAB588-80F1-9F26-9D6A-40FA87C88133}"/>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2339142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C1F0-8605-93E0-D00F-97EA29552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78A555-8407-F74A-0A55-E97C16D15548}"/>
              </a:ext>
            </a:extLst>
          </p:cNvPr>
          <p:cNvSpPr>
            <a:spLocks noGrp="1"/>
          </p:cNvSpPr>
          <p:nvPr>
            <p:ph type="dt" sz="half" idx="10"/>
          </p:nvPr>
        </p:nvSpPr>
        <p:spPr/>
        <p:txBody>
          <a:bodyPr/>
          <a:lstStyle/>
          <a:p>
            <a:fld id="{3731B5A6-437C-4AEC-8270-4FB48D47C6F5}" type="datetime1">
              <a:rPr lang="en-US" smtClean="0"/>
              <a:t>7/23/2023</a:t>
            </a:fld>
            <a:endParaRPr lang="en-US"/>
          </a:p>
        </p:txBody>
      </p:sp>
      <p:sp>
        <p:nvSpPr>
          <p:cNvPr id="4" name="Footer Placeholder 3">
            <a:extLst>
              <a:ext uri="{FF2B5EF4-FFF2-40B4-BE49-F238E27FC236}">
                <a16:creationId xmlns:a16="http://schemas.microsoft.com/office/drawing/2014/main" id="{1F2019A5-FD12-9091-D352-22D9E04A9C22}"/>
              </a:ext>
            </a:extLst>
          </p:cNvPr>
          <p:cNvSpPr>
            <a:spLocks noGrp="1"/>
          </p:cNvSpPr>
          <p:nvPr>
            <p:ph type="ftr" sz="quarter" idx="11"/>
          </p:nvPr>
        </p:nvSpPr>
        <p:spPr/>
        <p:txBody>
          <a:bodyPr/>
          <a:lstStyle/>
          <a:p>
            <a:r>
              <a:rPr lang="en-US"/>
              <a:t>Microsoft_presentation </a:t>
            </a:r>
          </a:p>
        </p:txBody>
      </p:sp>
      <p:sp>
        <p:nvSpPr>
          <p:cNvPr id="5" name="Slide Number Placeholder 4">
            <a:extLst>
              <a:ext uri="{FF2B5EF4-FFF2-40B4-BE49-F238E27FC236}">
                <a16:creationId xmlns:a16="http://schemas.microsoft.com/office/drawing/2014/main" id="{C8085A7A-0371-160A-A501-62CA071F7013}"/>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25038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B8C86-4FED-C884-8B9D-520FD159534B}"/>
              </a:ext>
            </a:extLst>
          </p:cNvPr>
          <p:cNvSpPr>
            <a:spLocks noGrp="1"/>
          </p:cNvSpPr>
          <p:nvPr>
            <p:ph type="dt" sz="half" idx="10"/>
          </p:nvPr>
        </p:nvSpPr>
        <p:spPr/>
        <p:txBody>
          <a:bodyPr/>
          <a:lstStyle/>
          <a:p>
            <a:fld id="{47EA4A0A-4438-414E-82C1-2D9B17A004E6}" type="datetime1">
              <a:rPr lang="en-US" smtClean="0"/>
              <a:t>7/23/2023</a:t>
            </a:fld>
            <a:endParaRPr lang="en-US"/>
          </a:p>
        </p:txBody>
      </p:sp>
      <p:sp>
        <p:nvSpPr>
          <p:cNvPr id="3" name="Footer Placeholder 2">
            <a:extLst>
              <a:ext uri="{FF2B5EF4-FFF2-40B4-BE49-F238E27FC236}">
                <a16:creationId xmlns:a16="http://schemas.microsoft.com/office/drawing/2014/main" id="{54803C30-3D5D-70AA-5114-CE2B30C529B1}"/>
              </a:ext>
            </a:extLst>
          </p:cNvPr>
          <p:cNvSpPr>
            <a:spLocks noGrp="1"/>
          </p:cNvSpPr>
          <p:nvPr>
            <p:ph type="ftr" sz="quarter" idx="11"/>
          </p:nvPr>
        </p:nvSpPr>
        <p:spPr/>
        <p:txBody>
          <a:bodyPr/>
          <a:lstStyle/>
          <a:p>
            <a:r>
              <a:rPr lang="en-US"/>
              <a:t>Microsoft_presentation </a:t>
            </a:r>
          </a:p>
        </p:txBody>
      </p:sp>
      <p:sp>
        <p:nvSpPr>
          <p:cNvPr id="4" name="Slide Number Placeholder 3">
            <a:extLst>
              <a:ext uri="{FF2B5EF4-FFF2-40B4-BE49-F238E27FC236}">
                <a16:creationId xmlns:a16="http://schemas.microsoft.com/office/drawing/2014/main" id="{026C3A5B-F7F9-B1B6-A8CC-BFBB25FB345C}"/>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3098980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6577-CBA4-E5B3-8550-DB6FF5343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2E9089-72E0-EA86-8606-4C718043B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1C485F-8DAE-5798-967A-6BB7E320D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2313C-0368-0C6F-877B-D97B56F9A3AC}"/>
              </a:ext>
            </a:extLst>
          </p:cNvPr>
          <p:cNvSpPr>
            <a:spLocks noGrp="1"/>
          </p:cNvSpPr>
          <p:nvPr>
            <p:ph type="dt" sz="half" idx="10"/>
          </p:nvPr>
        </p:nvSpPr>
        <p:spPr/>
        <p:txBody>
          <a:bodyPr/>
          <a:lstStyle/>
          <a:p>
            <a:fld id="{067F6C40-BD29-4650-8D3A-7C3ABD6CBA98}" type="datetime1">
              <a:rPr lang="en-US" smtClean="0"/>
              <a:t>7/23/2023</a:t>
            </a:fld>
            <a:endParaRPr lang="en-US"/>
          </a:p>
        </p:txBody>
      </p:sp>
      <p:sp>
        <p:nvSpPr>
          <p:cNvPr id="6" name="Footer Placeholder 5">
            <a:extLst>
              <a:ext uri="{FF2B5EF4-FFF2-40B4-BE49-F238E27FC236}">
                <a16:creationId xmlns:a16="http://schemas.microsoft.com/office/drawing/2014/main" id="{696B3ABA-50A6-9854-F875-9A2FAD1B9EF0}"/>
              </a:ext>
            </a:extLst>
          </p:cNvPr>
          <p:cNvSpPr>
            <a:spLocks noGrp="1"/>
          </p:cNvSpPr>
          <p:nvPr>
            <p:ph type="ftr" sz="quarter" idx="11"/>
          </p:nvPr>
        </p:nvSpPr>
        <p:spPr/>
        <p:txBody>
          <a:bodyPr/>
          <a:lstStyle/>
          <a:p>
            <a:r>
              <a:rPr lang="en-US"/>
              <a:t>Microsoft_presentation </a:t>
            </a:r>
          </a:p>
        </p:txBody>
      </p:sp>
      <p:sp>
        <p:nvSpPr>
          <p:cNvPr id="7" name="Slide Number Placeholder 6">
            <a:extLst>
              <a:ext uri="{FF2B5EF4-FFF2-40B4-BE49-F238E27FC236}">
                <a16:creationId xmlns:a16="http://schemas.microsoft.com/office/drawing/2014/main" id="{6A25E0B4-0D88-B1B5-DB0E-980CCEB2906F}"/>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291449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99F7-2388-3752-D03D-6A4BE8937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950AED-2002-B6C0-7788-C535D25BB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4EAE61-9737-ECEF-62E3-8EB328331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BF4BE-9328-E946-54A5-A2B6679F360A}"/>
              </a:ext>
            </a:extLst>
          </p:cNvPr>
          <p:cNvSpPr>
            <a:spLocks noGrp="1"/>
          </p:cNvSpPr>
          <p:nvPr>
            <p:ph type="dt" sz="half" idx="10"/>
          </p:nvPr>
        </p:nvSpPr>
        <p:spPr/>
        <p:txBody>
          <a:bodyPr/>
          <a:lstStyle/>
          <a:p>
            <a:fld id="{4DAA07B0-DFC9-42CC-A9F2-DA06A781EF28}" type="datetime1">
              <a:rPr lang="en-US" smtClean="0"/>
              <a:t>7/23/2023</a:t>
            </a:fld>
            <a:endParaRPr lang="en-US"/>
          </a:p>
        </p:txBody>
      </p:sp>
      <p:sp>
        <p:nvSpPr>
          <p:cNvPr id="6" name="Footer Placeholder 5">
            <a:extLst>
              <a:ext uri="{FF2B5EF4-FFF2-40B4-BE49-F238E27FC236}">
                <a16:creationId xmlns:a16="http://schemas.microsoft.com/office/drawing/2014/main" id="{937026AC-446A-605D-9E1D-0800C176F26C}"/>
              </a:ext>
            </a:extLst>
          </p:cNvPr>
          <p:cNvSpPr>
            <a:spLocks noGrp="1"/>
          </p:cNvSpPr>
          <p:nvPr>
            <p:ph type="ftr" sz="quarter" idx="11"/>
          </p:nvPr>
        </p:nvSpPr>
        <p:spPr/>
        <p:txBody>
          <a:bodyPr/>
          <a:lstStyle/>
          <a:p>
            <a:r>
              <a:rPr lang="en-US"/>
              <a:t>Microsoft_presentation </a:t>
            </a:r>
          </a:p>
        </p:txBody>
      </p:sp>
      <p:sp>
        <p:nvSpPr>
          <p:cNvPr id="7" name="Slide Number Placeholder 6">
            <a:extLst>
              <a:ext uri="{FF2B5EF4-FFF2-40B4-BE49-F238E27FC236}">
                <a16:creationId xmlns:a16="http://schemas.microsoft.com/office/drawing/2014/main" id="{F5F591AB-CDA8-6F23-73F8-99D1AF4CD284}"/>
              </a:ext>
            </a:extLst>
          </p:cNvPr>
          <p:cNvSpPr>
            <a:spLocks noGrp="1"/>
          </p:cNvSpPr>
          <p:nvPr>
            <p:ph type="sldNum" sz="quarter" idx="12"/>
          </p:nvPr>
        </p:nvSpPr>
        <p:spPr/>
        <p:txBody>
          <a:bodyPr/>
          <a:lstStyle/>
          <a:p>
            <a:fld id="{0B527E61-8808-4A26-BCE4-06724F279771}" type="slidenum">
              <a:rPr lang="en-US" smtClean="0"/>
              <a:t>‹#›</a:t>
            </a:fld>
            <a:endParaRPr lang="en-US"/>
          </a:p>
        </p:txBody>
      </p:sp>
    </p:spTree>
    <p:extLst>
      <p:ext uri="{BB962C8B-B14F-4D97-AF65-F5344CB8AC3E}">
        <p14:creationId xmlns:p14="http://schemas.microsoft.com/office/powerpoint/2010/main" val="509375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45876F-9398-359C-ACE2-60DC174D0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8C2253-B72E-5041-7DD1-3AE1B8B8F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7C1BA-A968-52EE-FC4F-0F57D51DB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8FAEF-B26A-4F8C-BADD-11FE4F717EAF}" type="datetime1">
              <a:rPr lang="en-US" smtClean="0"/>
              <a:t>7/23/2023</a:t>
            </a:fld>
            <a:endParaRPr lang="en-US"/>
          </a:p>
        </p:txBody>
      </p:sp>
      <p:sp>
        <p:nvSpPr>
          <p:cNvPr id="5" name="Footer Placeholder 4">
            <a:extLst>
              <a:ext uri="{FF2B5EF4-FFF2-40B4-BE49-F238E27FC236}">
                <a16:creationId xmlns:a16="http://schemas.microsoft.com/office/drawing/2014/main" id="{31691D28-0969-AE2F-619F-1D95C034F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Microsoft_presentation </a:t>
            </a:r>
          </a:p>
        </p:txBody>
      </p:sp>
      <p:sp>
        <p:nvSpPr>
          <p:cNvPr id="6" name="Slide Number Placeholder 5">
            <a:extLst>
              <a:ext uri="{FF2B5EF4-FFF2-40B4-BE49-F238E27FC236}">
                <a16:creationId xmlns:a16="http://schemas.microsoft.com/office/drawing/2014/main" id="{790F1C36-5348-9E51-CCF1-9C8B70973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27E61-8808-4A26-BCE4-06724F279771}" type="slidenum">
              <a:rPr lang="en-US" smtClean="0"/>
              <a:t>‹#›</a:t>
            </a:fld>
            <a:endParaRPr lang="en-US"/>
          </a:p>
        </p:txBody>
      </p:sp>
    </p:spTree>
    <p:extLst>
      <p:ext uri="{BB962C8B-B14F-4D97-AF65-F5344CB8AC3E}">
        <p14:creationId xmlns:p14="http://schemas.microsoft.com/office/powerpoint/2010/main" val="118085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CBBC-D581-CEF7-97EB-A2AFF06F7081}"/>
              </a:ext>
            </a:extLst>
          </p:cNvPr>
          <p:cNvSpPr>
            <a:spLocks noGrp="1"/>
          </p:cNvSpPr>
          <p:nvPr>
            <p:ph type="ctrTitle"/>
          </p:nvPr>
        </p:nvSpPr>
        <p:spPr>
          <a:xfrm flipV="1">
            <a:off x="1371600" y="1132114"/>
            <a:ext cx="9296400" cy="1785257"/>
          </a:xfrm>
        </p:spPr>
        <p:txBody>
          <a:bodyPr>
            <a:normAutofit/>
          </a:bodyPr>
          <a:lstStyle/>
          <a:p>
            <a:endParaRPr lang="en-US" dirty="0"/>
          </a:p>
        </p:txBody>
      </p:sp>
      <p:sp>
        <p:nvSpPr>
          <p:cNvPr id="3" name="Subtitle 2">
            <a:extLst>
              <a:ext uri="{FF2B5EF4-FFF2-40B4-BE49-F238E27FC236}">
                <a16:creationId xmlns:a16="http://schemas.microsoft.com/office/drawing/2014/main" id="{50B55075-9D78-2CDA-168F-3CB29C15BE7A}"/>
              </a:ext>
            </a:extLst>
          </p:cNvPr>
          <p:cNvSpPr>
            <a:spLocks noGrp="1"/>
          </p:cNvSpPr>
          <p:nvPr>
            <p:ph type="subTitle" idx="1"/>
          </p:nvPr>
        </p:nvSpPr>
        <p:spPr>
          <a:xfrm>
            <a:off x="1706880" y="4287520"/>
            <a:ext cx="6715760" cy="970280"/>
          </a:xfrm>
        </p:spPr>
        <p:txBody>
          <a:bodyPr/>
          <a:lstStyle/>
          <a:p>
            <a:endParaRPr lang="en-US" dirty="0"/>
          </a:p>
        </p:txBody>
      </p:sp>
      <p:pic>
        <p:nvPicPr>
          <p:cNvPr id="5" name="Picture 4">
            <a:extLst>
              <a:ext uri="{FF2B5EF4-FFF2-40B4-BE49-F238E27FC236}">
                <a16:creationId xmlns:a16="http://schemas.microsoft.com/office/drawing/2014/main" id="{709D4FA3-F4AE-F754-1BD2-0ADC5FA5429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0688" y="1027687"/>
            <a:ext cx="10321792" cy="5655596"/>
          </a:xfrm>
          <a:prstGeom prst="rect">
            <a:avLst/>
          </a:prstGeom>
        </p:spPr>
      </p:pic>
      <p:sp>
        <p:nvSpPr>
          <p:cNvPr id="9" name="TextBox 8">
            <a:extLst>
              <a:ext uri="{FF2B5EF4-FFF2-40B4-BE49-F238E27FC236}">
                <a16:creationId xmlns:a16="http://schemas.microsoft.com/office/drawing/2014/main" id="{32DF906C-424C-480E-F462-18530411B90B}"/>
              </a:ext>
            </a:extLst>
          </p:cNvPr>
          <p:cNvSpPr txBox="1"/>
          <p:nvPr/>
        </p:nvSpPr>
        <p:spPr>
          <a:xfrm>
            <a:off x="1524000" y="6005361"/>
            <a:ext cx="2773680" cy="369332"/>
          </a:xfrm>
          <a:prstGeom prst="rect">
            <a:avLst/>
          </a:prstGeom>
          <a:noFill/>
          <a:ln>
            <a:solidFill>
              <a:srgbClr val="0070C0"/>
            </a:solidFill>
          </a:ln>
        </p:spPr>
        <p:txBody>
          <a:bodyPr wrap="square" rtlCol="0">
            <a:spAutoFit/>
          </a:bodyPr>
          <a:lstStyle/>
          <a:p>
            <a:r>
              <a:rPr lang="en-US" dirty="0">
                <a:solidFill>
                  <a:srgbClr val="FFFF00"/>
                </a:solidFill>
              </a:rPr>
              <a:t>MICROSOFT PRESENTATION</a:t>
            </a:r>
          </a:p>
        </p:txBody>
      </p:sp>
      <p:sp>
        <p:nvSpPr>
          <p:cNvPr id="10" name="Footer Placeholder 9">
            <a:extLst>
              <a:ext uri="{FF2B5EF4-FFF2-40B4-BE49-F238E27FC236}">
                <a16:creationId xmlns:a16="http://schemas.microsoft.com/office/drawing/2014/main" id="{65A53C33-98E2-5A37-8E7D-491BFBB153D8}"/>
              </a:ext>
            </a:extLst>
          </p:cNvPr>
          <p:cNvSpPr>
            <a:spLocks noGrp="1"/>
          </p:cNvSpPr>
          <p:nvPr>
            <p:ph type="ftr" sz="quarter" idx="11"/>
          </p:nvPr>
        </p:nvSpPr>
        <p:spPr/>
        <p:txBody>
          <a:bodyPr/>
          <a:lstStyle/>
          <a:p>
            <a:r>
              <a:rPr lang="en-US"/>
              <a:t>Microsoft_presentation </a:t>
            </a:r>
          </a:p>
        </p:txBody>
      </p:sp>
    </p:spTree>
    <p:extLst>
      <p:ext uri="{BB962C8B-B14F-4D97-AF65-F5344CB8AC3E}">
        <p14:creationId xmlns:p14="http://schemas.microsoft.com/office/powerpoint/2010/main" val="1313671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D388-9B35-73CF-E5CC-A2E3F939B2F3}"/>
              </a:ext>
            </a:extLst>
          </p:cNvPr>
          <p:cNvSpPr>
            <a:spLocks noGrp="1"/>
          </p:cNvSpPr>
          <p:nvPr>
            <p:ph type="title"/>
          </p:nvPr>
        </p:nvSpPr>
        <p:spPr/>
        <p:txBody>
          <a:bodyPr/>
          <a:lstStyle/>
          <a:p>
            <a:r>
              <a:rPr lang="en-US" dirty="0">
                <a:solidFill>
                  <a:schemeClr val="bg1"/>
                </a:solidFill>
              </a:rPr>
              <a:t>		</a:t>
            </a:r>
            <a:r>
              <a:rPr lang="en-US" b="1" i="1" dirty="0">
                <a:solidFill>
                  <a:schemeClr val="bg1"/>
                </a:solidFill>
              </a:rPr>
              <a:t>RECOMMENDATION 1 </a:t>
            </a:r>
          </a:p>
        </p:txBody>
      </p:sp>
      <p:sp>
        <p:nvSpPr>
          <p:cNvPr id="3" name="Content Placeholder 2">
            <a:extLst>
              <a:ext uri="{FF2B5EF4-FFF2-40B4-BE49-F238E27FC236}">
                <a16:creationId xmlns:a16="http://schemas.microsoft.com/office/drawing/2014/main" id="{3A20298C-2E01-53F9-EF1C-1E25151F4F88}"/>
              </a:ext>
            </a:extLst>
          </p:cNvPr>
          <p:cNvSpPr>
            <a:spLocks noGrp="1"/>
          </p:cNvSpPr>
          <p:nvPr>
            <p:ph idx="1"/>
          </p:nvPr>
        </p:nvSpPr>
        <p:spPr>
          <a:xfrm>
            <a:off x="362246" y="1846536"/>
            <a:ext cx="10515600" cy="4351338"/>
          </a:xfrm>
        </p:spPr>
        <p:txBody>
          <a:bodyPr>
            <a:normAutofit/>
          </a:bodyPr>
          <a:lstStyle/>
          <a:p>
            <a:pPr marL="0" indent="0">
              <a:buNone/>
            </a:pPr>
            <a:r>
              <a:rPr lang="en-US" sz="2000" dirty="0">
                <a:solidFill>
                  <a:schemeClr val="bg1"/>
                </a:solidFill>
              </a:rPr>
              <a:t>With the audience that Microsoft has, you should ensure you make the movies popular by advertising them more often on your platforms . This will lead to greater profits being generated </a:t>
            </a:r>
          </a:p>
        </p:txBody>
      </p:sp>
      <p:sp>
        <p:nvSpPr>
          <p:cNvPr id="4" name="Footer Placeholder 3">
            <a:extLst>
              <a:ext uri="{FF2B5EF4-FFF2-40B4-BE49-F238E27FC236}">
                <a16:creationId xmlns:a16="http://schemas.microsoft.com/office/drawing/2014/main" id="{EF82206E-D3FB-92B0-1480-2EE5FA1C1C9B}"/>
              </a:ext>
            </a:extLst>
          </p:cNvPr>
          <p:cNvSpPr>
            <a:spLocks noGrp="1"/>
          </p:cNvSpPr>
          <p:nvPr>
            <p:ph type="ftr" sz="quarter" idx="11"/>
          </p:nvPr>
        </p:nvSpPr>
        <p:spPr/>
        <p:txBody>
          <a:bodyPr/>
          <a:lstStyle/>
          <a:p>
            <a:r>
              <a:rPr lang="en-US"/>
              <a:t>Microsoft_presentation </a:t>
            </a:r>
          </a:p>
        </p:txBody>
      </p:sp>
      <p:pic>
        <p:nvPicPr>
          <p:cNvPr id="10" name="Picture 9">
            <a:extLst>
              <a:ext uri="{FF2B5EF4-FFF2-40B4-BE49-F238E27FC236}">
                <a16:creationId xmlns:a16="http://schemas.microsoft.com/office/drawing/2014/main" id="{C84A26A3-652C-FECD-6573-9231874FD9FD}"/>
              </a:ext>
            </a:extLst>
          </p:cNvPr>
          <p:cNvPicPr>
            <a:picLocks noChangeAspect="1"/>
          </p:cNvPicPr>
          <p:nvPr/>
        </p:nvPicPr>
        <p:blipFill>
          <a:blip r:embed="rId2"/>
          <a:stretch>
            <a:fillRect/>
          </a:stretch>
        </p:blipFill>
        <p:spPr>
          <a:xfrm>
            <a:off x="838200" y="2786744"/>
            <a:ext cx="4114801" cy="3776255"/>
          </a:xfrm>
          <a:prstGeom prst="rect">
            <a:avLst/>
          </a:prstGeom>
        </p:spPr>
      </p:pic>
      <p:pic>
        <p:nvPicPr>
          <p:cNvPr id="13" name="Picture 12">
            <a:extLst>
              <a:ext uri="{FF2B5EF4-FFF2-40B4-BE49-F238E27FC236}">
                <a16:creationId xmlns:a16="http://schemas.microsoft.com/office/drawing/2014/main" id="{60A8CCE3-E8C8-3B7D-9A31-2E6558648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091" y="2786745"/>
            <a:ext cx="5066707" cy="3525155"/>
          </a:xfrm>
          <a:prstGeom prst="rect">
            <a:avLst/>
          </a:prstGeom>
        </p:spPr>
      </p:pic>
    </p:spTree>
    <p:extLst>
      <p:ext uri="{BB962C8B-B14F-4D97-AF65-F5344CB8AC3E}">
        <p14:creationId xmlns:p14="http://schemas.microsoft.com/office/powerpoint/2010/main" val="1696399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C627-D67A-3B76-144A-D3BE7BE9235E}"/>
              </a:ext>
            </a:extLst>
          </p:cNvPr>
          <p:cNvSpPr>
            <a:spLocks noGrp="1"/>
          </p:cNvSpPr>
          <p:nvPr>
            <p:ph type="title"/>
          </p:nvPr>
        </p:nvSpPr>
        <p:spPr>
          <a:solidFill>
            <a:schemeClr val="tx1"/>
          </a:solidFill>
        </p:spPr>
        <p:txBody>
          <a:bodyPr/>
          <a:lstStyle/>
          <a:p>
            <a:r>
              <a:rPr lang="en-US" dirty="0">
                <a:solidFill>
                  <a:schemeClr val="bg1"/>
                </a:solidFill>
              </a:rPr>
              <a:t>	</a:t>
            </a:r>
            <a:r>
              <a:rPr lang="en-US" b="1" i="1" dirty="0">
                <a:solidFill>
                  <a:schemeClr val="bg1"/>
                </a:solidFill>
              </a:rPr>
              <a:t>RECOMMENDATION2</a:t>
            </a:r>
          </a:p>
        </p:txBody>
      </p:sp>
      <p:sp>
        <p:nvSpPr>
          <p:cNvPr id="3" name="Content Placeholder 2">
            <a:extLst>
              <a:ext uri="{FF2B5EF4-FFF2-40B4-BE49-F238E27FC236}">
                <a16:creationId xmlns:a16="http://schemas.microsoft.com/office/drawing/2014/main" id="{AA1E9A0E-82E2-91F0-40A8-DA7B89C7527C}"/>
              </a:ext>
            </a:extLst>
          </p:cNvPr>
          <p:cNvSpPr>
            <a:spLocks noGrp="1"/>
          </p:cNvSpPr>
          <p:nvPr>
            <p:ph idx="1"/>
          </p:nvPr>
        </p:nvSpPr>
        <p:spPr/>
        <p:txBody>
          <a:bodyPr>
            <a:normAutofit/>
          </a:bodyPr>
          <a:lstStyle/>
          <a:p>
            <a:r>
              <a:rPr lang="en-US" sz="2000" dirty="0">
                <a:solidFill>
                  <a:schemeClr val="bg1"/>
                </a:solidFill>
              </a:rPr>
              <a:t>As the years pass by from 2010 the foreign markets are seen to get higher profits as compared to domestic. In order to be successful in production focus should be set on the foreign markets to ensure you maximize profits as from the graph </a:t>
            </a:r>
          </a:p>
          <a:p>
            <a:endParaRPr lang="en-US" sz="2000" dirty="0">
              <a:solidFill>
                <a:schemeClr val="bg1"/>
              </a:solidFill>
            </a:endParaRPr>
          </a:p>
        </p:txBody>
      </p:sp>
      <p:sp>
        <p:nvSpPr>
          <p:cNvPr id="4" name="Footer Placeholder 3">
            <a:extLst>
              <a:ext uri="{FF2B5EF4-FFF2-40B4-BE49-F238E27FC236}">
                <a16:creationId xmlns:a16="http://schemas.microsoft.com/office/drawing/2014/main" id="{BA550305-2208-2969-4D2D-D68DA96BE080}"/>
              </a:ext>
            </a:extLst>
          </p:cNvPr>
          <p:cNvSpPr>
            <a:spLocks noGrp="1"/>
          </p:cNvSpPr>
          <p:nvPr>
            <p:ph type="ftr" sz="quarter" idx="11"/>
          </p:nvPr>
        </p:nvSpPr>
        <p:spPr/>
        <p:txBody>
          <a:bodyPr/>
          <a:lstStyle/>
          <a:p>
            <a:r>
              <a:rPr lang="en-US"/>
              <a:t>Microsoft_presentation </a:t>
            </a:r>
          </a:p>
        </p:txBody>
      </p:sp>
      <p:pic>
        <p:nvPicPr>
          <p:cNvPr id="9" name="Picture 8">
            <a:extLst>
              <a:ext uri="{FF2B5EF4-FFF2-40B4-BE49-F238E27FC236}">
                <a16:creationId xmlns:a16="http://schemas.microsoft.com/office/drawing/2014/main" id="{49176A7A-BDD5-59ED-5F43-E1410F9CD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775" y="2939142"/>
            <a:ext cx="7766449" cy="3417207"/>
          </a:xfrm>
          <a:prstGeom prst="rect">
            <a:avLst/>
          </a:prstGeom>
        </p:spPr>
      </p:pic>
    </p:spTree>
    <p:extLst>
      <p:ext uri="{BB962C8B-B14F-4D97-AF65-F5344CB8AC3E}">
        <p14:creationId xmlns:p14="http://schemas.microsoft.com/office/powerpoint/2010/main" val="4147738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7175-EA0B-8F7E-58BE-DE225D333016}"/>
              </a:ext>
            </a:extLst>
          </p:cNvPr>
          <p:cNvSpPr>
            <a:spLocks noGrp="1"/>
          </p:cNvSpPr>
          <p:nvPr>
            <p:ph type="title"/>
          </p:nvPr>
        </p:nvSpPr>
        <p:spPr/>
        <p:txBody>
          <a:bodyPr/>
          <a:lstStyle/>
          <a:p>
            <a:r>
              <a:rPr lang="en-US" dirty="0">
                <a:solidFill>
                  <a:schemeClr val="bg1"/>
                </a:solidFill>
              </a:rPr>
              <a:t>	</a:t>
            </a:r>
            <a:r>
              <a:rPr lang="en-US" b="1" i="1" dirty="0">
                <a:solidFill>
                  <a:schemeClr val="bg1"/>
                </a:solidFill>
              </a:rPr>
              <a:t>RECOMMENDATION3</a:t>
            </a:r>
          </a:p>
        </p:txBody>
      </p:sp>
      <p:sp>
        <p:nvSpPr>
          <p:cNvPr id="3" name="Content Placeholder 2">
            <a:extLst>
              <a:ext uri="{FF2B5EF4-FFF2-40B4-BE49-F238E27FC236}">
                <a16:creationId xmlns:a16="http://schemas.microsoft.com/office/drawing/2014/main" id="{E3834109-6071-C53E-966C-10B2F857E146}"/>
              </a:ext>
            </a:extLst>
          </p:cNvPr>
          <p:cNvSpPr>
            <a:spLocks noGrp="1"/>
          </p:cNvSpPr>
          <p:nvPr>
            <p:ph idx="1"/>
          </p:nvPr>
        </p:nvSpPr>
        <p:spPr/>
        <p:txBody>
          <a:bodyPr>
            <a:normAutofit/>
          </a:bodyPr>
          <a:lstStyle/>
          <a:p>
            <a:pPr marL="0" indent="0">
              <a:buNone/>
            </a:pPr>
            <a:r>
              <a:rPr lang="en-US" sz="2000" dirty="0">
                <a:solidFill>
                  <a:schemeClr val="bg1"/>
                </a:solidFill>
              </a:rPr>
              <a:t>Microsoft should use BV studios as a point of reference to see what they did right or wrong since they collected the highest revenue in total gross in the years of production. This will ensure their investment is successful cause of being keen to detail. </a:t>
            </a:r>
          </a:p>
          <a:p>
            <a:pPr marL="0" indent="0">
              <a:buNone/>
            </a:pPr>
            <a:endParaRPr lang="en-US" sz="2000" dirty="0">
              <a:solidFill>
                <a:schemeClr val="bg1"/>
              </a:solidFill>
            </a:endParaRPr>
          </a:p>
        </p:txBody>
      </p:sp>
      <p:sp>
        <p:nvSpPr>
          <p:cNvPr id="4" name="Footer Placeholder 3">
            <a:extLst>
              <a:ext uri="{FF2B5EF4-FFF2-40B4-BE49-F238E27FC236}">
                <a16:creationId xmlns:a16="http://schemas.microsoft.com/office/drawing/2014/main" id="{A17B7245-AD84-295A-8DE3-082625F41843}"/>
              </a:ext>
            </a:extLst>
          </p:cNvPr>
          <p:cNvSpPr>
            <a:spLocks noGrp="1"/>
          </p:cNvSpPr>
          <p:nvPr>
            <p:ph type="ftr" sz="quarter" idx="11"/>
          </p:nvPr>
        </p:nvSpPr>
        <p:spPr/>
        <p:txBody>
          <a:bodyPr/>
          <a:lstStyle/>
          <a:p>
            <a:r>
              <a:rPr lang="en-US"/>
              <a:t>Microsoft_presentation </a:t>
            </a:r>
          </a:p>
        </p:txBody>
      </p:sp>
      <p:pic>
        <p:nvPicPr>
          <p:cNvPr id="8" name="Picture 7">
            <a:extLst>
              <a:ext uri="{FF2B5EF4-FFF2-40B4-BE49-F238E27FC236}">
                <a16:creationId xmlns:a16="http://schemas.microsoft.com/office/drawing/2014/main" id="{6AE4EDEF-4651-5E42-3F72-CB2E12260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41" y="3091543"/>
            <a:ext cx="7534012" cy="2895600"/>
          </a:xfrm>
          <a:prstGeom prst="rect">
            <a:avLst/>
          </a:prstGeom>
        </p:spPr>
      </p:pic>
    </p:spTree>
    <p:extLst>
      <p:ext uri="{BB962C8B-B14F-4D97-AF65-F5344CB8AC3E}">
        <p14:creationId xmlns:p14="http://schemas.microsoft.com/office/powerpoint/2010/main" val="4265464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AD13-A597-486B-4CEB-57C44BAB4658}"/>
              </a:ext>
            </a:extLst>
          </p:cNvPr>
          <p:cNvSpPr>
            <a:spLocks noGrp="1"/>
          </p:cNvSpPr>
          <p:nvPr>
            <p:ph type="title"/>
          </p:nvPr>
        </p:nvSpPr>
        <p:spPr/>
        <p:txBody>
          <a:bodyPr/>
          <a:lstStyle/>
          <a:p>
            <a:r>
              <a:rPr lang="en-US" dirty="0">
                <a:solidFill>
                  <a:schemeClr val="bg1"/>
                </a:solidFill>
              </a:rPr>
              <a:t>	</a:t>
            </a:r>
            <a:r>
              <a:rPr lang="en-US" b="1" i="1" dirty="0">
                <a:solidFill>
                  <a:schemeClr val="bg1"/>
                </a:solidFill>
              </a:rPr>
              <a:t>RECOMMENDATION4</a:t>
            </a:r>
          </a:p>
        </p:txBody>
      </p:sp>
      <p:sp>
        <p:nvSpPr>
          <p:cNvPr id="3" name="Content Placeholder 2">
            <a:extLst>
              <a:ext uri="{FF2B5EF4-FFF2-40B4-BE49-F238E27FC236}">
                <a16:creationId xmlns:a16="http://schemas.microsoft.com/office/drawing/2014/main" id="{C7702883-0386-BF07-1A07-C4708A587160}"/>
              </a:ext>
            </a:extLst>
          </p:cNvPr>
          <p:cNvSpPr>
            <a:spLocks noGrp="1"/>
          </p:cNvSpPr>
          <p:nvPr>
            <p:ph idx="1"/>
          </p:nvPr>
        </p:nvSpPr>
        <p:spPr/>
        <p:txBody>
          <a:bodyPr>
            <a:normAutofit/>
          </a:bodyPr>
          <a:lstStyle/>
          <a:p>
            <a:r>
              <a:rPr lang="en-US" sz="2000" dirty="0">
                <a:solidFill>
                  <a:schemeClr val="bg1"/>
                </a:solidFill>
              </a:rPr>
              <a:t>If at all they decide to venture into this business, the months to release the movie would be a very big factor to consider to maximize profits.  It should be in the months of May-July and year months of Nov-December </a:t>
            </a:r>
          </a:p>
        </p:txBody>
      </p:sp>
      <p:sp>
        <p:nvSpPr>
          <p:cNvPr id="4" name="Footer Placeholder 3">
            <a:extLst>
              <a:ext uri="{FF2B5EF4-FFF2-40B4-BE49-F238E27FC236}">
                <a16:creationId xmlns:a16="http://schemas.microsoft.com/office/drawing/2014/main" id="{3F08283B-3432-3525-5518-7D56E0EA8AA9}"/>
              </a:ext>
            </a:extLst>
          </p:cNvPr>
          <p:cNvSpPr>
            <a:spLocks noGrp="1"/>
          </p:cNvSpPr>
          <p:nvPr>
            <p:ph type="ftr" sz="quarter" idx="11"/>
          </p:nvPr>
        </p:nvSpPr>
        <p:spPr/>
        <p:txBody>
          <a:bodyPr/>
          <a:lstStyle/>
          <a:p>
            <a:r>
              <a:rPr lang="en-US"/>
              <a:t>Microsoft_presentation </a:t>
            </a:r>
          </a:p>
        </p:txBody>
      </p:sp>
      <p:pic>
        <p:nvPicPr>
          <p:cNvPr id="7" name="Picture 6">
            <a:extLst>
              <a:ext uri="{FF2B5EF4-FFF2-40B4-BE49-F238E27FC236}">
                <a16:creationId xmlns:a16="http://schemas.microsoft.com/office/drawing/2014/main" id="{A359E966-17D2-4F8E-3E1E-1E0209BEE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286" y="2691017"/>
            <a:ext cx="6812371" cy="3485946"/>
          </a:xfrm>
          <a:prstGeom prst="rect">
            <a:avLst/>
          </a:prstGeom>
        </p:spPr>
      </p:pic>
    </p:spTree>
    <p:extLst>
      <p:ext uri="{BB962C8B-B14F-4D97-AF65-F5344CB8AC3E}">
        <p14:creationId xmlns:p14="http://schemas.microsoft.com/office/powerpoint/2010/main" val="1300088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3B59-8C42-518C-6DEE-71BBCAC0341E}"/>
              </a:ext>
            </a:extLst>
          </p:cNvPr>
          <p:cNvSpPr>
            <a:spLocks noGrp="1"/>
          </p:cNvSpPr>
          <p:nvPr>
            <p:ph type="title"/>
          </p:nvPr>
        </p:nvSpPr>
        <p:spPr/>
        <p:txBody>
          <a:bodyPr/>
          <a:lstStyle/>
          <a:p>
            <a:r>
              <a:rPr lang="en-US" dirty="0">
                <a:solidFill>
                  <a:schemeClr val="bg1"/>
                </a:solidFill>
              </a:rPr>
              <a:t>	</a:t>
            </a:r>
            <a:r>
              <a:rPr lang="en-US" b="1" i="1" dirty="0">
                <a:solidFill>
                  <a:schemeClr val="bg1"/>
                </a:solidFill>
              </a:rPr>
              <a:t>RECOMMENDATION5</a:t>
            </a:r>
          </a:p>
        </p:txBody>
      </p:sp>
      <p:sp>
        <p:nvSpPr>
          <p:cNvPr id="3" name="Content Placeholder 2">
            <a:extLst>
              <a:ext uri="{FF2B5EF4-FFF2-40B4-BE49-F238E27FC236}">
                <a16:creationId xmlns:a16="http://schemas.microsoft.com/office/drawing/2014/main" id="{3E5FE34B-8A6D-BA22-CC5B-771B259448AE}"/>
              </a:ext>
            </a:extLst>
          </p:cNvPr>
          <p:cNvSpPr>
            <a:spLocks noGrp="1"/>
          </p:cNvSpPr>
          <p:nvPr>
            <p:ph idx="1"/>
          </p:nvPr>
        </p:nvSpPr>
        <p:spPr/>
        <p:txBody>
          <a:bodyPr>
            <a:normAutofit/>
          </a:bodyPr>
          <a:lstStyle/>
          <a:p>
            <a:pPr marL="0" indent="0">
              <a:buNone/>
            </a:pPr>
            <a:r>
              <a:rPr lang="en-US" sz="2000" dirty="0">
                <a:solidFill>
                  <a:schemeClr val="bg1"/>
                </a:solidFill>
              </a:rPr>
              <a:t>I would recommend this business as profitable and worth venturing into if Microsoft is looking into investing to get a good return. Gauging from the profits made from budgets set aside and the actual output which is at least double the investment.</a:t>
            </a:r>
          </a:p>
          <a:p>
            <a:pPr marL="0" indent="0">
              <a:buNone/>
            </a:pPr>
            <a:endParaRPr lang="en-US" sz="2000" dirty="0">
              <a:solidFill>
                <a:schemeClr val="bg1"/>
              </a:solidFill>
            </a:endParaRPr>
          </a:p>
        </p:txBody>
      </p:sp>
      <p:sp>
        <p:nvSpPr>
          <p:cNvPr id="4" name="Footer Placeholder 3">
            <a:extLst>
              <a:ext uri="{FF2B5EF4-FFF2-40B4-BE49-F238E27FC236}">
                <a16:creationId xmlns:a16="http://schemas.microsoft.com/office/drawing/2014/main" id="{211D0C48-B618-5A7A-3D13-5F07BED208F2}"/>
              </a:ext>
            </a:extLst>
          </p:cNvPr>
          <p:cNvSpPr>
            <a:spLocks noGrp="1"/>
          </p:cNvSpPr>
          <p:nvPr>
            <p:ph type="ftr" sz="quarter" idx="11"/>
          </p:nvPr>
        </p:nvSpPr>
        <p:spPr/>
        <p:txBody>
          <a:bodyPr/>
          <a:lstStyle/>
          <a:p>
            <a:r>
              <a:rPr lang="en-US"/>
              <a:t>Microsoft_presentation </a:t>
            </a:r>
          </a:p>
        </p:txBody>
      </p:sp>
      <p:pic>
        <p:nvPicPr>
          <p:cNvPr id="7" name="Picture 6">
            <a:extLst>
              <a:ext uri="{FF2B5EF4-FFF2-40B4-BE49-F238E27FC236}">
                <a16:creationId xmlns:a16="http://schemas.microsoft.com/office/drawing/2014/main" id="{620D594C-9D7A-4B82-E025-2270D211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316" y="2797628"/>
            <a:ext cx="6324598" cy="3514271"/>
          </a:xfrm>
          <a:prstGeom prst="rect">
            <a:avLst/>
          </a:prstGeom>
        </p:spPr>
      </p:pic>
    </p:spTree>
    <p:extLst>
      <p:ext uri="{BB962C8B-B14F-4D97-AF65-F5344CB8AC3E}">
        <p14:creationId xmlns:p14="http://schemas.microsoft.com/office/powerpoint/2010/main" val="3107097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C8E4-0ACA-278F-099C-3BFA86EA7555}"/>
              </a:ext>
            </a:extLst>
          </p:cNvPr>
          <p:cNvSpPr>
            <a:spLocks noGrp="1"/>
          </p:cNvSpPr>
          <p:nvPr>
            <p:ph type="title"/>
          </p:nvPr>
        </p:nvSpPr>
        <p:spPr/>
        <p:txBody>
          <a:bodyPr/>
          <a:lstStyle/>
          <a:p>
            <a:r>
              <a:rPr lang="en-US" dirty="0"/>
              <a:t> </a:t>
            </a:r>
            <a:r>
              <a:rPr lang="en-US" dirty="0">
                <a:solidFill>
                  <a:schemeClr val="accent1"/>
                </a:solidFill>
              </a:rPr>
              <a:t>		</a:t>
            </a:r>
            <a:r>
              <a:rPr lang="en-US" sz="4800" b="1" dirty="0">
                <a:solidFill>
                  <a:schemeClr val="accent1"/>
                </a:solidFill>
              </a:rPr>
              <a:t>CONCLUSION</a:t>
            </a:r>
            <a:endParaRPr lang="en-US" sz="4800" b="1" dirty="0"/>
          </a:p>
        </p:txBody>
      </p:sp>
      <p:sp>
        <p:nvSpPr>
          <p:cNvPr id="3" name="Content Placeholder 2">
            <a:extLst>
              <a:ext uri="{FF2B5EF4-FFF2-40B4-BE49-F238E27FC236}">
                <a16:creationId xmlns:a16="http://schemas.microsoft.com/office/drawing/2014/main" id="{FC5D3B27-8BCD-6752-1DB3-3A5B1349037D}"/>
              </a:ext>
            </a:extLst>
          </p:cNvPr>
          <p:cNvSpPr>
            <a:spLocks noGrp="1"/>
          </p:cNvSpPr>
          <p:nvPr>
            <p:ph idx="1"/>
          </p:nvPr>
        </p:nvSpPr>
        <p:spPr/>
        <p:txBody>
          <a:bodyPr/>
          <a:lstStyle/>
          <a:p>
            <a:r>
              <a:rPr lang="en-US" dirty="0">
                <a:solidFill>
                  <a:schemeClr val="bg1"/>
                </a:solidFill>
              </a:rPr>
              <a:t>In summary, I would recommend Microsoft to venture into movie production gauging from the profits earned from various studios and the audience Microsoft has at the moment. However, they should focus on doing market research looking at audience preference for good ratings, produce for worldwide by diversifying into different genres markets and set aside a good budget plan if they are to succeed. </a:t>
            </a:r>
          </a:p>
        </p:txBody>
      </p:sp>
      <p:sp>
        <p:nvSpPr>
          <p:cNvPr id="4" name="Footer Placeholder 3">
            <a:extLst>
              <a:ext uri="{FF2B5EF4-FFF2-40B4-BE49-F238E27FC236}">
                <a16:creationId xmlns:a16="http://schemas.microsoft.com/office/drawing/2014/main" id="{65D5B976-EAF8-FB83-BAA1-2A8455B1F326}"/>
              </a:ext>
            </a:extLst>
          </p:cNvPr>
          <p:cNvSpPr>
            <a:spLocks noGrp="1"/>
          </p:cNvSpPr>
          <p:nvPr>
            <p:ph type="ftr" sz="quarter" idx="11"/>
          </p:nvPr>
        </p:nvSpPr>
        <p:spPr/>
        <p:txBody>
          <a:bodyPr/>
          <a:lstStyle/>
          <a:p>
            <a:r>
              <a:rPr lang="en-US"/>
              <a:t>Microsoft_presentation </a:t>
            </a:r>
          </a:p>
        </p:txBody>
      </p:sp>
    </p:spTree>
    <p:extLst>
      <p:ext uri="{BB962C8B-B14F-4D97-AF65-F5344CB8AC3E}">
        <p14:creationId xmlns:p14="http://schemas.microsoft.com/office/powerpoint/2010/main" val="153306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FC2D5705-4D81-A2D2-05EE-6096C1323880}"/>
              </a:ext>
            </a:extLst>
          </p:cNvPr>
          <p:cNvSpPr>
            <a:spLocks noGrp="1"/>
          </p:cNvSpPr>
          <p:nvPr>
            <p:ph type="ctrTitle"/>
          </p:nvPr>
        </p:nvSpPr>
        <p:spPr>
          <a:xfrm>
            <a:off x="1524000" y="1122363"/>
            <a:ext cx="8321040" cy="1655762"/>
          </a:xfrm>
        </p:spPr>
        <p:txBody>
          <a:bodyPr/>
          <a:lstStyle/>
          <a:p>
            <a:r>
              <a:rPr lang="en-US" b="1" i="1" dirty="0">
                <a:solidFill>
                  <a:schemeClr val="bg1"/>
                </a:solidFill>
              </a:rPr>
              <a:t>OVERVIEW</a:t>
            </a:r>
          </a:p>
        </p:txBody>
      </p:sp>
      <p:sp>
        <p:nvSpPr>
          <p:cNvPr id="3" name="Subtitle 2">
            <a:extLst>
              <a:ext uri="{FF2B5EF4-FFF2-40B4-BE49-F238E27FC236}">
                <a16:creationId xmlns:a16="http://schemas.microsoft.com/office/drawing/2014/main" id="{45692ED0-1C82-FF03-AF2C-7281C0AE0CC9}"/>
              </a:ext>
            </a:extLst>
          </p:cNvPr>
          <p:cNvSpPr>
            <a:spLocks noGrp="1"/>
          </p:cNvSpPr>
          <p:nvPr>
            <p:ph type="subTitle" idx="1"/>
          </p:nvPr>
        </p:nvSpPr>
        <p:spPr>
          <a:xfrm>
            <a:off x="1524000" y="3312160"/>
            <a:ext cx="9276080" cy="2296160"/>
          </a:xfrm>
        </p:spPr>
        <p:txBody>
          <a:bodyPr>
            <a:normAutofit lnSpcReduction="10000"/>
          </a:bodyPr>
          <a:lstStyle/>
          <a:p>
            <a:r>
              <a:rPr lang="en-US" b="0" i="0" dirty="0">
                <a:solidFill>
                  <a:schemeClr val="bg1"/>
                </a:solidFill>
                <a:effectLst/>
                <a:latin typeface="Helvetica Neue"/>
              </a:rPr>
              <a:t>This analysis focuses on </a:t>
            </a:r>
            <a:r>
              <a:rPr lang="en-US" dirty="0">
                <a:solidFill>
                  <a:schemeClr val="bg1"/>
                </a:solidFill>
                <a:latin typeface="Helvetica Neue"/>
              </a:rPr>
              <a:t>how Microsoft</a:t>
            </a:r>
            <a:r>
              <a:rPr lang="en-US" b="0" i="0" dirty="0">
                <a:solidFill>
                  <a:schemeClr val="bg1"/>
                </a:solidFill>
                <a:effectLst/>
                <a:latin typeface="Helvetica Neue"/>
              </a:rPr>
              <a:t> can start getting into making movies with a focus on major factors like budgets, ratings, income generated foreign and domestic markets, type of movies(genres) and which studios do best and </a:t>
            </a:r>
            <a:r>
              <a:rPr lang="en-US" dirty="0">
                <a:solidFill>
                  <a:schemeClr val="bg1"/>
                </a:solidFill>
                <a:latin typeface="Helvetica Neue"/>
              </a:rPr>
              <a:t>revenue collected from them</a:t>
            </a:r>
            <a:r>
              <a:rPr lang="en-US" b="0" i="0" dirty="0">
                <a:solidFill>
                  <a:schemeClr val="bg1"/>
                </a:solidFill>
                <a:effectLst/>
                <a:latin typeface="Helvetica Neue"/>
              </a:rPr>
              <a:t> per movie among others. This analysis should show the company where they should focus on in order to maximize profits with their given budget.</a:t>
            </a:r>
            <a:endParaRPr lang="en-US" dirty="0">
              <a:solidFill>
                <a:schemeClr val="bg1"/>
              </a:solidFill>
            </a:endParaRPr>
          </a:p>
        </p:txBody>
      </p:sp>
      <p:sp>
        <p:nvSpPr>
          <p:cNvPr id="4" name="Footer Placeholder 3">
            <a:extLst>
              <a:ext uri="{FF2B5EF4-FFF2-40B4-BE49-F238E27FC236}">
                <a16:creationId xmlns:a16="http://schemas.microsoft.com/office/drawing/2014/main" id="{B4FDCC8D-D15F-52E4-C7B3-6CAAE47FDD98}"/>
              </a:ext>
            </a:extLst>
          </p:cNvPr>
          <p:cNvSpPr>
            <a:spLocks noGrp="1"/>
          </p:cNvSpPr>
          <p:nvPr>
            <p:ph type="ftr" sz="quarter" idx="11"/>
          </p:nvPr>
        </p:nvSpPr>
        <p:spPr/>
        <p:txBody>
          <a:bodyPr/>
          <a:lstStyle/>
          <a:p>
            <a:r>
              <a:rPr lang="en-US"/>
              <a:t>Microsoft_presentation </a:t>
            </a:r>
          </a:p>
        </p:txBody>
      </p:sp>
    </p:spTree>
    <p:extLst>
      <p:ext uri="{BB962C8B-B14F-4D97-AF65-F5344CB8AC3E}">
        <p14:creationId xmlns:p14="http://schemas.microsoft.com/office/powerpoint/2010/main" val="2016897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5764359-7290-7F39-A372-3140923DC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
        <p:nvSpPr>
          <p:cNvPr id="20" name="Footer Placeholder 19">
            <a:extLst>
              <a:ext uri="{FF2B5EF4-FFF2-40B4-BE49-F238E27FC236}">
                <a16:creationId xmlns:a16="http://schemas.microsoft.com/office/drawing/2014/main" id="{2233215B-7CBE-3712-493C-5BC1FD5AC8A6}"/>
              </a:ext>
            </a:extLst>
          </p:cNvPr>
          <p:cNvSpPr>
            <a:spLocks noGrp="1"/>
          </p:cNvSpPr>
          <p:nvPr>
            <p:ph type="ftr" sz="quarter" idx="11"/>
          </p:nvPr>
        </p:nvSpPr>
        <p:spPr/>
        <p:txBody>
          <a:bodyPr/>
          <a:lstStyle/>
          <a:p>
            <a:r>
              <a:rPr lang="en-US"/>
              <a:t>Microsoft_presentation </a:t>
            </a:r>
          </a:p>
        </p:txBody>
      </p:sp>
      <p:sp>
        <p:nvSpPr>
          <p:cNvPr id="21" name="TextBox 20">
            <a:extLst>
              <a:ext uri="{FF2B5EF4-FFF2-40B4-BE49-F238E27FC236}">
                <a16:creationId xmlns:a16="http://schemas.microsoft.com/office/drawing/2014/main" id="{2297FCC5-99E0-A756-4445-688DA2EFE008}"/>
              </a:ext>
            </a:extLst>
          </p:cNvPr>
          <p:cNvSpPr txBox="1"/>
          <p:nvPr/>
        </p:nvSpPr>
        <p:spPr>
          <a:xfrm rot="-10800000" flipV="1">
            <a:off x="889455" y="2722571"/>
            <a:ext cx="1388673" cy="369332"/>
          </a:xfrm>
          <a:prstGeom prst="rect">
            <a:avLst/>
          </a:prstGeom>
          <a:noFill/>
        </p:spPr>
        <p:txBody>
          <a:bodyPr wrap="square" rtlCol="0">
            <a:spAutoFit/>
          </a:bodyPr>
          <a:lstStyle/>
          <a:p>
            <a:r>
              <a:rPr lang="en-US" dirty="0">
                <a:solidFill>
                  <a:schemeClr val="bg1"/>
                </a:solidFill>
              </a:rPr>
              <a:t>LAYOUT </a:t>
            </a:r>
          </a:p>
        </p:txBody>
      </p:sp>
      <p:sp>
        <p:nvSpPr>
          <p:cNvPr id="22" name="TextBox 21">
            <a:extLst>
              <a:ext uri="{FF2B5EF4-FFF2-40B4-BE49-F238E27FC236}">
                <a16:creationId xmlns:a16="http://schemas.microsoft.com/office/drawing/2014/main" id="{081C9F18-45FB-3A99-92E3-E59884DCBB60}"/>
              </a:ext>
            </a:extLst>
          </p:cNvPr>
          <p:cNvSpPr txBox="1"/>
          <p:nvPr/>
        </p:nvSpPr>
        <p:spPr>
          <a:xfrm>
            <a:off x="3635829" y="1240971"/>
            <a:ext cx="3799114"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bg1"/>
                </a:solidFill>
              </a:rPr>
              <a:t>Importing and loading the required data frames</a:t>
            </a:r>
          </a:p>
          <a:p>
            <a:pPr marL="285750" indent="-285750">
              <a:buFont typeface="Wingdings" panose="05000000000000000000" pitchFamily="2" charset="2"/>
              <a:buChar char="§"/>
            </a:pPr>
            <a:r>
              <a:rPr lang="en-US" dirty="0">
                <a:solidFill>
                  <a:schemeClr val="bg1"/>
                </a:solidFill>
              </a:rPr>
              <a:t>Viewing the data frames to see what the data carries to know what is required of us in order to solve the business problem for Microsoft </a:t>
            </a:r>
          </a:p>
          <a:p>
            <a:pPr marL="285750" indent="-285750">
              <a:buFont typeface="Wingdings" panose="05000000000000000000" pitchFamily="2" charset="2"/>
              <a:buChar char="§"/>
            </a:pPr>
            <a:r>
              <a:rPr lang="en-US" dirty="0">
                <a:solidFill>
                  <a:schemeClr val="bg1"/>
                </a:solidFill>
              </a:rPr>
              <a:t>Cleaning the data </a:t>
            </a:r>
          </a:p>
          <a:p>
            <a:pPr marL="285750" indent="-285750">
              <a:buFont typeface="Wingdings" panose="05000000000000000000" pitchFamily="2" charset="2"/>
              <a:buChar char="§"/>
            </a:pPr>
            <a:r>
              <a:rPr lang="en-US" dirty="0">
                <a:solidFill>
                  <a:schemeClr val="bg1"/>
                </a:solidFill>
              </a:rPr>
              <a:t>Putting the data into visuals that can help us understand the data better </a:t>
            </a:r>
          </a:p>
          <a:p>
            <a:pPr marL="285750" indent="-285750">
              <a:buFont typeface="Wingdings" panose="05000000000000000000" pitchFamily="2" charset="2"/>
              <a:buChar char="§"/>
            </a:pPr>
            <a:r>
              <a:rPr lang="en-US" dirty="0">
                <a:solidFill>
                  <a:schemeClr val="bg1"/>
                </a:solidFill>
              </a:rPr>
              <a:t>Making conclusions and recommending where best Microsoft can focus on if they decide to engage in this </a:t>
            </a:r>
          </a:p>
        </p:txBody>
      </p:sp>
    </p:spTree>
    <p:extLst>
      <p:ext uri="{BB962C8B-B14F-4D97-AF65-F5344CB8AC3E}">
        <p14:creationId xmlns:p14="http://schemas.microsoft.com/office/powerpoint/2010/main" val="407458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59BC-3E7B-D7C9-2718-D0C8B8D2B05E}"/>
              </a:ext>
            </a:extLst>
          </p:cNvPr>
          <p:cNvSpPr>
            <a:spLocks noGrp="1"/>
          </p:cNvSpPr>
          <p:nvPr>
            <p:ph type="title"/>
          </p:nvPr>
        </p:nvSpPr>
        <p:spPr>
          <a:xfrm>
            <a:off x="831850" y="1007837"/>
            <a:ext cx="10515600" cy="1768020"/>
          </a:xfrm>
        </p:spPr>
        <p:txBody>
          <a:bodyPr/>
          <a:lstStyle/>
          <a:p>
            <a:r>
              <a:rPr lang="en-US" i="1" dirty="0">
                <a:solidFill>
                  <a:schemeClr val="bg1"/>
                </a:solidFill>
              </a:rPr>
              <a:t>DATA FRAME USED </a:t>
            </a:r>
          </a:p>
        </p:txBody>
      </p:sp>
      <p:sp>
        <p:nvSpPr>
          <p:cNvPr id="4" name="Footer Placeholder 3">
            <a:extLst>
              <a:ext uri="{FF2B5EF4-FFF2-40B4-BE49-F238E27FC236}">
                <a16:creationId xmlns:a16="http://schemas.microsoft.com/office/drawing/2014/main" id="{9F3449AD-0A7B-AA21-DE18-32F53C1B303A}"/>
              </a:ext>
            </a:extLst>
          </p:cNvPr>
          <p:cNvSpPr>
            <a:spLocks noGrp="1"/>
          </p:cNvSpPr>
          <p:nvPr>
            <p:ph type="ftr" sz="quarter" idx="11"/>
          </p:nvPr>
        </p:nvSpPr>
        <p:spPr/>
        <p:txBody>
          <a:bodyPr/>
          <a:lstStyle/>
          <a:p>
            <a:r>
              <a:rPr lang="en-US"/>
              <a:t>Microsoft_presentation </a:t>
            </a:r>
          </a:p>
        </p:txBody>
      </p:sp>
      <p:sp>
        <p:nvSpPr>
          <p:cNvPr id="5" name="Rectangle 1">
            <a:extLst>
              <a:ext uri="{FF2B5EF4-FFF2-40B4-BE49-F238E27FC236}">
                <a16:creationId xmlns:a16="http://schemas.microsoft.com/office/drawing/2014/main" id="{86330B49-949A-2ED7-EAF1-FFD114208AC9}"/>
              </a:ext>
            </a:extLst>
          </p:cNvPr>
          <p:cNvSpPr>
            <a:spLocks noGrp="1" noChangeArrowheads="1"/>
          </p:cNvSpPr>
          <p:nvPr>
            <p:ph type="body" idx="1"/>
          </p:nvPr>
        </p:nvSpPr>
        <p:spPr bwMode="auto">
          <a:xfrm>
            <a:off x="2448910" y="3187514"/>
            <a:ext cx="3640740" cy="3234150"/>
          </a:xfrm>
          <a:prstGeom prst="rect">
            <a:avLst/>
          </a:prstGeom>
          <a:solidFill>
            <a:schemeClr val="tx1"/>
          </a:solidFill>
          <a:ln>
            <a:noFill/>
          </a:ln>
          <a:effectLst/>
        </p:spPr>
        <p:txBody>
          <a:bodyPr vert="horz" wrap="none" lIns="91440" tIns="15870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accent1">
                    <a:lumMod val="75000"/>
                  </a:schemeClr>
                </a:solidFill>
                <a:effectLst/>
                <a:latin typeface="Courier New" panose="02070309020205020404" pitchFamily="49" charset="0"/>
                <a:cs typeface="Courier New" panose="02070309020205020404" pitchFamily="49" charset="0"/>
              </a:rPr>
              <a:t>tmdb_movies</a:t>
            </a:r>
            <a:endParaRPr kumimoji="0" lang="en-US" altLang="en-US" sz="3200" b="0" i="0" u="none" strike="noStrike" cap="none" normalizeH="0" baseline="0" dirty="0">
              <a:ln>
                <a:noFill/>
              </a:ln>
              <a:solidFill>
                <a:schemeClr val="accent1">
                  <a:lumMod val="75000"/>
                </a:schemeClr>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accent1">
                    <a:lumMod val="75000"/>
                  </a:schemeClr>
                </a:solidFill>
                <a:effectLst/>
                <a:latin typeface="Courier New" panose="02070309020205020404" pitchFamily="49" charset="0"/>
                <a:cs typeface="Courier New" panose="02070309020205020404" pitchFamily="49" charset="0"/>
              </a:rPr>
              <a:t>movie_gross</a:t>
            </a:r>
            <a:endParaRPr kumimoji="0" lang="en-US" altLang="en-US" sz="3200" b="0" i="0" u="none" strike="noStrike" cap="none" normalizeH="0" baseline="0" dirty="0">
              <a:ln>
                <a:noFill/>
              </a:ln>
              <a:solidFill>
                <a:schemeClr val="accent1">
                  <a:lumMod val="75000"/>
                </a:schemeClr>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accent1">
                    <a:lumMod val="75000"/>
                  </a:schemeClr>
                </a:solidFill>
                <a:effectLst/>
                <a:latin typeface="Courier New" panose="02070309020205020404" pitchFamily="49" charset="0"/>
                <a:cs typeface="Courier New" panose="02070309020205020404" pitchFamily="49" charset="0"/>
              </a:rPr>
              <a:t>imdb_ratings</a:t>
            </a:r>
            <a:endParaRPr kumimoji="0" lang="en-US" altLang="en-US" sz="3200" b="0" i="0" u="none" strike="noStrike" cap="none" normalizeH="0" baseline="0" dirty="0">
              <a:ln>
                <a:noFill/>
              </a:ln>
              <a:solidFill>
                <a:schemeClr val="accent1">
                  <a:lumMod val="75000"/>
                </a:schemeClr>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accent1">
                    <a:lumMod val="75000"/>
                  </a:schemeClr>
                </a:solidFill>
                <a:effectLst/>
                <a:latin typeface="Courier New" panose="02070309020205020404" pitchFamily="49" charset="0"/>
                <a:cs typeface="Courier New" panose="02070309020205020404" pitchFamily="49" charset="0"/>
              </a:rPr>
              <a:t>title_basics</a:t>
            </a:r>
            <a:endParaRPr kumimoji="0" lang="en-US" altLang="en-US" sz="3200" b="0" i="0" u="none" strike="noStrike" cap="none" normalizeH="0" baseline="0" dirty="0">
              <a:ln>
                <a:noFill/>
              </a:ln>
              <a:solidFill>
                <a:schemeClr val="accent1">
                  <a:lumMod val="75000"/>
                </a:schemeClr>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accent1">
                    <a:lumMod val="75000"/>
                  </a:schemeClr>
                </a:solidFill>
                <a:effectLst/>
                <a:latin typeface="Courier New" panose="02070309020205020404" pitchFamily="49" charset="0"/>
                <a:cs typeface="Courier New" panose="02070309020205020404" pitchFamily="49" charset="0"/>
              </a:rPr>
              <a:t>movie_budget</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endParaRPr kumimoji="0" lang="en-US" altLang="en-US" sz="32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625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642C-1C58-F41B-8970-2173821D9ECB}"/>
              </a:ext>
            </a:extLst>
          </p:cNvPr>
          <p:cNvSpPr>
            <a:spLocks noGrp="1"/>
          </p:cNvSpPr>
          <p:nvPr>
            <p:ph type="title"/>
          </p:nvPr>
        </p:nvSpPr>
        <p:spPr>
          <a:xfrm>
            <a:off x="839788" y="457200"/>
            <a:ext cx="3932237" cy="1360714"/>
          </a:xfrm>
        </p:spPr>
        <p:txBody>
          <a:bodyPr/>
          <a:lstStyle/>
          <a:p>
            <a:r>
              <a:rPr lang="en-US" dirty="0">
                <a:solidFill>
                  <a:schemeClr val="bg1"/>
                </a:solidFill>
              </a:rPr>
              <a:t>VISUAL 1</a:t>
            </a:r>
          </a:p>
        </p:txBody>
      </p:sp>
      <p:pic>
        <p:nvPicPr>
          <p:cNvPr id="7" name="Content Placeholder 6">
            <a:extLst>
              <a:ext uri="{FF2B5EF4-FFF2-40B4-BE49-F238E27FC236}">
                <a16:creationId xmlns:a16="http://schemas.microsoft.com/office/drawing/2014/main" id="{D1ADDD9C-340B-ACE8-C63E-48B746865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8789" y="881743"/>
            <a:ext cx="7040161" cy="4987245"/>
          </a:xfrm>
        </p:spPr>
      </p:pic>
      <p:sp>
        <p:nvSpPr>
          <p:cNvPr id="4" name="Text Placeholder 3">
            <a:extLst>
              <a:ext uri="{FF2B5EF4-FFF2-40B4-BE49-F238E27FC236}">
                <a16:creationId xmlns:a16="http://schemas.microsoft.com/office/drawing/2014/main" id="{039EFE90-BE66-6AAE-07EE-6E890D8052F7}"/>
              </a:ext>
            </a:extLst>
          </p:cNvPr>
          <p:cNvSpPr>
            <a:spLocks noGrp="1"/>
          </p:cNvSpPr>
          <p:nvPr>
            <p:ph type="body" sz="half" idx="2"/>
          </p:nvPr>
        </p:nvSpPr>
        <p:spPr/>
        <p:txBody>
          <a:bodyPr/>
          <a:lstStyle/>
          <a:p>
            <a:r>
              <a:rPr lang="en-US" dirty="0">
                <a:solidFill>
                  <a:schemeClr val="bg1"/>
                </a:solidFill>
              </a:rPr>
              <a:t>From this we are able to see that audience plays a big role in determining if the movie was good and what profits are to be gathered.</a:t>
            </a:r>
          </a:p>
          <a:p>
            <a:r>
              <a:rPr lang="en-US" dirty="0">
                <a:solidFill>
                  <a:schemeClr val="bg1"/>
                </a:solidFill>
              </a:rPr>
              <a:t>Averagely most of the movies have a rating of around 7 , meaning this will be a good determinant while venturing into production </a:t>
            </a:r>
          </a:p>
        </p:txBody>
      </p:sp>
      <p:sp>
        <p:nvSpPr>
          <p:cNvPr id="5" name="Footer Placeholder 4">
            <a:extLst>
              <a:ext uri="{FF2B5EF4-FFF2-40B4-BE49-F238E27FC236}">
                <a16:creationId xmlns:a16="http://schemas.microsoft.com/office/drawing/2014/main" id="{A83A4C6E-88F7-6F54-F5B8-E95F61ED377F}"/>
              </a:ext>
            </a:extLst>
          </p:cNvPr>
          <p:cNvSpPr>
            <a:spLocks noGrp="1"/>
          </p:cNvSpPr>
          <p:nvPr>
            <p:ph type="ftr" sz="quarter" idx="11"/>
          </p:nvPr>
        </p:nvSpPr>
        <p:spPr/>
        <p:txBody>
          <a:bodyPr/>
          <a:lstStyle/>
          <a:p>
            <a:r>
              <a:rPr lang="en-US" dirty="0" err="1"/>
              <a:t>Microsoft_presentation</a:t>
            </a:r>
            <a:r>
              <a:rPr lang="en-US" dirty="0"/>
              <a:t> </a:t>
            </a:r>
          </a:p>
        </p:txBody>
      </p:sp>
    </p:spTree>
    <p:extLst>
      <p:ext uri="{BB962C8B-B14F-4D97-AF65-F5344CB8AC3E}">
        <p14:creationId xmlns:p14="http://schemas.microsoft.com/office/powerpoint/2010/main" val="4211362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FA-0C72-C0D7-464A-9F369F6B6AA8}"/>
              </a:ext>
            </a:extLst>
          </p:cNvPr>
          <p:cNvSpPr>
            <a:spLocks noGrp="1"/>
          </p:cNvSpPr>
          <p:nvPr>
            <p:ph type="title"/>
          </p:nvPr>
        </p:nvSpPr>
        <p:spPr/>
        <p:txBody>
          <a:bodyPr/>
          <a:lstStyle/>
          <a:p>
            <a:r>
              <a:rPr lang="en-US" dirty="0">
                <a:solidFill>
                  <a:schemeClr val="bg1"/>
                </a:solidFill>
              </a:rPr>
              <a:t>VISUAL 2</a:t>
            </a:r>
          </a:p>
        </p:txBody>
      </p:sp>
      <p:pic>
        <p:nvPicPr>
          <p:cNvPr id="7" name="Picture Placeholder 6">
            <a:extLst>
              <a:ext uri="{FF2B5EF4-FFF2-40B4-BE49-F238E27FC236}">
                <a16:creationId xmlns:a16="http://schemas.microsoft.com/office/drawing/2014/main" id="{1A85D1A1-3840-1ACD-C961-A9E9B65EF0A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364" r="5364"/>
          <a:stretch>
            <a:fillRect/>
          </a:stretch>
        </p:blipFill>
        <p:spPr/>
      </p:pic>
      <p:sp>
        <p:nvSpPr>
          <p:cNvPr id="4" name="Text Placeholder 3">
            <a:extLst>
              <a:ext uri="{FF2B5EF4-FFF2-40B4-BE49-F238E27FC236}">
                <a16:creationId xmlns:a16="http://schemas.microsoft.com/office/drawing/2014/main" id="{23EAFAF3-EF0A-1E5C-A86F-CB1B8B935CD3}"/>
              </a:ext>
            </a:extLst>
          </p:cNvPr>
          <p:cNvSpPr>
            <a:spLocks noGrp="1"/>
          </p:cNvSpPr>
          <p:nvPr>
            <p:ph type="body" sz="half" idx="2"/>
          </p:nvPr>
        </p:nvSpPr>
        <p:spPr/>
        <p:txBody>
          <a:bodyPr/>
          <a:lstStyle/>
          <a:p>
            <a:r>
              <a:rPr lang="en-US" dirty="0">
                <a:solidFill>
                  <a:schemeClr val="bg1"/>
                </a:solidFill>
              </a:rPr>
              <a:t>This was used to determine the best time to release movies and the profits to be collected at the point of production .</a:t>
            </a:r>
          </a:p>
          <a:p>
            <a:endParaRPr lang="en-US" dirty="0">
              <a:solidFill>
                <a:schemeClr val="bg1"/>
              </a:solidFill>
            </a:endParaRPr>
          </a:p>
        </p:txBody>
      </p:sp>
      <p:sp>
        <p:nvSpPr>
          <p:cNvPr id="5" name="Footer Placeholder 4">
            <a:extLst>
              <a:ext uri="{FF2B5EF4-FFF2-40B4-BE49-F238E27FC236}">
                <a16:creationId xmlns:a16="http://schemas.microsoft.com/office/drawing/2014/main" id="{BFBCE59B-C284-1F34-B5D4-9D848D4A3EE0}"/>
              </a:ext>
            </a:extLst>
          </p:cNvPr>
          <p:cNvSpPr>
            <a:spLocks noGrp="1"/>
          </p:cNvSpPr>
          <p:nvPr>
            <p:ph type="ftr" sz="quarter" idx="11"/>
          </p:nvPr>
        </p:nvSpPr>
        <p:spPr/>
        <p:txBody>
          <a:bodyPr/>
          <a:lstStyle/>
          <a:p>
            <a:r>
              <a:rPr lang="en-US"/>
              <a:t>Microsoft_presentation </a:t>
            </a:r>
          </a:p>
        </p:txBody>
      </p:sp>
    </p:spTree>
    <p:extLst>
      <p:ext uri="{BB962C8B-B14F-4D97-AF65-F5344CB8AC3E}">
        <p14:creationId xmlns:p14="http://schemas.microsoft.com/office/powerpoint/2010/main" val="263517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C679-F906-EEB4-A800-99FAEBEE4685}"/>
              </a:ext>
            </a:extLst>
          </p:cNvPr>
          <p:cNvSpPr>
            <a:spLocks noGrp="1"/>
          </p:cNvSpPr>
          <p:nvPr>
            <p:ph type="title"/>
          </p:nvPr>
        </p:nvSpPr>
        <p:spPr/>
        <p:txBody>
          <a:bodyPr/>
          <a:lstStyle/>
          <a:p>
            <a:r>
              <a:rPr lang="en-US" dirty="0">
                <a:solidFill>
                  <a:schemeClr val="bg1"/>
                </a:solidFill>
              </a:rPr>
              <a:t>VISUAL 3</a:t>
            </a:r>
          </a:p>
        </p:txBody>
      </p:sp>
      <p:pic>
        <p:nvPicPr>
          <p:cNvPr id="9" name="Picture Placeholder 8">
            <a:extLst>
              <a:ext uri="{FF2B5EF4-FFF2-40B4-BE49-F238E27FC236}">
                <a16:creationId xmlns:a16="http://schemas.microsoft.com/office/drawing/2014/main" id="{1E9D9662-4C4B-A50B-A203-BEC0DE7ECC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352" r="9352"/>
          <a:stretch>
            <a:fillRect/>
          </a:stretch>
        </p:blipFill>
        <p:spPr/>
      </p:pic>
      <p:sp>
        <p:nvSpPr>
          <p:cNvPr id="4" name="Text Placeholder 3">
            <a:extLst>
              <a:ext uri="{FF2B5EF4-FFF2-40B4-BE49-F238E27FC236}">
                <a16:creationId xmlns:a16="http://schemas.microsoft.com/office/drawing/2014/main" id="{59DE75DA-5437-3C10-396E-33500481FA0E}"/>
              </a:ext>
            </a:extLst>
          </p:cNvPr>
          <p:cNvSpPr>
            <a:spLocks noGrp="1"/>
          </p:cNvSpPr>
          <p:nvPr>
            <p:ph type="body" sz="half" idx="2"/>
          </p:nvPr>
        </p:nvSpPr>
        <p:spPr/>
        <p:txBody>
          <a:bodyPr/>
          <a:lstStyle/>
          <a:p>
            <a:r>
              <a:rPr lang="en-US" dirty="0">
                <a:solidFill>
                  <a:schemeClr val="bg1"/>
                </a:solidFill>
              </a:rPr>
              <a:t>Movie genre per count frequently produced movies by the studios. Showing that  documentary is the popular one at hand the least being </a:t>
            </a:r>
            <a:r>
              <a:rPr lang="en-US" dirty="0" err="1">
                <a:solidFill>
                  <a:schemeClr val="bg1"/>
                </a:solidFill>
              </a:rPr>
              <a:t>game_show</a:t>
            </a:r>
            <a:r>
              <a:rPr lang="en-US" dirty="0">
                <a:solidFill>
                  <a:schemeClr val="bg1"/>
                </a:solidFill>
              </a:rPr>
              <a:t> </a:t>
            </a:r>
          </a:p>
        </p:txBody>
      </p:sp>
      <p:sp>
        <p:nvSpPr>
          <p:cNvPr id="5" name="Footer Placeholder 4">
            <a:extLst>
              <a:ext uri="{FF2B5EF4-FFF2-40B4-BE49-F238E27FC236}">
                <a16:creationId xmlns:a16="http://schemas.microsoft.com/office/drawing/2014/main" id="{EB735431-D6D9-159D-B078-E3523BF21566}"/>
              </a:ext>
            </a:extLst>
          </p:cNvPr>
          <p:cNvSpPr>
            <a:spLocks noGrp="1"/>
          </p:cNvSpPr>
          <p:nvPr>
            <p:ph type="ftr" sz="quarter" idx="11"/>
          </p:nvPr>
        </p:nvSpPr>
        <p:spPr/>
        <p:txBody>
          <a:bodyPr/>
          <a:lstStyle/>
          <a:p>
            <a:r>
              <a:rPr lang="en-US"/>
              <a:t>Microsoft_presentation </a:t>
            </a:r>
          </a:p>
        </p:txBody>
      </p:sp>
    </p:spTree>
    <p:extLst>
      <p:ext uri="{BB962C8B-B14F-4D97-AF65-F5344CB8AC3E}">
        <p14:creationId xmlns:p14="http://schemas.microsoft.com/office/powerpoint/2010/main" val="1465218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8D1E-85B9-575F-2C5A-CCF0BD6499AF}"/>
              </a:ext>
            </a:extLst>
          </p:cNvPr>
          <p:cNvSpPr>
            <a:spLocks noGrp="1"/>
          </p:cNvSpPr>
          <p:nvPr>
            <p:ph type="title"/>
          </p:nvPr>
        </p:nvSpPr>
        <p:spPr/>
        <p:txBody>
          <a:bodyPr/>
          <a:lstStyle/>
          <a:p>
            <a:r>
              <a:rPr lang="en-US" dirty="0">
                <a:solidFill>
                  <a:schemeClr val="bg1"/>
                </a:solidFill>
              </a:rPr>
              <a:t>VISUAL 4</a:t>
            </a:r>
          </a:p>
        </p:txBody>
      </p:sp>
      <p:pic>
        <p:nvPicPr>
          <p:cNvPr id="7" name="Content Placeholder 6">
            <a:extLst>
              <a:ext uri="{FF2B5EF4-FFF2-40B4-BE49-F238E27FC236}">
                <a16:creationId xmlns:a16="http://schemas.microsoft.com/office/drawing/2014/main" id="{7CDA740A-7FF2-91C8-66A5-A62756E88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143000"/>
            <a:ext cx="6586853" cy="4648200"/>
          </a:xfrm>
        </p:spPr>
      </p:pic>
      <p:sp>
        <p:nvSpPr>
          <p:cNvPr id="4" name="Text Placeholder 3">
            <a:extLst>
              <a:ext uri="{FF2B5EF4-FFF2-40B4-BE49-F238E27FC236}">
                <a16:creationId xmlns:a16="http://schemas.microsoft.com/office/drawing/2014/main" id="{4A38D3C1-D39D-9A9C-62EC-E0948096BCA2}"/>
              </a:ext>
            </a:extLst>
          </p:cNvPr>
          <p:cNvSpPr>
            <a:spLocks noGrp="1"/>
          </p:cNvSpPr>
          <p:nvPr>
            <p:ph type="body" sz="half" idx="2"/>
          </p:nvPr>
        </p:nvSpPr>
        <p:spPr/>
        <p:txBody>
          <a:bodyPr/>
          <a:lstStyle/>
          <a:p>
            <a:r>
              <a:rPr lang="en-US" dirty="0">
                <a:solidFill>
                  <a:schemeClr val="bg1"/>
                </a:solidFill>
              </a:rPr>
              <a:t>Gross income per year of production line graph fluctuations in revenue collected in the various years and which market to produce for with a target audience in mind </a:t>
            </a:r>
          </a:p>
        </p:txBody>
      </p:sp>
      <p:sp>
        <p:nvSpPr>
          <p:cNvPr id="5" name="Footer Placeholder 4">
            <a:extLst>
              <a:ext uri="{FF2B5EF4-FFF2-40B4-BE49-F238E27FC236}">
                <a16:creationId xmlns:a16="http://schemas.microsoft.com/office/drawing/2014/main" id="{C839AF51-98B8-E12B-8FF6-8EF77BEA2E4F}"/>
              </a:ext>
            </a:extLst>
          </p:cNvPr>
          <p:cNvSpPr>
            <a:spLocks noGrp="1"/>
          </p:cNvSpPr>
          <p:nvPr>
            <p:ph type="ftr" sz="quarter" idx="11"/>
          </p:nvPr>
        </p:nvSpPr>
        <p:spPr/>
        <p:txBody>
          <a:bodyPr/>
          <a:lstStyle/>
          <a:p>
            <a:r>
              <a:rPr lang="en-US"/>
              <a:t>Microsoft_presentation </a:t>
            </a:r>
          </a:p>
        </p:txBody>
      </p:sp>
    </p:spTree>
    <p:extLst>
      <p:ext uri="{BB962C8B-B14F-4D97-AF65-F5344CB8AC3E}">
        <p14:creationId xmlns:p14="http://schemas.microsoft.com/office/powerpoint/2010/main" val="2397436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F8EE-AAAA-6E26-C1FE-09514FC30C62}"/>
              </a:ext>
            </a:extLst>
          </p:cNvPr>
          <p:cNvSpPr>
            <a:spLocks noGrp="1"/>
          </p:cNvSpPr>
          <p:nvPr>
            <p:ph type="title"/>
          </p:nvPr>
        </p:nvSpPr>
        <p:spPr/>
        <p:txBody>
          <a:bodyPr/>
          <a:lstStyle/>
          <a:p>
            <a:r>
              <a:rPr lang="en-US" dirty="0">
                <a:solidFill>
                  <a:schemeClr val="bg1"/>
                </a:solidFill>
              </a:rPr>
              <a:t>VISUAL 5</a:t>
            </a:r>
          </a:p>
        </p:txBody>
      </p:sp>
      <p:pic>
        <p:nvPicPr>
          <p:cNvPr id="7" name="Content Placeholder 6">
            <a:extLst>
              <a:ext uri="{FF2B5EF4-FFF2-40B4-BE49-F238E27FC236}">
                <a16:creationId xmlns:a16="http://schemas.microsoft.com/office/drawing/2014/main" id="{ED4DB3F1-1053-5B03-050B-28749872E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685801"/>
            <a:ext cx="5978403" cy="5670550"/>
          </a:xfrm>
        </p:spPr>
      </p:pic>
      <p:sp>
        <p:nvSpPr>
          <p:cNvPr id="4" name="Text Placeholder 3">
            <a:extLst>
              <a:ext uri="{FF2B5EF4-FFF2-40B4-BE49-F238E27FC236}">
                <a16:creationId xmlns:a16="http://schemas.microsoft.com/office/drawing/2014/main" id="{A3DD2DBB-29A0-6EE5-01F5-8D7113EA15C0}"/>
              </a:ext>
            </a:extLst>
          </p:cNvPr>
          <p:cNvSpPr>
            <a:spLocks noGrp="1"/>
          </p:cNvSpPr>
          <p:nvPr>
            <p:ph type="body" sz="half" idx="2"/>
          </p:nvPr>
        </p:nvSpPr>
        <p:spPr/>
        <p:txBody>
          <a:bodyPr/>
          <a:lstStyle/>
          <a:p>
            <a:r>
              <a:rPr lang="en-US" dirty="0">
                <a:solidFill>
                  <a:schemeClr val="bg1"/>
                </a:solidFill>
              </a:rPr>
              <a:t>This is a scatter plot showing how popularity of the movie can escalate the rating .</a:t>
            </a:r>
          </a:p>
          <a:p>
            <a:r>
              <a:rPr lang="en-US" dirty="0">
                <a:solidFill>
                  <a:schemeClr val="bg1"/>
                </a:solidFill>
              </a:rPr>
              <a:t>Meaning making a movie popular at the markets increases the rating  to be around 7 increasing the income earned </a:t>
            </a:r>
          </a:p>
        </p:txBody>
      </p:sp>
      <p:sp>
        <p:nvSpPr>
          <p:cNvPr id="5" name="Footer Placeholder 4">
            <a:extLst>
              <a:ext uri="{FF2B5EF4-FFF2-40B4-BE49-F238E27FC236}">
                <a16:creationId xmlns:a16="http://schemas.microsoft.com/office/drawing/2014/main" id="{EA4F90AB-D75E-001E-E9F2-1B2D0CEF82B6}"/>
              </a:ext>
            </a:extLst>
          </p:cNvPr>
          <p:cNvSpPr>
            <a:spLocks noGrp="1"/>
          </p:cNvSpPr>
          <p:nvPr>
            <p:ph type="ftr" sz="quarter" idx="11"/>
          </p:nvPr>
        </p:nvSpPr>
        <p:spPr/>
        <p:txBody>
          <a:bodyPr/>
          <a:lstStyle/>
          <a:p>
            <a:r>
              <a:rPr lang="en-US"/>
              <a:t>Microsoft_presentation </a:t>
            </a:r>
          </a:p>
        </p:txBody>
      </p:sp>
    </p:spTree>
    <p:extLst>
      <p:ext uri="{BB962C8B-B14F-4D97-AF65-F5344CB8AC3E}">
        <p14:creationId xmlns:p14="http://schemas.microsoft.com/office/powerpoint/2010/main" val="226579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672</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Helvetica Neue</vt:lpstr>
      <vt:lpstr>Wingdings</vt:lpstr>
      <vt:lpstr>Office Theme</vt:lpstr>
      <vt:lpstr>PowerPoint Presentation</vt:lpstr>
      <vt:lpstr>OVERVIEW</vt:lpstr>
      <vt:lpstr>PowerPoint Presentation</vt:lpstr>
      <vt:lpstr>DATA FRAME USED </vt:lpstr>
      <vt:lpstr>VISUAL 1</vt:lpstr>
      <vt:lpstr>VISUAL 2</vt:lpstr>
      <vt:lpstr>VISUAL 3</vt:lpstr>
      <vt:lpstr>VISUAL 4</vt:lpstr>
      <vt:lpstr>VISUAL 5</vt:lpstr>
      <vt:lpstr>  RECOMMENDATION 1 </vt:lpstr>
      <vt:lpstr> RECOMMENDATION2</vt:lpstr>
      <vt:lpstr> RECOMMENDATION3</vt:lpstr>
      <vt:lpstr> RECOMMENDATION4</vt:lpstr>
      <vt:lpstr> RECOMMENDATION5</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hhh</dc:title>
  <dc:creator>Admin</dc:creator>
  <cp:lastModifiedBy>Admin</cp:lastModifiedBy>
  <cp:revision>7</cp:revision>
  <dcterms:created xsi:type="dcterms:W3CDTF">2023-07-21T17:37:42Z</dcterms:created>
  <dcterms:modified xsi:type="dcterms:W3CDTF">2023-07-24T05:38:47Z</dcterms:modified>
</cp:coreProperties>
</file>