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34"/>
  </p:notesMasterIdLst>
  <p:sldIdLst>
    <p:sldId id="314" r:id="rId2"/>
    <p:sldId id="258" r:id="rId3"/>
    <p:sldId id="260" r:id="rId4"/>
    <p:sldId id="261" r:id="rId5"/>
    <p:sldId id="259" r:id="rId6"/>
    <p:sldId id="263" r:id="rId7"/>
    <p:sldId id="270" r:id="rId8"/>
    <p:sldId id="276" r:id="rId9"/>
    <p:sldId id="278" r:id="rId10"/>
    <p:sldId id="284" r:id="rId11"/>
    <p:sldId id="279" r:id="rId12"/>
    <p:sldId id="280" r:id="rId13"/>
    <p:sldId id="281" r:id="rId14"/>
    <p:sldId id="286" r:id="rId15"/>
    <p:sldId id="282" r:id="rId16"/>
    <p:sldId id="283" r:id="rId17"/>
    <p:sldId id="277" r:id="rId18"/>
    <p:sldId id="287" r:id="rId19"/>
    <p:sldId id="292" r:id="rId20"/>
    <p:sldId id="288" r:id="rId21"/>
    <p:sldId id="293" r:id="rId22"/>
    <p:sldId id="294" r:id="rId23"/>
    <p:sldId id="295" r:id="rId24"/>
    <p:sldId id="296" r:id="rId25"/>
    <p:sldId id="297" r:id="rId26"/>
    <p:sldId id="298" r:id="rId27"/>
    <p:sldId id="299" r:id="rId28"/>
    <p:sldId id="289" r:id="rId29"/>
    <p:sldId id="300" r:id="rId30"/>
    <p:sldId id="301" r:id="rId31"/>
    <p:sldId id="290" r:id="rId32"/>
    <p:sldId id="291"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24" autoAdjust="0"/>
  </p:normalViewPr>
  <p:slideViewPr>
    <p:cSldViewPr>
      <p:cViewPr varScale="1">
        <p:scale>
          <a:sx n="79" d="100"/>
          <a:sy n="79" d="100"/>
        </p:scale>
        <p:origin x="1757"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0D10C6-8A26-4871-9973-99526E94D41E}" type="datetimeFigureOut">
              <a:rPr lang="en-US" smtClean="0"/>
              <a:pPr/>
              <a:t>9/16/2022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D955AD-FB52-4EB7-A6E3-CB833EA545FB}" type="slidenum">
              <a:rPr lang="en-US" smtClean="0"/>
              <a:pPr/>
              <a:t>‹#›</a:t>
            </a:fld>
            <a:endParaRPr lang="en-US"/>
          </a:p>
        </p:txBody>
      </p:sp>
    </p:spTree>
    <p:extLst>
      <p:ext uri="{BB962C8B-B14F-4D97-AF65-F5344CB8AC3E}">
        <p14:creationId xmlns:p14="http://schemas.microsoft.com/office/powerpoint/2010/main" val="2975390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2762B974-5546-4318-B0E1-0D1D2CFCD3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8B786BEC-587C-4736-8E7A-F1664601DAA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14339"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14340" name="Rectangle 4"/>
          <p:cNvSpPr>
            <a:spLocks noGrp="1" noChangeArrowheads="1"/>
          </p:cNvSpPr>
          <p:nvPr>
            <p:ph type="dt" sz="half" idx="2"/>
          </p:nvPr>
        </p:nvSpPr>
        <p:spPr>
          <a:xfrm>
            <a:off x="685800" y="6248400"/>
            <a:ext cx="1905000" cy="457200"/>
          </a:xfrm>
        </p:spPr>
        <p:txBody>
          <a:bodyPr/>
          <a:lstStyle>
            <a:lvl1pPr>
              <a:defRPr/>
            </a:lvl1pPr>
          </a:lstStyle>
          <a:p>
            <a:endParaRPr lang="en-US"/>
          </a:p>
        </p:txBody>
      </p:sp>
      <p:sp>
        <p:nvSpPr>
          <p:cNvPr id="14341" name="Rectangle 5"/>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14342" name="Rectangle 6"/>
          <p:cNvSpPr>
            <a:spLocks noGrp="1" noChangeArrowheads="1"/>
          </p:cNvSpPr>
          <p:nvPr>
            <p:ph type="sldNum" sz="quarter" idx="4"/>
          </p:nvPr>
        </p:nvSpPr>
        <p:spPr>
          <a:xfrm>
            <a:off x="6553200" y="6248400"/>
            <a:ext cx="1905000" cy="457200"/>
          </a:xfrm>
        </p:spPr>
        <p:txBody>
          <a:bodyPr/>
          <a:lstStyle>
            <a:lvl1pPr>
              <a:defRPr/>
            </a:lvl1pPr>
          </a:lstStyle>
          <a:p>
            <a:fld id="{20A20F46-05D5-48FE-B873-1BDC5C1210FF}" type="slidenum">
              <a:rPr lang="en-US"/>
              <a:pPr/>
              <a:t>‹#›</a:t>
            </a:fld>
            <a:endParaRPr lang="en-US"/>
          </a:p>
        </p:txBody>
      </p:sp>
      <p:sp>
        <p:nvSpPr>
          <p:cNvPr id="14343"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sz="2400">
              <a:latin typeface="Times New Roman"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C9197D-C124-4ED9-A79E-530A01C5424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703CA4-44F3-4F2E-920B-1EAA5EABAF3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15F10D8-8DFC-4E14-90B6-08F48F44149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8B5C610-5B02-4C48-901E-4394A9C61BF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A06E55-7DA4-4986-8391-E86885FF1B2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9AC2D2F-A77B-4324-BC7E-2850C7DED5E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3AEA07D-CC2E-4DF5-A0B1-67A73B5D360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326CE33-2CD5-417C-8872-CEFE34351B7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6087DEB-5B22-456C-A554-842D3FBB3F5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7861C65-FACB-412D-AF2A-06D78F2C877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3315"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6"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sz="2400">
              <a:latin typeface="Times New Roman" pitchFamily="18" charset="0"/>
            </a:endParaRPr>
          </a:p>
        </p:txBody>
      </p:sp>
      <p:sp>
        <p:nvSpPr>
          <p:cNvPr id="13317"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endParaRPr lang="en-US"/>
          </a:p>
        </p:txBody>
      </p:sp>
      <p:sp>
        <p:nvSpPr>
          <p:cNvPr id="13318"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13319"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vl1pPr>
          </a:lstStyle>
          <a:p>
            <a:endParaRPr lang="en-US"/>
          </a:p>
        </p:txBody>
      </p:sp>
      <p:sp>
        <p:nvSpPr>
          <p:cNvPr id="13320"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fld id="{3BCAC91B-C0A3-4E2D-85D8-25462F7D10F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hdr="0" ftr="0" dt="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itchFamily="34" charset="0"/>
        </a:defRPr>
      </a:lvl2pPr>
      <a:lvl3pPr algn="l" rtl="0" fontAlgn="base">
        <a:spcBef>
          <a:spcPct val="0"/>
        </a:spcBef>
        <a:spcAft>
          <a:spcPct val="0"/>
        </a:spcAft>
        <a:defRPr sz="3800">
          <a:solidFill>
            <a:schemeClr val="tx2"/>
          </a:solidFill>
          <a:latin typeface="Verdana" pitchFamily="34" charset="0"/>
        </a:defRPr>
      </a:lvl3pPr>
      <a:lvl4pPr algn="l" rtl="0" fontAlgn="base">
        <a:spcBef>
          <a:spcPct val="0"/>
        </a:spcBef>
        <a:spcAft>
          <a:spcPct val="0"/>
        </a:spcAft>
        <a:defRPr sz="3800">
          <a:solidFill>
            <a:schemeClr val="tx2"/>
          </a:solidFill>
          <a:latin typeface="Verdana" pitchFamily="34" charset="0"/>
        </a:defRPr>
      </a:lvl4pPr>
      <a:lvl5pPr algn="l" rtl="0" fontAlgn="base">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555A291-CFF2-4158-A3BB-470F2DDF1520}"/>
              </a:ext>
            </a:extLst>
          </p:cNvPr>
          <p:cNvSpPr>
            <a:spLocks noGrp="1" noChangeArrowheads="1"/>
          </p:cNvSpPr>
          <p:nvPr>
            <p:ph type="ctrTitle"/>
          </p:nvPr>
        </p:nvSpPr>
        <p:spPr>
          <a:xfrm>
            <a:off x="0" y="1857375"/>
            <a:ext cx="9144000" cy="936625"/>
          </a:xfrm>
        </p:spPr>
        <p:txBody>
          <a:bodyPr/>
          <a:lstStyle/>
          <a:p>
            <a:pPr marL="274320" indent="-274320" algn="ctr" eaLnBrk="1" fontAlgn="auto" hangingPunct="1">
              <a:lnSpc>
                <a:spcPct val="80000"/>
              </a:lnSpc>
              <a:spcAft>
                <a:spcPts val="0"/>
              </a:spcAft>
              <a:defRPr/>
            </a:pPr>
            <a:r>
              <a:rPr lang="en-US" sz="2800" b="1" dirty="0">
                <a:latin typeface="Arial" charset="0"/>
              </a:rPr>
              <a:t>Mountains of the Moon university</a:t>
            </a:r>
            <a:br>
              <a:rPr lang="en-US" sz="2800" b="1" dirty="0">
                <a:latin typeface="Arial" charset="0"/>
              </a:rPr>
            </a:br>
            <a:r>
              <a:rPr lang="en-US" sz="2800" b="1" dirty="0">
                <a:latin typeface="Times New Roman" panose="02020603050405020304" pitchFamily="18" charset="0"/>
                <a:cs typeface="Times New Roman" panose="02020603050405020304" pitchFamily="18" charset="0"/>
              </a:rPr>
              <a:t>Faculty of Science, Technology and innovation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a:t>
            </a:r>
            <a:r>
              <a:rPr lang="en-US" sz="2800" b="1" dirty="0">
                <a:latin typeface="Arial" charset="0"/>
              </a:rPr>
              <a:t/>
            </a:r>
            <a:br>
              <a:rPr lang="en-US" sz="2800" b="1" dirty="0">
                <a:latin typeface="Arial" charset="0"/>
              </a:rPr>
            </a:br>
            <a:r>
              <a:rPr lang="en-US" sz="2400" b="1" dirty="0">
                <a:latin typeface="Arial" charset="0"/>
              </a:rPr>
              <a:t/>
            </a:r>
            <a:br>
              <a:rPr lang="en-US" sz="2400" b="1" dirty="0">
                <a:latin typeface="Arial" charset="0"/>
              </a:rPr>
            </a:br>
            <a:r>
              <a:rPr lang="en-US" sz="2800" b="1" dirty="0">
                <a:effectLst>
                  <a:outerShdw blurRad="38100" dist="38100" dir="2700000" algn="tl">
                    <a:srgbClr val="C0C0C0"/>
                  </a:outerShdw>
                </a:effectLst>
              </a:rPr>
              <a:t/>
            </a:r>
            <a:br>
              <a:rPr lang="en-US" sz="2800" b="1" dirty="0">
                <a:effectLst>
                  <a:outerShdw blurRad="38100" dist="38100" dir="2700000" algn="tl">
                    <a:srgbClr val="C0C0C0"/>
                  </a:outerShdw>
                </a:effectLst>
              </a:rPr>
            </a:br>
            <a:r>
              <a:rPr lang="en-US" sz="2800" i="1" dirty="0">
                <a:effectLst>
                  <a:outerShdw blurRad="38100" dist="38100" dir="2700000" algn="tl">
                    <a:srgbClr val="C0C0C0"/>
                  </a:outerShdw>
                </a:effectLst>
                <a:latin typeface="Times New Roman" pitchFamily="18" charset="0"/>
              </a:rPr>
              <a:t>   </a:t>
            </a:r>
            <a:r>
              <a:rPr lang="en-US" sz="2800" b="1" dirty="0">
                <a:solidFill>
                  <a:schemeClr val="tx1"/>
                </a:solidFill>
                <a:latin typeface="Arial" charset="0"/>
              </a:rPr>
              <a:t>BIT 1201: INFORMATION MANAGEMENT</a:t>
            </a:r>
            <a:r>
              <a:rPr lang="en-US" sz="2800" dirty="0">
                <a:solidFill>
                  <a:schemeClr val="tx1"/>
                </a:solidFill>
                <a:latin typeface="Arial" charset="0"/>
                <a:cs typeface="Arial" charset="0"/>
              </a:rPr>
              <a:t/>
            </a:r>
            <a:br>
              <a:rPr lang="en-US" sz="2800" dirty="0">
                <a:solidFill>
                  <a:schemeClr val="tx1"/>
                </a:solidFill>
                <a:latin typeface="Arial" charset="0"/>
                <a:cs typeface="Arial" charset="0"/>
              </a:rPr>
            </a:br>
            <a:endParaRPr lang="en-US" sz="2800" dirty="0">
              <a:solidFill>
                <a:schemeClr val="tx1"/>
              </a:solidFill>
            </a:endParaRPr>
          </a:p>
        </p:txBody>
      </p:sp>
      <p:sp>
        <p:nvSpPr>
          <p:cNvPr id="3075" name="Rectangle 3">
            <a:extLst>
              <a:ext uri="{FF2B5EF4-FFF2-40B4-BE49-F238E27FC236}">
                <a16:creationId xmlns:a16="http://schemas.microsoft.com/office/drawing/2014/main" id="{7178DF00-F05E-4B09-B939-18E34FC728F0}"/>
              </a:ext>
            </a:extLst>
          </p:cNvPr>
          <p:cNvSpPr>
            <a:spLocks noGrp="1" noChangeArrowheads="1"/>
          </p:cNvSpPr>
          <p:nvPr>
            <p:ph type="subTitle" idx="1"/>
          </p:nvPr>
        </p:nvSpPr>
        <p:spPr>
          <a:xfrm>
            <a:off x="500063" y="3789363"/>
            <a:ext cx="8143875" cy="2500312"/>
          </a:xfrm>
          <a:solidFill>
            <a:schemeClr val="accent5">
              <a:lumMod val="40000"/>
              <a:lumOff val="60000"/>
            </a:schemeClr>
          </a:solidFill>
        </p:spPr>
        <p:txBody>
          <a:bodyPr/>
          <a:lstStyle/>
          <a:p>
            <a:pPr algn="ctr"/>
            <a:r>
              <a:rPr lang="en-US" sz="3200" b="1" u="sng" dirty="0">
                <a:solidFill>
                  <a:srgbClr val="FF0000"/>
                </a:solidFill>
                <a:latin typeface="Times New Roman" pitchFamily="18" charset="0"/>
                <a:cs typeface="Arial" pitchFamily="34" charset="0"/>
              </a:rPr>
              <a:t>Information Management Strategy</a:t>
            </a:r>
          </a:p>
          <a:p>
            <a:pPr algn="ctr">
              <a:defRPr/>
            </a:pPr>
            <a:r>
              <a:rPr lang="en-US" sz="1800" b="1" dirty="0">
                <a:cs typeface="Arial" pitchFamily="34" charset="0"/>
              </a:rPr>
              <a:t>Program: BIT  2101</a:t>
            </a:r>
          </a:p>
          <a:p>
            <a:pPr algn="ctr">
              <a:defRPr/>
            </a:pPr>
            <a:r>
              <a:rPr lang="en-US" sz="1800" b="1" dirty="0">
                <a:cs typeface="Arial" pitchFamily="34" charset="0"/>
              </a:rPr>
              <a:t>Instructor: </a:t>
            </a:r>
            <a:r>
              <a:rPr lang="en-US" sz="1800" b="1" dirty="0" smtClean="0">
                <a:cs typeface="Arial" pitchFamily="34" charset="0"/>
              </a:rPr>
              <a:t>Mutabarura Duncan</a:t>
            </a:r>
            <a:endParaRPr lang="en-US" sz="1800" b="1" dirty="0">
              <a:cs typeface="Arial" pitchFamily="34" charset="0"/>
            </a:endParaRPr>
          </a:p>
          <a:p>
            <a:pPr algn="ctr">
              <a:defRPr/>
            </a:pPr>
            <a:endParaRPr lang="en-US" sz="1800" b="1" dirty="0">
              <a:cs typeface="Arial" pitchFamily="34" charset="0"/>
            </a:endParaRPr>
          </a:p>
          <a:p>
            <a:pPr algn="ctr">
              <a:defRPr/>
            </a:pPr>
            <a:r>
              <a:rPr lang="en-US" sz="1800" b="1" dirty="0">
                <a:cs typeface="Arial" pitchFamily="34" charset="0"/>
              </a:rPr>
              <a:t>     Phone Number:+256 </a:t>
            </a:r>
            <a:r>
              <a:rPr lang="en-US" sz="1800" b="1" dirty="0" smtClean="0">
                <a:cs typeface="Arial" pitchFamily="34" charset="0"/>
              </a:rPr>
              <a:t>774393863</a:t>
            </a:r>
            <a:endParaRPr lang="en-US" sz="1800" b="1" dirty="0">
              <a:cs typeface="Arial" pitchFamily="34" charset="0"/>
            </a:endParaRPr>
          </a:p>
          <a:p>
            <a:pPr algn="ctr">
              <a:defRPr/>
            </a:pPr>
            <a:r>
              <a:rPr lang="en-US" sz="1800" b="1" dirty="0">
                <a:cs typeface="Arial" pitchFamily="34" charset="0"/>
              </a:rPr>
              <a:t>Email: </a:t>
            </a:r>
            <a:r>
              <a:rPr lang="en-US" sz="1800" b="1" dirty="0" smtClean="0">
                <a:cs typeface="Arial" pitchFamily="34" charset="0"/>
              </a:rPr>
              <a:t>dunmta@mmu.ac.ug</a:t>
            </a:r>
            <a:endParaRPr lang="en-GB" sz="1800" b="1" u="sng" dirty="0">
              <a:solidFill>
                <a:srgbClr val="FF0000"/>
              </a:solidFill>
              <a:latin typeface="Times New Roman" pitchFamily="18" charset="0"/>
              <a:cs typeface="Arial" pitchFamily="34" charset="0"/>
            </a:endParaRPr>
          </a:p>
          <a:p>
            <a:pPr algn="ctr">
              <a:defRPr/>
            </a:pPr>
            <a:endParaRPr lang="en-US" sz="2400" b="1" u="sng" dirty="0">
              <a:effectLst>
                <a:outerShdw blurRad="38100" dist="38100" dir="2700000" algn="tl">
                  <a:srgbClr val="C0C0C0"/>
                </a:outerShdw>
              </a:effectLst>
              <a:latin typeface="Times New Roman" pitchFamily="18" charset="0"/>
              <a:cs typeface="Arial" pitchFamily="34" charset="0"/>
            </a:endParaRPr>
          </a:p>
          <a:p>
            <a:pPr>
              <a:defRPr/>
            </a:pPr>
            <a:endParaRPr lang="en-US" dirty="0"/>
          </a:p>
        </p:txBody>
      </p:sp>
      <p:pic>
        <p:nvPicPr>
          <p:cNvPr id="7172" name="Picture 2">
            <a:extLst>
              <a:ext uri="{FF2B5EF4-FFF2-40B4-BE49-F238E27FC236}">
                <a16:creationId xmlns:a16="http://schemas.microsoft.com/office/drawing/2014/main" id="{2DD20F9C-692B-4259-961C-65D4B7816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1963" y="0"/>
            <a:ext cx="1062037"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1"/>
            <a:ext cx="8001000" cy="762000"/>
          </a:xfrm>
        </p:spPr>
        <p:txBody>
          <a:bodyPr/>
          <a:lstStyle/>
          <a:p>
            <a:r>
              <a:rPr lang="en-US" dirty="0"/>
              <a:t>IMS1) Information value</a:t>
            </a:r>
          </a:p>
        </p:txBody>
      </p:sp>
      <p:sp>
        <p:nvSpPr>
          <p:cNvPr id="3" name="Content Placeholder 2"/>
          <p:cNvSpPr>
            <a:spLocks noGrp="1"/>
          </p:cNvSpPr>
          <p:nvPr>
            <p:ph idx="1"/>
          </p:nvPr>
        </p:nvSpPr>
        <p:spPr>
          <a:xfrm>
            <a:off x="381000" y="1600200"/>
            <a:ext cx="8458200" cy="4724400"/>
          </a:xfrm>
        </p:spPr>
        <p:txBody>
          <a:bodyPr/>
          <a:lstStyle/>
          <a:p>
            <a:pPr marL="471487" lvl="1" indent="0">
              <a:buNone/>
            </a:pPr>
            <a:r>
              <a:rPr lang="en-US" sz="2000" b="1" dirty="0">
                <a:latin typeface="Times New Roman" panose="02020603050405020304" pitchFamily="18" charset="0"/>
                <a:cs typeface="Times New Roman" panose="02020603050405020304" pitchFamily="18" charset="0"/>
              </a:rPr>
              <a:t>According to its value to the current strategy and the future strategy, information can be classified </a:t>
            </a:r>
            <a:r>
              <a:rPr lang="en-US" sz="2000" b="1" dirty="0" smtClean="0">
                <a:latin typeface="Times New Roman" panose="02020603050405020304" pitchFamily="18" charset="0"/>
                <a:cs typeface="Times New Roman" panose="02020603050405020304" pitchFamily="18" charset="0"/>
              </a:rPr>
              <a:t>in</a:t>
            </a:r>
          </a:p>
          <a:p>
            <a:pPr marL="985837" lvl="1" indent="-514350">
              <a:buFont typeface="+mj-lt"/>
              <a:buAutoNum type="arabicPeriod"/>
            </a:pPr>
            <a:r>
              <a:rPr lang="en-US" sz="2000" b="1" dirty="0" smtClean="0">
                <a:latin typeface="Times New Roman" panose="02020603050405020304" pitchFamily="18" charset="0"/>
                <a:cs typeface="Times New Roman" panose="02020603050405020304" pitchFamily="18" charset="0"/>
              </a:rPr>
              <a:t>Strategic </a:t>
            </a:r>
            <a:r>
              <a:rPr lang="en-US" sz="2000" b="1" dirty="0">
                <a:latin typeface="Times New Roman" panose="02020603050405020304" pitchFamily="18" charset="0"/>
                <a:cs typeface="Times New Roman" panose="02020603050405020304" pitchFamily="18" charset="0"/>
              </a:rPr>
              <a:t>information </a:t>
            </a:r>
            <a:r>
              <a:rPr lang="en-US" sz="2000" dirty="0">
                <a:latin typeface="Times New Roman" panose="02020603050405020304" pitchFamily="18" charset="0"/>
                <a:cs typeface="Times New Roman" panose="02020603050405020304" pitchFamily="18" charset="0"/>
              </a:rPr>
              <a:t>– the information used for corporate performance management. It also refers to external information such as competitive intelligence and market information</a:t>
            </a:r>
          </a:p>
          <a:p>
            <a:pPr marL="985837" lvl="1" indent="-514350">
              <a:buFont typeface="+mj-lt"/>
              <a:buAutoNum type="arabicPeriod"/>
            </a:pPr>
            <a:r>
              <a:rPr lang="en-US" sz="2000" b="1" dirty="0">
                <a:latin typeface="Times New Roman" panose="02020603050405020304" pitchFamily="18" charset="0"/>
                <a:cs typeface="Times New Roman" panose="02020603050405020304" pitchFamily="18" charset="0"/>
              </a:rPr>
              <a:t>High potential information </a:t>
            </a:r>
            <a:r>
              <a:rPr lang="en-US" sz="2000" dirty="0">
                <a:latin typeface="Times New Roman" panose="02020603050405020304" pitchFamily="18" charset="0"/>
                <a:cs typeface="Times New Roman" panose="02020603050405020304" pitchFamily="18" charset="0"/>
              </a:rPr>
              <a:t>– information with the potential to become strategic in the future</a:t>
            </a:r>
          </a:p>
          <a:p>
            <a:pPr marL="985837" lvl="1" indent="-514350">
              <a:buFont typeface="+mj-lt"/>
              <a:buAutoNum type="arabicPeriod"/>
            </a:pPr>
            <a:r>
              <a:rPr lang="en-US" sz="2000" b="1" dirty="0">
                <a:latin typeface="Times New Roman" panose="02020603050405020304" pitchFamily="18" charset="0"/>
                <a:cs typeface="Times New Roman" panose="02020603050405020304" pitchFamily="18" charset="0"/>
              </a:rPr>
              <a:t>Key operational information </a:t>
            </a:r>
            <a:r>
              <a:rPr lang="en-US" sz="2000" dirty="0">
                <a:latin typeface="Times New Roman" panose="02020603050405020304" pitchFamily="18" charset="0"/>
                <a:cs typeface="Times New Roman" panose="02020603050405020304" pitchFamily="18" charset="0"/>
              </a:rPr>
              <a:t>– the largest volume information, about sales transactions and customers. It is of limited value for the future strategy, but relevant for implementing the current strategy </a:t>
            </a:r>
          </a:p>
          <a:p>
            <a:pPr marL="985837" lvl="1" indent="-514350">
              <a:buFont typeface="+mj-lt"/>
              <a:buAutoNum type="arabicPeriod"/>
            </a:pPr>
            <a:r>
              <a:rPr lang="en-US" sz="2000" b="1" dirty="0">
                <a:latin typeface="Times New Roman" panose="02020603050405020304" pitchFamily="18" charset="0"/>
                <a:cs typeface="Times New Roman" panose="02020603050405020304" pitchFamily="18" charset="0"/>
              </a:rPr>
              <a:t>Support information </a:t>
            </a:r>
            <a:r>
              <a:rPr lang="en-US" sz="2000" dirty="0">
                <a:latin typeface="Times New Roman" panose="02020603050405020304" pitchFamily="18" charset="0"/>
                <a:cs typeface="Times New Roman" panose="02020603050405020304" pitchFamily="18" charset="0"/>
              </a:rPr>
              <a:t>– information about staff such as time sheets and holiday bookings. It is of little strategic value. Management of this information is a low priority, although it still needs to be accurate and cost-effective.</a:t>
            </a:r>
          </a:p>
        </p:txBody>
      </p:sp>
      <p:sp>
        <p:nvSpPr>
          <p:cNvPr id="4" name="Slide Number Placeholder 3"/>
          <p:cNvSpPr>
            <a:spLocks noGrp="1"/>
          </p:cNvSpPr>
          <p:nvPr>
            <p:ph type="sldNum" sz="quarter" idx="12"/>
          </p:nvPr>
        </p:nvSpPr>
        <p:spPr/>
        <p:txBody>
          <a:bodyPr/>
          <a:lstStyle/>
          <a:p>
            <a:fld id="{D15F10D8-8DFC-4E14-90B6-08F48F441499}"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IMS2) Information quality</a:t>
            </a:r>
          </a:p>
        </p:txBody>
      </p:sp>
      <p:sp>
        <p:nvSpPr>
          <p:cNvPr id="3" name="Content Placeholder 2"/>
          <p:cNvSpPr>
            <a:spLocks noGrp="1"/>
          </p:cNvSpPr>
          <p:nvPr>
            <p:ph idx="1"/>
          </p:nvPr>
        </p:nvSpPr>
        <p:spPr/>
        <p:txBody>
          <a:bodyPr/>
          <a:lstStyle/>
          <a:p>
            <a:pPr algn="just"/>
            <a:r>
              <a:rPr lang="en-US" dirty="0"/>
              <a:t>Information quality is determined by the suitability of information to support a decision or task. </a:t>
            </a:r>
          </a:p>
          <a:p>
            <a:pPr algn="just"/>
            <a:r>
              <a:rPr lang="en-US" dirty="0"/>
              <a:t>It depends on its relevance, accuracy, timeliness and form.</a:t>
            </a:r>
          </a:p>
        </p:txBody>
      </p:sp>
      <p:sp>
        <p:nvSpPr>
          <p:cNvPr id="4" name="Slide Number Placeholder 3"/>
          <p:cNvSpPr>
            <a:spLocks noGrp="1"/>
          </p:cNvSpPr>
          <p:nvPr>
            <p:ph type="sldNum" sz="quarter" idx="12"/>
          </p:nvPr>
        </p:nvSpPr>
        <p:spPr/>
        <p:txBody>
          <a:bodyPr/>
          <a:lstStyle/>
          <a:p>
            <a:fld id="{D15F10D8-8DFC-4E14-90B6-08F48F441499}"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IMS3) Information security</a:t>
            </a:r>
          </a:p>
        </p:txBody>
      </p:sp>
      <p:sp>
        <p:nvSpPr>
          <p:cNvPr id="3" name="Content Placeholder 2"/>
          <p:cNvSpPr>
            <a:spLocks noGrp="1"/>
          </p:cNvSpPr>
          <p:nvPr>
            <p:ph idx="1"/>
          </p:nvPr>
        </p:nvSpPr>
        <p:spPr/>
        <p:txBody>
          <a:bodyPr/>
          <a:lstStyle/>
          <a:p>
            <a:pPr algn="just"/>
            <a:r>
              <a:rPr lang="en-US" sz="2400" dirty="0"/>
              <a:t>Information must be secure, so many organizations implement a formal </a:t>
            </a:r>
            <a:r>
              <a:rPr lang="en-US" sz="2400" i="1" dirty="0"/>
              <a:t>information security management system</a:t>
            </a:r>
            <a:r>
              <a:rPr lang="en-US" sz="2400" dirty="0"/>
              <a:t> or information security policy to protect their information assets.</a:t>
            </a:r>
          </a:p>
        </p:txBody>
      </p:sp>
      <p:sp>
        <p:nvSpPr>
          <p:cNvPr id="4" name="Slide Number Placeholder 3"/>
          <p:cNvSpPr>
            <a:spLocks noGrp="1"/>
          </p:cNvSpPr>
          <p:nvPr>
            <p:ph type="sldNum" sz="quarter" idx="12"/>
          </p:nvPr>
        </p:nvSpPr>
        <p:spPr/>
        <p:txBody>
          <a:bodyPr/>
          <a:lstStyle/>
          <a:p>
            <a:fld id="{D15F10D8-8DFC-4E14-90B6-08F48F441499}"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IMS4) Legal and ethical compliance</a:t>
            </a:r>
          </a:p>
        </p:txBody>
      </p:sp>
      <p:sp>
        <p:nvSpPr>
          <p:cNvPr id="3" name="Content Placeholder 2"/>
          <p:cNvSpPr>
            <a:spLocks noGrp="1"/>
          </p:cNvSpPr>
          <p:nvPr>
            <p:ph idx="1"/>
          </p:nvPr>
        </p:nvSpPr>
        <p:spPr/>
        <p:txBody>
          <a:bodyPr/>
          <a:lstStyle/>
          <a:p>
            <a:r>
              <a:rPr lang="en-US" sz="2400" dirty="0"/>
              <a:t>Different actions need to be taken for legal compliance at each stage of the lifecycle.</a:t>
            </a:r>
          </a:p>
          <a:p>
            <a:pPr lvl="1" algn="just"/>
            <a:r>
              <a:rPr lang="en-US" sz="2000" dirty="0"/>
              <a:t>Records creation and capture. The time and place of creation of new customer records must be logged for transparency in case of a complaint.</a:t>
            </a:r>
          </a:p>
          <a:p>
            <a:pPr lvl="1" algn="just"/>
            <a:r>
              <a:rPr lang="en-US" sz="2000" dirty="0"/>
              <a:t>Records access. The modification, the person who modified it and time it was made should be recorded.</a:t>
            </a:r>
          </a:p>
          <a:p>
            <a:pPr lvl="1" algn="just"/>
            <a:r>
              <a:rPr lang="en-US" sz="2000" dirty="0"/>
              <a:t>Records Disposal. The information policy may need to specify how long records are kept before they are deleted for legal compliance.</a:t>
            </a:r>
          </a:p>
        </p:txBody>
      </p:sp>
      <p:sp>
        <p:nvSpPr>
          <p:cNvPr id="4" name="Slide Number Placeholder 3"/>
          <p:cNvSpPr>
            <a:spLocks noGrp="1"/>
          </p:cNvSpPr>
          <p:nvPr>
            <p:ph type="sldNum" sz="quarter" idx="12"/>
          </p:nvPr>
        </p:nvSpPr>
        <p:spPr/>
        <p:txBody>
          <a:bodyPr/>
          <a:lstStyle/>
          <a:p>
            <a:fld id="{D15F10D8-8DFC-4E14-90B6-08F48F441499}"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Depending to the regulation of the country of the company, several breaches of the laws can appear. These include.</a:t>
            </a:r>
            <a:br>
              <a:rPr lang="en-US" sz="2000" dirty="0"/>
            </a:br>
            <a:endParaRPr lang="en-US" sz="2000" dirty="0"/>
          </a:p>
        </p:txBody>
      </p:sp>
      <p:sp>
        <p:nvSpPr>
          <p:cNvPr id="3" name="Content Placeholder 2"/>
          <p:cNvSpPr>
            <a:spLocks noGrp="1"/>
          </p:cNvSpPr>
          <p:nvPr>
            <p:ph idx="1"/>
          </p:nvPr>
        </p:nvSpPr>
        <p:spPr/>
        <p:txBody>
          <a:bodyPr/>
          <a:lstStyle/>
          <a:p>
            <a:pPr lvl="1"/>
            <a:r>
              <a:rPr lang="en-US" sz="2000" dirty="0" smtClean="0"/>
              <a:t>Sharing </a:t>
            </a:r>
            <a:r>
              <a:rPr lang="en-US" sz="2000" dirty="0"/>
              <a:t>customer data with a third party without the customer’s consent.</a:t>
            </a:r>
          </a:p>
          <a:p>
            <a:pPr lvl="1"/>
            <a:r>
              <a:rPr lang="en-US" sz="2000" dirty="0"/>
              <a:t>Sending out unsolicited e-mail to a consumer.</a:t>
            </a:r>
          </a:p>
          <a:p>
            <a:pPr lvl="1"/>
            <a:r>
              <a:rPr lang="en-US" sz="2000" dirty="0"/>
              <a:t>An e-mail from an employee which </a:t>
            </a:r>
            <a:r>
              <a:rPr lang="en-US" sz="2000" dirty="0" smtClean="0"/>
              <a:t>degrades </a:t>
            </a:r>
            <a:r>
              <a:rPr lang="en-US" sz="2000" dirty="0"/>
              <a:t>another organization or defames an individual.</a:t>
            </a:r>
          </a:p>
          <a:p>
            <a:pPr lvl="1"/>
            <a:r>
              <a:rPr lang="en-US" sz="2000" dirty="0"/>
              <a:t>Monitoring employee access to data and online services.</a:t>
            </a:r>
          </a:p>
          <a:p>
            <a:pPr lvl="1"/>
            <a:r>
              <a:rPr lang="en-US" sz="2000" dirty="0"/>
              <a:t>Not providing online access suitable for those with visual impairment.</a:t>
            </a:r>
            <a:endParaRPr lang="en-US" sz="1800" dirty="0"/>
          </a:p>
        </p:txBody>
      </p:sp>
      <p:sp>
        <p:nvSpPr>
          <p:cNvPr id="4" name="Slide Number Placeholder 3"/>
          <p:cNvSpPr>
            <a:spLocks noGrp="1"/>
          </p:cNvSpPr>
          <p:nvPr>
            <p:ph type="sldNum" sz="quarter" idx="12"/>
          </p:nvPr>
        </p:nvSpPr>
        <p:spPr/>
        <p:txBody>
          <a:bodyPr/>
          <a:lstStyle/>
          <a:p>
            <a:fld id="{D15F10D8-8DFC-4E14-90B6-08F48F441499}"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IMS5) Knowledge management</a:t>
            </a:r>
          </a:p>
        </p:txBody>
      </p:sp>
      <p:sp>
        <p:nvSpPr>
          <p:cNvPr id="3" name="Content Placeholder 2"/>
          <p:cNvSpPr>
            <a:spLocks noGrp="1"/>
          </p:cNvSpPr>
          <p:nvPr>
            <p:ph idx="1"/>
          </p:nvPr>
        </p:nvSpPr>
        <p:spPr>
          <a:xfrm>
            <a:off x="566738" y="1752600"/>
            <a:ext cx="7662862" cy="4267200"/>
          </a:xfrm>
        </p:spPr>
        <p:txBody>
          <a:bodyPr/>
          <a:lstStyle/>
          <a:p>
            <a:pPr algn="just"/>
            <a:r>
              <a:rPr lang="en-US" dirty="0"/>
              <a:t>A KM strategy is generally incorporated in the IM strategy in the case of small to medium companies.</a:t>
            </a:r>
          </a:p>
          <a:p>
            <a:pPr algn="just"/>
            <a:r>
              <a:rPr lang="en-US" dirty="0"/>
              <a:t>For large companies a separate KM strategy is likely to be developed. </a:t>
            </a:r>
          </a:p>
        </p:txBody>
      </p:sp>
      <p:sp>
        <p:nvSpPr>
          <p:cNvPr id="4" name="Slide Number Placeholder 3"/>
          <p:cNvSpPr>
            <a:spLocks noGrp="1"/>
          </p:cNvSpPr>
          <p:nvPr>
            <p:ph type="sldNum" sz="quarter" idx="12"/>
          </p:nvPr>
        </p:nvSpPr>
        <p:spPr/>
        <p:txBody>
          <a:bodyPr/>
          <a:lstStyle/>
          <a:p>
            <a:fld id="{D15F10D8-8DFC-4E14-90B6-08F48F44149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IMS6) Technology support</a:t>
            </a:r>
          </a:p>
        </p:txBody>
      </p:sp>
      <p:sp>
        <p:nvSpPr>
          <p:cNvPr id="3" name="Content Placeholder 2"/>
          <p:cNvSpPr>
            <a:spLocks noGrp="1"/>
          </p:cNvSpPr>
          <p:nvPr>
            <p:ph idx="1"/>
          </p:nvPr>
        </p:nvSpPr>
        <p:spPr/>
        <p:txBody>
          <a:bodyPr/>
          <a:lstStyle/>
          <a:p>
            <a:r>
              <a:rPr lang="en-US" sz="2400" dirty="0"/>
              <a:t>An information systems strategy brings together.</a:t>
            </a:r>
          </a:p>
          <a:p>
            <a:pPr lvl="1"/>
            <a:r>
              <a:rPr lang="en-US" sz="2000" dirty="0"/>
              <a:t>the business aims of the company, </a:t>
            </a:r>
          </a:p>
          <a:p>
            <a:pPr lvl="1"/>
            <a:r>
              <a:rPr lang="en-US" sz="2000" dirty="0"/>
              <a:t>an understanding of the information needed to support those aims, </a:t>
            </a:r>
          </a:p>
          <a:p>
            <a:pPr lvl="1"/>
            <a:r>
              <a:rPr lang="en-US" sz="2000" dirty="0"/>
              <a:t>and the implementation of computer systems to provide that information. </a:t>
            </a:r>
          </a:p>
          <a:p>
            <a:r>
              <a:rPr lang="en-US" dirty="0"/>
              <a:t>  </a:t>
            </a:r>
          </a:p>
        </p:txBody>
      </p:sp>
      <p:sp>
        <p:nvSpPr>
          <p:cNvPr id="4" name="Slide Number Placeholder 3"/>
          <p:cNvSpPr>
            <a:spLocks noGrp="1"/>
          </p:cNvSpPr>
          <p:nvPr>
            <p:ph type="sldNum" sz="quarter" idx="12"/>
          </p:nvPr>
        </p:nvSpPr>
        <p:spPr/>
        <p:txBody>
          <a:bodyPr/>
          <a:lstStyle/>
          <a:p>
            <a:fld id="{D15F10D8-8DFC-4E14-90B6-08F48F441499}"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approaches in IM</a:t>
            </a:r>
          </a:p>
        </p:txBody>
      </p:sp>
      <p:sp>
        <p:nvSpPr>
          <p:cNvPr id="3" name="Content Placeholder 2"/>
          <p:cNvSpPr>
            <a:spLocks noGrp="1"/>
          </p:cNvSpPr>
          <p:nvPr>
            <p:ph idx="1"/>
          </p:nvPr>
        </p:nvSpPr>
        <p:spPr/>
        <p:txBody>
          <a:bodyPr/>
          <a:lstStyle/>
          <a:p>
            <a:pPr>
              <a:buNone/>
            </a:pPr>
            <a:r>
              <a:rPr lang="en-US" dirty="0"/>
              <a:t>IMSA1) Structuring the information management </a:t>
            </a:r>
            <a:r>
              <a:rPr lang="en-US" dirty="0" smtClean="0"/>
              <a:t>function (Unite)</a:t>
            </a:r>
            <a:endParaRPr lang="en-US" dirty="0"/>
          </a:p>
          <a:p>
            <a:pPr>
              <a:buNone/>
            </a:pPr>
            <a:r>
              <a:rPr lang="en-US" dirty="0"/>
              <a:t>IMSA2) Responsibilities</a:t>
            </a:r>
          </a:p>
          <a:p>
            <a:pPr>
              <a:buNone/>
            </a:pPr>
            <a:r>
              <a:rPr lang="en-US" dirty="0"/>
              <a:t>IMSA3) Information resource analysis</a:t>
            </a:r>
          </a:p>
          <a:p>
            <a:pPr>
              <a:buNone/>
            </a:pPr>
            <a:r>
              <a:rPr lang="en-US" dirty="0"/>
              <a:t>IMSA4) Information policy</a:t>
            </a:r>
          </a:p>
          <a:p>
            <a:pPr>
              <a:buNone/>
            </a:pPr>
            <a:r>
              <a:rPr lang="en-US" dirty="0"/>
              <a:t>IMSA5) Risk management</a:t>
            </a:r>
          </a:p>
        </p:txBody>
      </p:sp>
      <p:sp>
        <p:nvSpPr>
          <p:cNvPr id="4" name="Slide Number Placeholder 3"/>
          <p:cNvSpPr>
            <a:spLocks noGrp="1"/>
          </p:cNvSpPr>
          <p:nvPr>
            <p:ph type="sldNum" sz="quarter" idx="12"/>
          </p:nvPr>
        </p:nvSpPr>
        <p:spPr/>
        <p:txBody>
          <a:bodyPr/>
          <a:lstStyle/>
          <a:p>
            <a:fld id="{D15F10D8-8DFC-4E14-90B6-08F48F441499}"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IMSA1) Structuring the information management function</a:t>
            </a:r>
            <a:endParaRPr lang="en-US" dirty="0"/>
          </a:p>
        </p:txBody>
      </p:sp>
      <p:sp>
        <p:nvSpPr>
          <p:cNvPr id="3" name="Content Placeholder 2"/>
          <p:cNvSpPr>
            <a:spLocks noGrp="1"/>
          </p:cNvSpPr>
          <p:nvPr>
            <p:ph idx="1"/>
          </p:nvPr>
        </p:nvSpPr>
        <p:spPr/>
        <p:txBody>
          <a:bodyPr/>
          <a:lstStyle/>
          <a:p>
            <a:r>
              <a:rPr lang="en-US" sz="2400" dirty="0"/>
              <a:t>An </a:t>
            </a:r>
            <a:r>
              <a:rPr lang="en-US" sz="2400" i="1" dirty="0"/>
              <a:t>IM unit </a:t>
            </a:r>
            <a:r>
              <a:rPr lang="en-US" sz="2400" dirty="0"/>
              <a:t>is an organizational unit responsible for information management strategy within an organization. </a:t>
            </a:r>
          </a:p>
          <a:p>
            <a:r>
              <a:rPr lang="en-US" sz="2400" dirty="0"/>
              <a:t>This can be a small department or team of people in large organizations.</a:t>
            </a:r>
          </a:p>
          <a:p>
            <a:r>
              <a:rPr lang="en-US" sz="2400" dirty="0"/>
              <a:t>In small organizations the IM function can be assured by a single person who works full time or part time on IM.</a:t>
            </a:r>
          </a:p>
          <a:p>
            <a:r>
              <a:rPr lang="en-US" sz="2400" dirty="0"/>
              <a:t>In both situations, in the end, a single senior manager is responsible for IM.</a:t>
            </a:r>
            <a:r>
              <a:rPr lang="en-US" sz="2800" dirty="0"/>
              <a:t> </a:t>
            </a:r>
            <a:endParaRPr lang="en-US" dirty="0"/>
          </a:p>
        </p:txBody>
      </p:sp>
      <p:sp>
        <p:nvSpPr>
          <p:cNvPr id="4" name="Slide Number Placeholder 3"/>
          <p:cNvSpPr>
            <a:spLocks noGrp="1"/>
          </p:cNvSpPr>
          <p:nvPr>
            <p:ph type="sldNum" sz="quarter" idx="12"/>
          </p:nvPr>
        </p:nvSpPr>
        <p:spPr/>
        <p:txBody>
          <a:bodyPr/>
          <a:lstStyle/>
          <a:p>
            <a:fld id="{D15F10D8-8DFC-4E14-90B6-08F48F441499}"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main role of the </a:t>
            </a:r>
            <a:r>
              <a:rPr lang="en-US" dirty="0" smtClean="0"/>
              <a:t>group(IM team) </a:t>
            </a:r>
            <a:r>
              <a:rPr lang="en-US" dirty="0"/>
              <a:t>will typically be to.</a:t>
            </a:r>
          </a:p>
          <a:p>
            <a:pPr lvl="1"/>
            <a:r>
              <a:rPr lang="en-US" dirty="0"/>
              <a:t>develop and manage implementation information management strategy;</a:t>
            </a:r>
          </a:p>
          <a:p>
            <a:pPr lvl="1"/>
            <a:r>
              <a:rPr lang="en-US" dirty="0"/>
              <a:t>set information-related policies such as data protection policy, employee monitoring policy;</a:t>
            </a:r>
          </a:p>
          <a:p>
            <a:pPr lvl="1"/>
            <a:r>
              <a:rPr lang="en-US" dirty="0"/>
              <a:t>educate and train staff and disseminate best practice.</a:t>
            </a:r>
          </a:p>
        </p:txBody>
      </p:sp>
      <p:sp>
        <p:nvSpPr>
          <p:cNvPr id="4" name="Slide Number Placeholder 3"/>
          <p:cNvSpPr>
            <a:spLocks noGrp="1"/>
          </p:cNvSpPr>
          <p:nvPr>
            <p:ph type="sldNum" sz="quarter" idx="12"/>
          </p:nvPr>
        </p:nvSpPr>
        <p:spPr/>
        <p:txBody>
          <a:bodyPr/>
          <a:lstStyle/>
          <a:p>
            <a:fld id="{D15F10D8-8DFC-4E14-90B6-08F48F441499}"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Overview</a:t>
            </a:r>
          </a:p>
        </p:txBody>
      </p:sp>
      <p:sp>
        <p:nvSpPr>
          <p:cNvPr id="15363" name="Rectangle 3"/>
          <p:cNvSpPr>
            <a:spLocks noGrp="1" noChangeArrowheads="1"/>
          </p:cNvSpPr>
          <p:nvPr>
            <p:ph type="body" idx="1"/>
          </p:nvPr>
        </p:nvSpPr>
        <p:spPr>
          <a:xfrm>
            <a:off x="566738" y="1752600"/>
            <a:ext cx="8272462" cy="4267200"/>
          </a:xfrm>
        </p:spPr>
        <p:txBody>
          <a:bodyPr/>
          <a:lstStyle/>
          <a:p>
            <a:r>
              <a:rPr lang="en-US" sz="2400" dirty="0"/>
              <a:t>The need for information management strategy</a:t>
            </a:r>
            <a:endParaRPr lang="en-US" sz="2400" i="1" dirty="0"/>
          </a:p>
          <a:p>
            <a:r>
              <a:rPr lang="en-US" sz="2400" dirty="0"/>
              <a:t>Different strategies for managing information-related resources</a:t>
            </a:r>
            <a:endParaRPr lang="en-US" sz="2400" i="1" dirty="0"/>
          </a:p>
          <a:p>
            <a:r>
              <a:rPr lang="en-US" sz="2400" dirty="0"/>
              <a:t>Developing  </a:t>
            </a:r>
            <a:r>
              <a:rPr lang="en-US" sz="2400" dirty="0" smtClean="0"/>
              <a:t>information </a:t>
            </a:r>
            <a:r>
              <a:rPr lang="en-US" sz="2400" dirty="0"/>
              <a:t>management strategy</a:t>
            </a:r>
            <a:endParaRPr lang="en-US" sz="2400" i="1" dirty="0"/>
          </a:p>
          <a:p>
            <a:r>
              <a:rPr lang="en-US" sz="2400" dirty="0"/>
              <a:t>Information management themes and approaches</a:t>
            </a:r>
            <a:endParaRPr lang="en-US" sz="1600" i="1" dirty="0"/>
          </a:p>
        </p:txBody>
      </p:sp>
      <p:sp>
        <p:nvSpPr>
          <p:cNvPr id="4" name="Slide Number Placeholder 3"/>
          <p:cNvSpPr>
            <a:spLocks noGrp="1"/>
          </p:cNvSpPr>
          <p:nvPr>
            <p:ph type="sldNum" sz="quarter" idx="12"/>
          </p:nvPr>
        </p:nvSpPr>
        <p:spPr/>
        <p:txBody>
          <a:bodyPr/>
          <a:lstStyle/>
          <a:p>
            <a:fld id="{D15F10D8-8DFC-4E14-90B6-08F48F441499}"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1"/>
            <a:ext cx="8001000" cy="838200"/>
          </a:xfrm>
        </p:spPr>
        <p:txBody>
          <a:bodyPr/>
          <a:lstStyle/>
          <a:p>
            <a:r>
              <a:rPr lang="en-US" dirty="0"/>
              <a:t>IMSA2) Responsibilities</a:t>
            </a:r>
          </a:p>
        </p:txBody>
      </p:sp>
      <p:sp>
        <p:nvSpPr>
          <p:cNvPr id="3" name="Content Placeholder 2"/>
          <p:cNvSpPr>
            <a:spLocks noGrp="1"/>
          </p:cNvSpPr>
          <p:nvPr>
            <p:ph idx="1"/>
          </p:nvPr>
        </p:nvSpPr>
        <p:spPr>
          <a:xfrm>
            <a:off x="566738" y="1600200"/>
            <a:ext cx="8043862" cy="4724400"/>
          </a:xfrm>
        </p:spPr>
        <p:txBody>
          <a:bodyPr/>
          <a:lstStyle/>
          <a:p>
            <a:r>
              <a:rPr lang="en-US" sz="2400" dirty="0" err="1"/>
              <a:t>Evernden</a:t>
            </a:r>
            <a:r>
              <a:rPr lang="en-US" sz="2400" dirty="0"/>
              <a:t> and </a:t>
            </a:r>
            <a:r>
              <a:rPr lang="en-US" sz="2400" dirty="0" err="1"/>
              <a:t>Evernden</a:t>
            </a:r>
            <a:r>
              <a:rPr lang="en-US" sz="2400" dirty="0"/>
              <a:t> (2003) </a:t>
            </a:r>
            <a:r>
              <a:rPr lang="en-US" sz="2400" dirty="0" smtClean="0"/>
              <a:t>suggests </a:t>
            </a:r>
            <a:r>
              <a:rPr lang="en-US" sz="2400" dirty="0"/>
              <a:t>that when developing an information architecture for an organization, there should be four types of responsibility or ownership.</a:t>
            </a:r>
          </a:p>
          <a:p>
            <a:pPr lvl="1" algn="just">
              <a:buFont typeface="+mj-lt"/>
              <a:buAutoNum type="arabicPeriod"/>
            </a:pPr>
            <a:r>
              <a:rPr lang="en-US" sz="2000" b="1" dirty="0"/>
              <a:t>Governance responsibility</a:t>
            </a:r>
            <a:r>
              <a:rPr lang="en-US" sz="2000" dirty="0"/>
              <a:t>. Managers </a:t>
            </a:r>
            <a:r>
              <a:rPr lang="en-US" sz="2000" dirty="0" smtClean="0"/>
              <a:t>are responsible </a:t>
            </a:r>
            <a:r>
              <a:rPr lang="en-US" sz="2000" dirty="0"/>
              <a:t>for the overall directional and control of information management. Their work involves obtaining </a:t>
            </a:r>
            <a:r>
              <a:rPr lang="en-US" sz="2000" dirty="0" smtClean="0"/>
              <a:t>funding </a:t>
            </a:r>
            <a:r>
              <a:rPr lang="en-US" sz="2000" dirty="0"/>
              <a:t>for projects and systems to improve </a:t>
            </a:r>
            <a:r>
              <a:rPr lang="en-US" sz="2000" dirty="0" smtClean="0"/>
              <a:t>information quality </a:t>
            </a:r>
            <a:r>
              <a:rPr lang="en-US" sz="2000" dirty="0"/>
              <a:t>and ownership for their implementation</a:t>
            </a:r>
            <a:r>
              <a:rPr lang="en-US" sz="2000" dirty="0" smtClean="0"/>
              <a:t>.</a:t>
            </a:r>
          </a:p>
          <a:p>
            <a:pPr lvl="1" algn="just">
              <a:buFont typeface="+mj-lt"/>
              <a:buAutoNum type="arabicPeriod"/>
            </a:pPr>
            <a:r>
              <a:rPr lang="en-US" sz="2000" b="1" dirty="0" smtClean="0"/>
              <a:t>Stewardship responsibilities</a:t>
            </a:r>
            <a:r>
              <a:rPr lang="en-US" sz="2000" dirty="0" smtClean="0"/>
              <a:t>. Information agents are responsible for quality of information and this involves activities such as information capture or creation, dissemination and deletion.</a:t>
            </a:r>
          </a:p>
          <a:p>
            <a:pPr lvl="1">
              <a:buFont typeface="+mj-lt"/>
              <a:buAutoNum type="arabicPeriod"/>
            </a:pPr>
            <a:endParaRPr lang="en-US" sz="1600" dirty="0"/>
          </a:p>
        </p:txBody>
      </p:sp>
      <p:sp>
        <p:nvSpPr>
          <p:cNvPr id="4" name="Slide Number Placeholder 3"/>
          <p:cNvSpPr>
            <a:spLocks noGrp="1"/>
          </p:cNvSpPr>
          <p:nvPr>
            <p:ph type="sldNum" sz="quarter" idx="12"/>
          </p:nvPr>
        </p:nvSpPr>
        <p:spPr/>
        <p:txBody>
          <a:bodyPr/>
          <a:lstStyle/>
          <a:p>
            <a:fld id="{D15F10D8-8DFC-4E14-90B6-08F48F441499}"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IMSA2) </a:t>
            </a:r>
            <a:r>
              <a:rPr lang="en-US" dirty="0" smtClean="0"/>
              <a:t>Responsibilities </a:t>
            </a:r>
            <a:r>
              <a:rPr lang="en-US" dirty="0" smtClean="0"/>
              <a:t>cont’d</a:t>
            </a:r>
            <a:endParaRPr lang="en-US" dirty="0"/>
          </a:p>
        </p:txBody>
      </p:sp>
      <p:sp>
        <p:nvSpPr>
          <p:cNvPr id="3" name="Content Placeholder 2"/>
          <p:cNvSpPr>
            <a:spLocks noGrp="1"/>
          </p:cNvSpPr>
          <p:nvPr>
            <p:ph idx="1"/>
          </p:nvPr>
        </p:nvSpPr>
        <p:spPr/>
        <p:txBody>
          <a:bodyPr/>
          <a:lstStyle/>
          <a:p>
            <a:pPr lvl="1" algn="just">
              <a:buFont typeface="+mj-lt"/>
              <a:buAutoNum type="arabicPeriod" startAt="3"/>
            </a:pPr>
            <a:r>
              <a:rPr lang="en-US" sz="2000" b="1" dirty="0" smtClean="0"/>
              <a:t>Infrastructure </a:t>
            </a:r>
            <a:r>
              <a:rPr lang="en-US" sz="2000" b="1" dirty="0"/>
              <a:t>responsibilities</a:t>
            </a:r>
            <a:r>
              <a:rPr lang="en-US" sz="2000" dirty="0"/>
              <a:t>. This is creating the right environment for using information. This is a more technical role involving setting up and integrating information systems, creating database structures or information architectures for Website pages and protecting the information resource.</a:t>
            </a:r>
          </a:p>
          <a:p>
            <a:pPr lvl="1" algn="just">
              <a:buFont typeface="+mj-lt"/>
              <a:buAutoNum type="arabicPeriod" startAt="3"/>
            </a:pPr>
            <a:r>
              <a:rPr lang="en-US" sz="2000" b="1" dirty="0"/>
              <a:t>Usage responsibilities</a:t>
            </a:r>
            <a:r>
              <a:rPr lang="en-US" sz="2000" dirty="0"/>
              <a:t>. Usage is the responsibility of the end-user of information. </a:t>
            </a:r>
            <a:r>
              <a:rPr lang="en-US" sz="2000" dirty="0" smtClean="0"/>
              <a:t>Beyond using </a:t>
            </a:r>
            <a:r>
              <a:rPr lang="en-US" sz="2000" dirty="0"/>
              <a:t>the information, activities include assessing information for quality and highlighting problems with quality</a:t>
            </a:r>
            <a:r>
              <a:rPr lang="en-US" sz="2000" dirty="0" smtClean="0"/>
              <a:t>.</a:t>
            </a:r>
            <a:endParaRPr lang="en-US" dirty="0"/>
          </a:p>
        </p:txBody>
      </p:sp>
      <p:sp>
        <p:nvSpPr>
          <p:cNvPr id="4" name="Slide Number Placeholder 3"/>
          <p:cNvSpPr>
            <a:spLocks noGrp="1"/>
          </p:cNvSpPr>
          <p:nvPr>
            <p:ph type="sldNum" sz="quarter" idx="12"/>
          </p:nvPr>
        </p:nvSpPr>
        <p:spPr/>
        <p:txBody>
          <a:bodyPr/>
          <a:lstStyle/>
          <a:p>
            <a:fld id="{D15F10D8-8DFC-4E14-90B6-08F48F441499}"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000" dirty="0"/>
              <a:t>The Joint Information Systems Committee of UK for future and higher education in its Guidelines for Developing an Information Strategy (JISC, 1995) suggests that it is important to identify clear responsibilities for information. They </a:t>
            </a:r>
            <a:r>
              <a:rPr lang="en-US" sz="2000" dirty="0" smtClean="0"/>
              <a:t>foresee </a:t>
            </a:r>
            <a:r>
              <a:rPr lang="en-US" sz="2000" dirty="0"/>
              <a:t>five main roles.</a:t>
            </a:r>
          </a:p>
          <a:p>
            <a:pPr lvl="1" algn="just">
              <a:buFont typeface="+mj-lt"/>
              <a:buAutoNum type="arabicPeriod"/>
            </a:pPr>
            <a:r>
              <a:rPr lang="en-US" sz="1800" b="1" i="1" dirty="0"/>
              <a:t>Information strategy committee. </a:t>
            </a:r>
            <a:r>
              <a:rPr lang="en-US" sz="1800" dirty="0"/>
              <a:t>A steering committee for the development of</a:t>
            </a:r>
            <a:r>
              <a:rPr lang="en-US" sz="1800" b="1" i="1" dirty="0"/>
              <a:t> </a:t>
            </a:r>
            <a:r>
              <a:rPr lang="en-US" sz="1800" dirty="0"/>
              <a:t>the information strategy. Involved in initial development of strategy and to monitor implementation and operation. It is recommended that the chair be very senior – Pro-Vice-Chancellor or equivalent.</a:t>
            </a:r>
          </a:p>
          <a:p>
            <a:pPr lvl="1" algn="just">
              <a:buFont typeface="+mj-lt"/>
              <a:buAutoNum type="arabicPeriod"/>
            </a:pPr>
            <a:r>
              <a:rPr lang="en-US" sz="1800" b="1" i="1" dirty="0"/>
              <a:t>Information (strategy) manager/director. </a:t>
            </a:r>
            <a:r>
              <a:rPr lang="en-US" sz="1800" dirty="0"/>
              <a:t>This person is </a:t>
            </a:r>
            <a:r>
              <a:rPr lang="en-US" sz="1800" dirty="0" smtClean="0"/>
              <a:t>a custodian </a:t>
            </a:r>
            <a:r>
              <a:rPr lang="en-US" sz="1800" dirty="0"/>
              <a:t>of the information strategy and is expected to be capable in project and change management. </a:t>
            </a:r>
          </a:p>
        </p:txBody>
      </p:sp>
      <p:sp>
        <p:nvSpPr>
          <p:cNvPr id="4" name="Slide Number Placeholder 3"/>
          <p:cNvSpPr>
            <a:spLocks noGrp="1"/>
          </p:cNvSpPr>
          <p:nvPr>
            <p:ph type="sldNum" sz="quarter" idx="12"/>
          </p:nvPr>
        </p:nvSpPr>
        <p:spPr/>
        <p:txBody>
          <a:bodyPr/>
          <a:lstStyle/>
          <a:p>
            <a:fld id="{D15F10D8-8DFC-4E14-90B6-08F48F441499}"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2000" dirty="0"/>
          </a:p>
        </p:txBody>
      </p:sp>
      <p:sp>
        <p:nvSpPr>
          <p:cNvPr id="3" name="Content Placeholder 2"/>
          <p:cNvSpPr>
            <a:spLocks noGrp="1"/>
          </p:cNvSpPr>
          <p:nvPr>
            <p:ph idx="1"/>
          </p:nvPr>
        </p:nvSpPr>
        <p:spPr/>
        <p:txBody>
          <a:bodyPr/>
          <a:lstStyle/>
          <a:p>
            <a:pPr marL="471487" lvl="1" indent="0">
              <a:buNone/>
            </a:pPr>
            <a:r>
              <a:rPr lang="en-US" sz="2800" dirty="0"/>
              <a:t>The main tasks expected by JISC (1995) are:</a:t>
            </a:r>
            <a:br>
              <a:rPr lang="en-US" sz="2800" dirty="0"/>
            </a:br>
            <a:endParaRPr lang="en-US" dirty="0" smtClean="0"/>
          </a:p>
          <a:p>
            <a:pPr lvl="1"/>
            <a:r>
              <a:rPr lang="en-US" dirty="0" smtClean="0"/>
              <a:t>■ </a:t>
            </a:r>
            <a:r>
              <a:rPr lang="en-US" dirty="0"/>
              <a:t>managing the implementation of the strategy;</a:t>
            </a:r>
          </a:p>
          <a:p>
            <a:pPr lvl="1"/>
            <a:r>
              <a:rPr lang="en-US" dirty="0"/>
              <a:t>■ maintaining and monitoring its effectiveness;</a:t>
            </a:r>
          </a:p>
          <a:p>
            <a:pPr lvl="1"/>
            <a:r>
              <a:rPr lang="en-US" dirty="0"/>
              <a:t>■ proposing changes to it on the basis of wide consultation.</a:t>
            </a:r>
          </a:p>
        </p:txBody>
      </p:sp>
      <p:sp>
        <p:nvSpPr>
          <p:cNvPr id="4" name="Slide Number Placeholder 3"/>
          <p:cNvSpPr>
            <a:spLocks noGrp="1"/>
          </p:cNvSpPr>
          <p:nvPr>
            <p:ph type="sldNum" sz="quarter" idx="12"/>
          </p:nvPr>
        </p:nvSpPr>
        <p:spPr/>
        <p:txBody>
          <a:bodyPr/>
          <a:lstStyle/>
          <a:p>
            <a:fld id="{D15F10D8-8DFC-4E14-90B6-08F48F441499}"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lgn="just">
              <a:buNone/>
            </a:pPr>
            <a:r>
              <a:rPr lang="en-US" sz="2800" b="1" dirty="0">
                <a:solidFill>
                  <a:srgbClr val="FF0000"/>
                </a:solidFill>
              </a:rPr>
              <a:t>3</a:t>
            </a:r>
            <a:r>
              <a:rPr lang="en-US" sz="2800" b="1" dirty="0"/>
              <a:t>. </a:t>
            </a:r>
            <a:r>
              <a:rPr lang="en-US" sz="2800" b="1" i="1" dirty="0"/>
              <a:t>Information custodians. </a:t>
            </a:r>
            <a:r>
              <a:rPr lang="en-US" sz="2800" dirty="0"/>
              <a:t>Responsible for maintaining standards for a defined set</a:t>
            </a:r>
            <a:r>
              <a:rPr lang="en-US" sz="2800" b="1" i="1" dirty="0"/>
              <a:t> </a:t>
            </a:r>
            <a:r>
              <a:rPr lang="en-US" sz="2800" dirty="0"/>
              <a:t>of information items. Responsibilities include:</a:t>
            </a:r>
          </a:p>
          <a:p>
            <a:pPr marL="985837" lvl="1" indent="-514350" algn="just"/>
            <a:r>
              <a:rPr lang="en-US" sz="2200" dirty="0"/>
              <a:t>auditing the use of the information to ensure compliance with information standards;</a:t>
            </a:r>
          </a:p>
          <a:p>
            <a:pPr marL="985837" lvl="1" indent="-514350" algn="just"/>
            <a:r>
              <a:rPr lang="en-US" sz="2200" dirty="0"/>
              <a:t>suggesting changes to the definition or parameters of the information items;</a:t>
            </a:r>
          </a:p>
          <a:p>
            <a:pPr marL="985837" lvl="1" indent="-514350" algn="just"/>
            <a:r>
              <a:rPr lang="en-US" sz="2200" dirty="0"/>
              <a:t>delegating the responsibility for information quality.</a:t>
            </a:r>
          </a:p>
          <a:p>
            <a:endParaRPr lang="en-US" dirty="0"/>
          </a:p>
        </p:txBody>
      </p:sp>
      <p:sp>
        <p:nvSpPr>
          <p:cNvPr id="4" name="Slide Number Placeholder 3"/>
          <p:cNvSpPr>
            <a:spLocks noGrp="1"/>
          </p:cNvSpPr>
          <p:nvPr>
            <p:ph type="sldNum" sz="quarter" idx="12"/>
          </p:nvPr>
        </p:nvSpPr>
        <p:spPr/>
        <p:txBody>
          <a:bodyPr/>
          <a:lstStyle/>
          <a:p>
            <a:fld id="{D15F10D8-8DFC-4E14-90B6-08F48F441499}"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i="1" dirty="0">
                <a:solidFill>
                  <a:srgbClr val="FF0000"/>
                </a:solidFill>
              </a:rPr>
              <a:t>4</a:t>
            </a:r>
            <a:r>
              <a:rPr lang="en-US" i="1" dirty="0"/>
              <a:t>. </a:t>
            </a:r>
            <a:r>
              <a:rPr lang="en-US" sz="2400" b="1" i="1" dirty="0"/>
              <a:t>Information users.</a:t>
            </a:r>
            <a:r>
              <a:rPr lang="en-US" sz="2400" i="1" dirty="0"/>
              <a:t> These include academic and administrative staff, students, </a:t>
            </a:r>
            <a:r>
              <a:rPr lang="en-US" sz="2400" dirty="0"/>
              <a:t>prospective students, alumni, industry, the funding councils, research councils.</a:t>
            </a:r>
          </a:p>
          <a:p>
            <a:pPr algn="just"/>
            <a:r>
              <a:rPr lang="en-US" sz="2400" dirty="0"/>
              <a:t>Information users within the institution must be aware of the information strategy and how it affects them (an information policy or acceptable use policies for computing networks are used to communicate this).</a:t>
            </a:r>
            <a:endParaRPr lang="en-US" dirty="0"/>
          </a:p>
        </p:txBody>
      </p:sp>
      <p:sp>
        <p:nvSpPr>
          <p:cNvPr id="4" name="Slide Number Placeholder 3"/>
          <p:cNvSpPr>
            <a:spLocks noGrp="1"/>
          </p:cNvSpPr>
          <p:nvPr>
            <p:ph type="sldNum" sz="quarter" idx="12"/>
          </p:nvPr>
        </p:nvSpPr>
        <p:spPr/>
        <p:txBody>
          <a:bodyPr/>
          <a:lstStyle/>
          <a:p>
            <a:fld id="{D15F10D8-8DFC-4E14-90B6-08F48F441499}"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i="1" dirty="0">
                <a:solidFill>
                  <a:srgbClr val="FF0000"/>
                </a:solidFill>
              </a:rPr>
              <a:t>5</a:t>
            </a:r>
            <a:r>
              <a:rPr lang="en-US" b="1" i="1" dirty="0"/>
              <a:t>. </a:t>
            </a:r>
            <a:r>
              <a:rPr lang="en-US" sz="2400" b="1" i="1" dirty="0"/>
              <a:t>Information service.</a:t>
            </a:r>
            <a:r>
              <a:rPr lang="en-US" sz="2400" i="1" dirty="0"/>
              <a:t> </a:t>
            </a:r>
            <a:r>
              <a:rPr lang="en-US" sz="2400" dirty="0"/>
              <a:t>This is a combination of the library and information service</a:t>
            </a:r>
            <a:r>
              <a:rPr lang="en-US" sz="2400" i="1" dirty="0"/>
              <a:t> </a:t>
            </a:r>
            <a:r>
              <a:rPr lang="en-US" sz="2400" dirty="0"/>
              <a:t>within the university. </a:t>
            </a:r>
          </a:p>
          <a:p>
            <a:pPr algn="just">
              <a:buNone/>
            </a:pPr>
            <a:r>
              <a:rPr lang="en-US" sz="2400" dirty="0"/>
              <a:t>	JISC </a:t>
            </a:r>
            <a:r>
              <a:rPr lang="en-US" sz="2400" dirty="0" smtClean="0"/>
              <a:t>recorded </a:t>
            </a:r>
            <a:r>
              <a:rPr lang="en-US" sz="2400" dirty="0"/>
              <a:t>that some institutions have found it desirable to merge the two main information services (library and computing) under a single managerial head (and reporting to one committee) since the difference between types of </a:t>
            </a:r>
            <a:r>
              <a:rPr lang="en-US" sz="2400" dirty="0" smtClean="0"/>
              <a:t>information continues </a:t>
            </a:r>
            <a:r>
              <a:rPr lang="en-US" sz="2400" dirty="0"/>
              <a:t>to diminish.</a:t>
            </a:r>
          </a:p>
        </p:txBody>
      </p:sp>
      <p:sp>
        <p:nvSpPr>
          <p:cNvPr id="4" name="Slide Number Placeholder 3"/>
          <p:cNvSpPr>
            <a:spLocks noGrp="1"/>
          </p:cNvSpPr>
          <p:nvPr>
            <p:ph type="sldNum" sz="quarter" idx="12"/>
          </p:nvPr>
        </p:nvSpPr>
        <p:spPr/>
        <p:txBody>
          <a:bodyPr/>
          <a:lstStyle/>
          <a:p>
            <a:fld id="{D15F10D8-8DFC-4E14-90B6-08F48F441499}"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CIO role</a:t>
            </a:r>
          </a:p>
        </p:txBody>
      </p:sp>
      <p:sp>
        <p:nvSpPr>
          <p:cNvPr id="3" name="Content Placeholder 2"/>
          <p:cNvSpPr>
            <a:spLocks noGrp="1"/>
          </p:cNvSpPr>
          <p:nvPr>
            <p:ph idx="1"/>
          </p:nvPr>
        </p:nvSpPr>
        <p:spPr/>
        <p:txBody>
          <a:bodyPr/>
          <a:lstStyle/>
          <a:p>
            <a:r>
              <a:rPr lang="en-US" dirty="0"/>
              <a:t>The Chief Information Officer (CIO) is the manager with the responsibility for information assets and IS strategy.</a:t>
            </a:r>
          </a:p>
          <a:p>
            <a:r>
              <a:rPr lang="en-US" dirty="0"/>
              <a:t>The role can be performed by the IT or IS manager for smaller companies.</a:t>
            </a:r>
          </a:p>
        </p:txBody>
      </p:sp>
      <p:sp>
        <p:nvSpPr>
          <p:cNvPr id="4" name="Slide Number Placeholder 3"/>
          <p:cNvSpPr>
            <a:spLocks noGrp="1"/>
          </p:cNvSpPr>
          <p:nvPr>
            <p:ph type="sldNum" sz="quarter" idx="12"/>
          </p:nvPr>
        </p:nvSpPr>
        <p:spPr/>
        <p:txBody>
          <a:bodyPr/>
          <a:lstStyle/>
          <a:p>
            <a:fld id="{D15F10D8-8DFC-4E14-90B6-08F48F441499}"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IMSA3) Information resource analysis</a:t>
            </a:r>
          </a:p>
        </p:txBody>
      </p:sp>
      <p:sp>
        <p:nvSpPr>
          <p:cNvPr id="3" name="Content Placeholder 2"/>
          <p:cNvSpPr>
            <a:spLocks noGrp="1"/>
          </p:cNvSpPr>
          <p:nvPr>
            <p:ph idx="1"/>
          </p:nvPr>
        </p:nvSpPr>
        <p:spPr/>
        <p:txBody>
          <a:bodyPr/>
          <a:lstStyle/>
          <a:p>
            <a:r>
              <a:rPr lang="en-US" sz="2400" dirty="0"/>
              <a:t>An </a:t>
            </a:r>
            <a:r>
              <a:rPr lang="en-US" sz="2400" b="1" dirty="0"/>
              <a:t>information audit</a:t>
            </a:r>
            <a:r>
              <a:rPr lang="en-US" sz="2400" dirty="0"/>
              <a:t> is a systematic examination of </a:t>
            </a:r>
          </a:p>
          <a:p>
            <a:pPr lvl="1"/>
            <a:r>
              <a:rPr lang="en-US" sz="2000" dirty="0"/>
              <a:t>information use, </a:t>
            </a:r>
          </a:p>
          <a:p>
            <a:pPr lvl="1"/>
            <a:r>
              <a:rPr lang="en-US" sz="2000" dirty="0"/>
              <a:t>resources and </a:t>
            </a:r>
          </a:p>
          <a:p>
            <a:pPr lvl="1"/>
            <a:r>
              <a:rPr lang="en-US" sz="2000" dirty="0"/>
              <a:t>flows, </a:t>
            </a:r>
          </a:p>
          <a:p>
            <a:r>
              <a:rPr lang="en-US" sz="2400" dirty="0"/>
              <a:t>with a verification by reference to both people and existing documents, in order to establish the extent to which they are contributing to an organization’s objectives.</a:t>
            </a:r>
            <a:endParaRPr lang="en-US" dirty="0"/>
          </a:p>
        </p:txBody>
      </p:sp>
      <p:sp>
        <p:nvSpPr>
          <p:cNvPr id="4" name="Slide Number Placeholder 3"/>
          <p:cNvSpPr>
            <a:spLocks noGrp="1"/>
          </p:cNvSpPr>
          <p:nvPr>
            <p:ph type="sldNum" sz="quarter" idx="12"/>
          </p:nvPr>
        </p:nvSpPr>
        <p:spPr/>
        <p:txBody>
          <a:bodyPr/>
          <a:lstStyle/>
          <a:p>
            <a:fld id="{D15F10D8-8DFC-4E14-90B6-08F48F441499}"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IMSA3) Information resource </a:t>
            </a:r>
            <a:r>
              <a:rPr lang="en-US" dirty="0" smtClean="0"/>
              <a:t>analysis cont’d</a:t>
            </a:r>
            <a:endParaRPr lang="en-US" dirty="0"/>
          </a:p>
        </p:txBody>
      </p:sp>
      <p:sp>
        <p:nvSpPr>
          <p:cNvPr id="3" name="Content Placeholder 2"/>
          <p:cNvSpPr>
            <a:spLocks noGrp="1"/>
          </p:cNvSpPr>
          <p:nvPr>
            <p:ph idx="1"/>
          </p:nvPr>
        </p:nvSpPr>
        <p:spPr/>
        <p:txBody>
          <a:bodyPr/>
          <a:lstStyle/>
          <a:p>
            <a:r>
              <a:rPr lang="en-US" sz="2000" dirty="0"/>
              <a:t>The purpose of the information audit is to identify </a:t>
            </a:r>
            <a:r>
              <a:rPr lang="en-US" sz="2000" dirty="0" smtClean="0"/>
              <a:t>the </a:t>
            </a:r>
            <a:r>
              <a:rPr lang="en-US" sz="2000" dirty="0"/>
              <a:t>organizational information resource.</a:t>
            </a:r>
          </a:p>
          <a:p>
            <a:pPr lvl="1"/>
            <a:r>
              <a:rPr lang="en-US" sz="1800" dirty="0"/>
              <a:t>Actual and potential users of information;</a:t>
            </a:r>
          </a:p>
          <a:p>
            <a:pPr lvl="1"/>
            <a:r>
              <a:rPr lang="en-US" sz="1800" dirty="0"/>
              <a:t>The information quality requirements for these users;</a:t>
            </a:r>
          </a:p>
          <a:p>
            <a:pPr lvl="1"/>
            <a:r>
              <a:rPr lang="en-US" sz="1800" dirty="0"/>
              <a:t>The types of information available;</a:t>
            </a:r>
          </a:p>
          <a:p>
            <a:pPr lvl="1"/>
            <a:r>
              <a:rPr lang="en-US" sz="1800" dirty="0"/>
              <a:t>Where information is held (including multiple sources);</a:t>
            </a:r>
            <a:endParaRPr lang="en-US" sz="2400" dirty="0"/>
          </a:p>
          <a:p>
            <a:pPr lvl="1"/>
            <a:r>
              <a:rPr lang="en-US" sz="1800" dirty="0"/>
              <a:t>How the information is used and how this relates to organizational objectives;</a:t>
            </a:r>
          </a:p>
          <a:p>
            <a:pPr lvl="1"/>
            <a:r>
              <a:rPr lang="en-US" sz="1800" dirty="0"/>
              <a:t>Systems or applications used to capture, store and disseminate information;</a:t>
            </a:r>
          </a:p>
          <a:p>
            <a:pPr lvl="1"/>
            <a:r>
              <a:rPr lang="en-US" sz="1800" dirty="0"/>
              <a:t>Problems with information management that result in poor communications or wastage;</a:t>
            </a:r>
          </a:p>
          <a:p>
            <a:pPr lvl="1"/>
            <a:r>
              <a:rPr lang="en-US" sz="1800" dirty="0"/>
              <a:t>The cost of information usage.</a:t>
            </a:r>
            <a:endParaRPr lang="en-US" dirty="0"/>
          </a:p>
        </p:txBody>
      </p:sp>
      <p:sp>
        <p:nvSpPr>
          <p:cNvPr id="4" name="Slide Number Placeholder 3"/>
          <p:cNvSpPr>
            <a:spLocks noGrp="1"/>
          </p:cNvSpPr>
          <p:nvPr>
            <p:ph type="sldNum" sz="quarter" idx="12"/>
          </p:nvPr>
        </p:nvSpPr>
        <p:spPr/>
        <p:txBody>
          <a:bodyPr/>
          <a:lstStyle/>
          <a:p>
            <a:fld id="{D15F10D8-8DFC-4E14-90B6-08F48F44149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What is Organizational </a:t>
            </a:r>
            <a:r>
              <a:rPr lang="en-US" sz="2800" b="1" dirty="0"/>
              <a:t>strategy</a:t>
            </a:r>
            <a:endParaRPr lang="en-US" sz="2800" dirty="0"/>
          </a:p>
        </p:txBody>
      </p:sp>
      <p:sp>
        <p:nvSpPr>
          <p:cNvPr id="3" name="Content Placeholder 2"/>
          <p:cNvSpPr>
            <a:spLocks noGrp="1"/>
          </p:cNvSpPr>
          <p:nvPr>
            <p:ph idx="1"/>
          </p:nvPr>
        </p:nvSpPr>
        <p:spPr>
          <a:xfrm>
            <a:off x="457200" y="1752600"/>
            <a:ext cx="8382000" cy="4267200"/>
          </a:xfrm>
        </p:spPr>
        <p:txBody>
          <a:bodyPr/>
          <a:lstStyle/>
          <a:p>
            <a:pPr algn="just"/>
            <a:r>
              <a:rPr lang="en-US" sz="2400" dirty="0"/>
              <a:t>Organizational </a:t>
            </a:r>
            <a:r>
              <a:rPr lang="en-US" sz="2400" dirty="0" smtClean="0"/>
              <a:t>strategy is the definition </a:t>
            </a:r>
            <a:r>
              <a:rPr lang="en-US" sz="2400" dirty="0"/>
              <a:t>of the future direction and actions of an organization specified as approaches and allocation of resources to achieve specific objectives</a:t>
            </a:r>
          </a:p>
          <a:p>
            <a:pPr algn="just"/>
            <a:endParaRPr lang="en-US" sz="1600" dirty="0"/>
          </a:p>
          <a:p>
            <a:pPr algn="just"/>
            <a:endParaRPr lang="en-US" dirty="0"/>
          </a:p>
        </p:txBody>
      </p:sp>
      <p:sp>
        <p:nvSpPr>
          <p:cNvPr id="4" name="Slide Number Placeholder 3"/>
          <p:cNvSpPr>
            <a:spLocks noGrp="1"/>
          </p:cNvSpPr>
          <p:nvPr>
            <p:ph type="sldNum" sz="quarter" idx="12"/>
          </p:nvPr>
        </p:nvSpPr>
        <p:spPr/>
        <p:txBody>
          <a:bodyPr/>
          <a:lstStyle/>
          <a:p>
            <a:fld id="{D15F10D8-8DFC-4E14-90B6-08F48F441499}"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IMSA3) Information resource </a:t>
            </a:r>
            <a:r>
              <a:rPr lang="en-US" dirty="0" smtClean="0"/>
              <a:t>analysis cont’d</a:t>
            </a:r>
            <a:endParaRPr lang="en-US" dirty="0"/>
          </a:p>
        </p:txBody>
      </p:sp>
      <p:sp>
        <p:nvSpPr>
          <p:cNvPr id="3" name="Content Placeholder 2"/>
          <p:cNvSpPr>
            <a:spLocks noGrp="1"/>
          </p:cNvSpPr>
          <p:nvPr>
            <p:ph idx="1"/>
          </p:nvPr>
        </p:nvSpPr>
        <p:spPr>
          <a:xfrm>
            <a:off x="152400" y="1752600"/>
            <a:ext cx="8763000" cy="4267200"/>
          </a:xfrm>
        </p:spPr>
        <p:txBody>
          <a:bodyPr/>
          <a:lstStyle/>
          <a:p>
            <a:r>
              <a:rPr lang="en-US" b="1" dirty="0"/>
              <a:t>Information </a:t>
            </a:r>
            <a:r>
              <a:rPr lang="en-US" b="1" dirty="0" smtClean="0"/>
              <a:t>mapping </a:t>
            </a:r>
            <a:r>
              <a:rPr lang="en-US" dirty="0" smtClean="0"/>
              <a:t>is an </a:t>
            </a:r>
            <a:r>
              <a:rPr lang="en-US" dirty="0"/>
              <a:t>approach for identifying the value </a:t>
            </a:r>
            <a:r>
              <a:rPr lang="en-US" dirty="0" smtClean="0"/>
              <a:t>and </a:t>
            </a:r>
            <a:r>
              <a:rPr lang="en-US" dirty="0"/>
              <a:t>relationships between organizational information resources.</a:t>
            </a:r>
          </a:p>
        </p:txBody>
      </p:sp>
      <p:sp>
        <p:nvSpPr>
          <p:cNvPr id="4" name="Slide Number Placeholder 3"/>
          <p:cNvSpPr>
            <a:spLocks noGrp="1"/>
          </p:cNvSpPr>
          <p:nvPr>
            <p:ph type="sldNum" sz="quarter" idx="12"/>
          </p:nvPr>
        </p:nvSpPr>
        <p:spPr/>
        <p:txBody>
          <a:bodyPr/>
          <a:lstStyle/>
          <a:p>
            <a:fld id="{D15F10D8-8DFC-4E14-90B6-08F48F441499}"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IMSA4) Information policy</a:t>
            </a:r>
          </a:p>
        </p:txBody>
      </p:sp>
      <p:sp>
        <p:nvSpPr>
          <p:cNvPr id="3" name="Content Placeholder 2"/>
          <p:cNvSpPr>
            <a:spLocks noGrp="1"/>
          </p:cNvSpPr>
          <p:nvPr>
            <p:ph idx="1"/>
          </p:nvPr>
        </p:nvSpPr>
        <p:spPr>
          <a:xfrm>
            <a:off x="381000" y="1752600"/>
            <a:ext cx="8382000" cy="4267200"/>
          </a:xfrm>
        </p:spPr>
        <p:txBody>
          <a:bodyPr/>
          <a:lstStyle/>
          <a:p>
            <a:pPr algn="just"/>
            <a:r>
              <a:rPr lang="en-US" dirty="0"/>
              <a:t>Information Policy is typically a brief </a:t>
            </a:r>
            <a:r>
              <a:rPr lang="en-US" dirty="0" smtClean="0"/>
              <a:t>statement determining how </a:t>
            </a:r>
            <a:r>
              <a:rPr lang="en-US" dirty="0"/>
              <a:t>information should be managed and used within an organization.</a:t>
            </a:r>
          </a:p>
          <a:p>
            <a:pPr algn="just"/>
            <a:r>
              <a:rPr lang="en-US" dirty="0"/>
              <a:t>For </a:t>
            </a:r>
            <a:r>
              <a:rPr lang="en-US" dirty="0" smtClean="0"/>
              <a:t>some, the </a:t>
            </a:r>
            <a:r>
              <a:rPr lang="en-US" dirty="0"/>
              <a:t>Information Policy is </a:t>
            </a:r>
            <a:r>
              <a:rPr lang="en-US" dirty="0" smtClean="0"/>
              <a:t>identical </a:t>
            </a:r>
            <a:r>
              <a:rPr lang="en-US" dirty="0"/>
              <a:t>with Information Strategy.</a:t>
            </a:r>
          </a:p>
          <a:p>
            <a:pPr algn="just"/>
            <a:r>
              <a:rPr lang="en-US" dirty="0"/>
              <a:t>Information policy exerts a strong influence on information quality.</a:t>
            </a:r>
          </a:p>
        </p:txBody>
      </p:sp>
      <p:sp>
        <p:nvSpPr>
          <p:cNvPr id="4" name="Slide Number Placeholder 3"/>
          <p:cNvSpPr>
            <a:spLocks noGrp="1"/>
          </p:cNvSpPr>
          <p:nvPr>
            <p:ph type="sldNum" sz="quarter" idx="12"/>
          </p:nvPr>
        </p:nvSpPr>
        <p:spPr/>
        <p:txBody>
          <a:bodyPr/>
          <a:lstStyle/>
          <a:p>
            <a:fld id="{D15F10D8-8DFC-4E14-90B6-08F48F441499}"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IMSA5) Risk management</a:t>
            </a:r>
          </a:p>
        </p:txBody>
      </p:sp>
      <p:sp>
        <p:nvSpPr>
          <p:cNvPr id="3" name="Content Placeholder 2"/>
          <p:cNvSpPr>
            <a:spLocks noGrp="1"/>
          </p:cNvSpPr>
          <p:nvPr>
            <p:ph idx="1"/>
          </p:nvPr>
        </p:nvSpPr>
        <p:spPr/>
        <p:txBody>
          <a:bodyPr/>
          <a:lstStyle/>
          <a:p>
            <a:pPr algn="just"/>
            <a:r>
              <a:rPr lang="en-US" sz="2400" dirty="0"/>
              <a:t>Risk management is used to identify potential risks in a range of situations and then take actions to minimize the risks.</a:t>
            </a:r>
          </a:p>
          <a:p>
            <a:pPr algn="just"/>
            <a:r>
              <a:rPr lang="en-US" sz="2400" dirty="0"/>
              <a:t>It typically has these four steps</a:t>
            </a:r>
          </a:p>
          <a:p>
            <a:pPr marL="985837" lvl="1" indent="-514350" algn="just">
              <a:buFont typeface="+mj-lt"/>
              <a:buAutoNum type="arabicPeriod"/>
            </a:pPr>
            <a:r>
              <a:rPr lang="en-US" sz="2000" dirty="0"/>
              <a:t>Identify risks including their probabilities and impacts.</a:t>
            </a:r>
          </a:p>
          <a:p>
            <a:pPr marL="985837" lvl="1" indent="-514350" algn="just">
              <a:buFont typeface="+mj-lt"/>
              <a:buAutoNum type="arabicPeriod"/>
            </a:pPr>
            <a:r>
              <a:rPr lang="en-US" sz="2000" dirty="0"/>
              <a:t>Identify possible solutions to these risks.</a:t>
            </a:r>
          </a:p>
          <a:p>
            <a:pPr marL="985837" lvl="1" indent="-514350" algn="just">
              <a:buFont typeface="+mj-lt"/>
              <a:buAutoNum type="arabicPeriod"/>
            </a:pPr>
            <a:r>
              <a:rPr lang="en-US" sz="2000" dirty="0"/>
              <a:t>Implement the solutions targeting the </a:t>
            </a:r>
            <a:r>
              <a:rPr lang="en-US" sz="2000" dirty="0" smtClean="0"/>
              <a:t>highest-impact and most </a:t>
            </a:r>
            <a:r>
              <a:rPr lang="en-US" sz="2000" dirty="0"/>
              <a:t>likely risks.</a:t>
            </a:r>
          </a:p>
          <a:p>
            <a:pPr marL="985837" lvl="1" indent="-514350" algn="just">
              <a:buFont typeface="+mj-lt"/>
              <a:buAutoNum type="arabicPeriod"/>
            </a:pPr>
            <a:r>
              <a:rPr lang="en-US" sz="2000" dirty="0"/>
              <a:t>Monitor the risks to learn for future risk assessment.</a:t>
            </a:r>
          </a:p>
        </p:txBody>
      </p:sp>
      <p:sp>
        <p:nvSpPr>
          <p:cNvPr id="4" name="Slide Number Placeholder 3"/>
          <p:cNvSpPr>
            <a:spLocks noGrp="1"/>
          </p:cNvSpPr>
          <p:nvPr>
            <p:ph type="sldNum" sz="quarter" idx="12"/>
          </p:nvPr>
        </p:nvSpPr>
        <p:spPr/>
        <p:txBody>
          <a:bodyPr/>
          <a:lstStyle/>
          <a:p>
            <a:fld id="{D15F10D8-8DFC-4E14-90B6-08F48F441499}" type="slidenum">
              <a:rPr lang="en-US" smtClean="0"/>
              <a:pPr/>
              <a:t>32</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609599"/>
            <a:ext cx="8001000" cy="609601"/>
          </a:xfrm>
        </p:spPr>
        <p:txBody>
          <a:bodyPr/>
          <a:lstStyle/>
          <a:p>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4400" dirty="0"/>
              <a:t/>
            </a:r>
            <a:br>
              <a:rPr lang="en-US" sz="4400" dirty="0"/>
            </a:br>
            <a:r>
              <a:rPr lang="en-US" sz="2800" dirty="0"/>
              <a:t>Elements of strategy</a:t>
            </a:r>
          </a:p>
        </p:txBody>
      </p:sp>
      <p:sp>
        <p:nvSpPr>
          <p:cNvPr id="3" name="Content Placeholder 2"/>
          <p:cNvSpPr>
            <a:spLocks noGrp="1"/>
          </p:cNvSpPr>
          <p:nvPr>
            <p:ph idx="1"/>
          </p:nvPr>
        </p:nvSpPr>
        <p:spPr>
          <a:xfrm>
            <a:off x="381000" y="1676400"/>
            <a:ext cx="7696200" cy="4343400"/>
          </a:xfrm>
        </p:spPr>
        <p:txBody>
          <a:bodyPr/>
          <a:lstStyle/>
          <a:p>
            <a:pPr lvl="1" algn="just"/>
            <a:r>
              <a:rPr lang="en-US" sz="2000" dirty="0" smtClean="0"/>
              <a:t>Strategies </a:t>
            </a:r>
            <a:r>
              <a:rPr lang="en-US" sz="2000" dirty="0"/>
              <a:t>define the future direction of an organization.</a:t>
            </a:r>
          </a:p>
          <a:p>
            <a:pPr lvl="1" algn="just"/>
            <a:r>
              <a:rPr lang="en-US" sz="2000" dirty="0"/>
              <a:t>Strategies are </a:t>
            </a:r>
            <a:r>
              <a:rPr lang="en-US" sz="2000" dirty="0" smtClean="0"/>
              <a:t>planned </a:t>
            </a:r>
            <a:r>
              <a:rPr lang="en-US" sz="2000" dirty="0"/>
              <a:t>to achieve </a:t>
            </a:r>
            <a:r>
              <a:rPr lang="en-US" sz="2000" dirty="0" smtClean="0"/>
              <a:t>advantages </a:t>
            </a:r>
            <a:r>
              <a:rPr lang="en-US" sz="2000" dirty="0"/>
              <a:t>for the organization (strategic objectives).</a:t>
            </a:r>
          </a:p>
          <a:p>
            <a:pPr lvl="1" algn="just"/>
            <a:r>
              <a:rPr lang="en-US" sz="2000" dirty="0"/>
              <a:t>Strategies define the allocation of resources to achieve this advantage.</a:t>
            </a:r>
          </a:p>
          <a:p>
            <a:pPr lvl="1" algn="just"/>
            <a:r>
              <a:rPr lang="en-US" sz="2000" dirty="0"/>
              <a:t>Strategies are </a:t>
            </a:r>
            <a:r>
              <a:rPr lang="en-US" sz="2000" dirty="0" smtClean="0"/>
              <a:t>mainly </a:t>
            </a:r>
            <a:r>
              <a:rPr lang="en-US" sz="2000" dirty="0"/>
              <a:t>driven by the needs of the organization, but also by the needs of stakeholders such as shareholders, customers, suppliers or employees.</a:t>
            </a:r>
          </a:p>
          <a:p>
            <a:pPr lvl="1" algn="just"/>
            <a:r>
              <a:rPr lang="en-US" sz="2000" dirty="0"/>
              <a:t>Strategies should be responsive to the dynamic environment in which an organization operates.</a:t>
            </a:r>
            <a:endParaRPr lang="en-US" dirty="0"/>
          </a:p>
        </p:txBody>
      </p:sp>
      <p:sp>
        <p:nvSpPr>
          <p:cNvPr id="4" name="Slide Number Placeholder 3"/>
          <p:cNvSpPr>
            <a:spLocks noGrp="1"/>
          </p:cNvSpPr>
          <p:nvPr>
            <p:ph type="sldNum" sz="quarter" idx="12"/>
          </p:nvPr>
        </p:nvSpPr>
        <p:spPr/>
        <p:txBody>
          <a:bodyPr/>
          <a:lstStyle/>
          <a:p>
            <a:fld id="{D15F10D8-8DFC-4E14-90B6-08F48F44149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Information management strategy</a:t>
            </a:r>
            <a:endParaRPr lang="en-US" sz="2800" dirty="0"/>
          </a:p>
        </p:txBody>
      </p:sp>
      <p:sp>
        <p:nvSpPr>
          <p:cNvPr id="3" name="Content Placeholder 2"/>
          <p:cNvSpPr>
            <a:spLocks noGrp="1"/>
          </p:cNvSpPr>
          <p:nvPr>
            <p:ph idx="1"/>
          </p:nvPr>
        </p:nvSpPr>
        <p:spPr>
          <a:xfrm>
            <a:off x="304800" y="1752600"/>
            <a:ext cx="8610600" cy="4267200"/>
          </a:xfrm>
        </p:spPr>
        <p:txBody>
          <a:bodyPr/>
          <a:lstStyle/>
          <a:p>
            <a:pPr algn="just"/>
            <a:r>
              <a:rPr lang="en-US" sz="2400" dirty="0"/>
              <a:t>Information management strategy </a:t>
            </a:r>
            <a:r>
              <a:rPr lang="en-US" sz="2400" dirty="0" smtClean="0"/>
              <a:t>is the definition </a:t>
            </a:r>
            <a:r>
              <a:rPr lang="en-US" sz="2400" dirty="0"/>
              <a:t>of management approaches to the organization, control and application of organizational information resources through </a:t>
            </a:r>
            <a:r>
              <a:rPr lang="en-US" sz="2400" dirty="0" smtClean="0"/>
              <a:t>the coordination </a:t>
            </a:r>
            <a:r>
              <a:rPr lang="en-US" sz="2400" dirty="0"/>
              <a:t>of people and technology resources in order to support organizational strategy and processes</a:t>
            </a:r>
          </a:p>
          <a:p>
            <a:pPr algn="just"/>
            <a:r>
              <a:rPr lang="en-US" sz="2400" dirty="0"/>
              <a:t>Information management strategy treats the </a:t>
            </a:r>
            <a:r>
              <a:rPr lang="en-US" sz="2400" i="1" dirty="0"/>
              <a:t>information assets of an organization as a resource</a:t>
            </a:r>
            <a:r>
              <a:rPr lang="en-US" sz="2400" dirty="0"/>
              <a:t> which must be structured and controlled through managing people resources and technology resources.</a:t>
            </a:r>
            <a:endParaRPr lang="en-US" sz="1600" dirty="0"/>
          </a:p>
        </p:txBody>
      </p:sp>
      <p:sp>
        <p:nvSpPr>
          <p:cNvPr id="4" name="Slide Number Placeholder 3"/>
          <p:cNvSpPr>
            <a:spLocks noGrp="1"/>
          </p:cNvSpPr>
          <p:nvPr>
            <p:ph type="sldNum" sz="quarter" idx="12"/>
          </p:nvPr>
        </p:nvSpPr>
        <p:spPr/>
        <p:txBody>
          <a:bodyPr/>
          <a:lstStyle/>
          <a:p>
            <a:fld id="{D15F10D8-8DFC-4E14-90B6-08F48F441499}"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a:t/>
            </a:r>
            <a:br>
              <a:rPr lang="en-US" sz="4000" dirty="0"/>
            </a:br>
            <a:r>
              <a:rPr lang="en-US" sz="2800" dirty="0" smtClean="0"/>
              <a:t>The </a:t>
            </a:r>
            <a:r>
              <a:rPr lang="en-US" sz="2800" dirty="0"/>
              <a:t>main benefits from having a defined IM strategy are</a:t>
            </a:r>
            <a:br>
              <a:rPr lang="en-US" sz="2800" dirty="0"/>
            </a:br>
            <a:endParaRPr lang="en-US" sz="2800" dirty="0"/>
          </a:p>
        </p:txBody>
      </p:sp>
      <p:sp>
        <p:nvSpPr>
          <p:cNvPr id="3" name="Content Placeholder 2"/>
          <p:cNvSpPr>
            <a:spLocks noGrp="1"/>
          </p:cNvSpPr>
          <p:nvPr>
            <p:ph idx="1"/>
          </p:nvPr>
        </p:nvSpPr>
        <p:spPr>
          <a:xfrm>
            <a:off x="304800" y="1828799"/>
            <a:ext cx="8458200" cy="4416425"/>
          </a:xfrm>
        </p:spPr>
        <p:txBody>
          <a:bodyPr/>
          <a:lstStyle/>
          <a:p>
            <a:r>
              <a:rPr lang="en-US" sz="2400" dirty="0"/>
              <a:t>The main benefits from having a defined IM strategy are</a:t>
            </a:r>
          </a:p>
          <a:p>
            <a:pPr lvl="1"/>
            <a:r>
              <a:rPr lang="en-US" sz="2000" dirty="0">
                <a:latin typeface="Times New Roman" panose="02020603050405020304" pitchFamily="18" charset="0"/>
                <a:cs typeface="Times New Roman" panose="02020603050405020304" pitchFamily="18" charset="0"/>
              </a:rPr>
              <a:t>It becomes possible to integrate all information activities, and to use all information quickly and effectively to make efficient business decisions.</a:t>
            </a:r>
          </a:p>
          <a:p>
            <a:pPr lvl="1"/>
            <a:r>
              <a:rPr lang="en-US" sz="2000" dirty="0">
                <a:latin typeface="Times New Roman" panose="02020603050405020304" pitchFamily="18" charset="0"/>
                <a:cs typeface="Times New Roman" panose="02020603050405020304" pitchFamily="18" charset="0"/>
              </a:rPr>
              <a:t>Promotes openness of communications throughout the company, both between and within levels.</a:t>
            </a:r>
          </a:p>
          <a:p>
            <a:pPr lvl="1"/>
            <a:r>
              <a:rPr lang="en-US" sz="2000" dirty="0">
                <a:latin typeface="Times New Roman" panose="02020603050405020304" pitchFamily="18" charset="0"/>
                <a:cs typeface="Times New Roman" panose="02020603050405020304" pitchFamily="18" charset="0"/>
              </a:rPr>
              <a:t>Will foster a culture of innovation and knowledge sharing.</a:t>
            </a:r>
          </a:p>
          <a:p>
            <a:pPr lvl="1"/>
            <a:r>
              <a:rPr lang="en-US" sz="2000" dirty="0">
                <a:latin typeface="Times New Roman" panose="02020603050405020304" pitchFamily="18" charset="0"/>
                <a:cs typeface="Times New Roman" panose="02020603050405020304" pitchFamily="18" charset="0"/>
              </a:rPr>
              <a:t>Forms a sound strategy for investment in information systems and technology.</a:t>
            </a:r>
          </a:p>
          <a:p>
            <a:pPr lvl="1"/>
            <a:r>
              <a:rPr lang="en-US" sz="2000" dirty="0" smtClean="0">
                <a:latin typeface="Times New Roman" panose="02020603050405020304" pitchFamily="18" charset="0"/>
                <a:cs typeface="Times New Roman" panose="02020603050405020304" pitchFamily="18" charset="0"/>
              </a:rPr>
              <a:t>Ensures that </a:t>
            </a:r>
            <a:r>
              <a:rPr lang="en-US" sz="2000" dirty="0">
                <a:latin typeface="Times New Roman" panose="02020603050405020304" pitchFamily="18" charset="0"/>
                <a:cs typeface="Times New Roman" panose="02020603050405020304" pitchFamily="18" charset="0"/>
              </a:rPr>
              <a:t>awareness of opportunities and threats </a:t>
            </a:r>
            <a:r>
              <a:rPr lang="en-US" sz="2000" dirty="0" smtClean="0">
                <a:latin typeface="Times New Roman" panose="02020603050405020304" pitchFamily="18" charset="0"/>
                <a:cs typeface="Times New Roman" panose="02020603050405020304" pitchFamily="18" charset="0"/>
              </a:rPr>
              <a:t>are </a:t>
            </a:r>
            <a:r>
              <a:rPr lang="en-US" sz="2000" dirty="0">
                <a:latin typeface="Times New Roman" panose="02020603050405020304" pitchFamily="18" charset="0"/>
                <a:cs typeface="Times New Roman" panose="02020603050405020304" pitchFamily="18" charset="0"/>
              </a:rPr>
              <a:t>communicated throughout the company, and allows timely </a:t>
            </a:r>
            <a:r>
              <a:rPr lang="en-US" sz="2000" dirty="0" smtClean="0">
                <a:latin typeface="Times New Roman" panose="02020603050405020304" pitchFamily="18" charset="0"/>
                <a:cs typeface="Times New Roman" panose="02020603050405020304" pitchFamily="18" charset="0"/>
              </a:rPr>
              <a:t>answers.</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15F10D8-8DFC-4E14-90B6-08F48F441499}"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IM strategy</a:t>
            </a:r>
          </a:p>
        </p:txBody>
      </p:sp>
      <p:sp>
        <p:nvSpPr>
          <p:cNvPr id="3" name="Content Placeholder 2"/>
          <p:cNvSpPr>
            <a:spLocks noGrp="1"/>
          </p:cNvSpPr>
          <p:nvPr>
            <p:ph idx="1"/>
          </p:nvPr>
        </p:nvSpPr>
        <p:spPr>
          <a:xfrm>
            <a:off x="381000" y="1752600"/>
            <a:ext cx="8305800" cy="4267200"/>
          </a:xfrm>
        </p:spPr>
        <p:txBody>
          <a:bodyPr/>
          <a:lstStyle/>
          <a:p>
            <a:pPr algn="just"/>
            <a:r>
              <a:rPr lang="en-US" sz="2800" dirty="0">
                <a:latin typeface="Times New Roman" panose="02020603050405020304" pitchFamily="18" charset="0"/>
                <a:cs typeface="Times New Roman" panose="02020603050405020304" pitchFamily="18" charset="0"/>
              </a:rPr>
              <a:t>The 5 stages in developing any type of strategy </a:t>
            </a:r>
          </a:p>
          <a:p>
            <a:pPr marL="952500" lvl="1" indent="-514350" algn="just">
              <a:buFont typeface="+mj-lt"/>
              <a:buAutoNum type="arabicPeriod"/>
            </a:pPr>
            <a:r>
              <a:rPr lang="en-US" sz="2800" dirty="0">
                <a:latin typeface="Times New Roman" panose="02020603050405020304" pitchFamily="18" charset="0"/>
                <a:cs typeface="Times New Roman" panose="02020603050405020304" pitchFamily="18" charset="0"/>
              </a:rPr>
              <a:t>‘Where are we now?’ – the situation analysis.</a:t>
            </a:r>
          </a:p>
          <a:p>
            <a:pPr marL="952500" lvl="1" indent="-514350" algn="just">
              <a:buFont typeface="+mj-lt"/>
              <a:buAutoNum type="arabicPeriod"/>
            </a:pPr>
            <a:r>
              <a:rPr lang="en-US" sz="2800" dirty="0">
                <a:latin typeface="Times New Roman" panose="02020603050405020304" pitchFamily="18" charset="0"/>
                <a:cs typeface="Times New Roman" panose="02020603050405020304" pitchFamily="18" charset="0"/>
              </a:rPr>
              <a:t>‘Where do we want to be?’ – the vision and objectives.</a:t>
            </a:r>
          </a:p>
          <a:p>
            <a:pPr marL="952500" lvl="1" indent="-514350" algn="just">
              <a:buFont typeface="+mj-lt"/>
              <a:buAutoNum type="arabicPeriod"/>
            </a:pPr>
            <a:r>
              <a:rPr lang="en-US" sz="2800" dirty="0">
                <a:latin typeface="Times New Roman" panose="02020603050405020304" pitchFamily="18" charset="0"/>
                <a:cs typeface="Times New Roman" panose="02020603050405020304" pitchFamily="18" charset="0"/>
              </a:rPr>
              <a:t>‘How are we going to get there?’ – the strategy.</a:t>
            </a:r>
          </a:p>
          <a:p>
            <a:pPr marL="952500" lvl="1" indent="-514350" algn="just">
              <a:buFont typeface="+mj-lt"/>
              <a:buAutoNum type="arabicPeriod"/>
            </a:pPr>
            <a:r>
              <a:rPr lang="en-US" sz="2800" dirty="0">
                <a:latin typeface="Times New Roman" panose="02020603050405020304" pitchFamily="18" charset="0"/>
                <a:cs typeface="Times New Roman" panose="02020603050405020304" pitchFamily="18" charset="0"/>
              </a:rPr>
              <a:t>‘How do we introduce the changes?’ – the implementation of the strategy.</a:t>
            </a:r>
          </a:p>
          <a:p>
            <a:pPr marL="952500" lvl="1" indent="-514350" algn="just">
              <a:buFont typeface="+mj-lt"/>
              <a:buAutoNum type="arabicPeriod"/>
            </a:pPr>
            <a:r>
              <a:rPr lang="en-US" sz="2800" dirty="0">
                <a:latin typeface="Times New Roman" panose="02020603050405020304" pitchFamily="18" charset="0"/>
                <a:cs typeface="Times New Roman" panose="02020603050405020304" pitchFamily="18" charset="0"/>
              </a:rPr>
              <a:t>‘How are we </a:t>
            </a:r>
            <a:r>
              <a:rPr lang="en-US" sz="2800" dirty="0" smtClean="0">
                <a:latin typeface="Times New Roman" panose="02020603050405020304" pitchFamily="18" charset="0"/>
                <a:cs typeface="Times New Roman" panose="02020603050405020304" pitchFamily="18" charset="0"/>
              </a:rPr>
              <a:t>doing it?’ </a:t>
            </a:r>
            <a:r>
              <a:rPr lang="en-US" sz="2800" dirty="0">
                <a:latin typeface="Times New Roman" panose="02020603050405020304" pitchFamily="18" charset="0"/>
                <a:cs typeface="Times New Roman" panose="02020603050405020304" pitchFamily="18" charset="0"/>
              </a:rPr>
              <a:t>– the monitoring and control of strategy’.</a:t>
            </a:r>
          </a:p>
        </p:txBody>
      </p:sp>
      <p:sp>
        <p:nvSpPr>
          <p:cNvPr id="4" name="Slide Number Placeholder 3"/>
          <p:cNvSpPr>
            <a:spLocks noGrp="1"/>
          </p:cNvSpPr>
          <p:nvPr>
            <p:ph type="sldNum" sz="quarter" idx="12"/>
          </p:nvPr>
        </p:nvSpPr>
        <p:spPr/>
        <p:txBody>
          <a:bodyPr/>
          <a:lstStyle/>
          <a:p>
            <a:fld id="{D15F10D8-8DFC-4E14-90B6-08F48F441499}"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themes in IM strategy</a:t>
            </a:r>
          </a:p>
        </p:txBody>
      </p:sp>
      <p:sp>
        <p:nvSpPr>
          <p:cNvPr id="3" name="Content Placeholder 2"/>
          <p:cNvSpPr>
            <a:spLocks noGrp="1"/>
          </p:cNvSpPr>
          <p:nvPr>
            <p:ph idx="1"/>
          </p:nvPr>
        </p:nvSpPr>
        <p:spPr/>
        <p:txBody>
          <a:bodyPr/>
          <a:lstStyle/>
          <a:p>
            <a:pPr>
              <a:buNone/>
            </a:pPr>
            <a:r>
              <a:rPr lang="en-US" sz="2800" dirty="0">
                <a:latin typeface="Times New Roman" panose="02020603050405020304" pitchFamily="18" charset="0"/>
                <a:cs typeface="Times New Roman" panose="02020603050405020304" pitchFamily="18" charset="0"/>
              </a:rPr>
              <a:t>An information management strategy will include the following themes:</a:t>
            </a:r>
          </a:p>
          <a:p>
            <a:pPr>
              <a:buNone/>
            </a:pPr>
            <a:r>
              <a:rPr lang="en-US" sz="2800" dirty="0">
                <a:latin typeface="Times New Roman" panose="02020603050405020304" pitchFamily="18" charset="0"/>
                <a:cs typeface="Times New Roman" panose="02020603050405020304" pitchFamily="18" charset="0"/>
              </a:rPr>
              <a:t>IMS1) Information value</a:t>
            </a:r>
          </a:p>
          <a:p>
            <a:pPr>
              <a:buNone/>
            </a:pPr>
            <a:r>
              <a:rPr lang="en-US" sz="2800" dirty="0">
                <a:latin typeface="Times New Roman" panose="02020603050405020304" pitchFamily="18" charset="0"/>
                <a:cs typeface="Times New Roman" panose="02020603050405020304" pitchFamily="18" charset="0"/>
              </a:rPr>
              <a:t>IMS2) Information quality</a:t>
            </a:r>
          </a:p>
          <a:p>
            <a:pPr>
              <a:buNone/>
            </a:pPr>
            <a:r>
              <a:rPr lang="en-US" sz="2800" dirty="0">
                <a:latin typeface="Times New Roman" panose="02020603050405020304" pitchFamily="18" charset="0"/>
                <a:cs typeface="Times New Roman" panose="02020603050405020304" pitchFamily="18" charset="0"/>
              </a:rPr>
              <a:t>IMS3) Information security</a:t>
            </a:r>
          </a:p>
          <a:p>
            <a:pPr>
              <a:buNone/>
            </a:pPr>
            <a:r>
              <a:rPr lang="en-US" sz="2800" dirty="0">
                <a:latin typeface="Times New Roman" panose="02020603050405020304" pitchFamily="18" charset="0"/>
                <a:cs typeface="Times New Roman" panose="02020603050405020304" pitchFamily="18" charset="0"/>
              </a:rPr>
              <a:t>IMS4) Legal and ethical compliance</a:t>
            </a:r>
          </a:p>
          <a:p>
            <a:pPr>
              <a:buNone/>
            </a:pPr>
            <a:r>
              <a:rPr lang="en-US" sz="2800" dirty="0">
                <a:latin typeface="Times New Roman" panose="02020603050405020304" pitchFamily="18" charset="0"/>
                <a:cs typeface="Times New Roman" panose="02020603050405020304" pitchFamily="18" charset="0"/>
              </a:rPr>
              <a:t>IMS5) Knowledge management</a:t>
            </a:r>
          </a:p>
          <a:p>
            <a:pPr>
              <a:buNone/>
            </a:pPr>
            <a:r>
              <a:rPr lang="en-US" sz="2800" dirty="0">
                <a:latin typeface="Times New Roman" panose="02020603050405020304" pitchFamily="18" charset="0"/>
                <a:cs typeface="Times New Roman" panose="02020603050405020304" pitchFamily="18" charset="0"/>
              </a:rPr>
              <a:t>IMS6) Technology support</a:t>
            </a:r>
          </a:p>
        </p:txBody>
      </p:sp>
      <p:sp>
        <p:nvSpPr>
          <p:cNvPr id="4" name="Slide Number Placeholder 3"/>
          <p:cNvSpPr>
            <a:spLocks noGrp="1"/>
          </p:cNvSpPr>
          <p:nvPr>
            <p:ph type="sldNum" sz="quarter" idx="12"/>
          </p:nvPr>
        </p:nvSpPr>
        <p:spPr/>
        <p:txBody>
          <a:bodyPr/>
          <a:lstStyle/>
          <a:p>
            <a:fld id="{D15F10D8-8DFC-4E14-90B6-08F48F441499}"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IMS1) Information value</a:t>
            </a:r>
          </a:p>
        </p:txBody>
      </p:sp>
      <p:sp>
        <p:nvSpPr>
          <p:cNvPr id="3" name="Content Placeholder 2"/>
          <p:cNvSpPr>
            <a:spLocks noGrp="1"/>
          </p:cNvSpPr>
          <p:nvPr>
            <p:ph idx="1"/>
          </p:nvPr>
        </p:nvSpPr>
        <p:spPr>
          <a:xfrm>
            <a:off x="304800" y="1752599"/>
            <a:ext cx="8262938" cy="4492625"/>
          </a:xfrm>
        </p:spPr>
        <p:txBody>
          <a:bodyPr/>
          <a:lstStyle/>
          <a:p>
            <a:pPr algn="just"/>
            <a:r>
              <a:rPr lang="en-US" dirty="0">
                <a:latin typeface="Times New Roman" panose="02020603050405020304" pitchFamily="18" charset="0"/>
                <a:cs typeface="Times New Roman" panose="02020603050405020304" pitchFamily="18" charset="0"/>
              </a:rPr>
              <a:t>An IM strategy will force an organization to question the value of its information and thus to </a:t>
            </a:r>
            <a:r>
              <a:rPr lang="en-US" i="1" dirty="0">
                <a:latin typeface="Times New Roman" panose="02020603050405020304" pitchFamily="18" charset="0"/>
                <a:cs typeface="Times New Roman" panose="02020603050405020304" pitchFamily="18" charset="0"/>
              </a:rPr>
              <a:t>prioritize it by importance </a:t>
            </a:r>
            <a:r>
              <a:rPr lang="en-US" dirty="0">
                <a:latin typeface="Times New Roman" panose="02020603050405020304" pitchFamily="18" charset="0"/>
                <a:cs typeface="Times New Roman" panose="02020603050405020304" pitchFamily="18" charset="0"/>
              </a:rPr>
              <a:t>in order for the best information to be delivered.</a:t>
            </a:r>
          </a:p>
          <a:p>
            <a:pPr algn="just"/>
            <a:r>
              <a:rPr lang="en-US" dirty="0">
                <a:latin typeface="Times New Roman" panose="02020603050405020304" pitchFamily="18" charset="0"/>
                <a:cs typeface="Times New Roman" panose="02020603050405020304" pitchFamily="18" charset="0"/>
              </a:rPr>
              <a:t>According to its value to the current strategy and the future strategy, information can be classified in</a:t>
            </a:r>
          </a:p>
        </p:txBody>
      </p:sp>
      <p:sp>
        <p:nvSpPr>
          <p:cNvPr id="4" name="Slide Number Placeholder 3"/>
          <p:cNvSpPr>
            <a:spLocks noGrp="1"/>
          </p:cNvSpPr>
          <p:nvPr>
            <p:ph type="sldNum" sz="quarter" idx="12"/>
          </p:nvPr>
        </p:nvSpPr>
        <p:spPr/>
        <p:txBody>
          <a:bodyPr/>
          <a:lstStyle/>
          <a:p>
            <a:fld id="{D15F10D8-8DFC-4E14-90B6-08F48F441499}"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17336</TotalTime>
  <Words>1833</Words>
  <Application>Microsoft Office PowerPoint</Application>
  <PresentationFormat>On-screen Show (4:3)</PresentationFormat>
  <Paragraphs>179</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Times New Roman</vt:lpstr>
      <vt:lpstr>Verdana</vt:lpstr>
      <vt:lpstr>Wingdings</vt:lpstr>
      <vt:lpstr>Profile</vt:lpstr>
      <vt:lpstr>Mountains of the Moon university Faculty of Science, Technology and innovation   Department of Computer Science      BIT 1201: INFORMATION MANAGEMENT </vt:lpstr>
      <vt:lpstr>Overview</vt:lpstr>
      <vt:lpstr>What is Organizational strategy</vt:lpstr>
      <vt:lpstr>     Elements of strategy</vt:lpstr>
      <vt:lpstr>Information management strategy</vt:lpstr>
      <vt:lpstr>    The main benefits from having a defined IM strategy are </vt:lpstr>
      <vt:lpstr>Developing IM strategy</vt:lpstr>
      <vt:lpstr>Main themes in IM strategy</vt:lpstr>
      <vt:lpstr>IMS1) Information value</vt:lpstr>
      <vt:lpstr>IMS1) Information value</vt:lpstr>
      <vt:lpstr>IMS2) Information quality</vt:lpstr>
      <vt:lpstr>IMS3) Information security</vt:lpstr>
      <vt:lpstr>IMS4) Legal and ethical compliance</vt:lpstr>
      <vt:lpstr>Depending to the regulation of the country of the company, several breaches of the laws can appear. These include. </vt:lpstr>
      <vt:lpstr>IMS5) Knowledge management</vt:lpstr>
      <vt:lpstr>IMS6) Technology support</vt:lpstr>
      <vt:lpstr>Main approaches in IM</vt:lpstr>
      <vt:lpstr>IMSA1) Structuring the information management function</vt:lpstr>
      <vt:lpstr>PowerPoint Presentation</vt:lpstr>
      <vt:lpstr>IMSA2) Responsibilities</vt:lpstr>
      <vt:lpstr>IMSA2) Responsibilities cont’d</vt:lpstr>
      <vt:lpstr>PowerPoint Presentation</vt:lpstr>
      <vt:lpstr>PowerPoint Presentation</vt:lpstr>
      <vt:lpstr>PowerPoint Presentation</vt:lpstr>
      <vt:lpstr>PowerPoint Presentation</vt:lpstr>
      <vt:lpstr>PowerPoint Presentation</vt:lpstr>
      <vt:lpstr>The CIO role</vt:lpstr>
      <vt:lpstr>IMSA3) Information resource analysis</vt:lpstr>
      <vt:lpstr>IMSA3) Information resource analysis cont’d</vt:lpstr>
      <vt:lpstr>IMSA3) Information resource analysis cont’d</vt:lpstr>
      <vt:lpstr>IMSA4) Information policy</vt:lpstr>
      <vt:lpstr>IMSA5) Risk management</vt:lpstr>
    </vt:vector>
  </TitlesOfParts>
  <Company>UVT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Management</dc:title>
  <dc:creator>Monica</dc:creator>
  <cp:lastModifiedBy>pc</cp:lastModifiedBy>
  <cp:revision>1111</cp:revision>
  <dcterms:created xsi:type="dcterms:W3CDTF">2011-10-11T02:08:10Z</dcterms:created>
  <dcterms:modified xsi:type="dcterms:W3CDTF">2022-09-16T11:19:45Z</dcterms:modified>
</cp:coreProperties>
</file>