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30"/>
  </p:notesMasterIdLst>
  <p:handoutMasterIdLst>
    <p:handoutMasterId r:id="rId31"/>
  </p:handoutMasterIdLst>
  <p:sldIdLst>
    <p:sldId id="281" r:id="rId2"/>
    <p:sldId id="312" r:id="rId3"/>
    <p:sldId id="285" r:id="rId4"/>
    <p:sldId id="324" r:id="rId5"/>
    <p:sldId id="319" r:id="rId6"/>
    <p:sldId id="325" r:id="rId7"/>
    <p:sldId id="326" r:id="rId8"/>
    <p:sldId id="327" r:id="rId9"/>
    <p:sldId id="261" r:id="rId10"/>
    <p:sldId id="286" r:id="rId11"/>
    <p:sldId id="270" r:id="rId12"/>
    <p:sldId id="328" r:id="rId13"/>
    <p:sldId id="259" r:id="rId14"/>
    <p:sldId id="260" r:id="rId15"/>
    <p:sldId id="329" r:id="rId16"/>
    <p:sldId id="330" r:id="rId17"/>
    <p:sldId id="331" r:id="rId18"/>
    <p:sldId id="288" r:id="rId19"/>
    <p:sldId id="290" r:id="rId20"/>
    <p:sldId id="291" r:id="rId21"/>
    <p:sldId id="305" r:id="rId22"/>
    <p:sldId id="306" r:id="rId23"/>
    <p:sldId id="307" r:id="rId24"/>
    <p:sldId id="320" r:id="rId25"/>
    <p:sldId id="316" r:id="rId26"/>
    <p:sldId id="317" r:id="rId27"/>
    <p:sldId id="318" r:id="rId28"/>
    <p:sldId id="258" r:id="rId29"/>
  </p:sldIdLst>
  <p:sldSz cx="9144000" cy="6858000" type="screen4x3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354" y="82"/>
      </p:cViewPr>
      <p:guideLst>
        <p:guide orient="horz" pos="2129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1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12787F72-8D6B-4E8B-B50F-371888C6B214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3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1D50A7A2-DB25-43E8-B995-2A4974694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1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8C4EA3C2-7EB5-4A3B-9B95-8466EFF4B1A7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698500"/>
            <a:ext cx="4649787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2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087126EF-DB67-4B45-9E64-4C5D84907C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EE637C-BF91-4F3E-82CB-60C6A18788D6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23CA83-CF79-4304-B21E-7BE1FA1B0862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C458EE7-ACC6-41A7-BA38-CDCE46D88852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E9BD28-8110-41E1-844E-2E62D719AC5D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067003-ED46-4A6C-9E73-66400B9A48F9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E8FE8F-0FBB-4D40-9BA1-F30C5308312E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9960CB2-FDA6-4F66-9610-17AF338BE353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Structured data</a:t>
            </a:r>
            <a:r>
              <a:rPr lang="en-US" dirty="0"/>
              <a:t> is </a:t>
            </a:r>
            <a:r>
              <a:rPr lang="en-US" i="1" dirty="0"/>
              <a:t>data</a:t>
            </a:r>
            <a:r>
              <a:rPr lang="en-US" dirty="0"/>
              <a:t> that has been organized into a formatted repository,</a:t>
            </a:r>
          </a:p>
          <a:p>
            <a:r>
              <a:rPr lang="en-US" dirty="0"/>
              <a:t>is information that either does not have a pre-defined </a:t>
            </a:r>
            <a:r>
              <a:rPr lang="en-US" i="1" dirty="0"/>
              <a:t>data</a:t>
            </a:r>
            <a:r>
              <a:rPr lang="en-US" dirty="0"/>
              <a:t> model or is not organized in a pre-defined </a:t>
            </a:r>
            <a:r>
              <a:rPr lang="en-US" dirty="0" err="1"/>
              <a:t>manne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07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A89C0B-1536-4449-8E97-CA565E345CF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size---</a:t>
            </a:r>
            <a:r>
              <a:rPr lang="en-US" dirty="0" err="1"/>
              <a:t>seacrhn</a:t>
            </a:r>
            <a:endParaRPr lang="en-US" dirty="0"/>
          </a:p>
          <a:p>
            <a:r>
              <a:rPr lang="en-US" dirty="0"/>
              <a:t>  ease of updating....2 </a:t>
            </a:r>
            <a:r>
              <a:rPr lang="en-US" dirty="0" err="1"/>
              <a:t>pipo</a:t>
            </a:r>
            <a:r>
              <a:rPr lang="en-US" dirty="0"/>
              <a:t> </a:t>
            </a:r>
            <a:r>
              <a:rPr lang="en-US" dirty="0" err="1"/>
              <a:t>udating</a:t>
            </a:r>
            <a:r>
              <a:rPr lang="en-US" dirty="0"/>
              <a:t> </a:t>
            </a:r>
            <a:r>
              <a:rPr lang="en-US" dirty="0" err="1"/>
              <a:t>overtring</a:t>
            </a:r>
            <a:endParaRPr lang="en-US" dirty="0"/>
          </a:p>
          <a:p>
            <a:r>
              <a:rPr lang="en-US" dirty="0"/>
              <a:t>  Accuracy--missing</a:t>
            </a:r>
          </a:p>
          <a:p>
            <a:r>
              <a:rPr lang="en-US" dirty="0"/>
              <a:t>  </a:t>
            </a:r>
            <a:r>
              <a:rPr lang="en-US" dirty="0" err="1"/>
              <a:t>Security..shared</a:t>
            </a:r>
            <a:r>
              <a:rPr lang="en-US" dirty="0"/>
              <a:t>, pay who views</a:t>
            </a:r>
          </a:p>
          <a:p>
            <a:r>
              <a:rPr lang="en-US" dirty="0"/>
              <a:t>  Redundancy, duplication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24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aggregate data</a:t>
            </a:r>
            <a:r>
              <a:rPr lang="en-US" dirty="0" smtClean="0"/>
              <a:t> are </a:t>
            </a:r>
            <a:r>
              <a:rPr lang="en-US" b="1" dirty="0" smtClean="0"/>
              <a:t>data</a:t>
            </a:r>
            <a:r>
              <a:rPr lang="en-US" dirty="0" smtClean="0"/>
              <a:t> combined from several measurements. When </a:t>
            </a:r>
            <a:r>
              <a:rPr lang="en-US" b="1" dirty="0" smtClean="0"/>
              <a:t>data</a:t>
            </a:r>
            <a:r>
              <a:rPr lang="en-US" dirty="0" smtClean="0"/>
              <a:t> is </a:t>
            </a:r>
            <a:r>
              <a:rPr lang="en-US" b="1" dirty="0" smtClean="0"/>
              <a:t>aggregated</a:t>
            </a:r>
            <a:r>
              <a:rPr lang="en-US" dirty="0" smtClean="0"/>
              <a:t>, groups of observations are replaced with summary statistics based on those observations. In a </a:t>
            </a:r>
            <a:r>
              <a:rPr lang="en-US" b="1" dirty="0" smtClean="0"/>
              <a:t>data</a:t>
            </a:r>
            <a:r>
              <a:rPr lang="en-US" dirty="0" smtClean="0"/>
              <a:t> warehouse, the use of </a:t>
            </a:r>
            <a:r>
              <a:rPr lang="en-US" b="1" dirty="0" smtClean="0"/>
              <a:t>aggregate data</a:t>
            </a:r>
            <a:r>
              <a:rPr lang="en-US" dirty="0" smtClean="0"/>
              <a:t> dramatically reduces the time to query large sets of </a:t>
            </a:r>
            <a:r>
              <a:rPr lang="en-US" b="1" dirty="0" smtClean="0"/>
              <a:t>data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36667D-2B13-4B9D-85CF-97C0E7FA16D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950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9520A0-CC73-47A2-B2D3-3A99C9BB288F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2B885C-CFB8-43C7-9331-0826AAB2891D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30E05-E6AB-4949-9C88-2E8237940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060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30E05-E6AB-4949-9C88-2E8237940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934956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30E05-E6AB-4949-9C88-2E8237940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597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30E05-E6AB-4949-9C88-2E8237940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6605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30E05-E6AB-4949-9C88-2E8237940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0026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019113-15A3-4A61-91FF-53EFE77252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65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DAD9-A788-4C90-B0D5-D0DB29B5F3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6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8F2B7-263F-458C-A50C-9F75731324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6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B3D5C-BC2A-4910-B9FA-BC717BB75F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B6C2C4-6CBC-478A-9D4E-490F272E78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1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949D5-D072-4FC0-AF3E-D3834373DC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06867-DFE5-42FA-91C8-46ACEA8809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6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CD0BD-3F92-4238-909C-548425B41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8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5FB54-0E28-4BD7-ABAD-262D1E0C57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D051E-24DB-4F07-825E-BBC7F29F4E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9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F530E05-E6AB-4949-9C88-2E8237940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9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1600201"/>
          </a:xfrm>
        </p:spPr>
        <p:txBody>
          <a:bodyPr/>
          <a:lstStyle/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b="1" dirty="0" smtClean="0">
                <a:latin typeface="Arial" charset="0"/>
              </a:rPr>
              <a:t/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>
                <a:latin typeface="Arial" charset="0"/>
              </a:rPr>
              <a:t/>
            </a:r>
            <a:br>
              <a:rPr lang="en-US" sz="2800" b="1" dirty="0">
                <a:latin typeface="Arial" charset="0"/>
              </a:rPr>
            </a:br>
            <a:r>
              <a:rPr lang="en-US" sz="2400" b="1" dirty="0">
                <a:latin typeface="Arial" charset="0"/>
              </a:rPr>
              <a:t>Mountains of the Moon university</a:t>
            </a:r>
            <a:br>
              <a:rPr lang="en-US" sz="2400" b="1" dirty="0">
                <a:latin typeface="Arial" charset="0"/>
              </a:rPr>
            </a:br>
            <a:r>
              <a:rPr lang="en-US" sz="2400" b="1" dirty="0">
                <a:latin typeface="Arial" charset="0"/>
              </a:rPr>
              <a:t>Faculty of Science, Technology and innovation  </a:t>
            </a:r>
            <a:br>
              <a:rPr lang="en-US" sz="2400" b="1" dirty="0">
                <a:latin typeface="Arial" charset="0"/>
              </a:rPr>
            </a:br>
            <a:r>
              <a:rPr lang="en-US" sz="2400" b="1" dirty="0">
                <a:latin typeface="Arial" charset="0"/>
              </a:rPr>
              <a:t>Department of Computer Science</a:t>
            </a:r>
            <a:br>
              <a:rPr lang="en-US" sz="2400" b="1" dirty="0">
                <a:latin typeface="Arial" charset="0"/>
              </a:rPr>
            </a:br>
            <a:r>
              <a:rPr lang="en-US" sz="2400" b="1" dirty="0">
                <a:latin typeface="Arial" charset="0"/>
              </a:rPr>
              <a:t/>
            </a:r>
            <a:br>
              <a:rPr lang="en-US" sz="2400" b="1" dirty="0">
                <a:latin typeface="Arial" charset="0"/>
              </a:rPr>
            </a:b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en-US" sz="2800" b="1" dirty="0">
                <a:solidFill>
                  <a:schemeClr val="tx1"/>
                </a:solidFill>
                <a:latin typeface="Arial" charset="0"/>
              </a:rPr>
              <a:t>BIT 1201: INFORMATION MANAGEMENT</a:t>
            </a:r>
            <a:r>
              <a:rPr lang="en-US" sz="2800" dirty="0">
                <a:solidFill>
                  <a:schemeClr val="tx1"/>
                </a:solidFill>
                <a:latin typeface="Arial" charset="0"/>
                <a:cs typeface="Arial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500" y="4143375"/>
            <a:ext cx="8143875" cy="2500313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sz="3200" b="1" u="sng" dirty="0"/>
              <a:t>The Information Management concept</a:t>
            </a:r>
          </a:p>
          <a:p>
            <a:pPr algn="ctr">
              <a:defRPr/>
            </a:pPr>
            <a:r>
              <a:rPr lang="en-US" sz="1800" b="1" dirty="0">
                <a:cs typeface="Arial" pitchFamily="34" charset="0"/>
              </a:rPr>
              <a:t>Program: BIT  2101</a:t>
            </a:r>
          </a:p>
          <a:p>
            <a:pPr algn="ctr">
              <a:defRPr/>
            </a:pPr>
            <a:r>
              <a:rPr lang="en-US" sz="1800" b="1" dirty="0">
                <a:cs typeface="Arial" pitchFamily="34" charset="0"/>
              </a:rPr>
              <a:t>Instructor: </a:t>
            </a:r>
            <a:r>
              <a:rPr lang="en-US" sz="1800" b="1" dirty="0" err="1" smtClean="0">
                <a:cs typeface="Arial" pitchFamily="34" charset="0"/>
              </a:rPr>
              <a:t>MutabaruraDuncan</a:t>
            </a:r>
            <a:r>
              <a:rPr lang="en-US" sz="1800" b="1" dirty="0" smtClean="0">
                <a:cs typeface="Arial" pitchFamily="34" charset="0"/>
              </a:rPr>
              <a:t> </a:t>
            </a:r>
            <a:endParaRPr lang="en-US" sz="1800" b="1" dirty="0">
              <a:cs typeface="Arial" pitchFamily="34" charset="0"/>
            </a:endParaRPr>
          </a:p>
          <a:p>
            <a:pPr algn="ctr">
              <a:defRPr/>
            </a:pPr>
            <a:endParaRPr lang="en-US" sz="1800" b="1" dirty="0">
              <a:cs typeface="Arial" pitchFamily="34" charset="0"/>
            </a:endParaRPr>
          </a:p>
          <a:p>
            <a:pPr algn="ctr">
              <a:defRPr/>
            </a:pPr>
            <a:r>
              <a:rPr lang="en-US" sz="1800" b="1" dirty="0">
                <a:cs typeface="Arial" pitchFamily="34" charset="0"/>
              </a:rPr>
              <a:t>     Phone Number:+256 </a:t>
            </a:r>
            <a:r>
              <a:rPr lang="en-US" sz="1800" b="1" dirty="0" smtClean="0">
                <a:cs typeface="Arial" pitchFamily="34" charset="0"/>
              </a:rPr>
              <a:t>774393863</a:t>
            </a:r>
            <a:endParaRPr lang="en-US" sz="1800" b="1" dirty="0">
              <a:cs typeface="Arial" pitchFamily="34" charset="0"/>
            </a:endParaRPr>
          </a:p>
          <a:p>
            <a:pPr algn="ctr">
              <a:defRPr/>
            </a:pPr>
            <a:r>
              <a:rPr lang="en-US" sz="1800" b="1" dirty="0">
                <a:cs typeface="Arial" pitchFamily="34" charset="0"/>
              </a:rPr>
              <a:t>Email: </a:t>
            </a:r>
            <a:r>
              <a:rPr lang="en-US" sz="1800" b="1" dirty="0" smtClean="0">
                <a:cs typeface="Arial" pitchFamily="34" charset="0"/>
              </a:rPr>
              <a:t>dunmta@mmu.ac.ug</a:t>
            </a:r>
            <a:endParaRPr lang="en-GB" sz="1800" b="1" u="sng" dirty="0">
              <a:solidFill>
                <a:srgbClr val="FF0000"/>
              </a:solidFill>
              <a:latin typeface="Times New Roman" pitchFamily="18" charset="0"/>
              <a:cs typeface="Arial" pitchFamily="34" charset="0"/>
            </a:endParaRPr>
          </a:p>
          <a:p>
            <a:pPr algn="ctr">
              <a:defRPr/>
            </a:pPr>
            <a:endParaRPr lang="en-US" sz="2400" b="1" u="sng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D723F-DD61-4BA5-8094-C42D84603B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99" y="0"/>
            <a:ext cx="1062701" cy="1129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GB" b="1" dirty="0"/>
              <a:t>Data Vs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812087" cy="5417790"/>
          </a:xfrm>
        </p:spPr>
        <p:txBody>
          <a:bodyPr>
            <a:normAutofit lnSpcReduction="10000"/>
          </a:bodyPr>
          <a:lstStyle/>
          <a:p>
            <a:r>
              <a:rPr lang="en-GB" sz="2800" b="1" dirty="0"/>
              <a:t>Data:</a:t>
            </a:r>
            <a:r>
              <a:rPr lang="en-GB" sz="2800" dirty="0"/>
              <a:t> Are raw facts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/>
              <a:t>about objects. In databases</a:t>
            </a:r>
            <a:r>
              <a:rPr lang="en-GB" sz="2800" dirty="0" smtClean="0"/>
              <a:t>,</a:t>
            </a:r>
          </a:p>
          <a:p>
            <a:pPr>
              <a:buNone/>
            </a:pPr>
            <a:r>
              <a:rPr lang="en-GB" sz="2800" dirty="0" smtClean="0"/>
              <a:t>    these </a:t>
            </a:r>
            <a:r>
              <a:rPr lang="en-GB" sz="2800" dirty="0"/>
              <a:t>are the stored values but they may not </a:t>
            </a: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    necessarily </a:t>
            </a:r>
            <a:r>
              <a:rPr lang="en-GB" sz="2800" dirty="0"/>
              <a:t>be meaningful. </a:t>
            </a:r>
          </a:p>
          <a:p>
            <a:pPr>
              <a:buFontTx/>
              <a:buNone/>
            </a:pPr>
            <a:endParaRPr lang="en-GB" sz="2800" dirty="0"/>
          </a:p>
          <a:p>
            <a:r>
              <a:rPr lang="en-GB" sz="2800" b="1" dirty="0"/>
              <a:t>Information</a:t>
            </a:r>
            <a:r>
              <a:rPr lang="en-GB" sz="2800" dirty="0"/>
              <a:t>: This is data or facts with meaning </a:t>
            </a:r>
            <a:r>
              <a:rPr lang="en-GB" sz="2800" dirty="0" smtClean="0"/>
              <a:t>/</a:t>
            </a:r>
          </a:p>
          <a:p>
            <a:pPr marL="0" indent="0">
              <a:buNone/>
            </a:pPr>
            <a:r>
              <a:rPr lang="en-GB" sz="2800" dirty="0" smtClean="0"/>
              <a:t>    Processed data. 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 u="sng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Knowledge</a:t>
            </a:r>
            <a:r>
              <a:rPr lang="en-US" altLang="en-US" sz="2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refers to the </a:t>
            </a:r>
            <a:r>
              <a:rPr lang="en-US" sz="2800" dirty="0"/>
              <a:t>understanding of or </a:t>
            </a:r>
            <a:r>
              <a:rPr lang="en-US" sz="2800" dirty="0" smtClean="0"/>
              <a:t>information </a:t>
            </a:r>
            <a:r>
              <a:rPr lang="en-US" sz="2800" dirty="0"/>
              <a:t>about a subject that you get by </a:t>
            </a:r>
            <a:r>
              <a:rPr lang="en-US" sz="2800" dirty="0" smtClean="0"/>
              <a:t>experience </a:t>
            </a:r>
            <a:r>
              <a:rPr lang="en-US" sz="2800" dirty="0"/>
              <a:t>or study, either known by one person or b</a:t>
            </a:r>
            <a:r>
              <a:rPr lang="en-US" sz="2800" dirty="0" smtClean="0"/>
              <a:t>y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800" dirty="0" smtClean="0"/>
              <a:t>   people </a:t>
            </a:r>
            <a:r>
              <a:rPr lang="en-US" sz="2800" dirty="0"/>
              <a:t>generally</a:t>
            </a:r>
            <a:r>
              <a:rPr lang="en-US" altLang="en-US" sz="2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altLang="en-US" sz="2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BC77-434B-42AE-B015-5178C613AC23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AB1D2F-B3FB-4B52-BA3A-4F2476BA4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432742"/>
            <a:ext cx="7283152" cy="461665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u="sng" dirty="0">
                <a:solidFill>
                  <a:srgbClr val="FFFF00"/>
                </a:solidFill>
              </a:rPr>
              <a:t>Data, Information, Knowledge -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055814323"/>
      </p:ext>
    </p:extLst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7D95F4D-B018-4EF8-B69E-C064A77F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F010-EBC0-4882-A21A-4CDAFA025ED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FC28165E-5A2E-42AB-9E1D-E686C51E5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00200"/>
            <a:ext cx="8915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FontTx/>
              <a:buChar char="•"/>
            </a:pPr>
            <a:r>
              <a:rPr lang="en-US" altLang="en-US" dirty="0"/>
              <a:t> Relationships between data, information and </a:t>
            </a:r>
            <a:r>
              <a:rPr lang="en-US" altLang="en-US" dirty="0" smtClean="0"/>
              <a:t>knowledge</a:t>
            </a:r>
            <a:endParaRPr lang="en-US" altLang="en-US" dirty="0"/>
          </a:p>
          <a:p>
            <a:pPr algn="just"/>
            <a:r>
              <a:rPr lang="en-US" altLang="en-US" dirty="0"/>
              <a:t>  For example,</a:t>
            </a:r>
          </a:p>
          <a:p>
            <a:pPr algn="just"/>
            <a:r>
              <a:rPr lang="en-US" altLang="en-US" dirty="0"/>
              <a:t> - data provides building blocks for information and </a:t>
            </a:r>
          </a:p>
          <a:p>
            <a:pPr algn="just"/>
            <a:r>
              <a:rPr lang="en-US" altLang="en-US" dirty="0"/>
              <a:t>   information does so for knowledge; </a:t>
            </a:r>
          </a:p>
          <a:p>
            <a:pPr algn="just"/>
            <a:r>
              <a:rPr lang="en-US" altLang="en-US" dirty="0"/>
              <a:t> - knowledge facilitates creation of information from </a:t>
            </a:r>
            <a:r>
              <a:rPr lang="en-US" altLang="en-US" dirty="0" smtClean="0"/>
              <a:t>  data</a:t>
            </a:r>
            <a:r>
              <a:rPr lang="en-US" altLang="en-US" dirty="0"/>
              <a:t>; </a:t>
            </a:r>
          </a:p>
          <a:p>
            <a:pPr algn="just"/>
            <a:r>
              <a:rPr lang="en-US" altLang="en-US" dirty="0"/>
              <a:t> - new data changes information, new information </a:t>
            </a:r>
            <a:r>
              <a:rPr lang="en-US" altLang="en-US" dirty="0" smtClean="0"/>
              <a:t>changes </a:t>
            </a:r>
          </a:p>
          <a:p>
            <a:pPr algn="just"/>
            <a:r>
              <a:rPr lang="en-US" altLang="en-US" dirty="0" smtClean="0"/>
              <a:t>   knowledge</a:t>
            </a:r>
            <a:endParaRPr lang="en-US" altLang="en-US" dirty="0"/>
          </a:p>
          <a:p>
            <a:pPr algn="just"/>
            <a:endParaRPr lang="en-US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32BFE52-32F5-46D6-839E-62AB1404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432742"/>
            <a:ext cx="7283152" cy="461665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u="sng" dirty="0">
                <a:solidFill>
                  <a:srgbClr val="FFFF00"/>
                </a:solidFill>
              </a:rPr>
              <a:t>Data, Information, Knowledge - Relationships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CD0BD-3F92-4238-909C-548425B41D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244728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E6FF1DA9-AFE4-4D49-B9BE-4D831F57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7C1B-9C58-44C8-8F7B-C6F98A05AF7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146" name="Line 2">
            <a:extLst>
              <a:ext uri="{FF2B5EF4-FFF2-40B4-BE49-F238E27FC236}">
                <a16:creationId xmlns:a16="http://schemas.microsoft.com/office/drawing/2014/main" id="{0F88FFFA-E127-4883-84DE-B69613096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09600"/>
            <a:ext cx="0" cy="4572000"/>
          </a:xfrm>
          <a:prstGeom prst="line">
            <a:avLst/>
          </a:prstGeom>
          <a:noFill/>
          <a:ln w="57150" cap="sq" cmpd="thickThin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1B1CC7E8-1BF4-467E-A0F6-7FE4F4170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33401"/>
            <a:ext cx="6477000" cy="4616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u="sng" dirty="0">
                <a:solidFill>
                  <a:srgbClr val="FFFF00"/>
                </a:solidFill>
              </a:rPr>
              <a:t>Managing Information - Life Cycle Metaphor</a:t>
            </a:r>
          </a:p>
        </p:txBody>
      </p:sp>
      <p:sp>
        <p:nvSpPr>
          <p:cNvPr id="6148" name="Oval 4">
            <a:extLst>
              <a:ext uri="{FF2B5EF4-FFF2-40B4-BE49-F238E27FC236}">
                <a16:creationId xmlns:a16="http://schemas.microsoft.com/office/drawing/2014/main" id="{7378DFB7-502B-4C63-8ED0-000E17271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76400"/>
            <a:ext cx="2667000" cy="2667000"/>
          </a:xfrm>
          <a:prstGeom prst="ellipse">
            <a:avLst/>
          </a:prstGeom>
          <a:solidFill>
            <a:srgbClr val="8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5B5A1A59-5C39-4643-A07E-16DD6DB4D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3716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2" name="Line 8">
            <a:extLst>
              <a:ext uri="{FF2B5EF4-FFF2-40B4-BE49-F238E27FC236}">
                <a16:creationId xmlns:a16="http://schemas.microsoft.com/office/drawing/2014/main" id="{A0618C19-F11F-4170-AC21-B5112F0C86C9}"/>
              </a:ext>
            </a:extLst>
          </p:cNvPr>
          <p:cNvSpPr>
            <a:spLocks noChangeShapeType="1"/>
          </p:cNvSpPr>
          <p:nvPr/>
        </p:nvSpPr>
        <p:spPr bwMode="auto">
          <a:xfrm rot="19437041" flipH="1">
            <a:off x="3733800" y="1752600"/>
            <a:ext cx="22860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5" name="Line 11">
            <a:extLst>
              <a:ext uri="{FF2B5EF4-FFF2-40B4-BE49-F238E27FC236}">
                <a16:creationId xmlns:a16="http://schemas.microsoft.com/office/drawing/2014/main" id="{B470A6D3-EC9E-4297-858E-3411FF1BD0B2}"/>
              </a:ext>
            </a:extLst>
          </p:cNvPr>
          <p:cNvSpPr>
            <a:spLocks noChangeShapeType="1"/>
          </p:cNvSpPr>
          <p:nvPr/>
        </p:nvSpPr>
        <p:spPr bwMode="auto">
          <a:xfrm rot="2585618" flipH="1">
            <a:off x="5105400" y="1524000"/>
            <a:ext cx="22860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6" name="Text Box 12">
            <a:extLst>
              <a:ext uri="{FF2B5EF4-FFF2-40B4-BE49-F238E27FC236}">
                <a16:creationId xmlns:a16="http://schemas.microsoft.com/office/drawing/2014/main" id="{47830E94-C5F1-4761-BE6D-3D8107382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763" y="1219200"/>
            <a:ext cx="987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dirty="0"/>
              <a:t>Collect,</a:t>
            </a:r>
          </a:p>
          <a:p>
            <a:r>
              <a:rPr lang="en-US" altLang="en-US" sz="1600" dirty="0"/>
              <a:t>Create</a:t>
            </a:r>
          </a:p>
        </p:txBody>
      </p:sp>
      <p:sp>
        <p:nvSpPr>
          <p:cNvPr id="6157" name="Text Box 13">
            <a:extLst>
              <a:ext uri="{FF2B5EF4-FFF2-40B4-BE49-F238E27FC236}">
                <a16:creationId xmlns:a16="http://schemas.microsoft.com/office/drawing/2014/main" id="{1D6C75F7-D654-427C-81A7-4E4FC3934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219200"/>
            <a:ext cx="151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Discard </a:t>
            </a:r>
          </a:p>
          <a:p>
            <a:r>
              <a:rPr lang="en-US" altLang="en-US" sz="1600"/>
              <a:t>(after x cycles)</a:t>
            </a:r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B74AA3A1-8CF6-4D75-8B02-466B1D938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2417763"/>
            <a:ext cx="630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Filter</a:t>
            </a:r>
          </a:p>
        </p:txBody>
      </p:sp>
      <p:sp>
        <p:nvSpPr>
          <p:cNvPr id="6159" name="Text Box 15">
            <a:extLst>
              <a:ext uri="{FF2B5EF4-FFF2-40B4-BE49-F238E27FC236}">
                <a16:creationId xmlns:a16="http://schemas.microsoft.com/office/drawing/2014/main" id="{0D899A61-AFF3-480A-94E1-47DA65F0A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3103563"/>
            <a:ext cx="976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Organize</a:t>
            </a:r>
          </a:p>
        </p:txBody>
      </p:sp>
      <p:sp>
        <p:nvSpPr>
          <p:cNvPr id="6160" name="Text Box 16">
            <a:extLst>
              <a:ext uri="{FF2B5EF4-FFF2-40B4-BE49-F238E27FC236}">
                <a16:creationId xmlns:a16="http://schemas.microsoft.com/office/drawing/2014/main" id="{00696EDA-0C57-4A84-BD8A-CF6E26422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905000"/>
            <a:ext cx="655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Store</a:t>
            </a:r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29D77E87-ACCD-409E-B03F-295BA18CB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9921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/>
              <a:t>Transfer,</a:t>
            </a:r>
          </a:p>
          <a:p>
            <a:pPr algn="ctr"/>
            <a:r>
              <a:rPr lang="en-US" altLang="en-US" sz="1600"/>
              <a:t>Share</a:t>
            </a:r>
          </a:p>
        </p:txBody>
      </p:sp>
      <p:sp>
        <p:nvSpPr>
          <p:cNvPr id="6161" name="Text Box 17">
            <a:extLst>
              <a:ext uri="{FF2B5EF4-FFF2-40B4-BE49-F238E27FC236}">
                <a16:creationId xmlns:a16="http://schemas.microsoft.com/office/drawing/2014/main" id="{CA936964-0605-42A0-BC50-66ECBDAE3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10000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Retrieve</a:t>
            </a:r>
          </a:p>
        </p:txBody>
      </p:sp>
      <p:sp>
        <p:nvSpPr>
          <p:cNvPr id="6163" name="Text Box 19">
            <a:extLst>
              <a:ext uri="{FF2B5EF4-FFF2-40B4-BE49-F238E27FC236}">
                <a16:creationId xmlns:a16="http://schemas.microsoft.com/office/drawing/2014/main" id="{FFBEAA87-8A1E-4A44-AC8C-767E01E3F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3865563"/>
            <a:ext cx="514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Use</a:t>
            </a:r>
          </a:p>
        </p:txBody>
      </p:sp>
      <p:sp>
        <p:nvSpPr>
          <p:cNvPr id="6164" name="Text Box 20">
            <a:extLst>
              <a:ext uri="{FF2B5EF4-FFF2-40B4-BE49-F238E27FC236}">
                <a16:creationId xmlns:a16="http://schemas.microsoft.com/office/drawing/2014/main" id="{BB08543D-F2F4-4912-9D48-07B95D7F0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048000"/>
            <a:ext cx="823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Update</a:t>
            </a:r>
          </a:p>
        </p:txBody>
      </p:sp>
      <p:sp>
        <p:nvSpPr>
          <p:cNvPr id="6165" name="Text Box 21">
            <a:extLst>
              <a:ext uri="{FF2B5EF4-FFF2-40B4-BE49-F238E27FC236}">
                <a16:creationId xmlns:a16="http://schemas.microsoft.com/office/drawing/2014/main" id="{43D90CD8-5DDD-4F88-8F9D-C03668F0C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543" y="5002212"/>
            <a:ext cx="5167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Knowledge management uses similar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FCC554F-F3EF-422F-92C5-4A31B709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A82-CC85-48D6-B1E0-52BD8C2141F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398B4AA9-C88B-4239-9B20-CA3F724E3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1"/>
            <a:ext cx="624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dirty="0" smtClean="0"/>
              <a:t>A Real Life Perspective…………………</a:t>
            </a:r>
            <a:endParaRPr lang="en-US" altLang="en-US" dirty="0"/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CB984CF2-BE17-403C-A740-284D522FD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362200"/>
            <a:ext cx="5472608" cy="4616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Example in Healthcare……………</a:t>
            </a:r>
            <a:endParaRPr lang="en-US" altLang="en-US" dirty="0">
              <a:solidFill>
                <a:srgbClr val="FFFF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533400"/>
            <a:ext cx="6629400" cy="74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3048000"/>
            <a:ext cx="485365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581400"/>
            <a:ext cx="314464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CD0BD-3F92-4238-909C-548425B41D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04800"/>
            <a:ext cx="7124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676400"/>
            <a:ext cx="794605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8F2B7-263F-458C-A50C-9F757313249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04800"/>
            <a:ext cx="7124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752600"/>
            <a:ext cx="8069166" cy="411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638800" cy="253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8F2B7-263F-458C-A50C-9F757313249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04800"/>
            <a:ext cx="7124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4267200"/>
            <a:ext cx="60007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GB" sz="2800" b="1" dirty="0" smtClean="0">
                <a:solidFill>
                  <a:srgbClr val="FFFF00"/>
                </a:solidFill>
              </a:rPr>
              <a:t>IM on scholarly perspective……</a:t>
            </a:r>
            <a:endParaRPr lang="en-GB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52513"/>
            <a:ext cx="8991600" cy="5545137"/>
          </a:xfrm>
        </p:spPr>
        <p:txBody>
          <a:bodyPr/>
          <a:lstStyle/>
          <a:p>
            <a:r>
              <a:rPr lang="en-US" sz="2800" dirty="0"/>
              <a:t>Lewis and Martin stressed that numerous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 </a:t>
            </a:r>
          </a:p>
          <a:p>
            <a:pPr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have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attempted to define Information management, hence varying definitions.</a:t>
            </a:r>
          </a:p>
          <a:p>
            <a:pPr algn="just">
              <a:buFontTx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of the earlier definitions have been conceptualized in the context of large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organizations. Therefore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information management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is: “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promote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</a:t>
            </a:r>
          </a:p>
          <a:p>
            <a:pPr algn="just"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effectiveness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enhancing the capabilities of the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organization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cope with the demands of its internal and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external environment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dynamic as well as stable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/>
              <a:t>conditions</a:t>
            </a:r>
            <a:r>
              <a:rPr lang="en-US" sz="2800" dirty="0"/>
              <a:t>”.</a:t>
            </a:r>
          </a:p>
          <a:p>
            <a:pPr>
              <a:buFontTx/>
              <a:buNone/>
            </a:pPr>
            <a:endParaRPr lang="en-US" sz="2000" b="1" dirty="0"/>
          </a:p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DCE12-7E84-4CA9-8C88-652A85FAC4C4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Information Management 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1063"/>
            <a:ext cx="8763000" cy="597693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tabLst>
                <a:tab pos="119063" algn="l"/>
                <a:tab pos="228600" algn="l"/>
              </a:tabLst>
            </a:pPr>
            <a:r>
              <a:rPr lang="en-US" sz="2700" dirty="0" smtClean="0"/>
              <a:t>Information management has an organizational </a:t>
            </a:r>
          </a:p>
          <a:p>
            <a:pPr marL="0" indent="0" algn="just">
              <a:lnSpc>
                <a:spcPct val="80000"/>
              </a:lnSpc>
              <a:buNone/>
              <a:tabLst>
                <a:tab pos="119063" algn="l"/>
                <a:tab pos="228600" algn="l"/>
              </a:tabLst>
            </a:pPr>
            <a:r>
              <a:rPr lang="en-US" sz="2700" dirty="0"/>
              <a:t> </a:t>
            </a:r>
            <a:r>
              <a:rPr lang="en-US" sz="2700" dirty="0" smtClean="0"/>
              <a:t>  focus, emphasizes information content and requires </a:t>
            </a:r>
          </a:p>
          <a:p>
            <a:pPr marL="0" indent="0" algn="just">
              <a:lnSpc>
                <a:spcPct val="80000"/>
              </a:lnSpc>
              <a:buNone/>
              <a:tabLst>
                <a:tab pos="119063" algn="l"/>
                <a:tab pos="228600" algn="l"/>
              </a:tabLst>
            </a:pPr>
            <a:r>
              <a:rPr lang="en-US" sz="2700" dirty="0"/>
              <a:t> </a:t>
            </a:r>
            <a:r>
              <a:rPr lang="en-US" sz="2700" dirty="0" smtClean="0"/>
              <a:t>  high-level data administration techniques based </a:t>
            </a:r>
          </a:p>
          <a:p>
            <a:pPr marL="0" indent="0" algn="just">
              <a:lnSpc>
                <a:spcPct val="80000"/>
              </a:lnSpc>
              <a:buNone/>
              <a:tabLst>
                <a:tab pos="119063" algn="l"/>
                <a:tab pos="228600" algn="l"/>
              </a:tabLst>
            </a:pPr>
            <a:r>
              <a:rPr lang="en-US" sz="2700" dirty="0"/>
              <a:t> </a:t>
            </a:r>
            <a:r>
              <a:rPr lang="en-US" sz="2700" dirty="0" smtClean="0"/>
              <a:t>  upon the planning and control of information </a:t>
            </a:r>
          </a:p>
          <a:p>
            <a:pPr marL="0" indent="0" algn="just">
              <a:lnSpc>
                <a:spcPct val="80000"/>
              </a:lnSpc>
              <a:buNone/>
              <a:tabLst>
                <a:tab pos="119063" algn="l"/>
                <a:tab pos="228600" algn="l"/>
              </a:tabLst>
            </a:pPr>
            <a:r>
              <a:rPr lang="en-US" sz="2700" dirty="0"/>
              <a:t> </a:t>
            </a:r>
            <a:r>
              <a:rPr lang="en-US" sz="2700" dirty="0" smtClean="0"/>
              <a:t>  assets in support of organizational aims and </a:t>
            </a:r>
          </a:p>
          <a:p>
            <a:pPr marL="0" indent="0" algn="just">
              <a:lnSpc>
                <a:spcPct val="80000"/>
              </a:lnSpc>
              <a:buNone/>
              <a:tabLst>
                <a:tab pos="119063" algn="l"/>
                <a:tab pos="228600" algn="l"/>
              </a:tabLst>
            </a:pPr>
            <a:r>
              <a:rPr lang="en-US" sz="2700" dirty="0"/>
              <a:t> </a:t>
            </a:r>
            <a:r>
              <a:rPr lang="en-US" sz="2700" dirty="0" smtClean="0"/>
              <a:t>  objectives.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700" dirty="0" smtClean="0"/>
              <a:t>It’s stated that </a:t>
            </a:r>
            <a:r>
              <a:rPr lang="en-US" sz="2700" b="1" dirty="0" smtClean="0"/>
              <a:t>all of us are Information Managers.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700" b="1" dirty="0" smtClean="0"/>
              <a:t>We all manage information at a formal and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700" b="1" dirty="0" smtClean="0"/>
              <a:t>structured personal level</a:t>
            </a:r>
            <a:r>
              <a:rPr lang="en-US" sz="2700" dirty="0" smtClean="0"/>
              <a:t>, as well as informal and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700" dirty="0" smtClean="0"/>
              <a:t>less structured.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2700" dirty="0" smtClean="0"/>
          </a:p>
          <a:p>
            <a:pPr marL="173038" indent="-173038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700" dirty="0" smtClean="0"/>
              <a:t>Information management can also be defined as the planning, organizing, directing &amp; controlling of information within an open system (organization).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4D5E8-1A33-4174-8EF4-40F14BCA01E7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04800" y="1268413"/>
            <a:ext cx="8610600" cy="48577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GB" sz="2700" dirty="0"/>
              <a:t>Massive amount of  information is realized every </a:t>
            </a:r>
          </a:p>
          <a:p>
            <a:pPr>
              <a:buFontTx/>
              <a:buNone/>
            </a:pPr>
            <a:r>
              <a:rPr lang="en-GB" sz="2700" dirty="0"/>
              <a:t>   </a:t>
            </a:r>
            <a:r>
              <a:rPr lang="en-GB" sz="2700" dirty="0" smtClean="0"/>
              <a:t>year </a:t>
            </a:r>
            <a:r>
              <a:rPr lang="en-GB" sz="2700" dirty="0"/>
              <a:t>that goes by.</a:t>
            </a:r>
          </a:p>
          <a:p>
            <a:pPr>
              <a:buFont typeface="Wingdings" pitchFamily="2" charset="2"/>
              <a:buChar char="§"/>
            </a:pPr>
            <a:r>
              <a:rPr lang="en-GB" sz="2700" dirty="0"/>
              <a:t>Information is derived from data.</a:t>
            </a:r>
          </a:p>
          <a:p>
            <a:pPr>
              <a:buFont typeface="Wingdings" pitchFamily="2" charset="2"/>
              <a:buChar char="§"/>
            </a:pPr>
            <a:r>
              <a:rPr lang="en-GB" sz="2700" dirty="0"/>
              <a:t>This data can be structured, </a:t>
            </a:r>
            <a:r>
              <a:rPr lang="en-GB" sz="2700" dirty="0" smtClean="0"/>
              <a:t>semi-structured </a:t>
            </a:r>
            <a:r>
              <a:rPr lang="en-GB" sz="2700" dirty="0"/>
              <a:t>or </a:t>
            </a:r>
          </a:p>
          <a:p>
            <a:pPr>
              <a:buFontTx/>
              <a:buNone/>
            </a:pPr>
            <a:r>
              <a:rPr lang="en-GB" sz="2700" dirty="0"/>
              <a:t>    even unstructured.</a:t>
            </a:r>
          </a:p>
          <a:p>
            <a:r>
              <a:rPr lang="en-US" sz="2700" dirty="0"/>
              <a:t>Research has it that over </a:t>
            </a:r>
            <a:r>
              <a:rPr lang="en-US" sz="2700" b="1" dirty="0"/>
              <a:t>80%</a:t>
            </a:r>
            <a:r>
              <a:rPr lang="en-US" sz="2700" dirty="0"/>
              <a:t> of an organization's information today exists as </a:t>
            </a:r>
            <a:r>
              <a:rPr lang="en-US" sz="2700" b="1" dirty="0"/>
              <a:t>unstructured</a:t>
            </a:r>
            <a:r>
              <a:rPr lang="en-US" sz="2700" dirty="0"/>
              <a:t> </a:t>
            </a:r>
            <a:r>
              <a:rPr lang="en-US" sz="2700" b="1" dirty="0"/>
              <a:t>data</a:t>
            </a:r>
            <a:r>
              <a:rPr lang="en-US" sz="2700" dirty="0"/>
              <a:t> and  </a:t>
            </a:r>
            <a:endParaRPr lang="en-US" sz="2700" dirty="0" smtClean="0"/>
          </a:p>
          <a:p>
            <a:pPr marL="0" indent="0">
              <a:buNone/>
            </a:pPr>
            <a:r>
              <a:rPr lang="en-US" sz="2700" dirty="0" smtClean="0"/>
              <a:t>   this </a:t>
            </a:r>
            <a:r>
              <a:rPr lang="en-US" sz="2700" dirty="0"/>
              <a:t>keeps doubling annually.</a:t>
            </a:r>
            <a:endParaRPr lang="en-US" sz="2700" i="1" dirty="0"/>
          </a:p>
          <a:p>
            <a:r>
              <a:rPr lang="en-US" sz="2700" dirty="0"/>
              <a:t>File </a:t>
            </a:r>
            <a:r>
              <a:rPr lang="en-US" sz="2700" dirty="0" smtClean="0"/>
              <a:t>servers, different </a:t>
            </a:r>
            <a:r>
              <a:rPr lang="en-US" sz="2700" dirty="0"/>
              <a:t>databases, isolated exchange </a:t>
            </a:r>
            <a:endParaRPr lang="en-US" sz="2700" dirty="0" smtClean="0"/>
          </a:p>
          <a:p>
            <a:pPr marL="0" indent="0">
              <a:buNone/>
            </a:pPr>
            <a:r>
              <a:rPr lang="en-US" sz="2700" dirty="0" smtClean="0"/>
              <a:t>   folders </a:t>
            </a:r>
            <a:r>
              <a:rPr lang="en-US" sz="2700" dirty="0"/>
              <a:t>&amp; disconnected document repositories</a:t>
            </a:r>
          </a:p>
          <a:p>
            <a:pPr>
              <a:buFontTx/>
              <a:buNone/>
            </a:pPr>
            <a:r>
              <a:rPr lang="en-US" sz="2700" dirty="0"/>
              <a:t>    are major sources.</a:t>
            </a:r>
            <a:endParaRPr lang="en-GB" sz="2700" dirty="0"/>
          </a:p>
          <a:p>
            <a:pPr>
              <a:buFont typeface="Wingdings" pitchFamily="2" charset="2"/>
              <a:buChar char="§"/>
            </a:pPr>
            <a:endParaRPr lang="en-GB" sz="2700" dirty="0">
              <a:latin typeface="Times New Roman" pitchFamily="18" charset="0"/>
              <a:cs typeface="Times New Roman" pitchFamily="18" charset="0"/>
            </a:endParaRPr>
          </a:p>
          <a:p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07CDF-870D-45A3-9FCB-6AB6B9126CC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b="1" dirty="0"/>
              <a:t>Information management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5175"/>
            <a:ext cx="8358188" cy="2449513"/>
          </a:xfrm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z="2700" b="1" dirty="0"/>
              <a:t>Note:</a:t>
            </a:r>
            <a:r>
              <a:rPr lang="en-US" sz="2700" dirty="0"/>
              <a:t> Information management is therefore viewed as using technology (e.g. computers, information systems, IT) and techniques like information auditing/mapping to effectively and efficiently manage information resources and assets from internal and external sources </a:t>
            </a:r>
          </a:p>
          <a:p>
            <a:pPr marL="0" indent="0">
              <a:buNone/>
              <a:defRPr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to enhance pro-active decision making and </a:t>
            </a:r>
          </a:p>
          <a:p>
            <a:pPr marL="0" indent="0" algn="just">
              <a:buNone/>
              <a:defRPr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 to achieve aims and objectives at different organizational levels i.e. personal, operational, organizational, and strategic levels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competitive advantage and to improve performance of the system to raise the quality of life of the individual</a:t>
            </a:r>
            <a:r>
              <a:rPr lang="en-US" sz="2700" dirty="0" smtClean="0"/>
              <a:t>.</a:t>
            </a:r>
          </a:p>
          <a:p>
            <a:pPr marL="0" indent="0">
              <a:buNone/>
              <a:defRPr/>
            </a:pPr>
            <a:endParaRPr lang="en-GB" sz="27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Primary elements of information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6165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 </a:t>
            </a:r>
            <a:r>
              <a:rPr lang="en-US" sz="2800" dirty="0"/>
              <a:t>T</a:t>
            </a:r>
            <a:r>
              <a:rPr lang="en-US" sz="2800" dirty="0" smtClean="0"/>
              <a:t>here </a:t>
            </a:r>
            <a:r>
              <a:rPr lang="en-US" sz="2800" dirty="0"/>
              <a:t>are </a:t>
            </a:r>
            <a:r>
              <a:rPr lang="en-US" sz="2800" b="1" dirty="0"/>
              <a:t>three primary elements of information </a:t>
            </a:r>
            <a:r>
              <a:rPr lang="en-US" sz="2800" dirty="0" smtClean="0"/>
              <a:t>which answer </a:t>
            </a:r>
            <a:r>
              <a:rPr lang="en-US" sz="2800" dirty="0"/>
              <a:t>the </a:t>
            </a:r>
            <a:r>
              <a:rPr lang="en-US" sz="2800" dirty="0" smtClean="0"/>
              <a:t>questions of:</a:t>
            </a:r>
            <a:endParaRPr lang="en-US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600" b="1" dirty="0"/>
              <a:t>	Relevance </a:t>
            </a:r>
            <a:r>
              <a:rPr lang="en-US" sz="2600" i="1" dirty="0"/>
              <a:t>answers</a:t>
            </a:r>
            <a:r>
              <a:rPr lang="en-US" sz="2600" b="1" dirty="0"/>
              <a:t> “</a:t>
            </a:r>
            <a:r>
              <a:rPr lang="en-US" sz="2600" dirty="0"/>
              <a:t>What is needed?” </a:t>
            </a:r>
          </a:p>
          <a:p>
            <a:pPr lvl="1">
              <a:lnSpc>
                <a:spcPct val="80000"/>
              </a:lnSpc>
            </a:pPr>
            <a:r>
              <a:rPr lang="en-US" sz="2600" b="1" dirty="0"/>
              <a:t>  </a:t>
            </a:r>
            <a:r>
              <a:rPr lang="en-US" sz="2600" b="1" dirty="0" smtClean="0"/>
              <a:t>Timelines </a:t>
            </a:r>
            <a:r>
              <a:rPr lang="en-US" sz="2600" i="1" dirty="0"/>
              <a:t>answers</a:t>
            </a:r>
            <a:r>
              <a:rPr lang="en-US" sz="2600" b="1" dirty="0"/>
              <a:t> “</a:t>
            </a:r>
            <a:r>
              <a:rPr lang="en-US" sz="2600" dirty="0"/>
              <a:t>When is it required?” </a:t>
            </a:r>
          </a:p>
          <a:p>
            <a:pPr lvl="1">
              <a:lnSpc>
                <a:spcPct val="80000"/>
              </a:lnSpc>
            </a:pPr>
            <a:r>
              <a:rPr lang="en-US" sz="2600" b="1" dirty="0"/>
              <a:t>  Accuracy </a:t>
            </a:r>
            <a:r>
              <a:rPr lang="en-US" sz="2600" i="1" dirty="0"/>
              <a:t>answers</a:t>
            </a:r>
            <a:r>
              <a:rPr lang="en-US" sz="2600" b="1" dirty="0"/>
              <a:t> “</a:t>
            </a:r>
            <a:r>
              <a:rPr lang="en-US" sz="2600" dirty="0"/>
              <a:t>How is it required? </a:t>
            </a:r>
            <a:r>
              <a:rPr lang="en-US" sz="2600" b="1" dirty="0"/>
              <a:t>“</a:t>
            </a:r>
          </a:p>
          <a:p>
            <a:pPr lvl="1"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b="1" dirty="0"/>
              <a:t>Other elements</a:t>
            </a:r>
            <a:r>
              <a:rPr lang="en-US" sz="2800" dirty="0"/>
              <a:t> that must be considered </a:t>
            </a: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 </a:t>
            </a:r>
            <a:r>
              <a:rPr lang="en-US" sz="2800" dirty="0" smtClean="0"/>
              <a:t>  along </a:t>
            </a:r>
            <a:r>
              <a:rPr lang="en-US" sz="2800" dirty="0"/>
              <a:t>side relevance.</a:t>
            </a:r>
          </a:p>
          <a:p>
            <a:pPr lvl="1">
              <a:lnSpc>
                <a:spcPct val="80000"/>
              </a:lnSpc>
            </a:pPr>
            <a:r>
              <a:rPr lang="en-US" sz="2800" b="1" dirty="0"/>
              <a:t>Complete</a:t>
            </a:r>
          </a:p>
          <a:p>
            <a:pPr lvl="1">
              <a:lnSpc>
                <a:spcPct val="80000"/>
              </a:lnSpc>
            </a:pPr>
            <a:r>
              <a:rPr lang="en-US" sz="2800" b="1" dirty="0"/>
              <a:t>Simple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51AD6-D0E7-44C1-A8B7-F835FC82B2D0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260350"/>
            <a:ext cx="8382000" cy="64087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r>
              <a:rPr lang="en-US" sz="3200" b="1" dirty="0" smtClean="0"/>
              <a:t>Note:</a:t>
            </a: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2800" dirty="0" smtClean="0"/>
              <a:t>   </a:t>
            </a:r>
            <a:endParaRPr lang="en-US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Merely </a:t>
            </a:r>
            <a:r>
              <a:rPr lang="en-US" sz="2800" dirty="0"/>
              <a:t>because information is </a:t>
            </a:r>
            <a:r>
              <a:rPr lang="en-US" sz="2800" b="1" dirty="0"/>
              <a:t>relevant</a:t>
            </a:r>
            <a:r>
              <a:rPr lang="en-US" sz="2800" dirty="0"/>
              <a:t> does n</a:t>
            </a:r>
            <a:r>
              <a:rPr lang="en-US" sz="2800" dirty="0" smtClean="0"/>
              <a:t>ot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imply </a:t>
            </a:r>
            <a:r>
              <a:rPr lang="en-US" sz="2800" dirty="0"/>
              <a:t>it is </a:t>
            </a:r>
            <a:r>
              <a:rPr lang="en-US" sz="2800" b="1" dirty="0"/>
              <a:t>complete </a:t>
            </a:r>
            <a:r>
              <a:rPr lang="en-US" sz="2800" dirty="0"/>
              <a:t>or in the most </a:t>
            </a:r>
            <a:r>
              <a:rPr lang="en-US" sz="2800" b="1" dirty="0"/>
              <a:t>effective</a:t>
            </a:r>
            <a:r>
              <a:rPr lang="en-US" sz="2800" dirty="0"/>
              <a:t> </a:t>
            </a: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/>
              <a:t>format</a:t>
            </a:r>
            <a:r>
              <a:rPr lang="en-US" sz="2800" dirty="0" smtClean="0"/>
              <a:t> </a:t>
            </a:r>
            <a:r>
              <a:rPr lang="en-US" sz="2800" dirty="0"/>
              <a:t>(i.e. simple).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If you receive information and </a:t>
            </a:r>
            <a:r>
              <a:rPr lang="en-US" sz="2800" dirty="0" smtClean="0"/>
              <a:t>you </a:t>
            </a:r>
            <a:r>
              <a:rPr lang="en-US" sz="2800" b="1" dirty="0" smtClean="0"/>
              <a:t>do </a:t>
            </a:r>
            <a:r>
              <a:rPr lang="en-US" sz="2800" b="1" dirty="0"/>
              <a:t>not make </a:t>
            </a:r>
            <a:r>
              <a:rPr lang="en-US" sz="2800" dirty="0" smtClean="0"/>
              <a:t>a decision based </a:t>
            </a:r>
            <a:r>
              <a:rPr lang="en-US" sz="2800" dirty="0"/>
              <a:t>on it, you </a:t>
            </a:r>
            <a:r>
              <a:rPr lang="en-US" sz="2800" b="1" dirty="0"/>
              <a:t>do</a:t>
            </a:r>
            <a:r>
              <a:rPr lang="en-US" sz="2800" dirty="0"/>
              <a:t> </a:t>
            </a:r>
            <a:r>
              <a:rPr lang="en-US" sz="2800" b="1" dirty="0"/>
              <a:t>not</a:t>
            </a:r>
            <a:r>
              <a:rPr lang="en-US" sz="2800" dirty="0"/>
              <a:t> </a:t>
            </a:r>
            <a:r>
              <a:rPr lang="en-US" sz="2800" b="1" dirty="0"/>
              <a:t>need</a:t>
            </a:r>
            <a:r>
              <a:rPr lang="en-US" sz="2800" dirty="0"/>
              <a:t> </a:t>
            </a:r>
            <a:r>
              <a:rPr lang="en-US" sz="2800" b="1" dirty="0"/>
              <a:t>it</a:t>
            </a:r>
            <a:r>
              <a:rPr lang="en-US" sz="2800" dirty="0"/>
              <a:t> then.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b="1" dirty="0"/>
              <a:t>request</a:t>
            </a:r>
            <a:r>
              <a:rPr lang="en-US" sz="2800" dirty="0"/>
              <a:t> for </a:t>
            </a:r>
            <a:r>
              <a:rPr lang="en-US" sz="2800" b="1" dirty="0"/>
              <a:t>more</a:t>
            </a:r>
            <a:r>
              <a:rPr lang="en-US" sz="2800" dirty="0"/>
              <a:t> information </a:t>
            </a:r>
            <a:r>
              <a:rPr lang="en-US" sz="2800" b="1" dirty="0"/>
              <a:t>is</a:t>
            </a:r>
            <a:r>
              <a:rPr lang="en-US" sz="2800" dirty="0"/>
              <a:t> </a:t>
            </a:r>
            <a:r>
              <a:rPr lang="en-US" sz="2800" b="1" dirty="0"/>
              <a:t>not</a:t>
            </a:r>
            <a:r>
              <a:rPr lang="en-US" sz="2800" dirty="0"/>
              <a:t> a </a:t>
            </a:r>
            <a:endParaRPr lang="en-US" sz="2800" dirty="0" smtClean="0"/>
          </a:p>
          <a:p>
            <a:pPr>
              <a:lnSpc>
                <a:spcPct val="80000"/>
              </a:lnSpc>
              <a:buNone/>
            </a:pPr>
            <a:r>
              <a:rPr lang="en-US" sz="2800" dirty="0" smtClean="0"/>
              <a:t>  decision </a:t>
            </a:r>
            <a:r>
              <a:rPr lang="en-US" sz="2800" dirty="0"/>
              <a:t>– it just shows that you </a:t>
            </a:r>
            <a:r>
              <a:rPr lang="en-US" sz="2800" b="1" dirty="0"/>
              <a:t>didn’t</a:t>
            </a:r>
            <a:r>
              <a:rPr lang="en-US" sz="2800" dirty="0"/>
              <a:t> get the </a:t>
            </a:r>
            <a:endParaRPr lang="en-US" sz="2800" dirty="0" smtClean="0"/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/>
              <a:t>  right</a:t>
            </a:r>
            <a:r>
              <a:rPr lang="en-US" sz="2800" dirty="0" smtClean="0"/>
              <a:t> </a:t>
            </a:r>
            <a:r>
              <a:rPr lang="en-US" sz="2800" dirty="0"/>
              <a:t>information in the </a:t>
            </a:r>
            <a:r>
              <a:rPr lang="en-US" sz="2800" b="1" dirty="0"/>
              <a:t>first</a:t>
            </a:r>
            <a:r>
              <a:rPr lang="en-US" sz="2800" dirty="0"/>
              <a:t> </a:t>
            </a:r>
            <a:r>
              <a:rPr lang="en-US" sz="2800" b="1" dirty="0"/>
              <a:t>place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	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 decision to </a:t>
            </a:r>
            <a:r>
              <a:rPr lang="en-US" sz="2800" b="1" dirty="0"/>
              <a:t>do nothing </a:t>
            </a:r>
            <a:r>
              <a:rPr lang="en-US" sz="2800" dirty="0"/>
              <a:t>is </a:t>
            </a:r>
            <a:r>
              <a:rPr lang="en-US" sz="2800" dirty="0" smtClean="0"/>
              <a:t>a not </a:t>
            </a:r>
            <a:r>
              <a:rPr lang="en-US" sz="2800" b="1" dirty="0"/>
              <a:t>decision</a:t>
            </a:r>
            <a:r>
              <a:rPr lang="en-US" sz="2800" dirty="0"/>
              <a:t>.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A6E90-285D-4803-9EA8-50B84A7D9707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228600" y="404813"/>
            <a:ext cx="8915400" cy="6119812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80000"/>
              </a:lnSpc>
              <a:buNone/>
            </a:pPr>
            <a:endParaRPr lang="en-US" sz="2800" dirty="0"/>
          </a:p>
          <a:p>
            <a:pPr algn="r">
              <a:lnSpc>
                <a:spcPct val="80000"/>
              </a:lnSpc>
              <a:buNone/>
            </a:pPr>
            <a:r>
              <a:rPr lang="en-US" sz="2800" b="1" dirty="0" smtClean="0"/>
              <a:t>Note:</a:t>
            </a:r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dirty="0" smtClean="0"/>
              <a:t>Decisions </a:t>
            </a:r>
            <a:r>
              <a:rPr lang="en-US" sz="2800" b="1" dirty="0"/>
              <a:t>cannot</a:t>
            </a:r>
            <a:r>
              <a:rPr lang="en-US" sz="2800" dirty="0"/>
              <a:t> change the </a:t>
            </a:r>
            <a:r>
              <a:rPr lang="en-US" sz="2800" b="1" dirty="0"/>
              <a:t>past</a:t>
            </a:r>
            <a:r>
              <a:rPr lang="en-US" sz="2800" dirty="0"/>
              <a:t>, </a:t>
            </a:r>
            <a:r>
              <a:rPr lang="en-US" sz="2800" dirty="0" smtClean="0"/>
              <a:t>but only </a:t>
            </a:r>
            <a:r>
              <a:rPr lang="en-US" sz="2800" dirty="0"/>
              <a:t>the </a:t>
            </a:r>
            <a:endParaRPr lang="en-US" sz="2800" dirty="0" smtClean="0"/>
          </a:p>
          <a:p>
            <a:pPr algn="just">
              <a:lnSpc>
                <a:spcPct val="80000"/>
              </a:lnSpc>
              <a:buNone/>
            </a:pPr>
            <a:r>
              <a:rPr lang="en-US" sz="2800" b="1" dirty="0" smtClean="0"/>
              <a:t>   future</a:t>
            </a:r>
            <a:r>
              <a:rPr lang="en-US" sz="2800" b="1" dirty="0"/>
              <a:t>. </a:t>
            </a:r>
            <a:r>
              <a:rPr lang="en-US" sz="2800" dirty="0"/>
              <a:t>The past is only useful to predict the future.</a:t>
            </a:r>
            <a:br>
              <a:rPr lang="en-US" sz="2800" dirty="0"/>
            </a:b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dirty="0"/>
              <a:t>You need to communicate your </a:t>
            </a:r>
            <a:r>
              <a:rPr lang="en-US" sz="2800" b="1" dirty="0"/>
              <a:t>objectives</a:t>
            </a:r>
            <a:r>
              <a:rPr lang="en-US" sz="2800" dirty="0"/>
              <a:t> and </a:t>
            </a:r>
            <a:r>
              <a:rPr lang="en-US" sz="2800" dirty="0" smtClean="0"/>
              <a:t>the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800" dirty="0" smtClean="0"/>
              <a:t>   related </a:t>
            </a:r>
            <a:r>
              <a:rPr lang="en-US" sz="2800" b="1" dirty="0"/>
              <a:t>decisions</a:t>
            </a:r>
            <a:r>
              <a:rPr lang="en-US" sz="2800" dirty="0"/>
              <a:t> to your information providers.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dirty="0"/>
              <a:t>Information providers should then tailor the </a:t>
            </a:r>
            <a:endParaRPr lang="en-US" sz="2800" dirty="0" smtClean="0"/>
          </a:p>
          <a:p>
            <a:pPr algn="just">
              <a:lnSpc>
                <a:spcPct val="80000"/>
              </a:lnSpc>
              <a:buNone/>
            </a:pPr>
            <a:r>
              <a:rPr lang="en-US" sz="2800" dirty="0" smtClean="0"/>
              <a:t>   information </a:t>
            </a:r>
            <a:r>
              <a:rPr lang="en-US" sz="2800" dirty="0"/>
              <a:t>they provide to the </a:t>
            </a:r>
            <a:r>
              <a:rPr lang="en-US" sz="2800" dirty="0" smtClean="0"/>
              <a:t>recipients’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requirements</a:t>
            </a:r>
            <a:r>
              <a:rPr lang="en-US" sz="2800" dirty="0"/>
              <a:t>.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8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0BD594-2AF1-4563-87C8-6BE3196E13DD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8F2B7-263F-458C-A50C-9F757313249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55730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b="1"/>
              <a:t>Definition of terms cont’d</a:t>
            </a:r>
            <a:endParaRPr lang="en-GB" b="1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908050"/>
            <a:ext cx="9296400" cy="59499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 b="1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 smtClean="0"/>
              <a:t> Structured </a:t>
            </a:r>
            <a:r>
              <a:rPr lang="en-US" sz="2600" b="1" dirty="0"/>
              <a:t>data: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 smtClean="0"/>
              <a:t>  </a:t>
            </a:r>
            <a:r>
              <a:rPr lang="en-US" sz="2500" dirty="0" smtClean="0"/>
              <a:t>Data </a:t>
            </a:r>
            <a:r>
              <a:rPr lang="en-US" sz="2500" dirty="0"/>
              <a:t>with a </a:t>
            </a:r>
            <a:r>
              <a:rPr lang="en-US" sz="2500" b="1" dirty="0"/>
              <a:t>rigid </a:t>
            </a:r>
            <a:r>
              <a:rPr lang="en-US" sz="2500" dirty="0"/>
              <a:t>and</a:t>
            </a:r>
            <a:r>
              <a:rPr lang="en-US" sz="2500" b="1" dirty="0"/>
              <a:t> complete identifiable arrangement</a:t>
            </a:r>
            <a:r>
              <a:rPr lang="en-US" sz="2500" dirty="0"/>
              <a:t> </a:t>
            </a:r>
            <a:endParaRPr lang="en-US" sz="25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/>
              <a:t> </a:t>
            </a:r>
            <a:r>
              <a:rPr lang="en-US" sz="2500" dirty="0" smtClean="0"/>
              <a:t> e.g</a:t>
            </a:r>
            <a:r>
              <a:rPr lang="en-US" sz="2500" dirty="0"/>
              <a:t>. relational databases, etc.</a:t>
            </a:r>
          </a:p>
          <a:p>
            <a:pPr lvl="1">
              <a:lnSpc>
                <a:spcPct val="80000"/>
              </a:lnSpc>
            </a:pPr>
            <a:r>
              <a:rPr lang="en-US" sz="2500" dirty="0"/>
              <a:t>data is organized in </a:t>
            </a:r>
            <a:r>
              <a:rPr lang="en-US" sz="2500" b="1" dirty="0"/>
              <a:t>semantic</a:t>
            </a:r>
            <a:r>
              <a:rPr lang="en-US" sz="2500" dirty="0"/>
              <a:t> chunks (</a:t>
            </a:r>
            <a:r>
              <a:rPr lang="en-US" sz="2500" b="1" dirty="0"/>
              <a:t>entities</a:t>
            </a:r>
            <a:r>
              <a:rPr lang="en-US" sz="25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500" dirty="0"/>
              <a:t>similar entities are grouped </a:t>
            </a:r>
            <a:r>
              <a:rPr lang="en-US" sz="2500" dirty="0" smtClean="0"/>
              <a:t>together(</a:t>
            </a:r>
            <a:r>
              <a:rPr lang="en-US" sz="2500" b="1" dirty="0" smtClean="0"/>
              <a:t>relations</a:t>
            </a:r>
            <a:r>
              <a:rPr lang="en-US" sz="2500" dirty="0" smtClean="0"/>
              <a:t> or classes</a:t>
            </a:r>
            <a:r>
              <a:rPr lang="en-US" sz="25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500" dirty="0"/>
              <a:t>entities in the same group have the same descriptions </a:t>
            </a:r>
            <a:endParaRPr lang="en-US" sz="2500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500" dirty="0"/>
              <a:t> </a:t>
            </a:r>
            <a:r>
              <a:rPr lang="en-US" sz="2500" dirty="0" smtClean="0"/>
              <a:t> (</a:t>
            </a:r>
            <a:r>
              <a:rPr lang="en-US" sz="2500" b="1" dirty="0"/>
              <a:t>attributes</a:t>
            </a:r>
            <a:r>
              <a:rPr lang="en-US" sz="25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500" dirty="0"/>
              <a:t>descriptions for all entities in a group (</a:t>
            </a:r>
            <a:r>
              <a:rPr lang="en-US" sz="2500" b="1" dirty="0"/>
              <a:t>schema</a:t>
            </a:r>
            <a:r>
              <a:rPr lang="en-US" sz="2500" dirty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2500" dirty="0"/>
              <a:t>have the same defined format</a:t>
            </a:r>
          </a:p>
          <a:p>
            <a:pPr lvl="2">
              <a:lnSpc>
                <a:spcPct val="80000"/>
              </a:lnSpc>
            </a:pPr>
            <a:r>
              <a:rPr lang="en-US" sz="2500" dirty="0"/>
              <a:t>have a predefined length</a:t>
            </a:r>
          </a:p>
          <a:p>
            <a:pPr lvl="2">
              <a:lnSpc>
                <a:spcPct val="80000"/>
              </a:lnSpc>
            </a:pPr>
            <a:r>
              <a:rPr lang="en-US" sz="2500" dirty="0"/>
              <a:t>and follow the same order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sz="2600" dirty="0"/>
          </a:p>
          <a:p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788656-D66F-4E98-9EB2-DE18BDA22CF5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b="1" dirty="0"/>
              <a:t>Unstructured data</a:t>
            </a:r>
            <a:endParaRPr lang="en-GB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2900" dirty="0"/>
          </a:p>
          <a:p>
            <a:pPr>
              <a:lnSpc>
                <a:spcPct val="80000"/>
              </a:lnSpc>
            </a:pPr>
            <a:r>
              <a:rPr lang="en-US" sz="3200" b="1" dirty="0"/>
              <a:t>Unstructured data</a:t>
            </a:r>
            <a:endParaRPr lang="en-US" sz="2900" dirty="0"/>
          </a:p>
          <a:p>
            <a:pPr>
              <a:lnSpc>
                <a:spcPct val="80000"/>
              </a:lnSpc>
            </a:pPr>
            <a:r>
              <a:rPr lang="en-US" sz="2900" dirty="0"/>
              <a:t>Its data with </a:t>
            </a:r>
            <a:r>
              <a:rPr lang="en-US" sz="2900" b="1" dirty="0"/>
              <a:t>no clearly identifiable arrangement </a:t>
            </a:r>
            <a:r>
              <a:rPr lang="en-US" sz="2900" dirty="0"/>
              <a:t>e.g. </a:t>
            </a:r>
            <a:r>
              <a:rPr lang="pt-BR" sz="2900" dirty="0"/>
              <a:t>Text, video,sound, images</a:t>
            </a:r>
          </a:p>
          <a:p>
            <a:pPr>
              <a:lnSpc>
                <a:spcPct val="80000"/>
              </a:lnSpc>
            </a:pPr>
            <a:endParaRPr lang="pt-BR" sz="2900" dirty="0"/>
          </a:p>
          <a:p>
            <a:pPr lvl="1">
              <a:lnSpc>
                <a:spcPct val="80000"/>
              </a:lnSpc>
            </a:pPr>
            <a:r>
              <a:rPr lang="en-US" sz="2900" dirty="0"/>
              <a:t>data can be of any type.</a:t>
            </a:r>
          </a:p>
          <a:p>
            <a:pPr lvl="1">
              <a:lnSpc>
                <a:spcPct val="80000"/>
              </a:lnSpc>
            </a:pPr>
            <a:r>
              <a:rPr lang="en-US" sz="2900" dirty="0"/>
              <a:t>not necessarily following any format or sequence.</a:t>
            </a:r>
          </a:p>
          <a:p>
            <a:pPr lvl="1">
              <a:lnSpc>
                <a:spcPct val="80000"/>
              </a:lnSpc>
            </a:pPr>
            <a:r>
              <a:rPr lang="en-US" sz="2900" dirty="0"/>
              <a:t>does not follow any rules.</a:t>
            </a:r>
          </a:p>
          <a:p>
            <a:pPr lvl="1">
              <a:lnSpc>
                <a:spcPct val="80000"/>
              </a:lnSpc>
            </a:pPr>
            <a:r>
              <a:rPr lang="en-US" sz="2900" dirty="0"/>
              <a:t>is not predictable.</a:t>
            </a:r>
            <a:br>
              <a:rPr lang="en-US" sz="2900" dirty="0"/>
            </a:br>
            <a:endParaRPr lang="en-US" sz="2900" dirty="0"/>
          </a:p>
          <a:p>
            <a:endParaRPr lang="en-GB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86540-3F30-443E-88EE-5C6A9F1AAB49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Semi structured data:</a:t>
            </a:r>
            <a:endParaRPr lang="en-GB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03341" y="1433513"/>
            <a:ext cx="8235859" cy="5805487"/>
          </a:xfrm>
        </p:spPr>
        <p:txBody>
          <a:bodyPr/>
          <a:lstStyle/>
          <a:p>
            <a:pPr>
              <a:lnSpc>
                <a:spcPct val="80000"/>
              </a:lnSpc>
              <a:buSzPct val="120000"/>
              <a:buFont typeface="Wingdings" pitchFamily="2" charset="2"/>
              <a:buChar char="§"/>
            </a:pPr>
            <a:r>
              <a:rPr lang="pt-BR" sz="2800" b="1" dirty="0"/>
              <a:t>Semi structured data:</a:t>
            </a:r>
            <a:endParaRPr lang="pt-BR" sz="2800" dirty="0"/>
          </a:p>
          <a:p>
            <a:pPr>
              <a:lnSpc>
                <a:spcPct val="80000"/>
              </a:lnSpc>
              <a:buSzPct val="120000"/>
              <a:buFont typeface="Wingdings" pitchFamily="2" charset="2"/>
              <a:buChar char="§"/>
            </a:pPr>
            <a:r>
              <a:rPr lang="pt-BR" sz="2800" dirty="0"/>
              <a:t>Data with some structure </a:t>
            </a:r>
            <a:r>
              <a:rPr lang="pt-BR" sz="2800" b="1" dirty="0"/>
              <a:t>but</a:t>
            </a:r>
            <a:r>
              <a:rPr lang="pt-BR" sz="2800" dirty="0"/>
              <a:t> may not be rigid </a:t>
            </a:r>
            <a:endParaRPr lang="pt-BR" sz="2800" dirty="0" smtClean="0"/>
          </a:p>
          <a:p>
            <a:pPr marL="0" indent="0">
              <a:lnSpc>
                <a:spcPct val="80000"/>
              </a:lnSpc>
              <a:buSzPct val="120000"/>
              <a:buNone/>
            </a:pPr>
            <a:r>
              <a:rPr lang="pt-BR" sz="2800" dirty="0" smtClean="0"/>
              <a:t>and </a:t>
            </a:r>
            <a:r>
              <a:rPr lang="pt-BR" sz="2800" dirty="0"/>
              <a:t>complete.</a:t>
            </a:r>
          </a:p>
          <a:p>
            <a:pPr>
              <a:lnSpc>
                <a:spcPct val="80000"/>
              </a:lnSpc>
              <a:buSzPct val="120000"/>
              <a:buFont typeface="Wingdings" pitchFamily="2" charset="2"/>
              <a:buChar char="§"/>
            </a:pPr>
            <a:endParaRPr lang="pt-BR" sz="1500" dirty="0"/>
          </a:p>
          <a:p>
            <a:r>
              <a:rPr lang="en-US" sz="2800" dirty="0"/>
              <a:t>data is available electronically in</a:t>
            </a:r>
          </a:p>
          <a:p>
            <a:pPr lvl="1"/>
            <a:r>
              <a:rPr lang="en-US" sz="2800" dirty="0"/>
              <a:t>database systems</a:t>
            </a:r>
          </a:p>
          <a:p>
            <a:pPr lvl="1"/>
            <a:r>
              <a:rPr lang="en-US" sz="2800" dirty="0"/>
              <a:t>file systems, e.g</a:t>
            </a:r>
            <a:r>
              <a:rPr lang="en-US" sz="2800" dirty="0" smtClean="0"/>
              <a:t>., </a:t>
            </a:r>
            <a:r>
              <a:rPr lang="en-US" sz="2800" dirty="0"/>
              <a:t>Web </a:t>
            </a:r>
            <a:r>
              <a:rPr lang="en-US" sz="2800" dirty="0" smtClean="0"/>
              <a:t>data</a:t>
            </a:r>
            <a:endParaRPr lang="en-US" sz="2800" dirty="0"/>
          </a:p>
          <a:p>
            <a:pPr lvl="1"/>
            <a:r>
              <a:rPr lang="en-US" sz="2600" dirty="0"/>
              <a:t>attempt to reconcile database and document </a:t>
            </a:r>
          </a:p>
          <a:p>
            <a:pPr marL="457200" lvl="1" indent="0">
              <a:buNone/>
            </a:pPr>
            <a:endParaRPr lang="en-US" sz="2600" dirty="0"/>
          </a:p>
          <a:p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2BBB0-B1DF-495E-8123-6192646BC5EE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/>
          </p:cNvSpPr>
          <p:nvPr/>
        </p:nvSpPr>
        <p:spPr bwMode="auto">
          <a:xfrm>
            <a:off x="4284663" y="2709863"/>
            <a:ext cx="3744912" cy="8620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5370"/>
              </a:avLst>
            </a:prstTxWarp>
          </a:bodyPr>
          <a:lstStyle/>
          <a:p>
            <a:pPr algn="ctr"/>
            <a:r>
              <a:rPr lang="en-US" sz="3600" b="1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CCFF"/>
                    </a:gs>
                    <a:gs pos="100000">
                      <a:srgbClr val="0099FF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8000"/>
                    </a:srgbClr>
                  </a:outerShdw>
                </a:effectLst>
                <a:latin typeface="微软雅黑"/>
                <a:ea typeface="微软雅黑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>What needs to be managed?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59039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It </a:t>
            </a:r>
            <a:r>
              <a:rPr lang="en-US" sz="2800" b="1" dirty="0">
                <a:solidFill>
                  <a:srgbClr val="FF0000"/>
                </a:solidFill>
              </a:rPr>
              <a:t>is therefore very important to manage;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400" dirty="0"/>
              <a:t>Web Content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Enterprise data i.e.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Academic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Human Resource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Financial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E-Mail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Documents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Academic collections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Digital Library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Research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Digital Assets…</a:t>
            </a:r>
            <a:r>
              <a:rPr lang="en-GB" sz="2400" dirty="0" err="1"/>
              <a:t>E.t.c</a:t>
            </a:r>
            <a:r>
              <a:rPr lang="en-GB" sz="2400" dirty="0"/>
              <a:t>. </a:t>
            </a:r>
            <a:endParaRPr lang="en-GB" sz="2400" dirty="0" smtClean="0"/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             Video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              Audio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              Photography</a:t>
            </a:r>
          </a:p>
          <a:p>
            <a:pPr>
              <a:lnSpc>
                <a:spcPct val="80000"/>
              </a:lnSpc>
              <a:buNone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47E66-8799-4E72-BB66-23BAEF1F691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8F2B7-263F-458C-A50C-9F757313249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382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355E-C8B2-4971-9974-58E2D7CC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838200"/>
            <a:ext cx="7745288" cy="838200"/>
          </a:xfrm>
          <a:solidFill>
            <a:schemeClr val="accent4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Having data is not a problem, the problem is what comes 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C9CD1D-6495-49EC-BC37-64E8E2891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3847" y="1700808"/>
            <a:ext cx="5436305" cy="39099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22AE3-8288-4441-8EFD-675D49BD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8F2B7-263F-458C-A50C-9F757313249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needs to be managed?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56728" y="2160588"/>
            <a:ext cx="6054157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8F2B7-263F-458C-A50C-9F75731324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3BF3B88-9786-49A0-A49E-44287BC7D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000" b="1" u="sng" dirty="0" smtClean="0">
                <a:solidFill>
                  <a:srgbClr val="FFFF00"/>
                </a:solidFill>
              </a:rPr>
              <a:t>Information</a:t>
            </a:r>
            <a:endParaRPr lang="en-US" altLang="en-US" sz="4000" b="1" u="sng" dirty="0">
              <a:solidFill>
                <a:srgbClr val="FFFF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8647" y="1447800"/>
            <a:ext cx="435335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8F2B7-263F-458C-A50C-9F757313249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810000"/>
            <a:ext cx="4724400" cy="239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6586" y="1524000"/>
            <a:ext cx="419881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83BF3B88-9786-49A0-A49E-44287BC7D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6225"/>
            <a:ext cx="8229600" cy="707886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000" b="1" u="sng" dirty="0" smtClean="0">
                <a:solidFill>
                  <a:srgbClr val="FFFF00"/>
                </a:solidFill>
              </a:rPr>
              <a:t>Information</a:t>
            </a:r>
            <a:endParaRPr lang="en-US" altLang="en-US" sz="4000" b="1" u="sng" dirty="0">
              <a:solidFill>
                <a:srgbClr val="FFFF0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2354315"/>
            <a:ext cx="6348413" cy="349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8F2B7-263F-458C-A50C-9F757313249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3BF3B88-9786-49A0-A49E-44287BC7D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7200"/>
            <a:ext cx="6934200" cy="461665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 smtClean="0">
                <a:solidFill>
                  <a:srgbClr val="FFFF00"/>
                </a:solidFill>
              </a:rPr>
              <a:t>Data, Information, Knowledge - Relationships</a:t>
            </a:r>
            <a:endParaRPr lang="en-US" altLang="en-US" b="1" u="sng" dirty="0">
              <a:solidFill>
                <a:srgbClr val="FFFF00"/>
              </a:solidFill>
            </a:endParaRPr>
          </a:p>
        </p:txBody>
      </p:sp>
      <p:sp>
        <p:nvSpPr>
          <p:cNvPr id="8195" name="Line 3">
            <a:extLst>
              <a:ext uri="{FF2B5EF4-FFF2-40B4-BE49-F238E27FC236}">
                <a16:creationId xmlns:a16="http://schemas.microsoft.com/office/drawing/2014/main" id="{88DA234F-73E3-46DD-90A9-A8E68BA41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685800"/>
            <a:ext cx="0" cy="5105400"/>
          </a:xfrm>
          <a:prstGeom prst="line">
            <a:avLst/>
          </a:prstGeom>
          <a:noFill/>
          <a:ln w="57150" cap="sq" cmpd="thickThin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2B0E7C4B-27FC-421E-A103-F68ADD6D5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9113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77DD6451-B45A-4D0D-8970-6A5DDBD35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9875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8BF11E57-7C65-409D-8A7F-D64EACB12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9113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pSp>
        <p:nvGrpSpPr>
          <p:cNvPr id="8228" name="Group 36">
            <a:extLst>
              <a:ext uri="{FF2B5EF4-FFF2-40B4-BE49-F238E27FC236}">
                <a16:creationId xmlns:a16="http://schemas.microsoft.com/office/drawing/2014/main" id="{721AE2A6-ADE2-4950-B7CC-F2B33995C295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676400"/>
            <a:ext cx="6324600" cy="3505200"/>
            <a:chOff x="1766" y="1056"/>
            <a:chExt cx="1915" cy="827"/>
          </a:xfrm>
        </p:grpSpPr>
        <p:grpSp>
          <p:nvGrpSpPr>
            <p:cNvPr id="8201" name="Group 9">
              <a:extLst>
                <a:ext uri="{FF2B5EF4-FFF2-40B4-BE49-F238E27FC236}">
                  <a16:creationId xmlns:a16="http://schemas.microsoft.com/office/drawing/2014/main" id="{58BB81C6-98DD-47F2-B792-20BDA64C18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296"/>
              <a:ext cx="768" cy="384"/>
              <a:chOff x="2448" y="960"/>
              <a:chExt cx="768" cy="384"/>
            </a:xfrm>
          </p:grpSpPr>
          <p:sp>
            <p:nvSpPr>
              <p:cNvPr id="8202" name="Line 10">
                <a:extLst>
                  <a:ext uri="{FF2B5EF4-FFF2-40B4-BE49-F238E27FC236}">
                    <a16:creationId xmlns:a16="http://schemas.microsoft.com/office/drawing/2014/main" id="{B3D62140-3126-4327-9019-974F6276B5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8" y="960"/>
                <a:ext cx="384" cy="38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03" name="Line 11">
                <a:extLst>
                  <a:ext uri="{FF2B5EF4-FFF2-40B4-BE49-F238E27FC236}">
                    <a16:creationId xmlns:a16="http://schemas.microsoft.com/office/drawing/2014/main" id="{F1462C18-E843-4132-A04C-A54067C3A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960"/>
                <a:ext cx="384" cy="38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04" name="Line 12">
                <a:extLst>
                  <a:ext uri="{FF2B5EF4-FFF2-40B4-BE49-F238E27FC236}">
                    <a16:creationId xmlns:a16="http://schemas.microsoft.com/office/drawing/2014/main" id="{58A2B73E-3AD6-464F-AFC4-F7776E1CA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344"/>
                <a:ext cx="76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205" name="Text Box 13">
              <a:extLst>
                <a:ext uri="{FF2B5EF4-FFF2-40B4-BE49-F238E27FC236}">
                  <a16:creationId xmlns:a16="http://schemas.microsoft.com/office/drawing/2014/main" id="{55280FA9-9257-456E-A7C1-7B8918EB7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05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Data</a:t>
              </a:r>
            </a:p>
          </p:txBody>
        </p:sp>
        <p:sp>
          <p:nvSpPr>
            <p:cNvPr id="8206" name="Text Box 14">
              <a:extLst>
                <a:ext uri="{FF2B5EF4-FFF2-40B4-BE49-F238E27FC236}">
                  <a16:creationId xmlns:a16="http://schemas.microsoft.com/office/drawing/2014/main" id="{55FFC030-402F-4B56-B93D-B49C68538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652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Information</a:t>
              </a:r>
            </a:p>
          </p:txBody>
        </p:sp>
        <p:sp>
          <p:nvSpPr>
            <p:cNvPr id="8207" name="Text Box 15">
              <a:extLst>
                <a:ext uri="{FF2B5EF4-FFF2-40B4-BE49-F238E27FC236}">
                  <a16:creationId xmlns:a16="http://schemas.microsoft.com/office/drawing/2014/main" id="{9CE2A373-49CF-4C19-A736-A1F74459F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" y="1652"/>
              <a:ext cx="8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Knowledge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 autoUpdateAnimBg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1517</TotalTime>
  <Pages>0</Pages>
  <Words>908</Words>
  <Characters>0</Characters>
  <Application>Microsoft Office PowerPoint</Application>
  <DocSecurity>0</DocSecurity>
  <PresentationFormat>On-screen Show (4:3)</PresentationFormat>
  <Lines>0</Lines>
  <Paragraphs>211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Malgun Gothic</vt:lpstr>
      <vt:lpstr>Microsoft YaHei</vt:lpstr>
      <vt:lpstr>Arial</vt:lpstr>
      <vt:lpstr>Calibri</vt:lpstr>
      <vt:lpstr>Times New Roman</vt:lpstr>
      <vt:lpstr>Trebuchet MS</vt:lpstr>
      <vt:lpstr>Verdana</vt:lpstr>
      <vt:lpstr>Wingdings</vt:lpstr>
      <vt:lpstr>Wingdings 3</vt:lpstr>
      <vt:lpstr>Facet</vt:lpstr>
      <vt:lpstr>  Mountains of the Moon university Faculty of Science, Technology and innovation   Department of Computer Science      BIT 1201: INFORMATION MANAGEMENT </vt:lpstr>
      <vt:lpstr>Introduction</vt:lpstr>
      <vt:lpstr>What needs to be managed?</vt:lpstr>
      <vt:lpstr>PowerPoint Presentation</vt:lpstr>
      <vt:lpstr>Having data is not a problem, the problem is what comes next</vt:lpstr>
      <vt:lpstr>What needs to be managed?</vt:lpstr>
      <vt:lpstr>Information</vt:lpstr>
      <vt:lpstr>Information</vt:lpstr>
      <vt:lpstr>PowerPoint Presentation</vt:lpstr>
      <vt:lpstr>Data Vs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 on scholarly perspective……</vt:lpstr>
      <vt:lpstr>Information Management cont’d</vt:lpstr>
      <vt:lpstr>Information management cont’d</vt:lpstr>
      <vt:lpstr>Primary elements of information</vt:lpstr>
      <vt:lpstr>PowerPoint Presentation</vt:lpstr>
      <vt:lpstr>PowerPoint Presentation</vt:lpstr>
      <vt:lpstr>PowerPoint Presentation</vt:lpstr>
      <vt:lpstr>Definition of terms cont’d</vt:lpstr>
      <vt:lpstr>Unstructured data</vt:lpstr>
      <vt:lpstr>Semi structured data:</vt:lpstr>
      <vt:lpstr>PowerPoint Presentation</vt:lpstr>
    </vt:vector>
  </TitlesOfParts>
  <Company>鞝曥湦欤?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Becky</dc:creator>
  <cp:lastModifiedBy>pc</cp:lastModifiedBy>
  <cp:revision>230</cp:revision>
  <cp:lastPrinted>2019-02-14T12:33:39Z</cp:lastPrinted>
  <dcterms:created xsi:type="dcterms:W3CDTF">2001-07-18T23:57:34Z</dcterms:created>
  <dcterms:modified xsi:type="dcterms:W3CDTF">2022-08-25T15:09:50Z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