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38" r:id="rId2"/>
  </p:sldMasterIdLst>
  <p:sldIdLst>
    <p:sldId id="256" r:id="rId3"/>
    <p:sldId id="284" r:id="rId4"/>
    <p:sldId id="285" r:id="rId5"/>
    <p:sldId id="286" r:id="rId6"/>
    <p:sldId id="288" r:id="rId7"/>
    <p:sldId id="312" r:id="rId8"/>
    <p:sldId id="300" r:id="rId9"/>
    <p:sldId id="289" r:id="rId10"/>
    <p:sldId id="299" r:id="rId11"/>
    <p:sldId id="291" r:id="rId12"/>
    <p:sldId id="292" r:id="rId13"/>
    <p:sldId id="293" r:id="rId14"/>
    <p:sldId id="313" r:id="rId15"/>
    <p:sldId id="257" r:id="rId16"/>
    <p:sldId id="266" r:id="rId17"/>
    <p:sldId id="268" r:id="rId18"/>
    <p:sldId id="267" r:id="rId19"/>
    <p:sldId id="258" r:id="rId20"/>
    <p:sldId id="259" r:id="rId21"/>
    <p:sldId id="260" r:id="rId22"/>
    <p:sldId id="269" r:id="rId23"/>
    <p:sldId id="270" r:id="rId24"/>
    <p:sldId id="273" r:id="rId25"/>
    <p:sldId id="302" r:id="rId26"/>
    <p:sldId id="303" r:id="rId27"/>
    <p:sldId id="304" r:id="rId28"/>
    <p:sldId id="306" r:id="rId29"/>
    <p:sldId id="307" r:id="rId30"/>
    <p:sldId id="310" r:id="rId31"/>
    <p:sldId id="311" r:id="rId32"/>
    <p:sldId id="276" r:id="rId33"/>
    <p:sldId id="277" r:id="rId34"/>
    <p:sldId id="278" r:id="rId35"/>
    <p:sldId id="262" r:id="rId36"/>
    <p:sldId id="26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118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58" name="Rectangle 2"/>
          <p:cNvSpPr>
            <a:spLocks noGrp="1" noChangeArrowheads="1"/>
          </p:cNvSpPr>
          <p:nvPr>
            <p:ph type="ctrTitle"/>
          </p:nvPr>
        </p:nvSpPr>
        <p:spPr>
          <a:xfrm>
            <a:off x="914401" y="1524000"/>
            <a:ext cx="7623175" cy="1752600"/>
          </a:xfrm>
        </p:spPr>
        <p:txBody>
          <a:bodyPr/>
          <a:lstStyle>
            <a:lvl1pPr>
              <a:defRPr sz="3750"/>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fld id="{1B8964E4-6B5A-4583-8B49-4A1791E2CBD7}" type="datetimeFigureOut">
              <a:rPr lang="en-US" smtClean="0"/>
              <a:t>9/3/2022</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1564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1292652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1759628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58" name="Rectangle 2"/>
          <p:cNvSpPr>
            <a:spLocks noGrp="1" noChangeArrowheads="1"/>
          </p:cNvSpPr>
          <p:nvPr>
            <p:ph type="ctrTitle"/>
          </p:nvPr>
        </p:nvSpPr>
        <p:spPr>
          <a:xfrm>
            <a:off x="914401" y="1524000"/>
            <a:ext cx="7623175" cy="1752600"/>
          </a:xfrm>
        </p:spPr>
        <p:txBody>
          <a:bodyPr/>
          <a:lstStyle>
            <a:lvl1pPr>
              <a:defRPr sz="3750"/>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fld id="{1B8964E4-6B5A-4583-8B49-4A1791E2CBD7}" type="datetimeFigureOut">
              <a:rPr lang="en-US" smtClean="0"/>
              <a:t>9/3/2022</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182263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2813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197603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250850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10831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26130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714087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4828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337598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75594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152482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5190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9288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56699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02435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134908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01694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368986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B8964E4-6B5A-4583-8B49-4A1791E2CBD7}" type="datetimeFigureOut">
              <a:rPr lang="en-US" smtClean="0"/>
              <a:t>9/3/2022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14CD057-01F3-4CB9-A158-600D4B4116F6}" type="slidenum">
              <a:rPr lang="en-US" smtClean="0"/>
              <a:t>‹#›</a:t>
            </a:fld>
            <a:endParaRPr lang="en-US"/>
          </a:p>
        </p:txBody>
      </p:sp>
    </p:spTree>
    <p:extLst>
      <p:ext uri="{BB962C8B-B14F-4D97-AF65-F5344CB8AC3E}">
        <p14:creationId xmlns:p14="http://schemas.microsoft.com/office/powerpoint/2010/main" val="202735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900">
                <a:latin typeface="+mj-lt"/>
              </a:defRPr>
            </a:lvl1pPr>
          </a:lstStyle>
          <a:p>
            <a:fld id="{1B8964E4-6B5A-4583-8B49-4A1791E2CBD7}" type="datetimeFigureOut">
              <a:rPr lang="en-US" smtClean="0"/>
              <a:t>9/3/2022</a:t>
            </a:fld>
            <a:endParaRPr 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900">
                <a:latin typeface="+mj-lt"/>
              </a:defRPr>
            </a:lvl1pPr>
          </a:lstStyle>
          <a:p>
            <a:endParaRPr lang="en-US"/>
          </a:p>
        </p:txBody>
      </p:sp>
      <p:sp>
        <p:nvSpPr>
          <p:cNvPr id="1843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Garamond" panose="02020404030301010803" pitchFamily="18" charset="0"/>
              </a:defRPr>
            </a:lvl1pPr>
          </a:lstStyle>
          <a:p>
            <a:fld id="{114CD057-01F3-4CB9-A158-600D4B4116F6}" type="slidenum">
              <a:rPr lang="en-US" smtClean="0"/>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15481033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defRPr>
      </a:lvl2pPr>
      <a:lvl3pPr algn="l" rtl="0" eaLnBrk="0" fontAlgn="base" hangingPunct="0">
        <a:spcBef>
          <a:spcPct val="0"/>
        </a:spcBef>
        <a:spcAft>
          <a:spcPct val="0"/>
        </a:spcAft>
        <a:defRPr sz="3150">
          <a:solidFill>
            <a:schemeClr val="tx2"/>
          </a:solidFill>
          <a:latin typeface="Garamond" pitchFamily="18" charset="0"/>
        </a:defRPr>
      </a:lvl3pPr>
      <a:lvl4pPr algn="l" rtl="0" eaLnBrk="0" fontAlgn="base" hangingPunct="0">
        <a:spcBef>
          <a:spcPct val="0"/>
        </a:spcBef>
        <a:spcAft>
          <a:spcPct val="0"/>
        </a:spcAft>
        <a:defRPr sz="3150">
          <a:solidFill>
            <a:schemeClr val="tx2"/>
          </a:solidFill>
          <a:latin typeface="Garamond" pitchFamily="18" charset="0"/>
        </a:defRPr>
      </a:lvl4pPr>
      <a:lvl5pPr algn="l" rtl="0" eaLnBrk="0" fontAlgn="base" hangingPunct="0">
        <a:spcBef>
          <a:spcPct val="0"/>
        </a:spcBef>
        <a:spcAft>
          <a:spcPct val="0"/>
        </a:spcAft>
        <a:defRPr sz="3150">
          <a:solidFill>
            <a:schemeClr val="tx2"/>
          </a:solidFill>
          <a:latin typeface="Garamond" pitchFamily="18" charset="0"/>
        </a:defRPr>
      </a:lvl5pPr>
      <a:lvl6pPr marL="342900" algn="l" rtl="0" fontAlgn="base">
        <a:spcBef>
          <a:spcPct val="0"/>
        </a:spcBef>
        <a:spcAft>
          <a:spcPct val="0"/>
        </a:spcAft>
        <a:defRPr sz="3150">
          <a:solidFill>
            <a:schemeClr val="tx2"/>
          </a:solidFill>
          <a:latin typeface="Garamond" pitchFamily="18" charset="0"/>
        </a:defRPr>
      </a:lvl6pPr>
      <a:lvl7pPr marL="685800" algn="l" rtl="0" fontAlgn="base">
        <a:spcBef>
          <a:spcPct val="0"/>
        </a:spcBef>
        <a:spcAft>
          <a:spcPct val="0"/>
        </a:spcAft>
        <a:defRPr sz="3150">
          <a:solidFill>
            <a:schemeClr val="tx2"/>
          </a:solidFill>
          <a:latin typeface="Garamond" pitchFamily="18" charset="0"/>
        </a:defRPr>
      </a:lvl7pPr>
      <a:lvl8pPr marL="1028700" algn="l" rtl="0" fontAlgn="base">
        <a:spcBef>
          <a:spcPct val="0"/>
        </a:spcBef>
        <a:spcAft>
          <a:spcPct val="0"/>
        </a:spcAft>
        <a:defRPr sz="3150">
          <a:solidFill>
            <a:schemeClr val="tx2"/>
          </a:solidFill>
          <a:latin typeface="Garamond" pitchFamily="18" charset="0"/>
        </a:defRPr>
      </a:lvl8pPr>
      <a:lvl9pPr marL="1371600" algn="l" rtl="0" fontAlgn="base">
        <a:spcBef>
          <a:spcPct val="0"/>
        </a:spcBef>
        <a:spcAft>
          <a:spcPct val="0"/>
        </a:spcAft>
        <a:defRPr sz="3150">
          <a:solidFill>
            <a:schemeClr val="tx2"/>
          </a:solidFill>
          <a:latin typeface="Garamond" pitchFamily="18" charset="0"/>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900">
                <a:latin typeface="+mj-lt"/>
              </a:defRPr>
            </a:lvl1pPr>
          </a:lstStyle>
          <a:p>
            <a:fld id="{1B8964E4-6B5A-4583-8B49-4A1791E2CBD7}" type="datetimeFigureOut">
              <a:rPr lang="en-US" smtClean="0"/>
              <a:t>9/3/2022</a:t>
            </a:fld>
            <a:endParaRPr 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900">
                <a:latin typeface="+mj-lt"/>
              </a:defRPr>
            </a:lvl1pPr>
          </a:lstStyle>
          <a:p>
            <a:endParaRPr lang="en-US"/>
          </a:p>
        </p:txBody>
      </p:sp>
      <p:sp>
        <p:nvSpPr>
          <p:cNvPr id="1843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Garamond" panose="02020404030301010803" pitchFamily="18" charset="0"/>
              </a:defRPr>
            </a:lvl1pPr>
          </a:lstStyle>
          <a:p>
            <a:fld id="{114CD057-01F3-4CB9-A158-600D4B4116F6}" type="slidenum">
              <a:rPr lang="en-US" smtClean="0"/>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86715206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defRPr>
      </a:lvl2pPr>
      <a:lvl3pPr algn="l" rtl="0" eaLnBrk="0" fontAlgn="base" hangingPunct="0">
        <a:spcBef>
          <a:spcPct val="0"/>
        </a:spcBef>
        <a:spcAft>
          <a:spcPct val="0"/>
        </a:spcAft>
        <a:defRPr sz="3150">
          <a:solidFill>
            <a:schemeClr val="tx2"/>
          </a:solidFill>
          <a:latin typeface="Garamond" pitchFamily="18" charset="0"/>
        </a:defRPr>
      </a:lvl3pPr>
      <a:lvl4pPr algn="l" rtl="0" eaLnBrk="0" fontAlgn="base" hangingPunct="0">
        <a:spcBef>
          <a:spcPct val="0"/>
        </a:spcBef>
        <a:spcAft>
          <a:spcPct val="0"/>
        </a:spcAft>
        <a:defRPr sz="3150">
          <a:solidFill>
            <a:schemeClr val="tx2"/>
          </a:solidFill>
          <a:latin typeface="Garamond" pitchFamily="18" charset="0"/>
        </a:defRPr>
      </a:lvl4pPr>
      <a:lvl5pPr algn="l" rtl="0" eaLnBrk="0" fontAlgn="base" hangingPunct="0">
        <a:spcBef>
          <a:spcPct val="0"/>
        </a:spcBef>
        <a:spcAft>
          <a:spcPct val="0"/>
        </a:spcAft>
        <a:defRPr sz="3150">
          <a:solidFill>
            <a:schemeClr val="tx2"/>
          </a:solidFill>
          <a:latin typeface="Garamond" pitchFamily="18" charset="0"/>
        </a:defRPr>
      </a:lvl5pPr>
      <a:lvl6pPr marL="342900" algn="l" rtl="0" fontAlgn="base">
        <a:spcBef>
          <a:spcPct val="0"/>
        </a:spcBef>
        <a:spcAft>
          <a:spcPct val="0"/>
        </a:spcAft>
        <a:defRPr sz="3150">
          <a:solidFill>
            <a:schemeClr val="tx2"/>
          </a:solidFill>
          <a:latin typeface="Garamond" pitchFamily="18" charset="0"/>
        </a:defRPr>
      </a:lvl6pPr>
      <a:lvl7pPr marL="685800" algn="l" rtl="0" fontAlgn="base">
        <a:spcBef>
          <a:spcPct val="0"/>
        </a:spcBef>
        <a:spcAft>
          <a:spcPct val="0"/>
        </a:spcAft>
        <a:defRPr sz="3150">
          <a:solidFill>
            <a:schemeClr val="tx2"/>
          </a:solidFill>
          <a:latin typeface="Garamond" pitchFamily="18" charset="0"/>
        </a:defRPr>
      </a:lvl7pPr>
      <a:lvl8pPr marL="1028700" algn="l" rtl="0" fontAlgn="base">
        <a:spcBef>
          <a:spcPct val="0"/>
        </a:spcBef>
        <a:spcAft>
          <a:spcPct val="0"/>
        </a:spcAft>
        <a:defRPr sz="3150">
          <a:solidFill>
            <a:schemeClr val="tx2"/>
          </a:solidFill>
          <a:latin typeface="Garamond" pitchFamily="18" charset="0"/>
        </a:defRPr>
      </a:lvl8pPr>
      <a:lvl9pPr marL="1371600" algn="l" rtl="0" fontAlgn="base">
        <a:spcBef>
          <a:spcPct val="0"/>
        </a:spcBef>
        <a:spcAft>
          <a:spcPct val="0"/>
        </a:spcAft>
        <a:defRPr sz="3150">
          <a:solidFill>
            <a:schemeClr val="tx2"/>
          </a:solidFill>
          <a:latin typeface="Garamond" pitchFamily="18" charset="0"/>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Two: Program Structure </a:t>
            </a:r>
          </a:p>
        </p:txBody>
      </p:sp>
      <p:sp>
        <p:nvSpPr>
          <p:cNvPr id="3" name="Subtitle 2"/>
          <p:cNvSpPr>
            <a:spLocks noGrp="1"/>
          </p:cNvSpPr>
          <p:nvPr>
            <p:ph idx="1"/>
          </p:nvPr>
        </p:nvSpPr>
        <p:spPr>
          <a:xfrm>
            <a:off x="457200" y="1824404"/>
            <a:ext cx="8229600" cy="3780510"/>
          </a:xfrm>
        </p:spPr>
        <p:txBody>
          <a:bodyPr>
            <a:noAutofit/>
          </a:bodyPr>
          <a:lstStyle/>
          <a:p>
            <a:pPr algn="l"/>
            <a:r>
              <a:rPr lang="en-US" sz="1800" b="1" u="sng" dirty="0">
                <a:effectLst>
                  <a:outerShdw blurRad="38100" dist="38100" dir="2700000" algn="tl">
                    <a:srgbClr val="000000">
                      <a:alpha val="43137"/>
                    </a:srgbClr>
                  </a:outerShdw>
                </a:effectLst>
              </a:rPr>
              <a:t>What to cover</a:t>
            </a:r>
          </a:p>
          <a:p>
            <a:pPr>
              <a:buFont typeface="Wingdings" panose="05000000000000000000" pitchFamily="2" charset="2"/>
              <a:buChar char="§"/>
            </a:pPr>
            <a:r>
              <a:rPr lang="en-US" sz="1800" dirty="0"/>
              <a:t>Components of C ++ Program</a:t>
            </a:r>
          </a:p>
          <a:p>
            <a:pPr>
              <a:buFont typeface="Wingdings" panose="05000000000000000000" pitchFamily="2" charset="2"/>
              <a:buChar char="§"/>
            </a:pPr>
            <a:r>
              <a:rPr lang="en-US" sz="1800" dirty="0"/>
              <a:t>Statements and Expression</a:t>
            </a:r>
          </a:p>
          <a:p>
            <a:pPr>
              <a:buFont typeface="Wingdings" panose="05000000000000000000" pitchFamily="2" charset="2"/>
              <a:buChar char="§"/>
            </a:pPr>
            <a:r>
              <a:rPr lang="en-US" sz="1800" dirty="0"/>
              <a:t>Functions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Libraries and the C++ Standard Library</a:t>
            </a:r>
          </a:p>
          <a:p>
            <a:pPr>
              <a:buFont typeface="Wingdings" panose="05000000000000000000" pitchFamily="2" charset="2"/>
              <a:buChar char="§"/>
            </a:pPr>
            <a:r>
              <a:rPr lang="en-US" sz="1800" dirty="0"/>
              <a:t>Structure of simple C++ program</a:t>
            </a:r>
          </a:p>
          <a:p>
            <a:pPr>
              <a:buFont typeface="Wingdings" panose="05000000000000000000" pitchFamily="2" charset="2"/>
              <a:buChar char="§"/>
            </a:pPr>
            <a:r>
              <a:rPr lang="en-US" altLang="en-US" sz="1800" dirty="0"/>
              <a:t>Running a C++ Program</a:t>
            </a:r>
          </a:p>
          <a:p>
            <a:pPr>
              <a:buFont typeface="Wingdings" panose="05000000000000000000" pitchFamily="2" charset="2"/>
              <a:buChar char="§"/>
            </a:pPr>
            <a:r>
              <a:rPr lang="en-US" altLang="en-US" sz="1800" dirty="0"/>
              <a:t>Run a program</a:t>
            </a:r>
          </a:p>
          <a:p>
            <a:pPr>
              <a:buFont typeface="Wingdings" panose="05000000000000000000" pitchFamily="2" charset="2"/>
              <a:buChar char="§"/>
            </a:pPr>
            <a:r>
              <a:rPr lang="en-US" altLang="en-US" sz="1800" dirty="0"/>
              <a:t>Testing and Debugging</a:t>
            </a:r>
            <a:r>
              <a:rPr lang="en-US" sz="1800" dirty="0"/>
              <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11586668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53" y="509666"/>
            <a:ext cx="8634334" cy="4690984"/>
          </a:xfrm>
        </p:spPr>
        <p:txBody>
          <a:bodyPr>
            <a:noAutofit/>
          </a:bodyPr>
          <a:lstStyle/>
          <a:p>
            <a:pPr algn="just"/>
            <a:r>
              <a:rPr lang="en-US" sz="2400" b="1" dirty="0">
                <a:effectLst/>
                <a:latin typeface="Arial" panose="020B0604020202020204" pitchFamily="34" charset="0"/>
                <a:cs typeface="Arial" panose="020B0604020202020204" pitchFamily="34" charset="0"/>
              </a:rPr>
              <a:t>Namespace:</a:t>
            </a:r>
            <a:r>
              <a:rPr lang="en-US" sz="2400" dirty="0">
                <a:effectLst/>
                <a:latin typeface="Arial" panose="020B0604020202020204" pitchFamily="34" charset="0"/>
                <a:cs typeface="Arial" panose="020B0604020202020204" pitchFamily="34" charset="0"/>
              </a:rPr>
              <a:t> Since its creation, C++ has gone through many changes by the C++ Standards Committee. One of the new features added to this language is namespace. A namespace permits grouping of various entities like classes, objects, functions and various C++ tokens, etc., under a single name. Different users can create separate namespaces and thus can use similar names of the entities. This avoids compile-time error that may exist due to identical-name conflicts. </a:t>
            </a:r>
          </a:p>
          <a:p>
            <a:pPr algn="just"/>
            <a:r>
              <a:rPr lang="en-US" sz="2400" dirty="0">
                <a:effectLst/>
                <a:latin typeface="Arial" panose="020B0604020202020204" pitchFamily="34" charset="0"/>
                <a:cs typeface="Arial" panose="020B0604020202020204" pitchFamily="34" charset="0"/>
              </a:rPr>
              <a:t>The C++ Standards Committee has rearranged the entities of the standard library under a namespace called std. In Figure, the statement using namespace </a:t>
            </a:r>
            <a:r>
              <a:rPr lang="en-US" sz="2400" dirty="0" err="1">
                <a:effectLst/>
                <a:latin typeface="Arial" panose="020B0604020202020204" pitchFamily="34" charset="0"/>
                <a:cs typeface="Arial" panose="020B0604020202020204" pitchFamily="34" charset="0"/>
              </a:rPr>
              <a:t>std</a:t>
            </a:r>
            <a:r>
              <a:rPr lang="en-US" sz="2400" dirty="0">
                <a:effectLst/>
                <a:latin typeface="Arial" panose="020B0604020202020204" pitchFamily="34" charset="0"/>
                <a:cs typeface="Arial" panose="020B0604020202020204" pitchFamily="34" charset="0"/>
              </a:rPr>
              <a:t> informs the compiler to include all the entities present in the namespace std. The entities of a namespace can be accessed in different ways which are listed here. </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4099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706" y="389744"/>
            <a:ext cx="8694294" cy="4002374"/>
          </a:xfrm>
        </p:spPr>
        <p:txBody>
          <a:bodyPr>
            <a:noAutofit/>
          </a:bodyPr>
          <a:lstStyle/>
          <a:p>
            <a:pPr marL="0" indent="0" algn="just">
              <a:buNone/>
            </a:pPr>
            <a:r>
              <a:rPr lang="en-US" sz="2400" dirty="0"/>
              <a:t>By specifying the using directive </a:t>
            </a:r>
          </a:p>
          <a:p>
            <a:pPr marL="0" indent="0" algn="just">
              <a:buNone/>
            </a:pPr>
            <a:r>
              <a:rPr lang="en-US" sz="2400" b="1" dirty="0"/>
              <a:t>using namespace </a:t>
            </a:r>
            <a:r>
              <a:rPr lang="en-US" sz="2400" b="1" dirty="0" err="1"/>
              <a:t>std</a:t>
            </a:r>
            <a:r>
              <a:rPr lang="en-US" sz="2400" b="1" dirty="0"/>
              <a:t>;</a:t>
            </a:r>
            <a:r>
              <a:rPr lang="en-US" sz="2400" dirty="0"/>
              <a:t> </a:t>
            </a:r>
          </a:p>
          <a:p>
            <a:pPr marL="0" indent="0" algn="just">
              <a:buNone/>
            </a:pPr>
            <a:r>
              <a:rPr lang="en-US" sz="2400" b="1" dirty="0" err="1"/>
              <a:t>cout</a:t>
            </a:r>
            <a:r>
              <a:rPr lang="en-US" sz="2400" b="1" dirty="0"/>
              <a:t>&lt;&lt;"Hello World";</a:t>
            </a:r>
            <a:r>
              <a:rPr lang="en-US" sz="2400" dirty="0"/>
              <a:t> </a:t>
            </a:r>
          </a:p>
          <a:p>
            <a:pPr marL="0" indent="0" algn="just">
              <a:buNone/>
            </a:pPr>
            <a:r>
              <a:rPr lang="en-US" sz="2400" dirty="0"/>
              <a:t>• By specifying the full member name </a:t>
            </a:r>
          </a:p>
          <a:p>
            <a:pPr marL="0" indent="0" algn="just">
              <a:buNone/>
            </a:pPr>
            <a:r>
              <a:rPr lang="en-US" sz="2400" b="1" dirty="0" err="1"/>
              <a:t>std</a:t>
            </a:r>
            <a:r>
              <a:rPr lang="en-US" sz="2400" b="1" dirty="0"/>
              <a:t>: :</a:t>
            </a:r>
            <a:r>
              <a:rPr lang="en-US" sz="2400" b="1" dirty="0" err="1"/>
              <a:t>cout</a:t>
            </a:r>
            <a:r>
              <a:rPr lang="en-US" sz="2400" b="1" dirty="0"/>
              <a:t>&lt;&lt;"Hello World";</a:t>
            </a:r>
            <a:r>
              <a:rPr lang="en-US" sz="2400" dirty="0"/>
              <a:t> </a:t>
            </a:r>
          </a:p>
          <a:p>
            <a:pPr marL="0" indent="0" algn="just">
              <a:buNone/>
            </a:pPr>
            <a:r>
              <a:rPr lang="en-US" sz="2400" dirty="0"/>
              <a:t>• By specifying the using declaration </a:t>
            </a:r>
          </a:p>
          <a:p>
            <a:pPr marL="0" indent="0" algn="just">
              <a:buNone/>
            </a:pPr>
            <a:r>
              <a:rPr lang="en-US" sz="2400" b="1" dirty="0"/>
              <a:t>using </a:t>
            </a:r>
            <a:r>
              <a:rPr lang="en-US" sz="2400" b="1" dirty="0" err="1"/>
              <a:t>std</a:t>
            </a:r>
            <a:r>
              <a:rPr lang="en-US" sz="2400" b="1" dirty="0"/>
              <a:t>  :: </a:t>
            </a:r>
            <a:r>
              <a:rPr lang="en-US" sz="2400" b="1" dirty="0" err="1"/>
              <a:t>cout</a:t>
            </a:r>
            <a:r>
              <a:rPr lang="en-US" sz="2400" b="1" dirty="0"/>
              <a:t>;</a:t>
            </a:r>
            <a:r>
              <a:rPr lang="en-US" sz="2400" dirty="0"/>
              <a:t> </a:t>
            </a:r>
          </a:p>
          <a:p>
            <a:pPr marL="0" indent="0" algn="just">
              <a:buNone/>
            </a:pPr>
            <a:r>
              <a:rPr lang="en-US" sz="2400" b="1" dirty="0" err="1"/>
              <a:t>cout</a:t>
            </a:r>
            <a:r>
              <a:rPr lang="en-US" sz="2400" b="1" dirty="0"/>
              <a:t>&lt;&lt;"Hello World";</a:t>
            </a:r>
            <a:r>
              <a:rPr lang="en-US" sz="2400" dirty="0"/>
              <a:t> </a:t>
            </a:r>
          </a:p>
          <a:p>
            <a:pPr marL="0" indent="0" algn="just">
              <a:buNone/>
            </a:pPr>
            <a:r>
              <a:rPr lang="en-US" sz="2400" dirty="0"/>
              <a:t>As soon as the new-style header is included, its contents are included in the </a:t>
            </a:r>
            <a:r>
              <a:rPr lang="en-US" sz="2400" dirty="0" err="1"/>
              <a:t>std</a:t>
            </a:r>
            <a:r>
              <a:rPr lang="en-US" sz="2400" dirty="0"/>
              <a:t> namespace. Thus, all the modern C++ compilers support these statements. </a:t>
            </a:r>
          </a:p>
          <a:p>
            <a:pPr marL="0" indent="0" algn="just">
              <a:buNone/>
            </a:pPr>
            <a:r>
              <a:rPr lang="en-US" sz="2400" b="1" dirty="0"/>
              <a:t>#include&lt;</a:t>
            </a:r>
            <a:r>
              <a:rPr lang="en-US" sz="2400" b="1" dirty="0" err="1"/>
              <a:t>iostream</a:t>
            </a:r>
            <a:r>
              <a:rPr lang="en-US" sz="2400" b="1" dirty="0"/>
              <a:t>&gt;</a:t>
            </a:r>
            <a:r>
              <a:rPr lang="en-US" sz="2400" dirty="0"/>
              <a:t> </a:t>
            </a:r>
          </a:p>
          <a:p>
            <a:pPr marL="0" indent="0" algn="just">
              <a:buNone/>
            </a:pPr>
            <a:r>
              <a:rPr lang="en-US" sz="2400" b="1" dirty="0"/>
              <a:t>using namespace </a:t>
            </a:r>
            <a:r>
              <a:rPr lang="en-US" sz="2400" b="1" dirty="0" err="1"/>
              <a:t>std</a:t>
            </a:r>
            <a:r>
              <a:rPr lang="en-US" sz="2400" b="1" dirty="0"/>
              <a:t>;</a:t>
            </a:r>
            <a:r>
              <a:rPr lang="en-US" sz="2400" dirty="0"/>
              <a:t> </a:t>
            </a:r>
          </a:p>
          <a:p>
            <a:pPr marL="0" indent="0" algn="just">
              <a:buNone/>
            </a:pPr>
            <a:endParaRPr lang="en-US" sz="2400" dirty="0"/>
          </a:p>
        </p:txBody>
      </p:sp>
    </p:spTree>
    <p:extLst>
      <p:ext uri="{BB962C8B-B14F-4D97-AF65-F5344CB8AC3E}">
        <p14:creationId xmlns:p14="http://schemas.microsoft.com/office/powerpoint/2010/main" val="3257026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Main Function:</a:t>
            </a:r>
            <a:endParaRPr lang="en-US" dirty="0"/>
          </a:p>
        </p:txBody>
      </p:sp>
      <p:sp>
        <p:nvSpPr>
          <p:cNvPr id="3" name="Content Placeholder 2"/>
          <p:cNvSpPr>
            <a:spLocks noGrp="1"/>
          </p:cNvSpPr>
          <p:nvPr>
            <p:ph idx="1"/>
          </p:nvPr>
        </p:nvSpPr>
        <p:spPr>
          <a:xfrm>
            <a:off x="457200" y="1135507"/>
            <a:ext cx="8229600" cy="4530725"/>
          </a:xfrm>
        </p:spPr>
        <p:txBody>
          <a:bodyPr/>
          <a:lstStyle/>
          <a:p>
            <a:pPr algn="just"/>
            <a:r>
              <a:rPr lang="en-US" altLang="en-US" sz="2400" dirty="0" smtClean="0">
                <a:solidFill>
                  <a:srgbClr val="3D3D4E"/>
                </a:solidFill>
                <a:latin typeface="Droid Serif"/>
              </a:rPr>
              <a:t>The </a:t>
            </a:r>
            <a:r>
              <a:rPr lang="en-US" altLang="en-US" sz="2400" dirty="0">
                <a:solidFill>
                  <a:srgbClr val="3D3D4E"/>
                </a:solidFill>
                <a:latin typeface="Droid Serif"/>
              </a:rPr>
              <a:t>starting point of all C++ programs is the </a:t>
            </a:r>
            <a:r>
              <a:rPr lang="en-US" altLang="en-US" sz="2000" dirty="0">
                <a:solidFill>
                  <a:srgbClr val="C7254E"/>
                </a:solidFill>
                <a:latin typeface="Menlo"/>
              </a:rPr>
              <a:t>main</a:t>
            </a:r>
            <a:r>
              <a:rPr lang="en-US" altLang="en-US" sz="2400" dirty="0">
                <a:solidFill>
                  <a:srgbClr val="3D3D4E"/>
                </a:solidFill>
                <a:latin typeface="Droid Serif"/>
              </a:rPr>
              <a:t> function</a:t>
            </a:r>
            <a:r>
              <a:rPr lang="en-US" altLang="en-US" sz="1100" dirty="0"/>
              <a:t> </a:t>
            </a:r>
            <a:endParaRPr lang="en-US" altLang="en-US" sz="3200" dirty="0">
              <a:latin typeface="Arial" panose="020B0604020202020204" pitchFamily="34" charset="0"/>
            </a:endParaRPr>
          </a:p>
          <a:p>
            <a:pPr algn="just"/>
            <a:r>
              <a:rPr lang="en-US" sz="2400" b="1" dirty="0" smtClean="0"/>
              <a:t> </a:t>
            </a:r>
            <a:r>
              <a:rPr lang="en-US" sz="2400" dirty="0"/>
              <a:t>The main () is a startup function that starts the execution of a </a:t>
            </a:r>
            <a:r>
              <a:rPr lang="en-US" sz="2400" dirty="0" err="1"/>
              <a:t>c++</a:t>
            </a:r>
            <a:r>
              <a:rPr lang="en-US" sz="2400" dirty="0"/>
              <a:t> program</a:t>
            </a:r>
            <a:r>
              <a:rPr lang="en-US" sz="2400" dirty="0" smtClean="0"/>
              <a:t>.</a:t>
            </a:r>
          </a:p>
          <a:p>
            <a:pPr algn="just"/>
            <a:r>
              <a:rPr lang="en-US" dirty="0" smtClean="0"/>
              <a:t>This </a:t>
            </a:r>
            <a:r>
              <a:rPr lang="en-US" dirty="0"/>
              <a:t>function is called by the operating system when your program is executed by the computer.</a:t>
            </a:r>
          </a:p>
          <a:p>
            <a:pPr algn="just"/>
            <a:r>
              <a:rPr lang="en-US" sz="2400" dirty="0" smtClean="0"/>
              <a:t> </a:t>
            </a:r>
            <a:r>
              <a:rPr lang="en-US" sz="2400" dirty="0"/>
              <a:t>All C++ statements that need to be executed are written within main ( </a:t>
            </a:r>
            <a:r>
              <a:rPr lang="en-US" sz="2400" dirty="0" smtClean="0"/>
              <a:t>).</a:t>
            </a:r>
          </a:p>
          <a:p>
            <a:pPr algn="just"/>
            <a:r>
              <a:rPr lang="en-US" sz="2400" dirty="0" smtClean="0"/>
              <a:t>The </a:t>
            </a:r>
            <a:r>
              <a:rPr lang="en-US" sz="2400" dirty="0"/>
              <a:t>compiler executes all the instructions written within the opening and closing curly braces' {}' that enclose the body of main ( ). </a:t>
            </a:r>
            <a:endParaRPr lang="en-US" sz="2400" dirty="0" smtClean="0"/>
          </a:p>
          <a:p>
            <a:pPr algn="just"/>
            <a:r>
              <a:rPr lang="en-US" altLang="en-US" sz="2000" dirty="0" smtClean="0">
                <a:solidFill>
                  <a:srgbClr val="C7254E"/>
                </a:solidFill>
                <a:latin typeface="Menlo"/>
              </a:rPr>
              <a:t>{</a:t>
            </a:r>
            <a:r>
              <a:rPr lang="en-US" altLang="en-US" sz="2400" dirty="0">
                <a:solidFill>
                  <a:srgbClr val="3D3D4E"/>
                </a:solidFill>
                <a:latin typeface="Droid Serif"/>
              </a:rPr>
              <a:t> signifies the start of a block of code, ​and </a:t>
            </a:r>
            <a:r>
              <a:rPr lang="en-US" altLang="en-US" sz="2000" dirty="0">
                <a:solidFill>
                  <a:srgbClr val="C7254E"/>
                </a:solidFill>
                <a:latin typeface="Menlo"/>
              </a:rPr>
              <a:t>}</a:t>
            </a:r>
            <a:r>
              <a:rPr lang="en-US" altLang="en-US" sz="2400" dirty="0">
                <a:solidFill>
                  <a:srgbClr val="3D3D4E"/>
                </a:solidFill>
                <a:latin typeface="Droid Serif"/>
              </a:rPr>
              <a:t> signifies the end.</a:t>
            </a:r>
          </a:p>
          <a:p>
            <a:pPr algn="just"/>
            <a:endParaRPr lang="en-US" sz="2400" dirty="0" smtClean="0"/>
          </a:p>
        </p:txBody>
      </p:sp>
      <p:sp>
        <p:nvSpPr>
          <p:cNvPr id="4" name="Rectangle 1"/>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321869"/>
            <a:ext cx="184731" cy="64373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40691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000" dirty="0"/>
              <a:t>Once all the instructions in main () are executed, the control passes out of main ( ), terminating the entire program and returning a value to the operating system. </a:t>
            </a:r>
          </a:p>
          <a:p>
            <a:pPr algn="just"/>
            <a:r>
              <a:rPr lang="en-US" sz="2000" dirty="0"/>
              <a:t>By default, main () in C++ returns an </a:t>
            </a:r>
            <a:r>
              <a:rPr lang="en-US" sz="2000" dirty="0" err="1"/>
              <a:t>int</a:t>
            </a:r>
            <a:r>
              <a:rPr lang="en-US" sz="2000" dirty="0"/>
              <a:t> value to the operating system. Therefore, main () should end with the return 0 statement. A return value zero indicates success and a non-zero value indicates failure or error.</a:t>
            </a:r>
          </a:p>
          <a:p>
            <a:pPr algn="just"/>
            <a:endParaRPr lang="en-US" sz="2000" dirty="0"/>
          </a:p>
          <a:p>
            <a:endParaRPr lang="en-US" dirty="0"/>
          </a:p>
        </p:txBody>
      </p:sp>
    </p:spTree>
    <p:extLst>
      <p:ext uri="{BB962C8B-B14F-4D97-AF65-F5344CB8AC3E}">
        <p14:creationId xmlns:p14="http://schemas.microsoft.com/office/powerpoint/2010/main" val="22528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73" y="332595"/>
            <a:ext cx="7765321" cy="556146"/>
          </a:xfrm>
        </p:spPr>
        <p:txBody>
          <a:bodyPr/>
          <a:lstStyle/>
          <a:p>
            <a:pPr algn="just"/>
            <a:r>
              <a:rPr lang="en-US" b="1" dirty="0">
                <a:latin typeface="Arial" panose="020B0604020202020204" pitchFamily="34" charset="0"/>
                <a:cs typeface="Arial" panose="020B0604020202020204" pitchFamily="34" charset="0"/>
              </a:rPr>
              <a:t>Statements and expressions</a:t>
            </a:r>
          </a:p>
        </p:txBody>
      </p:sp>
      <p:sp>
        <p:nvSpPr>
          <p:cNvPr id="3" name="Content Placeholder 2"/>
          <p:cNvSpPr>
            <a:spLocks noGrp="1"/>
          </p:cNvSpPr>
          <p:nvPr>
            <p:ph idx="1"/>
          </p:nvPr>
        </p:nvSpPr>
        <p:spPr>
          <a:xfrm>
            <a:off x="330199" y="993672"/>
            <a:ext cx="8499008" cy="3698543"/>
          </a:xfrm>
        </p:spPr>
        <p:txBody>
          <a:bodyPr>
            <a:noAutofit/>
          </a:bodyPr>
          <a:lstStyle/>
          <a:p>
            <a:pPr marL="0" indent="0" algn="just">
              <a:buNone/>
            </a:pPr>
            <a:r>
              <a:rPr lang="en-US" sz="2000" dirty="0">
                <a:latin typeface="Arial" panose="020B0604020202020204" pitchFamily="34" charset="0"/>
                <a:cs typeface="Arial" panose="020B0604020202020204" pitchFamily="34" charset="0"/>
              </a:rPr>
              <a:t>The most common type of instruction in a program is the </a:t>
            </a:r>
            <a:r>
              <a:rPr lang="en-US" sz="2000" b="1" dirty="0">
                <a:latin typeface="Arial" panose="020B0604020202020204" pitchFamily="34" charset="0"/>
                <a:cs typeface="Arial" panose="020B0604020202020204" pitchFamily="34" charset="0"/>
              </a:rPr>
              <a:t>statement</a:t>
            </a:r>
            <a:r>
              <a:rPr lang="en-US" sz="2000" dirty="0" smtClean="0">
                <a:latin typeface="Arial" panose="020B0604020202020204" pitchFamily="34" charset="0"/>
                <a:cs typeface="Arial" panose="020B0604020202020204" pitchFamily="34" charset="0"/>
              </a:rPr>
              <a:t>.</a:t>
            </a:r>
          </a:p>
          <a:p>
            <a:pPr marL="0" indent="0" algn="just">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statement in C++ is the smallest independent unit in the language. In human language, it is analogous to a sentence</a:t>
            </a:r>
            <a:r>
              <a:rPr lang="en-US" sz="2000" dirty="0" smtClean="0">
                <a:latin typeface="Arial" panose="020B0604020202020204" pitchFamily="34" charset="0"/>
                <a:cs typeface="Arial" panose="020B0604020202020204" pitchFamily="34" charset="0"/>
              </a:rPr>
              <a:t>.</a:t>
            </a:r>
          </a:p>
          <a:p>
            <a:pPr marL="0" indent="0" algn="just">
              <a:buNone/>
            </a:pPr>
            <a:r>
              <a:rPr lang="en-US" sz="2000" dirty="0" smtClean="0">
                <a:latin typeface="Arial" panose="020B0604020202020204" pitchFamily="34" charset="0"/>
                <a:cs typeface="Arial" panose="020B0604020202020204" pitchFamily="34" charset="0"/>
              </a:rPr>
              <a:t>We </a:t>
            </a:r>
            <a:r>
              <a:rPr lang="en-US" sz="2000" dirty="0">
                <a:latin typeface="Arial" panose="020B0604020202020204" pitchFamily="34" charset="0"/>
                <a:cs typeface="Arial" panose="020B0604020202020204" pitchFamily="34" charset="0"/>
              </a:rPr>
              <a:t>write sentences in order to convey an idea. In C++, we write statements in order to convey to the compiler that we want to perform a task. </a:t>
            </a:r>
            <a:r>
              <a:rPr lang="en-US" sz="2000" b="1" dirty="0">
                <a:latin typeface="Arial" panose="020B0604020202020204" pitchFamily="34" charset="0"/>
                <a:cs typeface="Arial" panose="020B0604020202020204" pitchFamily="34" charset="0"/>
              </a:rPr>
              <a:t>Statements in C++ are terminated by a semicolon</a:t>
            </a:r>
            <a:r>
              <a:rPr lang="en-US" sz="2000" dirty="0">
                <a:latin typeface="Arial" panose="020B0604020202020204" pitchFamily="34" charset="0"/>
                <a:cs typeface="Arial" panose="020B0604020202020204" pitchFamily="34" charset="0"/>
              </a:rPr>
              <a:t>. The following are some of the most common types of simple statements:</a:t>
            </a:r>
          </a:p>
          <a:p>
            <a:pPr marL="0" indent="0" algn="just">
              <a:buNone/>
            </a:pP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x;</a:t>
            </a:r>
          </a:p>
          <a:p>
            <a:pPr marL="0" indent="0" algn="just">
              <a:buNone/>
            </a:pPr>
            <a:r>
              <a:rPr lang="en-US" sz="2000" dirty="0">
                <a:latin typeface="Arial" panose="020B0604020202020204" pitchFamily="34" charset="0"/>
                <a:cs typeface="Arial" panose="020B0604020202020204" pitchFamily="34" charset="0"/>
              </a:rPr>
              <a:t>x = 5;</a:t>
            </a:r>
          </a:p>
          <a:p>
            <a:pPr marL="0" indent="0" algn="just">
              <a:buNone/>
            </a:pPr>
            <a:r>
              <a:rPr lang="en-US" sz="2000" dirty="0" err="1">
                <a:latin typeface="Arial" panose="020B0604020202020204" pitchFamily="34" charset="0"/>
                <a:cs typeface="Arial" panose="020B0604020202020204" pitchFamily="34" charset="0"/>
              </a:rPr>
              <a:t>std</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cout</a:t>
            </a:r>
            <a:r>
              <a:rPr lang="en-US" sz="2000" dirty="0">
                <a:latin typeface="Arial" panose="020B0604020202020204" pitchFamily="34" charset="0"/>
                <a:cs typeface="Arial" panose="020B0604020202020204" pitchFamily="34" charset="0"/>
              </a:rPr>
              <a:t> &lt;&lt; x;</a:t>
            </a:r>
          </a:p>
          <a:p>
            <a:pPr marL="0" indent="0" algn="just">
              <a:spcBef>
                <a:spcPct val="0"/>
              </a:spcBef>
              <a:buNone/>
            </a:pPr>
            <a:r>
              <a:rPr lang="en-US" altLang="en-US" sz="2000" b="1" dirty="0" err="1">
                <a:solidFill>
                  <a:srgbClr val="00B050"/>
                </a:solidFill>
                <a:latin typeface="Arial" panose="020B0604020202020204" pitchFamily="34" charset="0"/>
                <a:ea typeface="Times New Roman" panose="02020603050405020304" pitchFamily="18" charset="0"/>
                <a:cs typeface="Arial" panose="020B0604020202020204" pitchFamily="34" charset="0"/>
              </a:rPr>
              <a:t>int</a:t>
            </a:r>
            <a:r>
              <a:rPr lang="en-US" altLang="en-US" sz="2000" b="1" dirty="0">
                <a:solidFill>
                  <a:srgbClr val="00B050"/>
                </a:solidFill>
                <a:latin typeface="Arial" panose="020B0604020202020204" pitchFamily="34" charset="0"/>
                <a:ea typeface="Times New Roman" panose="02020603050405020304" pitchFamily="18" charset="0"/>
                <a:cs typeface="Arial" panose="020B0604020202020204" pitchFamily="34" charset="0"/>
              </a:rPr>
              <a:t> x </a:t>
            </a:r>
            <a:r>
              <a:rPr lang="en-US" altLang="en-US" sz="2000" dirty="0">
                <a:latin typeface="Arial" panose="020B0604020202020204" pitchFamily="34" charset="0"/>
                <a:ea typeface="Times New Roman" panose="02020603050405020304" pitchFamily="18" charset="0"/>
                <a:cs typeface="Arial" panose="020B0604020202020204" pitchFamily="34" charset="0"/>
              </a:rPr>
              <a:t>is a </a:t>
            </a:r>
            <a:r>
              <a:rPr lang="en-US" altLang="en-US" sz="2000" b="1" dirty="0">
                <a:latin typeface="Arial" panose="020B0604020202020204" pitchFamily="34" charset="0"/>
                <a:ea typeface="Times New Roman" panose="02020603050405020304" pitchFamily="18" charset="0"/>
                <a:cs typeface="Arial" panose="020B0604020202020204" pitchFamily="34" charset="0"/>
              </a:rPr>
              <a:t>declaration statement</a:t>
            </a:r>
            <a:r>
              <a:rPr lang="en-US" altLang="en-US" sz="2000" dirty="0">
                <a:latin typeface="Arial" panose="020B0604020202020204" pitchFamily="34" charset="0"/>
                <a:ea typeface="Times New Roman" panose="02020603050405020304" pitchFamily="18" charset="0"/>
                <a:cs typeface="Arial" panose="020B0604020202020204" pitchFamily="34" charset="0"/>
              </a:rPr>
              <a:t>. It tells the compiler that x is a variable. In programming, a variable provides a name for a region of memory that can hold a value that can vary. All variables in a program must be declared before they are used. We will talk more about variables shortly.</a:t>
            </a:r>
          </a:p>
          <a:p>
            <a:pPr marL="0" indent="0" algn="just">
              <a:spcBef>
                <a:spcPct val="0"/>
              </a:spcBef>
              <a:buNone/>
            </a:pPr>
            <a:r>
              <a:rPr lang="en-US" altLang="en-US" sz="2000" b="1" dirty="0">
                <a:solidFill>
                  <a:srgbClr val="00B050"/>
                </a:solidFill>
                <a:latin typeface="Arial" panose="020B0604020202020204" pitchFamily="34" charset="0"/>
                <a:ea typeface="Times New Roman" panose="02020603050405020304" pitchFamily="18" charset="0"/>
                <a:cs typeface="Arial" panose="020B0604020202020204" pitchFamily="34" charset="0"/>
              </a:rPr>
              <a:t>x = 5 </a:t>
            </a:r>
            <a:r>
              <a:rPr lang="en-US" altLang="en-US" sz="2000" dirty="0">
                <a:latin typeface="Arial" panose="020B0604020202020204" pitchFamily="34" charset="0"/>
                <a:ea typeface="Times New Roman" panose="02020603050405020304" pitchFamily="18" charset="0"/>
                <a:cs typeface="Arial" panose="020B0604020202020204" pitchFamily="34" charset="0"/>
              </a:rPr>
              <a:t>is an </a:t>
            </a:r>
            <a:r>
              <a:rPr lang="en-US" altLang="en-US" sz="2000" b="1" dirty="0">
                <a:latin typeface="Arial" panose="020B0604020202020204" pitchFamily="34" charset="0"/>
                <a:ea typeface="Times New Roman" panose="02020603050405020304" pitchFamily="18" charset="0"/>
                <a:cs typeface="Arial" panose="020B0604020202020204" pitchFamily="34" charset="0"/>
              </a:rPr>
              <a:t>assignment statement</a:t>
            </a:r>
            <a:r>
              <a:rPr lang="en-US" altLang="en-US" sz="2000" dirty="0">
                <a:latin typeface="Arial" panose="020B0604020202020204" pitchFamily="34" charset="0"/>
                <a:ea typeface="Times New Roman" panose="02020603050405020304" pitchFamily="18" charset="0"/>
                <a:cs typeface="Arial" panose="020B0604020202020204" pitchFamily="34" charset="0"/>
              </a:rPr>
              <a:t>. It assigns a value (5) to a variable (x).</a:t>
            </a: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0907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97239" y="805723"/>
            <a:ext cx="8491928" cy="4530725"/>
          </a:xfrm>
        </p:spPr>
        <p:txBody>
          <a:bodyPr>
            <a:noAutofit/>
          </a:bodyPr>
          <a:lstStyle/>
          <a:p>
            <a:pPr marL="0" indent="0" algn="just">
              <a:spcBef>
                <a:spcPct val="0"/>
              </a:spcBef>
              <a:buNone/>
            </a:pPr>
            <a:r>
              <a:rPr lang="en-US" altLang="en-US" sz="2400" b="1" dirty="0" err="1">
                <a:solidFill>
                  <a:srgbClr val="00B050"/>
                </a:solidFill>
                <a:latin typeface="Arial" panose="020B0604020202020204" pitchFamily="34" charset="0"/>
                <a:ea typeface="Times New Roman" panose="02020603050405020304" pitchFamily="18" charset="0"/>
                <a:cs typeface="Arial" panose="020B0604020202020204" pitchFamily="34" charset="0"/>
              </a:rPr>
              <a:t>std</a:t>
            </a:r>
            <a:r>
              <a:rPr lang="en-US" altLang="en-US" sz="2400" b="1" dirty="0">
                <a:solidFill>
                  <a:srgbClr val="00B050"/>
                </a:solidFill>
                <a:latin typeface="Arial" panose="020B0604020202020204" pitchFamily="34" charset="0"/>
                <a:ea typeface="Times New Roman" panose="02020603050405020304" pitchFamily="18" charset="0"/>
                <a:cs typeface="Arial" panose="020B0604020202020204" pitchFamily="34" charset="0"/>
              </a:rPr>
              <a:t>::</a:t>
            </a:r>
            <a:r>
              <a:rPr lang="en-US" altLang="en-US" sz="2400" b="1" dirty="0" err="1">
                <a:solidFill>
                  <a:srgbClr val="00B050"/>
                </a:solidFill>
                <a:latin typeface="Arial" panose="020B0604020202020204" pitchFamily="34" charset="0"/>
                <a:ea typeface="Times New Roman" panose="02020603050405020304" pitchFamily="18" charset="0"/>
                <a:cs typeface="Arial" panose="020B0604020202020204" pitchFamily="34" charset="0"/>
              </a:rPr>
              <a:t>cout</a:t>
            </a:r>
            <a:r>
              <a:rPr lang="en-US" altLang="en-US" sz="2400" b="1" dirty="0">
                <a:solidFill>
                  <a:srgbClr val="00B050"/>
                </a:solidFill>
                <a:latin typeface="Arial" panose="020B0604020202020204" pitchFamily="34" charset="0"/>
                <a:ea typeface="Times New Roman" panose="02020603050405020304" pitchFamily="18" charset="0"/>
                <a:cs typeface="Arial" panose="020B0604020202020204" pitchFamily="34" charset="0"/>
              </a:rPr>
              <a:t> &lt;&lt; x; </a:t>
            </a:r>
            <a:r>
              <a:rPr lang="en-US" altLang="en-US" sz="2400" dirty="0">
                <a:latin typeface="Arial" panose="020B0604020202020204" pitchFamily="34" charset="0"/>
                <a:ea typeface="Times New Roman" panose="02020603050405020304" pitchFamily="18" charset="0"/>
                <a:cs typeface="Arial" panose="020B0604020202020204" pitchFamily="34" charset="0"/>
              </a:rPr>
              <a:t>is an </a:t>
            </a:r>
            <a:r>
              <a:rPr lang="en-US" altLang="en-US" sz="2400" b="1" dirty="0">
                <a:latin typeface="Arial" panose="020B0604020202020204" pitchFamily="34" charset="0"/>
                <a:ea typeface="Times New Roman" panose="02020603050405020304" pitchFamily="18" charset="0"/>
                <a:cs typeface="Arial" panose="020B0604020202020204" pitchFamily="34" charset="0"/>
              </a:rPr>
              <a:t>output statement</a:t>
            </a:r>
            <a:r>
              <a:rPr lang="en-US" altLang="en-US" sz="2400" dirty="0">
                <a:latin typeface="Arial" panose="020B0604020202020204" pitchFamily="34" charset="0"/>
                <a:ea typeface="Times New Roman" panose="02020603050405020304" pitchFamily="18" charset="0"/>
                <a:cs typeface="Arial" panose="020B0604020202020204" pitchFamily="34" charset="0"/>
              </a:rPr>
              <a:t>. It outputs the value of x (which we set to 5 in the previous statement) to the screen.</a:t>
            </a:r>
          </a:p>
          <a:p>
            <a:pPr marL="0" indent="0" algn="just">
              <a:spcBef>
                <a:spcPct val="0"/>
              </a:spcBef>
              <a:buNone/>
            </a:pPr>
            <a:r>
              <a:rPr lang="en-US" altLang="en-US" sz="2400" dirty="0">
                <a:latin typeface="Arial" panose="020B0604020202020204" pitchFamily="34" charset="0"/>
                <a:ea typeface="Times New Roman" panose="02020603050405020304" pitchFamily="18" charset="0"/>
                <a:cs typeface="Arial" panose="020B0604020202020204" pitchFamily="34" charset="0"/>
              </a:rPr>
              <a:t>The compiler is also capable of resolving expressions.</a:t>
            </a:r>
          </a:p>
          <a:p>
            <a:pPr marL="0" indent="0" algn="just">
              <a:spcBef>
                <a:spcPct val="0"/>
              </a:spcBef>
              <a:buNone/>
            </a:pPr>
            <a:r>
              <a:rPr lang="en-US" altLang="en-US" sz="2400" dirty="0">
                <a:latin typeface="Arial" panose="020B0604020202020204" pitchFamily="34" charset="0"/>
                <a:ea typeface="Times New Roman" panose="02020603050405020304" pitchFamily="18" charset="0"/>
                <a:cs typeface="Arial" panose="020B0604020202020204" pitchFamily="34" charset="0"/>
              </a:rPr>
              <a:t>An </a:t>
            </a:r>
            <a:r>
              <a:rPr lang="en-US" altLang="en-US" sz="2400" b="1" dirty="0">
                <a:latin typeface="Arial" panose="020B0604020202020204" pitchFamily="34" charset="0"/>
                <a:ea typeface="Times New Roman" panose="02020603050405020304" pitchFamily="18" charset="0"/>
                <a:cs typeface="Arial" panose="020B0604020202020204" pitchFamily="34" charset="0"/>
              </a:rPr>
              <a:t>expression</a:t>
            </a:r>
            <a:r>
              <a:rPr lang="en-US" altLang="en-US" sz="2400" dirty="0">
                <a:latin typeface="Arial" panose="020B0604020202020204" pitchFamily="34" charset="0"/>
                <a:ea typeface="Times New Roman" panose="02020603050405020304" pitchFamily="18" charset="0"/>
                <a:cs typeface="Arial" panose="020B0604020202020204" pitchFamily="34" charset="0"/>
              </a:rPr>
              <a:t> is a mathematical entity that evaluates to a value. For example, in math, the expression 2+3 evaluates to the value 5. Expressions can involve values ((such as 2), variables (such as x), operators (such as +) and functions (which return an output value based on some input value). They can be singular (such as 2, or x), or compound (such as 2+3, 2+x, </a:t>
            </a:r>
            <a:r>
              <a:rPr lang="en-US" altLang="en-US" sz="2400" dirty="0" err="1">
                <a:latin typeface="Arial" panose="020B0604020202020204" pitchFamily="34" charset="0"/>
                <a:ea typeface="Times New Roman" panose="02020603050405020304" pitchFamily="18" charset="0"/>
                <a:cs typeface="Arial" panose="020B0604020202020204" pitchFamily="34" charset="0"/>
              </a:rPr>
              <a:t>x+y</a:t>
            </a:r>
            <a:r>
              <a:rPr lang="en-US" altLang="en-US" sz="2400" dirty="0">
                <a:latin typeface="Arial" panose="020B0604020202020204" pitchFamily="34" charset="0"/>
                <a:ea typeface="Times New Roman" panose="02020603050405020304" pitchFamily="18" charset="0"/>
                <a:cs typeface="Arial" panose="020B0604020202020204" pitchFamily="34" charset="0"/>
              </a:rPr>
              <a:t>, or (2+x)*(y-3)).</a:t>
            </a:r>
          </a:p>
          <a:p>
            <a:pPr marL="0" indent="0" algn="just">
              <a:spcBef>
                <a:spcPct val="0"/>
              </a:spcBef>
              <a:buNone/>
            </a:pPr>
            <a:r>
              <a:rPr lang="en-US" altLang="en-US" sz="2400" dirty="0">
                <a:latin typeface="Arial" panose="020B0604020202020204" pitchFamily="34" charset="0"/>
                <a:ea typeface="Times New Roman" panose="02020603050405020304" pitchFamily="18" charset="0"/>
                <a:cs typeface="Arial" panose="020B0604020202020204" pitchFamily="34" charset="0"/>
              </a:rPr>
              <a:t>For example, the statement x = 2 + 3; is a valid assignment statement. The expression 2+3 evaluates to the value of 5. This value of 5 is then assigned to x </a:t>
            </a:r>
            <a:endParaRPr lang="en-US" alt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5485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Functions</a:t>
            </a:r>
            <a:r>
              <a:rPr lang="en-US" dirty="0"/>
              <a:t/>
            </a:r>
            <a:br>
              <a:rPr lang="en-US" dirty="0"/>
            </a:br>
            <a:endParaRPr lang="en-US" dirty="0"/>
          </a:p>
        </p:txBody>
      </p:sp>
      <p:sp>
        <p:nvSpPr>
          <p:cNvPr id="3" name="Content Placeholder 2"/>
          <p:cNvSpPr>
            <a:spLocks noGrp="1"/>
          </p:cNvSpPr>
          <p:nvPr>
            <p:ph idx="1"/>
          </p:nvPr>
        </p:nvSpPr>
        <p:spPr>
          <a:xfrm>
            <a:off x="457200" y="1034322"/>
            <a:ext cx="8229600" cy="5096606"/>
          </a:xfrm>
        </p:spPr>
        <p:txBody>
          <a:bodyPr>
            <a:noAutofit/>
          </a:bodyPr>
          <a:lstStyle/>
          <a:p>
            <a:pPr algn="just"/>
            <a:r>
              <a:rPr lang="en-US" sz="2400" dirty="0">
                <a:latin typeface="Arial" panose="020B0604020202020204" pitchFamily="34" charset="0"/>
                <a:cs typeface="Arial" panose="020B0604020202020204" pitchFamily="34" charset="0"/>
              </a:rPr>
              <a:t>In C++, statements are typically grouped into units called functions. A </a:t>
            </a:r>
            <a:r>
              <a:rPr lang="en-US" sz="2400" b="1" dirty="0">
                <a:latin typeface="Arial" panose="020B0604020202020204" pitchFamily="34" charset="0"/>
                <a:cs typeface="Arial" panose="020B0604020202020204" pitchFamily="34" charset="0"/>
              </a:rPr>
              <a:t>function</a:t>
            </a:r>
            <a:r>
              <a:rPr lang="en-US" sz="2400" dirty="0">
                <a:latin typeface="Arial" panose="020B0604020202020204" pitchFamily="34" charset="0"/>
                <a:cs typeface="Arial" panose="020B0604020202020204" pitchFamily="34" charset="0"/>
              </a:rPr>
              <a:t> is a collection of statements that executes sequentially. Every C++ program must contain a special function called </a:t>
            </a:r>
            <a:r>
              <a:rPr lang="en-US" sz="2400" b="1" dirty="0">
                <a:latin typeface="Arial" panose="020B0604020202020204" pitchFamily="34" charset="0"/>
                <a:cs typeface="Arial" panose="020B0604020202020204" pitchFamily="34" charset="0"/>
              </a:rPr>
              <a:t>main</a:t>
            </a:r>
            <a:r>
              <a:rPr lang="en-US" sz="2400" dirty="0">
                <a:latin typeface="Arial" panose="020B0604020202020204" pitchFamily="34" charset="0"/>
                <a:cs typeface="Arial" panose="020B0604020202020204" pitchFamily="34" charset="0"/>
              </a:rPr>
              <a:t>. When the C++ program is run, execution starts with the first statement inside of function main. Functions are typically written to do a very specific job. For example, a function named “max” might contain statements that figures out which of two numbers is larger. A function named “</a:t>
            </a:r>
            <a:r>
              <a:rPr lang="en-US" sz="2400" dirty="0" err="1">
                <a:latin typeface="Arial" panose="020B0604020202020204" pitchFamily="34" charset="0"/>
                <a:cs typeface="Arial" panose="020B0604020202020204" pitchFamily="34" charset="0"/>
              </a:rPr>
              <a:t>calculateGrade</a:t>
            </a:r>
            <a:r>
              <a:rPr lang="en-US" sz="2400" dirty="0">
                <a:latin typeface="Arial" panose="020B0604020202020204" pitchFamily="34" charset="0"/>
                <a:cs typeface="Arial" panose="020B0604020202020204" pitchFamily="34" charset="0"/>
              </a:rPr>
              <a:t>” might calculate a student’s grade. We will talk more about functions later.</a:t>
            </a:r>
          </a:p>
          <a:p>
            <a:pPr algn="just"/>
            <a:r>
              <a:rPr lang="en-US" sz="2400" i="1" dirty="0">
                <a:latin typeface="Arial" panose="020B0604020202020204" pitchFamily="34" charset="0"/>
                <a:cs typeface="Arial" panose="020B0604020202020204" pitchFamily="34" charset="0"/>
              </a:rPr>
              <a:t>Helpful hint: It’s a good idea to have your main() function live in a .</a:t>
            </a:r>
            <a:r>
              <a:rPr lang="en-US" sz="2400" i="1" dirty="0" err="1">
                <a:latin typeface="Arial" panose="020B0604020202020204" pitchFamily="34" charset="0"/>
                <a:cs typeface="Arial" panose="020B0604020202020204" pitchFamily="34" charset="0"/>
              </a:rPr>
              <a:t>cpp</a:t>
            </a:r>
            <a:r>
              <a:rPr lang="en-US" sz="2400" i="1" dirty="0">
                <a:latin typeface="Arial" panose="020B0604020202020204" pitchFamily="34" charset="0"/>
                <a:cs typeface="Arial" panose="020B0604020202020204" pitchFamily="34" charset="0"/>
              </a:rPr>
              <a:t> file with the same name as your project.</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6475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9899" y="333292"/>
            <a:ext cx="7200897" cy="977900"/>
          </a:xfrm>
        </p:spPr>
        <p:txBody>
          <a:bodyPr>
            <a:normAutofit fontScale="90000"/>
          </a:bodyPr>
          <a:lstStyle/>
          <a:p>
            <a:r>
              <a:rPr lang="en-US" b="1" dirty="0">
                <a:latin typeface="Arial" panose="020B0604020202020204" pitchFamily="34" charset="0"/>
                <a:cs typeface="Arial" panose="020B0604020202020204" pitchFamily="34" charset="0"/>
              </a:rPr>
              <a:t>Libraries and the C++ Standard Library</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p>
        </p:txBody>
      </p:sp>
      <p:sp>
        <p:nvSpPr>
          <p:cNvPr id="5" name="Rectangle 2"/>
          <p:cNvSpPr>
            <a:spLocks noGrp="1" noChangeArrowheads="1"/>
          </p:cNvSpPr>
          <p:nvPr>
            <p:ph idx="1"/>
          </p:nvPr>
        </p:nvSpPr>
        <p:spPr bwMode="auto">
          <a:xfrm>
            <a:off x="342900" y="3514050"/>
            <a:ext cx="6172200"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algn="just">
              <a:spcBef>
                <a:spcPct val="0"/>
              </a:spcBef>
              <a:buNone/>
            </a:pPr>
            <a:r>
              <a:rPr lang="en-US" altLang="en-US" sz="1350" dirty="0">
                <a:latin typeface="Verdana" panose="020B0604030504040204" pitchFamily="34" charset="0"/>
                <a:ea typeface="Times New Roman" panose="02020603050405020304" pitchFamily="18" charset="0"/>
              </a:rPr>
              <a:t>.</a:t>
            </a:r>
            <a:endParaRPr lang="en-US" altLang="en-US" dirty="0">
              <a:latin typeface="Arial" panose="020B0604020202020204" pitchFamily="34" charset="0"/>
            </a:endParaRPr>
          </a:p>
          <a:p>
            <a:pPr marL="0" indent="0" algn="just" defTabSz="685800">
              <a:spcBef>
                <a:spcPct val="0"/>
              </a:spcBef>
              <a:buClrTx/>
              <a:buSzTx/>
              <a:buNone/>
            </a:pPr>
            <a:endParaRPr lang="en-US" altLang="en-US" sz="1350" dirty="0">
              <a:latin typeface="Arial" panose="020B0604020202020204" pitchFamily="34" charset="0"/>
            </a:endParaRPr>
          </a:p>
        </p:txBody>
      </p:sp>
      <p:sp>
        <p:nvSpPr>
          <p:cNvPr id="3" name="Rectangle 2"/>
          <p:cNvSpPr/>
          <p:nvPr/>
        </p:nvSpPr>
        <p:spPr>
          <a:xfrm>
            <a:off x="626516" y="1418994"/>
            <a:ext cx="7747664" cy="3970318"/>
          </a:xfrm>
          <a:prstGeom prst="rect">
            <a:avLst/>
          </a:prstGeom>
        </p:spPr>
        <p:txBody>
          <a:bodyPr wrap="square">
            <a:spAutoFit/>
          </a:bodyPr>
          <a:lstStyle/>
          <a:p>
            <a:pPr algn="just"/>
            <a:r>
              <a:rPr lang="en-US" sz="2100" dirty="0">
                <a:latin typeface="Arial" panose="020B0604020202020204" pitchFamily="34" charset="0"/>
                <a:cs typeface="Arial" panose="020B0604020202020204" pitchFamily="34" charset="0"/>
              </a:rPr>
              <a:t>A </a:t>
            </a:r>
            <a:r>
              <a:rPr lang="en-US" sz="2100" b="1" dirty="0">
                <a:latin typeface="Arial" panose="020B0604020202020204" pitchFamily="34" charset="0"/>
                <a:cs typeface="Arial" panose="020B0604020202020204" pitchFamily="34" charset="0"/>
              </a:rPr>
              <a:t>library</a:t>
            </a:r>
            <a:r>
              <a:rPr lang="en-US" sz="2100" dirty="0">
                <a:latin typeface="Arial" panose="020B0604020202020204" pitchFamily="34" charset="0"/>
                <a:cs typeface="Arial" panose="020B0604020202020204" pitchFamily="34" charset="0"/>
              </a:rPr>
              <a:t> is a collection of precompiled code (e.g. functions) that has been “packaged up” for reuse in many different programs. Libraries provide a common way to extend what your programs can do. For example, if you were writing a game, you’d probably want to include a sound library and a graphics library.</a:t>
            </a:r>
          </a:p>
          <a:p>
            <a:pPr algn="just"/>
            <a:r>
              <a:rPr lang="en-US" sz="2100" dirty="0">
                <a:latin typeface="Arial" panose="020B0604020202020204" pitchFamily="34" charset="0"/>
                <a:cs typeface="Arial" panose="020B0604020202020204" pitchFamily="34" charset="0"/>
              </a:rPr>
              <a:t>The C++ core language is actually very small and minimalistic (and you’ll learn most of it in these tutorials). However, C++ also comes with a library called the </a:t>
            </a:r>
            <a:r>
              <a:rPr lang="en-US" sz="2100" b="1" dirty="0">
                <a:latin typeface="Arial" panose="020B0604020202020204" pitchFamily="34" charset="0"/>
                <a:cs typeface="Arial" panose="020B0604020202020204" pitchFamily="34" charset="0"/>
              </a:rPr>
              <a:t>C++ standard library</a:t>
            </a:r>
            <a:r>
              <a:rPr lang="en-US" sz="2100" dirty="0">
                <a:latin typeface="Arial" panose="020B0604020202020204" pitchFamily="34" charset="0"/>
                <a:cs typeface="Arial" panose="020B0604020202020204" pitchFamily="34" charset="0"/>
              </a:rPr>
              <a:t> that provides additional functionality for your use. One of the most commonly used parts of the C++ standard library is the iostream library, which contains functionality for writing to the screen and getting input from a console user.</a:t>
            </a:r>
          </a:p>
        </p:txBody>
      </p:sp>
    </p:spTree>
    <p:extLst>
      <p:ext uri="{BB962C8B-B14F-4D97-AF65-F5344CB8AC3E}">
        <p14:creationId xmlns:p14="http://schemas.microsoft.com/office/powerpoint/2010/main" val="1457356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803" y="1141331"/>
            <a:ext cx="7886700" cy="566819"/>
          </a:xfrm>
        </p:spPr>
        <p:txBody>
          <a:bodyPr>
            <a:normAutofit fontScale="90000"/>
          </a:bodyPr>
          <a:lstStyle/>
          <a:p>
            <a:r>
              <a:rPr lang="en-US" b="1" dirty="0" smtClean="0"/>
              <a:t>Structure of simple </a:t>
            </a:r>
            <a:r>
              <a:rPr lang="en-US" b="1" dirty="0"/>
              <a:t>C</a:t>
            </a:r>
            <a:r>
              <a:rPr lang="en-US" b="1" dirty="0" smtClean="0"/>
              <a:t>++ program</a:t>
            </a:r>
            <a:br>
              <a:rPr lang="en-US" b="1" dirty="0" smtClean="0"/>
            </a:br>
            <a:endParaRPr lang="en-US" b="1" dirty="0"/>
          </a:p>
        </p:txBody>
      </p:sp>
      <p:sp>
        <p:nvSpPr>
          <p:cNvPr id="3" name="Content Placeholder 2"/>
          <p:cNvSpPr>
            <a:spLocks noGrp="1"/>
          </p:cNvSpPr>
          <p:nvPr>
            <p:ph idx="1"/>
          </p:nvPr>
        </p:nvSpPr>
        <p:spPr>
          <a:xfrm>
            <a:off x="700301" y="1891068"/>
            <a:ext cx="7886700" cy="3824093"/>
          </a:xfrm>
        </p:spPr>
        <p:txBody>
          <a:bodyPr>
            <a:normAutofit/>
          </a:bodyPr>
          <a:lstStyle/>
          <a:p>
            <a:pPr marL="0" indent="0">
              <a:buNone/>
            </a:pPr>
            <a:endParaRPr lang="en-US" sz="2100" dirty="0"/>
          </a:p>
          <a:p>
            <a:pPr marL="0" indent="0">
              <a:buNone/>
            </a:pPr>
            <a:r>
              <a:rPr lang="en-US" sz="2100" dirty="0"/>
              <a:t>//my first program in C++</a:t>
            </a:r>
          </a:p>
          <a:p>
            <a:pPr marL="0" indent="0" algn="just">
              <a:buNone/>
            </a:pPr>
            <a:r>
              <a:rPr lang="en-US" sz="2100" dirty="0">
                <a:solidFill>
                  <a:srgbClr val="7030A0"/>
                </a:solidFill>
              </a:rPr>
              <a:t>#include &lt;iostream&gt;</a:t>
            </a:r>
          </a:p>
          <a:p>
            <a:pPr marL="0" indent="0">
              <a:buNone/>
            </a:pPr>
            <a:r>
              <a:rPr lang="en-US" sz="2100" dirty="0">
                <a:solidFill>
                  <a:srgbClr val="0070C0"/>
                </a:solidFill>
              </a:rPr>
              <a:t>using namespace </a:t>
            </a:r>
            <a:r>
              <a:rPr lang="en-US" sz="2100" dirty="0" err="1">
                <a:solidFill>
                  <a:srgbClr val="0070C0"/>
                </a:solidFill>
              </a:rPr>
              <a:t>std</a:t>
            </a:r>
            <a:r>
              <a:rPr lang="en-US" sz="2100" dirty="0"/>
              <a:t>;</a:t>
            </a:r>
          </a:p>
          <a:p>
            <a:pPr marL="0" indent="0">
              <a:buNone/>
            </a:pPr>
            <a:r>
              <a:rPr lang="en-US" sz="2100" dirty="0" err="1">
                <a:solidFill>
                  <a:srgbClr val="0070C0"/>
                </a:solidFill>
              </a:rPr>
              <a:t>int</a:t>
            </a:r>
            <a:r>
              <a:rPr lang="en-US" sz="2100" dirty="0"/>
              <a:t> main ()</a:t>
            </a:r>
          </a:p>
          <a:p>
            <a:pPr marL="0" indent="0">
              <a:buNone/>
            </a:pPr>
            <a:r>
              <a:rPr lang="en-US" sz="2100" dirty="0"/>
              <a:t>{</a:t>
            </a:r>
          </a:p>
          <a:p>
            <a:pPr marL="0" indent="0">
              <a:buNone/>
            </a:pPr>
            <a:r>
              <a:rPr lang="en-US" sz="2100" dirty="0" err="1"/>
              <a:t>cout</a:t>
            </a:r>
            <a:r>
              <a:rPr lang="en-US" sz="2100" dirty="0"/>
              <a:t> &lt;&lt; "</a:t>
            </a:r>
            <a:r>
              <a:rPr lang="en-US" sz="2100" dirty="0">
                <a:solidFill>
                  <a:srgbClr val="7030A0"/>
                </a:solidFill>
              </a:rPr>
              <a:t>Hello World</a:t>
            </a:r>
            <a:r>
              <a:rPr lang="en-US" sz="2100" dirty="0"/>
              <a:t>!";</a:t>
            </a:r>
          </a:p>
          <a:p>
            <a:pPr marL="0" indent="0">
              <a:buNone/>
            </a:pPr>
            <a:r>
              <a:rPr lang="en-US" sz="2100" dirty="0">
                <a:solidFill>
                  <a:srgbClr val="0070C0"/>
                </a:solidFill>
              </a:rPr>
              <a:t>return</a:t>
            </a:r>
            <a:r>
              <a:rPr lang="en-US" sz="2100" dirty="0"/>
              <a:t> 0;</a:t>
            </a:r>
          </a:p>
          <a:p>
            <a:pPr marL="0" indent="0">
              <a:buNone/>
            </a:pPr>
            <a:r>
              <a:rPr lang="en-US" sz="2100" dirty="0"/>
              <a:t>}</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266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699" y="164892"/>
            <a:ext cx="8320478" cy="7555042"/>
          </a:xfrm>
        </p:spPr>
        <p:txBody>
          <a:bodyPr>
            <a:noAutofit/>
          </a:bodyPr>
          <a:lstStyle/>
          <a:p>
            <a:pPr marL="0" indent="0" algn="just">
              <a:buNone/>
            </a:pPr>
            <a:r>
              <a:rPr lang="en-US" sz="1800" b="1" dirty="0">
                <a:latin typeface="Arial" panose="020B0604020202020204" pitchFamily="34" charset="0"/>
                <a:cs typeface="Arial" panose="020B0604020202020204" pitchFamily="34" charset="0"/>
              </a:rPr>
              <a:t>// my first program in C++</a:t>
            </a:r>
          </a:p>
          <a:p>
            <a:pPr marL="0" indent="0" algn="just">
              <a:buNone/>
            </a:pPr>
            <a:r>
              <a:rPr lang="en-US" sz="1800" dirty="0">
                <a:latin typeface="Arial" panose="020B0604020202020204" pitchFamily="34" charset="0"/>
                <a:cs typeface="Arial" panose="020B0604020202020204" pitchFamily="34" charset="0"/>
              </a:rPr>
              <a:t>	This is a comment line. All lines beginning with two slash signs (//) are </a:t>
            </a:r>
            <a:r>
              <a:rPr lang="en-US" sz="1800" dirty="0" smtClean="0">
                <a:latin typeface="Arial" panose="020B0604020202020204" pitchFamily="34" charset="0"/>
                <a:cs typeface="Arial" panose="020B0604020202020204" pitchFamily="34" charset="0"/>
              </a:rPr>
              <a:t>	considered comments </a:t>
            </a:r>
            <a:r>
              <a:rPr lang="en-US" sz="1800" dirty="0">
                <a:latin typeface="Arial" panose="020B0604020202020204" pitchFamily="34" charset="0"/>
                <a:cs typeface="Arial" panose="020B0604020202020204" pitchFamily="34" charset="0"/>
              </a:rPr>
              <a:t>and do not have any effect on the behavior of </a:t>
            </a:r>
            <a:r>
              <a:rPr lang="en-US" sz="1800" dirty="0" smtClean="0">
                <a:latin typeface="Arial" panose="020B0604020202020204" pitchFamily="34" charset="0"/>
                <a:cs typeface="Arial" panose="020B0604020202020204" pitchFamily="34" charset="0"/>
              </a:rPr>
              <a:t>	the </a:t>
            </a:r>
            <a:r>
              <a:rPr lang="en-US" sz="1800" dirty="0">
                <a:latin typeface="Arial" panose="020B0604020202020204" pitchFamily="34" charset="0"/>
                <a:cs typeface="Arial" panose="020B0604020202020204" pitchFamily="34" charset="0"/>
              </a:rPr>
              <a:t>program. The 	programmer can use them to include short</a:t>
            </a:r>
          </a:p>
          <a:p>
            <a:pPr marL="0" indent="0" algn="just">
              <a:buNone/>
            </a:pPr>
            <a:r>
              <a:rPr lang="en-US" sz="1800" b="1" dirty="0">
                <a:solidFill>
                  <a:srgbClr val="00B050"/>
                </a:solidFill>
                <a:latin typeface="Arial" panose="020B0604020202020204" pitchFamily="34" charset="0"/>
                <a:cs typeface="Arial" panose="020B0604020202020204" pitchFamily="34" charset="0"/>
              </a:rPr>
              <a:t>#include &lt;iostream&gt;</a:t>
            </a:r>
          </a:p>
          <a:p>
            <a:pPr marL="0" indent="0" algn="just">
              <a:buNone/>
            </a:pPr>
            <a:r>
              <a:rPr lang="en-US" sz="1800" dirty="0">
                <a:latin typeface="Arial" panose="020B0604020202020204" pitchFamily="34" charset="0"/>
                <a:cs typeface="Arial" panose="020B0604020202020204" pitchFamily="34" charset="0"/>
              </a:rPr>
              <a:t> 	Lines beginning with a hash sign (#) are directives for the </a:t>
            </a:r>
            <a:r>
              <a:rPr lang="en-US" sz="1800" dirty="0" smtClean="0">
                <a:latin typeface="Arial" panose="020B0604020202020204" pitchFamily="34" charset="0"/>
                <a:cs typeface="Arial" panose="020B0604020202020204" pitchFamily="34" charset="0"/>
              </a:rPr>
              <a:t>	preprocessor</a:t>
            </a:r>
            <a:r>
              <a:rPr lang="en-US" sz="1800" dirty="0">
                <a:latin typeface="Arial" panose="020B0604020202020204" pitchFamily="34" charset="0"/>
                <a:cs typeface="Arial" panose="020B0604020202020204" pitchFamily="34" charset="0"/>
              </a:rPr>
              <a:t>. They are </a:t>
            </a:r>
            <a:r>
              <a:rPr lang="en-US" sz="1800" dirty="0" smtClean="0">
                <a:latin typeface="Arial" panose="020B0604020202020204" pitchFamily="34" charset="0"/>
                <a:cs typeface="Arial" panose="020B0604020202020204" pitchFamily="34" charset="0"/>
              </a:rPr>
              <a:t>not </a:t>
            </a:r>
            <a:r>
              <a:rPr lang="en-US" sz="1800" dirty="0">
                <a:latin typeface="Arial" panose="020B0604020202020204" pitchFamily="34" charset="0"/>
                <a:cs typeface="Arial" panose="020B0604020202020204" pitchFamily="34" charset="0"/>
              </a:rPr>
              <a:t>regular code lines with expressions but </a:t>
            </a:r>
            <a:r>
              <a:rPr lang="en-US" sz="1800" dirty="0" smtClean="0">
                <a:latin typeface="Arial" panose="020B0604020202020204" pitchFamily="34" charset="0"/>
                <a:cs typeface="Arial" panose="020B0604020202020204" pitchFamily="34" charset="0"/>
              </a:rPr>
              <a:t>	indications for </a:t>
            </a:r>
            <a:r>
              <a:rPr lang="en-US" sz="1800" dirty="0">
                <a:latin typeface="Arial" panose="020B0604020202020204" pitchFamily="34" charset="0"/>
                <a:cs typeface="Arial" panose="020B0604020202020204" pitchFamily="34" charset="0"/>
              </a:rPr>
              <a:t>the compiler's </a:t>
            </a:r>
            <a:r>
              <a:rPr lang="en-US" sz="1800" dirty="0" smtClean="0">
                <a:latin typeface="Arial" panose="020B0604020202020204" pitchFamily="34" charset="0"/>
                <a:cs typeface="Arial" panose="020B0604020202020204" pitchFamily="34" charset="0"/>
              </a:rPr>
              <a:t>preprocessor</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this case the </a:t>
            </a:r>
            <a:r>
              <a:rPr lang="en-US" sz="1800" dirty="0" smtClean="0">
                <a:latin typeface="Arial" panose="020B0604020202020204" pitchFamily="34" charset="0"/>
                <a:cs typeface="Arial" panose="020B0604020202020204" pitchFamily="34" charset="0"/>
              </a:rPr>
              <a:t>	directive </a:t>
            </a:r>
            <a:r>
              <a:rPr lang="en-US" sz="1800" dirty="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include &lt;iostream</a:t>
            </a:r>
            <a:r>
              <a:rPr lang="en-US" sz="1800" dirty="0">
                <a:latin typeface="Arial" panose="020B0604020202020204" pitchFamily="34" charset="0"/>
                <a:cs typeface="Arial" panose="020B0604020202020204" pitchFamily="34" charset="0"/>
              </a:rPr>
              <a:t>&gt; tells the </a:t>
            </a:r>
            <a:r>
              <a:rPr lang="en-US" sz="1800" dirty="0" smtClean="0">
                <a:latin typeface="Arial" panose="020B0604020202020204" pitchFamily="34" charset="0"/>
                <a:cs typeface="Arial" panose="020B0604020202020204" pitchFamily="34" charset="0"/>
              </a:rPr>
              <a:t>preprocessor to </a:t>
            </a:r>
            <a:r>
              <a:rPr lang="en-US" sz="1800" dirty="0">
                <a:latin typeface="Arial" panose="020B0604020202020204" pitchFamily="34" charset="0"/>
                <a:cs typeface="Arial" panose="020B0604020202020204" pitchFamily="34" charset="0"/>
              </a:rPr>
              <a:t>include </a:t>
            </a:r>
            <a:r>
              <a:rPr lang="en-US" sz="1800" dirty="0" smtClean="0">
                <a:latin typeface="Arial" panose="020B0604020202020204" pitchFamily="34" charset="0"/>
                <a:cs typeface="Arial" panose="020B0604020202020204" pitchFamily="34" charset="0"/>
              </a:rPr>
              <a:t>	the 	iostream </a:t>
            </a:r>
            <a:r>
              <a:rPr lang="en-US" sz="1800" dirty="0">
                <a:latin typeface="Arial" panose="020B0604020202020204" pitchFamily="34" charset="0"/>
                <a:cs typeface="Arial" panose="020B0604020202020204" pitchFamily="34" charset="0"/>
              </a:rPr>
              <a:t>standard file. This specific file (iostream) </a:t>
            </a:r>
            <a:r>
              <a:rPr lang="en-US" sz="1800" dirty="0" smtClean="0">
                <a:latin typeface="Arial" panose="020B0604020202020204" pitchFamily="34" charset="0"/>
                <a:cs typeface="Arial" panose="020B0604020202020204" pitchFamily="34" charset="0"/>
              </a:rPr>
              <a:t>includes </a:t>
            </a:r>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	declarations </a:t>
            </a:r>
            <a:r>
              <a:rPr lang="en-US" sz="1800" dirty="0">
                <a:latin typeface="Arial" panose="020B0604020202020204" pitchFamily="34" charset="0"/>
                <a:cs typeface="Arial" panose="020B0604020202020204" pitchFamily="34" charset="0"/>
              </a:rPr>
              <a:t>of the </a:t>
            </a:r>
            <a:r>
              <a:rPr lang="en-US" sz="1800" dirty="0" smtClean="0">
                <a:latin typeface="Arial" panose="020B0604020202020204" pitchFamily="34" charset="0"/>
                <a:cs typeface="Arial" panose="020B0604020202020204" pitchFamily="34" charset="0"/>
              </a:rPr>
              <a:t>basic </a:t>
            </a:r>
            <a:r>
              <a:rPr lang="en-US" sz="1800" dirty="0">
                <a:latin typeface="Arial" panose="020B0604020202020204" pitchFamily="34" charset="0"/>
                <a:cs typeface="Arial" panose="020B0604020202020204" pitchFamily="34" charset="0"/>
              </a:rPr>
              <a:t>standard input-output library in C++, and it is </a:t>
            </a:r>
            <a:r>
              <a:rPr lang="en-US" sz="1800" dirty="0" smtClean="0">
                <a:latin typeface="Arial" panose="020B0604020202020204" pitchFamily="34" charset="0"/>
                <a:cs typeface="Arial" panose="020B0604020202020204" pitchFamily="34" charset="0"/>
              </a:rPr>
              <a:t>	included</a:t>
            </a:r>
            <a:r>
              <a:rPr lang="en-US" sz="1800" dirty="0">
                <a:latin typeface="Arial" panose="020B0604020202020204" pitchFamily="34" charset="0"/>
                <a:cs typeface="Arial" panose="020B0604020202020204" pitchFamily="34" charset="0"/>
              </a:rPr>
              <a:t>	because its functionality is </a:t>
            </a:r>
            <a:r>
              <a:rPr lang="en-US" sz="1800" dirty="0" smtClean="0">
                <a:latin typeface="Arial" panose="020B0604020202020204" pitchFamily="34" charset="0"/>
                <a:cs typeface="Arial" panose="020B0604020202020204" pitchFamily="34" charset="0"/>
              </a:rPr>
              <a:t>going </a:t>
            </a:r>
            <a:r>
              <a:rPr lang="en-US" sz="1800" dirty="0">
                <a:latin typeface="Arial" panose="020B0604020202020204" pitchFamily="34" charset="0"/>
                <a:cs typeface="Arial" panose="020B0604020202020204" pitchFamily="34" charset="0"/>
              </a:rPr>
              <a:t>to be used later in the </a:t>
            </a:r>
            <a:r>
              <a:rPr lang="en-US" sz="1800" dirty="0" smtClean="0">
                <a:latin typeface="Arial" panose="020B0604020202020204" pitchFamily="34" charset="0"/>
                <a:cs typeface="Arial" panose="020B0604020202020204" pitchFamily="34" charset="0"/>
              </a:rPr>
              <a:t>	program</a:t>
            </a:r>
            <a:r>
              <a:rPr lang="en-US" sz="1800" dirty="0">
                <a:latin typeface="Arial" panose="020B0604020202020204" pitchFamily="34" charset="0"/>
                <a:cs typeface="Arial" panose="020B0604020202020204" pitchFamily="34" charset="0"/>
              </a:rPr>
              <a:t>.</a:t>
            </a:r>
          </a:p>
          <a:p>
            <a:pPr marL="0" indent="0" algn="just">
              <a:buNone/>
            </a:pPr>
            <a:r>
              <a:rPr lang="en-US" sz="1800" b="1" dirty="0">
                <a:solidFill>
                  <a:srgbClr val="00B050"/>
                </a:solidFill>
                <a:latin typeface="Arial" panose="020B0604020202020204" pitchFamily="34" charset="0"/>
                <a:cs typeface="Arial" panose="020B0604020202020204" pitchFamily="34" charset="0"/>
              </a:rPr>
              <a:t>using namespace </a:t>
            </a:r>
            <a:r>
              <a:rPr lang="en-US" sz="1800" b="1" dirty="0" err="1">
                <a:solidFill>
                  <a:srgbClr val="00B050"/>
                </a:solidFill>
                <a:latin typeface="Arial" panose="020B0604020202020204" pitchFamily="34" charset="0"/>
                <a:cs typeface="Arial" panose="020B0604020202020204" pitchFamily="34" charset="0"/>
              </a:rPr>
              <a:t>std</a:t>
            </a:r>
            <a:r>
              <a:rPr lang="en-US" sz="1800" b="1" dirty="0">
                <a:latin typeface="Arial" panose="020B0604020202020204" pitchFamily="34" charset="0"/>
                <a:cs typeface="Arial" panose="020B0604020202020204" pitchFamily="34" charset="0"/>
              </a:rPr>
              <a:t>;</a:t>
            </a:r>
          </a:p>
          <a:p>
            <a:pPr marL="342900" lvl="1" indent="0" algn="just">
              <a:buNone/>
            </a:pPr>
            <a:r>
              <a:rPr lang="en-US" sz="1800" dirty="0">
                <a:latin typeface="Arial" panose="020B0604020202020204" pitchFamily="34" charset="0"/>
                <a:cs typeface="Arial" panose="020B0604020202020204" pitchFamily="34" charset="0"/>
              </a:rPr>
              <a:t>All the elements of the standard C++ library are declared within what is called a namespace, the namespace with the name std. So in order to access its </a:t>
            </a:r>
            <a:r>
              <a:rPr lang="en-US" sz="1800" dirty="0" smtClean="0">
                <a:latin typeface="Arial" panose="020B0604020202020204" pitchFamily="34" charset="0"/>
                <a:cs typeface="Arial" panose="020B0604020202020204" pitchFamily="34" charset="0"/>
              </a:rPr>
              <a:t>functionality </a:t>
            </a:r>
            <a:r>
              <a:rPr lang="en-US" sz="1800" dirty="0">
                <a:latin typeface="Arial" panose="020B0604020202020204" pitchFamily="34" charset="0"/>
                <a:cs typeface="Arial" panose="020B0604020202020204" pitchFamily="34" charset="0"/>
              </a:rPr>
              <a:t>we declare with this expression that we will be using these </a:t>
            </a:r>
            <a:r>
              <a:rPr lang="en-US" sz="1800" dirty="0" smtClean="0">
                <a:latin typeface="Arial" panose="020B0604020202020204" pitchFamily="34" charset="0"/>
                <a:cs typeface="Arial" panose="020B0604020202020204" pitchFamily="34" charset="0"/>
              </a:rPr>
              <a:t>entities</a:t>
            </a:r>
            <a:r>
              <a:rPr lang="en-US" sz="1800" dirty="0">
                <a:latin typeface="Arial" panose="020B0604020202020204" pitchFamily="34" charset="0"/>
                <a:cs typeface="Arial" panose="020B0604020202020204" pitchFamily="34" charset="0"/>
              </a:rPr>
              <a:t>. 	This line is very frequent in C++ programs that use the standard library, and </a:t>
            </a:r>
            <a:r>
              <a:rPr lang="en-US" sz="1800" dirty="0" err="1" smtClean="0">
                <a:latin typeface="Arial" panose="020B0604020202020204" pitchFamily="34" charset="0"/>
                <a:cs typeface="Arial" panose="020B0604020202020204" pitchFamily="34" charset="0"/>
              </a:rPr>
              <a:t>infact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it will be included in most of the source codes included in these tutorials.</a:t>
            </a:r>
          </a:p>
        </p:txBody>
      </p:sp>
    </p:spTree>
    <p:extLst>
      <p:ext uri="{BB962C8B-B14F-4D97-AF65-F5344CB8AC3E}">
        <p14:creationId xmlns:p14="http://schemas.microsoft.com/office/powerpoint/2010/main" val="2967934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7" y="1094643"/>
            <a:ext cx="7765321" cy="542939"/>
          </a:xfrm>
        </p:spPr>
        <p:txBody>
          <a:bodyPr/>
          <a:lstStyle/>
          <a:p>
            <a:r>
              <a:rPr lang="en-US" dirty="0" smtClean="0"/>
              <a:t>Basic Elements of C++ Program </a:t>
            </a:r>
            <a:endParaRPr lang="en-US" dirty="0"/>
          </a:p>
        </p:txBody>
      </p:sp>
      <p:sp>
        <p:nvSpPr>
          <p:cNvPr id="3" name="Content Placeholder 2"/>
          <p:cNvSpPr>
            <a:spLocks noGrp="1"/>
          </p:cNvSpPr>
          <p:nvPr>
            <p:ph idx="1"/>
          </p:nvPr>
        </p:nvSpPr>
        <p:spPr>
          <a:xfrm>
            <a:off x="685346" y="1710104"/>
            <a:ext cx="7765322" cy="4290647"/>
          </a:xfrm>
        </p:spPr>
        <p:txBody>
          <a:bodyPr>
            <a:normAutofit/>
          </a:bodyPr>
          <a:lstStyle/>
          <a:p>
            <a:pPr lvl="0" algn="just"/>
            <a:r>
              <a:rPr lang="en-US" sz="1950" dirty="0">
                <a:latin typeface="Arial" panose="020B0604020202020204" pitchFamily="34" charset="0"/>
                <a:cs typeface="Arial" panose="020B0604020202020204" pitchFamily="34" charset="0"/>
              </a:rPr>
              <a:t>Programs are a sequence of instructions or statements. These statements form the structure of a C++ program. C++ program structure is divided into various sections, namely, </a:t>
            </a:r>
            <a:endParaRPr lang="it-IT" sz="1950" dirty="0">
              <a:latin typeface="Arial" panose="020B0604020202020204" pitchFamily="34" charset="0"/>
              <a:cs typeface="Arial" panose="020B0604020202020204" pitchFamily="34" charset="0"/>
            </a:endParaRPr>
          </a:p>
          <a:p>
            <a:pPr lvl="0" algn="just"/>
            <a:r>
              <a:rPr lang="it-IT" sz="1950" dirty="0">
                <a:latin typeface="Arial" panose="020B0604020202020204" pitchFamily="34" charset="0"/>
                <a:cs typeface="Arial" panose="020B0604020202020204" pitchFamily="34" charset="0"/>
              </a:rPr>
              <a:t>Header File Section </a:t>
            </a:r>
            <a:endParaRPr lang="en-US" sz="1950" dirty="0">
              <a:latin typeface="Arial" panose="020B0604020202020204" pitchFamily="34" charset="0"/>
              <a:cs typeface="Arial" panose="020B0604020202020204" pitchFamily="34" charset="0"/>
            </a:endParaRPr>
          </a:p>
          <a:p>
            <a:pPr lvl="0" algn="just"/>
            <a:r>
              <a:rPr lang="it-IT" sz="1950" dirty="0">
                <a:latin typeface="Arial" panose="020B0604020202020204" pitchFamily="34" charset="0"/>
                <a:cs typeface="Arial" panose="020B0604020202020204" pitchFamily="34" charset="0"/>
              </a:rPr>
              <a:t>Class Declaration section </a:t>
            </a:r>
            <a:endParaRPr lang="en-US" sz="1950" dirty="0">
              <a:latin typeface="Arial" panose="020B0604020202020204" pitchFamily="34" charset="0"/>
              <a:cs typeface="Arial" panose="020B0604020202020204" pitchFamily="34" charset="0"/>
            </a:endParaRPr>
          </a:p>
          <a:p>
            <a:pPr lvl="0" algn="just"/>
            <a:r>
              <a:rPr lang="it-IT" sz="1950" dirty="0">
                <a:latin typeface="Arial" panose="020B0604020202020204" pitchFamily="34" charset="0"/>
                <a:cs typeface="Arial" panose="020B0604020202020204" pitchFamily="34" charset="0"/>
              </a:rPr>
              <a:t>Member Function definition section </a:t>
            </a:r>
            <a:endParaRPr lang="en-US" sz="1950" dirty="0">
              <a:latin typeface="Arial" panose="020B0604020202020204" pitchFamily="34" charset="0"/>
              <a:cs typeface="Arial" panose="020B0604020202020204" pitchFamily="34" charset="0"/>
            </a:endParaRPr>
          </a:p>
          <a:p>
            <a:pPr lvl="0" algn="just"/>
            <a:r>
              <a:rPr lang="it-IT" sz="1950" dirty="0">
                <a:latin typeface="Arial" panose="020B0604020202020204" pitchFamily="34" charset="0"/>
                <a:cs typeface="Arial" panose="020B0604020202020204" pitchFamily="34" charset="0"/>
              </a:rPr>
              <a:t>Main function section</a:t>
            </a:r>
            <a:endParaRPr lang="en-US" sz="195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rotWithShape="1">
          <a:blip r:embed="rId4"/>
          <a:srcRect t="3078" r="9186"/>
          <a:stretch/>
        </p:blipFill>
        <p:spPr>
          <a:xfrm>
            <a:off x="6218190" y="2711450"/>
            <a:ext cx="2549977" cy="2799398"/>
          </a:xfrm>
          <a:prstGeom prst="rect">
            <a:avLst/>
          </a:prstGeom>
        </p:spPr>
      </p:pic>
    </p:spTree>
    <p:extLst>
      <p:ext uri="{BB962C8B-B14F-4D97-AF65-F5344CB8AC3E}">
        <p14:creationId xmlns:p14="http://schemas.microsoft.com/office/powerpoint/2010/main" val="15548833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988" y="629587"/>
            <a:ext cx="8171268" cy="4496001"/>
          </a:xfrm>
        </p:spPr>
        <p:txBody>
          <a:bodyPr>
            <a:noAutofit/>
          </a:bodyPr>
          <a:lstStyle/>
          <a:p>
            <a:pPr algn="just"/>
            <a:r>
              <a:rPr lang="en-US" sz="2000" b="1" dirty="0" err="1">
                <a:solidFill>
                  <a:srgbClr val="00B050"/>
                </a:solidFill>
                <a:latin typeface="Arial" panose="020B0604020202020204" pitchFamily="34" charset="0"/>
                <a:cs typeface="Arial" panose="020B0604020202020204" pitchFamily="34" charset="0"/>
              </a:rPr>
              <a:t>int</a:t>
            </a:r>
            <a:r>
              <a:rPr lang="en-US" sz="2000" b="1" dirty="0">
                <a:solidFill>
                  <a:srgbClr val="00B050"/>
                </a:solidFill>
                <a:latin typeface="Arial" panose="020B0604020202020204" pitchFamily="34" charset="0"/>
                <a:cs typeface="Arial" panose="020B0604020202020204" pitchFamily="34" charset="0"/>
              </a:rPr>
              <a:t> main ()</a:t>
            </a:r>
          </a:p>
          <a:p>
            <a:pPr marL="0" indent="0" algn="just">
              <a:lnSpc>
                <a:spcPct val="110000"/>
              </a:lnSpc>
              <a:buNone/>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line corresponds to the beginning of the definition of the main function. The main unction is the point by where all C++ programs start their execution, independently of its location within the source code. It does not matter whether there are other functions with other names defined before or after it – the instructions contained within this function's definition will always be the first ones to be executed in any C++ program. For that same reason, it is essential that all C++ programs have a main function. The word main is followed in the code by a pair of parentheses ( ). That is because it is a function declaration: In C++, what differentiates a function declaration from other types of expressions are these parentheses that follow its name. Optionally, these parentheses may enclose a list of parameters within them. Right after these parentheses we can find the body of the main function enclosed in braces ({}). What is contained within these braces is what the function does when it is executed</a:t>
            </a:r>
          </a:p>
        </p:txBody>
      </p:sp>
    </p:spTree>
    <p:extLst>
      <p:ext uri="{BB962C8B-B14F-4D97-AF65-F5344CB8AC3E}">
        <p14:creationId xmlns:p14="http://schemas.microsoft.com/office/powerpoint/2010/main" val="3151182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735" y="359764"/>
            <a:ext cx="8214610" cy="3327816"/>
          </a:xfrm>
        </p:spPr>
        <p:txBody>
          <a:bodyPr>
            <a:noAutofit/>
          </a:bodyPr>
          <a:lstStyle/>
          <a:p>
            <a:pPr marL="0" indent="0" algn="just">
              <a:buNone/>
            </a:pPr>
            <a:r>
              <a:rPr lang="en-US" sz="2000" b="1" dirty="0" err="1">
                <a:solidFill>
                  <a:srgbClr val="00B050"/>
                </a:solidFill>
                <a:latin typeface="Arial" panose="020B0604020202020204" pitchFamily="34" charset="0"/>
                <a:cs typeface="Arial" panose="020B0604020202020204" pitchFamily="34" charset="0"/>
              </a:rPr>
              <a:t>cout</a:t>
            </a:r>
            <a:r>
              <a:rPr lang="en-US" sz="2000" b="1" dirty="0">
                <a:solidFill>
                  <a:srgbClr val="00B050"/>
                </a:solidFill>
                <a:latin typeface="Arial" panose="020B0604020202020204" pitchFamily="34" charset="0"/>
                <a:cs typeface="Arial" panose="020B0604020202020204" pitchFamily="34" charset="0"/>
              </a:rPr>
              <a:t> &lt;&lt; "Hello World!";</a:t>
            </a:r>
          </a:p>
          <a:p>
            <a:pPr marL="342900" lvl="1" indent="0" algn="just">
              <a:buNone/>
            </a:pPr>
            <a:r>
              <a:rPr lang="en-US" sz="2000" dirty="0">
                <a:latin typeface="Arial" panose="020B0604020202020204" pitchFamily="34" charset="0"/>
                <a:cs typeface="Arial" panose="020B0604020202020204" pitchFamily="34" charset="0"/>
              </a:rPr>
              <a:t>This line is a C++ statement. A statement is a simple or compound expression that can actually produce some effect. In fact, this statement performs the only action that generates a visible effect in our first program. </a:t>
            </a:r>
          </a:p>
          <a:p>
            <a:pPr marL="342900" lvl="1" indent="0" algn="just">
              <a:buNone/>
            </a:pPr>
            <a:r>
              <a:rPr lang="en-US" sz="2000" dirty="0" err="1">
                <a:solidFill>
                  <a:srgbClr val="7030A0"/>
                </a:solidFill>
                <a:latin typeface="Arial" panose="020B0604020202020204" pitchFamily="34" charset="0"/>
                <a:cs typeface="Arial" panose="020B0604020202020204" pitchFamily="34" charset="0"/>
              </a:rPr>
              <a:t>cout</a:t>
            </a:r>
            <a:r>
              <a:rPr lang="en-US" sz="2000" dirty="0">
                <a:latin typeface="Arial" panose="020B0604020202020204" pitchFamily="34" charset="0"/>
                <a:cs typeface="Arial" panose="020B0604020202020204" pitchFamily="34" charset="0"/>
              </a:rPr>
              <a:t> represents the standard output stream in C++, and the meaning of the entire statement is to insert a sequence of characters (in this case the </a:t>
            </a:r>
            <a:r>
              <a:rPr lang="en-US" sz="2000" dirty="0">
                <a:solidFill>
                  <a:srgbClr val="7030A0"/>
                </a:solidFill>
                <a:latin typeface="Arial" panose="020B0604020202020204" pitchFamily="34" charset="0"/>
                <a:cs typeface="Arial" panose="020B0604020202020204" pitchFamily="34" charset="0"/>
              </a:rPr>
              <a:t>Hello World </a:t>
            </a:r>
            <a:r>
              <a:rPr lang="en-US" sz="2000" dirty="0">
                <a:latin typeface="Arial" panose="020B0604020202020204" pitchFamily="34" charset="0"/>
                <a:cs typeface="Arial" panose="020B0604020202020204" pitchFamily="34" charset="0"/>
              </a:rPr>
              <a:t>sequence of characters) into the standard output stream (which usually is the screen). </a:t>
            </a:r>
          </a:p>
          <a:p>
            <a:pPr marL="342900" lvl="1" indent="0" algn="just">
              <a:buNone/>
            </a:pPr>
            <a:r>
              <a:rPr lang="en-US" sz="2000" dirty="0" err="1">
                <a:solidFill>
                  <a:srgbClr val="7030A0"/>
                </a:solidFill>
                <a:latin typeface="Arial" panose="020B0604020202020204" pitchFamily="34" charset="0"/>
                <a:cs typeface="Arial" panose="020B0604020202020204" pitchFamily="34" charset="0"/>
              </a:rPr>
              <a:t>cout</a:t>
            </a:r>
            <a:r>
              <a:rPr lang="en-US" sz="2000" dirty="0">
                <a:latin typeface="Arial" panose="020B0604020202020204" pitchFamily="34" charset="0"/>
                <a:cs typeface="Arial" panose="020B0604020202020204" pitchFamily="34" charset="0"/>
              </a:rPr>
              <a:t> is declared in the </a:t>
            </a:r>
            <a:r>
              <a:rPr lang="en-US" sz="2000" dirty="0">
                <a:solidFill>
                  <a:srgbClr val="7030A0"/>
                </a:solidFill>
                <a:latin typeface="Arial" panose="020B0604020202020204" pitchFamily="34" charset="0"/>
                <a:cs typeface="Arial" panose="020B0604020202020204" pitchFamily="34" charset="0"/>
              </a:rPr>
              <a:t>iostream</a:t>
            </a:r>
            <a:r>
              <a:rPr lang="en-US" sz="2000" dirty="0">
                <a:latin typeface="Arial" panose="020B0604020202020204" pitchFamily="34" charset="0"/>
                <a:cs typeface="Arial" panose="020B0604020202020204" pitchFamily="34" charset="0"/>
              </a:rPr>
              <a:t> standard file within the </a:t>
            </a:r>
            <a:r>
              <a:rPr lang="en-US" sz="2000" dirty="0" err="1">
                <a:solidFill>
                  <a:srgbClr val="7030A0"/>
                </a:solidFill>
                <a:latin typeface="Arial" panose="020B0604020202020204" pitchFamily="34" charset="0"/>
                <a:cs typeface="Arial" panose="020B0604020202020204" pitchFamily="34" charset="0"/>
              </a:rPr>
              <a:t>std</a:t>
            </a:r>
            <a:r>
              <a:rPr lang="en-US" sz="2000" dirty="0">
                <a:latin typeface="Arial" panose="020B0604020202020204" pitchFamily="34" charset="0"/>
                <a:cs typeface="Arial" panose="020B0604020202020204" pitchFamily="34" charset="0"/>
              </a:rPr>
              <a:t> namespace, so that's why we needed to include that specific file and to declare that we were going 	to use this specific namespace earlier in our code.</a:t>
            </a:r>
          </a:p>
          <a:p>
            <a:pPr marL="342900" lvl="1" indent="-302419" algn="just">
              <a:buNone/>
            </a:pPr>
            <a:r>
              <a:rPr lang="en-US" sz="2000" dirty="0">
                <a:solidFill>
                  <a:srgbClr val="00B050"/>
                </a:solidFill>
                <a:latin typeface="Arial" panose="020B0604020202020204" pitchFamily="34" charset="0"/>
                <a:cs typeface="Arial" panose="020B0604020202020204" pitchFamily="34" charset="0"/>
              </a:rPr>
              <a:t>	Notice</a:t>
            </a:r>
            <a:r>
              <a:rPr lang="en-US" sz="2000" dirty="0">
                <a:latin typeface="Arial" panose="020B0604020202020204" pitchFamily="34" charset="0"/>
                <a:cs typeface="Arial" panose="020B0604020202020204" pitchFamily="34" charset="0"/>
              </a:rPr>
              <a:t> that the statement ends with a semicolon character (;). This character is used to mark the end of the statement and in fact it must be included at the end of all expression statements in all C++ programs (one of the most common syntax errors is indeed to forget to include some semicolon after a statement).</a:t>
            </a:r>
          </a:p>
        </p:txBody>
      </p:sp>
    </p:spTree>
    <p:extLst>
      <p:ext uri="{BB962C8B-B14F-4D97-AF65-F5344CB8AC3E}">
        <p14:creationId xmlns:p14="http://schemas.microsoft.com/office/powerpoint/2010/main" val="917490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941" y="1082438"/>
            <a:ext cx="8276235" cy="3813857"/>
          </a:xfrm>
        </p:spPr>
        <p:txBody>
          <a:bodyPr>
            <a:noAutofit/>
          </a:bodyPr>
          <a:lstStyle/>
          <a:p>
            <a:pPr marL="0" indent="0" algn="just">
              <a:lnSpc>
                <a:spcPct val="150000"/>
              </a:lnSpc>
              <a:buNone/>
            </a:pPr>
            <a:r>
              <a:rPr lang="en-US" sz="2000" b="1" dirty="0">
                <a:solidFill>
                  <a:srgbClr val="00B050"/>
                </a:solidFill>
                <a:latin typeface="Arial" panose="020B0604020202020204" pitchFamily="34" charset="0"/>
                <a:cs typeface="Arial" panose="020B0604020202020204" pitchFamily="34" charset="0"/>
              </a:rPr>
              <a:t>return 0;</a:t>
            </a:r>
          </a:p>
          <a:p>
            <a:pPr marL="0" indent="0" algn="just">
              <a:lnSpc>
                <a:spcPct val="150000"/>
              </a:lnSpc>
              <a:buNone/>
            </a:pPr>
            <a:r>
              <a:rPr lang="en-US" sz="2000" dirty="0">
                <a:latin typeface="Arial" panose="020B0604020202020204" pitchFamily="34" charset="0"/>
                <a:cs typeface="Arial" panose="020B0604020202020204" pitchFamily="34" charset="0"/>
              </a:rPr>
              <a:t>The return statement causes the main function to finish. return may be followed by </a:t>
            </a: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return code (in our example is followed by the return code 0). A return code of 0 </a:t>
            </a:r>
            <a:r>
              <a:rPr lang="en-US" sz="2000" dirty="0" smtClean="0">
                <a:latin typeface="Arial" panose="020B0604020202020204" pitchFamily="34" charset="0"/>
                <a:cs typeface="Arial" panose="020B0604020202020204" pitchFamily="34" charset="0"/>
              </a:rPr>
              <a:t>for </a:t>
            </a:r>
            <a:r>
              <a:rPr lang="en-US" sz="2000" dirty="0">
                <a:latin typeface="Arial" panose="020B0604020202020204" pitchFamily="34" charset="0"/>
                <a:cs typeface="Arial" panose="020B0604020202020204" pitchFamily="34" charset="0"/>
              </a:rPr>
              <a:t>the main function is generally interpreted as the program worked as expected </a:t>
            </a:r>
            <a:r>
              <a:rPr lang="en-US" sz="2000" dirty="0" smtClean="0">
                <a:latin typeface="Arial" panose="020B0604020202020204" pitchFamily="34" charset="0"/>
                <a:cs typeface="Arial" panose="020B0604020202020204" pitchFamily="34" charset="0"/>
              </a:rPr>
              <a:t>without </a:t>
            </a:r>
            <a:r>
              <a:rPr lang="en-US" sz="2000" dirty="0">
                <a:latin typeface="Arial" panose="020B0604020202020204" pitchFamily="34" charset="0"/>
                <a:cs typeface="Arial" panose="020B0604020202020204" pitchFamily="34" charset="0"/>
              </a:rPr>
              <a:t>any errors during its execution. This is the most usual way to end a C</a:t>
            </a:r>
            <a:r>
              <a:rPr lang="en-US" sz="2000" dirty="0" smtClean="0">
                <a:latin typeface="Arial" panose="020B0604020202020204" pitchFamily="34" charset="0"/>
                <a:cs typeface="Arial" panose="020B0604020202020204" pitchFamily="34" charset="0"/>
              </a:rPr>
              <a:t>++ console </a:t>
            </a:r>
            <a:r>
              <a:rPr lang="en-US" sz="2000" dirty="0">
                <a:latin typeface="Arial" panose="020B0604020202020204" pitchFamily="34" charset="0"/>
                <a:cs typeface="Arial" panose="020B0604020202020204" pitchFamily="34" charset="0"/>
              </a:rPr>
              <a:t>program.</a:t>
            </a:r>
          </a:p>
        </p:txBody>
      </p:sp>
    </p:spTree>
    <p:extLst>
      <p:ext uri="{BB962C8B-B14F-4D97-AF65-F5344CB8AC3E}">
        <p14:creationId xmlns:p14="http://schemas.microsoft.com/office/powerpoint/2010/main" val="2760071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sz="4050" dirty="0"/>
              <a:t>Running a C++ Program</a:t>
            </a:r>
          </a:p>
        </p:txBody>
      </p:sp>
      <p:sp>
        <p:nvSpPr>
          <p:cNvPr id="46085" name="Rectangle 3"/>
          <p:cNvSpPr>
            <a:spLocks noGrp="1" noChangeArrowheads="1"/>
          </p:cNvSpPr>
          <p:nvPr>
            <p:ph idx="1"/>
          </p:nvPr>
        </p:nvSpPr>
        <p:spPr>
          <a:xfrm>
            <a:off x="457200" y="1124262"/>
            <a:ext cx="8686800" cy="5006665"/>
          </a:xfrm>
        </p:spPr>
        <p:txBody>
          <a:bodyPr>
            <a:normAutofit/>
          </a:bodyPr>
          <a:lstStyle/>
          <a:p>
            <a:pPr algn="just" eaLnBrk="1" hangingPunct="1">
              <a:lnSpc>
                <a:spcPct val="90000"/>
              </a:lnSpc>
            </a:pPr>
            <a:r>
              <a:rPr lang="en-US" altLang="en-US" sz="2400" dirty="0">
                <a:latin typeface="Arial" panose="020B0604020202020204" pitchFamily="34" charset="0"/>
                <a:cs typeface="Arial" panose="020B0604020202020204" pitchFamily="34" charset="0"/>
              </a:rPr>
              <a:t>C++ source code is written with a text editor</a:t>
            </a:r>
          </a:p>
          <a:p>
            <a:pPr algn="just" eaLnBrk="1" hangingPunct="1">
              <a:lnSpc>
                <a:spcPct val="90000"/>
              </a:lnSpc>
            </a:pPr>
            <a:r>
              <a:rPr lang="en-US" altLang="en-US" sz="2400" dirty="0">
                <a:latin typeface="Arial" panose="020B0604020202020204" pitchFamily="34" charset="0"/>
                <a:cs typeface="Arial" panose="020B0604020202020204" pitchFamily="34" charset="0"/>
              </a:rPr>
              <a:t>The compiler on your system converts source code to object code.</a:t>
            </a:r>
          </a:p>
          <a:p>
            <a:pPr algn="just" eaLnBrk="1" hangingPunct="1">
              <a:lnSpc>
                <a:spcPct val="90000"/>
              </a:lnSpc>
            </a:pPr>
            <a:r>
              <a:rPr lang="en-US" altLang="en-US" sz="2400" dirty="0">
                <a:latin typeface="Arial" panose="020B0604020202020204" pitchFamily="34" charset="0"/>
                <a:cs typeface="Arial" panose="020B0604020202020204" pitchFamily="34" charset="0"/>
              </a:rPr>
              <a:t>The linker combines all the object code into an executable program.</a:t>
            </a:r>
          </a:p>
          <a:p>
            <a:pPr marL="0" indent="0" algn="just" eaLnBrk="1" hangingPunct="1">
              <a:lnSpc>
                <a:spcPct val="90000"/>
              </a:lnSpc>
              <a:buNone/>
            </a:pPr>
            <a:r>
              <a:rPr lang="en-US" altLang="en-US" sz="2400" dirty="0">
                <a:latin typeface="Arial" panose="020B0604020202020204" pitchFamily="34" charset="0"/>
                <a:cs typeface="Arial" panose="020B0604020202020204" pitchFamily="34" charset="0"/>
              </a:rPr>
              <a:t> </a:t>
            </a:r>
            <a:r>
              <a:rPr lang="en-US" altLang="en-US" sz="2400" b="1" dirty="0">
                <a:latin typeface="Arial" panose="020B0604020202020204" pitchFamily="34" charset="0"/>
                <a:cs typeface="Arial" panose="020B0604020202020204" pitchFamily="34" charset="0"/>
              </a:rPr>
              <a:t>How to run the C++ program</a:t>
            </a:r>
          </a:p>
          <a:p>
            <a:pPr eaLnBrk="1" hangingPunct="1"/>
            <a:r>
              <a:rPr lang="en-US" altLang="en-US" sz="2400" dirty="0"/>
              <a:t>Compile the code</a:t>
            </a:r>
          </a:p>
          <a:p>
            <a:pPr eaLnBrk="1" hangingPunct="1"/>
            <a:r>
              <a:rPr lang="en-US" altLang="en-US" sz="2400" dirty="0"/>
              <a:t>Fix any errors the compiler indicates and </a:t>
            </a:r>
            <a:br>
              <a:rPr lang="en-US" altLang="en-US" sz="2400" dirty="0"/>
            </a:br>
            <a:r>
              <a:rPr lang="en-US" altLang="en-US" sz="2400" dirty="0"/>
              <a:t>re-compile the code</a:t>
            </a:r>
          </a:p>
          <a:p>
            <a:pPr eaLnBrk="1" hangingPunct="1"/>
            <a:r>
              <a:rPr lang="en-US" altLang="en-US" sz="2400" dirty="0"/>
              <a:t>Run the program  </a:t>
            </a:r>
          </a:p>
          <a:p>
            <a:pPr eaLnBrk="1" hangingPunct="1"/>
            <a:r>
              <a:rPr lang="en-US" altLang="en-US" sz="2400" dirty="0"/>
              <a:t>Now you know how to run a program on </a:t>
            </a:r>
            <a:br>
              <a:rPr lang="en-US" altLang="en-US" sz="2400" dirty="0"/>
            </a:br>
            <a:r>
              <a:rPr lang="en-US" altLang="en-US" sz="2400" dirty="0"/>
              <a:t>your system.</a:t>
            </a:r>
            <a:r>
              <a:rPr lang="en-US" altLang="en-US" sz="2400" dirty="0">
                <a:latin typeface="Arial" panose="020B0604020202020204" pitchFamily="34" charset="0"/>
                <a:cs typeface="Arial" panose="020B0604020202020204" pitchFamily="34" charset="0"/>
              </a:rPr>
              <a:t>	</a:t>
            </a:r>
          </a:p>
        </p:txBody>
      </p:sp>
      <p:sp>
        <p:nvSpPr>
          <p:cNvPr id="4" name="Footer Placeholder 3"/>
          <p:cNvSpPr>
            <a:spLocks noGrp="1"/>
          </p:cNvSpPr>
          <p:nvPr>
            <p:ph type="ftr" sz="quarter" idx="11"/>
          </p:nvPr>
        </p:nvSpPr>
        <p:spPr/>
        <p:txBody>
          <a:bodyPr/>
          <a:lstStyle/>
          <a:p>
            <a:pPr>
              <a:defRPr/>
            </a:pPr>
            <a:endParaRPr lang="en-CA" altLang="en-US"/>
          </a:p>
        </p:txBody>
      </p:sp>
      <p:sp>
        <p:nvSpPr>
          <p:cNvPr id="5" name="Slide Number Placeholder 4"/>
          <p:cNvSpPr>
            <a:spLocks noGrp="1"/>
          </p:cNvSpPr>
          <p:nvPr>
            <p:ph type="sldNum" sz="quarter" idx="12"/>
          </p:nvPr>
        </p:nvSpPr>
        <p:spPr/>
        <p:txBody>
          <a:bodyPr/>
          <a:lstStyle/>
          <a:p>
            <a:pPr>
              <a:defRPr/>
            </a:pPr>
            <a:r>
              <a:rPr lang="en-US" altLang="en-US"/>
              <a:t>Slide </a:t>
            </a:r>
            <a:fld id="{BD71213C-C527-4EB7-8A90-9CC1B5CEDFAE}" type="slidenum">
              <a:rPr lang="en-US" altLang="en-US"/>
              <a:pPr>
                <a:defRPr/>
              </a:pPr>
              <a:t>23</a:t>
            </a:fld>
            <a:endParaRPr lang="en-CA" altLang="en-US"/>
          </a:p>
        </p:txBody>
      </p:sp>
    </p:spTree>
    <p:extLst>
      <p:ext uri="{BB962C8B-B14F-4D97-AF65-F5344CB8AC3E}">
        <p14:creationId xmlns:p14="http://schemas.microsoft.com/office/powerpoint/2010/main" val="820496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pPr>
              <a:defRPr/>
            </a:pPr>
            <a:endParaRPr lang="en-CA" altLang="en-US"/>
          </a:p>
        </p:txBody>
      </p:sp>
      <p:sp>
        <p:nvSpPr>
          <p:cNvPr id="8" name="Slide Number Placeholder 4"/>
          <p:cNvSpPr>
            <a:spLocks noGrp="1"/>
          </p:cNvSpPr>
          <p:nvPr>
            <p:ph type="sldNum" sz="quarter" idx="12"/>
          </p:nvPr>
        </p:nvSpPr>
        <p:spPr/>
        <p:txBody>
          <a:bodyPr/>
          <a:lstStyle/>
          <a:p>
            <a:pPr>
              <a:defRPr/>
            </a:pPr>
            <a:r>
              <a:rPr lang="en-US" altLang="en-US"/>
              <a:t>Slide </a:t>
            </a:r>
            <a:fld id="{A9A3115A-5BB8-4918-8827-E97CEC3CF4D8}" type="slidenum">
              <a:rPr lang="en-US" altLang="en-US"/>
              <a:pPr>
                <a:defRPr/>
              </a:pPr>
              <a:t>24</a:t>
            </a:fld>
            <a:endParaRPr lang="en-CA" altLang="en-US"/>
          </a:p>
        </p:txBody>
      </p:sp>
      <p:pic>
        <p:nvPicPr>
          <p:cNvPr id="12" name="Picture 6"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978" y="584616"/>
            <a:ext cx="6366049" cy="512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9003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23719" y="198794"/>
            <a:ext cx="7886700" cy="616675"/>
          </a:xfrm>
        </p:spPr>
        <p:txBody>
          <a:bodyPr>
            <a:normAutofit/>
          </a:bodyPr>
          <a:lstStyle/>
          <a:p>
            <a:pPr algn="ctr" eaLnBrk="1" hangingPunct="1">
              <a:buClr>
                <a:srgbClr val="CC0000"/>
              </a:buClr>
              <a:buFont typeface="Wingdings" panose="05000000000000000000" pitchFamily="2" charset="2"/>
              <a:buNone/>
            </a:pPr>
            <a:r>
              <a:rPr lang="en-US" altLang="en-US" sz="2400" dirty="0">
                <a:latin typeface="Arial" panose="020B0604020202020204" pitchFamily="34" charset="0"/>
              </a:rPr>
              <a:t>Compiling and Running C++ program</a:t>
            </a:r>
          </a:p>
        </p:txBody>
      </p:sp>
      <p:sp>
        <p:nvSpPr>
          <p:cNvPr id="7" name="Footer Placeholder 3"/>
          <p:cNvSpPr>
            <a:spLocks noGrp="1"/>
          </p:cNvSpPr>
          <p:nvPr>
            <p:ph type="ftr" sz="quarter" idx="11"/>
          </p:nvPr>
        </p:nvSpPr>
        <p:spPr/>
        <p:txBody>
          <a:bodyPr/>
          <a:lstStyle/>
          <a:p>
            <a:pPr>
              <a:defRPr/>
            </a:pPr>
            <a:endParaRPr lang="en-CA" altLang="en-US"/>
          </a:p>
        </p:txBody>
      </p:sp>
      <p:sp>
        <p:nvSpPr>
          <p:cNvPr id="8" name="Slide Number Placeholder 4"/>
          <p:cNvSpPr>
            <a:spLocks noGrp="1"/>
          </p:cNvSpPr>
          <p:nvPr>
            <p:ph type="sldNum" sz="quarter" idx="12"/>
          </p:nvPr>
        </p:nvSpPr>
        <p:spPr/>
        <p:txBody>
          <a:bodyPr/>
          <a:lstStyle/>
          <a:p>
            <a:pPr>
              <a:defRPr/>
            </a:pPr>
            <a:r>
              <a:rPr lang="en-US" altLang="en-US"/>
              <a:t>Slide </a:t>
            </a:r>
            <a:fld id="{38500AFB-6C6A-4B64-9A53-29B1CE8594B4}" type="slidenum">
              <a:rPr lang="en-US" altLang="en-US"/>
              <a:pPr>
                <a:defRPr/>
              </a:pPr>
              <a:t>25</a:t>
            </a:fld>
            <a:endParaRPr lang="en-CA" altLang="en-US"/>
          </a:p>
        </p:txBody>
      </p:sp>
      <p:pic>
        <p:nvPicPr>
          <p:cNvPr id="9" name="Picture 6" descr="01"/>
          <p:cNvPicPr>
            <a:picLocks noChangeAspect="1" noChangeArrowheads="1"/>
          </p:cNvPicPr>
          <p:nvPr/>
        </p:nvPicPr>
        <p:blipFill rotWithShape="1">
          <a:blip r:embed="rId2">
            <a:extLst>
              <a:ext uri="{28A0092B-C50C-407E-A947-70E740481C1C}">
                <a14:useLocalDpi xmlns:a14="http://schemas.microsoft.com/office/drawing/2010/main" val="0"/>
              </a:ext>
            </a:extLst>
          </a:blip>
          <a:srcRect t="11543"/>
          <a:stretch/>
        </p:blipFill>
        <p:spPr bwMode="auto">
          <a:xfrm>
            <a:off x="1663908" y="553053"/>
            <a:ext cx="5804546" cy="529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537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913336" y="282928"/>
            <a:ext cx="7200897" cy="544958"/>
          </a:xfrm>
        </p:spPr>
        <p:txBody>
          <a:bodyPr>
            <a:normAutofit fontScale="90000"/>
          </a:bodyPr>
          <a:lstStyle/>
          <a:p>
            <a:pPr eaLnBrk="1" hangingPunct="1">
              <a:buClr>
                <a:srgbClr val="CC0000"/>
              </a:buClr>
              <a:buFont typeface="Wingdings" panose="05000000000000000000" pitchFamily="2" charset="2"/>
              <a:buNone/>
            </a:pPr>
            <a:r>
              <a:rPr lang="en-US" altLang="en-US" dirty="0" smtClean="0">
                <a:solidFill>
                  <a:schemeClr val="tx2"/>
                </a:solidFill>
                <a:latin typeface="Arial" panose="020B0604020202020204" pitchFamily="34" charset="0"/>
              </a:rPr>
              <a:t>Preparing a C++ Program for Running</a:t>
            </a:r>
          </a:p>
        </p:txBody>
      </p:sp>
      <p:sp>
        <p:nvSpPr>
          <p:cNvPr id="7" name="Footer Placeholder 3"/>
          <p:cNvSpPr>
            <a:spLocks noGrp="1"/>
          </p:cNvSpPr>
          <p:nvPr>
            <p:ph type="ftr" sz="quarter" idx="11"/>
          </p:nvPr>
        </p:nvSpPr>
        <p:spPr/>
        <p:txBody>
          <a:bodyPr/>
          <a:lstStyle/>
          <a:p>
            <a:pPr>
              <a:defRPr/>
            </a:pPr>
            <a:endParaRPr lang="en-CA" altLang="en-US"/>
          </a:p>
        </p:txBody>
      </p:sp>
      <p:sp>
        <p:nvSpPr>
          <p:cNvPr id="8" name="Slide Number Placeholder 4"/>
          <p:cNvSpPr>
            <a:spLocks noGrp="1"/>
          </p:cNvSpPr>
          <p:nvPr>
            <p:ph type="sldNum" sz="quarter" idx="12"/>
          </p:nvPr>
        </p:nvSpPr>
        <p:spPr/>
        <p:txBody>
          <a:bodyPr/>
          <a:lstStyle/>
          <a:p>
            <a:pPr>
              <a:defRPr/>
            </a:pPr>
            <a:r>
              <a:rPr lang="en-US" altLang="en-US"/>
              <a:t>Slide </a:t>
            </a:r>
            <a:fld id="{53501C2D-2AA6-4606-B0C2-B5115B9919E2}" type="slidenum">
              <a:rPr lang="en-US" altLang="en-US"/>
              <a:pPr>
                <a:defRPr/>
              </a:pPr>
              <a:t>26</a:t>
            </a:fld>
            <a:endParaRPr lang="en-CA" altLang="en-US"/>
          </a:p>
        </p:txBody>
      </p:sp>
      <p:pic>
        <p:nvPicPr>
          <p:cNvPr id="57352" name="Picture 8" descr="0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32"/>
          <a:stretch/>
        </p:blipFill>
        <p:spPr bwMode="auto">
          <a:xfrm>
            <a:off x="2233535" y="827886"/>
            <a:ext cx="4319665" cy="506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2055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2700" b="1" dirty="0">
                <a:latin typeface="Arial" panose="020B0604020202020204" pitchFamily="34" charset="0"/>
              </a:rPr>
              <a:t>Execution process of a C/C++ program</a:t>
            </a:r>
            <a:br>
              <a:rPr lang="en-US" altLang="en-US" sz="2700" b="1" dirty="0">
                <a:latin typeface="Arial" panose="020B0604020202020204" pitchFamily="34" charset="0"/>
              </a:rPr>
            </a:br>
            <a:endParaRPr lang="en-US" dirty="0"/>
          </a:p>
        </p:txBody>
      </p:sp>
      <p:sp>
        <p:nvSpPr>
          <p:cNvPr id="3" name="Content Placeholder 2"/>
          <p:cNvSpPr>
            <a:spLocks noGrp="1"/>
          </p:cNvSpPr>
          <p:nvPr>
            <p:ph idx="1"/>
          </p:nvPr>
        </p:nvSpPr>
        <p:spPr>
          <a:xfrm>
            <a:off x="457200" y="944381"/>
            <a:ext cx="8229600" cy="4511066"/>
          </a:xfrm>
        </p:spPr>
        <p:txBody>
          <a:bodyPr/>
          <a:lstStyle/>
          <a:p>
            <a:pPr marL="0" indent="0" algn="just">
              <a:spcBef>
                <a:spcPct val="0"/>
              </a:spcBef>
              <a:buClrTx/>
              <a:buSzTx/>
              <a:buNone/>
            </a:pPr>
            <a:r>
              <a:rPr lang="en-US" altLang="en-US" sz="2100" b="1" dirty="0">
                <a:latin typeface="Arial" panose="020B0604020202020204" pitchFamily="34" charset="0"/>
              </a:rPr>
              <a:t>Pre-processing, Compiling, Linking, Loading </a:t>
            </a:r>
          </a:p>
          <a:p>
            <a:pPr marL="0" indent="0" algn="just">
              <a:spcBef>
                <a:spcPct val="0"/>
              </a:spcBef>
              <a:buClrTx/>
              <a:buSzTx/>
              <a:buNone/>
            </a:pPr>
            <a:r>
              <a:rPr lang="en-US" altLang="en-US" sz="2100" dirty="0">
                <a:latin typeface="Arial" panose="020B0604020202020204" pitchFamily="34" charset="0"/>
              </a:rPr>
              <a:t>Execution of a C/C++ program involves four stages using different compiling/execution tool, these tools are set of programs which help to complete the C/C++ program's execution process.</a:t>
            </a:r>
          </a:p>
          <a:p>
            <a:pPr marL="0" indent="0" algn="just">
              <a:spcBef>
                <a:spcPct val="0"/>
              </a:spcBef>
              <a:buClrTx/>
              <a:buSzTx/>
              <a:buFontTx/>
              <a:buAutoNum type="arabicPeriod"/>
            </a:pPr>
            <a:r>
              <a:rPr lang="en-US" altLang="en-US" sz="2100" dirty="0">
                <a:latin typeface="Arial" panose="020B0604020202020204" pitchFamily="34" charset="0"/>
              </a:rPr>
              <a:t>Preprocessor </a:t>
            </a:r>
          </a:p>
          <a:p>
            <a:pPr marL="0" indent="0" algn="just">
              <a:spcBef>
                <a:spcPct val="0"/>
              </a:spcBef>
              <a:buClrTx/>
              <a:buSzTx/>
              <a:buFontTx/>
              <a:buAutoNum type="arabicPeriod" startAt="2"/>
            </a:pPr>
            <a:r>
              <a:rPr lang="en-US" altLang="en-US" sz="2100" dirty="0">
                <a:latin typeface="Arial" panose="020B0604020202020204" pitchFamily="34" charset="0"/>
              </a:rPr>
              <a:t>Compiler </a:t>
            </a:r>
          </a:p>
          <a:p>
            <a:pPr marL="0" indent="0" algn="just">
              <a:spcBef>
                <a:spcPct val="0"/>
              </a:spcBef>
              <a:buClrTx/>
              <a:buSzTx/>
              <a:buFontTx/>
              <a:buAutoNum type="arabicPeriod" startAt="3"/>
            </a:pPr>
            <a:r>
              <a:rPr lang="en-US" altLang="en-US" sz="2100" dirty="0">
                <a:latin typeface="Arial" panose="020B0604020202020204" pitchFamily="34" charset="0"/>
              </a:rPr>
              <a:t>Linker </a:t>
            </a:r>
          </a:p>
          <a:p>
            <a:pPr marL="0" indent="0" algn="just">
              <a:spcBef>
                <a:spcPct val="0"/>
              </a:spcBef>
              <a:buClrTx/>
              <a:buSzTx/>
              <a:buFontTx/>
              <a:buAutoNum type="arabicPeriod" startAt="4"/>
            </a:pPr>
            <a:r>
              <a:rPr lang="en-US" altLang="en-US" sz="2100" dirty="0">
                <a:latin typeface="Arial" panose="020B0604020202020204" pitchFamily="34" charset="0"/>
              </a:rPr>
              <a:t>Loader </a:t>
            </a:r>
          </a:p>
        </p:txBody>
      </p:sp>
    </p:spTree>
    <p:extLst>
      <p:ext uri="{BB962C8B-B14F-4D97-AF65-F5344CB8AC3E}">
        <p14:creationId xmlns:p14="http://schemas.microsoft.com/office/powerpoint/2010/main" val="4256737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300" dirty="0">
                <a:latin typeface="Arial" panose="020B0604020202020204" pitchFamily="34" charset="0"/>
              </a:rPr>
              <a:t>These tools make the program running.</a:t>
            </a:r>
            <a:r>
              <a:rPr lang="en-US" altLang="en-US" sz="3300" b="1" dirty="0">
                <a:latin typeface="Arial" panose="020B0604020202020204" pitchFamily="34" charset="0"/>
              </a:rPr>
              <a:t/>
            </a:r>
            <a:br>
              <a:rPr lang="en-US" altLang="en-US" sz="3300" b="1" dirty="0">
                <a:latin typeface="Arial" panose="020B0604020202020204" pitchFamily="34" charset="0"/>
              </a:rPr>
            </a:br>
            <a:endParaRPr lang="en-US" dirty="0"/>
          </a:p>
        </p:txBody>
      </p:sp>
      <p:sp>
        <p:nvSpPr>
          <p:cNvPr id="3" name="Content Placeholder 2"/>
          <p:cNvSpPr>
            <a:spLocks noGrp="1"/>
          </p:cNvSpPr>
          <p:nvPr>
            <p:ph idx="1"/>
          </p:nvPr>
        </p:nvSpPr>
        <p:spPr>
          <a:xfrm>
            <a:off x="457200" y="944380"/>
            <a:ext cx="8229600" cy="5231568"/>
          </a:xfrm>
        </p:spPr>
        <p:txBody>
          <a:bodyPr/>
          <a:lstStyle/>
          <a:p>
            <a:pPr marL="0" indent="0" algn="just">
              <a:spcBef>
                <a:spcPct val="0"/>
              </a:spcBef>
              <a:buClrTx/>
              <a:buSzTx/>
              <a:buNone/>
            </a:pPr>
            <a:r>
              <a:rPr lang="en-US" altLang="en-US" sz="1800" b="1" dirty="0">
                <a:latin typeface="Arial" panose="020B0604020202020204" pitchFamily="34" charset="0"/>
              </a:rPr>
              <a:t>1) Preprocessor</a:t>
            </a:r>
          </a:p>
          <a:p>
            <a:pPr marL="0" indent="0" algn="just">
              <a:spcBef>
                <a:spcPct val="0"/>
              </a:spcBef>
              <a:buClrTx/>
              <a:buSzTx/>
              <a:buNone/>
            </a:pPr>
            <a:r>
              <a:rPr lang="en-US" altLang="en-US" sz="1800" dirty="0">
                <a:latin typeface="Arial" panose="020B0604020202020204" pitchFamily="34" charset="0"/>
              </a:rPr>
              <a:t>This is the first stage of any C/C++ program execution process; in this stage Preprocessor processes the program before compilation. Preprocessor include header files, expand the Macros.</a:t>
            </a:r>
            <a:endParaRPr lang="en-US" altLang="en-US" sz="1800" b="1" dirty="0">
              <a:latin typeface="Arial" panose="020B0604020202020204" pitchFamily="34" charset="0"/>
            </a:endParaRPr>
          </a:p>
          <a:p>
            <a:pPr marL="0" indent="0" algn="just">
              <a:spcBef>
                <a:spcPct val="0"/>
              </a:spcBef>
              <a:buClrTx/>
              <a:buSzTx/>
              <a:buNone/>
            </a:pPr>
            <a:r>
              <a:rPr lang="en-US" altLang="en-US" sz="1800" b="1" dirty="0">
                <a:latin typeface="Arial" panose="020B0604020202020204" pitchFamily="34" charset="0"/>
              </a:rPr>
              <a:t>2) Complier</a:t>
            </a:r>
          </a:p>
          <a:p>
            <a:pPr marL="0" indent="0" algn="just">
              <a:spcBef>
                <a:spcPct val="0"/>
              </a:spcBef>
              <a:buClrTx/>
              <a:buSzTx/>
              <a:buNone/>
            </a:pPr>
            <a:r>
              <a:rPr lang="en-US" altLang="en-US" sz="1800" dirty="0">
                <a:latin typeface="Arial" panose="020B0604020202020204" pitchFamily="34" charset="0"/>
              </a:rPr>
              <a:t>This is the second stage of any C/C++ program execution process, in this stage generated output file after preprocessing ( with source code) will be passed to the compiler for compilation. Complier will compile the program, checks the errors and generates the object file (this object file contains assembly code</a:t>
            </a:r>
            <a:r>
              <a:rPr lang="en-US" altLang="en-US" sz="1800" dirty="0" smtClean="0">
                <a:latin typeface="Arial" panose="020B0604020202020204" pitchFamily="34" charset="0"/>
              </a:rPr>
              <a:t>).</a:t>
            </a:r>
          </a:p>
          <a:p>
            <a:pPr marL="0" indent="0" algn="just">
              <a:spcBef>
                <a:spcPct val="0"/>
              </a:spcBef>
              <a:buClrTx/>
              <a:buSzTx/>
              <a:buNone/>
            </a:pPr>
            <a:r>
              <a:rPr lang="en-US" altLang="en-US" sz="1800" b="1" dirty="0">
                <a:latin typeface="Arial" panose="020B0604020202020204" pitchFamily="34" charset="0"/>
              </a:rPr>
              <a:t>3) Linker</a:t>
            </a:r>
          </a:p>
          <a:p>
            <a:pPr marL="0" indent="0" algn="just">
              <a:spcBef>
                <a:spcPct val="0"/>
              </a:spcBef>
              <a:buClrTx/>
              <a:buSzTx/>
              <a:buNone/>
            </a:pPr>
            <a:r>
              <a:rPr lang="en-US" altLang="en-US" sz="1800" dirty="0">
                <a:latin typeface="Arial" panose="020B0604020202020204" pitchFamily="34" charset="0"/>
              </a:rPr>
              <a:t>This is the third stage of any C/C++ program execution process, in this stage Linker links the more than one object files or libraries and generates the executable file.</a:t>
            </a:r>
            <a:endParaRPr lang="en-US" altLang="en-US" sz="1800" b="1" dirty="0">
              <a:latin typeface="Arial" panose="020B0604020202020204" pitchFamily="34" charset="0"/>
            </a:endParaRPr>
          </a:p>
          <a:p>
            <a:pPr marL="0" indent="0" algn="just">
              <a:spcBef>
                <a:spcPct val="0"/>
              </a:spcBef>
              <a:buClrTx/>
              <a:buSzTx/>
              <a:buNone/>
            </a:pPr>
            <a:r>
              <a:rPr lang="en-US" altLang="en-US" sz="1800" b="1" dirty="0">
                <a:latin typeface="Arial" panose="020B0604020202020204" pitchFamily="34" charset="0"/>
              </a:rPr>
              <a:t>4) Loader</a:t>
            </a:r>
          </a:p>
          <a:p>
            <a:pPr marL="0" indent="0" algn="just">
              <a:spcBef>
                <a:spcPct val="0"/>
              </a:spcBef>
              <a:buClrTx/>
              <a:buSzTx/>
              <a:buNone/>
            </a:pPr>
            <a:r>
              <a:rPr lang="en-US" altLang="en-US" sz="1800" dirty="0">
                <a:latin typeface="Arial" panose="020B0604020202020204" pitchFamily="34" charset="0"/>
              </a:rPr>
              <a:t>This is the fourth or final stage of any C/C++ program execution process, in this stage Loader loads the executable file into the main/primary memory. And program run.</a:t>
            </a:r>
            <a:endParaRPr lang="en-US" altLang="en-US" sz="1800" b="1" dirty="0">
              <a:latin typeface="Arial" panose="020B0604020202020204" pitchFamily="34" charset="0"/>
            </a:endParaRPr>
          </a:p>
          <a:p>
            <a:pPr marL="0" indent="0" algn="just">
              <a:spcBef>
                <a:spcPct val="0"/>
              </a:spcBef>
              <a:buClrTx/>
              <a:buSzTx/>
              <a:buNone/>
            </a:pPr>
            <a:endParaRPr lang="en-US" altLang="en-US" sz="1800" b="1" dirty="0">
              <a:latin typeface="Arial" panose="020B0604020202020204" pitchFamily="34" charset="0"/>
            </a:endParaRPr>
          </a:p>
          <a:p>
            <a:pPr marL="0" indent="0" algn="just">
              <a:spcBef>
                <a:spcPct val="0"/>
              </a:spcBef>
              <a:buClrTx/>
              <a:buSzTx/>
              <a:buNone/>
            </a:pPr>
            <a:endParaRPr lang="en-US" altLang="en-US" sz="1800" dirty="0">
              <a:latin typeface="Arial" panose="020B0604020202020204" pitchFamily="34" charset="0"/>
            </a:endParaRPr>
          </a:p>
          <a:p>
            <a:pPr algn="just"/>
            <a:endParaRPr lang="en-US" sz="1800" dirty="0"/>
          </a:p>
          <a:p>
            <a:pPr algn="just"/>
            <a:endParaRPr lang="en-US" sz="1800" dirty="0"/>
          </a:p>
        </p:txBody>
      </p:sp>
    </p:spTree>
    <p:extLst>
      <p:ext uri="{BB962C8B-B14F-4D97-AF65-F5344CB8AC3E}">
        <p14:creationId xmlns:p14="http://schemas.microsoft.com/office/powerpoint/2010/main" val="377075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latin typeface="Arial" panose="020B0604020202020204" pitchFamily="34" charset="0"/>
              </a:rPr>
              <a:t>Different files during the process of execution</a:t>
            </a:r>
            <a:br>
              <a:rPr lang="en-US" altLang="en-US" sz="3200" b="1" dirty="0">
                <a:latin typeface="Arial" panose="020B0604020202020204" pitchFamily="34" charset="0"/>
              </a:rPr>
            </a:br>
            <a:endParaRPr lang="en-US" dirty="0"/>
          </a:p>
        </p:txBody>
      </p:sp>
      <p:sp>
        <p:nvSpPr>
          <p:cNvPr id="3" name="Content Placeholder 2"/>
          <p:cNvSpPr>
            <a:spLocks noGrp="1"/>
          </p:cNvSpPr>
          <p:nvPr>
            <p:ph idx="1"/>
          </p:nvPr>
        </p:nvSpPr>
        <p:spPr/>
        <p:txBody>
          <a:bodyPr/>
          <a:lstStyle/>
          <a:p>
            <a:pPr marL="0" indent="0" algn="just">
              <a:spcBef>
                <a:spcPct val="0"/>
              </a:spcBef>
              <a:buClrTx/>
              <a:buSzTx/>
              <a:buNone/>
            </a:pPr>
            <a:r>
              <a:rPr lang="en-US" altLang="en-US" sz="2000" dirty="0" smtClean="0">
                <a:latin typeface="Arial" panose="020B0604020202020204" pitchFamily="34" charset="0"/>
              </a:rPr>
              <a:t>Suppose</a:t>
            </a:r>
            <a:r>
              <a:rPr lang="en-US" altLang="en-US" sz="2000" dirty="0">
                <a:latin typeface="Arial" panose="020B0604020202020204" pitchFamily="34" charset="0"/>
              </a:rPr>
              <a:t>, you save a C program with </a:t>
            </a:r>
            <a:r>
              <a:rPr lang="en-US" altLang="en-US" sz="2000" b="1" dirty="0">
                <a:latin typeface="Arial" panose="020B0604020202020204" pitchFamily="34" charset="0"/>
              </a:rPr>
              <a:t>prg1.c</a:t>
            </a:r>
            <a:r>
              <a:rPr lang="en-US" altLang="en-US" sz="2000" dirty="0">
                <a:latin typeface="Arial" panose="020B0604020202020204" pitchFamily="34" charset="0"/>
              </a:rPr>
              <a:t> – here </a:t>
            </a:r>
            <a:r>
              <a:rPr lang="en-US" altLang="en-US" sz="2000" b="1" dirty="0">
                <a:latin typeface="Arial" panose="020B0604020202020204" pitchFamily="34" charset="0"/>
              </a:rPr>
              <a:t>.c</a:t>
            </a:r>
            <a:r>
              <a:rPr lang="en-US" altLang="en-US" sz="2000" dirty="0">
                <a:latin typeface="Arial" panose="020B0604020202020204" pitchFamily="34" charset="0"/>
              </a:rPr>
              <a:t> is the extension of C code, </a:t>
            </a:r>
            <a:r>
              <a:rPr lang="en-US" altLang="en-US" sz="2000" b="1" dirty="0">
                <a:latin typeface="Arial" panose="020B0604020202020204" pitchFamily="34" charset="0"/>
              </a:rPr>
              <a:t>prg1.c</a:t>
            </a:r>
            <a:r>
              <a:rPr lang="en-US" altLang="en-US" sz="2000" dirty="0">
                <a:latin typeface="Arial" panose="020B0604020202020204" pitchFamily="34" charset="0"/>
              </a:rPr>
              <a:t> file contains the program (source code of a C program). Preprocessor reads the file and generates the </a:t>
            </a:r>
            <a:r>
              <a:rPr lang="en-US" altLang="en-US" sz="2000" b="1" dirty="0">
                <a:latin typeface="Arial" panose="020B0604020202020204" pitchFamily="34" charset="0"/>
              </a:rPr>
              <a:t>prg1.i</a:t>
            </a:r>
            <a:r>
              <a:rPr lang="en-US" altLang="en-US" sz="2000" dirty="0">
                <a:latin typeface="Arial" panose="020B0604020202020204" pitchFamily="34" charset="0"/>
              </a:rPr>
              <a:t> (</a:t>
            </a:r>
            <a:r>
              <a:rPr lang="en-US" altLang="en-US" sz="2000" b="1" dirty="0">
                <a:latin typeface="Arial" panose="020B0604020202020204" pitchFamily="34" charset="0"/>
              </a:rPr>
              <a:t>prg1.ii</a:t>
            </a:r>
            <a:r>
              <a:rPr lang="en-US" altLang="en-US" sz="2000" dirty="0">
                <a:latin typeface="Arial" panose="020B0604020202020204" pitchFamily="34" charset="0"/>
              </a:rPr>
              <a:t> – for </a:t>
            </a:r>
            <a:r>
              <a:rPr lang="en-US" altLang="en-US" sz="2000" dirty="0" err="1">
                <a:latin typeface="Arial" panose="020B0604020202020204" pitchFamily="34" charset="0"/>
              </a:rPr>
              <a:t>c++</a:t>
            </a:r>
            <a:r>
              <a:rPr lang="en-US" altLang="en-US" sz="2000" dirty="0">
                <a:latin typeface="Arial" panose="020B0604020202020204" pitchFamily="34" charset="0"/>
              </a:rPr>
              <a:t> source code) file, this file contains the preprocessed code.</a:t>
            </a:r>
            <a:br>
              <a:rPr lang="en-US" altLang="en-US" sz="2000" dirty="0">
                <a:latin typeface="Arial" panose="020B0604020202020204" pitchFamily="34" charset="0"/>
              </a:rPr>
            </a:br>
            <a:r>
              <a:rPr lang="en-US" altLang="en-US" sz="2000" dirty="0">
                <a:latin typeface="Arial" panose="020B0604020202020204" pitchFamily="34" charset="0"/>
              </a:rPr>
              <a:t>Compiler reads the </a:t>
            </a:r>
            <a:r>
              <a:rPr lang="en-US" altLang="en-US" sz="2000" b="1" dirty="0">
                <a:latin typeface="Arial" panose="020B0604020202020204" pitchFamily="34" charset="0"/>
              </a:rPr>
              <a:t>prg1.i</a:t>
            </a:r>
            <a:r>
              <a:rPr lang="en-US" altLang="en-US" sz="2000" dirty="0">
                <a:latin typeface="Arial" panose="020B0604020202020204" pitchFamily="34" charset="0"/>
              </a:rPr>
              <a:t> file and further converts into assembly code and generates </a:t>
            </a:r>
            <a:r>
              <a:rPr lang="en-US" altLang="en-US" sz="2000" b="1" dirty="0">
                <a:latin typeface="Arial" panose="020B0604020202020204" pitchFamily="34" charset="0"/>
              </a:rPr>
              <a:t>prg1.s</a:t>
            </a:r>
            <a:r>
              <a:rPr lang="en-US" altLang="en-US" sz="2000" dirty="0">
                <a:latin typeface="Arial" panose="020B0604020202020204" pitchFamily="34" charset="0"/>
              </a:rPr>
              <a:t> and then finally generates object code in </a:t>
            </a:r>
            <a:r>
              <a:rPr lang="en-US" altLang="en-US" sz="2000" b="1" dirty="0">
                <a:latin typeface="Arial" panose="020B0604020202020204" pitchFamily="34" charset="0"/>
              </a:rPr>
              <a:t>prg1.o</a:t>
            </a:r>
            <a:r>
              <a:rPr lang="en-US" altLang="en-US" sz="2000" dirty="0">
                <a:latin typeface="Arial" panose="020B0604020202020204" pitchFamily="34" charset="0"/>
              </a:rPr>
              <a:t> file</a:t>
            </a:r>
            <a:r>
              <a:rPr lang="en-US" altLang="en-US" sz="2000" dirty="0" smtClean="0">
                <a:latin typeface="Arial" panose="020B0604020202020204" pitchFamily="34" charset="0"/>
              </a:rPr>
              <a:t>.</a:t>
            </a:r>
          </a:p>
          <a:p>
            <a:pPr marL="0" indent="0" algn="just">
              <a:spcBef>
                <a:spcPct val="0"/>
              </a:spcBef>
              <a:buClrTx/>
              <a:buSzTx/>
              <a:buNone/>
            </a:pPr>
            <a:r>
              <a:rPr lang="en-US" altLang="en-US" sz="2000" dirty="0" smtClean="0">
                <a:latin typeface="Arial" panose="020B0604020202020204" pitchFamily="34" charset="0"/>
              </a:rPr>
              <a:t>Linker </a:t>
            </a:r>
            <a:r>
              <a:rPr lang="en-US" altLang="en-US" sz="2000" dirty="0">
                <a:latin typeface="Arial" panose="020B0604020202020204" pitchFamily="34" charset="0"/>
              </a:rPr>
              <a:t>reads </a:t>
            </a:r>
            <a:r>
              <a:rPr lang="en-US" altLang="en-US" sz="2000" b="1" dirty="0">
                <a:latin typeface="Arial" panose="020B0604020202020204" pitchFamily="34" charset="0"/>
              </a:rPr>
              <a:t>prg1.o</a:t>
            </a:r>
            <a:r>
              <a:rPr lang="en-US" altLang="en-US" sz="2000" dirty="0">
                <a:latin typeface="Arial" panose="020B0604020202020204" pitchFamily="34" charset="0"/>
              </a:rPr>
              <a:t> file and links the other assembly/object code or library files and generates executable file named </a:t>
            </a:r>
            <a:r>
              <a:rPr lang="en-US" altLang="en-US" sz="2000" b="1" dirty="0">
                <a:latin typeface="Arial" panose="020B0604020202020204" pitchFamily="34" charset="0"/>
              </a:rPr>
              <a:t>prg1.exe</a:t>
            </a:r>
            <a:r>
              <a:rPr lang="en-US" altLang="en-US" sz="2000" dirty="0">
                <a:latin typeface="Arial" panose="020B0604020202020204" pitchFamily="34" charset="0"/>
              </a:rPr>
              <a:t>.</a:t>
            </a:r>
            <a:br>
              <a:rPr lang="en-US" altLang="en-US" sz="2000" dirty="0">
                <a:latin typeface="Arial" panose="020B0604020202020204" pitchFamily="34" charset="0"/>
              </a:rPr>
            </a:br>
            <a:r>
              <a:rPr lang="en-US" altLang="en-US" sz="2000" dirty="0">
                <a:latin typeface="Arial" panose="020B0604020202020204" pitchFamily="34" charset="0"/>
              </a:rPr>
              <a:t>Loader loads the </a:t>
            </a:r>
            <a:r>
              <a:rPr lang="en-US" altLang="en-US" sz="2000" b="1" dirty="0">
                <a:latin typeface="Arial" panose="020B0604020202020204" pitchFamily="34" charset="0"/>
              </a:rPr>
              <a:t>prg1.exe</a:t>
            </a:r>
            <a:r>
              <a:rPr lang="en-US" altLang="en-US" sz="2000" dirty="0">
                <a:latin typeface="Arial" panose="020B0604020202020204" pitchFamily="34" charset="0"/>
              </a:rPr>
              <a:t> file into the main/primary memory and finally program run.</a:t>
            </a:r>
            <a:br>
              <a:rPr lang="en-US" altLang="en-US" sz="2000" dirty="0">
                <a:latin typeface="Arial" panose="020B0604020202020204" pitchFamily="34" charset="0"/>
              </a:rPr>
            </a:br>
            <a:r>
              <a:rPr lang="en-US" altLang="en-US" sz="2000" dirty="0">
                <a:latin typeface="Arial" panose="020B0604020202020204" pitchFamily="34" charset="0"/>
              </a:rPr>
              <a:t>One more file is created that contains the source code named </a:t>
            </a:r>
            <a:r>
              <a:rPr lang="en-US" altLang="en-US" sz="2000" b="1" dirty="0">
                <a:latin typeface="Arial" panose="020B0604020202020204" pitchFamily="34" charset="0"/>
              </a:rPr>
              <a:t>prg1.bak</a:t>
            </a:r>
            <a:r>
              <a:rPr lang="en-US" altLang="en-US" sz="2000" dirty="0">
                <a:latin typeface="Arial" panose="020B0604020202020204" pitchFamily="34" charset="0"/>
              </a:rPr>
              <a:t>; it’s a backup file of the program files. </a:t>
            </a:r>
          </a:p>
          <a:p>
            <a:pPr marL="0" indent="0" algn="just">
              <a:spcBef>
                <a:spcPct val="0"/>
              </a:spcBef>
              <a:buClrTx/>
              <a:buSzTx/>
              <a:buNone/>
            </a:pPr>
            <a:r>
              <a:rPr lang="en-US" altLang="en-US" sz="2000" dirty="0">
                <a:latin typeface="Arial" panose="020B0604020202020204" pitchFamily="34" charset="0"/>
              </a:rPr>
              <a:t>  </a:t>
            </a:r>
          </a:p>
          <a:p>
            <a:pPr algn="just"/>
            <a:endParaRPr lang="en-US" sz="2000" dirty="0"/>
          </a:p>
          <a:p>
            <a:pPr algn="just"/>
            <a:endParaRPr lang="en-US" sz="2000" dirty="0"/>
          </a:p>
        </p:txBody>
      </p:sp>
    </p:spTree>
    <p:extLst>
      <p:ext uri="{BB962C8B-B14F-4D97-AF65-F5344CB8AC3E}">
        <p14:creationId xmlns:p14="http://schemas.microsoft.com/office/powerpoint/2010/main" val="1594345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426" y="314793"/>
            <a:ext cx="7765322" cy="3524493"/>
          </a:xfrm>
        </p:spPr>
        <p:txBody>
          <a:bodyPr/>
          <a:lstStyle/>
          <a:p>
            <a:pPr algn="just"/>
            <a:r>
              <a:rPr lang="en-US" sz="1800" dirty="0">
                <a:latin typeface="Arial" panose="020B0604020202020204" pitchFamily="34" charset="0"/>
                <a:cs typeface="Arial" panose="020B0604020202020204" pitchFamily="34" charset="0"/>
              </a:rPr>
              <a:t>Note that C++ provides the flexibility of writing a program with or without a class and its member functions definitions.</a:t>
            </a:r>
          </a:p>
          <a:p>
            <a:pPr algn="just"/>
            <a:r>
              <a:rPr lang="en-US" sz="1800" dirty="0">
                <a:latin typeface="Arial" panose="020B0604020202020204" pitchFamily="34" charset="0"/>
                <a:cs typeface="Arial" panose="020B0604020202020204" pitchFamily="34" charset="0"/>
              </a:rPr>
              <a:t> A simple C++ program (without a class) includes comments, headers, namespace, main() and input/output statements. </a:t>
            </a:r>
          </a:p>
          <a:p>
            <a:pPr algn="just"/>
            <a:r>
              <a:rPr lang="en-US" sz="1800" b="1" dirty="0">
                <a:latin typeface="Arial" panose="020B0604020202020204" pitchFamily="34" charset="0"/>
                <a:cs typeface="Arial" panose="020B0604020202020204" pitchFamily="34" charset="0"/>
              </a:rPr>
              <a:t>Comments </a:t>
            </a:r>
            <a:r>
              <a:rPr lang="en-US" sz="1800" dirty="0">
                <a:latin typeface="Arial" panose="020B0604020202020204" pitchFamily="34" charset="0"/>
                <a:cs typeface="Arial" panose="020B0604020202020204" pitchFamily="34" charset="0"/>
              </a:rPr>
              <a:t>are a vital element of a program that is used to increase the readability of a program and to describe its functioning. Comments are not executable statements and hence, do not increase the size of a file</a:t>
            </a:r>
            <a:r>
              <a:rPr lang="en-US" dirty="0">
                <a:effectLst/>
              </a:rPr>
              <a:t>. </a:t>
            </a:r>
          </a:p>
          <a:p>
            <a:endParaRPr lang="en-US" dirty="0"/>
          </a:p>
        </p:txBody>
      </p:sp>
      <p:sp>
        <p:nvSpPr>
          <p:cNvPr id="2" name="Rectangle 1"/>
          <p:cNvSpPr/>
          <p:nvPr/>
        </p:nvSpPr>
        <p:spPr>
          <a:xfrm>
            <a:off x="899701" y="3013024"/>
            <a:ext cx="7060772" cy="23684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n w="0"/>
                <a:solidFill>
                  <a:schemeClr val="tx1"/>
                </a:solidFill>
                <a:effectLst>
                  <a:outerShdw blurRad="38100" dist="19050" dir="2700000" algn="tl" rotWithShape="0">
                    <a:schemeClr val="dk1">
                      <a:alpha val="40000"/>
                    </a:schemeClr>
                  </a:outerShdw>
                </a:effectLst>
              </a:rPr>
              <a:t>\\Asimple C++ program   -----&gt;This is comment and is ignored by Compiler </a:t>
            </a:r>
          </a:p>
          <a:p>
            <a:r>
              <a:rPr lang="en-US" sz="1600" dirty="0">
                <a:ln w="0"/>
                <a:solidFill>
                  <a:schemeClr val="tx1"/>
                </a:solidFill>
                <a:effectLst>
                  <a:outerShdw blurRad="38100" dist="19050" dir="2700000" algn="tl" rotWithShape="0">
                    <a:schemeClr val="dk1">
                      <a:alpha val="40000"/>
                    </a:schemeClr>
                  </a:outerShdw>
                </a:effectLst>
              </a:rPr>
              <a:t>#include &lt;iostream&gt;        ------&gt; Header</a:t>
            </a:r>
          </a:p>
          <a:p>
            <a:r>
              <a:rPr lang="en-US" sz="1600" dirty="0">
                <a:ln w="0"/>
                <a:solidFill>
                  <a:schemeClr val="tx1"/>
                </a:solidFill>
                <a:effectLst>
                  <a:outerShdw blurRad="38100" dist="19050" dir="2700000" algn="tl" rotWithShape="0">
                    <a:schemeClr val="dk1">
                      <a:alpha val="40000"/>
                    </a:schemeClr>
                  </a:outerShdw>
                </a:effectLst>
              </a:rPr>
              <a:t>Using namespace </a:t>
            </a:r>
            <a:r>
              <a:rPr lang="en-US" sz="1600" dirty="0" err="1">
                <a:ln w="0"/>
                <a:solidFill>
                  <a:schemeClr val="tx1"/>
                </a:solidFill>
                <a:effectLst>
                  <a:outerShdw blurRad="38100" dist="19050" dir="2700000" algn="tl" rotWithShape="0">
                    <a:schemeClr val="dk1">
                      <a:alpha val="40000"/>
                    </a:schemeClr>
                  </a:outerShdw>
                </a:effectLst>
              </a:rPr>
              <a:t>std</a:t>
            </a:r>
            <a:r>
              <a:rPr lang="en-US" sz="1600" dirty="0">
                <a:ln w="0"/>
                <a:solidFill>
                  <a:schemeClr val="tx1"/>
                </a:solidFill>
                <a:effectLst>
                  <a:outerShdw blurRad="38100" dist="19050" dir="2700000" algn="tl" rotWithShape="0">
                    <a:schemeClr val="dk1">
                      <a:alpha val="40000"/>
                    </a:schemeClr>
                  </a:outerShdw>
                </a:effectLst>
              </a:rPr>
              <a:t>;    -----&gt; This tells the compiler to use </a:t>
            </a:r>
            <a:r>
              <a:rPr lang="en-US" sz="1600" dirty="0" err="1">
                <a:ln w="0"/>
                <a:solidFill>
                  <a:schemeClr val="tx1"/>
                </a:solidFill>
                <a:effectLst>
                  <a:outerShdw blurRad="38100" dist="19050" dir="2700000" algn="tl" rotWithShape="0">
                    <a:schemeClr val="dk1">
                      <a:alpha val="40000"/>
                    </a:schemeClr>
                  </a:outerShdw>
                </a:effectLst>
              </a:rPr>
              <a:t>std</a:t>
            </a:r>
            <a:r>
              <a:rPr lang="en-US" sz="1600" dirty="0">
                <a:ln w="0"/>
                <a:solidFill>
                  <a:schemeClr val="tx1"/>
                </a:solidFill>
                <a:effectLst>
                  <a:outerShdw blurRad="38100" dist="19050" dir="2700000" algn="tl" rotWithShape="0">
                    <a:schemeClr val="dk1">
                      <a:alpha val="40000"/>
                    </a:schemeClr>
                  </a:outerShdw>
                </a:effectLst>
              </a:rPr>
              <a:t> namespace</a:t>
            </a:r>
          </a:p>
          <a:p>
            <a:r>
              <a:rPr lang="en-US" sz="1600" dirty="0" err="1">
                <a:ln w="0"/>
                <a:solidFill>
                  <a:schemeClr val="tx1"/>
                </a:solidFill>
                <a:effectLst>
                  <a:outerShdw blurRad="38100" dist="19050" dir="2700000" algn="tl" rotWithShape="0">
                    <a:schemeClr val="dk1">
                      <a:alpha val="40000"/>
                    </a:schemeClr>
                  </a:outerShdw>
                </a:effectLst>
              </a:rPr>
              <a:t>int</a:t>
            </a:r>
            <a:r>
              <a:rPr lang="en-US" sz="1600" dirty="0">
                <a:ln w="0"/>
                <a:solidFill>
                  <a:schemeClr val="tx1"/>
                </a:solidFill>
                <a:effectLst>
                  <a:outerShdw blurRad="38100" dist="19050" dir="2700000" algn="tl" rotWithShape="0">
                    <a:schemeClr val="dk1">
                      <a:alpha val="40000"/>
                    </a:schemeClr>
                  </a:outerShdw>
                </a:effectLst>
              </a:rPr>
              <a:t> main()                         -----&gt; Main Function</a:t>
            </a:r>
          </a:p>
          <a:p>
            <a:r>
              <a:rPr lang="en-US" sz="1600" dirty="0">
                <a:ln w="0"/>
                <a:solidFill>
                  <a:schemeClr val="tx1"/>
                </a:solidFill>
                <a:effectLst>
                  <a:outerShdw blurRad="38100" dist="19050" dir="2700000" algn="tl" rotWithShape="0">
                    <a:schemeClr val="dk1">
                      <a:alpha val="40000"/>
                    </a:schemeClr>
                  </a:outerShdw>
                </a:effectLst>
              </a:rPr>
              <a:t>{</a:t>
            </a:r>
          </a:p>
          <a:p>
            <a:r>
              <a:rPr lang="en-US" sz="1600" dirty="0" err="1">
                <a:ln w="0"/>
                <a:solidFill>
                  <a:schemeClr val="tx1"/>
                </a:solidFill>
                <a:effectLst>
                  <a:outerShdw blurRad="38100" dist="19050" dir="2700000" algn="tl" rotWithShape="0">
                    <a:schemeClr val="dk1">
                      <a:alpha val="40000"/>
                    </a:schemeClr>
                  </a:outerShdw>
                </a:effectLst>
              </a:rPr>
              <a:t>cout</a:t>
            </a:r>
            <a:r>
              <a:rPr lang="en-US" sz="1600" dirty="0">
                <a:ln w="0"/>
                <a:solidFill>
                  <a:schemeClr val="tx1"/>
                </a:solidFill>
                <a:effectLst>
                  <a:outerShdw blurRad="38100" dist="19050" dir="2700000" algn="tl" rotWithShape="0">
                    <a:schemeClr val="dk1">
                      <a:alpha val="40000"/>
                    </a:schemeClr>
                  </a:outerShdw>
                </a:effectLst>
              </a:rPr>
              <a:t>&lt;&lt;“First C++ program”; ----&gt;This is the body of Main {}  It contains code</a:t>
            </a:r>
          </a:p>
          <a:p>
            <a:r>
              <a:rPr lang="en-US" sz="1600" dirty="0">
                <a:ln w="0"/>
                <a:solidFill>
                  <a:schemeClr val="tx1"/>
                </a:solidFill>
                <a:effectLst>
                  <a:outerShdw blurRad="38100" dist="19050" dir="2700000" algn="tl" rotWithShape="0">
                    <a:schemeClr val="dk1">
                      <a:alpha val="40000"/>
                    </a:schemeClr>
                  </a:outerShdw>
                </a:effectLst>
              </a:rPr>
              <a:t>return 0;</a:t>
            </a:r>
          </a:p>
          <a:p>
            <a:r>
              <a:rPr lang="en-US" sz="160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483170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ecution of a C/C++ pro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213" y="1171180"/>
            <a:ext cx="5526903" cy="519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91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en-US" dirty="0" smtClean="0"/>
              <a:t>Testing and Debugging</a:t>
            </a:r>
          </a:p>
        </p:txBody>
      </p:sp>
      <p:sp>
        <p:nvSpPr>
          <p:cNvPr id="49157" name="Rectangle 3"/>
          <p:cNvSpPr>
            <a:spLocks noGrp="1" noChangeArrowheads="1"/>
          </p:cNvSpPr>
          <p:nvPr>
            <p:ph idx="1"/>
          </p:nvPr>
        </p:nvSpPr>
        <p:spPr>
          <a:xfrm>
            <a:off x="457200" y="1034322"/>
            <a:ext cx="8229600" cy="5096606"/>
          </a:xfrm>
        </p:spPr>
        <p:txBody>
          <a:bodyPr/>
          <a:lstStyle/>
          <a:p>
            <a:pPr algn="just" eaLnBrk="1" hangingPunct="1"/>
            <a:r>
              <a:rPr lang="en-US" altLang="en-US" dirty="0" smtClean="0"/>
              <a:t>Bug</a:t>
            </a:r>
          </a:p>
          <a:p>
            <a:pPr lvl="1" algn="just" eaLnBrk="1" hangingPunct="1"/>
            <a:r>
              <a:rPr lang="en-US" altLang="en-US" dirty="0" smtClean="0"/>
              <a:t>A mistake in a program</a:t>
            </a:r>
          </a:p>
          <a:p>
            <a:pPr algn="just" eaLnBrk="1" hangingPunct="1"/>
            <a:r>
              <a:rPr lang="en-US" altLang="en-US" dirty="0" smtClean="0"/>
              <a:t>Debugging</a:t>
            </a:r>
          </a:p>
          <a:p>
            <a:pPr lvl="1" algn="just" eaLnBrk="1" hangingPunct="1"/>
            <a:r>
              <a:rPr lang="en-US" altLang="en-US" dirty="0" smtClean="0"/>
              <a:t>Eliminating mistakes in programs</a:t>
            </a:r>
          </a:p>
          <a:p>
            <a:pPr lvl="1" algn="just" eaLnBrk="1" hangingPunct="1"/>
            <a:r>
              <a:rPr lang="en-US" altLang="en-US" dirty="0" smtClean="0"/>
              <a:t>Term used when a moth caused a failed relay on the Harvard Mark 1 computer.  Grace Hopper and other programmers taped the moth in logbook stating:  </a:t>
            </a:r>
            <a:endParaRPr lang="en-US" altLang="en-US" dirty="0"/>
          </a:p>
          <a:p>
            <a:pPr marL="342900" lvl="1" indent="0" algn="just" eaLnBrk="1" hangingPunct="1">
              <a:buNone/>
            </a:pPr>
            <a:r>
              <a:rPr lang="en-US" altLang="en-US" dirty="0" smtClean="0"/>
              <a:t>“First actual case of a bug being found.”</a:t>
            </a:r>
          </a:p>
        </p:txBody>
      </p:sp>
      <p:sp>
        <p:nvSpPr>
          <p:cNvPr id="5" name="Footer Placeholder 3"/>
          <p:cNvSpPr>
            <a:spLocks noGrp="1"/>
          </p:cNvSpPr>
          <p:nvPr>
            <p:ph type="ftr" sz="quarter" idx="11"/>
          </p:nvPr>
        </p:nvSpPr>
        <p:spPr/>
        <p:txBody>
          <a:bodyPr/>
          <a:lstStyle/>
          <a:p>
            <a:pPr>
              <a:defRPr/>
            </a:pPr>
            <a:endParaRPr lang="en-CA" altLang="en-US"/>
          </a:p>
        </p:txBody>
      </p:sp>
      <p:sp>
        <p:nvSpPr>
          <p:cNvPr id="6" name="Slide Number Placeholder 4"/>
          <p:cNvSpPr>
            <a:spLocks noGrp="1"/>
          </p:cNvSpPr>
          <p:nvPr>
            <p:ph type="sldNum" sz="quarter" idx="12"/>
          </p:nvPr>
        </p:nvSpPr>
        <p:spPr/>
        <p:txBody>
          <a:bodyPr/>
          <a:lstStyle/>
          <a:p>
            <a:pPr>
              <a:defRPr/>
            </a:pPr>
            <a:r>
              <a:rPr lang="en-US" altLang="en-US"/>
              <a:t>Slide </a:t>
            </a:r>
            <a:fld id="{46EA3FB0-CB5D-4097-8E27-C0893B48A8B4}" type="slidenum">
              <a:rPr lang="en-US" altLang="en-US"/>
              <a:pPr>
                <a:defRPr/>
              </a:pPr>
              <a:t>31</a:t>
            </a:fld>
            <a:endParaRPr lang="en-CA" altLang="en-US"/>
          </a:p>
        </p:txBody>
      </p:sp>
    </p:spTree>
    <p:extLst>
      <p:ext uri="{BB962C8B-B14F-4D97-AF65-F5344CB8AC3E}">
        <p14:creationId xmlns:p14="http://schemas.microsoft.com/office/powerpoint/2010/main" val="65685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mtClean="0"/>
              <a:t>Program Errors</a:t>
            </a:r>
          </a:p>
        </p:txBody>
      </p:sp>
      <p:sp>
        <p:nvSpPr>
          <p:cNvPr id="50181" name="Rectangle 3"/>
          <p:cNvSpPr>
            <a:spLocks noGrp="1" noChangeArrowheads="1"/>
          </p:cNvSpPr>
          <p:nvPr>
            <p:ph idx="1"/>
          </p:nvPr>
        </p:nvSpPr>
        <p:spPr>
          <a:xfrm>
            <a:off x="457200" y="1034322"/>
            <a:ext cx="8229600" cy="4421124"/>
          </a:xfrm>
        </p:spPr>
        <p:txBody>
          <a:bodyPr>
            <a:normAutofit/>
          </a:bodyPr>
          <a:lstStyle/>
          <a:p>
            <a:pPr eaLnBrk="1" hangingPunct="1">
              <a:lnSpc>
                <a:spcPct val="90000"/>
              </a:lnSpc>
            </a:pPr>
            <a:r>
              <a:rPr lang="en-US" altLang="en-US" dirty="0"/>
              <a:t>Syntax errors</a:t>
            </a:r>
          </a:p>
          <a:p>
            <a:pPr lvl="1" eaLnBrk="1" hangingPunct="1">
              <a:lnSpc>
                <a:spcPct val="90000"/>
              </a:lnSpc>
            </a:pPr>
            <a:r>
              <a:rPr lang="en-US" altLang="en-US" dirty="0"/>
              <a:t>Violation of the grammar rules of the language</a:t>
            </a:r>
          </a:p>
          <a:p>
            <a:pPr lvl="1" eaLnBrk="1" hangingPunct="1">
              <a:lnSpc>
                <a:spcPct val="90000"/>
              </a:lnSpc>
            </a:pPr>
            <a:r>
              <a:rPr lang="en-US" altLang="en-US" dirty="0"/>
              <a:t>Discovered by the compiler</a:t>
            </a:r>
          </a:p>
          <a:p>
            <a:pPr lvl="2" eaLnBrk="1" hangingPunct="1">
              <a:lnSpc>
                <a:spcPct val="90000"/>
              </a:lnSpc>
            </a:pPr>
            <a:r>
              <a:rPr lang="en-US" altLang="en-US" dirty="0"/>
              <a:t>Error messages may not always show correct location of </a:t>
            </a:r>
            <a:br>
              <a:rPr lang="en-US" altLang="en-US" dirty="0"/>
            </a:br>
            <a:r>
              <a:rPr lang="en-US" altLang="en-US" dirty="0"/>
              <a:t>errors</a:t>
            </a:r>
          </a:p>
          <a:p>
            <a:pPr eaLnBrk="1" hangingPunct="1">
              <a:lnSpc>
                <a:spcPct val="90000"/>
              </a:lnSpc>
            </a:pPr>
            <a:r>
              <a:rPr lang="en-US" altLang="en-US" dirty="0"/>
              <a:t>Run-time errors</a:t>
            </a:r>
          </a:p>
          <a:p>
            <a:pPr lvl="1" eaLnBrk="1" hangingPunct="1">
              <a:lnSpc>
                <a:spcPct val="90000"/>
              </a:lnSpc>
            </a:pPr>
            <a:r>
              <a:rPr lang="en-US" altLang="en-US" dirty="0"/>
              <a:t>Error conditions detected by the computer at run-time</a:t>
            </a:r>
          </a:p>
          <a:p>
            <a:pPr eaLnBrk="1" hangingPunct="1">
              <a:lnSpc>
                <a:spcPct val="90000"/>
              </a:lnSpc>
            </a:pPr>
            <a:r>
              <a:rPr lang="en-US" altLang="en-US" dirty="0"/>
              <a:t>Logic errors</a:t>
            </a:r>
          </a:p>
          <a:p>
            <a:pPr lvl="1" eaLnBrk="1" hangingPunct="1">
              <a:lnSpc>
                <a:spcPct val="90000"/>
              </a:lnSpc>
            </a:pPr>
            <a:r>
              <a:rPr lang="en-US" altLang="en-US" dirty="0"/>
              <a:t>Errors in the program’s algorithm</a:t>
            </a:r>
          </a:p>
          <a:p>
            <a:pPr lvl="1" eaLnBrk="1" hangingPunct="1">
              <a:lnSpc>
                <a:spcPct val="90000"/>
              </a:lnSpc>
            </a:pPr>
            <a:r>
              <a:rPr lang="en-US" altLang="en-US" dirty="0"/>
              <a:t>Most difficult to diagnose</a:t>
            </a:r>
          </a:p>
          <a:p>
            <a:pPr lvl="1" eaLnBrk="1" hangingPunct="1">
              <a:lnSpc>
                <a:spcPct val="90000"/>
              </a:lnSpc>
            </a:pPr>
            <a:r>
              <a:rPr lang="en-US" altLang="en-US" dirty="0"/>
              <a:t>Computer does not recognize an error</a:t>
            </a:r>
          </a:p>
        </p:txBody>
      </p:sp>
      <p:sp>
        <p:nvSpPr>
          <p:cNvPr id="4" name="Footer Placeholder 3"/>
          <p:cNvSpPr>
            <a:spLocks noGrp="1"/>
          </p:cNvSpPr>
          <p:nvPr>
            <p:ph type="ftr" sz="quarter" idx="11"/>
          </p:nvPr>
        </p:nvSpPr>
        <p:spPr/>
        <p:txBody>
          <a:bodyPr/>
          <a:lstStyle/>
          <a:p>
            <a:pPr>
              <a:defRPr/>
            </a:pPr>
            <a:endParaRPr lang="en-CA" altLang="en-US"/>
          </a:p>
        </p:txBody>
      </p:sp>
      <p:sp>
        <p:nvSpPr>
          <p:cNvPr id="5" name="Slide Number Placeholder 4"/>
          <p:cNvSpPr>
            <a:spLocks noGrp="1"/>
          </p:cNvSpPr>
          <p:nvPr>
            <p:ph type="sldNum" sz="quarter" idx="12"/>
          </p:nvPr>
        </p:nvSpPr>
        <p:spPr/>
        <p:txBody>
          <a:bodyPr/>
          <a:lstStyle/>
          <a:p>
            <a:pPr>
              <a:defRPr/>
            </a:pPr>
            <a:r>
              <a:rPr lang="en-US" altLang="en-US"/>
              <a:t>Slide </a:t>
            </a:r>
            <a:fld id="{59383A44-F56C-47A0-BD69-607D48888F0C}" type="slidenum">
              <a:rPr lang="en-US" altLang="en-US"/>
              <a:pPr>
                <a:defRPr/>
              </a:pPr>
              <a:t>32</a:t>
            </a:fld>
            <a:endParaRPr lang="en-CA" altLang="en-US"/>
          </a:p>
        </p:txBody>
      </p:sp>
    </p:spTree>
    <p:extLst>
      <p:ext uri="{BB962C8B-B14F-4D97-AF65-F5344CB8AC3E}">
        <p14:creationId xmlns:p14="http://schemas.microsoft.com/office/powerpoint/2010/main" val="2785840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en-US" smtClean="0"/>
              <a:t>Section 1-4 Conclusion</a:t>
            </a:r>
          </a:p>
        </p:txBody>
      </p:sp>
      <p:sp>
        <p:nvSpPr>
          <p:cNvPr id="51205" name="Rectangle 3"/>
          <p:cNvSpPr>
            <a:spLocks noGrp="1" noChangeArrowheads="1"/>
          </p:cNvSpPr>
          <p:nvPr>
            <p:ph idx="1"/>
          </p:nvPr>
        </p:nvSpPr>
        <p:spPr>
          <a:xfrm>
            <a:off x="457200" y="1019332"/>
            <a:ext cx="8229600" cy="5111596"/>
          </a:xfrm>
        </p:spPr>
        <p:txBody>
          <a:bodyPr>
            <a:normAutofit/>
          </a:bodyPr>
          <a:lstStyle/>
          <a:p>
            <a:pPr eaLnBrk="1" hangingPunct="1">
              <a:lnSpc>
                <a:spcPct val="90000"/>
              </a:lnSpc>
            </a:pPr>
            <a:r>
              <a:rPr lang="en-US" altLang="en-US" sz="2400" dirty="0"/>
              <a:t>Can you…</a:t>
            </a:r>
          </a:p>
          <a:p>
            <a:pPr lvl="1" eaLnBrk="1" hangingPunct="1">
              <a:lnSpc>
                <a:spcPct val="90000"/>
              </a:lnSpc>
            </a:pPr>
            <a:r>
              <a:rPr lang="en-US" altLang="en-US" sz="2100" dirty="0"/>
              <a:t>Describe the three kinds of program errors?</a:t>
            </a:r>
            <a:br>
              <a:rPr lang="en-US" altLang="en-US" sz="2100" dirty="0"/>
            </a:br>
            <a:r>
              <a:rPr lang="en-US" altLang="en-US" sz="2100" dirty="0"/>
              <a:t>Tell what kind of errors the compiler catches?</a:t>
            </a:r>
            <a:br>
              <a:rPr lang="en-US" altLang="en-US" sz="2100" dirty="0"/>
            </a:br>
            <a:r>
              <a:rPr lang="en-US" altLang="en-US" sz="2100" dirty="0"/>
              <a:t>What kind of error is produced if you forget  a </a:t>
            </a:r>
            <a:br>
              <a:rPr lang="en-US" altLang="en-US" sz="2100" dirty="0"/>
            </a:br>
            <a:r>
              <a:rPr lang="en-US" altLang="en-US" sz="2100" dirty="0"/>
              <a:t>punctuation symbol such as a semi-colon?</a:t>
            </a:r>
            <a:br>
              <a:rPr lang="en-US" altLang="en-US" sz="2100" dirty="0"/>
            </a:br>
            <a:r>
              <a:rPr lang="en-US" altLang="en-US" sz="2100" dirty="0"/>
              <a:t>Tell what type of error is produced when a program </a:t>
            </a:r>
            <a:br>
              <a:rPr lang="en-US" altLang="en-US" sz="2100" dirty="0"/>
            </a:br>
            <a:r>
              <a:rPr lang="en-US" altLang="en-US" sz="2100" dirty="0"/>
              <a:t>runs but produces incorrect results?</a:t>
            </a:r>
          </a:p>
          <a:p>
            <a:pPr lvl="1" eaLnBrk="1" hangingPunct="1">
              <a:lnSpc>
                <a:spcPct val="90000"/>
              </a:lnSpc>
            </a:pPr>
            <a:endParaRPr lang="en-US" altLang="en-US" sz="2100" dirty="0"/>
          </a:p>
          <a:p>
            <a:pPr lvl="1" eaLnBrk="1" hangingPunct="1">
              <a:lnSpc>
                <a:spcPct val="90000"/>
              </a:lnSpc>
              <a:buFont typeface="Wingdings" panose="05000000000000000000" pitchFamily="2" charset="2"/>
              <a:buNone/>
            </a:pPr>
            <a:endParaRPr lang="en-US" altLang="en-US" sz="2100" dirty="0"/>
          </a:p>
        </p:txBody>
      </p:sp>
      <p:sp>
        <p:nvSpPr>
          <p:cNvPr id="4" name="Footer Placeholder 3"/>
          <p:cNvSpPr>
            <a:spLocks noGrp="1"/>
          </p:cNvSpPr>
          <p:nvPr>
            <p:ph type="ftr" sz="quarter" idx="11"/>
          </p:nvPr>
        </p:nvSpPr>
        <p:spPr/>
        <p:txBody>
          <a:bodyPr/>
          <a:lstStyle/>
          <a:p>
            <a:pPr>
              <a:defRPr/>
            </a:pPr>
            <a:endParaRPr lang="en-CA" altLang="en-US"/>
          </a:p>
        </p:txBody>
      </p:sp>
      <p:sp>
        <p:nvSpPr>
          <p:cNvPr id="5" name="Slide Number Placeholder 4"/>
          <p:cNvSpPr>
            <a:spLocks noGrp="1"/>
          </p:cNvSpPr>
          <p:nvPr>
            <p:ph type="sldNum" sz="quarter" idx="12"/>
          </p:nvPr>
        </p:nvSpPr>
        <p:spPr/>
        <p:txBody>
          <a:bodyPr/>
          <a:lstStyle/>
          <a:p>
            <a:pPr>
              <a:defRPr/>
            </a:pPr>
            <a:r>
              <a:rPr lang="en-US" altLang="en-US"/>
              <a:t>Slide </a:t>
            </a:r>
            <a:fld id="{59BDCE8C-EABD-4380-B53E-8CC846734352}" type="slidenum">
              <a:rPr lang="en-US" altLang="en-US"/>
              <a:pPr>
                <a:defRPr/>
              </a:pPr>
              <a:t>33</a:t>
            </a:fld>
            <a:endParaRPr lang="en-CA" altLang="en-US"/>
          </a:p>
        </p:txBody>
      </p:sp>
    </p:spTree>
    <p:extLst>
      <p:ext uri="{BB962C8B-B14F-4D97-AF65-F5344CB8AC3E}">
        <p14:creationId xmlns:p14="http://schemas.microsoft.com/office/powerpoint/2010/main" val="1394146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899" y="261235"/>
            <a:ext cx="7200897" cy="977900"/>
          </a:xfrm>
        </p:spPr>
        <p:txBody>
          <a:bodyPr>
            <a:normAutofit fontScale="90000"/>
          </a:bodyPr>
          <a:lstStyle/>
          <a:p>
            <a:r>
              <a:rPr lang="en-US" dirty="0" smtClean="0">
                <a:latin typeface="Arial" panose="020B0604020202020204" pitchFamily="34" charset="0"/>
                <a:cs typeface="Arial" panose="020B0604020202020204" pitchFamily="34" charset="0"/>
              </a:rPr>
              <a:t>Pitfall and Tips to Programming:</a:t>
            </a:r>
            <a:br>
              <a:rPr lang="en-US" dirty="0" smtClean="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464696" y="974360"/>
            <a:ext cx="8229600" cy="5396459"/>
          </a:xfrm>
        </p:spPr>
        <p:txBody>
          <a:bodyPr>
            <a:noAutofit/>
          </a:bodyPr>
          <a:lstStyle/>
          <a:p>
            <a:pPr algn="just">
              <a:lnSpc>
                <a:spcPct val="110000"/>
              </a:lnSpc>
            </a:pPr>
            <a:r>
              <a:rPr lang="en-US" sz="1800" dirty="0">
                <a:latin typeface="Arial" panose="020B0604020202020204" pitchFamily="34" charset="0"/>
                <a:cs typeface="Arial" panose="020B0604020202020204" pitchFamily="34" charset="0"/>
              </a:rPr>
              <a:t>Here are some pitfalls and basic things to be taken care of in any programming language. Some of the tips are specifically with respect to concepts covered in remaining chapters and could be understood well after going through those concepts.</a:t>
            </a:r>
          </a:p>
          <a:p>
            <a:pPr algn="just">
              <a:lnSpc>
                <a:spcPct val="110000"/>
              </a:lnSpc>
            </a:pPr>
            <a:r>
              <a:rPr lang="en-US" sz="1800" dirty="0">
                <a:latin typeface="Arial" panose="020B0604020202020204" pitchFamily="34" charset="0"/>
                <a:cs typeface="Arial" panose="020B0604020202020204" pitchFamily="34" charset="0"/>
              </a:rPr>
              <a:t>– Plan and be organized: When planning a program it is always better to plan ahead rather than jump straight into it. It is good idea to write down the functions of the program in the order you need to code them, it little ‘blocks’. Even “draw” it if it helps. When actually coding it, use comments. Doing these little things could save your valuable programming time and helps make the code look a little more explanatory and professional.</a:t>
            </a:r>
          </a:p>
          <a:p>
            <a:pPr algn="just">
              <a:lnSpc>
                <a:spcPct val="110000"/>
              </a:lnSpc>
            </a:pPr>
            <a:r>
              <a:rPr lang="en-US" sz="1800" dirty="0">
                <a:latin typeface="Arial" panose="020B0604020202020204" pitchFamily="34" charset="0"/>
                <a:cs typeface="Arial" panose="020B0604020202020204" pitchFamily="34" charset="0"/>
              </a:rPr>
              <a:t>– Write it out on paper: Think before you code and write the entire idea or the logic of solving a particular problem on paper; doing so would prevent lots of logical errors. This technique also works when you are not able to figure out why the logic is not working .</a:t>
            </a:r>
          </a:p>
        </p:txBody>
      </p:sp>
    </p:spTree>
    <p:extLst>
      <p:ext uri="{BB962C8B-B14F-4D97-AF65-F5344CB8AC3E}">
        <p14:creationId xmlns:p14="http://schemas.microsoft.com/office/powerpoint/2010/main" val="2315116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1155605"/>
            <a:ext cx="7200897" cy="476346"/>
          </a:xfrm>
        </p:spPr>
        <p:txBody>
          <a:bodyPr/>
          <a:lstStyle/>
          <a:p>
            <a:r>
              <a:rPr lang="en-US" dirty="0">
                <a:latin typeface="Arial" panose="020B0604020202020204" pitchFamily="34" charset="0"/>
                <a:cs typeface="Arial" panose="020B0604020202020204" pitchFamily="34" charset="0"/>
              </a:rPr>
              <a:t>Indent your program: </a:t>
            </a:r>
            <a:endParaRPr lang="en-US" dirty="0"/>
          </a:p>
        </p:txBody>
      </p:sp>
      <p:sp>
        <p:nvSpPr>
          <p:cNvPr id="3" name="Content Placeholder 2"/>
          <p:cNvSpPr>
            <a:spLocks noGrp="1"/>
          </p:cNvSpPr>
          <p:nvPr>
            <p:ph idx="1"/>
          </p:nvPr>
        </p:nvSpPr>
        <p:spPr>
          <a:xfrm>
            <a:off x="457200" y="1885950"/>
            <a:ext cx="7715248" cy="3441700"/>
          </a:xfrm>
        </p:spPr>
        <p:txBody>
          <a:bodyPr>
            <a:noAutofit/>
          </a:bodyPr>
          <a:lstStyle/>
          <a:p>
            <a:pPr algn="just">
              <a:lnSpc>
                <a:spcPct val="130000"/>
              </a:lnSpc>
            </a:pPr>
            <a:r>
              <a:rPr lang="en-US" sz="1500" dirty="0">
                <a:latin typeface="Arial" panose="020B0604020202020204" pitchFamily="34" charset="0"/>
                <a:cs typeface="Arial" panose="020B0604020202020204" pitchFamily="34" charset="0"/>
              </a:rPr>
              <a:t>Always indent your program for readability. It is a good practice and useful to debug your program. Good indentation makes it easy to see that your closing braces are correctly aligned and help you scan through your code quickly by giving visual clues about where the program flow changes.</a:t>
            </a:r>
          </a:p>
          <a:p>
            <a:pPr algn="just">
              <a:lnSpc>
                <a:spcPct val="130000"/>
              </a:lnSpc>
            </a:pPr>
            <a:r>
              <a:rPr lang="en-US" sz="1500" dirty="0">
                <a:latin typeface="Arial" panose="020B0604020202020204" pitchFamily="34" charset="0"/>
                <a:cs typeface="Arial" panose="020B0604020202020204" pitchFamily="34" charset="0"/>
              </a:rPr>
              <a:t> Always use comments: Make comments in your code often. Not only does to it help people who are trying to help you understand it more, when you come back later, you’ll be able to pick up where you left off and edit much faster.</a:t>
            </a:r>
          </a:p>
          <a:p>
            <a:pPr algn="just">
              <a:lnSpc>
                <a:spcPct val="130000"/>
              </a:lnSpc>
            </a:pPr>
            <a:r>
              <a:rPr lang="en-US" sz="1500" dirty="0">
                <a:latin typeface="Arial" panose="020B0604020202020204" pitchFamily="34" charset="0"/>
                <a:cs typeface="Arial" panose="020B0604020202020204" pitchFamily="34" charset="0"/>
              </a:rPr>
              <a:t>For Example:</a:t>
            </a:r>
          </a:p>
          <a:p>
            <a:pPr algn="just">
              <a:lnSpc>
                <a:spcPct val="130000"/>
              </a:lnSpc>
            </a:pPr>
            <a:r>
              <a:rPr lang="en-US" sz="1500" dirty="0" err="1">
                <a:latin typeface="Arial" panose="020B0604020202020204" pitchFamily="34" charset="0"/>
                <a:cs typeface="Arial" panose="020B0604020202020204" pitchFamily="34" charset="0"/>
              </a:rPr>
              <a:t>int</a:t>
            </a:r>
            <a:r>
              <a:rPr lang="en-US" sz="1500" dirty="0">
                <a:latin typeface="Arial" panose="020B0604020202020204" pitchFamily="34" charset="0"/>
                <a:cs typeface="Arial" panose="020B0604020202020204" pitchFamily="34" charset="0"/>
              </a:rPr>
              <a:t> age1;/*holds age of first employee*/</a:t>
            </a:r>
          </a:p>
          <a:p>
            <a:pPr algn="just">
              <a:lnSpc>
                <a:spcPct val="130000"/>
              </a:lnSpc>
            </a:pPr>
            <a:r>
              <a:rPr lang="en-US" sz="1500" dirty="0">
                <a:latin typeface="Arial" panose="020B0604020202020204" pitchFamily="34" charset="0"/>
                <a:cs typeface="Arial" panose="020B0604020202020204" pitchFamily="34" charset="0"/>
              </a:rPr>
              <a:t>Use either // or /* depending on your  compiler and language</a:t>
            </a:r>
          </a:p>
        </p:txBody>
      </p:sp>
    </p:spTree>
    <p:extLst>
      <p:ext uri="{BB962C8B-B14F-4D97-AF65-F5344CB8AC3E}">
        <p14:creationId xmlns:p14="http://schemas.microsoft.com/office/powerpoint/2010/main" val="1233920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4866" y="307593"/>
            <a:ext cx="7765321" cy="576618"/>
          </a:xfrm>
        </p:spPr>
        <p:txBody>
          <a:bodyPr/>
          <a:lstStyle/>
          <a:p>
            <a:r>
              <a:rPr lang="en-US" sz="3600" b="1" dirty="0" smtClean="0"/>
              <a:t>Comments</a:t>
            </a:r>
            <a:endParaRPr lang="en-US" sz="3600" b="1" dirty="0"/>
          </a:p>
        </p:txBody>
      </p:sp>
      <p:sp>
        <p:nvSpPr>
          <p:cNvPr id="3" name="Content Placeholder 2"/>
          <p:cNvSpPr>
            <a:spLocks noGrp="1"/>
          </p:cNvSpPr>
          <p:nvPr>
            <p:ph idx="1"/>
          </p:nvPr>
        </p:nvSpPr>
        <p:spPr>
          <a:xfrm>
            <a:off x="284813" y="1017146"/>
            <a:ext cx="8529403" cy="3802038"/>
          </a:xfrm>
        </p:spPr>
        <p:txBody>
          <a:bodyPr>
            <a:noAutofit/>
          </a:bodyPr>
          <a:lstStyle/>
          <a:p>
            <a:pPr marL="0" indent="0" algn="just">
              <a:buNone/>
            </a:pPr>
            <a:r>
              <a:rPr lang="en-US" sz="2000" dirty="0">
                <a:latin typeface="Arial" panose="020B0604020202020204" pitchFamily="34" charset="0"/>
                <a:cs typeface="Arial" panose="020B0604020202020204" pitchFamily="34" charset="0"/>
              </a:rPr>
              <a:t>C++ supports two comment styles: single line comment and multiline comment.</a:t>
            </a:r>
          </a:p>
          <a:p>
            <a:pPr algn="just"/>
            <a:r>
              <a:rPr lang="en-US" sz="2000" dirty="0">
                <a:latin typeface="Arial" panose="020B0604020202020204" pitchFamily="34" charset="0"/>
                <a:cs typeface="Arial" panose="020B0604020202020204" pitchFamily="34" charset="0"/>
              </a:rPr>
              <a:t> Single line comments are used to define line-by-line descriptions. Double slash </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used to represent single line comments. </a:t>
            </a:r>
            <a:endParaRPr lang="en-US" sz="2000" dirty="0" smtClean="0">
              <a:latin typeface="Arial" panose="020B0604020202020204" pitchFamily="34" charset="0"/>
              <a:cs typeface="Arial" panose="020B0604020202020204" pitchFamily="34" charset="0"/>
            </a:endParaRPr>
          </a:p>
          <a:p>
            <a:pPr marL="284163" indent="0" algn="just">
              <a:buNone/>
            </a:pPr>
            <a:r>
              <a:rPr lang="en-US" sz="2000" dirty="0" smtClean="0">
                <a:latin typeface="Arial" panose="020B0604020202020204" pitchFamily="34" charset="0"/>
                <a:cs typeface="Arial" panose="020B0604020202020204" pitchFamily="34" charset="0"/>
              </a:rPr>
              <a:t>For </a:t>
            </a:r>
            <a:r>
              <a:rPr lang="en-US" sz="2000" dirty="0">
                <a:latin typeface="Arial" panose="020B0604020202020204" pitchFamily="34" charset="0"/>
                <a:cs typeface="Arial" panose="020B0604020202020204" pitchFamily="34" charset="0"/>
              </a:rPr>
              <a:t>example, consider this statement  </a:t>
            </a:r>
            <a:r>
              <a:rPr lang="en-US" sz="2000" i="1" dirty="0" smtClean="0">
                <a:solidFill>
                  <a:srgbClr val="0070C0"/>
                </a:solidFill>
                <a:latin typeface="Arial" panose="020B0604020202020204" pitchFamily="34" charset="0"/>
                <a:cs typeface="Arial" panose="020B0604020202020204" pitchFamily="34" charset="0"/>
              </a:rPr>
              <a:t>// </a:t>
            </a:r>
            <a:r>
              <a:rPr lang="en-US" sz="2000" i="1" dirty="0">
                <a:solidFill>
                  <a:srgbClr val="0070C0"/>
                </a:solidFill>
                <a:latin typeface="Arial" panose="020B0604020202020204" pitchFamily="34" charset="0"/>
                <a:cs typeface="Arial" panose="020B0604020202020204" pitchFamily="34" charset="0"/>
              </a:rPr>
              <a:t>An example to demonstrate single line </a:t>
            </a:r>
            <a:r>
              <a:rPr lang="en-US" sz="2000" i="1" dirty="0" smtClean="0">
                <a:solidFill>
                  <a:srgbClr val="0070C0"/>
                </a:solidFill>
                <a:latin typeface="Arial" panose="020B0604020202020204" pitchFamily="34" charset="0"/>
                <a:cs typeface="Arial" panose="020B0604020202020204" pitchFamily="34" charset="0"/>
              </a:rPr>
              <a:t>comment</a:t>
            </a:r>
          </a:p>
          <a:p>
            <a:pPr algn="just"/>
            <a:r>
              <a:rPr lang="en-US" sz="2000" dirty="0" smtClean="0">
                <a:latin typeface="Arial" panose="020B0604020202020204" pitchFamily="34" charset="0"/>
                <a:cs typeface="Arial" panose="020B0604020202020204" pitchFamily="34" charset="0"/>
              </a:rPr>
              <a:t>Multiline </a:t>
            </a:r>
            <a:r>
              <a:rPr lang="en-US" sz="2000" dirty="0">
                <a:latin typeface="Arial" panose="020B0604020202020204" pitchFamily="34" charset="0"/>
                <a:cs typeface="Arial" panose="020B0604020202020204" pitchFamily="34" charset="0"/>
              </a:rPr>
              <a:t>comments are used to define multiple lines descriptions and are represented as </a:t>
            </a:r>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For example, consider this statement.           </a:t>
            </a:r>
          </a:p>
          <a:p>
            <a:pPr algn="just"/>
            <a:r>
              <a:rPr lang="en-US" sz="2000" b="1" dirty="0" smtClean="0">
                <a:solidFill>
                  <a:srgbClr val="0070C0"/>
                </a:solidFill>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An example to demonstrate</a:t>
            </a:r>
            <a:r>
              <a:rPr lang="en-US" sz="2000" dirty="0">
                <a:solidFill>
                  <a:srgbClr val="0070C0"/>
                </a:solidFill>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multiline comment */</a:t>
            </a:r>
            <a:r>
              <a:rPr lang="en-US" sz="2000" dirty="0">
                <a:solidFill>
                  <a:srgbClr val="0070C0"/>
                </a:solidFill>
                <a:latin typeface="Arial" panose="020B0604020202020204" pitchFamily="34" charset="0"/>
                <a:cs typeface="Arial" panose="020B0604020202020204" pitchFamily="34" charset="0"/>
              </a:rPr>
              <a:t> </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934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191" y="265532"/>
            <a:ext cx="7765321" cy="618888"/>
          </a:xfrm>
        </p:spPr>
        <p:txBody>
          <a:bodyPr/>
          <a:lstStyle/>
          <a:p>
            <a:r>
              <a:rPr lang="en-US" sz="4400" b="1" dirty="0">
                <a:effectLst>
                  <a:outerShdw blurRad="38100" dist="38100" dir="2700000" algn="tl">
                    <a:srgbClr val="000000">
                      <a:alpha val="43137"/>
                    </a:srgbClr>
                  </a:outerShdw>
                </a:effectLst>
              </a:rPr>
              <a:t>Headers:</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13311" y="884420"/>
            <a:ext cx="8131079" cy="4890355"/>
          </a:xfrm>
        </p:spPr>
        <p:txBody>
          <a:bodyPr>
            <a:noAutofit/>
          </a:bodyPr>
          <a:lstStyle/>
          <a:p>
            <a:pPr algn="just"/>
            <a:r>
              <a:rPr lang="en-US" sz="2400" dirty="0" smtClean="0"/>
              <a:t>Header </a:t>
            </a:r>
            <a:r>
              <a:rPr lang="en-US" sz="2400" dirty="0"/>
              <a:t>files contain definitions of </a:t>
            </a:r>
            <a:r>
              <a:rPr lang="en-US" sz="2400" b="1" dirty="0"/>
              <a:t>Functions and Variables</a:t>
            </a:r>
            <a:r>
              <a:rPr lang="en-US" sz="2400" dirty="0"/>
              <a:t>, which is imported or used into any C++ program by using the pre-processor </a:t>
            </a:r>
            <a:r>
              <a:rPr lang="en-US" sz="2400" i="1" dirty="0">
                <a:solidFill>
                  <a:srgbClr val="0070C0"/>
                </a:solidFill>
              </a:rPr>
              <a:t>#include statement</a:t>
            </a:r>
            <a:r>
              <a:rPr lang="en-US" sz="2400" dirty="0"/>
              <a:t>.</a:t>
            </a:r>
            <a:endParaRPr lang="en-US" sz="2400" b="1" dirty="0">
              <a:latin typeface="Arial" panose="020B0604020202020204" pitchFamily="34" charset="0"/>
              <a:cs typeface="Arial" panose="020B0604020202020204" pitchFamily="34" charset="0"/>
            </a:endParaRPr>
          </a:p>
          <a:p>
            <a:pPr algn="just"/>
            <a:r>
              <a:rPr lang="en-US" altLang="en-US" sz="2000" dirty="0">
                <a:solidFill>
                  <a:srgbClr val="C7254E"/>
                </a:solidFill>
                <a:latin typeface="Menlo"/>
              </a:rPr>
              <a:t>#include</a:t>
            </a:r>
            <a:r>
              <a:rPr lang="en-US" altLang="en-US" sz="2400" dirty="0">
                <a:solidFill>
                  <a:srgbClr val="3D3D4E"/>
                </a:solidFill>
                <a:latin typeface="Droid Serif"/>
              </a:rPr>
              <a:t> is a specific preprocessor command that effectively copies and pastes the entire text of the file, specified between the angle brackets, into the source code </a:t>
            </a:r>
            <a:endParaRPr lang="en-US" altLang="en-US" sz="2400" dirty="0" smtClean="0">
              <a:solidFill>
                <a:srgbClr val="3D3D4E"/>
              </a:solidFill>
              <a:latin typeface="Droid Serif"/>
            </a:endParaRPr>
          </a:p>
        </p:txBody>
      </p:sp>
      <p:sp>
        <p:nvSpPr>
          <p:cNvPr id="4" name="Rectangle 1"/>
          <p:cNvSpPr>
            <a:spLocks noChangeArrowheads="1"/>
          </p:cNvSpPr>
          <p:nvPr/>
        </p:nvSpPr>
        <p:spPr bwMode="auto">
          <a:xfrm>
            <a:off x="0" y="-421896"/>
            <a:ext cx="288862" cy="84379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3D3D4E"/>
                </a:solidFill>
                <a:effectLst/>
                <a:latin typeface="Droid 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6985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File</a:t>
            </a:r>
            <a:endParaRPr lang="en-US" dirty="0"/>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Generally, a program includes various programming elements like built-in functions, classes, keywords, constants, operators, etc., that are already defined in the standard C++ library. In order to use such pre-defined elements in a program, an appropriate </a:t>
            </a:r>
            <a:r>
              <a:rPr lang="en-US" sz="2000" b="1" dirty="0">
                <a:latin typeface="Arial" panose="020B0604020202020204" pitchFamily="34" charset="0"/>
                <a:cs typeface="Arial" panose="020B0604020202020204" pitchFamily="34" charset="0"/>
              </a:rPr>
              <a:t>header </a:t>
            </a:r>
            <a:r>
              <a:rPr lang="en-US" sz="2000" dirty="0">
                <a:latin typeface="Arial" panose="020B0604020202020204" pitchFamily="34" charset="0"/>
                <a:cs typeface="Arial" panose="020B0604020202020204" pitchFamily="34" charset="0"/>
              </a:rPr>
              <a:t>must be included in the program. </a:t>
            </a: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standard headers contain the information like prototype, definition and return type of library functions, data type of constants, etc. As a result, programmers do not need to explicitly declare (or define) the predefined programming elements. </a:t>
            </a:r>
          </a:p>
          <a:p>
            <a:r>
              <a:rPr lang="en-US" sz="2400" dirty="0">
                <a:latin typeface="Arial" panose="020B0604020202020204" pitchFamily="34" charset="0"/>
                <a:cs typeface="Arial" panose="020B0604020202020204" pitchFamily="34" charset="0"/>
              </a:rPr>
              <a:t>Standard headers are specified in a program through the preprocessor directive" </a:t>
            </a:r>
            <a:r>
              <a:rPr lang="en-US" sz="2400" i="1" dirty="0">
                <a:solidFill>
                  <a:srgbClr val="0070C0"/>
                </a:solidFill>
                <a:latin typeface="Arial" panose="020B0604020202020204" pitchFamily="34" charset="0"/>
                <a:cs typeface="Arial" panose="020B0604020202020204" pitchFamily="34" charset="0"/>
              </a:rPr>
              <a:t>#include</a:t>
            </a:r>
            <a:r>
              <a:rPr lang="en-US" sz="2400" dirty="0">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377281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4636"/>
            <a:ext cx="8229600" cy="5576291"/>
          </a:xfrm>
        </p:spPr>
        <p:txBody>
          <a:bodyPr/>
          <a:lstStyle/>
          <a:p>
            <a:pPr algn="just">
              <a:lnSpc>
                <a:spcPct val="150000"/>
              </a:lnSpc>
            </a:pP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Figure, the iostream header is used. When the compiler processes the instruction #include&lt;</a:t>
            </a:r>
            <a:r>
              <a:rPr lang="en-US" sz="2000" dirty="0" err="1">
                <a:latin typeface="Arial" panose="020B0604020202020204" pitchFamily="34" charset="0"/>
                <a:cs typeface="Arial" panose="020B0604020202020204" pitchFamily="34" charset="0"/>
              </a:rPr>
              <a:t>iostream</a:t>
            </a:r>
            <a:r>
              <a:rPr lang="en-US" sz="2000" dirty="0" smtClean="0">
                <a:latin typeface="Arial" panose="020B0604020202020204" pitchFamily="34" charset="0"/>
                <a:cs typeface="Arial" panose="020B0604020202020204" pitchFamily="34" charset="0"/>
              </a:rPr>
              <a:t>&gt;,</a:t>
            </a:r>
          </a:p>
          <a:p>
            <a:pPr algn="just">
              <a:lnSpc>
                <a:spcPct val="150000"/>
              </a:lnSpc>
            </a:pPr>
            <a:r>
              <a:rPr lang="en-US" altLang="en-US" sz="2000" dirty="0">
                <a:solidFill>
                  <a:srgbClr val="3D3D4E"/>
                </a:solidFill>
                <a:latin typeface="Droid Serif"/>
              </a:rPr>
              <a:t>The file </a:t>
            </a:r>
            <a:r>
              <a:rPr lang="en-US" altLang="en-US" sz="1800" dirty="0">
                <a:solidFill>
                  <a:srgbClr val="C7254E"/>
                </a:solidFill>
                <a:latin typeface="Menlo"/>
              </a:rPr>
              <a:t>&lt;iostream&gt;</a:t>
            </a:r>
            <a:r>
              <a:rPr lang="en-US" altLang="en-US" sz="2000" dirty="0">
                <a:solidFill>
                  <a:srgbClr val="3D3D4E"/>
                </a:solidFill>
                <a:latin typeface="Droid Serif"/>
              </a:rPr>
              <a:t>, which is a standard file that should come with the C++ compiler, is short for </a:t>
            </a:r>
            <a:r>
              <a:rPr lang="en-US" altLang="en-US" sz="2000" b="1" dirty="0">
                <a:solidFill>
                  <a:srgbClr val="3D3D4E"/>
                </a:solidFill>
                <a:latin typeface="Droid Serif"/>
              </a:rPr>
              <a:t>input-output streams</a:t>
            </a:r>
            <a:r>
              <a:rPr lang="en-US" altLang="en-US" sz="2000" dirty="0">
                <a:solidFill>
                  <a:srgbClr val="3D3D4E"/>
                </a:solidFill>
                <a:latin typeface="Droid Serif"/>
              </a:rPr>
              <a:t>. This command contains code for displaying and getting an input from the user.</a:t>
            </a:r>
          </a:p>
          <a:p>
            <a:pPr algn="just">
              <a:lnSpc>
                <a:spcPct val="150000"/>
              </a:lnSpc>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enables the programmer to use </a:t>
            </a:r>
            <a:r>
              <a:rPr lang="en-US" sz="2000" i="1" dirty="0">
                <a:latin typeface="Arial" panose="020B0604020202020204" pitchFamily="34" charset="0"/>
                <a:cs typeface="Arial" panose="020B0604020202020204" pitchFamily="34" charset="0"/>
              </a:rPr>
              <a:t>standard </a:t>
            </a:r>
            <a:r>
              <a:rPr lang="en-US" sz="2000" i="1" dirty="0">
                <a:solidFill>
                  <a:srgbClr val="0070C0"/>
                </a:solidFill>
                <a:latin typeface="Arial" panose="020B0604020202020204" pitchFamily="34" charset="0"/>
                <a:cs typeface="Arial" panose="020B0604020202020204" pitchFamily="34" charset="0"/>
              </a:rPr>
              <a:t>input, output </a:t>
            </a:r>
            <a:r>
              <a:rPr lang="en-US" sz="2000" dirty="0">
                <a:latin typeface="Arial" panose="020B0604020202020204" pitchFamily="34" charset="0"/>
                <a:cs typeface="Arial" panose="020B0604020202020204" pitchFamily="34" charset="0"/>
              </a:rPr>
              <a:t>and </a:t>
            </a:r>
            <a:r>
              <a:rPr lang="en-US" sz="2000" i="1" dirty="0">
                <a:solidFill>
                  <a:srgbClr val="0070C0"/>
                </a:solidFill>
                <a:latin typeface="Arial" panose="020B0604020202020204" pitchFamily="34" charset="0"/>
                <a:cs typeface="Arial" panose="020B0604020202020204" pitchFamily="34" charset="0"/>
              </a:rPr>
              <a:t>error</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facilities that are provided only through the standard streams defined in &lt;iostream</a:t>
            </a:r>
            <a:r>
              <a:rPr lang="en-US" sz="2000" dirty="0" smtClean="0">
                <a:latin typeface="Arial" panose="020B0604020202020204" pitchFamily="34" charset="0"/>
                <a:cs typeface="Arial" panose="020B0604020202020204" pitchFamily="34" charset="0"/>
              </a:rPr>
              <a:t>&gt;.</a:t>
            </a:r>
          </a:p>
          <a:p>
            <a:pPr algn="just">
              <a:lnSpc>
                <a:spcPct val="150000"/>
              </a:lnSpc>
            </a:pPr>
            <a:r>
              <a:rPr lang="en-US" sz="2000" dirty="0" smtClean="0">
                <a:latin typeface="Arial" panose="020B0604020202020204" pitchFamily="34" charset="0"/>
                <a:cs typeface="Arial" panose="020B0604020202020204" pitchFamily="34" charset="0"/>
              </a:rPr>
              <a:t>These </a:t>
            </a:r>
            <a:r>
              <a:rPr lang="en-US" sz="2000" dirty="0">
                <a:latin typeface="Arial" panose="020B0604020202020204" pitchFamily="34" charset="0"/>
                <a:cs typeface="Arial" panose="020B0604020202020204" pitchFamily="34" charset="0"/>
              </a:rPr>
              <a:t>standard streams process data as a stream of characters, that is, data is read and displayed in a continuous flow. The standard streams defined in &lt;iostream&gt; are listed here. </a:t>
            </a:r>
            <a:r>
              <a:rPr lang="en-US" sz="2000" dirty="0" err="1">
                <a:latin typeface="Arial" panose="020B0604020202020204" pitchFamily="34" charset="0"/>
                <a:cs typeface="Arial" panose="020B0604020202020204" pitchFamily="34" charset="0"/>
              </a:rPr>
              <a:t>cin,cout,cerr</a:t>
            </a:r>
            <a:r>
              <a:rPr lang="en-US" sz="2000" dirty="0">
                <a:latin typeface="Arial" panose="020B0604020202020204" pitchFamily="34" charset="0"/>
                <a:cs typeface="Arial" panose="020B0604020202020204" pitchFamily="34" charset="0"/>
              </a:rPr>
              <a:t> &amp; clog</a:t>
            </a:r>
          </a:p>
          <a:p>
            <a:pPr algn="just">
              <a:lnSpc>
                <a:spcPct val="150000"/>
              </a:lnSpc>
            </a:pPr>
            <a:endParaRPr lang="en-US" sz="2000" dirty="0"/>
          </a:p>
        </p:txBody>
      </p:sp>
      <p:sp>
        <p:nvSpPr>
          <p:cNvPr id="2" name="Rectangle 1"/>
          <p:cNvSpPr>
            <a:spLocks noChangeArrowheads="1"/>
          </p:cNvSpPr>
          <p:nvPr/>
        </p:nvSpPr>
        <p:spPr bwMode="auto">
          <a:xfrm>
            <a:off x="0" y="-321869"/>
            <a:ext cx="184731"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4516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524656"/>
            <a:ext cx="8493178" cy="4240025"/>
          </a:xfrm>
        </p:spPr>
        <p:txBody>
          <a:bodyPr>
            <a:noAutofit/>
          </a:bodyPr>
          <a:lstStyle/>
          <a:p>
            <a:pPr marL="0" indent="0" algn="just">
              <a:buNone/>
            </a:pP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cin</a:t>
            </a:r>
            <a:r>
              <a:rPr lang="en-US" sz="2400" dirty="0">
                <a:latin typeface="Arial" panose="020B0604020202020204" pitchFamily="34" charset="0"/>
                <a:cs typeface="Arial" panose="020B0604020202020204" pitchFamily="34" charset="0"/>
              </a:rPr>
              <a:t> (pronounced </a:t>
            </a:r>
            <a:r>
              <a:rPr lang="en-US" sz="2400" b="1" dirty="0">
                <a:latin typeface="Arial" panose="020B0604020202020204" pitchFamily="34" charset="0"/>
                <a:cs typeface="Arial" panose="020B0604020202020204" pitchFamily="34" charset="0"/>
              </a:rPr>
              <a:t>"see in"</a:t>
            </a:r>
            <a:r>
              <a:rPr lang="en-US" sz="2400" dirty="0">
                <a:latin typeface="Arial" panose="020B0604020202020204" pitchFamily="34" charset="0"/>
                <a:cs typeface="Arial" panose="020B0604020202020204" pitchFamily="34" charset="0"/>
              </a:rPr>
              <a:t>) : It is the standard input stream that is associated with the standard input device (keyboard) and is used to take the input from users. </a:t>
            </a:r>
          </a:p>
          <a:p>
            <a:pPr marL="0" indent="0" algn="just">
              <a:buNone/>
            </a:pP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cout</a:t>
            </a:r>
            <a:r>
              <a:rPr lang="en-US" sz="2400" dirty="0">
                <a:latin typeface="Arial" panose="020B0604020202020204" pitchFamily="34" charset="0"/>
                <a:cs typeface="Arial" panose="020B0604020202020204" pitchFamily="34" charset="0"/>
              </a:rPr>
              <a:t> (pronounced </a:t>
            </a:r>
            <a:r>
              <a:rPr lang="en-US" sz="2400" b="1" dirty="0">
                <a:latin typeface="Arial" panose="020B0604020202020204" pitchFamily="34" charset="0"/>
                <a:cs typeface="Arial" panose="020B0604020202020204" pitchFamily="34" charset="0"/>
              </a:rPr>
              <a:t>"see out"</a:t>
            </a:r>
            <a:r>
              <a:rPr lang="en-US" sz="2400" dirty="0">
                <a:latin typeface="Arial" panose="020B0604020202020204" pitchFamily="34" charset="0"/>
                <a:cs typeface="Arial" panose="020B0604020202020204" pitchFamily="34" charset="0"/>
              </a:rPr>
              <a:t>) : It is the standard output stream that is associated with the standard output device (monitor) and is used to display the output to users. </a:t>
            </a:r>
          </a:p>
          <a:p>
            <a:pPr marL="0" indent="0" algn="just">
              <a:buNone/>
            </a:pP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cerr</a:t>
            </a:r>
            <a:r>
              <a:rPr lang="en-US" sz="2400" dirty="0">
                <a:latin typeface="Arial" panose="020B0604020202020204" pitchFamily="34" charset="0"/>
                <a:cs typeface="Arial" panose="020B0604020202020204" pitchFamily="34" charset="0"/>
              </a:rPr>
              <a:t> (pronounced </a:t>
            </a:r>
            <a:r>
              <a:rPr lang="en-US" sz="2400" b="1" dirty="0">
                <a:latin typeface="Arial" panose="020B0604020202020204" pitchFamily="34" charset="0"/>
                <a:cs typeface="Arial" panose="020B0604020202020204" pitchFamily="34" charset="0"/>
              </a:rPr>
              <a:t>"see err"</a:t>
            </a:r>
            <a:r>
              <a:rPr lang="en-US" sz="2400" dirty="0">
                <a:latin typeface="Arial" panose="020B0604020202020204" pitchFamily="34" charset="0"/>
                <a:cs typeface="Arial" panose="020B0604020202020204" pitchFamily="34" charset="0"/>
              </a:rPr>
              <a:t>) : It is the standard error stream that is associated with the standard error device (monitor) and is used to report errors to the users. The </a:t>
            </a:r>
            <a:r>
              <a:rPr lang="en-US" sz="2400" dirty="0" err="1">
                <a:latin typeface="Arial" panose="020B0604020202020204" pitchFamily="34" charset="0"/>
                <a:cs typeface="Arial" panose="020B0604020202020204" pitchFamily="34" charset="0"/>
              </a:rPr>
              <a:t>cerr</a:t>
            </a:r>
            <a:r>
              <a:rPr lang="en-US" sz="2400" dirty="0">
                <a:latin typeface="Arial" panose="020B0604020202020204" pitchFamily="34" charset="0"/>
                <a:cs typeface="Arial" panose="020B0604020202020204" pitchFamily="34" charset="0"/>
              </a:rPr>
              <a:t> object does not have a buffer (temporary storage area) and hence, immediately reports errors to users. ' </a:t>
            </a:r>
          </a:p>
          <a:p>
            <a:pPr marL="0" indent="0" algn="just">
              <a:buNone/>
            </a:pPr>
            <a:r>
              <a:rPr lang="en-US" sz="2400" b="1" dirty="0">
                <a:latin typeface="Arial" panose="020B0604020202020204" pitchFamily="34" charset="0"/>
                <a:cs typeface="Arial" panose="020B0604020202020204" pitchFamily="34" charset="0"/>
              </a:rPr>
              <a:t>• clog</a:t>
            </a:r>
            <a:r>
              <a:rPr lang="en-US" sz="2400" dirty="0">
                <a:latin typeface="Arial" panose="020B0604020202020204" pitchFamily="34" charset="0"/>
                <a:cs typeface="Arial" panose="020B0604020202020204" pitchFamily="34" charset="0"/>
              </a:rPr>
              <a:t> (pronounced </a:t>
            </a:r>
            <a:r>
              <a:rPr lang="en-US" sz="2400" b="1" dirty="0">
                <a:latin typeface="Arial" panose="020B0604020202020204" pitchFamily="34" charset="0"/>
                <a:cs typeface="Arial" panose="020B0604020202020204" pitchFamily="34" charset="0"/>
              </a:rPr>
              <a:t>"see log"</a:t>
            </a:r>
            <a:r>
              <a:rPr lang="en-US" sz="2400" dirty="0">
                <a:latin typeface="Arial" panose="020B0604020202020204" pitchFamily="34" charset="0"/>
                <a:cs typeface="Arial" panose="020B0604020202020204" pitchFamily="34" charset="0"/>
              </a:rPr>
              <a:t>): It is the buffered error stream that is associated with the standard error device (computer screen) and is used to report errors to users. Unlike </a:t>
            </a:r>
            <a:r>
              <a:rPr lang="en-US" sz="2400" dirty="0" err="1">
                <a:latin typeface="Arial" panose="020B0604020202020204" pitchFamily="34" charset="0"/>
                <a:cs typeface="Arial" panose="020B0604020202020204" pitchFamily="34" charset="0"/>
              </a:rPr>
              <a:t>cerr</a:t>
            </a:r>
            <a:r>
              <a:rPr lang="en-US" sz="2400" dirty="0">
                <a:latin typeface="Arial" panose="020B0604020202020204" pitchFamily="34" charset="0"/>
                <a:cs typeface="Arial" panose="020B0604020202020204" pitchFamily="34" charset="0"/>
              </a:rPr>
              <a:t>, clog reports errors to users only when the buffer is full </a:t>
            </a:r>
          </a:p>
        </p:txBody>
      </p:sp>
    </p:spTree>
    <p:extLst>
      <p:ext uri="{BB962C8B-B14F-4D97-AF65-F5344CB8AC3E}">
        <p14:creationId xmlns:p14="http://schemas.microsoft.com/office/powerpoint/2010/main" val="16578492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sz="2400" dirty="0">
                <a:latin typeface="Arial" panose="020B0604020202020204" pitchFamily="34" charset="0"/>
                <a:cs typeface="Arial" panose="020B0604020202020204" pitchFamily="34" charset="0"/>
              </a:rPr>
              <a:t>For many years, C++ applied C-style headers, that is, .h extension in the headers. However, the standard C++ library introduced new-style headers that include only header name. Hence, the most modem compilers do not require any extension, though they support the older .h extension. Some of C-style headers and their equivalent C++ style headers are listed in Table. </a:t>
            </a:r>
          </a:p>
          <a:p>
            <a:pPr marL="0" indent="0" algn="just">
              <a:buNone/>
            </a:pPr>
            <a:endParaRPr lang="en-US" sz="2400" dirty="0">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97931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TM04033921[[fn=Damask]]</Template>
  <TotalTime>1272</TotalTime>
  <Words>3638</Words>
  <Application>Microsoft Office PowerPoint</Application>
  <PresentationFormat>On-screen Show (4:3)</PresentationFormat>
  <Paragraphs>192</Paragraphs>
  <Slides>35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Droid Serif</vt:lpstr>
      <vt:lpstr>Garamond</vt:lpstr>
      <vt:lpstr>Menlo</vt:lpstr>
      <vt:lpstr>Times New Roman</vt:lpstr>
      <vt:lpstr>Verdana</vt:lpstr>
      <vt:lpstr>Wingdings</vt:lpstr>
      <vt:lpstr>Edge</vt:lpstr>
      <vt:lpstr>1_Edge</vt:lpstr>
      <vt:lpstr>Module Two: Program Structure </vt:lpstr>
      <vt:lpstr>Basic Elements of C++ Program </vt:lpstr>
      <vt:lpstr>PowerPoint Presentation</vt:lpstr>
      <vt:lpstr>Comments</vt:lpstr>
      <vt:lpstr>Headers:</vt:lpstr>
      <vt:lpstr>Header File</vt:lpstr>
      <vt:lpstr>PowerPoint Presentation</vt:lpstr>
      <vt:lpstr>PowerPoint Presentation</vt:lpstr>
      <vt:lpstr>PowerPoint Presentation</vt:lpstr>
      <vt:lpstr>PowerPoint Presentation</vt:lpstr>
      <vt:lpstr>PowerPoint Presentation</vt:lpstr>
      <vt:lpstr>Main Function:</vt:lpstr>
      <vt:lpstr>PowerPoint Presentation</vt:lpstr>
      <vt:lpstr>Statements and expressions</vt:lpstr>
      <vt:lpstr>PowerPoint Presentation</vt:lpstr>
      <vt:lpstr>Functions </vt:lpstr>
      <vt:lpstr>Libraries and the C++ Standard Library </vt:lpstr>
      <vt:lpstr>Structure of simple C++ program </vt:lpstr>
      <vt:lpstr>PowerPoint Presentation</vt:lpstr>
      <vt:lpstr>PowerPoint Presentation</vt:lpstr>
      <vt:lpstr>PowerPoint Presentation</vt:lpstr>
      <vt:lpstr>PowerPoint Presentation</vt:lpstr>
      <vt:lpstr>Running a C++ Program</vt:lpstr>
      <vt:lpstr>PowerPoint Presentation</vt:lpstr>
      <vt:lpstr>Compiling and Running C++ program</vt:lpstr>
      <vt:lpstr>Preparing a C++ Program for Running</vt:lpstr>
      <vt:lpstr>Execution process of a C/C++ program </vt:lpstr>
      <vt:lpstr>These tools make the program running. </vt:lpstr>
      <vt:lpstr>Different files during the process of execution </vt:lpstr>
      <vt:lpstr>PowerPoint Presentation</vt:lpstr>
      <vt:lpstr>Testing and Debugging</vt:lpstr>
      <vt:lpstr>Program Errors</vt:lpstr>
      <vt:lpstr>Section 1-4 Conclusion</vt:lpstr>
      <vt:lpstr>Pitfall and Tips to Programming: </vt:lpstr>
      <vt:lpstr>Indent your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Karitani</dc:creator>
  <cp:lastModifiedBy>Andrewk</cp:lastModifiedBy>
  <cp:revision>59</cp:revision>
  <dcterms:created xsi:type="dcterms:W3CDTF">2018-02-21T08:12:25Z</dcterms:created>
  <dcterms:modified xsi:type="dcterms:W3CDTF">2022-09-03T08:52:22Z</dcterms:modified>
</cp:coreProperties>
</file>