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305" r:id="rId5"/>
    <p:sldId id="297" r:id="rId6"/>
    <p:sldId id="301" r:id="rId7"/>
    <p:sldId id="298" r:id="rId8"/>
    <p:sldId id="258" r:id="rId9"/>
    <p:sldId id="318" r:id="rId10"/>
    <p:sldId id="319" r:id="rId11"/>
    <p:sldId id="320" r:id="rId12"/>
    <p:sldId id="321" r:id="rId13"/>
    <p:sldId id="322" r:id="rId14"/>
    <p:sldId id="273" r:id="rId15"/>
    <p:sldId id="310" r:id="rId16"/>
    <p:sldId id="311" r:id="rId17"/>
    <p:sldId id="277" r:id="rId18"/>
    <p:sldId id="278" r:id="rId19"/>
    <p:sldId id="279" r:id="rId20"/>
    <p:sldId id="280" r:id="rId21"/>
    <p:sldId id="266" r:id="rId22"/>
    <p:sldId id="263" r:id="rId23"/>
    <p:sldId id="285" r:id="rId24"/>
    <p:sldId id="288" r:id="rId25"/>
    <p:sldId id="289" r:id="rId26"/>
    <p:sldId id="290" r:id="rId27"/>
    <p:sldId id="293" r:id="rId28"/>
    <p:sldId id="295" r:id="rId29"/>
    <p:sldId id="312" r:id="rId30"/>
    <p:sldId id="313" r:id="rId31"/>
    <p:sldId id="294" r:id="rId32"/>
    <p:sldId id="291" r:id="rId33"/>
    <p:sldId id="306" r:id="rId34"/>
    <p:sldId id="307" r:id="rId35"/>
    <p:sldId id="30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varScale="1">
        <p:scale>
          <a:sx n="51" d="100"/>
          <a:sy n="51" d="100"/>
        </p:scale>
        <p:origin x="102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 name="Line 8"/>
          <p:cNvSpPr>
            <a:spLocks noChangeShapeType="1"/>
          </p:cNvSpPr>
          <p:nvPr/>
        </p:nvSpPr>
        <p:spPr bwMode="auto">
          <a:xfrm>
            <a:off x="1981202"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58" name="Rectangle 2"/>
          <p:cNvSpPr>
            <a:spLocks noGrp="1" noChangeArrowheads="1"/>
          </p:cNvSpPr>
          <p:nvPr>
            <p:ph type="ctrTitle"/>
          </p:nvPr>
        </p:nvSpPr>
        <p:spPr>
          <a:xfrm>
            <a:off x="914402" y="1524000"/>
            <a:ext cx="7623175" cy="1752600"/>
          </a:xfrm>
        </p:spPr>
        <p:txBody>
          <a:bodyPr/>
          <a:lstStyle>
            <a:lvl1pPr>
              <a:defRPr sz="3750"/>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fld id="{FF68D728-8B87-4C62-BCC8-FCD9539A7E20}" type="datetimeFigureOut">
              <a:rPr lang="en-US" smtClean="0"/>
              <a:t>9/2/2022</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99800648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88294854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4"/>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4"/>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59360916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 name="Line 8"/>
          <p:cNvSpPr>
            <a:spLocks noChangeShapeType="1"/>
          </p:cNvSpPr>
          <p:nvPr/>
        </p:nvSpPr>
        <p:spPr bwMode="auto">
          <a:xfrm>
            <a:off x="1981202"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58" name="Rectangle 2"/>
          <p:cNvSpPr>
            <a:spLocks noGrp="1" noChangeArrowheads="1"/>
          </p:cNvSpPr>
          <p:nvPr>
            <p:ph type="ctrTitle"/>
          </p:nvPr>
        </p:nvSpPr>
        <p:spPr>
          <a:xfrm>
            <a:off x="914402" y="1524000"/>
            <a:ext cx="7623175" cy="1752600"/>
          </a:xfrm>
        </p:spPr>
        <p:txBody>
          <a:bodyPr/>
          <a:lstStyle>
            <a:lvl1pPr>
              <a:defRPr sz="3750"/>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fld id="{FF68D728-8B87-4C62-BCC8-FCD9539A7E20}" type="datetimeFigureOut">
              <a:rPr lang="en-US" smtClean="0"/>
              <a:t>9/2/2022</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102360183"/>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484408680"/>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728607657"/>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369238344"/>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623846238"/>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974894174"/>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994048108"/>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14216762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3355372242"/>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987140020"/>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058264483"/>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4"/>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4"/>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2614362193"/>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77327593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381916400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118532259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556788992"/>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394523650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345500170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F68D728-8B87-4C62-BCC8-FCD9539A7E20}" type="datetimeFigureOut">
              <a:rPr lang="en-US" smtClean="0"/>
              <a:t>9/2/2022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E43582-19D7-4246-B007-33BF5492A675}" type="slidenum">
              <a:rPr lang="en-US" smtClean="0"/>
              <a:t>‹#›</a:t>
            </a:fld>
            <a:endParaRPr lang="en-US"/>
          </a:p>
        </p:txBody>
      </p:sp>
    </p:spTree>
    <p:extLst>
      <p:ext uri="{BB962C8B-B14F-4D97-AF65-F5344CB8AC3E}">
        <p14:creationId xmlns:p14="http://schemas.microsoft.com/office/powerpoint/2010/main" val="40714539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6"/>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3"/>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900">
                <a:latin typeface="+mj-lt"/>
              </a:defRPr>
            </a:lvl1pPr>
          </a:lstStyle>
          <a:p>
            <a:fld id="{FF68D728-8B87-4C62-BCC8-FCD9539A7E20}" type="datetimeFigureOut">
              <a:rPr lang="en-US" smtClean="0"/>
              <a:t>9/2/2022</a:t>
            </a:fld>
            <a:endParaRPr 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900">
                <a:latin typeface="+mj-lt"/>
              </a:defRPr>
            </a:lvl1pPr>
          </a:lstStyle>
          <a:p>
            <a:endParaRPr lang="en-US"/>
          </a:p>
        </p:txBody>
      </p:sp>
      <p:sp>
        <p:nvSpPr>
          <p:cNvPr id="1843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Garamond" panose="02020404030301010803" pitchFamily="18" charset="0"/>
              </a:defRPr>
            </a:lvl1pPr>
          </a:lstStyle>
          <a:p>
            <a:fld id="{52E43582-19D7-4246-B007-33BF5492A675}" type="slidenum">
              <a:rPr lang="en-US" smtClean="0"/>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10766891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pull/>
  </p:transition>
  <p:timing>
    <p:tnLst>
      <p:par>
        <p:cTn id="1" dur="indefinite" restart="never" nodeType="tmRoot"/>
      </p:par>
    </p:tnLst>
  </p:timing>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defRPr>
      </a:lvl2pPr>
      <a:lvl3pPr algn="l" rtl="0" eaLnBrk="0" fontAlgn="base" hangingPunct="0">
        <a:spcBef>
          <a:spcPct val="0"/>
        </a:spcBef>
        <a:spcAft>
          <a:spcPct val="0"/>
        </a:spcAft>
        <a:defRPr sz="3150">
          <a:solidFill>
            <a:schemeClr val="tx2"/>
          </a:solidFill>
          <a:latin typeface="Garamond" pitchFamily="18" charset="0"/>
        </a:defRPr>
      </a:lvl3pPr>
      <a:lvl4pPr algn="l" rtl="0" eaLnBrk="0" fontAlgn="base" hangingPunct="0">
        <a:spcBef>
          <a:spcPct val="0"/>
        </a:spcBef>
        <a:spcAft>
          <a:spcPct val="0"/>
        </a:spcAft>
        <a:defRPr sz="3150">
          <a:solidFill>
            <a:schemeClr val="tx2"/>
          </a:solidFill>
          <a:latin typeface="Garamond" pitchFamily="18" charset="0"/>
        </a:defRPr>
      </a:lvl4pPr>
      <a:lvl5pPr algn="l" rtl="0" eaLnBrk="0" fontAlgn="base" hangingPunct="0">
        <a:spcBef>
          <a:spcPct val="0"/>
        </a:spcBef>
        <a:spcAft>
          <a:spcPct val="0"/>
        </a:spcAft>
        <a:defRPr sz="3150">
          <a:solidFill>
            <a:schemeClr val="tx2"/>
          </a:solidFill>
          <a:latin typeface="Garamond" pitchFamily="18" charset="0"/>
        </a:defRPr>
      </a:lvl5pPr>
      <a:lvl6pPr marL="342892" algn="l" rtl="0" fontAlgn="base">
        <a:spcBef>
          <a:spcPct val="0"/>
        </a:spcBef>
        <a:spcAft>
          <a:spcPct val="0"/>
        </a:spcAft>
        <a:defRPr sz="3150">
          <a:solidFill>
            <a:schemeClr val="tx2"/>
          </a:solidFill>
          <a:latin typeface="Garamond" pitchFamily="18" charset="0"/>
        </a:defRPr>
      </a:lvl6pPr>
      <a:lvl7pPr marL="685783" algn="l" rtl="0" fontAlgn="base">
        <a:spcBef>
          <a:spcPct val="0"/>
        </a:spcBef>
        <a:spcAft>
          <a:spcPct val="0"/>
        </a:spcAft>
        <a:defRPr sz="3150">
          <a:solidFill>
            <a:schemeClr val="tx2"/>
          </a:solidFill>
          <a:latin typeface="Garamond" pitchFamily="18" charset="0"/>
        </a:defRPr>
      </a:lvl7pPr>
      <a:lvl8pPr marL="1028675" algn="l" rtl="0" fontAlgn="base">
        <a:spcBef>
          <a:spcPct val="0"/>
        </a:spcBef>
        <a:spcAft>
          <a:spcPct val="0"/>
        </a:spcAft>
        <a:defRPr sz="3150">
          <a:solidFill>
            <a:schemeClr val="tx2"/>
          </a:solidFill>
          <a:latin typeface="Garamond" pitchFamily="18" charset="0"/>
        </a:defRPr>
      </a:lvl8pPr>
      <a:lvl9pPr marL="1371566" algn="l" rtl="0" fontAlgn="base">
        <a:spcBef>
          <a:spcPct val="0"/>
        </a:spcBef>
        <a:spcAft>
          <a:spcPct val="0"/>
        </a:spcAft>
        <a:defRPr sz="3150">
          <a:solidFill>
            <a:schemeClr val="tx2"/>
          </a:solidFill>
          <a:latin typeface="Garamond" pitchFamily="18" charset="0"/>
        </a:defRPr>
      </a:lvl9pPr>
    </p:titleStyle>
    <p:bodyStyle>
      <a:lvl1pPr marL="257168" indent="-257168"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32" indent="-244073"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defRPr>
      </a:lvl2pPr>
      <a:lvl3pPr marL="766744" indent="-263123"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defRPr>
      </a:lvl3pPr>
      <a:lvl4pPr marL="1004863" indent="-236929"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defRPr>
      </a:lvl4pPr>
      <a:lvl5pPr marL="1260841" indent="-254788"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defRPr>
      </a:lvl5pPr>
      <a:lvl6pPr marL="1603732"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6pPr>
      <a:lvl7pPr marL="1946624"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7pPr>
      <a:lvl8pPr marL="2289515"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8pPr>
      <a:lvl9pPr marL="2632406"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6"/>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3"/>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900">
                <a:latin typeface="+mj-lt"/>
              </a:defRPr>
            </a:lvl1pPr>
          </a:lstStyle>
          <a:p>
            <a:fld id="{FF68D728-8B87-4C62-BCC8-FCD9539A7E20}" type="datetimeFigureOut">
              <a:rPr lang="en-US" smtClean="0"/>
              <a:t>9/2/2022</a:t>
            </a:fld>
            <a:endParaRPr 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900">
                <a:latin typeface="+mj-lt"/>
              </a:defRPr>
            </a:lvl1pPr>
          </a:lstStyle>
          <a:p>
            <a:endParaRPr lang="en-US"/>
          </a:p>
        </p:txBody>
      </p:sp>
      <p:sp>
        <p:nvSpPr>
          <p:cNvPr id="1843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Garamond" panose="02020404030301010803" pitchFamily="18" charset="0"/>
              </a:defRPr>
            </a:lvl1pPr>
          </a:lstStyle>
          <a:p>
            <a:fld id="{52E43582-19D7-4246-B007-33BF5492A675}" type="slidenum">
              <a:rPr lang="en-US" smtClean="0"/>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528940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pull/>
  </p:transition>
  <p:timing>
    <p:tnLst>
      <p:par>
        <p:cTn id="1" dur="indefinite" restart="never" nodeType="tmRoot"/>
      </p:par>
    </p:tnLst>
  </p:timing>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defRPr>
      </a:lvl2pPr>
      <a:lvl3pPr algn="l" rtl="0" eaLnBrk="0" fontAlgn="base" hangingPunct="0">
        <a:spcBef>
          <a:spcPct val="0"/>
        </a:spcBef>
        <a:spcAft>
          <a:spcPct val="0"/>
        </a:spcAft>
        <a:defRPr sz="3150">
          <a:solidFill>
            <a:schemeClr val="tx2"/>
          </a:solidFill>
          <a:latin typeface="Garamond" pitchFamily="18" charset="0"/>
        </a:defRPr>
      </a:lvl3pPr>
      <a:lvl4pPr algn="l" rtl="0" eaLnBrk="0" fontAlgn="base" hangingPunct="0">
        <a:spcBef>
          <a:spcPct val="0"/>
        </a:spcBef>
        <a:spcAft>
          <a:spcPct val="0"/>
        </a:spcAft>
        <a:defRPr sz="3150">
          <a:solidFill>
            <a:schemeClr val="tx2"/>
          </a:solidFill>
          <a:latin typeface="Garamond" pitchFamily="18" charset="0"/>
        </a:defRPr>
      </a:lvl4pPr>
      <a:lvl5pPr algn="l" rtl="0" eaLnBrk="0" fontAlgn="base" hangingPunct="0">
        <a:spcBef>
          <a:spcPct val="0"/>
        </a:spcBef>
        <a:spcAft>
          <a:spcPct val="0"/>
        </a:spcAft>
        <a:defRPr sz="3150">
          <a:solidFill>
            <a:schemeClr val="tx2"/>
          </a:solidFill>
          <a:latin typeface="Garamond" pitchFamily="18" charset="0"/>
        </a:defRPr>
      </a:lvl5pPr>
      <a:lvl6pPr marL="342892" algn="l" rtl="0" fontAlgn="base">
        <a:spcBef>
          <a:spcPct val="0"/>
        </a:spcBef>
        <a:spcAft>
          <a:spcPct val="0"/>
        </a:spcAft>
        <a:defRPr sz="3150">
          <a:solidFill>
            <a:schemeClr val="tx2"/>
          </a:solidFill>
          <a:latin typeface="Garamond" pitchFamily="18" charset="0"/>
        </a:defRPr>
      </a:lvl6pPr>
      <a:lvl7pPr marL="685783" algn="l" rtl="0" fontAlgn="base">
        <a:spcBef>
          <a:spcPct val="0"/>
        </a:spcBef>
        <a:spcAft>
          <a:spcPct val="0"/>
        </a:spcAft>
        <a:defRPr sz="3150">
          <a:solidFill>
            <a:schemeClr val="tx2"/>
          </a:solidFill>
          <a:latin typeface="Garamond" pitchFamily="18" charset="0"/>
        </a:defRPr>
      </a:lvl7pPr>
      <a:lvl8pPr marL="1028675" algn="l" rtl="0" fontAlgn="base">
        <a:spcBef>
          <a:spcPct val="0"/>
        </a:spcBef>
        <a:spcAft>
          <a:spcPct val="0"/>
        </a:spcAft>
        <a:defRPr sz="3150">
          <a:solidFill>
            <a:schemeClr val="tx2"/>
          </a:solidFill>
          <a:latin typeface="Garamond" pitchFamily="18" charset="0"/>
        </a:defRPr>
      </a:lvl8pPr>
      <a:lvl9pPr marL="1371566" algn="l" rtl="0" fontAlgn="base">
        <a:spcBef>
          <a:spcPct val="0"/>
        </a:spcBef>
        <a:spcAft>
          <a:spcPct val="0"/>
        </a:spcAft>
        <a:defRPr sz="3150">
          <a:solidFill>
            <a:schemeClr val="tx2"/>
          </a:solidFill>
          <a:latin typeface="Garamond" pitchFamily="18" charset="0"/>
        </a:defRPr>
      </a:lvl9pPr>
    </p:titleStyle>
    <p:bodyStyle>
      <a:lvl1pPr marL="257168" indent="-257168"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32" indent="-244073"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defRPr>
      </a:lvl2pPr>
      <a:lvl3pPr marL="766744" indent="-263123"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defRPr>
      </a:lvl3pPr>
      <a:lvl4pPr marL="1004863" indent="-236929"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defRPr>
      </a:lvl4pPr>
      <a:lvl5pPr marL="1260841" indent="-254788"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defRPr>
      </a:lvl5pPr>
      <a:lvl6pPr marL="1603732"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6pPr>
      <a:lvl7pPr marL="1946624"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7pPr>
      <a:lvl8pPr marL="2289515"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8pPr>
      <a:lvl9pPr marL="2632406" indent="-254788" algn="l" rtl="0" fontAlgn="base">
        <a:spcBef>
          <a:spcPct val="20000"/>
        </a:spcBef>
        <a:spcAft>
          <a:spcPct val="0"/>
        </a:spcAft>
        <a:buClr>
          <a:schemeClr val="accent1"/>
        </a:buClr>
        <a:buSzPct val="75000"/>
        <a:buFont typeface="Wingdings" pitchFamily="2" charset="2"/>
        <a:buChar char="§"/>
        <a:defRPr sz="1500">
          <a:solidFill>
            <a:schemeClr val="tx1"/>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22.xml.rels><?xml version="1.0" encoding="UTF-8" standalone="yes"?>
<Relationships xmlns="http://schemas.openxmlformats.org/package/2006/relationships"><Relationship Id="rId3" Type="http://schemas.openxmlformats.org/officeDocument/2006/relationships/hyperlink" Target="https://ics111.wordpress.com/program-creation-process/DDU0251.html#3133" TargetMode="External"/><Relationship Id="rId2" Type="http://schemas.openxmlformats.org/officeDocument/2006/relationships/hyperlink" Target="https://ics111.wordpress.com/program-creation-process/DDU0251.html#3129" TargetMode="External"/><Relationship Id="rId1" Type="http://schemas.openxmlformats.org/officeDocument/2006/relationships/slideLayout" Target="../slideLayouts/slideLayout13.xml"/><Relationship Id="rId5" Type="http://schemas.openxmlformats.org/officeDocument/2006/relationships/hyperlink" Target="https://ics111.wordpress.com/program-creation-process/DDU0251.html#3145" TargetMode="External"/><Relationship Id="rId4" Type="http://schemas.openxmlformats.org/officeDocument/2006/relationships/hyperlink" Target="https://ics111.wordpress.com/program-creation-process/DDU0251.html#3137"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ics111.files.wordpress.com/2013/05/prg-005.jpg"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ackr.io/tutorials/learn-mysql?ref=blog" TargetMode="External"/><Relationship Id="rId2" Type="http://schemas.openxmlformats.org/officeDocument/2006/relationships/hyperlink" Target="https://hackr.io/tutorials/learn-postgres?ref=blo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Part I:    Introduction </a:t>
            </a:r>
            <a:r>
              <a:rPr lang="en-US" dirty="0"/>
              <a:t>to C ++</a:t>
            </a:r>
            <a:br>
              <a:rPr lang="en-US" dirty="0"/>
            </a:br>
            <a:endParaRPr lang="en-US" dirty="0"/>
          </a:p>
        </p:txBody>
      </p:sp>
      <p:sp>
        <p:nvSpPr>
          <p:cNvPr id="3" name="Subtitle 2"/>
          <p:cNvSpPr>
            <a:spLocks noGrp="1"/>
          </p:cNvSpPr>
          <p:nvPr>
            <p:ph idx="1"/>
          </p:nvPr>
        </p:nvSpPr>
        <p:spPr/>
        <p:txBody>
          <a:bodyPr/>
          <a:lstStyle/>
          <a:p>
            <a:pPr marL="0" indent="0">
              <a:buNone/>
            </a:pPr>
            <a:r>
              <a:rPr lang="en-US" dirty="0" smtClean="0"/>
              <a:t>W</a:t>
            </a:r>
            <a:r>
              <a:rPr lang="en-US" b="1" dirty="0" smtClean="0"/>
              <a:t>hat will be covered</a:t>
            </a:r>
          </a:p>
          <a:p>
            <a:r>
              <a:rPr lang="en-US" dirty="0" smtClean="0"/>
              <a:t>Introduction </a:t>
            </a:r>
          </a:p>
          <a:p>
            <a:r>
              <a:rPr lang="en-US" dirty="0" smtClean="0"/>
              <a:t>Features of C</a:t>
            </a:r>
          </a:p>
          <a:p>
            <a:r>
              <a:rPr lang="en-US" dirty="0" smtClean="0"/>
              <a:t>Application Areas </a:t>
            </a:r>
          </a:p>
          <a:p>
            <a:r>
              <a:rPr lang="en-US" dirty="0" smtClean="0"/>
              <a:t>Application or Uses of C++</a:t>
            </a:r>
          </a:p>
          <a:p>
            <a:r>
              <a:rPr lang="en-US" dirty="0"/>
              <a:t>C++ Program development Life Cycle</a:t>
            </a:r>
          </a:p>
          <a:p>
            <a:r>
              <a:rPr lang="en-US" dirty="0" smtClean="0"/>
              <a:t>Translators </a:t>
            </a:r>
            <a:r>
              <a:rPr lang="en-US" dirty="0" smtClean="0"/>
              <a:t>and Compiler installation</a:t>
            </a:r>
          </a:p>
          <a:p>
            <a:r>
              <a:rPr lang="en-US" dirty="0" smtClean="0"/>
              <a:t>C</a:t>
            </a:r>
            <a:r>
              <a:rPr lang="en-US" dirty="0" smtClean="0"/>
              <a:t>++ program Creation Process</a:t>
            </a:r>
          </a:p>
          <a:p>
            <a:r>
              <a:rPr lang="en-US" dirty="0" smtClean="0"/>
              <a:t>Typical C++ Development Environment</a:t>
            </a:r>
            <a:endParaRPr lang="en-US" dirty="0"/>
          </a:p>
        </p:txBody>
      </p:sp>
    </p:spTree>
    <p:extLst>
      <p:ext uri="{BB962C8B-B14F-4D97-AF65-F5344CB8AC3E}">
        <p14:creationId xmlns:p14="http://schemas.microsoft.com/office/powerpoint/2010/main" val="1205396587"/>
      </p:ext>
    </p:extLst>
  </p:cSld>
  <p:clrMapOvr>
    <a:overrideClrMapping bg1="lt1" tx1="dk1" bg2="lt2" tx2="dk2" accent1="accent1" accent2="accent2" accent3="accent3" accent4="accent4" accent5="accent5" accent6="accent6" hlink="hlink" folHlink="folHlink"/>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8801"/>
            <a:ext cx="8229600" cy="5572128"/>
          </a:xfrm>
        </p:spPr>
        <p:txBody>
          <a:bodyPr/>
          <a:lstStyle/>
          <a:p>
            <a:pPr algn="just"/>
            <a:r>
              <a:rPr lang="en-US" sz="2400" b="1" dirty="0" smtClean="0"/>
              <a:t>Problem </a:t>
            </a:r>
            <a:r>
              <a:rPr lang="en-US" sz="2400" b="1" dirty="0"/>
              <a:t>Definition</a:t>
            </a:r>
          </a:p>
          <a:p>
            <a:pPr algn="just"/>
            <a:r>
              <a:rPr lang="en-US" sz="2400" dirty="0"/>
              <a:t>In this phase, </a:t>
            </a:r>
            <a:r>
              <a:rPr lang="en-US" sz="2400" dirty="0" smtClean="0"/>
              <a:t>programmer defines </a:t>
            </a:r>
            <a:r>
              <a:rPr lang="en-US" sz="2400" dirty="0"/>
              <a:t>the problem statement and we decide the boundaries of the problem. In this phase we need to understand the problem statement, what is our </a:t>
            </a:r>
            <a:r>
              <a:rPr lang="en-US" sz="2400" dirty="0" smtClean="0"/>
              <a:t>requirement, </a:t>
            </a:r>
            <a:r>
              <a:rPr lang="en-US" sz="2400" dirty="0"/>
              <a:t>what should be the output of the problem solution. These are defined in this first phase of the program development life cycle. </a:t>
            </a:r>
          </a:p>
          <a:p>
            <a:pPr algn="just"/>
            <a:r>
              <a:rPr lang="en-US" sz="2400" b="1" dirty="0" smtClean="0"/>
              <a:t> </a:t>
            </a:r>
            <a:r>
              <a:rPr lang="en-US" sz="2400" b="1" dirty="0"/>
              <a:t>Problem Analysis</a:t>
            </a:r>
          </a:p>
          <a:p>
            <a:pPr algn="just"/>
            <a:r>
              <a:rPr lang="en-US" sz="2400" dirty="0"/>
              <a:t>In phase 2, </a:t>
            </a:r>
            <a:r>
              <a:rPr lang="en-US" sz="2400" dirty="0" smtClean="0"/>
              <a:t>programmer </a:t>
            </a:r>
            <a:r>
              <a:rPr lang="en-US" sz="2400" dirty="0"/>
              <a:t>determine the requirements like variables, functions, etc. to solve the problem. That means we gather the required resources to solve the problem defined in the problem definition phase. We also determine the bounds of the solution</a:t>
            </a:r>
          </a:p>
          <a:p>
            <a:pPr algn="just"/>
            <a:endParaRPr lang="en-US" sz="2400" dirty="0"/>
          </a:p>
        </p:txBody>
      </p:sp>
    </p:spTree>
    <p:extLst>
      <p:ext uri="{BB962C8B-B14F-4D97-AF65-F5344CB8AC3E}">
        <p14:creationId xmlns:p14="http://schemas.microsoft.com/office/powerpoint/2010/main" val="302223444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3467"/>
            <a:ext cx="8229600" cy="5487461"/>
          </a:xfrm>
        </p:spPr>
        <p:txBody>
          <a:bodyPr/>
          <a:lstStyle/>
          <a:p>
            <a:pPr marL="0" indent="0" algn="just">
              <a:buNone/>
            </a:pPr>
            <a:r>
              <a:rPr lang="en-US" sz="2400" b="1" dirty="0" smtClean="0"/>
              <a:t>Algorithm </a:t>
            </a:r>
            <a:r>
              <a:rPr lang="en-US" sz="2400" b="1" dirty="0"/>
              <a:t>Development</a:t>
            </a:r>
          </a:p>
          <a:p>
            <a:pPr algn="just"/>
            <a:r>
              <a:rPr lang="en-US" sz="2400" dirty="0"/>
              <a:t>During this phase, </a:t>
            </a:r>
            <a:r>
              <a:rPr lang="en-US" sz="2400" dirty="0" smtClean="0"/>
              <a:t>the programmer</a:t>
            </a:r>
            <a:r>
              <a:rPr lang="en-US" sz="2400" dirty="0" smtClean="0"/>
              <a:t> develops </a:t>
            </a:r>
            <a:r>
              <a:rPr lang="en-US" sz="2400" dirty="0"/>
              <a:t>a step by step procedure to solve the problem using the specification given in the previous phase. This phase is very important for program development. That means we write the solution in step by step statements</a:t>
            </a:r>
          </a:p>
          <a:p>
            <a:pPr marL="0" indent="0" algn="just">
              <a:buNone/>
            </a:pPr>
            <a:r>
              <a:rPr lang="en-US" sz="2400" b="1" dirty="0" smtClean="0"/>
              <a:t>Coding </a:t>
            </a:r>
            <a:r>
              <a:rPr lang="en-US" sz="2400" b="1" dirty="0"/>
              <a:t>&amp; Documentation</a:t>
            </a:r>
          </a:p>
          <a:p>
            <a:pPr algn="just"/>
            <a:r>
              <a:rPr lang="en-US" sz="2400" dirty="0" smtClean="0"/>
              <a:t>During this phase </a:t>
            </a:r>
            <a:r>
              <a:rPr lang="en-US" sz="2400" dirty="0" smtClean="0"/>
              <a:t>the programmer </a:t>
            </a:r>
            <a:r>
              <a:rPr lang="en-US" sz="2400" dirty="0"/>
              <a:t>uses a programming language to write or implement actual programming instructions for the steps defined in the previous phase. In this phase, </a:t>
            </a:r>
            <a:r>
              <a:rPr lang="en-US" sz="2400" dirty="0" smtClean="0"/>
              <a:t>A programmer constructs </a:t>
            </a:r>
            <a:r>
              <a:rPr lang="en-US" sz="2400" dirty="0"/>
              <a:t>actual program. That means </a:t>
            </a:r>
            <a:r>
              <a:rPr lang="en-US" sz="2400" dirty="0" smtClean="0"/>
              <a:t> writing </a:t>
            </a:r>
            <a:r>
              <a:rPr lang="en-US" sz="2400" dirty="0"/>
              <a:t>the </a:t>
            </a:r>
            <a:r>
              <a:rPr lang="en-US" sz="2400" dirty="0" smtClean="0"/>
              <a:t>(codes) program </a:t>
            </a:r>
            <a:r>
              <a:rPr lang="en-US" sz="2400" dirty="0"/>
              <a:t>to solve the given problem using programming languages like C, C++, Java etc.</a:t>
            </a:r>
          </a:p>
          <a:p>
            <a:pPr algn="just"/>
            <a:endParaRPr lang="en-US" sz="2400" dirty="0"/>
          </a:p>
        </p:txBody>
      </p:sp>
    </p:spTree>
    <p:extLst>
      <p:ext uri="{BB962C8B-B14F-4D97-AF65-F5344CB8AC3E}">
        <p14:creationId xmlns:p14="http://schemas.microsoft.com/office/powerpoint/2010/main" val="237229129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4" y="364070"/>
            <a:ext cx="8585200" cy="4530725"/>
          </a:xfrm>
        </p:spPr>
        <p:txBody>
          <a:bodyPr/>
          <a:lstStyle/>
          <a:p>
            <a:pPr marL="91440" algn="just">
              <a:lnSpc>
                <a:spcPct val="150000"/>
              </a:lnSpc>
              <a:spcBef>
                <a:spcPts val="0"/>
              </a:spcBef>
            </a:pPr>
            <a:r>
              <a:rPr lang="en-US" sz="2000" b="1" dirty="0"/>
              <a:t>5. Testing &amp; Debugging</a:t>
            </a:r>
          </a:p>
          <a:p>
            <a:pPr marL="91440" algn="just">
              <a:lnSpc>
                <a:spcPct val="150000"/>
              </a:lnSpc>
              <a:spcBef>
                <a:spcPts val="0"/>
              </a:spcBef>
            </a:pPr>
            <a:r>
              <a:rPr lang="en-US" sz="2000" dirty="0"/>
              <a:t>During this phase, </a:t>
            </a:r>
            <a:r>
              <a:rPr lang="en-US" sz="2000" dirty="0" smtClean="0"/>
              <a:t>A programmer checks </a:t>
            </a:r>
            <a:r>
              <a:rPr lang="en-US" sz="2000" dirty="0"/>
              <a:t>whether the code written in previous step is solving the specified problem or not. That means </a:t>
            </a:r>
            <a:r>
              <a:rPr lang="en-US" sz="2000" dirty="0" smtClean="0"/>
              <a:t>to</a:t>
            </a:r>
            <a:r>
              <a:rPr lang="en-US" sz="2000" dirty="0" smtClean="0"/>
              <a:t> </a:t>
            </a:r>
            <a:r>
              <a:rPr lang="en-US" sz="2000" dirty="0"/>
              <a:t>test the </a:t>
            </a:r>
            <a:r>
              <a:rPr lang="en-US" sz="2000" dirty="0" smtClean="0"/>
              <a:t>program and find out </a:t>
            </a:r>
            <a:r>
              <a:rPr lang="en-US" sz="2000" dirty="0"/>
              <a:t>whether it is solving the problem for various input data values or not. </a:t>
            </a:r>
            <a:r>
              <a:rPr lang="en-US" sz="2000" dirty="0" smtClean="0"/>
              <a:t>Testing is done to find whether a program </a:t>
            </a:r>
            <a:r>
              <a:rPr lang="en-US" sz="2000" dirty="0"/>
              <a:t>is providing the desired output or not. </a:t>
            </a:r>
          </a:p>
          <a:p>
            <a:pPr marL="91440" algn="just">
              <a:lnSpc>
                <a:spcPct val="150000"/>
              </a:lnSpc>
              <a:spcBef>
                <a:spcPts val="0"/>
              </a:spcBef>
            </a:pPr>
            <a:r>
              <a:rPr lang="en-US" sz="2000" b="1" dirty="0"/>
              <a:t>6. Maintenance</a:t>
            </a:r>
          </a:p>
          <a:p>
            <a:pPr marL="91440" algn="just">
              <a:lnSpc>
                <a:spcPct val="150000"/>
              </a:lnSpc>
              <a:spcBef>
                <a:spcPts val="0"/>
              </a:spcBef>
            </a:pPr>
            <a:r>
              <a:rPr lang="en-US" sz="2000" dirty="0"/>
              <a:t>During this phase, the program is actively used by the users. If any enhancements found in this phase, all the phases are to be repeated again to make the enhancements. That means in this phase, the solution (program) is used by the end user. If the user encounters any problem or wants any </a:t>
            </a:r>
            <a:r>
              <a:rPr lang="en-US" sz="2000" dirty="0" smtClean="0"/>
              <a:t>enhancement, then </a:t>
            </a:r>
            <a:r>
              <a:rPr lang="en-US" sz="2000" dirty="0"/>
              <a:t>we need to repeat all the phases from the starting, so that the encountered problem is solved or enhancement is added</a:t>
            </a:r>
          </a:p>
          <a:p>
            <a:pPr marL="91440" algn="just">
              <a:lnSpc>
                <a:spcPct val="150000"/>
              </a:lnSpc>
              <a:spcBef>
                <a:spcPts val="0"/>
              </a:spcBef>
            </a:pPr>
            <a:endParaRPr lang="en-US" sz="2000" dirty="0"/>
          </a:p>
        </p:txBody>
      </p:sp>
    </p:spTree>
    <p:extLst>
      <p:ext uri="{BB962C8B-B14F-4D97-AF65-F5344CB8AC3E}">
        <p14:creationId xmlns:p14="http://schemas.microsoft.com/office/powerpoint/2010/main" val="96282602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r>
              <a:rPr lang="en-US" altLang="en-US" smtClean="0"/>
              <a:t>Languange translators</a:t>
            </a:r>
          </a:p>
        </p:txBody>
      </p:sp>
      <p:sp>
        <p:nvSpPr>
          <p:cNvPr id="28675" name="Content Placeholder 3"/>
          <p:cNvSpPr>
            <a:spLocks noGrp="1"/>
          </p:cNvSpPr>
          <p:nvPr>
            <p:ph idx="1"/>
          </p:nvPr>
        </p:nvSpPr>
        <p:spPr>
          <a:xfrm>
            <a:off x="338667" y="847728"/>
            <a:ext cx="8229600" cy="5030261"/>
          </a:xfrm>
        </p:spPr>
        <p:txBody>
          <a:bodyPr/>
          <a:lstStyle/>
          <a:p>
            <a:pPr algn="just"/>
            <a:r>
              <a:rPr lang="en-GB" altLang="en-US" sz="2400" dirty="0"/>
              <a:t>Language translators are system programs that convert assembly language and high-level language into the machine language.</a:t>
            </a:r>
            <a:endParaRPr lang="en-US" altLang="en-US" sz="2400" dirty="0"/>
          </a:p>
          <a:p>
            <a:pPr algn="just"/>
            <a:r>
              <a:rPr lang="en-GB" altLang="en-US" sz="2400" dirty="0"/>
              <a:t>The computer does not understand assembly languages or high-level languages. Computers work in machine code or machine language. </a:t>
            </a:r>
            <a:endParaRPr lang="en-GB" altLang="en-US" sz="2400" dirty="0" smtClean="0"/>
          </a:p>
          <a:p>
            <a:pPr algn="just"/>
            <a:r>
              <a:rPr lang="en-US" altLang="en-US" sz="2400" dirty="0" smtClean="0"/>
              <a:t>Examples</a:t>
            </a:r>
          </a:p>
          <a:p>
            <a:pPr algn="just"/>
            <a:r>
              <a:rPr lang="en-US" altLang="en-US" sz="2400" dirty="0"/>
              <a:t>Assemblers</a:t>
            </a:r>
          </a:p>
          <a:p>
            <a:pPr algn="just"/>
            <a:r>
              <a:rPr lang="en-US" altLang="en-US" sz="2400" dirty="0"/>
              <a:t>Compilers</a:t>
            </a:r>
          </a:p>
          <a:p>
            <a:pPr algn="just"/>
            <a:r>
              <a:rPr lang="en-US" altLang="en-US" sz="2400" dirty="0"/>
              <a:t>Interpreters</a:t>
            </a:r>
          </a:p>
          <a:p>
            <a:pPr marL="0" indent="0" algn="just">
              <a:buNone/>
            </a:pPr>
            <a:endParaRPr lang="en-US" altLang="en-US" sz="2400" dirty="0"/>
          </a:p>
          <a:p>
            <a:pPr algn="just"/>
            <a:endParaRPr lang="en-US" altLang="en-US" sz="2400" dirty="0"/>
          </a:p>
        </p:txBody>
      </p:sp>
      <p:sp>
        <p:nvSpPr>
          <p:cNvPr id="28676" name="Slide Number Placeholder 1"/>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693D1FFB-501C-4B61-ADEB-263094B3DA6A}" type="slidenum">
              <a:rPr lang="en-US" altLang="en-US" smtClean="0">
                <a:latin typeface="Garamond" panose="02020404030301010803" pitchFamily="18" charset="0"/>
              </a:rPr>
              <a:pPr/>
              <a:t>13</a:t>
            </a:fld>
            <a:endParaRPr lang="en-US" altLang="en-US" smtClean="0">
              <a:latin typeface="Garamond" panose="02020404030301010803" pitchFamily="18" charset="0"/>
            </a:endParaRPr>
          </a:p>
        </p:txBody>
      </p:sp>
    </p:spTree>
    <p:extLst>
      <p:ext uri="{BB962C8B-B14F-4D97-AF65-F5344CB8AC3E}">
        <p14:creationId xmlns:p14="http://schemas.microsoft.com/office/powerpoint/2010/main" val="835108451"/>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3478"/>
            <a:ext cx="8229600" cy="621594"/>
          </a:xfrm>
        </p:spPr>
        <p:txBody>
          <a:bodyPr/>
          <a:lstStyle/>
          <a:p>
            <a:pPr algn="just"/>
            <a:r>
              <a:rPr lang="en-US" altLang="en-US" sz="3300" b="1" dirty="0" smtClean="0"/>
              <a:t>Why need of </a:t>
            </a:r>
            <a:r>
              <a:rPr lang="en-US" altLang="en-US" sz="3300" b="1" dirty="0" err="1" smtClean="0"/>
              <a:t>Langauage</a:t>
            </a:r>
            <a:r>
              <a:rPr lang="en-US" altLang="en-US" sz="3300" b="1" dirty="0" smtClean="0"/>
              <a:t> </a:t>
            </a:r>
            <a:r>
              <a:rPr lang="en-US" altLang="en-US" sz="3300" b="1" dirty="0" err="1" smtClean="0"/>
              <a:t>Transaltors</a:t>
            </a:r>
            <a:endParaRPr lang="en-US" altLang="en-US" sz="3300" b="1" dirty="0"/>
          </a:p>
        </p:txBody>
      </p:sp>
      <p:sp>
        <p:nvSpPr>
          <p:cNvPr id="24579" name="Content Placeholder 2"/>
          <p:cNvSpPr>
            <a:spLocks noGrp="1"/>
          </p:cNvSpPr>
          <p:nvPr>
            <p:ph idx="1"/>
          </p:nvPr>
        </p:nvSpPr>
        <p:spPr>
          <a:xfrm>
            <a:off x="254000" y="719308"/>
            <a:ext cx="6891865" cy="5097995"/>
          </a:xfrm>
        </p:spPr>
        <p:txBody>
          <a:bodyPr/>
          <a:lstStyle/>
          <a:p>
            <a:pPr marL="0" indent="0" algn="just">
              <a:spcBef>
                <a:spcPct val="0"/>
              </a:spcBef>
              <a:buNone/>
            </a:pPr>
            <a:r>
              <a:rPr lang="en-US" altLang="en-US" sz="2000" dirty="0" smtClean="0"/>
              <a:t>A </a:t>
            </a:r>
            <a:r>
              <a:rPr lang="en-US" altLang="en-US" sz="2000" dirty="0"/>
              <a:t>single instruction to a computer could look like this:      </a:t>
            </a:r>
            <a:endParaRPr lang="en-US" altLang="en-US" sz="2000" dirty="0" smtClean="0"/>
          </a:p>
          <a:p>
            <a:pPr marL="0" indent="0" algn="just">
              <a:spcBef>
                <a:spcPct val="0"/>
              </a:spcBef>
              <a:buNone/>
            </a:pPr>
            <a:r>
              <a:rPr lang="en-US" altLang="en-US" sz="2000" dirty="0" smtClean="0"/>
              <a:t>                         </a:t>
            </a:r>
            <a:endParaRPr lang="en-US" altLang="en-US" sz="2000" dirty="0"/>
          </a:p>
          <a:p>
            <a:pPr marL="0" indent="0" algn="just">
              <a:spcBef>
                <a:spcPct val="0"/>
              </a:spcBef>
              <a:buNone/>
            </a:pPr>
            <a:r>
              <a:rPr lang="en-US" altLang="en-US" sz="2000" dirty="0"/>
              <a:t> </a:t>
            </a:r>
            <a:r>
              <a:rPr lang="en-US" altLang="en-US" sz="2000" dirty="0" smtClean="0"/>
              <a:t>A </a:t>
            </a:r>
            <a:r>
              <a:rPr lang="en-US" altLang="en-US" sz="2000" dirty="0"/>
              <a:t>particular computer's machine language program that allows a user to input two numbers, adds the two numbers together, and displays the total could include these machine code instructions</a:t>
            </a:r>
            <a:r>
              <a:rPr lang="en-US" altLang="en-US" sz="2000" dirty="0" smtClean="0"/>
              <a:t>:</a:t>
            </a:r>
          </a:p>
          <a:p>
            <a:pPr marL="0" indent="0" algn="just">
              <a:spcBef>
                <a:spcPct val="0"/>
              </a:spcBef>
              <a:buNone/>
            </a:pPr>
            <a:endParaRPr lang="en-US" altLang="en-US" sz="2000" dirty="0"/>
          </a:p>
          <a:p>
            <a:pPr marL="0" indent="0" algn="just">
              <a:spcBef>
                <a:spcPct val="0"/>
              </a:spcBef>
              <a:buNone/>
            </a:pPr>
            <a:r>
              <a:rPr lang="en-US" altLang="en-US" sz="2000" dirty="0" smtClean="0"/>
              <a:t>Programming </a:t>
            </a:r>
            <a:r>
              <a:rPr lang="en-US" altLang="en-US" sz="2000" dirty="0"/>
              <a:t>a computer directly in machine language using only ones and zeros is very tedious and error prone</a:t>
            </a:r>
            <a:r>
              <a:rPr lang="en-US" altLang="en-US" sz="2000" dirty="0" smtClean="0"/>
              <a:t>.</a:t>
            </a:r>
          </a:p>
          <a:p>
            <a:pPr marL="0" indent="0" algn="just">
              <a:spcBef>
                <a:spcPct val="0"/>
              </a:spcBef>
              <a:buNone/>
            </a:pPr>
            <a:endParaRPr lang="en-US" altLang="en-US" sz="2000" dirty="0" smtClean="0"/>
          </a:p>
          <a:p>
            <a:pPr marL="0" indent="0" algn="just">
              <a:spcBef>
                <a:spcPct val="0"/>
              </a:spcBef>
              <a:buNone/>
            </a:pPr>
            <a:endParaRPr lang="en-US" altLang="en-US" sz="2000" dirty="0"/>
          </a:p>
          <a:p>
            <a:pPr marL="0" indent="0" algn="just">
              <a:spcBef>
                <a:spcPct val="0"/>
              </a:spcBef>
              <a:buNone/>
              <a:defRPr/>
            </a:pPr>
            <a:r>
              <a:rPr lang="en-US" altLang="en-US" sz="2000" dirty="0"/>
              <a:t>This is a portion of code written in C++ that accomplishes the exact same purpose:</a:t>
            </a:r>
          </a:p>
          <a:p>
            <a:pPr marL="0" indent="0" algn="just">
              <a:spcBef>
                <a:spcPct val="0"/>
              </a:spcBef>
              <a:buNone/>
              <a:defRPr/>
            </a:pPr>
            <a:endParaRPr lang="en-US" altLang="en-US" sz="2000" dirty="0"/>
          </a:p>
          <a:p>
            <a:pPr marL="0" indent="0" algn="just">
              <a:spcBef>
                <a:spcPct val="0"/>
              </a:spcBef>
              <a:buNone/>
            </a:pPr>
            <a:endParaRPr lang="en-US" altLang="en-US" sz="2000" dirty="0"/>
          </a:p>
          <a:p>
            <a:pPr marL="0" indent="0" algn="just">
              <a:spcBef>
                <a:spcPct val="0"/>
              </a:spcBef>
              <a:buNone/>
            </a:pPr>
            <a:r>
              <a:rPr lang="en-US" altLang="en-US" sz="2000" dirty="0"/>
              <a:t>.</a:t>
            </a:r>
            <a:br>
              <a:rPr lang="en-US" altLang="en-US" sz="2000" dirty="0"/>
            </a:br>
            <a:endParaRPr lang="en-US" altLang="en-US" sz="2000" dirty="0"/>
          </a:p>
          <a:p>
            <a:pPr marL="0" indent="0" algn="just">
              <a:spcBef>
                <a:spcPct val="0"/>
              </a:spcBef>
              <a:buNone/>
            </a:pPr>
            <a:r>
              <a:rPr lang="en-US" altLang="en-US" sz="2000" dirty="0"/>
              <a:t/>
            </a:r>
            <a:br>
              <a:rPr lang="en-US" altLang="en-US" sz="2000" dirty="0"/>
            </a:br>
            <a:endParaRPr lang="en-US" altLang="en-US" sz="2000" dirty="0"/>
          </a:p>
        </p:txBody>
      </p:sp>
      <p:sp>
        <p:nvSpPr>
          <p:cNvPr id="24580"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39DEDD4D-707F-4EB7-BB11-177EBB5B21A7}" type="slidenum">
              <a:rPr lang="en-US" altLang="en-US" smtClean="0">
                <a:latin typeface="Garamond" panose="02020404030301010803" pitchFamily="18" charset="0"/>
              </a:rPr>
              <a:pPr/>
              <a:t>14</a:t>
            </a:fld>
            <a:endParaRPr lang="en-US" altLang="en-US" smtClean="0">
              <a:latin typeface="Garamond" panose="02020404030301010803" pitchFamily="18" charset="0"/>
            </a:endParaRP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0707" y="1128054"/>
            <a:ext cx="1660850" cy="3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4559" y="1516860"/>
            <a:ext cx="1433146" cy="128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rotWithShape="1">
          <a:blip r:embed="rId4">
            <a:extLst>
              <a:ext uri="{28A0092B-C50C-407E-A947-70E740481C1C}">
                <a14:useLocalDpi xmlns:a14="http://schemas.microsoft.com/office/drawing/2010/main" val="0"/>
              </a:ext>
            </a:extLst>
          </a:blip>
          <a:srcRect l="4608" t="5262" r="7839" b="9649"/>
          <a:stretch/>
        </p:blipFill>
        <p:spPr bwMode="auto">
          <a:xfrm>
            <a:off x="7208308" y="3391114"/>
            <a:ext cx="1935692" cy="214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705559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3467"/>
            <a:ext cx="8229600" cy="4811979"/>
          </a:xfrm>
        </p:spPr>
        <p:txBody>
          <a:bodyPr/>
          <a:lstStyle/>
          <a:p>
            <a:pPr marL="0" indent="0" algn="just">
              <a:lnSpc>
                <a:spcPct val="150000"/>
              </a:lnSpc>
              <a:spcBef>
                <a:spcPct val="0"/>
              </a:spcBef>
              <a:buNone/>
              <a:defRPr/>
            </a:pPr>
            <a:r>
              <a:rPr lang="en-US" altLang="en-US" sz="1800" dirty="0" smtClean="0"/>
              <a:t>Because </a:t>
            </a:r>
            <a:r>
              <a:rPr lang="en-US" altLang="en-US" sz="1800" dirty="0"/>
              <a:t>a computer can only understand machine language and humans wish to write in high level languages, high level languages have to be re-written (translated) into machine language at some point. </a:t>
            </a:r>
            <a:endParaRPr lang="en-US" altLang="en-US" sz="1800" dirty="0" smtClean="0"/>
          </a:p>
          <a:p>
            <a:pPr marL="0" indent="0" algn="just">
              <a:lnSpc>
                <a:spcPct val="150000"/>
              </a:lnSpc>
              <a:spcBef>
                <a:spcPct val="0"/>
              </a:spcBef>
              <a:buNone/>
              <a:defRPr/>
            </a:pPr>
            <a:r>
              <a:rPr lang="en-US" altLang="en-US" sz="1800" dirty="0" smtClean="0"/>
              <a:t>This </a:t>
            </a:r>
            <a:r>
              <a:rPr lang="en-US" altLang="en-US" sz="1800" dirty="0"/>
              <a:t>is done by special programs </a:t>
            </a:r>
            <a:r>
              <a:rPr lang="en-US" altLang="en-US" sz="1800" dirty="0" smtClean="0"/>
              <a:t>called translators . These are </a:t>
            </a:r>
            <a:r>
              <a:rPr lang="en-US" altLang="en-US" sz="1800" dirty="0"/>
              <a:t>compilers, interpreters, or assemblers that are built into the various programming applications. </a:t>
            </a:r>
            <a:endParaRPr lang="en-US" altLang="en-US" sz="1800" dirty="0" smtClean="0"/>
          </a:p>
          <a:p>
            <a:pPr marL="0" indent="0" algn="just">
              <a:lnSpc>
                <a:spcPct val="150000"/>
              </a:lnSpc>
              <a:spcBef>
                <a:spcPct val="0"/>
              </a:spcBef>
              <a:buNone/>
              <a:defRPr/>
            </a:pPr>
            <a:r>
              <a:rPr lang="en-US" altLang="en-US" sz="1800" dirty="0" smtClean="0"/>
              <a:t>C</a:t>
            </a:r>
            <a:r>
              <a:rPr lang="en-US" altLang="en-US" sz="1800" dirty="0"/>
              <a:t>++ is designed to be a compiled language, meaning that it is generally translated into machine language that can be understood directly by the system, making the generated program highly efficient</a:t>
            </a:r>
            <a:r>
              <a:rPr lang="en-US" altLang="en-US" sz="1800" dirty="0" smtClean="0"/>
              <a:t>.</a:t>
            </a:r>
          </a:p>
          <a:p>
            <a:pPr marL="0" indent="0" algn="just">
              <a:lnSpc>
                <a:spcPct val="150000"/>
              </a:lnSpc>
              <a:spcBef>
                <a:spcPct val="0"/>
              </a:spcBef>
              <a:buNone/>
              <a:defRPr/>
            </a:pPr>
            <a:r>
              <a:rPr lang="en-US" altLang="en-US" sz="1800" dirty="0" smtClean="0"/>
              <a:t>For </a:t>
            </a:r>
            <a:r>
              <a:rPr lang="en-US" altLang="en-US" sz="1800" dirty="0"/>
              <a:t>that, a set of tools are needed, known as the development toolchain, whose core are a compiler and its linker.</a:t>
            </a:r>
          </a:p>
          <a:p>
            <a:pPr marL="0" indent="0" algn="just">
              <a:lnSpc>
                <a:spcPct val="150000"/>
              </a:lnSpc>
              <a:spcBef>
                <a:spcPct val="0"/>
              </a:spcBef>
              <a:buNone/>
              <a:defRPr/>
            </a:pPr>
            <a:r>
              <a:rPr lang="en-US" altLang="en-US" sz="1800" dirty="0"/>
              <a:t/>
            </a:r>
            <a:br>
              <a:rPr lang="en-US" altLang="en-US" sz="1800" dirty="0"/>
            </a:br>
            <a:endParaRPr lang="en-US" altLang="en-US" sz="1800" dirty="0"/>
          </a:p>
          <a:p>
            <a:pPr>
              <a:lnSpc>
                <a:spcPct val="150000"/>
              </a:lnSpc>
              <a:defRPr/>
            </a:pPr>
            <a:endParaRPr lang="en-US" sz="1800" dirty="0"/>
          </a:p>
        </p:txBody>
      </p:sp>
      <p:sp>
        <p:nvSpPr>
          <p:cNvPr id="25604" name="Slide Number Placeholder 3"/>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A91C8896-6091-4CF6-9CB3-833E970863DC}" type="slidenum">
              <a:rPr lang="en-US" altLang="en-US" smtClean="0">
                <a:latin typeface="Garamond" panose="02020404030301010803" pitchFamily="18" charset="0"/>
              </a:rPr>
              <a:pPr/>
              <a:t>15</a:t>
            </a:fld>
            <a:endParaRPr lang="en-US" altLang="en-US" smtClean="0">
              <a:latin typeface="Garamond" panose="02020404030301010803" pitchFamily="18" charset="0"/>
            </a:endParaRPr>
          </a:p>
        </p:txBody>
      </p:sp>
    </p:spTree>
    <p:extLst>
      <p:ext uri="{BB962C8B-B14F-4D97-AF65-F5344CB8AC3E}">
        <p14:creationId xmlns:p14="http://schemas.microsoft.com/office/powerpoint/2010/main" val="1159319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1102" y="483990"/>
            <a:ext cx="6172200" cy="477440"/>
          </a:xfrm>
        </p:spPr>
        <p:txBody>
          <a:bodyPr>
            <a:normAutofit fontScale="90000"/>
          </a:bodyPr>
          <a:lstStyle/>
          <a:p>
            <a:pPr eaLnBrk="1" hangingPunct="1"/>
            <a:r>
              <a:rPr lang="en-US" altLang="en-US" sz="3000" b="1" u="sng" dirty="0" err="1">
                <a:latin typeface="Arial" panose="020B0604020202020204" pitchFamily="34" charset="0"/>
              </a:rPr>
              <a:t>Asssembler</a:t>
            </a:r>
            <a:endParaRPr lang="en-US" altLang="en-US" sz="3000" b="1" u="sng" dirty="0">
              <a:latin typeface="Arial" panose="020B0604020202020204" pitchFamily="34" charset="0"/>
            </a:endParaRPr>
          </a:p>
        </p:txBody>
      </p:sp>
      <p:sp>
        <p:nvSpPr>
          <p:cNvPr id="32771" name="Rectangle 3"/>
          <p:cNvSpPr>
            <a:spLocks noGrp="1" noChangeArrowheads="1"/>
          </p:cNvSpPr>
          <p:nvPr>
            <p:ph idx="1"/>
          </p:nvPr>
        </p:nvSpPr>
        <p:spPr>
          <a:xfrm>
            <a:off x="626533" y="1270000"/>
            <a:ext cx="8060267" cy="3987800"/>
          </a:xfrm>
        </p:spPr>
        <p:txBody>
          <a:bodyPr/>
          <a:lstStyle/>
          <a:p>
            <a:pPr algn="just" eaLnBrk="1" hangingPunct="1">
              <a:lnSpc>
                <a:spcPct val="80000"/>
              </a:lnSpc>
            </a:pPr>
            <a:r>
              <a:rPr lang="en-US" altLang="en-US" sz="2000" b="1" dirty="0"/>
              <a:t>An assembler</a:t>
            </a:r>
            <a:r>
              <a:rPr lang="en-US" altLang="en-US" sz="2000" dirty="0"/>
              <a:t>,  is utility program used to translate assembly language statements into the target computer's machine code.   </a:t>
            </a:r>
            <a:r>
              <a:rPr lang="en-US" altLang="en-US" sz="2000" dirty="0">
                <a:ea typeface="Calibri" panose="020F0502020204030204" pitchFamily="34" charset="0"/>
                <a:cs typeface="Times New Roman" panose="02020603050405020304" pitchFamily="18" charset="0"/>
              </a:rPr>
              <a:t>An assembler converts the assembly language program into an equivalent machine executable program</a:t>
            </a:r>
            <a:endParaRPr lang="en-US" altLang="en-US" sz="2000" dirty="0"/>
          </a:p>
          <a:p>
            <a:pPr algn="just" eaLnBrk="1" hangingPunct="1">
              <a:lnSpc>
                <a:spcPct val="80000"/>
              </a:lnSpc>
            </a:pPr>
            <a:r>
              <a:rPr lang="en-US" altLang="en-US" sz="2000" dirty="0"/>
              <a:t>The assembler performs a more or less isomorphic translation (a one-to-one mapping) from mnemonic statements into machine instructions and data. </a:t>
            </a:r>
          </a:p>
          <a:p>
            <a:pPr eaLnBrk="1" hangingPunct="1">
              <a:lnSpc>
                <a:spcPct val="90000"/>
              </a:lnSpc>
              <a:buFont typeface="Wingdings" panose="05000000000000000000" pitchFamily="2" charset="2"/>
              <a:buNone/>
            </a:pPr>
            <a:r>
              <a:rPr lang="en-US" altLang="en-US" sz="2000" dirty="0"/>
              <a:t>  	</a:t>
            </a:r>
            <a:r>
              <a:rPr lang="en-US" altLang="en-US" sz="2000" b="1" dirty="0"/>
              <a:t>name.</a:t>
            </a:r>
          </a:p>
          <a:p>
            <a:pPr eaLnBrk="1" hangingPunct="1">
              <a:lnSpc>
                <a:spcPct val="90000"/>
              </a:lnSpc>
              <a:buFont typeface="Wingdings" panose="05000000000000000000" pitchFamily="2" charset="2"/>
              <a:buNone/>
            </a:pPr>
            <a:endParaRPr lang="en-US" altLang="en-US" sz="2000" dirty="0"/>
          </a:p>
        </p:txBody>
      </p:sp>
      <p:sp>
        <p:nvSpPr>
          <p:cNvPr id="32773" name="Slide Number Placeholder 1"/>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618A6964-9D4A-46C9-91FF-078F7C51211A}" type="slidenum">
              <a:rPr lang="en-US" altLang="en-US" smtClean="0">
                <a:latin typeface="Garamond" panose="02020404030301010803" pitchFamily="18" charset="0"/>
              </a:rPr>
              <a:pPr/>
              <a:t>16</a:t>
            </a:fld>
            <a:endParaRPr lang="en-US" altLang="en-US" smtClean="0">
              <a:latin typeface="Garamond" panose="02020404030301010803" pitchFamily="18" charset="0"/>
            </a:endParaRPr>
          </a:p>
        </p:txBody>
      </p:sp>
      <p:pic>
        <p:nvPicPr>
          <p:cNvPr id="3277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635" y="3614738"/>
            <a:ext cx="399573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25076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The Compiler</a:t>
            </a:r>
            <a:r>
              <a:rPr lang="en-IN" sz="3200" b="1" dirty="0">
                <a:solidFill>
                  <a:schemeClr val="tx2">
                    <a:lumMod val="75000"/>
                  </a:schemeClr>
                </a:solidFill>
              </a:rPr>
              <a:t/>
            </a:r>
            <a:br>
              <a:rPr lang="en-IN" sz="3200" b="1" dirty="0">
                <a:solidFill>
                  <a:schemeClr val="tx2">
                    <a:lumMod val="75000"/>
                  </a:schemeClr>
                </a:solidFill>
              </a:rPr>
            </a:br>
            <a:endParaRPr lang="en-US" dirty="0"/>
          </a:p>
        </p:txBody>
      </p:sp>
      <p:sp>
        <p:nvSpPr>
          <p:cNvPr id="3" name="Content Placeholder 2"/>
          <p:cNvSpPr>
            <a:spLocks noGrp="1"/>
          </p:cNvSpPr>
          <p:nvPr>
            <p:ph idx="1"/>
          </p:nvPr>
        </p:nvSpPr>
        <p:spPr>
          <a:xfrm>
            <a:off x="313265" y="674557"/>
            <a:ext cx="8492068" cy="5353710"/>
          </a:xfrm>
        </p:spPr>
        <p:txBody>
          <a:bodyPr/>
          <a:lstStyle/>
          <a:p>
            <a:pPr algn="just">
              <a:spcAft>
                <a:spcPts val="750"/>
              </a:spcAft>
              <a:buFont typeface="Arial" panose="020B0604020202020204" pitchFamily="34" charset="0"/>
              <a:buChar char="•"/>
            </a:pPr>
            <a:r>
              <a:rPr lang="en-US" altLang="en-US" sz="2000" dirty="0">
                <a:ea typeface="Calibri" panose="020F0502020204030204" pitchFamily="34" charset="0"/>
                <a:cs typeface="Times New Roman" panose="02020603050405020304" pitchFamily="18" charset="0"/>
              </a:rPr>
              <a:t>A </a:t>
            </a:r>
            <a:r>
              <a:rPr lang="en-US" altLang="en-US" sz="2000" b="1" dirty="0">
                <a:ea typeface="Calibri" panose="020F0502020204030204" pitchFamily="34" charset="0"/>
                <a:cs typeface="Times New Roman" panose="02020603050405020304" pitchFamily="18" charset="0"/>
              </a:rPr>
              <a:t>compiler</a:t>
            </a:r>
            <a:r>
              <a:rPr lang="en-US" altLang="en-US" sz="2000" dirty="0">
                <a:ea typeface="Calibri" panose="020F0502020204030204" pitchFamily="34" charset="0"/>
                <a:cs typeface="Times New Roman" panose="02020603050405020304" pitchFamily="18" charset="0"/>
              </a:rPr>
              <a:t> can be precisely defined as </a:t>
            </a:r>
            <a:r>
              <a:rPr lang="en-US" altLang="en-US" sz="2000" i="1" dirty="0">
                <a:ea typeface="Calibri" panose="020F0502020204030204" pitchFamily="34" charset="0"/>
                <a:cs typeface="Times New Roman" panose="02020603050405020304" pitchFamily="18" charset="0"/>
              </a:rPr>
              <a:t>a program that translates a program written in high-level language into machine language</a:t>
            </a:r>
            <a:r>
              <a:rPr lang="en-US" altLang="en-US" sz="2000" dirty="0">
                <a:ea typeface="Calibri" panose="020F0502020204030204" pitchFamily="34" charset="0"/>
                <a:cs typeface="Times New Roman" panose="02020603050405020304" pitchFamily="18" charset="0"/>
              </a:rPr>
              <a:t>. </a:t>
            </a:r>
            <a:r>
              <a:rPr lang="en-US" altLang="en-US" sz="2000" dirty="0" smtClean="0"/>
              <a:t>A </a:t>
            </a:r>
            <a:r>
              <a:rPr lang="en-US" altLang="en-US" sz="2000" b="1" dirty="0"/>
              <a:t>Compiler</a:t>
            </a:r>
            <a:r>
              <a:rPr lang="en-US" altLang="en-US" sz="2000" dirty="0"/>
              <a:t> is a program that </a:t>
            </a:r>
            <a:r>
              <a:rPr lang="en-US" altLang="en-US" sz="2000" dirty="0" smtClean="0"/>
              <a:t>converts (compiles </a:t>
            </a:r>
            <a:r>
              <a:rPr lang="en-US" altLang="en-US" sz="2000" dirty="0"/>
              <a:t>it) </a:t>
            </a:r>
            <a:r>
              <a:rPr lang="en-US" altLang="en-US" sz="2000" dirty="0"/>
              <a:t>the entire </a:t>
            </a:r>
            <a:r>
              <a:rPr lang="en-US" altLang="en-US" sz="2000" dirty="0" smtClean="0"/>
              <a:t>code source </a:t>
            </a:r>
            <a:r>
              <a:rPr lang="en-US" altLang="en-US" sz="2000" dirty="0" smtClean="0"/>
              <a:t>into </a:t>
            </a:r>
            <a:r>
              <a:rPr lang="en-US" altLang="en-US" sz="2000" dirty="0"/>
              <a:t>machine language at one time before the computer can run the program at a later time. </a:t>
            </a:r>
            <a:endParaRPr lang="en-US" altLang="en-US" sz="2000" dirty="0"/>
          </a:p>
          <a:p>
            <a:pPr algn="just">
              <a:spcAft>
                <a:spcPts val="750"/>
              </a:spcAft>
              <a:buFont typeface="Arial" panose="020B0604020202020204" pitchFamily="34" charset="0"/>
              <a:buChar char="•"/>
            </a:pPr>
            <a:r>
              <a:rPr lang="en-US" altLang="en-US" sz="2000" dirty="0" smtClean="0">
                <a:latin typeface="Arial" panose="020B0604020202020204" pitchFamily="34" charset="0"/>
              </a:rPr>
              <a:t>A </a:t>
            </a:r>
            <a:r>
              <a:rPr lang="en-US" altLang="en-US" sz="2000" dirty="0">
                <a:latin typeface="Arial" panose="020B0604020202020204" pitchFamily="34" charset="0"/>
              </a:rPr>
              <a:t>compiler is a computer program that transforms humanly readable (programming language) source code into another computer language (binary) </a:t>
            </a:r>
            <a:r>
              <a:rPr lang="en-US" altLang="en-US" sz="2000" dirty="0" smtClean="0">
                <a:latin typeface="Arial" panose="020B0604020202020204" pitchFamily="34" charset="0"/>
              </a:rPr>
              <a:t>code</a:t>
            </a:r>
          </a:p>
          <a:p>
            <a:pPr algn="just">
              <a:spcAft>
                <a:spcPts val="750"/>
              </a:spcAft>
              <a:buFont typeface="Arial" panose="020B0604020202020204" pitchFamily="34" charset="0"/>
              <a:buChar char="•"/>
            </a:pPr>
            <a:r>
              <a:rPr lang="en-US" altLang="en-US" sz="2000" dirty="0" smtClean="0">
                <a:latin typeface="Arial" panose="020B0604020202020204" pitchFamily="34" charset="0"/>
              </a:rPr>
              <a:t>In </a:t>
            </a:r>
            <a:r>
              <a:rPr lang="en-US" altLang="en-US" sz="2000" dirty="0">
                <a:latin typeface="Arial" panose="020B0604020202020204" pitchFamily="34" charset="0"/>
              </a:rPr>
              <a:t>simple terms, Compiler takes the code that you wrote and turned in to the binary code that the computer can understand. </a:t>
            </a:r>
            <a:endParaRPr lang="en-US" altLang="en-US" sz="2000" dirty="0" smtClean="0">
              <a:latin typeface="Arial" panose="020B0604020202020204" pitchFamily="34" charset="0"/>
            </a:endParaRPr>
          </a:p>
          <a:p>
            <a:pPr algn="just">
              <a:spcAft>
                <a:spcPts val="750"/>
              </a:spcAft>
              <a:buFont typeface="Arial" panose="020B0604020202020204" pitchFamily="34" charset="0"/>
              <a:buChar char="•"/>
            </a:pPr>
            <a:r>
              <a:rPr lang="en-US" altLang="en-US" sz="2000" dirty="0" smtClean="0"/>
              <a:t>While </a:t>
            </a:r>
            <a:r>
              <a:rPr lang="en-US" altLang="en-US" sz="2000" dirty="0"/>
              <a:t>compiling the source code into machine code, </a:t>
            </a:r>
            <a:r>
              <a:rPr lang="en-US" altLang="en-US" sz="2000" dirty="0" smtClean="0"/>
              <a:t>the compiler </a:t>
            </a:r>
            <a:r>
              <a:rPr lang="en-US" altLang="en-US" sz="2000" dirty="0"/>
              <a:t>checks </a:t>
            </a:r>
            <a:r>
              <a:rPr lang="en-US" altLang="en-US" sz="2000" dirty="0" smtClean="0"/>
              <a:t>if </a:t>
            </a:r>
            <a:r>
              <a:rPr lang="en-US" altLang="en-US" sz="2000" dirty="0" smtClean="0"/>
              <a:t> </a:t>
            </a:r>
            <a:r>
              <a:rPr lang="en-US" altLang="en-US" sz="2000" dirty="0"/>
              <a:t>syntax is properly written by the </a:t>
            </a:r>
            <a:r>
              <a:rPr lang="en-US" altLang="en-US" sz="2000" dirty="0" smtClean="0"/>
              <a:t>programmer and enables </a:t>
            </a:r>
            <a:r>
              <a:rPr lang="en-US" altLang="en-US" sz="2000" dirty="0"/>
              <a:t>the programmer to debug the program </a:t>
            </a:r>
          </a:p>
          <a:p>
            <a:pPr algn="just">
              <a:spcAft>
                <a:spcPts val="750"/>
              </a:spcAft>
              <a:buFont typeface="Arial" panose="020B0604020202020204" pitchFamily="34" charset="0"/>
              <a:buChar char="•"/>
            </a:pPr>
            <a:r>
              <a:rPr lang="en-US" altLang="en-US" sz="2000" dirty="0">
                <a:ea typeface="Calibri" panose="020F0502020204030204" pitchFamily="34" charset="0"/>
                <a:cs typeface="Times New Roman" panose="02020603050405020304" pitchFamily="18" charset="0"/>
              </a:rPr>
              <a:t>A compiler is a much more complex program than an assembler. It  </a:t>
            </a:r>
            <a:r>
              <a:rPr lang="en-US" altLang="en-US" sz="2000" dirty="0" smtClean="0">
                <a:ea typeface="Calibri" panose="020F0502020204030204" pitchFamily="34" charset="0"/>
                <a:cs typeface="Times New Roman" panose="02020603050405020304" pitchFamily="18" charset="0"/>
              </a:rPr>
              <a:t>does not </a:t>
            </a:r>
            <a:r>
              <a:rPr lang="en-US" altLang="en-US" sz="2000" dirty="0">
                <a:ea typeface="Calibri" panose="020F0502020204030204" pitchFamily="34" charset="0"/>
                <a:cs typeface="Times New Roman" panose="02020603050405020304" pitchFamily="18" charset="0"/>
              </a:rPr>
              <a:t>only translates the source code instructions into machine code but also maps the data structures of the HLL program onto the linear memory of the underlying hardware. </a:t>
            </a:r>
            <a:endParaRPr lang="en-US" sz="2000" dirty="0"/>
          </a:p>
        </p:txBody>
      </p:sp>
      <p:sp>
        <p:nvSpPr>
          <p:cNvPr id="33794" name="Slide Number Placeholder 2"/>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067C058B-6A51-437F-BEDC-75184C202AC0}" type="slidenum">
              <a:rPr lang="en-IN" altLang="en-US" smtClean="0">
                <a:latin typeface="Garamond" panose="02020404030301010803" pitchFamily="18" charset="0"/>
              </a:rPr>
              <a:pPr/>
              <a:t>17</a:t>
            </a:fld>
            <a:endParaRPr lang="en-IN" altLang="en-US" smtClean="0">
              <a:latin typeface="Garamond" panose="02020404030301010803" pitchFamily="18" charset="0"/>
            </a:endParaRPr>
          </a:p>
        </p:txBody>
      </p:sp>
    </p:spTree>
    <p:extLst>
      <p:ext uri="{BB962C8B-B14F-4D97-AF65-F5344CB8AC3E}">
        <p14:creationId xmlns:p14="http://schemas.microsoft.com/office/powerpoint/2010/main" val="34632080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3467"/>
            <a:ext cx="8229600" cy="5487461"/>
          </a:xfrm>
        </p:spPr>
        <p:txBody>
          <a:bodyPr/>
          <a:lstStyle/>
          <a:p>
            <a:pPr marL="0" indent="0" algn="just">
              <a:lnSpc>
                <a:spcPct val="115000"/>
              </a:lnSpc>
              <a:spcAft>
                <a:spcPts val="750"/>
              </a:spcAft>
              <a:buNone/>
              <a:defRP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HLL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instrcutions</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(codes)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are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English-like, a statement written in this language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such as C++ is </a:t>
            </a:r>
            <a:r>
              <a:rPr lang="en-US" sz="2800" dirty="0">
                <a:latin typeface="Times New Roman" panose="02020603050405020304" pitchFamily="18" charset="0"/>
                <a:ea typeface="Calibri" panose="020F0502020204030204" pitchFamily="34" charset="0"/>
                <a:cs typeface="Times New Roman" panose="02020603050405020304" pitchFamily="18" charset="0"/>
              </a:rPr>
              <a:t>not understandable to the machine. A high-level language translator is called a compiler. The compiler takes the source code as input and translates it line by line into machine code.</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defRPr/>
            </a:pPr>
            <a:endParaRPr lang="en-US" sz="2800" dirty="0"/>
          </a:p>
        </p:txBody>
      </p:sp>
      <p:sp>
        <p:nvSpPr>
          <p:cNvPr id="34821" name="Slide Number Placeholder 1"/>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79FBCA3C-FEEE-4BD0-AD11-DA13A69821E6}" type="slidenum">
              <a:rPr lang="en-US" altLang="en-US" smtClean="0">
                <a:latin typeface="Garamond" panose="02020404030301010803" pitchFamily="18" charset="0"/>
              </a:rPr>
              <a:pPr/>
              <a:t>18</a:t>
            </a:fld>
            <a:endParaRPr lang="en-US" altLang="en-US" smtClean="0">
              <a:latin typeface="Garamond" panose="02020404030301010803" pitchFamily="18" charset="0"/>
            </a:endParaRPr>
          </a:p>
        </p:txBody>
      </p:sp>
      <p:pic>
        <p:nvPicPr>
          <p:cNvPr id="348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734" y="3387196"/>
            <a:ext cx="7010400" cy="274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45358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The Concept of </a:t>
            </a:r>
            <a:r>
              <a:rPr lang="en-US" sz="3200" b="1" dirty="0" smtClean="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Interpretation</a:t>
            </a:r>
            <a:endParaRPr lang="en-US" dirty="0"/>
          </a:p>
        </p:txBody>
      </p:sp>
      <p:sp>
        <p:nvSpPr>
          <p:cNvPr id="3" name="Content Placeholder 2"/>
          <p:cNvSpPr>
            <a:spLocks noGrp="1"/>
          </p:cNvSpPr>
          <p:nvPr>
            <p:ph idx="1"/>
          </p:nvPr>
        </p:nvSpPr>
        <p:spPr>
          <a:xfrm>
            <a:off x="238124" y="847728"/>
            <a:ext cx="8565829" cy="4530725"/>
          </a:xfrm>
        </p:spPr>
        <p:txBody>
          <a:bodyPr/>
          <a:lstStyle/>
          <a:p>
            <a:pPr algn="just"/>
            <a:r>
              <a:rPr lang="en-US" altLang="en-US" sz="2000" dirty="0"/>
              <a:t>The </a:t>
            </a:r>
            <a:r>
              <a:rPr lang="en-US" altLang="en-US" sz="2000" b="1" dirty="0"/>
              <a:t>interpreters</a:t>
            </a:r>
            <a:r>
              <a:rPr lang="en-US" altLang="en-US" sz="2000" dirty="0"/>
              <a:t> are programs that translates the high level program code one statement at a time, that is, it reads a code statement, converts it to one or more machine language instructions, and then executes the instruction before moving translating the next code statement in the program. If there is any error in the statement, the programmer can correct the error before the interpreter evaluates the next </a:t>
            </a:r>
            <a:r>
              <a:rPr lang="en-US" altLang="en-US" sz="2000" dirty="0" smtClean="0"/>
              <a:t>statement.  </a:t>
            </a:r>
            <a:r>
              <a:rPr lang="en-US" altLang="en-US" sz="2000" dirty="0" smtClean="0">
                <a:ea typeface="Calibri" panose="020F0502020204030204" pitchFamily="34" charset="0"/>
                <a:cs typeface="Times New Roman" panose="02020603050405020304" pitchFamily="18" charset="0"/>
              </a:rPr>
              <a:t>An </a:t>
            </a:r>
            <a:r>
              <a:rPr lang="en-US" altLang="en-US" sz="2000" b="1" dirty="0">
                <a:ea typeface="Calibri" panose="020F0502020204030204" pitchFamily="34" charset="0"/>
                <a:cs typeface="Times New Roman" panose="02020603050405020304" pitchFamily="18" charset="0"/>
              </a:rPr>
              <a:t>interpreter</a:t>
            </a:r>
            <a:r>
              <a:rPr lang="en-US" altLang="en-US" sz="2000" dirty="0">
                <a:ea typeface="Calibri" panose="020F0502020204030204" pitchFamily="34" charset="0"/>
                <a:cs typeface="Times New Roman" panose="02020603050405020304" pitchFamily="18" charset="0"/>
              </a:rPr>
              <a:t> is a simple program. It does not translate the source code into machine code. In fact, it reads the source code program line by line and executes it (see Fig. 6.5). Therefore, an </a:t>
            </a:r>
            <a:r>
              <a:rPr lang="en-US" altLang="en-US" sz="2000" b="1" dirty="0">
                <a:ea typeface="Calibri" panose="020F0502020204030204" pitchFamily="34" charset="0"/>
                <a:cs typeface="Times New Roman" panose="02020603050405020304" pitchFamily="18" charset="0"/>
              </a:rPr>
              <a:t>interpreter is also called a program execution environment</a:t>
            </a:r>
            <a:endParaRPr lang="en-US" sz="2000" dirty="0"/>
          </a:p>
        </p:txBody>
      </p:sp>
      <p:sp>
        <p:nvSpPr>
          <p:cNvPr id="35842" name="Slide Number Placeholder 2"/>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557199" indent="-214308">
              <a:defRPr>
                <a:solidFill>
                  <a:schemeClr val="tx1"/>
                </a:solidFill>
                <a:latin typeface="Arial" panose="020B0604020202020204" pitchFamily="34" charset="0"/>
              </a:defRPr>
            </a:lvl2pPr>
            <a:lvl3pPr marL="857228" indent="-171446">
              <a:defRPr>
                <a:solidFill>
                  <a:schemeClr val="tx1"/>
                </a:solidFill>
                <a:latin typeface="Arial" panose="020B0604020202020204" pitchFamily="34" charset="0"/>
              </a:defRPr>
            </a:lvl3pPr>
            <a:lvl4pPr marL="1200120" indent="-171446">
              <a:defRPr>
                <a:solidFill>
                  <a:schemeClr val="tx1"/>
                </a:solidFill>
                <a:latin typeface="Arial" panose="020B0604020202020204" pitchFamily="34" charset="0"/>
              </a:defRPr>
            </a:lvl4pPr>
            <a:lvl5pPr marL="1543012" indent="-171446">
              <a:defRPr>
                <a:solidFill>
                  <a:schemeClr val="tx1"/>
                </a:solidFill>
                <a:latin typeface="Arial" panose="020B0604020202020204" pitchFamily="34" charset="0"/>
              </a:defRPr>
            </a:lvl5pPr>
            <a:lvl6pPr marL="1885903" indent="-171446" eaLnBrk="0" fontAlgn="base" hangingPunct="0">
              <a:spcBef>
                <a:spcPct val="0"/>
              </a:spcBef>
              <a:spcAft>
                <a:spcPct val="0"/>
              </a:spcAft>
              <a:defRPr>
                <a:solidFill>
                  <a:schemeClr val="tx1"/>
                </a:solidFill>
                <a:latin typeface="Arial" panose="020B0604020202020204" pitchFamily="34" charset="0"/>
              </a:defRPr>
            </a:lvl6pPr>
            <a:lvl7pPr marL="2228795" indent="-171446" eaLnBrk="0" fontAlgn="base" hangingPunct="0">
              <a:spcBef>
                <a:spcPct val="0"/>
              </a:spcBef>
              <a:spcAft>
                <a:spcPct val="0"/>
              </a:spcAft>
              <a:defRPr>
                <a:solidFill>
                  <a:schemeClr val="tx1"/>
                </a:solidFill>
                <a:latin typeface="Arial" panose="020B0604020202020204" pitchFamily="34" charset="0"/>
              </a:defRPr>
            </a:lvl7pPr>
            <a:lvl8pPr marL="2571686" indent="-171446" eaLnBrk="0" fontAlgn="base" hangingPunct="0">
              <a:spcBef>
                <a:spcPct val="0"/>
              </a:spcBef>
              <a:spcAft>
                <a:spcPct val="0"/>
              </a:spcAft>
              <a:defRPr>
                <a:solidFill>
                  <a:schemeClr val="tx1"/>
                </a:solidFill>
                <a:latin typeface="Arial" panose="020B0604020202020204" pitchFamily="34" charset="0"/>
              </a:defRPr>
            </a:lvl8pPr>
            <a:lvl9pPr marL="2914577" indent="-171446" eaLnBrk="0" fontAlgn="base" hangingPunct="0">
              <a:spcBef>
                <a:spcPct val="0"/>
              </a:spcBef>
              <a:spcAft>
                <a:spcPct val="0"/>
              </a:spcAft>
              <a:defRPr>
                <a:solidFill>
                  <a:schemeClr val="tx1"/>
                </a:solidFill>
                <a:latin typeface="Arial" panose="020B0604020202020204" pitchFamily="34" charset="0"/>
              </a:defRPr>
            </a:lvl9pPr>
          </a:lstStyle>
          <a:p>
            <a:fld id="{A91EE6DE-B414-4557-BC0C-28232628699C}" type="slidenum">
              <a:rPr lang="en-IN" altLang="en-US" smtClean="0">
                <a:latin typeface="Garamond" panose="02020404030301010803" pitchFamily="18" charset="0"/>
              </a:rPr>
              <a:pPr/>
              <a:t>19</a:t>
            </a:fld>
            <a:endParaRPr lang="en-IN" altLang="en-US" smtClean="0">
              <a:latin typeface="Garamond" panose="02020404030301010803" pitchFamily="18" charset="0"/>
            </a:endParaRPr>
          </a:p>
        </p:txBody>
      </p:sp>
      <p:sp>
        <p:nvSpPr>
          <p:cNvPr id="35844" name="Rectangle 4"/>
          <p:cNvSpPr>
            <a:spLocks noChangeArrowheads="1"/>
          </p:cNvSpPr>
          <p:nvPr/>
        </p:nvSpPr>
        <p:spPr bwMode="auto">
          <a:xfrm>
            <a:off x="1481138" y="1644254"/>
            <a:ext cx="6048375" cy="35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15000"/>
              </a:lnSpc>
              <a:spcAft>
                <a:spcPts val="750"/>
              </a:spcAft>
            </a:pPr>
            <a:r>
              <a:rPr lang="en-US" altLang="en-US" sz="1650" b="1" dirty="0" smtClean="0">
                <a:ea typeface="Calibri" panose="020F0502020204030204" pitchFamily="34" charset="0"/>
                <a:cs typeface="Times New Roman" panose="02020603050405020304" pitchFamily="18" charset="0"/>
              </a:rPr>
              <a:t>. </a:t>
            </a:r>
            <a:endParaRPr lang="en-IN" altLang="en-US" sz="1650" dirty="0">
              <a:ea typeface="Calibri" panose="020F0502020204030204" pitchFamily="34" charset="0"/>
              <a:cs typeface="Times New Roman" panose="02020603050405020304" pitchFamily="18" charset="0"/>
            </a:endParaRPr>
          </a:p>
        </p:txBody>
      </p:sp>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820" y="3973116"/>
            <a:ext cx="3284934" cy="249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806754" y="4171020"/>
            <a:ext cx="3172354" cy="1169551"/>
          </a:xfrm>
          <a:prstGeom prst="rect">
            <a:avLst/>
          </a:prstGeom>
        </p:spPr>
        <p:txBody>
          <a:bodyPr wrap="square">
            <a:spAutoFit/>
          </a:bodyPr>
          <a:lstStyle/>
          <a:p>
            <a:pPr algn="just"/>
            <a:r>
              <a:rPr lang="en-US" altLang="en-US" sz="1400" b="1" i="1" dirty="0">
                <a:solidFill>
                  <a:schemeClr val="accent5">
                    <a:lumMod val="50000"/>
                  </a:schemeClr>
                </a:solidFill>
              </a:rPr>
              <a:t>Interpreters are slower than Compilers because interpreters convert a statement at a time and runs it before moving to the next line</a:t>
            </a:r>
            <a:endParaRPr lang="en-US" sz="1400" b="1" i="1" dirty="0">
              <a:solidFill>
                <a:schemeClr val="accent5">
                  <a:lumMod val="50000"/>
                </a:schemeClr>
              </a:solidFill>
            </a:endParaRPr>
          </a:p>
        </p:txBody>
      </p:sp>
    </p:spTree>
    <p:extLst>
      <p:ext uri="{BB962C8B-B14F-4D97-AF65-F5344CB8AC3E}">
        <p14:creationId xmlns:p14="http://schemas.microsoft.com/office/powerpoint/2010/main" val="312946255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C++</a:t>
            </a:r>
            <a:endParaRPr lang="en-US" dirty="0"/>
          </a:p>
        </p:txBody>
      </p:sp>
      <p:sp>
        <p:nvSpPr>
          <p:cNvPr id="3" name="Content Placeholder 2"/>
          <p:cNvSpPr>
            <a:spLocks noGrp="1"/>
          </p:cNvSpPr>
          <p:nvPr>
            <p:ph idx="1"/>
          </p:nvPr>
        </p:nvSpPr>
        <p:spPr/>
        <p:txBody>
          <a:bodyPr>
            <a:normAutofit/>
          </a:bodyPr>
          <a:lstStyle/>
          <a:p>
            <a:pPr algn="just"/>
            <a:r>
              <a:rPr lang="en-US" dirty="0" smtClean="0"/>
              <a:t>C++ is a </a:t>
            </a:r>
            <a:r>
              <a:rPr lang="en-US" b="1" dirty="0" smtClean="0"/>
              <a:t>multi-paradigm programming language</a:t>
            </a:r>
            <a:r>
              <a:rPr lang="en-US" dirty="0" smtClean="0"/>
              <a:t> that </a:t>
            </a:r>
            <a:r>
              <a:rPr lang="en-US" b="1" dirty="0" smtClean="0"/>
              <a:t>supports object-oriented programming (OOP)</a:t>
            </a:r>
            <a:r>
              <a:rPr lang="en-US" dirty="0" smtClean="0"/>
              <a:t>, created by </a:t>
            </a:r>
            <a:r>
              <a:rPr lang="en-US" b="1" dirty="0" smtClean="0"/>
              <a:t>Bjarne </a:t>
            </a:r>
            <a:r>
              <a:rPr lang="en-US" b="1" dirty="0" err="1" smtClean="0"/>
              <a:t>Stroustrup</a:t>
            </a:r>
            <a:r>
              <a:rPr lang="en-US" dirty="0" smtClean="0"/>
              <a:t> in </a:t>
            </a:r>
            <a:r>
              <a:rPr lang="en-US" b="1" dirty="0" smtClean="0"/>
              <a:t>1983</a:t>
            </a:r>
            <a:r>
              <a:rPr lang="en-US" dirty="0" smtClean="0"/>
              <a:t> at </a:t>
            </a:r>
            <a:r>
              <a:rPr lang="en-US" b="1" dirty="0" smtClean="0"/>
              <a:t>Bell Labs</a:t>
            </a:r>
            <a:r>
              <a:rPr lang="en-US" dirty="0" smtClean="0"/>
              <a:t>, C++ is an extension(superset) of C programming and the programs are written in C language can run in C++ compilers. </a:t>
            </a:r>
          </a:p>
        </p:txBody>
      </p:sp>
    </p:spTree>
    <p:extLst>
      <p:ext uri="{BB962C8B-B14F-4D97-AF65-F5344CB8AC3E}">
        <p14:creationId xmlns:p14="http://schemas.microsoft.com/office/powerpoint/2010/main" val="1663808001"/>
      </p:ext>
    </p:extLst>
  </p:cSld>
  <p:clrMapOvr>
    <a:overrideClrMapping bg1="lt1" tx1="dk1" bg2="lt2" tx2="dk2" accent1="accent1" accent2="accent2" accent3="accent3" accent4="accent4" accent5="accent5" accent6="accent6" hlink="hlink" folHlink="folHlink"/>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Compiler Installation on windows</a:t>
            </a:r>
            <a:endParaRPr lang="en-US" dirty="0"/>
          </a:p>
        </p:txBody>
      </p:sp>
      <p:sp>
        <p:nvSpPr>
          <p:cNvPr id="3" name="Content Placeholder 2"/>
          <p:cNvSpPr>
            <a:spLocks noGrp="1"/>
          </p:cNvSpPr>
          <p:nvPr>
            <p:ph idx="1"/>
          </p:nvPr>
        </p:nvSpPr>
        <p:spPr>
          <a:xfrm>
            <a:off x="457200" y="948268"/>
            <a:ext cx="8229600" cy="4810128"/>
          </a:xfrm>
        </p:spPr>
        <p:txBody>
          <a:bodyPr>
            <a:noAutofit/>
          </a:bodyPr>
          <a:lstStyle/>
          <a:p>
            <a:pPr marL="0" indent="0" algn="just">
              <a:spcBef>
                <a:spcPct val="0"/>
              </a:spcBef>
              <a:buNone/>
            </a:pPr>
            <a:r>
              <a:rPr lang="en-US" altLang="en-US" sz="2000" dirty="0" smtClean="0">
                <a:latin typeface="Arial" panose="020B0604020202020204" pitchFamily="34" charset="0"/>
              </a:rPr>
              <a:t> Before you start learning and writing codes in  C++ programming</a:t>
            </a:r>
            <a:r>
              <a:rPr lang="en-US" altLang="en-US" sz="2000" dirty="0" smtClean="0"/>
              <a:t>. You need to install the following on</a:t>
            </a:r>
            <a:r>
              <a:rPr lang="en-US" altLang="en-US" sz="2000" dirty="0" smtClean="0">
                <a:latin typeface="Arial" panose="020B0604020202020204" pitchFamily="34" charset="0"/>
              </a:rPr>
              <a:t> </a:t>
            </a:r>
            <a:r>
              <a:rPr lang="en-US" altLang="en-US" sz="2000" dirty="0">
                <a:latin typeface="Arial" panose="020B0604020202020204" pitchFamily="34" charset="0"/>
              </a:rPr>
              <a:t>your Computers</a:t>
            </a:r>
            <a:r>
              <a:rPr lang="en-US" altLang="en-US" sz="2000" dirty="0" smtClean="0"/>
              <a:t>;</a:t>
            </a:r>
          </a:p>
          <a:p>
            <a:pPr marL="0" indent="0" algn="just">
              <a:spcBef>
                <a:spcPct val="0"/>
              </a:spcBef>
              <a:buNone/>
            </a:pPr>
            <a:r>
              <a:rPr lang="en-US" sz="2000" dirty="0" smtClean="0"/>
              <a:t>Text editor such as Notepad, sublime text to be used to write source code and </a:t>
            </a:r>
            <a:r>
              <a:rPr lang="en-US" altLang="en-US" sz="2000" dirty="0" smtClean="0">
                <a:latin typeface="Arial" panose="020B0604020202020204" pitchFamily="34" charset="0"/>
              </a:rPr>
              <a:t>C</a:t>
            </a:r>
            <a:r>
              <a:rPr lang="en-US" altLang="en-US" sz="2000" dirty="0">
                <a:latin typeface="Arial" panose="020B0604020202020204" pitchFamily="34" charset="0"/>
              </a:rPr>
              <a:t>++ </a:t>
            </a:r>
            <a:r>
              <a:rPr lang="en-US" altLang="en-US" sz="2000" dirty="0" smtClean="0">
                <a:latin typeface="Arial" panose="020B0604020202020204" pitchFamily="34" charset="0"/>
              </a:rPr>
              <a:t>compiler software such as</a:t>
            </a:r>
            <a:r>
              <a:rPr lang="en-US" sz="2000" b="1" dirty="0" smtClean="0"/>
              <a:t> </a:t>
            </a:r>
            <a:r>
              <a:rPr lang="en-US" sz="2000" dirty="0"/>
              <a:t>Intel C++ Compiler, </a:t>
            </a:r>
            <a:r>
              <a:rPr lang="en-US" sz="2000" dirty="0" err="1" smtClean="0"/>
              <a:t>MinGW</a:t>
            </a:r>
            <a:r>
              <a:rPr lang="en-US" sz="2000" dirty="0"/>
              <a:t>, </a:t>
            </a:r>
            <a:r>
              <a:rPr lang="en-US" sz="2000" dirty="0" smtClean="0"/>
              <a:t>Clang,</a:t>
            </a:r>
            <a:r>
              <a:rPr lang="en-US" sz="2000" dirty="0"/>
              <a:t> The </a:t>
            </a:r>
            <a:r>
              <a:rPr lang="en-US" sz="2000" i="1" dirty="0"/>
              <a:t>Borland</a:t>
            </a:r>
            <a:r>
              <a:rPr lang="en-US" sz="2000" dirty="0"/>
              <a:t> C++ Compiler 5.5</a:t>
            </a:r>
            <a:r>
              <a:rPr lang="en-US" sz="2000" dirty="0" smtClean="0"/>
              <a:t> </a:t>
            </a:r>
            <a:r>
              <a:rPr lang="en-US" sz="2000" dirty="0" err="1" smtClean="0"/>
              <a:t>etc</a:t>
            </a:r>
            <a:endParaRPr lang="en-US" sz="2000" dirty="0" smtClean="0"/>
          </a:p>
          <a:p>
            <a:pPr marL="0" indent="0" algn="just">
              <a:spcBef>
                <a:spcPct val="0"/>
              </a:spcBef>
              <a:buNone/>
            </a:pPr>
            <a:r>
              <a:rPr lang="en-US" sz="2000" dirty="0" smtClean="0"/>
              <a:t>For the purpose of this class, we shall opt for IDEs as Ideal software for developing programs in C++ Language. </a:t>
            </a:r>
            <a:r>
              <a:rPr lang="en-US" altLang="en-US" sz="2000" dirty="0" smtClean="0"/>
              <a:t>The </a:t>
            </a:r>
            <a:r>
              <a:rPr lang="en-US" altLang="en-US" sz="2000" dirty="0"/>
              <a:t>easiest way for beginners to compile C++ programs is by using an Integrated Development Environment (IDE). </a:t>
            </a:r>
          </a:p>
          <a:p>
            <a:pPr marL="0" indent="0" algn="just">
              <a:spcBef>
                <a:spcPct val="0"/>
              </a:spcBef>
              <a:buNone/>
            </a:pPr>
            <a:r>
              <a:rPr lang="en-US" sz="2000" dirty="0" smtClean="0"/>
              <a:t>An </a:t>
            </a:r>
            <a:r>
              <a:rPr lang="en-US" sz="2000" b="1" i="1" dirty="0"/>
              <a:t>Integrated Development Environment (IDE) </a:t>
            </a:r>
            <a:r>
              <a:rPr lang="en-US" sz="2000" dirty="0"/>
              <a:t>is a packaged interface that provides a suite of tools and features that aid development. It is basically a complete package that offers a code editor, a debugging tool and an automated tool.</a:t>
            </a:r>
          </a:p>
          <a:p>
            <a:pPr marL="0" indent="0" algn="just">
              <a:spcBef>
                <a:spcPct val="0"/>
              </a:spcBef>
              <a:buNone/>
            </a:pPr>
            <a:r>
              <a:rPr lang="en-US" altLang="en-US" sz="2000" dirty="0"/>
              <a:t>An IDE generally integrates several development tools, including a text editor and tools to compile programs directly from it. </a:t>
            </a:r>
          </a:p>
          <a:p>
            <a:pPr marL="0" indent="0" algn="just">
              <a:spcBef>
                <a:spcPct val="0"/>
              </a:spcBef>
              <a:buNone/>
            </a:pPr>
            <a:endParaRPr lang="en-US" sz="2000" dirty="0" smtClean="0"/>
          </a:p>
        </p:txBody>
      </p:sp>
    </p:spTree>
    <p:extLst>
      <p:ext uri="{BB962C8B-B14F-4D97-AF65-F5344CB8AC3E}">
        <p14:creationId xmlns:p14="http://schemas.microsoft.com/office/powerpoint/2010/main" val="3328530001"/>
      </p:ext>
    </p:extLst>
  </p:cSld>
  <p:clrMapOvr>
    <a:overrideClrMapping bg1="lt1" tx1="dk1" bg2="lt2" tx2="dk2" accent1="accent1" accent2="accent2" accent3="accent3" accent4="accent4" accent5="accent5" accent6="accent6" hlink="hlink" folHlink="folHlink"/>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C++ Compliers for diff OS</a:t>
            </a:r>
            <a:endParaRPr lang="en-US" dirty="0"/>
          </a:p>
        </p:txBody>
      </p:sp>
      <p:sp>
        <p:nvSpPr>
          <p:cNvPr id="3" name="Content Placeholder 2"/>
          <p:cNvSpPr>
            <a:spLocks noGrp="1"/>
          </p:cNvSpPr>
          <p:nvPr>
            <p:ph idx="1"/>
          </p:nvPr>
        </p:nvSpPr>
        <p:spPr>
          <a:xfrm>
            <a:off x="457200" y="999067"/>
            <a:ext cx="8686800" cy="5131861"/>
          </a:xfrm>
        </p:spPr>
        <p:txBody>
          <a:bodyPr numCol="2">
            <a:normAutofit/>
          </a:bodyPr>
          <a:lstStyle/>
          <a:p>
            <a:pPr marL="0" indent="0">
              <a:spcBef>
                <a:spcPct val="0"/>
              </a:spcBef>
              <a:buNone/>
            </a:pPr>
            <a:r>
              <a:rPr lang="en-US" altLang="en-US" sz="2400" b="1" dirty="0">
                <a:latin typeface="Arial" panose="020B0604020202020204" pitchFamily="34" charset="0"/>
              </a:rPr>
              <a:t>For Windows:</a:t>
            </a:r>
            <a:r>
              <a:rPr lang="en-US" altLang="en-US" sz="2400" dirty="0">
                <a:latin typeface="Arial" panose="020B0604020202020204" pitchFamily="34" charset="0"/>
              </a:rPr>
              <a:t> </a:t>
            </a:r>
          </a:p>
          <a:p>
            <a:pPr marL="0" indent="0">
              <a:spcBef>
                <a:spcPct val="0"/>
              </a:spcBef>
              <a:buFontTx/>
              <a:buChar char="•"/>
            </a:pPr>
            <a:r>
              <a:rPr lang="en-US" altLang="en-US" sz="2400" dirty="0" smtClean="0">
                <a:latin typeface="Arial" panose="020B0604020202020204" pitchFamily="34" charset="0"/>
              </a:rPr>
              <a:t>Code::Blocks</a:t>
            </a:r>
          </a:p>
          <a:p>
            <a:pPr marL="0" indent="0">
              <a:spcBef>
                <a:spcPct val="0"/>
              </a:spcBef>
              <a:buFontTx/>
              <a:buChar char="•"/>
            </a:pPr>
            <a:r>
              <a:rPr lang="en-US" altLang="en-US" sz="2400" dirty="0" smtClean="0">
                <a:latin typeface="Arial" panose="020B0604020202020204" pitchFamily="34" charset="0"/>
              </a:rPr>
              <a:t>Borland C++</a:t>
            </a:r>
          </a:p>
          <a:p>
            <a:pPr marL="0" indent="0">
              <a:spcBef>
                <a:spcPct val="0"/>
              </a:spcBef>
              <a:buFontTx/>
              <a:buChar char="•"/>
            </a:pPr>
            <a:r>
              <a:rPr lang="en-US" altLang="en-US" sz="2400" dirty="0" smtClean="0">
                <a:latin typeface="Arial" panose="020B0604020202020204" pitchFamily="34" charset="0"/>
              </a:rPr>
              <a:t>Microsoft Visual C++</a:t>
            </a:r>
          </a:p>
          <a:p>
            <a:pPr marL="0" indent="0">
              <a:spcBef>
                <a:spcPct val="0"/>
              </a:spcBef>
              <a:buFontTx/>
              <a:buChar char="•"/>
            </a:pPr>
            <a:r>
              <a:rPr lang="en-US" altLang="en-US" sz="2400" dirty="0" smtClean="0">
                <a:latin typeface="Arial" panose="020B0604020202020204" pitchFamily="34" charset="0"/>
              </a:rPr>
              <a:t>Turbo C++</a:t>
            </a:r>
          </a:p>
          <a:p>
            <a:pPr marL="0" lvl="1" indent="0">
              <a:spcBef>
                <a:spcPct val="0"/>
              </a:spcBef>
              <a:buClr>
                <a:schemeClr val="accent1"/>
              </a:buClr>
              <a:buSzPct val="65000"/>
              <a:buFontTx/>
              <a:buChar char="•"/>
            </a:pPr>
            <a:r>
              <a:rPr lang="en-US" altLang="en-US" sz="2400" dirty="0" smtClean="0">
                <a:latin typeface="Arial" panose="020B0604020202020204" pitchFamily="34" charset="0"/>
                <a:ea typeface="+mn-ea"/>
                <a:cs typeface="+mn-cs"/>
              </a:rPr>
              <a:t>Dev-C++ </a:t>
            </a:r>
          </a:p>
          <a:p>
            <a:pPr marL="0" lvl="1" indent="0">
              <a:spcBef>
                <a:spcPct val="0"/>
              </a:spcBef>
              <a:buClr>
                <a:schemeClr val="accent1"/>
              </a:buClr>
              <a:buSzPct val="65000"/>
              <a:buFontTx/>
              <a:buChar char="•"/>
            </a:pPr>
            <a:r>
              <a:rPr lang="en-US" sz="2400" dirty="0" smtClean="0">
                <a:latin typeface="Arial" panose="020B0604020202020204" pitchFamily="34" charset="0"/>
                <a:ea typeface="+mn-ea"/>
                <a:cs typeface="+mn-cs"/>
              </a:rPr>
              <a:t> C++ Builder</a:t>
            </a:r>
          </a:p>
          <a:p>
            <a:pPr marL="0" lvl="1" indent="0">
              <a:spcBef>
                <a:spcPct val="0"/>
              </a:spcBef>
              <a:buClr>
                <a:schemeClr val="accent1"/>
              </a:buClr>
              <a:buSzPct val="65000"/>
              <a:buFontTx/>
              <a:buChar char="•"/>
            </a:pPr>
            <a:r>
              <a:rPr lang="en-US" sz="2400" dirty="0" smtClean="0">
                <a:latin typeface="Arial" panose="020B0604020202020204" pitchFamily="34" charset="0"/>
                <a:ea typeface="+mn-ea"/>
                <a:cs typeface="+mn-cs"/>
              </a:rPr>
              <a:t>Microsoft Visual C++</a:t>
            </a:r>
          </a:p>
          <a:p>
            <a:pPr marL="0" lvl="1" indent="0">
              <a:spcBef>
                <a:spcPct val="0"/>
              </a:spcBef>
              <a:buClr>
                <a:schemeClr val="accent1"/>
              </a:buClr>
              <a:buSzPct val="65000"/>
              <a:buFontTx/>
              <a:buChar char="•"/>
            </a:pPr>
            <a:r>
              <a:rPr lang="en-US" sz="2400" dirty="0" smtClean="0">
                <a:latin typeface="Arial" panose="020B0604020202020204" pitchFamily="34" charset="0"/>
                <a:ea typeface="+mn-ea"/>
                <a:cs typeface="+mn-cs"/>
              </a:rPr>
              <a:t>Eclipse IDE</a:t>
            </a:r>
          </a:p>
          <a:p>
            <a:pPr marL="0" lvl="1" indent="0">
              <a:spcBef>
                <a:spcPct val="0"/>
              </a:spcBef>
              <a:buClr>
                <a:schemeClr val="accent1"/>
              </a:buClr>
              <a:buSzPct val="65000"/>
              <a:buFontTx/>
              <a:buChar char="•"/>
            </a:pPr>
            <a:r>
              <a:rPr lang="en-US" sz="2400" dirty="0" smtClean="0">
                <a:latin typeface="Arial" panose="020B0604020202020204" pitchFamily="34" charset="0"/>
                <a:ea typeface="+mn-ea"/>
                <a:cs typeface="+mn-cs"/>
              </a:rPr>
              <a:t>NetBeans IDE</a:t>
            </a:r>
          </a:p>
          <a:p>
            <a:pPr marL="0" indent="0">
              <a:spcBef>
                <a:spcPct val="0"/>
              </a:spcBef>
              <a:buFontTx/>
              <a:buChar char="•"/>
            </a:pPr>
            <a:endParaRPr lang="en-US" altLang="en-US" sz="2400" dirty="0" smtClean="0">
              <a:latin typeface="Arial" panose="020B0604020202020204" pitchFamily="34" charset="0"/>
            </a:endParaRPr>
          </a:p>
          <a:p>
            <a:pPr marL="0" indent="0">
              <a:spcBef>
                <a:spcPct val="0"/>
              </a:spcBef>
              <a:buFontTx/>
              <a:buChar char="•"/>
            </a:pPr>
            <a:endParaRPr lang="en-US" altLang="en-US" sz="2400" dirty="0">
              <a:latin typeface="Arial" panose="020B0604020202020204" pitchFamily="34" charset="0"/>
            </a:endParaRPr>
          </a:p>
          <a:p>
            <a:pPr marL="0" indent="0">
              <a:spcBef>
                <a:spcPct val="0"/>
              </a:spcBef>
              <a:buFontTx/>
              <a:buChar char="•"/>
            </a:pPr>
            <a:endParaRPr lang="en-US" altLang="en-US" sz="2400" dirty="0">
              <a:latin typeface="Arial" panose="020B0604020202020204" pitchFamily="34" charset="0"/>
            </a:endParaRPr>
          </a:p>
          <a:p>
            <a:pPr marL="0" indent="0">
              <a:spcBef>
                <a:spcPct val="0"/>
              </a:spcBef>
              <a:buNone/>
            </a:pPr>
            <a:r>
              <a:rPr lang="en-US" altLang="en-US" sz="2400" b="1" dirty="0" smtClean="0">
                <a:latin typeface="Arial" panose="020B0604020202020204" pitchFamily="34" charset="0"/>
              </a:rPr>
              <a:t>For Linux:</a:t>
            </a:r>
            <a:r>
              <a:rPr lang="en-US" altLang="en-US" sz="2400" dirty="0" smtClean="0">
                <a:latin typeface="Arial" panose="020B0604020202020204" pitchFamily="34" charset="0"/>
              </a:rPr>
              <a:t> </a:t>
            </a:r>
          </a:p>
          <a:p>
            <a:pPr marL="0" indent="0">
              <a:spcBef>
                <a:spcPct val="0"/>
              </a:spcBef>
              <a:buFontTx/>
              <a:buChar char="•"/>
            </a:pPr>
            <a:r>
              <a:rPr lang="en-US" altLang="en-US" sz="2400" dirty="0" smtClean="0">
                <a:latin typeface="Arial" panose="020B0604020202020204" pitchFamily="34" charset="0"/>
              </a:rPr>
              <a:t>g++ is a C++ compiler that comes with most *nix distributions.</a:t>
            </a:r>
          </a:p>
          <a:p>
            <a:pPr marL="0" indent="0">
              <a:spcBef>
                <a:spcPct val="0"/>
              </a:spcBef>
              <a:buNone/>
            </a:pPr>
            <a:r>
              <a:rPr lang="en-US" altLang="en-US" sz="2400" b="1" dirty="0" smtClean="0">
                <a:latin typeface="Arial" panose="020B0604020202020204" pitchFamily="34" charset="0"/>
              </a:rPr>
              <a:t>For Mac OS:</a:t>
            </a:r>
            <a:r>
              <a:rPr lang="en-US" altLang="en-US" sz="2400" dirty="0" smtClean="0">
                <a:latin typeface="Arial" panose="020B0604020202020204" pitchFamily="34" charset="0"/>
              </a:rPr>
              <a:t> </a:t>
            </a:r>
          </a:p>
          <a:p>
            <a:pPr marL="0" indent="0">
              <a:spcBef>
                <a:spcPct val="0"/>
              </a:spcBef>
              <a:buFontTx/>
              <a:buChar char="•"/>
            </a:pPr>
            <a:r>
              <a:rPr lang="en-US" altLang="en-US" sz="2400" dirty="0" smtClean="0">
                <a:latin typeface="Arial" panose="020B0604020202020204" pitchFamily="34" charset="0"/>
              </a:rPr>
              <a:t>Apple </a:t>
            </a:r>
            <a:r>
              <a:rPr lang="en-US" altLang="en-US" sz="2400" dirty="0" err="1" smtClean="0">
                <a:latin typeface="Arial" panose="020B0604020202020204" pitchFamily="34" charset="0"/>
              </a:rPr>
              <a:t>XCode</a:t>
            </a:r>
            <a:endParaRPr lang="en-US" altLang="en-US" sz="2400" dirty="0" smtClean="0">
              <a:latin typeface="Arial" panose="020B0604020202020204" pitchFamily="34" charset="0"/>
            </a:endParaRPr>
          </a:p>
          <a:p>
            <a:pPr marL="0" indent="0">
              <a:spcBef>
                <a:spcPct val="0"/>
              </a:spcBef>
              <a:buFontTx/>
              <a:buChar char="•"/>
            </a:pPr>
            <a:r>
              <a:rPr lang="en-US" altLang="en-US" sz="2400" dirty="0" smtClean="0">
                <a:latin typeface="Arial" panose="020B0604020202020204" pitchFamily="34" charset="0"/>
              </a:rPr>
              <a:t>C++ Code::Block</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510877180"/>
      </p:ext>
    </p:extLst>
  </p:cSld>
  <p:clrMapOvr>
    <a:overrideClrMapping bg1="lt1" tx1="dk1" bg2="lt2" tx2="dk2" accent1="accent1" accent2="accent2" accent3="accent3" accent4="accent4" accent5="accent5" accent6="accent6" hlink="hlink" folHlink="folHlink"/>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Program Creation Process</a:t>
            </a:r>
            <a:br>
              <a:rPr lang="en-US" b="1" dirty="0"/>
            </a:br>
            <a:endParaRPr lang="en-US" dirty="0"/>
          </a:p>
        </p:txBody>
      </p:sp>
      <p:sp>
        <p:nvSpPr>
          <p:cNvPr id="3" name="Content Placeholder 2"/>
          <p:cNvSpPr>
            <a:spLocks noGrp="1"/>
          </p:cNvSpPr>
          <p:nvPr>
            <p:ph idx="1"/>
          </p:nvPr>
        </p:nvSpPr>
        <p:spPr>
          <a:xfrm>
            <a:off x="457200" y="863600"/>
            <a:ext cx="8229600" cy="5384799"/>
          </a:xfrm>
        </p:spPr>
        <p:txBody>
          <a:bodyPr/>
          <a:lstStyle/>
          <a:p>
            <a:pPr marL="0" indent="0" algn="just">
              <a:buNone/>
            </a:pPr>
            <a:r>
              <a:rPr lang="en-US" sz="2200" dirty="0" smtClean="0"/>
              <a:t>Computers </a:t>
            </a:r>
            <a:r>
              <a:rPr lang="en-US" sz="2200" dirty="0"/>
              <a:t>execute binary instructions. These binary instructions are known as machine instructions or machine code. It is difficult to program in machine code and early computer pioneers soon developed an easier way to write programs. The program creation process consists of the following steps</a:t>
            </a:r>
            <a:r>
              <a:rPr lang="en-US" sz="2200" dirty="0" smtClean="0"/>
              <a:t>:</a:t>
            </a:r>
          </a:p>
          <a:p>
            <a:pPr marL="0" indent="0" algn="just">
              <a:spcBef>
                <a:spcPct val="0"/>
              </a:spcBef>
              <a:buClrTx/>
              <a:buSzTx/>
              <a:buNone/>
            </a:pPr>
            <a:r>
              <a:rPr lang="en-US" altLang="en-US" sz="2200" b="1" dirty="0">
                <a:latin typeface="Arial" panose="020B0604020202020204" pitchFamily="34" charset="0"/>
                <a:hlinkClick r:id="rId2"/>
              </a:rPr>
              <a:t>Step 1</a:t>
            </a:r>
            <a:r>
              <a:rPr lang="en-US" altLang="en-US" sz="2200" dirty="0">
                <a:latin typeface="Arial" panose="020B0604020202020204" pitchFamily="34" charset="0"/>
              </a:rPr>
              <a:t> – Write the program in a computer language humans can read and understand (like C++), </a:t>
            </a:r>
          </a:p>
          <a:p>
            <a:pPr marL="0" indent="0" algn="just">
              <a:spcBef>
                <a:spcPct val="0"/>
              </a:spcBef>
              <a:buClrTx/>
              <a:buSzTx/>
              <a:buNone/>
            </a:pPr>
            <a:r>
              <a:rPr lang="en-US" altLang="en-US" sz="2200" b="1" dirty="0">
                <a:latin typeface="Arial" panose="020B0604020202020204" pitchFamily="34" charset="0"/>
                <a:hlinkClick r:id="rId3"/>
              </a:rPr>
              <a:t>Step 2</a:t>
            </a:r>
            <a:r>
              <a:rPr lang="en-US" altLang="en-US" sz="2200" dirty="0">
                <a:latin typeface="Arial" panose="020B0604020202020204" pitchFamily="34" charset="0"/>
              </a:rPr>
              <a:t> – Save the programs in text files. Programs can be a few lines long and reside in one file or can consist of many millions of lines of code and span thousands of files, </a:t>
            </a:r>
          </a:p>
          <a:p>
            <a:pPr marL="0" indent="0" algn="just">
              <a:spcBef>
                <a:spcPct val="0"/>
              </a:spcBef>
              <a:buClrTx/>
              <a:buSzTx/>
              <a:buNone/>
            </a:pPr>
            <a:r>
              <a:rPr lang="en-US" altLang="en-US" sz="2200" b="1" dirty="0">
                <a:latin typeface="Arial" panose="020B0604020202020204" pitchFamily="34" charset="0"/>
                <a:hlinkClick r:id="rId4"/>
              </a:rPr>
              <a:t>Step 3</a:t>
            </a:r>
            <a:r>
              <a:rPr lang="en-US" altLang="en-US" sz="2200" dirty="0">
                <a:latin typeface="Arial" panose="020B0604020202020204" pitchFamily="34" charset="0"/>
              </a:rPr>
              <a:t> – Run the source code files through a program called a compiler to generate object code for the target computer, </a:t>
            </a:r>
          </a:p>
          <a:p>
            <a:pPr marL="0" indent="0" algn="just">
              <a:spcBef>
                <a:spcPct val="0"/>
              </a:spcBef>
              <a:buClrTx/>
              <a:buSzTx/>
              <a:buNone/>
            </a:pPr>
            <a:r>
              <a:rPr lang="en-US" altLang="en-US" sz="2200" b="1" dirty="0">
                <a:latin typeface="Arial" panose="020B0604020202020204" pitchFamily="34" charset="0"/>
                <a:hlinkClick r:id="rId5"/>
              </a:rPr>
              <a:t>Step 4</a:t>
            </a:r>
            <a:r>
              <a:rPr lang="en-US" altLang="en-US" sz="2200" dirty="0">
                <a:latin typeface="Arial" panose="020B0604020202020204" pitchFamily="34" charset="0"/>
              </a:rPr>
              <a:t> – Run the object files through a program called a linker to produce an executable image </a:t>
            </a:r>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49284937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4055" t="4701" r="2972" b="6938"/>
          <a:stretch/>
        </p:blipFill>
        <p:spPr>
          <a:xfrm>
            <a:off x="457200" y="1011240"/>
            <a:ext cx="8357015" cy="5527477"/>
          </a:xfrm>
          <a:prstGeom prst="rect">
            <a:avLst/>
          </a:prstGeom>
        </p:spPr>
      </p:pic>
    </p:spTree>
    <p:extLst>
      <p:ext uri="{BB962C8B-B14F-4D97-AF65-F5344CB8AC3E}">
        <p14:creationId xmlns:p14="http://schemas.microsoft.com/office/powerpoint/2010/main" val="172594474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Program Creation Process</a:t>
            </a:r>
            <a:br>
              <a:rPr lang="en-US" sz="3200" dirty="0"/>
            </a:br>
            <a:endParaRPr lang="en-US" dirty="0"/>
          </a:p>
        </p:txBody>
      </p:sp>
      <p:sp>
        <p:nvSpPr>
          <p:cNvPr id="3" name="Content Placeholder 2"/>
          <p:cNvSpPr>
            <a:spLocks noGrp="1"/>
          </p:cNvSpPr>
          <p:nvPr>
            <p:ph idx="1"/>
          </p:nvPr>
        </p:nvSpPr>
        <p:spPr>
          <a:xfrm>
            <a:off x="338667" y="847728"/>
            <a:ext cx="8229600" cy="4530725"/>
          </a:xfrm>
        </p:spPr>
        <p:txBody>
          <a:bodyPr/>
          <a:lstStyle/>
          <a:p>
            <a:pPr algn="just"/>
            <a:r>
              <a:rPr lang="en-US" sz="2000" dirty="0" smtClean="0"/>
              <a:t>Two </a:t>
            </a:r>
            <a:r>
              <a:rPr lang="en-US" sz="2000" dirty="0"/>
              <a:t>interesting points to note in figure above. First, C++ adds a preprocessing step to the program creation process. The C++ preprocessor acts upon special instructions that can be contained in the C++ source code. These special preprocessor instructions are called preprocessor directives.  These are #include, #</a:t>
            </a:r>
            <a:r>
              <a:rPr lang="en-US" sz="2000" dirty="0" err="1"/>
              <a:t>ifndef</a:t>
            </a:r>
            <a:r>
              <a:rPr lang="en-US" sz="2000" dirty="0"/>
              <a:t>, #define, and #</a:t>
            </a:r>
            <a:r>
              <a:rPr lang="en-US" sz="2000" dirty="0" err="1"/>
              <a:t>endif</a:t>
            </a:r>
            <a:r>
              <a:rPr lang="en-US" sz="2000" dirty="0"/>
              <a:t>.</a:t>
            </a:r>
          </a:p>
          <a:p>
            <a:pPr algn="just"/>
            <a:r>
              <a:rPr lang="en-US" sz="2000" dirty="0"/>
              <a:t>The second item of interest is the assembly code file and assembler step shown at the bottom. Program routines can be created in other languages and compiled into object modules and then later linked with object modules created with C++. This is often referred to as mixed-language programming.</a:t>
            </a:r>
          </a:p>
          <a:p>
            <a:pPr algn="just"/>
            <a:r>
              <a:rPr lang="en-US" sz="2000" b="1" dirty="0"/>
              <a:t>Translating the Code for the Computer</a:t>
            </a:r>
          </a:p>
          <a:p>
            <a:pPr algn="just"/>
            <a:r>
              <a:rPr lang="en-US" sz="2000" dirty="0"/>
              <a:t>While you now understand “My First C++ Program” code, the computer won’t. Computers don’t understand C++ or any other programming language. They understand only machine language.</a:t>
            </a:r>
          </a:p>
        </p:txBody>
      </p:sp>
    </p:spTree>
    <p:extLst>
      <p:ext uri="{BB962C8B-B14F-4D97-AF65-F5344CB8AC3E}">
        <p14:creationId xmlns:p14="http://schemas.microsoft.com/office/powerpoint/2010/main" val="298085781"/>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Three programs are used to translate your source code into an executable file that the computer can run. These programs are, in their order of appearance:</a:t>
            </a:r>
          </a:p>
          <a:p>
            <a:r>
              <a:rPr lang="en-US" dirty="0"/>
              <a:t>Preprocessor</a:t>
            </a:r>
          </a:p>
          <a:p>
            <a:r>
              <a:rPr lang="en-US" dirty="0"/>
              <a:t>Compiler</a:t>
            </a:r>
          </a:p>
          <a:p>
            <a:r>
              <a:rPr lang="en-US" dirty="0"/>
              <a:t>Linker</a:t>
            </a:r>
          </a:p>
          <a:p>
            <a:endParaRPr lang="en-US" dirty="0"/>
          </a:p>
        </p:txBody>
      </p:sp>
    </p:spTree>
    <p:extLst>
      <p:ext uri="{BB962C8B-B14F-4D97-AF65-F5344CB8AC3E}">
        <p14:creationId xmlns:p14="http://schemas.microsoft.com/office/powerpoint/2010/main" val="3267226591"/>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6"/>
            <a:ext cx="8229600" cy="653517"/>
          </a:xfrm>
        </p:spPr>
        <p:txBody>
          <a:bodyPr/>
          <a:lstStyle/>
          <a:p>
            <a:r>
              <a:rPr lang="en-US" b="1" dirty="0"/>
              <a:t>Preprocessor</a:t>
            </a:r>
          </a:p>
        </p:txBody>
      </p:sp>
      <p:sp>
        <p:nvSpPr>
          <p:cNvPr id="3" name="Content Placeholder 2"/>
          <p:cNvSpPr>
            <a:spLocks noGrp="1"/>
          </p:cNvSpPr>
          <p:nvPr>
            <p:ph idx="1"/>
          </p:nvPr>
        </p:nvSpPr>
        <p:spPr>
          <a:xfrm>
            <a:off x="457200" y="931333"/>
            <a:ext cx="8229600" cy="5199595"/>
          </a:xfrm>
        </p:spPr>
        <p:txBody>
          <a:bodyPr/>
          <a:lstStyle/>
          <a:p>
            <a:pPr algn="just"/>
            <a:r>
              <a:rPr lang="en-US" sz="2800" dirty="0" smtClean="0"/>
              <a:t>The </a:t>
            </a:r>
            <a:r>
              <a:rPr lang="en-US" sz="2800" dirty="0"/>
              <a:t>preprocessor is a program that scans the source code for preprocessor directives such as include directives. The preprocessor inserts into the source code all files included by the include directives.</a:t>
            </a:r>
          </a:p>
          <a:p>
            <a:pPr algn="just"/>
            <a:r>
              <a:rPr lang="en-US" sz="2800" dirty="0"/>
              <a:t>In this example, the </a:t>
            </a:r>
            <a:r>
              <a:rPr lang="en-US" sz="2800" dirty="0" err="1"/>
              <a:t>iostream</a:t>
            </a:r>
            <a:r>
              <a:rPr lang="en-US" sz="2800" dirty="0"/>
              <a:t> standard library file is included by an include directive. Therefore, the preprocessor directive inserts the contents of that standard library file, including its definition of the </a:t>
            </a:r>
            <a:r>
              <a:rPr lang="en-US" sz="2800" dirty="0" err="1"/>
              <a:t>cout</a:t>
            </a:r>
            <a:r>
              <a:rPr lang="en-US" sz="2800" dirty="0"/>
              <a:t> object, into the source code file</a:t>
            </a:r>
            <a:r>
              <a:rPr lang="en-US" sz="2800" dirty="0" smtClean="0"/>
              <a:t>.</a:t>
            </a:r>
            <a:endParaRPr lang="en-US" sz="2800" dirty="0"/>
          </a:p>
        </p:txBody>
      </p:sp>
    </p:spTree>
    <p:extLst>
      <p:ext uri="{BB962C8B-B14F-4D97-AF65-F5344CB8AC3E}">
        <p14:creationId xmlns:p14="http://schemas.microsoft.com/office/powerpoint/2010/main" val="116202010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0" y="1600203"/>
            <a:ext cx="8686800" cy="4530725"/>
          </a:xfrm>
        </p:spPr>
        <p:txBody>
          <a:bodyPr/>
          <a:lstStyle/>
          <a:p>
            <a:pPr marL="0" indent="0" algn="just">
              <a:buNone/>
            </a:pPr>
            <a:r>
              <a:rPr lang="en-US" sz="2400" b="1" dirty="0" smtClean="0"/>
              <a:t>Compiler</a:t>
            </a:r>
          </a:p>
          <a:p>
            <a:pPr marL="0" indent="0" algn="just">
              <a:buNone/>
            </a:pPr>
            <a:r>
              <a:rPr lang="en-US" sz="2400" dirty="0" smtClean="0"/>
              <a:t>The </a:t>
            </a:r>
            <a:r>
              <a:rPr lang="en-US" sz="2400" dirty="0"/>
              <a:t>compiler is another program that translates the preprocessed source code (the source code after the insertions made by the preprocessor) into corresponding machine language instructions, which are stored in a separate file, called an object file, having an .</a:t>
            </a:r>
            <a:r>
              <a:rPr lang="en-US" sz="2400" dirty="0" err="1"/>
              <a:t>obj</a:t>
            </a:r>
            <a:r>
              <a:rPr lang="en-US" sz="2400" dirty="0"/>
              <a:t> extension. There are different compilers for different programming languages, but the purpose of the compiler is essentially the same, the translation of a programming language into machine language, no matter which programming language is involved</a:t>
            </a:r>
            <a:r>
              <a:rPr lang="en-US" sz="2400" dirty="0" smtClean="0"/>
              <a:t>.</a:t>
            </a:r>
            <a:endParaRPr lang="en-US" sz="2400" dirty="0"/>
          </a:p>
        </p:txBody>
      </p:sp>
    </p:spTree>
    <p:extLst>
      <p:ext uri="{BB962C8B-B14F-4D97-AF65-F5344CB8AC3E}">
        <p14:creationId xmlns:p14="http://schemas.microsoft.com/office/powerpoint/2010/main" val="2623498496"/>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smtClean="0"/>
              <a:t>The </a:t>
            </a:r>
            <a:r>
              <a:rPr lang="en-US" sz="2400" dirty="0"/>
              <a:t>compiler can understand your code and translate it into machine language only if your code is in the proper syntax for that programming language. C++, like other programming languages, and indeed most human languages, has rules for the spelling of words and for the grammar of statements. If there is a syntax error, then the compiler cannot translate your code into machine language instructions, and instead will call your attention to the syntax errors. Thus, in a sense, the compiler acts as a spell checker and grammar checker</a:t>
            </a:r>
            <a:r>
              <a:rPr lang="en-US" sz="2400" dirty="0" smtClean="0"/>
              <a:t>.</a:t>
            </a:r>
          </a:p>
          <a:p>
            <a:pPr algn="just"/>
            <a:endParaRPr lang="en-US" sz="2400" dirty="0" smtClean="0"/>
          </a:p>
          <a:p>
            <a:pPr algn="just"/>
            <a:endParaRPr lang="en-US" sz="2400" dirty="0" smtClean="0"/>
          </a:p>
          <a:p>
            <a:pPr algn="just"/>
            <a:endParaRPr lang="en-US" sz="2400" dirty="0" smtClean="0"/>
          </a:p>
          <a:p>
            <a:pPr algn="just"/>
            <a:endParaRPr lang="en-US" sz="2400" dirty="0"/>
          </a:p>
        </p:txBody>
      </p:sp>
    </p:spTree>
    <p:extLst>
      <p:ext uri="{BB962C8B-B14F-4D97-AF65-F5344CB8AC3E}">
        <p14:creationId xmlns:p14="http://schemas.microsoft.com/office/powerpoint/2010/main" val="915010776"/>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41"/>
            <a:ext cx="8229600" cy="4713287"/>
          </a:xfrm>
        </p:spPr>
        <p:txBody>
          <a:bodyPr/>
          <a:lstStyle/>
          <a:p>
            <a:pPr algn="just"/>
            <a:r>
              <a:rPr lang="en-US" sz="2400" b="1" dirty="0"/>
              <a:t>Linker</a:t>
            </a:r>
          </a:p>
          <a:p>
            <a:pPr marL="0" indent="0" algn="just">
              <a:buNone/>
            </a:pPr>
            <a:r>
              <a:rPr lang="en-US" sz="2400" dirty="0" smtClean="0"/>
              <a:t>While </a:t>
            </a:r>
            <a:r>
              <a:rPr lang="en-US" sz="2400" dirty="0"/>
              <a:t>the object file has machine language instructions, the computer cannot run the object file as a program. The reason is that C++ also needs to use another code library, called the run-time library, for common operations, such as the translation of keyboard input or the ability to interact with external hardware such as the monitor to display a message</a:t>
            </a:r>
            <a:r>
              <a:rPr lang="en-US" sz="2400" dirty="0" smtClean="0"/>
              <a:t>.</a:t>
            </a:r>
          </a:p>
          <a:p>
            <a:pPr marL="0" indent="0" algn="just">
              <a:buNone/>
            </a:pPr>
            <a:r>
              <a:rPr lang="en-US" sz="2400" dirty="0" smtClean="0"/>
              <a:t>The </a:t>
            </a:r>
            <a:r>
              <a:rPr lang="en-US" sz="2400" dirty="0"/>
              <a:t>linker is a third program that combines the object file with the necessary parts of the run-time library. The result is the creation of an executable file with an .exe extension. The computer runs this file to display “Hello World!” on the screen.</a:t>
            </a:r>
          </a:p>
          <a:p>
            <a:endParaRPr lang="en-US" dirty="0"/>
          </a:p>
        </p:txBody>
      </p:sp>
    </p:spTree>
    <p:extLst>
      <p:ext uri="{BB962C8B-B14F-4D97-AF65-F5344CB8AC3E}">
        <p14:creationId xmlns:p14="http://schemas.microsoft.com/office/powerpoint/2010/main" val="31290270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a:t>
            </a:r>
            <a:endParaRPr lang="en-US" dirty="0"/>
          </a:p>
        </p:txBody>
      </p:sp>
      <p:sp>
        <p:nvSpPr>
          <p:cNvPr id="3" name="Content Placeholder 2"/>
          <p:cNvSpPr>
            <a:spLocks noGrp="1"/>
          </p:cNvSpPr>
          <p:nvPr>
            <p:ph idx="1"/>
          </p:nvPr>
        </p:nvSpPr>
        <p:spPr>
          <a:xfrm>
            <a:off x="457200" y="762000"/>
            <a:ext cx="8229600" cy="5079999"/>
          </a:xfrm>
        </p:spPr>
        <p:txBody>
          <a:bodyPr>
            <a:normAutofit fontScale="92500"/>
          </a:bodyPr>
          <a:lstStyle/>
          <a:p>
            <a:pPr marL="0" indent="0" algn="just">
              <a:spcBef>
                <a:spcPct val="0"/>
              </a:spcBef>
              <a:buFontTx/>
              <a:buChar char="•"/>
            </a:pPr>
            <a:r>
              <a:rPr lang="en-US" altLang="en-US" dirty="0">
                <a:latin typeface="Arial" panose="020B0604020202020204" pitchFamily="34" charset="0"/>
              </a:rPr>
              <a:t>C++ development began in 1979, four years before its release, and it did not start with the name C++; Its first name was </a:t>
            </a:r>
            <a:r>
              <a:rPr lang="en-US" altLang="en-US" b="1" dirty="0">
                <a:latin typeface="Arial" panose="020B0604020202020204" pitchFamily="34" charset="0"/>
              </a:rPr>
              <a:t>C with </a:t>
            </a:r>
            <a:r>
              <a:rPr lang="en-US" altLang="en-US" b="1" dirty="0" smtClean="0">
                <a:latin typeface="Arial" panose="020B0604020202020204" pitchFamily="34" charset="0"/>
              </a:rPr>
              <a:t>classes</a:t>
            </a:r>
            <a:r>
              <a:rPr lang="en-US" altLang="en-US" dirty="0" smtClean="0">
                <a:latin typeface="Arial" panose="020B0604020202020204" pitchFamily="34" charset="0"/>
              </a:rPr>
              <a:t>. In </a:t>
            </a:r>
            <a:r>
              <a:rPr lang="en-US" altLang="en-US" dirty="0">
                <a:latin typeface="Arial" panose="020B0604020202020204" pitchFamily="34" charset="0"/>
              </a:rPr>
              <a:t>the late part of 1983, C with Classes was first used for AT&amp;T's internal programming needs.</a:t>
            </a:r>
          </a:p>
          <a:p>
            <a:pPr marL="0" indent="0" algn="just">
              <a:spcBef>
                <a:spcPct val="0"/>
              </a:spcBef>
              <a:buFontTx/>
              <a:buChar char="•"/>
            </a:pPr>
            <a:r>
              <a:rPr lang="en-US" altLang="en-US" dirty="0">
                <a:latin typeface="Arial" panose="020B0604020202020204" pitchFamily="34" charset="0"/>
              </a:rPr>
              <a:t>Its name was changed to C++ later in the same year.</a:t>
            </a:r>
          </a:p>
          <a:p>
            <a:pPr marL="0" indent="0" algn="just">
              <a:spcBef>
                <a:spcPct val="0"/>
              </a:spcBef>
              <a:buFontTx/>
              <a:buChar char="•"/>
            </a:pPr>
            <a:r>
              <a:rPr lang="en-US" altLang="en-US" dirty="0">
                <a:latin typeface="Arial" panose="020B0604020202020204" pitchFamily="34" charset="0"/>
              </a:rPr>
              <a:t>C++ was not released commercially until the late part of 1985.</a:t>
            </a:r>
          </a:p>
          <a:p>
            <a:pPr marL="0" indent="0" algn="just">
              <a:spcBef>
                <a:spcPct val="0"/>
              </a:spcBef>
              <a:buNone/>
            </a:pPr>
            <a:r>
              <a:rPr lang="en-US" altLang="en-US" dirty="0">
                <a:latin typeface="Arial" panose="020B0604020202020204" pitchFamily="34" charset="0"/>
              </a:rPr>
              <a:t>C++ implements </a:t>
            </a:r>
            <a:r>
              <a:rPr lang="en-US" altLang="en-US" b="1" dirty="0">
                <a:latin typeface="Arial" panose="020B0604020202020204" pitchFamily="34" charset="0"/>
              </a:rPr>
              <a:t>data abstraction</a:t>
            </a:r>
            <a:r>
              <a:rPr lang="en-US" altLang="en-US" dirty="0">
                <a:latin typeface="Arial" panose="020B0604020202020204" pitchFamily="34" charset="0"/>
              </a:rPr>
              <a:t> using a concept called </a:t>
            </a:r>
            <a:r>
              <a:rPr lang="en-US" altLang="en-US" b="1" dirty="0">
                <a:latin typeface="Arial" panose="020B0604020202020204" pitchFamily="34" charset="0"/>
              </a:rPr>
              <a:t>classes</a:t>
            </a:r>
            <a:r>
              <a:rPr lang="en-US" altLang="en-US" dirty="0">
                <a:latin typeface="Arial" panose="020B0604020202020204" pitchFamily="34" charset="0"/>
              </a:rPr>
              <a:t>, along with other features to allow </a:t>
            </a:r>
            <a:r>
              <a:rPr lang="en-US" altLang="en-US" b="1" dirty="0">
                <a:latin typeface="Arial" panose="020B0604020202020204" pitchFamily="34" charset="0"/>
              </a:rPr>
              <a:t>object-oriented programming</a:t>
            </a:r>
            <a:r>
              <a:rPr lang="en-US" altLang="en-US" dirty="0">
                <a:latin typeface="Arial" panose="020B0604020202020204" pitchFamily="34" charset="0"/>
              </a:rPr>
              <a:t> and is considered a high-level language. Classes help programmers with the organization of their code. They can also be beneficial in assisting programmers to avoid mistakes. </a:t>
            </a:r>
          </a:p>
          <a:p>
            <a:pPr marL="0" indent="0" algn="just">
              <a:spcBef>
                <a:spcPct val="0"/>
              </a:spcBef>
              <a:buNone/>
            </a:pPr>
            <a:r>
              <a:rPr lang="en-US" altLang="en-US" dirty="0">
                <a:latin typeface="Arial" panose="020B0604020202020204" pitchFamily="34" charset="0"/>
              </a:rPr>
              <a:t>The original C++ compiler, called </a:t>
            </a:r>
            <a:r>
              <a:rPr lang="en-US" altLang="en-US" b="1" dirty="0" err="1">
                <a:latin typeface="Arial" panose="020B0604020202020204" pitchFamily="34" charset="0"/>
              </a:rPr>
              <a:t>Cfront</a:t>
            </a:r>
            <a:r>
              <a:rPr lang="en-US" altLang="en-US" dirty="0">
                <a:latin typeface="Arial" panose="020B0604020202020204" pitchFamily="34" charset="0"/>
              </a:rPr>
              <a:t>, was written in the C++ programming language. C++ compilation is considered efficient and fast. Its speed can be attributed to its high-level features in conjunction with its low-level components. When compared</a:t>
            </a:r>
            <a:endParaRPr lang="en-US" dirty="0"/>
          </a:p>
        </p:txBody>
      </p:sp>
    </p:spTree>
    <p:extLst>
      <p:ext uri="{BB962C8B-B14F-4D97-AF65-F5344CB8AC3E}">
        <p14:creationId xmlns:p14="http://schemas.microsoft.com/office/powerpoint/2010/main" val="226395333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3200" b="1" dirty="0">
                <a:latin typeface="Arial" panose="020B0604020202020204" pitchFamily="34" charset="0"/>
              </a:rPr>
              <a:t>Typical C++ Development Environment</a:t>
            </a:r>
            <a:br>
              <a:rPr lang="en-US" altLang="en-US" sz="3200" b="1" dirty="0">
                <a:latin typeface="Arial" panose="020B0604020202020204" pitchFamily="34" charset="0"/>
              </a:rPr>
            </a:br>
            <a:endParaRPr lang="en-US" dirty="0"/>
          </a:p>
        </p:txBody>
      </p:sp>
      <p:sp>
        <p:nvSpPr>
          <p:cNvPr id="8" name="Rectangle 2"/>
          <p:cNvSpPr>
            <a:spLocks noChangeArrowheads="1"/>
          </p:cNvSpPr>
          <p:nvPr/>
        </p:nvSpPr>
        <p:spPr bwMode="auto">
          <a:xfrm>
            <a:off x="0" y="924826"/>
            <a:ext cx="20262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783" eaLnBrk="0" fontAlgn="base" hangingPunct="0">
              <a:spcBef>
                <a:spcPct val="0"/>
              </a:spcBef>
              <a:spcAft>
                <a:spcPct val="0"/>
              </a:spcAft>
            </a:pPr>
            <a:r>
              <a:rPr lang="en-US" altLang="en-US" sz="900" dirty="0" smtClean="0">
                <a:latin typeface="Arial" panose="020B0604020202020204" pitchFamily="34" charset="0"/>
                <a:hlinkClick r:id="rId2"/>
              </a:rPr>
              <a:t>  </a:t>
            </a:r>
            <a:endParaRPr lang="en-US" altLang="en-US" sz="13125" dirty="0">
              <a:latin typeface="Arial" panose="020B0604020202020204" pitchFamily="34" charset="0"/>
            </a:endParaRPr>
          </a:p>
        </p:txBody>
      </p:sp>
      <p:pic>
        <p:nvPicPr>
          <p:cNvPr id="10" name="Picture 3" descr="prg-005">
            <a:hlinkClick r:id="rId2"/>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679"/>
          <a:stretch/>
        </p:blipFill>
        <p:spPr bwMode="auto">
          <a:xfrm>
            <a:off x="709193" y="1132575"/>
            <a:ext cx="5437607" cy="54302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875867" y="1853819"/>
            <a:ext cx="3556000" cy="4708981"/>
          </a:xfrm>
          <a:prstGeom prst="rect">
            <a:avLst/>
          </a:prstGeom>
        </p:spPr>
        <p:txBody>
          <a:bodyPr wrap="square">
            <a:spAutoFit/>
          </a:bodyPr>
          <a:lstStyle/>
          <a:p>
            <a:r>
              <a:rPr lang="en-US" sz="2000" dirty="0"/>
              <a:t>Let’s consider the steps in creating and executing a C++ application using a C++ development environment (illustrated in Figure above). C++ systems generally consist of three parts: a program development environment, the language and the C++ Standard Library. C++ programs typically go through six phases: edit, preprocess, compile, link, load and execute.</a:t>
            </a:r>
          </a:p>
        </p:txBody>
      </p:sp>
    </p:spTree>
    <p:extLst>
      <p:ext uri="{BB962C8B-B14F-4D97-AF65-F5344CB8AC3E}">
        <p14:creationId xmlns:p14="http://schemas.microsoft.com/office/powerpoint/2010/main" val="288570753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Phase 1: Creating a Program</a:t>
            </a:r>
          </a:p>
          <a:p>
            <a:pPr algn="just"/>
            <a:r>
              <a:rPr lang="en-US" dirty="0"/>
              <a:t>Phase 1 consists of editing a file with an editor program (normally known simply as an editor). You type a C++ program (typically referred to as source code) using the editor, make any necessary corrections and save the program on a secondary storage device, such as your hard drive. C++ source code file names often end with the .</a:t>
            </a:r>
            <a:r>
              <a:rPr lang="en-US" dirty="0" err="1"/>
              <a:t>cpp</a:t>
            </a:r>
            <a:r>
              <a:rPr lang="en-US" dirty="0"/>
              <a:t>, .cxx, .cc or .C extensions (note that C is in uppercase) which indicate that a file contains C++ source code. See the documentation for your C++ environment for more information on file-name extensions</a:t>
            </a:r>
            <a:r>
              <a:rPr lang="en-US" dirty="0" smtClean="0"/>
              <a:t>.</a:t>
            </a:r>
            <a:endParaRPr lang="en-US" dirty="0"/>
          </a:p>
        </p:txBody>
      </p:sp>
    </p:spTree>
    <p:extLst>
      <p:ext uri="{BB962C8B-B14F-4D97-AF65-F5344CB8AC3E}">
        <p14:creationId xmlns:p14="http://schemas.microsoft.com/office/powerpoint/2010/main" val="3675081634"/>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Phases 2 and 3: Preprocessing and Compiling a C++ Program</a:t>
            </a:r>
          </a:p>
          <a:p>
            <a:pPr algn="just"/>
            <a:r>
              <a:rPr lang="en-US" dirty="0"/>
              <a:t>In phase 2, the programmer gives the command to compile the program. In a C++ system, a preprocessor program executes automatically before the compiler’s translation phase begins (so we call preprocessing phase 2 and compiling phase 3). The C++ preprocessor obeys commands called preprocessor directives, which indicate that certain manipulations are to be performed on the program before compilation. These manipulations usually include other text files to be compiled and perform various text replacements.</a:t>
            </a:r>
          </a:p>
          <a:p>
            <a:pPr algn="just"/>
            <a:endParaRPr lang="en-US" dirty="0"/>
          </a:p>
        </p:txBody>
      </p:sp>
    </p:spTree>
    <p:extLst>
      <p:ext uri="{BB962C8B-B14F-4D97-AF65-F5344CB8AC3E}">
        <p14:creationId xmlns:p14="http://schemas.microsoft.com/office/powerpoint/2010/main" val="178265361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Phase 4: Linking</a:t>
            </a:r>
          </a:p>
          <a:p>
            <a:pPr algn="just"/>
            <a:r>
              <a:rPr lang="en-US" dirty="0"/>
              <a:t>Phase 4 is called linking. C++ programs typically contain references to functions and data defined elsewhere, such as in the standard libraries or in the private libraries of groups of programmers working on a particular project. The object code produced by the C++ compiler typically contains “holes” due to these missing parts. A linker links the object code with the code for the missing functions to produce an executable image (with no missing pieces). If the program compiles and links correctly, an executable image is produced.</a:t>
            </a:r>
          </a:p>
          <a:p>
            <a:pPr algn="just"/>
            <a:endParaRPr lang="en-US" dirty="0"/>
          </a:p>
          <a:p>
            <a:pPr algn="just"/>
            <a:endParaRPr lang="en-US" dirty="0"/>
          </a:p>
        </p:txBody>
      </p:sp>
    </p:spTree>
    <p:extLst>
      <p:ext uri="{BB962C8B-B14F-4D97-AF65-F5344CB8AC3E}">
        <p14:creationId xmlns:p14="http://schemas.microsoft.com/office/powerpoint/2010/main" val="254395423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07536"/>
            <a:ext cx="8534400" cy="4530725"/>
          </a:xfrm>
        </p:spPr>
        <p:txBody>
          <a:bodyPr/>
          <a:lstStyle/>
          <a:p>
            <a:pPr algn="just"/>
            <a:r>
              <a:rPr lang="en-US" sz="2000" b="1" dirty="0"/>
              <a:t>Phase 5: Loading</a:t>
            </a:r>
          </a:p>
          <a:p>
            <a:pPr algn="just"/>
            <a:r>
              <a:rPr lang="en-US" sz="2000" dirty="0"/>
              <a:t>Phase 5 is called loading. Before a program can be executed, it must first be placed in memory. This is done by the loader, which takes the executable image from disk and transfers it to memory. Additional components from shared libraries that support the program are also loaded.</a:t>
            </a:r>
          </a:p>
          <a:p>
            <a:pPr algn="just"/>
            <a:r>
              <a:rPr lang="en-US" sz="2000" b="1" dirty="0"/>
              <a:t>Phase 6: Execution</a:t>
            </a:r>
          </a:p>
          <a:p>
            <a:pPr algn="just"/>
            <a:r>
              <a:rPr lang="en-US" sz="2000" dirty="0"/>
              <a:t>Finally, the computer, under the control of its CPU, executes the program one instruction at a time.</a:t>
            </a:r>
          </a:p>
          <a:p>
            <a:pPr algn="just"/>
            <a:r>
              <a:rPr lang="en-US" sz="2000" dirty="0"/>
              <a:t>Programs do not always work on the first try. Each of the preceding phases can fail because of various errors. For example, an executing program might attempt to divide by zero (an illegal operation for whole-number arithmetic in C++). This would cause the C++ program to display an error message. If this occurs, you would have to return to phase-1 for editing, make the necessary corrections and proceed through the remaining phases again to determine that the corrections fix the problem(s)</a:t>
            </a:r>
          </a:p>
          <a:p>
            <a:pPr algn="just"/>
            <a:endParaRPr lang="en-US" sz="2000" dirty="0"/>
          </a:p>
        </p:txBody>
      </p:sp>
    </p:spTree>
    <p:extLst>
      <p:ext uri="{BB962C8B-B14F-4D97-AF65-F5344CB8AC3E}">
        <p14:creationId xmlns:p14="http://schemas.microsoft.com/office/powerpoint/2010/main" val="50806780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Language Features</a:t>
            </a:r>
            <a:br>
              <a:rPr lang="en-US" b="1" dirty="0"/>
            </a:br>
            <a:endParaRPr lang="en-US" dirty="0"/>
          </a:p>
        </p:txBody>
      </p:sp>
      <p:sp>
        <p:nvSpPr>
          <p:cNvPr id="3" name="Content Placeholder 2"/>
          <p:cNvSpPr>
            <a:spLocks noGrp="1"/>
          </p:cNvSpPr>
          <p:nvPr>
            <p:ph idx="1"/>
          </p:nvPr>
        </p:nvSpPr>
        <p:spPr>
          <a:xfrm>
            <a:off x="457200" y="1079293"/>
            <a:ext cx="8229600" cy="5051636"/>
          </a:xfrm>
        </p:spPr>
        <p:txBody>
          <a:bodyPr/>
          <a:lstStyle/>
          <a:p>
            <a:pPr algn="just"/>
            <a:r>
              <a:rPr lang="en-US" sz="2000" b="1" i="1" dirty="0" smtClean="0"/>
              <a:t>Object-oriented</a:t>
            </a:r>
            <a:r>
              <a:rPr lang="en-US" sz="2000" dirty="0"/>
              <a:t>: C++ is an object-oriented programming language. This means that the focus is on “objects” and manipulations around these objects. Information about how these manipulations work is abstracted out from the consumer of the object.</a:t>
            </a:r>
          </a:p>
          <a:p>
            <a:pPr algn="just"/>
            <a:r>
              <a:rPr lang="en-US" sz="2000" b="1" i="1" dirty="0"/>
              <a:t>Rich library support</a:t>
            </a:r>
            <a:r>
              <a:rPr lang="en-US" sz="2000" dirty="0"/>
              <a:t>: Through C++ Standard Template Library (STL) many functions are available that help in quickly writing code. For instance, there are standard libraries for various containers like sets, maps, hash tables, etc.</a:t>
            </a:r>
          </a:p>
          <a:p>
            <a:pPr algn="just"/>
            <a:r>
              <a:rPr lang="en-US" sz="2000" b="1" i="1" dirty="0"/>
              <a:t>Speed</a:t>
            </a:r>
            <a:r>
              <a:rPr lang="en-US" sz="2000" dirty="0"/>
              <a:t>: C++ is the preferred choice when latency is a critical metric. The compilation, as well as the execution time of a C++ program, is much faster than most other general purpose programming languages.</a:t>
            </a:r>
          </a:p>
          <a:p>
            <a:pPr algn="just"/>
            <a:r>
              <a:rPr lang="en-US" sz="2000" b="1" i="1" dirty="0"/>
              <a:t>Compiled</a:t>
            </a:r>
            <a:r>
              <a:rPr lang="en-US" sz="2000" dirty="0"/>
              <a:t>: A C++ code has to be first compiled into low-level code and then executed, unlike interpreted programming languages where no compilation is needed.</a:t>
            </a:r>
          </a:p>
        </p:txBody>
      </p:sp>
    </p:spTree>
    <p:extLst>
      <p:ext uri="{BB962C8B-B14F-4D97-AF65-F5344CB8AC3E}">
        <p14:creationId xmlns:p14="http://schemas.microsoft.com/office/powerpoint/2010/main" val="248731452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features</a:t>
            </a:r>
            <a:endParaRPr lang="en-US" dirty="0"/>
          </a:p>
        </p:txBody>
      </p:sp>
      <p:sp>
        <p:nvSpPr>
          <p:cNvPr id="3" name="Content Placeholder 2"/>
          <p:cNvSpPr>
            <a:spLocks noGrp="1"/>
          </p:cNvSpPr>
          <p:nvPr>
            <p:ph idx="1"/>
          </p:nvPr>
        </p:nvSpPr>
        <p:spPr/>
        <p:txBody>
          <a:bodyPr/>
          <a:lstStyle/>
          <a:p>
            <a:pPr algn="just"/>
            <a:r>
              <a:rPr lang="en-US" sz="2100" b="1" i="1" dirty="0"/>
              <a:t>Pointer Support</a:t>
            </a:r>
            <a:r>
              <a:rPr lang="en-US" sz="2100" dirty="0"/>
              <a:t>: C++ also supports pointers which are widely used in programming and are often not available in several programming languages.</a:t>
            </a:r>
          </a:p>
          <a:p>
            <a:pPr algn="just"/>
            <a:r>
              <a:rPr lang="en-US" sz="2100" dirty="0"/>
              <a:t>It is one of the most important </a:t>
            </a:r>
            <a:r>
              <a:rPr lang="en-US" sz="2100" b="1" dirty="0"/>
              <a:t>programming languages</a:t>
            </a:r>
            <a:r>
              <a:rPr lang="en-US" sz="2100" dirty="0"/>
              <a:t> because almost all the programs/systems that you use have some or the other part of the codebase that is written in C/C++. Be it Windows, be it the photo editing software, be it your favorite game, be it your web browser, C++ plays an integral role in almost all applications that we use.</a:t>
            </a:r>
          </a:p>
          <a:p>
            <a:pPr algn="just"/>
            <a:endParaRPr lang="en-US" sz="2100" dirty="0"/>
          </a:p>
          <a:p>
            <a:endParaRPr lang="en-US" sz="2100" dirty="0"/>
          </a:p>
        </p:txBody>
      </p:sp>
    </p:spTree>
    <p:extLst>
      <p:ext uri="{BB962C8B-B14F-4D97-AF65-F5344CB8AC3E}">
        <p14:creationId xmlns:p14="http://schemas.microsoft.com/office/powerpoint/2010/main" val="21149314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3" y="277817"/>
            <a:ext cx="8551334" cy="666564"/>
          </a:xfrm>
        </p:spPr>
        <p:txBody>
          <a:bodyPr/>
          <a:lstStyle/>
          <a:p>
            <a:r>
              <a:rPr lang="en-US" sz="3200" b="1" dirty="0"/>
              <a:t>Uses/Applications of C++ Language</a:t>
            </a:r>
            <a:br>
              <a:rPr lang="en-US" sz="3200" b="1" dirty="0"/>
            </a:br>
            <a:r>
              <a:rPr lang="en-US" sz="3200" dirty="0"/>
              <a:t/>
            </a:r>
            <a:br>
              <a:rPr lang="en-US" sz="3200" dirty="0"/>
            </a:br>
            <a:endParaRPr lang="en-US" sz="3200" dirty="0"/>
          </a:p>
        </p:txBody>
      </p:sp>
      <p:sp>
        <p:nvSpPr>
          <p:cNvPr id="3" name="Content Placeholder 2"/>
          <p:cNvSpPr>
            <a:spLocks noGrp="1"/>
          </p:cNvSpPr>
          <p:nvPr>
            <p:ph idx="1"/>
          </p:nvPr>
        </p:nvSpPr>
        <p:spPr>
          <a:xfrm>
            <a:off x="0" y="1126070"/>
            <a:ext cx="8686800" cy="4530725"/>
          </a:xfrm>
        </p:spPr>
        <p:txBody>
          <a:bodyPr/>
          <a:lstStyle/>
          <a:p>
            <a:pPr algn="just"/>
            <a:r>
              <a:rPr lang="en-US" sz="2400" b="1" dirty="0"/>
              <a:t>Operating Systems: </a:t>
            </a:r>
            <a:r>
              <a:rPr lang="en-US" sz="2400" dirty="0"/>
              <a:t>Be it Microsoft Windows or Mac OSX or </a:t>
            </a:r>
            <a:r>
              <a:rPr lang="en-US" sz="2400" dirty="0" smtClean="0"/>
              <a:t>Linux</a:t>
            </a:r>
            <a:endParaRPr lang="en-US" sz="2400" dirty="0" smtClean="0"/>
          </a:p>
          <a:p>
            <a:pPr algn="just"/>
            <a:r>
              <a:rPr lang="en-US" sz="2400" b="1" dirty="0" smtClean="0"/>
              <a:t>Browsers</a:t>
            </a:r>
            <a:r>
              <a:rPr lang="en-US" sz="2400" b="1" dirty="0" smtClean="0"/>
              <a:t>:</a:t>
            </a:r>
            <a:r>
              <a:rPr lang="en-US" sz="2400" dirty="0" smtClean="0"/>
              <a:t>.</a:t>
            </a:r>
          </a:p>
          <a:p>
            <a:pPr algn="just"/>
            <a:r>
              <a:rPr lang="en-US" sz="2400" b="1" dirty="0"/>
              <a:t>Banking Applications: One</a:t>
            </a:r>
            <a:r>
              <a:rPr lang="en-US" sz="2400" dirty="0"/>
              <a:t>.</a:t>
            </a:r>
          </a:p>
          <a:p>
            <a:pPr algn="just"/>
            <a:r>
              <a:rPr lang="en-US" sz="2400" b="1" dirty="0"/>
              <a:t>Cloud/Distributed Systems</a:t>
            </a:r>
          </a:p>
          <a:p>
            <a:pPr algn="just"/>
            <a:r>
              <a:rPr lang="en-US" sz="2400" b="1" dirty="0" smtClean="0"/>
              <a:t>Databases such as </a:t>
            </a:r>
            <a:r>
              <a:rPr lang="en-US" sz="2400" dirty="0" err="1" smtClean="0">
                <a:hlinkClick r:id="rId2"/>
              </a:rPr>
              <a:t>Postgres</a:t>
            </a:r>
            <a:r>
              <a:rPr lang="en-US" sz="2400" dirty="0" smtClean="0"/>
              <a:t> </a:t>
            </a:r>
            <a:r>
              <a:rPr lang="en-US" sz="2400" dirty="0"/>
              <a:t>and </a:t>
            </a:r>
            <a:r>
              <a:rPr lang="en-US" sz="2400" dirty="0">
                <a:hlinkClick r:id="rId3"/>
              </a:rPr>
              <a:t>MySQL</a:t>
            </a:r>
            <a:r>
              <a:rPr lang="en-US" sz="2400" dirty="0"/>
              <a:t> </a:t>
            </a:r>
            <a:r>
              <a:rPr lang="en-US" sz="2400" dirty="0" smtClean="0"/>
              <a:t>are </a:t>
            </a:r>
            <a:r>
              <a:rPr lang="en-US" sz="2400" dirty="0"/>
              <a:t>written in C++ </a:t>
            </a:r>
            <a:r>
              <a:rPr lang="en-US" sz="2400" b="1" dirty="0" smtClean="0"/>
              <a:t>Embedded </a:t>
            </a:r>
            <a:r>
              <a:rPr lang="en-US" sz="2400" b="1" dirty="0"/>
              <a:t>Systems: </a:t>
            </a:r>
            <a:r>
              <a:rPr lang="en-US" sz="2400" dirty="0"/>
              <a:t>Various embedded systems like medical machines, smartwatches, etc. use C++ as the primary programming </a:t>
            </a:r>
            <a:r>
              <a:rPr lang="en-US" sz="2400" dirty="0" smtClean="0"/>
              <a:t>language</a:t>
            </a:r>
          </a:p>
          <a:p>
            <a:pPr algn="just"/>
            <a:r>
              <a:rPr lang="en-US" sz="2400" dirty="0" smtClean="0"/>
              <a:t> </a:t>
            </a:r>
            <a:r>
              <a:rPr lang="en-US" sz="2400" dirty="0"/>
              <a:t>Embedded system means things that are automobiles, robotics, and appliances</a:t>
            </a:r>
            <a:endParaRPr lang="en-US" sz="2400" dirty="0"/>
          </a:p>
        </p:txBody>
      </p:sp>
    </p:spTree>
    <p:extLst>
      <p:ext uri="{BB962C8B-B14F-4D97-AF65-F5344CB8AC3E}">
        <p14:creationId xmlns:p14="http://schemas.microsoft.com/office/powerpoint/2010/main" val="207665141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a:t>
            </a:r>
            <a:endParaRPr lang="en-US" dirty="0"/>
          </a:p>
        </p:txBody>
      </p:sp>
      <p:sp>
        <p:nvSpPr>
          <p:cNvPr id="3" name="Content Placeholder 2"/>
          <p:cNvSpPr>
            <a:spLocks noGrp="1"/>
          </p:cNvSpPr>
          <p:nvPr>
            <p:ph idx="1"/>
          </p:nvPr>
        </p:nvSpPr>
        <p:spPr>
          <a:xfrm>
            <a:off x="186267" y="812800"/>
            <a:ext cx="8500533" cy="4642645"/>
          </a:xfrm>
        </p:spPr>
        <p:txBody>
          <a:bodyPr>
            <a:noAutofit/>
          </a:bodyPr>
          <a:lstStyle/>
          <a:p>
            <a:pPr algn="just"/>
            <a:r>
              <a:rPr lang="en-US" sz="2400" dirty="0" smtClean="0"/>
              <a:t>C++ is used by programmers to create computer software.</a:t>
            </a:r>
          </a:p>
          <a:p>
            <a:pPr algn="just"/>
            <a:r>
              <a:rPr lang="en-US" sz="2400" dirty="0" smtClean="0"/>
              <a:t> It is used to create general </a:t>
            </a:r>
            <a:r>
              <a:rPr lang="en-US" sz="2400" i="1" dirty="0" smtClean="0"/>
              <a:t>systems software</a:t>
            </a:r>
            <a:r>
              <a:rPr lang="en-US" sz="2400" dirty="0" smtClean="0"/>
              <a:t>, </a:t>
            </a:r>
            <a:r>
              <a:rPr lang="en-US" sz="2400" i="1" dirty="0" smtClean="0"/>
              <a:t>drivers</a:t>
            </a:r>
            <a:r>
              <a:rPr lang="en-US" sz="2400" dirty="0" smtClean="0"/>
              <a:t> for various computer devices, software for servers and software for specific applications and also widely used in the creation of video games. </a:t>
            </a:r>
          </a:p>
          <a:p>
            <a:pPr algn="just"/>
            <a:r>
              <a:rPr lang="en-US" sz="2400" dirty="0" smtClean="0"/>
              <a:t>C</a:t>
            </a:r>
            <a:r>
              <a:rPr lang="en-US" sz="2400" dirty="0" smtClean="0"/>
              <a:t>++ is mostly used to write </a:t>
            </a:r>
            <a:r>
              <a:rPr lang="en-US" sz="2400" i="1" dirty="0" smtClean="0"/>
              <a:t>device driver programs</a:t>
            </a:r>
            <a:r>
              <a:rPr lang="en-US" sz="2400" dirty="0" smtClean="0"/>
              <a:t>, </a:t>
            </a:r>
            <a:r>
              <a:rPr lang="en-US" sz="2400" i="1" dirty="0" smtClean="0"/>
              <a:t>system software</a:t>
            </a:r>
            <a:r>
              <a:rPr lang="en-US" sz="2400" dirty="0" smtClean="0"/>
              <a:t>, and </a:t>
            </a:r>
            <a:r>
              <a:rPr lang="en-US" sz="2400" i="1" dirty="0" smtClean="0"/>
              <a:t>applications</a:t>
            </a:r>
            <a:r>
              <a:rPr lang="en-US" sz="2400" dirty="0" smtClean="0"/>
              <a:t> that depend on direct </a:t>
            </a:r>
            <a:r>
              <a:rPr lang="en-US" sz="2400" i="1" dirty="0" smtClean="0"/>
              <a:t>hardware manipulation</a:t>
            </a:r>
            <a:r>
              <a:rPr lang="en-US" sz="2400" dirty="0" smtClean="0"/>
              <a:t> under real-time constraints.</a:t>
            </a:r>
          </a:p>
          <a:p>
            <a:pPr algn="just"/>
            <a:r>
              <a:rPr lang="en-US" sz="2400" dirty="0" smtClean="0"/>
              <a:t> </a:t>
            </a:r>
          </a:p>
        </p:txBody>
      </p:sp>
    </p:spTree>
    <p:extLst>
      <p:ext uri="{BB962C8B-B14F-4D97-AF65-F5344CB8AC3E}">
        <p14:creationId xmlns:p14="http://schemas.microsoft.com/office/powerpoint/2010/main" val="1652196661"/>
      </p:ext>
    </p:extLst>
  </p:cSld>
  <p:clrMapOvr>
    <a:overrideClrMapping bg1="lt1" tx1="dk1" bg2="lt2" tx2="dk2" accent1="accent1" accent2="accent2" accent3="accent3" accent4="accent4" accent5="accent5" accent6="accent6" hlink="hlink" folHlink="folHlink"/>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Program Development Life Cycle</a:t>
            </a:r>
            <a:br>
              <a:rPr lang="en-US" b="1" dirty="0"/>
            </a:br>
            <a:endParaRPr lang="en-US" dirty="0"/>
          </a:p>
        </p:txBody>
      </p:sp>
      <p:sp>
        <p:nvSpPr>
          <p:cNvPr id="3" name="Content Placeholder 2"/>
          <p:cNvSpPr>
            <a:spLocks noGrp="1"/>
          </p:cNvSpPr>
          <p:nvPr>
            <p:ph idx="1"/>
          </p:nvPr>
        </p:nvSpPr>
        <p:spPr>
          <a:xfrm>
            <a:off x="254000" y="847728"/>
            <a:ext cx="8432800" cy="4253179"/>
          </a:xfrm>
        </p:spPr>
        <p:txBody>
          <a:bodyPr/>
          <a:lstStyle/>
          <a:p>
            <a:pPr algn="just"/>
            <a:r>
              <a:rPr lang="en-US" sz="2400" dirty="0" smtClean="0"/>
              <a:t>To </a:t>
            </a:r>
            <a:r>
              <a:rPr lang="en-US" sz="2400" dirty="0"/>
              <a:t>develop a program using any programming language, we follow a sequence of </a:t>
            </a:r>
            <a:r>
              <a:rPr lang="en-US" sz="2400" dirty="0" err="1" smtClean="0"/>
              <a:t>steps.The</a:t>
            </a:r>
            <a:r>
              <a:rPr lang="en-US" sz="2400" dirty="0" smtClean="0"/>
              <a:t> </a:t>
            </a:r>
            <a:r>
              <a:rPr lang="en-US" sz="2400" dirty="0"/>
              <a:t>program development life cycle is a set of steps or phases that are used to develop a program in any programming language. Generally, program development life cycle contains 6 phases, they are as follows</a:t>
            </a:r>
          </a:p>
          <a:p>
            <a:pPr algn="just"/>
            <a:r>
              <a:rPr lang="en-US" sz="2400" dirty="0"/>
              <a:t>Problem Definition</a:t>
            </a:r>
          </a:p>
          <a:p>
            <a:pPr algn="just"/>
            <a:r>
              <a:rPr lang="en-US" sz="2400" dirty="0"/>
              <a:t>Problem Analysis</a:t>
            </a:r>
          </a:p>
          <a:p>
            <a:pPr algn="just"/>
            <a:r>
              <a:rPr lang="en-US" sz="2400" dirty="0"/>
              <a:t>Algorithm Development</a:t>
            </a:r>
          </a:p>
          <a:p>
            <a:pPr algn="just"/>
            <a:r>
              <a:rPr lang="en-US" sz="2400" dirty="0"/>
              <a:t>Coding &amp; Documentation</a:t>
            </a:r>
          </a:p>
          <a:p>
            <a:pPr algn="just"/>
            <a:r>
              <a:rPr lang="en-US" sz="2400" dirty="0"/>
              <a:t>Testing &amp; Debugging</a:t>
            </a:r>
          </a:p>
          <a:p>
            <a:pPr algn="just"/>
            <a:r>
              <a:rPr lang="en-US" sz="2400" dirty="0"/>
              <a:t>Maintenance</a:t>
            </a:r>
          </a:p>
          <a:p>
            <a:pPr marL="0" indent="0" algn="just">
              <a:buNone/>
            </a:pPr>
            <a:r>
              <a:rPr lang="en-US" sz="2400" dirty="0"/>
              <a:t>. </a:t>
            </a:r>
          </a:p>
        </p:txBody>
      </p:sp>
    </p:spTree>
    <p:extLst>
      <p:ext uri="{BB962C8B-B14F-4D97-AF65-F5344CB8AC3E}">
        <p14:creationId xmlns:p14="http://schemas.microsoft.com/office/powerpoint/2010/main" val="30968903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panose="020B0604020202020204" pitchFamily="34" charset="0"/>
              </a:rPr>
              <a:t>Program Design Process</a:t>
            </a:r>
            <a:endParaRPr lang="en-US" dirty="0"/>
          </a:p>
        </p:txBody>
      </p:sp>
      <p:sp>
        <p:nvSpPr>
          <p:cNvPr id="7" name="Footer Placeholder 3"/>
          <p:cNvSpPr>
            <a:spLocks noGrp="1"/>
          </p:cNvSpPr>
          <p:nvPr>
            <p:ph type="ftr" sz="quarter" idx="11"/>
          </p:nvPr>
        </p:nvSpPr>
        <p:spPr/>
        <p:txBody>
          <a:bodyPr/>
          <a:lstStyle/>
          <a:p>
            <a:pPr>
              <a:defRPr/>
            </a:pPr>
            <a:endParaRPr lang="en-CA" altLang="en-US"/>
          </a:p>
        </p:txBody>
      </p:sp>
      <p:sp>
        <p:nvSpPr>
          <p:cNvPr id="8" name="Slide Number Placeholder 4"/>
          <p:cNvSpPr>
            <a:spLocks noGrp="1"/>
          </p:cNvSpPr>
          <p:nvPr>
            <p:ph type="sldNum" sz="quarter" idx="12"/>
          </p:nvPr>
        </p:nvSpPr>
        <p:spPr/>
        <p:txBody>
          <a:bodyPr/>
          <a:lstStyle/>
          <a:p>
            <a:pPr>
              <a:defRPr/>
            </a:pPr>
            <a:r>
              <a:rPr lang="en-US" altLang="en-US"/>
              <a:t>Slide </a:t>
            </a:r>
            <a:fld id="{4CF3D8E7-CE0C-4E8A-9187-3C291B5CEA9A}" type="slidenum">
              <a:rPr lang="en-US" altLang="en-US"/>
              <a:pPr>
                <a:defRPr/>
              </a:pPr>
              <a:t>9</a:t>
            </a:fld>
            <a:endParaRPr lang="en-CA" altLang="en-US"/>
          </a:p>
        </p:txBody>
      </p:sp>
      <p:pic>
        <p:nvPicPr>
          <p:cNvPr id="9" name="Picture 6" descr="0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308"/>
          <a:stretch/>
        </p:blipFill>
        <p:spPr bwMode="auto">
          <a:xfrm>
            <a:off x="1456268" y="999068"/>
            <a:ext cx="5950524" cy="52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31753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
  <TotalTime>2860</TotalTime>
  <Words>3364</Words>
  <Application>Microsoft Office PowerPoint</Application>
  <PresentationFormat>On-screen Show (4:3)</PresentationFormat>
  <Paragraphs>174</Paragraphs>
  <Slides>34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Garamond</vt:lpstr>
      <vt:lpstr>Times New Roman</vt:lpstr>
      <vt:lpstr>Wingdings</vt:lpstr>
      <vt:lpstr>Edge</vt:lpstr>
      <vt:lpstr>1_Edge</vt:lpstr>
      <vt:lpstr>Module 2 Part I:    Introduction to C ++ </vt:lpstr>
      <vt:lpstr>Definition of C++</vt:lpstr>
      <vt:lpstr>History of C++</vt:lpstr>
      <vt:lpstr>C++ Language Features </vt:lpstr>
      <vt:lpstr>C++ features</vt:lpstr>
      <vt:lpstr>Uses/Applications of C++ Language  </vt:lpstr>
      <vt:lpstr>Applications of C++</vt:lpstr>
      <vt:lpstr>C++ Program Development Life Cycle </vt:lpstr>
      <vt:lpstr>Program Design Process</vt:lpstr>
      <vt:lpstr>PowerPoint Presentation</vt:lpstr>
      <vt:lpstr>PowerPoint Presentation</vt:lpstr>
      <vt:lpstr>PowerPoint Presentation</vt:lpstr>
      <vt:lpstr>Languange translators</vt:lpstr>
      <vt:lpstr>Why need of Langauage Transaltors</vt:lpstr>
      <vt:lpstr>PowerPoint Presentation</vt:lpstr>
      <vt:lpstr>Asssembler</vt:lpstr>
      <vt:lpstr>The Compiler </vt:lpstr>
      <vt:lpstr>PowerPoint Presentation</vt:lpstr>
      <vt:lpstr>The Concept of Interpretation</vt:lpstr>
      <vt:lpstr>C++ Compiler Installation on windows</vt:lpstr>
      <vt:lpstr>Available C++ Compliers for diff OS</vt:lpstr>
      <vt:lpstr>The Program Creation Process </vt:lpstr>
      <vt:lpstr>PowerPoint Presentation</vt:lpstr>
      <vt:lpstr>The Program Creation Process </vt:lpstr>
      <vt:lpstr>PowerPoint Presentation</vt:lpstr>
      <vt:lpstr>Preprocessor</vt:lpstr>
      <vt:lpstr>PowerPoint Presentation</vt:lpstr>
      <vt:lpstr>PowerPoint Presentation</vt:lpstr>
      <vt:lpstr>PowerPoint Presentation</vt:lpstr>
      <vt:lpstr>Typical C++ Development Environment </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Andrewk</dc:creator>
  <cp:lastModifiedBy>Andrewk</cp:lastModifiedBy>
  <cp:revision>43</cp:revision>
  <dcterms:created xsi:type="dcterms:W3CDTF">2020-02-01T04:43:51Z</dcterms:created>
  <dcterms:modified xsi:type="dcterms:W3CDTF">2022-09-03T03:55:55Z</dcterms:modified>
</cp:coreProperties>
</file>